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4.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theme/theme1.xml" ContentType="application/vnd.openxmlformats-officedocument.theme+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852" r:id="rId3"/>
  </p:sldMasterIdLst>
  <p:notesMasterIdLst>
    <p:notesMasterId r:id="rId42"/>
  </p:notesMasterIdLst>
  <p:handoutMasterIdLst>
    <p:handoutMasterId r:id="rId43"/>
  </p:handoutMasterIdLst>
  <p:sldIdLst>
    <p:sldId id="262" r:id="rId4"/>
    <p:sldId id="274" r:id="rId5"/>
    <p:sldId id="275" r:id="rId6"/>
    <p:sldId id="279" r:id="rId7"/>
    <p:sldId id="280" r:id="rId8"/>
    <p:sldId id="281" r:id="rId9"/>
    <p:sldId id="282" r:id="rId10"/>
    <p:sldId id="283" r:id="rId11"/>
    <p:sldId id="267" r:id="rId12"/>
    <p:sldId id="265" r:id="rId13"/>
    <p:sldId id="266" r:id="rId14"/>
    <p:sldId id="284" r:id="rId15"/>
    <p:sldId id="304" r:id="rId16"/>
    <p:sldId id="285" r:id="rId17"/>
    <p:sldId id="286" r:id="rId18"/>
    <p:sldId id="288" r:id="rId19"/>
    <p:sldId id="289" r:id="rId20"/>
    <p:sldId id="291" r:id="rId21"/>
    <p:sldId id="270" r:id="rId22"/>
    <p:sldId id="272" r:id="rId23"/>
    <p:sldId id="293" r:id="rId24"/>
    <p:sldId id="294" r:id="rId25"/>
    <p:sldId id="271" r:id="rId26"/>
    <p:sldId id="290" r:id="rId27"/>
    <p:sldId id="292" r:id="rId28"/>
    <p:sldId id="273" r:id="rId29"/>
    <p:sldId id="298" r:id="rId30"/>
    <p:sldId id="303" r:id="rId31"/>
    <p:sldId id="263" r:id="rId32"/>
    <p:sldId id="264" r:id="rId33"/>
    <p:sldId id="295" r:id="rId34"/>
    <p:sldId id="296" r:id="rId35"/>
    <p:sldId id="299" r:id="rId36"/>
    <p:sldId id="300" r:id="rId37"/>
    <p:sldId id="301" r:id="rId38"/>
    <p:sldId id="302" r:id="rId39"/>
    <p:sldId id="297" r:id="rId40"/>
    <p:sldId id="30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4DD5"/>
    <a:srgbClr val="3333FF"/>
    <a:srgbClr val="47A29C"/>
    <a:srgbClr val="47989C"/>
    <a:srgbClr val="F07920"/>
    <a:srgbClr val="28A846"/>
    <a:srgbClr val="F1E5EE"/>
    <a:srgbClr val="FF3300"/>
    <a:srgbClr val="96D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5" autoAdjust="0"/>
    <p:restoredTop sz="94660"/>
  </p:normalViewPr>
  <p:slideViewPr>
    <p:cSldViewPr snapToGrid="0">
      <p:cViewPr varScale="1">
        <p:scale>
          <a:sx n="116" d="100"/>
          <a:sy n="116" d="100"/>
        </p:scale>
        <p:origin x="258" y="108"/>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141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C5A6E-6F83-4D20-AB18-03180F9B4E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59913FD8-2A83-4275-AECB-528ABCCD8CC0}">
      <dgm:prSet phldrT="[Metin]" custT="1"/>
      <dgm:spPr>
        <a:solidFill>
          <a:srgbClr val="D1AE19"/>
        </a:solidFill>
      </dgm:spPr>
      <dgm:t>
        <a:bodyPr/>
        <a:lstStyle/>
        <a:p>
          <a:r>
            <a:rPr lang="tr-TR" sz="3200" dirty="0" smtClean="0">
              <a:solidFill>
                <a:schemeClr val="tx1"/>
              </a:solidFill>
              <a:latin typeface="Times New Roman" panose="02020603050405020304" pitchFamily="18" charset="0"/>
              <a:cs typeface="Times New Roman" panose="02020603050405020304" pitchFamily="18" charset="0"/>
            </a:rPr>
            <a:t>İdareler</a:t>
          </a:r>
          <a:endParaRPr lang="tr-TR" sz="3200" dirty="0">
            <a:solidFill>
              <a:schemeClr val="tx1"/>
            </a:solidFill>
            <a:latin typeface="Times New Roman" panose="02020603050405020304" pitchFamily="18" charset="0"/>
            <a:cs typeface="Times New Roman" panose="02020603050405020304" pitchFamily="18" charset="0"/>
          </a:endParaRPr>
        </a:p>
      </dgm:t>
    </dgm:pt>
    <dgm:pt modelId="{2930B69D-DEDB-44AA-8631-35CE224DCC49}" type="parTrans" cxnId="{00541716-7ADD-40FF-893F-B72A9442D9D2}">
      <dgm:prSet/>
      <dgm:spPr/>
      <dgm:t>
        <a:bodyPr/>
        <a:lstStyle/>
        <a:p>
          <a:endParaRPr lang="tr-TR"/>
        </a:p>
      </dgm:t>
    </dgm:pt>
    <dgm:pt modelId="{086ECA98-58E4-4FE3-9B8F-EC218100F896}" type="sibTrans" cxnId="{00541716-7ADD-40FF-893F-B72A9442D9D2}">
      <dgm:prSet/>
      <dgm:spPr/>
      <dgm:t>
        <a:bodyPr/>
        <a:lstStyle/>
        <a:p>
          <a:endParaRPr lang="tr-TR"/>
        </a:p>
      </dgm:t>
    </dgm:pt>
    <dgm:pt modelId="{15E86207-C956-4973-BCCC-196DE53B8AB1}">
      <dgm:prSet phldrT="[Metin]"/>
      <dgm:spPr/>
      <dgm:t>
        <a:bodyPr/>
        <a:lstStyle/>
        <a:p>
          <a:endParaRPr lang="tr-TR" dirty="0"/>
        </a:p>
      </dgm:t>
    </dgm:pt>
    <dgm:pt modelId="{440AF095-04F0-4F90-9F38-AD914F5658E4}" type="parTrans" cxnId="{AF455E21-9821-4B23-9D4F-8A4F899DED44}">
      <dgm:prSet/>
      <dgm:spPr/>
      <dgm:t>
        <a:bodyPr/>
        <a:lstStyle/>
        <a:p>
          <a:endParaRPr lang="tr-TR"/>
        </a:p>
      </dgm:t>
    </dgm:pt>
    <dgm:pt modelId="{DA1D6AE4-9D2E-400F-9797-D4982196ACF2}" type="sibTrans" cxnId="{AF455E21-9821-4B23-9D4F-8A4F899DED44}">
      <dgm:prSet/>
      <dgm:spPr/>
      <dgm:t>
        <a:bodyPr/>
        <a:lstStyle/>
        <a:p>
          <a:endParaRPr lang="tr-TR"/>
        </a:p>
      </dgm:t>
    </dgm:pt>
    <dgm:pt modelId="{BD4D1BA8-4C98-44BC-9E27-F61BA19D75D7}">
      <dgm:prSet/>
      <dgm:spPr/>
      <dgm:t>
        <a:bodyPr/>
        <a:lstStyle/>
        <a:p>
          <a:endParaRPr lang="tr-TR"/>
        </a:p>
      </dgm:t>
    </dgm:pt>
    <dgm:pt modelId="{3A0B9E19-D9DC-49CE-AEBB-394672E879C9}" type="parTrans" cxnId="{10995290-781C-4C31-A342-02F9B99CA7EA}">
      <dgm:prSet/>
      <dgm:spPr/>
      <dgm:t>
        <a:bodyPr/>
        <a:lstStyle/>
        <a:p>
          <a:endParaRPr lang="tr-TR"/>
        </a:p>
      </dgm:t>
    </dgm:pt>
    <dgm:pt modelId="{67341B62-4ED0-47F9-B897-C3DFEBF518F1}" type="sibTrans" cxnId="{10995290-781C-4C31-A342-02F9B99CA7EA}">
      <dgm:prSet/>
      <dgm:spPr/>
      <dgm:t>
        <a:bodyPr/>
        <a:lstStyle/>
        <a:p>
          <a:endParaRPr lang="tr-TR"/>
        </a:p>
      </dgm:t>
    </dgm:pt>
    <dgm:pt modelId="{5D7B6739-6C0B-40B2-8EA2-7B6DB0117A3B}" type="pres">
      <dgm:prSet presAssocID="{9F8C5A6E-6F83-4D20-AB18-03180F9B4E5A}" presName="cycle" presStyleCnt="0">
        <dgm:presLayoutVars>
          <dgm:chMax val="1"/>
          <dgm:dir/>
          <dgm:animLvl val="ctr"/>
          <dgm:resizeHandles val="exact"/>
        </dgm:presLayoutVars>
      </dgm:prSet>
      <dgm:spPr/>
      <dgm:t>
        <a:bodyPr/>
        <a:lstStyle/>
        <a:p>
          <a:endParaRPr lang="tr-TR"/>
        </a:p>
      </dgm:t>
    </dgm:pt>
    <dgm:pt modelId="{0DDA3F0D-46ED-4293-BE0F-3C7FBAC82994}" type="pres">
      <dgm:prSet presAssocID="{59913FD8-2A83-4275-AECB-528ABCCD8CC0}" presName="centerShape" presStyleLbl="node0" presStyleIdx="0" presStyleCnt="1" custScaleX="67266" custScaleY="56280" custLinFactNeighborX="1415" custLinFactNeighborY="-3696"/>
      <dgm:spPr/>
      <dgm:t>
        <a:bodyPr/>
        <a:lstStyle/>
        <a:p>
          <a:endParaRPr lang="tr-TR"/>
        </a:p>
      </dgm:t>
    </dgm:pt>
  </dgm:ptLst>
  <dgm:cxnLst>
    <dgm:cxn modelId="{F59F9614-AAB9-427B-9C0D-0831A54CEABD}" type="presOf" srcId="{59913FD8-2A83-4275-AECB-528ABCCD8CC0}" destId="{0DDA3F0D-46ED-4293-BE0F-3C7FBAC82994}" srcOrd="0" destOrd="0" presId="urn:microsoft.com/office/officeart/2005/8/layout/radial4"/>
    <dgm:cxn modelId="{AF455E21-9821-4B23-9D4F-8A4F899DED44}" srcId="{9F8C5A6E-6F83-4D20-AB18-03180F9B4E5A}" destId="{15E86207-C956-4973-BCCC-196DE53B8AB1}" srcOrd="1" destOrd="0" parTransId="{440AF095-04F0-4F90-9F38-AD914F5658E4}" sibTransId="{DA1D6AE4-9D2E-400F-9797-D4982196ACF2}"/>
    <dgm:cxn modelId="{00541716-7ADD-40FF-893F-B72A9442D9D2}" srcId="{9F8C5A6E-6F83-4D20-AB18-03180F9B4E5A}" destId="{59913FD8-2A83-4275-AECB-528ABCCD8CC0}" srcOrd="0" destOrd="0" parTransId="{2930B69D-DEDB-44AA-8631-35CE224DCC49}" sibTransId="{086ECA98-58E4-4FE3-9B8F-EC218100F896}"/>
    <dgm:cxn modelId="{10995290-781C-4C31-A342-02F9B99CA7EA}" srcId="{9F8C5A6E-6F83-4D20-AB18-03180F9B4E5A}" destId="{BD4D1BA8-4C98-44BC-9E27-F61BA19D75D7}" srcOrd="2" destOrd="0" parTransId="{3A0B9E19-D9DC-49CE-AEBB-394672E879C9}" sibTransId="{67341B62-4ED0-47F9-B897-C3DFEBF518F1}"/>
    <dgm:cxn modelId="{11268372-AD14-4858-9B7F-7CAC04FC274B}" type="presOf" srcId="{9F8C5A6E-6F83-4D20-AB18-03180F9B4E5A}" destId="{5D7B6739-6C0B-40B2-8EA2-7B6DB0117A3B}" srcOrd="0" destOrd="0" presId="urn:microsoft.com/office/officeart/2005/8/layout/radial4"/>
    <dgm:cxn modelId="{F8237D83-E9DE-47EA-BD7D-372CC82D4706}" type="presParOf" srcId="{5D7B6739-6C0B-40B2-8EA2-7B6DB0117A3B}" destId="{0DDA3F0D-46ED-4293-BE0F-3C7FBAC82994}"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C8DD8-2B7D-4FED-8428-232AB758DF5F}"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tr-TR"/>
        </a:p>
      </dgm:t>
    </dgm:pt>
    <dgm:pt modelId="{931FEEEB-DDA2-4A3C-AD1B-E888272EAEFA}">
      <dgm:prSet phldrT="[Metin]" custT="1">
        <dgm:style>
          <a:lnRef idx="3">
            <a:schemeClr val="lt1"/>
          </a:lnRef>
          <a:fillRef idx="1">
            <a:schemeClr val="accent1"/>
          </a:fillRef>
          <a:effectRef idx="1">
            <a:schemeClr val="accent1"/>
          </a:effectRef>
          <a:fontRef idx="minor">
            <a:schemeClr val="lt1"/>
          </a:fontRef>
        </dgm:style>
      </dgm:prSet>
      <dgm:spPr/>
      <dgm:t>
        <a:bodyPr/>
        <a:lstStyle/>
        <a:p>
          <a:r>
            <a:rPr lang="tr-TR" sz="1500" b="1" u="sng" dirty="0" smtClean="0"/>
            <a:t>Yönetim &amp; Organizasyon</a:t>
          </a:r>
        </a:p>
        <a:p>
          <a:r>
            <a:rPr lang="tr-TR" sz="1500" dirty="0" smtClean="0"/>
            <a:t>Stratejik hedefler, organizasyon yapısı, süreçler, iş akışları, yetki- görev tanımları, etik kurallar, kurumsal kültür, İK Yetkinliği, yönetimin felsefesi ve tutumu</a:t>
          </a:r>
          <a:endParaRPr lang="tr-TR" sz="1500" dirty="0"/>
        </a:p>
      </dgm:t>
    </dgm:pt>
    <dgm:pt modelId="{68FD2F60-C3A3-410B-8AD0-29563AEDB71C}" type="parTrans" cxnId="{DEDF16BF-24B3-411E-A817-F1A89B3BFB30}">
      <dgm:prSet/>
      <dgm:spPr/>
      <dgm:t>
        <a:bodyPr/>
        <a:lstStyle/>
        <a:p>
          <a:endParaRPr lang="tr-TR" sz="1500"/>
        </a:p>
      </dgm:t>
    </dgm:pt>
    <dgm:pt modelId="{87DA5D3E-29A6-44E2-B643-A5ED7E7DB8FF}" type="sibTrans" cxnId="{DEDF16BF-24B3-411E-A817-F1A89B3BFB30}">
      <dgm:prSet/>
      <dgm:spPr/>
      <dgm:t>
        <a:bodyPr/>
        <a:lstStyle/>
        <a:p>
          <a:endParaRPr lang="tr-TR" sz="1500"/>
        </a:p>
      </dgm:t>
    </dgm:pt>
    <dgm:pt modelId="{583E7E8E-D727-46DB-8E0C-261FA090B855}">
      <dgm:prSet phldrT="[Metin]" custT="1"/>
      <dgm:spPr/>
      <dgm:t>
        <a:bodyPr/>
        <a:lstStyle/>
        <a:p>
          <a:r>
            <a:rPr lang="tr-TR" sz="1500" b="1" u="sng" dirty="0" smtClean="0"/>
            <a:t>Risk Değerlendirmesi</a:t>
          </a:r>
        </a:p>
        <a:p>
          <a:r>
            <a:rPr lang="tr-TR" sz="1500" dirty="0" smtClean="0"/>
            <a:t>Risk Tespiti</a:t>
          </a:r>
        </a:p>
        <a:p>
          <a:r>
            <a:rPr lang="tr-TR" sz="1500" dirty="0" smtClean="0"/>
            <a:t>Risk Ölçümü</a:t>
          </a:r>
        </a:p>
        <a:p>
          <a:r>
            <a:rPr lang="tr-TR" sz="1500" dirty="0" smtClean="0"/>
            <a:t>Risk </a:t>
          </a:r>
          <a:r>
            <a:rPr lang="tr-TR" sz="1500" dirty="0" err="1" smtClean="0"/>
            <a:t>Önceliklendirmesi</a:t>
          </a:r>
          <a:endParaRPr lang="tr-TR" sz="1500" dirty="0"/>
        </a:p>
      </dgm:t>
    </dgm:pt>
    <dgm:pt modelId="{66DA2768-45F7-41DB-BAB6-574A8C853007}" type="parTrans" cxnId="{74707762-8B85-4A0F-B0E8-983C6A7C529E}">
      <dgm:prSet/>
      <dgm:spPr/>
      <dgm:t>
        <a:bodyPr/>
        <a:lstStyle/>
        <a:p>
          <a:endParaRPr lang="tr-TR" sz="1500"/>
        </a:p>
      </dgm:t>
    </dgm:pt>
    <dgm:pt modelId="{4028F3E6-2B8E-4413-B69C-52862BC385D1}" type="sibTrans" cxnId="{74707762-8B85-4A0F-B0E8-983C6A7C529E}">
      <dgm:prSet/>
      <dgm:spPr/>
      <dgm:t>
        <a:bodyPr/>
        <a:lstStyle/>
        <a:p>
          <a:endParaRPr lang="tr-TR" sz="1500"/>
        </a:p>
      </dgm:t>
    </dgm:pt>
    <dgm:pt modelId="{4E89F5EF-DF2E-419B-A420-F0AF14FC93CE}">
      <dgm:prSet phldrT="[Metin]" custT="1"/>
      <dgm:spPr/>
      <dgm:t>
        <a:bodyPr/>
        <a:lstStyle/>
        <a:p>
          <a:r>
            <a:rPr lang="tr-TR" sz="1500" b="1" u="sng" dirty="0" smtClean="0"/>
            <a:t>Kontroller</a:t>
          </a:r>
        </a:p>
        <a:p>
          <a:r>
            <a:rPr lang="tr-TR" sz="1500" dirty="0" smtClean="0"/>
            <a:t>Tespit Edici</a:t>
          </a:r>
        </a:p>
        <a:p>
          <a:r>
            <a:rPr lang="tr-TR" sz="1500" dirty="0" smtClean="0"/>
            <a:t>Önleyici</a:t>
          </a:r>
        </a:p>
        <a:p>
          <a:r>
            <a:rPr lang="tr-TR" sz="1500" dirty="0" smtClean="0"/>
            <a:t>Yönlendirici</a:t>
          </a:r>
        </a:p>
        <a:p>
          <a:r>
            <a:rPr lang="tr-TR" sz="1500" dirty="0" smtClean="0"/>
            <a:t>Düzeltici</a:t>
          </a:r>
          <a:endParaRPr lang="tr-TR" sz="1500" dirty="0"/>
        </a:p>
      </dgm:t>
    </dgm:pt>
    <dgm:pt modelId="{31AA765C-2A9A-469C-928C-A44245F2909C}" type="parTrans" cxnId="{85D85C87-9A9F-4E5A-A528-FC4C336AA9C4}">
      <dgm:prSet/>
      <dgm:spPr/>
      <dgm:t>
        <a:bodyPr/>
        <a:lstStyle/>
        <a:p>
          <a:endParaRPr lang="tr-TR" sz="1500"/>
        </a:p>
      </dgm:t>
    </dgm:pt>
    <dgm:pt modelId="{64C9A5B9-E29E-45FA-BDA0-ADC2617B9CF4}" type="sibTrans" cxnId="{85D85C87-9A9F-4E5A-A528-FC4C336AA9C4}">
      <dgm:prSet/>
      <dgm:spPr/>
      <dgm:t>
        <a:bodyPr/>
        <a:lstStyle/>
        <a:p>
          <a:endParaRPr lang="tr-TR" sz="1500"/>
        </a:p>
      </dgm:t>
    </dgm:pt>
    <dgm:pt modelId="{5B98D2BE-75A2-4F5F-B347-905772A68D1F}">
      <dgm:prSet phldrT="[Metin]" custT="1"/>
      <dgm:spPr/>
      <dgm:t>
        <a:bodyPr/>
        <a:lstStyle/>
        <a:p>
          <a:r>
            <a:rPr lang="tr-TR" sz="1500" dirty="0" smtClean="0"/>
            <a:t>Bilgi Sistemleri</a:t>
          </a:r>
        </a:p>
        <a:p>
          <a:r>
            <a:rPr lang="tr-TR" sz="1500" dirty="0" smtClean="0"/>
            <a:t>Raporlamalar</a:t>
          </a:r>
        </a:p>
        <a:p>
          <a:r>
            <a:rPr lang="tr-TR" sz="1500" dirty="0" smtClean="0"/>
            <a:t>İletişim Faaliyetleri</a:t>
          </a:r>
          <a:endParaRPr lang="tr-TR" sz="1500" dirty="0"/>
        </a:p>
      </dgm:t>
    </dgm:pt>
    <dgm:pt modelId="{8F5F3089-DAC8-432C-95ED-2765D1BE8B84}" type="parTrans" cxnId="{C2359F89-A06C-4833-9512-26F5AF9743A0}">
      <dgm:prSet/>
      <dgm:spPr/>
      <dgm:t>
        <a:bodyPr/>
        <a:lstStyle/>
        <a:p>
          <a:endParaRPr lang="tr-TR" sz="1500"/>
        </a:p>
      </dgm:t>
    </dgm:pt>
    <dgm:pt modelId="{3F7A0065-BBDF-4FA2-8FE9-753023D25021}" type="sibTrans" cxnId="{C2359F89-A06C-4833-9512-26F5AF9743A0}">
      <dgm:prSet/>
      <dgm:spPr/>
      <dgm:t>
        <a:bodyPr/>
        <a:lstStyle/>
        <a:p>
          <a:endParaRPr lang="tr-TR" sz="1500"/>
        </a:p>
      </dgm:t>
    </dgm:pt>
    <dgm:pt modelId="{145F304A-989E-4D7B-8EF5-6693965916C9}">
      <dgm:prSet phldrT="[Metin]" custT="1"/>
      <dgm:spPr/>
      <dgm:t>
        <a:bodyPr/>
        <a:lstStyle/>
        <a:p>
          <a:r>
            <a:rPr lang="tr-TR" sz="1500" smtClean="0"/>
            <a:t>Yönetim Öz Değerlendirme</a:t>
          </a:r>
          <a:endParaRPr lang="tr-TR" sz="1500" dirty="0"/>
        </a:p>
      </dgm:t>
    </dgm:pt>
    <dgm:pt modelId="{A5049075-0A35-4B5D-9A1C-3DE189CD8FEC}" type="parTrans" cxnId="{03BE83EA-2661-4C79-B0E8-246A86DF79AC}">
      <dgm:prSet/>
      <dgm:spPr/>
      <dgm:t>
        <a:bodyPr/>
        <a:lstStyle/>
        <a:p>
          <a:endParaRPr lang="tr-TR" sz="1500"/>
        </a:p>
      </dgm:t>
    </dgm:pt>
    <dgm:pt modelId="{BFFD9437-3749-4B93-BA26-E063560755D2}" type="sibTrans" cxnId="{03BE83EA-2661-4C79-B0E8-246A86DF79AC}">
      <dgm:prSet/>
      <dgm:spPr/>
      <dgm:t>
        <a:bodyPr/>
        <a:lstStyle/>
        <a:p>
          <a:endParaRPr lang="tr-TR" sz="1500"/>
        </a:p>
      </dgm:t>
    </dgm:pt>
    <dgm:pt modelId="{3318BDB4-B922-4953-AF91-31C847AA3F93}">
      <dgm:prSet phldrT="[Metin]" custT="1"/>
      <dgm:spPr/>
      <dgm:t>
        <a:bodyPr/>
        <a:lstStyle/>
        <a:p>
          <a:r>
            <a:rPr lang="tr-TR" sz="1500" smtClean="0"/>
            <a:t>İç Denetim</a:t>
          </a:r>
          <a:endParaRPr lang="tr-TR" sz="1500" dirty="0"/>
        </a:p>
      </dgm:t>
    </dgm:pt>
    <dgm:pt modelId="{2426C2F8-4BB4-4177-8302-7EE97713CEBA}" type="parTrans" cxnId="{4698285E-4FE9-4323-9CD2-4D63FC030AA9}">
      <dgm:prSet/>
      <dgm:spPr/>
      <dgm:t>
        <a:bodyPr/>
        <a:lstStyle/>
        <a:p>
          <a:endParaRPr lang="tr-TR" sz="1500"/>
        </a:p>
      </dgm:t>
    </dgm:pt>
    <dgm:pt modelId="{FE59AC90-B674-4E3B-AE9F-106D0AF5C9D6}" type="sibTrans" cxnId="{4698285E-4FE9-4323-9CD2-4D63FC030AA9}">
      <dgm:prSet/>
      <dgm:spPr/>
      <dgm:t>
        <a:bodyPr/>
        <a:lstStyle/>
        <a:p>
          <a:endParaRPr lang="tr-TR" sz="1500"/>
        </a:p>
      </dgm:t>
    </dgm:pt>
    <dgm:pt modelId="{CBA0EB52-5717-456B-9D13-7CF1D6236EC8}" type="pres">
      <dgm:prSet presAssocID="{BB1C8DD8-2B7D-4FED-8428-232AB758DF5F}" presName="Name0" presStyleCnt="0">
        <dgm:presLayoutVars>
          <dgm:chPref val="1"/>
          <dgm:dir/>
          <dgm:animOne val="branch"/>
          <dgm:animLvl val="lvl"/>
          <dgm:resizeHandles/>
        </dgm:presLayoutVars>
      </dgm:prSet>
      <dgm:spPr/>
      <dgm:t>
        <a:bodyPr/>
        <a:lstStyle/>
        <a:p>
          <a:endParaRPr lang="tr-TR"/>
        </a:p>
      </dgm:t>
    </dgm:pt>
    <dgm:pt modelId="{8D619619-0B1B-49AB-B167-AD8D733F2BE8}" type="pres">
      <dgm:prSet presAssocID="{931FEEEB-DDA2-4A3C-AD1B-E888272EAEFA}" presName="vertOne" presStyleCnt="0"/>
      <dgm:spPr/>
      <dgm:t>
        <a:bodyPr/>
        <a:lstStyle/>
        <a:p>
          <a:endParaRPr lang="tr-TR"/>
        </a:p>
      </dgm:t>
    </dgm:pt>
    <dgm:pt modelId="{BF83276D-786D-4C53-9A8B-3C14EC3B86F1}" type="pres">
      <dgm:prSet presAssocID="{931FEEEB-DDA2-4A3C-AD1B-E888272EAEFA}" presName="txOne" presStyleLbl="node0" presStyleIdx="0" presStyleCnt="1" custLinFactY="209325" custLinFactNeighborX="-11" custLinFactNeighborY="300000">
        <dgm:presLayoutVars>
          <dgm:chPref val="3"/>
        </dgm:presLayoutVars>
      </dgm:prSet>
      <dgm:spPr/>
      <dgm:t>
        <a:bodyPr/>
        <a:lstStyle/>
        <a:p>
          <a:endParaRPr lang="tr-TR"/>
        </a:p>
      </dgm:t>
    </dgm:pt>
    <dgm:pt modelId="{97404F28-1D0F-4016-A515-4CACBE2C4C31}" type="pres">
      <dgm:prSet presAssocID="{931FEEEB-DDA2-4A3C-AD1B-E888272EAEFA}" presName="parTransOne" presStyleCnt="0"/>
      <dgm:spPr/>
      <dgm:t>
        <a:bodyPr/>
        <a:lstStyle/>
        <a:p>
          <a:endParaRPr lang="tr-TR"/>
        </a:p>
      </dgm:t>
    </dgm:pt>
    <dgm:pt modelId="{5018C7D6-3A0F-4D62-BF5E-4B6E86ED2FEE}" type="pres">
      <dgm:prSet presAssocID="{931FEEEB-DDA2-4A3C-AD1B-E888272EAEFA}" presName="horzOne" presStyleCnt="0"/>
      <dgm:spPr/>
      <dgm:t>
        <a:bodyPr/>
        <a:lstStyle/>
        <a:p>
          <a:endParaRPr lang="tr-TR"/>
        </a:p>
      </dgm:t>
    </dgm:pt>
    <dgm:pt modelId="{4401FC14-F78B-4B88-AED9-1F1AFA3C56AF}" type="pres">
      <dgm:prSet presAssocID="{583E7E8E-D727-46DB-8E0C-261FA090B855}" presName="vertTwo" presStyleCnt="0"/>
      <dgm:spPr/>
      <dgm:t>
        <a:bodyPr/>
        <a:lstStyle/>
        <a:p>
          <a:endParaRPr lang="tr-TR"/>
        </a:p>
      </dgm:t>
    </dgm:pt>
    <dgm:pt modelId="{C5CC837B-3E0C-43C1-B8E1-8FFFD80CEE12}" type="pres">
      <dgm:prSet presAssocID="{583E7E8E-D727-46DB-8E0C-261FA090B855}" presName="txTwo" presStyleLbl="node2" presStyleIdx="0" presStyleCnt="2" custLinFactY="-100000" custLinFactNeighborX="-18" custLinFactNeighborY="-102830">
        <dgm:presLayoutVars>
          <dgm:chPref val="3"/>
        </dgm:presLayoutVars>
      </dgm:prSet>
      <dgm:spPr/>
      <dgm:t>
        <a:bodyPr/>
        <a:lstStyle/>
        <a:p>
          <a:endParaRPr lang="tr-TR"/>
        </a:p>
      </dgm:t>
    </dgm:pt>
    <dgm:pt modelId="{135732FF-6EDE-41AC-A0E9-3F02C8CF8F2B}" type="pres">
      <dgm:prSet presAssocID="{583E7E8E-D727-46DB-8E0C-261FA090B855}" presName="parTransTwo" presStyleCnt="0"/>
      <dgm:spPr/>
      <dgm:t>
        <a:bodyPr/>
        <a:lstStyle/>
        <a:p>
          <a:endParaRPr lang="tr-TR"/>
        </a:p>
      </dgm:t>
    </dgm:pt>
    <dgm:pt modelId="{88FB885B-335C-4CC6-A9AA-ACD32E0C9761}" type="pres">
      <dgm:prSet presAssocID="{583E7E8E-D727-46DB-8E0C-261FA090B855}" presName="horzTwo" presStyleCnt="0"/>
      <dgm:spPr/>
      <dgm:t>
        <a:bodyPr/>
        <a:lstStyle/>
        <a:p>
          <a:endParaRPr lang="tr-TR"/>
        </a:p>
      </dgm:t>
    </dgm:pt>
    <dgm:pt modelId="{1CBB34DA-5022-4257-BD7F-2D1EFD84EC47}" type="pres">
      <dgm:prSet presAssocID="{4E89F5EF-DF2E-419B-A420-F0AF14FC93CE}" presName="vertThree" presStyleCnt="0"/>
      <dgm:spPr/>
      <dgm:t>
        <a:bodyPr/>
        <a:lstStyle/>
        <a:p>
          <a:endParaRPr lang="tr-TR"/>
        </a:p>
      </dgm:t>
    </dgm:pt>
    <dgm:pt modelId="{30FD3133-ABCB-4DBB-A065-F2A89C7B82FB}" type="pres">
      <dgm:prSet presAssocID="{4E89F5EF-DF2E-419B-A420-F0AF14FC93CE}" presName="txThree" presStyleLbl="node3" presStyleIdx="0" presStyleCnt="3" custLinFactY="-3417" custLinFactNeighborX="-36" custLinFactNeighborY="-100000">
        <dgm:presLayoutVars>
          <dgm:chPref val="3"/>
        </dgm:presLayoutVars>
      </dgm:prSet>
      <dgm:spPr/>
      <dgm:t>
        <a:bodyPr/>
        <a:lstStyle/>
        <a:p>
          <a:endParaRPr lang="tr-TR"/>
        </a:p>
      </dgm:t>
    </dgm:pt>
    <dgm:pt modelId="{95F70F18-F8A7-4CE8-834A-91E604A1C2A7}" type="pres">
      <dgm:prSet presAssocID="{4E89F5EF-DF2E-419B-A420-F0AF14FC93CE}" presName="horzThree" presStyleCnt="0"/>
      <dgm:spPr/>
      <dgm:t>
        <a:bodyPr/>
        <a:lstStyle/>
        <a:p>
          <a:endParaRPr lang="tr-TR"/>
        </a:p>
      </dgm:t>
    </dgm:pt>
    <dgm:pt modelId="{EE54F621-9E60-4453-BD53-34E0D5B488E3}" type="pres">
      <dgm:prSet presAssocID="{64C9A5B9-E29E-45FA-BDA0-ADC2617B9CF4}" presName="sibSpaceThree" presStyleCnt="0"/>
      <dgm:spPr/>
      <dgm:t>
        <a:bodyPr/>
        <a:lstStyle/>
        <a:p>
          <a:endParaRPr lang="tr-TR"/>
        </a:p>
      </dgm:t>
    </dgm:pt>
    <dgm:pt modelId="{3AF5C1E9-F586-4C84-BDD9-A8E2611A8E77}" type="pres">
      <dgm:prSet presAssocID="{5B98D2BE-75A2-4F5F-B347-905772A68D1F}" presName="vertThree" presStyleCnt="0"/>
      <dgm:spPr/>
      <dgm:t>
        <a:bodyPr/>
        <a:lstStyle/>
        <a:p>
          <a:endParaRPr lang="tr-TR"/>
        </a:p>
      </dgm:t>
    </dgm:pt>
    <dgm:pt modelId="{0A21D3D0-9DB8-4D9F-8402-D0F400912E01}" type="pres">
      <dgm:prSet presAssocID="{5B98D2BE-75A2-4F5F-B347-905772A68D1F}" presName="txThree" presStyleLbl="node3" presStyleIdx="1" presStyleCnt="3" custLinFactY="-3417" custLinFactNeighborX="2358" custLinFactNeighborY="-100000">
        <dgm:presLayoutVars>
          <dgm:chPref val="3"/>
        </dgm:presLayoutVars>
      </dgm:prSet>
      <dgm:spPr/>
      <dgm:t>
        <a:bodyPr/>
        <a:lstStyle/>
        <a:p>
          <a:endParaRPr lang="tr-TR"/>
        </a:p>
      </dgm:t>
    </dgm:pt>
    <dgm:pt modelId="{DF938DCC-5AAE-4AA9-9B94-C88871DBEFE9}" type="pres">
      <dgm:prSet presAssocID="{5B98D2BE-75A2-4F5F-B347-905772A68D1F}" presName="horzThree" presStyleCnt="0"/>
      <dgm:spPr/>
      <dgm:t>
        <a:bodyPr/>
        <a:lstStyle/>
        <a:p>
          <a:endParaRPr lang="tr-TR"/>
        </a:p>
      </dgm:t>
    </dgm:pt>
    <dgm:pt modelId="{6AF74806-BE4D-4053-B156-4B5A9B70FB2C}" type="pres">
      <dgm:prSet presAssocID="{4028F3E6-2B8E-4413-B69C-52862BC385D1}" presName="sibSpaceTwo" presStyleCnt="0"/>
      <dgm:spPr/>
      <dgm:t>
        <a:bodyPr/>
        <a:lstStyle/>
        <a:p>
          <a:endParaRPr lang="tr-TR"/>
        </a:p>
      </dgm:t>
    </dgm:pt>
    <dgm:pt modelId="{8188BA43-533C-49DA-B80F-5CC431F93D05}" type="pres">
      <dgm:prSet presAssocID="{145F304A-989E-4D7B-8EF5-6693965916C9}" presName="vertTwo" presStyleCnt="0"/>
      <dgm:spPr/>
      <dgm:t>
        <a:bodyPr/>
        <a:lstStyle/>
        <a:p>
          <a:endParaRPr lang="tr-TR"/>
        </a:p>
      </dgm:t>
    </dgm:pt>
    <dgm:pt modelId="{2FB69C3F-D986-4194-BBFF-48BFA1E55DF4}" type="pres">
      <dgm:prSet presAssocID="{145F304A-989E-4D7B-8EF5-6693965916C9}" presName="txTwo" presStyleLbl="node2" presStyleIdx="1" presStyleCnt="2" custScaleX="103035" custLinFactY="-100000" custLinFactNeighborX="-4525" custLinFactNeighborY="-102830">
        <dgm:presLayoutVars>
          <dgm:chPref val="3"/>
        </dgm:presLayoutVars>
      </dgm:prSet>
      <dgm:spPr/>
      <dgm:t>
        <a:bodyPr/>
        <a:lstStyle/>
        <a:p>
          <a:endParaRPr lang="tr-TR"/>
        </a:p>
      </dgm:t>
    </dgm:pt>
    <dgm:pt modelId="{59892438-4542-4469-B6A5-9CF31DE6F6BC}" type="pres">
      <dgm:prSet presAssocID="{145F304A-989E-4D7B-8EF5-6693965916C9}" presName="parTransTwo" presStyleCnt="0"/>
      <dgm:spPr/>
      <dgm:t>
        <a:bodyPr/>
        <a:lstStyle/>
        <a:p>
          <a:endParaRPr lang="tr-TR"/>
        </a:p>
      </dgm:t>
    </dgm:pt>
    <dgm:pt modelId="{BF9AC6DC-3D1F-46DE-8F7D-F6C49ECE0B39}" type="pres">
      <dgm:prSet presAssocID="{145F304A-989E-4D7B-8EF5-6693965916C9}" presName="horzTwo" presStyleCnt="0"/>
      <dgm:spPr/>
      <dgm:t>
        <a:bodyPr/>
        <a:lstStyle/>
        <a:p>
          <a:endParaRPr lang="tr-TR"/>
        </a:p>
      </dgm:t>
    </dgm:pt>
    <dgm:pt modelId="{B48F5459-5A64-4277-9F61-F9B9F7CFCA48}" type="pres">
      <dgm:prSet presAssocID="{3318BDB4-B922-4953-AF91-31C847AA3F93}" presName="vertThree" presStyleCnt="0"/>
      <dgm:spPr/>
      <dgm:t>
        <a:bodyPr/>
        <a:lstStyle/>
        <a:p>
          <a:endParaRPr lang="tr-TR"/>
        </a:p>
      </dgm:t>
    </dgm:pt>
    <dgm:pt modelId="{6B2B79C6-062C-42FF-93B8-2E7A95937072}" type="pres">
      <dgm:prSet presAssocID="{3318BDB4-B922-4953-AF91-31C847AA3F93}" presName="txThree" presStyleLbl="node3" presStyleIdx="2" presStyleCnt="3" custLinFactY="-3417" custLinFactNeighborX="551" custLinFactNeighborY="-100000">
        <dgm:presLayoutVars>
          <dgm:chPref val="3"/>
        </dgm:presLayoutVars>
      </dgm:prSet>
      <dgm:spPr/>
      <dgm:t>
        <a:bodyPr/>
        <a:lstStyle/>
        <a:p>
          <a:endParaRPr lang="tr-TR"/>
        </a:p>
      </dgm:t>
    </dgm:pt>
    <dgm:pt modelId="{92D3909B-29C6-44E9-A6A4-DA4BFE569CE4}" type="pres">
      <dgm:prSet presAssocID="{3318BDB4-B922-4953-AF91-31C847AA3F93}" presName="horzThree" presStyleCnt="0"/>
      <dgm:spPr/>
      <dgm:t>
        <a:bodyPr/>
        <a:lstStyle/>
        <a:p>
          <a:endParaRPr lang="tr-TR"/>
        </a:p>
      </dgm:t>
    </dgm:pt>
  </dgm:ptLst>
  <dgm:cxnLst>
    <dgm:cxn modelId="{D57D53D1-0BED-4BFE-A8ED-A6ED75269B42}" type="presOf" srcId="{583E7E8E-D727-46DB-8E0C-261FA090B855}" destId="{C5CC837B-3E0C-43C1-B8E1-8FFFD80CEE12}" srcOrd="0" destOrd="0" presId="urn:microsoft.com/office/officeart/2005/8/layout/hierarchy4"/>
    <dgm:cxn modelId="{BF63EAB7-F9C2-4D0C-8AF4-934EDC9D5BB9}" type="presOf" srcId="{931FEEEB-DDA2-4A3C-AD1B-E888272EAEFA}" destId="{BF83276D-786D-4C53-9A8B-3C14EC3B86F1}" srcOrd="0" destOrd="0" presId="urn:microsoft.com/office/officeart/2005/8/layout/hierarchy4"/>
    <dgm:cxn modelId="{85D85C87-9A9F-4E5A-A528-FC4C336AA9C4}" srcId="{583E7E8E-D727-46DB-8E0C-261FA090B855}" destId="{4E89F5EF-DF2E-419B-A420-F0AF14FC93CE}" srcOrd="0" destOrd="0" parTransId="{31AA765C-2A9A-469C-928C-A44245F2909C}" sibTransId="{64C9A5B9-E29E-45FA-BDA0-ADC2617B9CF4}"/>
    <dgm:cxn modelId="{4698285E-4FE9-4323-9CD2-4D63FC030AA9}" srcId="{145F304A-989E-4D7B-8EF5-6693965916C9}" destId="{3318BDB4-B922-4953-AF91-31C847AA3F93}" srcOrd="0" destOrd="0" parTransId="{2426C2F8-4BB4-4177-8302-7EE97713CEBA}" sibTransId="{FE59AC90-B674-4E3B-AE9F-106D0AF5C9D6}"/>
    <dgm:cxn modelId="{03BE83EA-2661-4C79-B0E8-246A86DF79AC}" srcId="{931FEEEB-DDA2-4A3C-AD1B-E888272EAEFA}" destId="{145F304A-989E-4D7B-8EF5-6693965916C9}" srcOrd="1" destOrd="0" parTransId="{A5049075-0A35-4B5D-9A1C-3DE189CD8FEC}" sibTransId="{BFFD9437-3749-4B93-BA26-E063560755D2}"/>
    <dgm:cxn modelId="{697BE308-6175-40A5-A2D7-65496CC51B74}" type="presOf" srcId="{145F304A-989E-4D7B-8EF5-6693965916C9}" destId="{2FB69C3F-D986-4194-BBFF-48BFA1E55DF4}" srcOrd="0" destOrd="0" presId="urn:microsoft.com/office/officeart/2005/8/layout/hierarchy4"/>
    <dgm:cxn modelId="{1B3E71DB-0789-46CB-AF50-39D665A59120}" type="presOf" srcId="{5B98D2BE-75A2-4F5F-B347-905772A68D1F}" destId="{0A21D3D0-9DB8-4D9F-8402-D0F400912E01}" srcOrd="0" destOrd="0" presId="urn:microsoft.com/office/officeart/2005/8/layout/hierarchy4"/>
    <dgm:cxn modelId="{74707762-8B85-4A0F-B0E8-983C6A7C529E}" srcId="{931FEEEB-DDA2-4A3C-AD1B-E888272EAEFA}" destId="{583E7E8E-D727-46DB-8E0C-261FA090B855}" srcOrd="0" destOrd="0" parTransId="{66DA2768-45F7-41DB-BAB6-574A8C853007}" sibTransId="{4028F3E6-2B8E-4413-B69C-52862BC385D1}"/>
    <dgm:cxn modelId="{C2359F89-A06C-4833-9512-26F5AF9743A0}" srcId="{583E7E8E-D727-46DB-8E0C-261FA090B855}" destId="{5B98D2BE-75A2-4F5F-B347-905772A68D1F}" srcOrd="1" destOrd="0" parTransId="{8F5F3089-DAC8-432C-95ED-2765D1BE8B84}" sibTransId="{3F7A0065-BBDF-4FA2-8FE9-753023D25021}"/>
    <dgm:cxn modelId="{D95D1B71-8D71-4132-898F-DCFD5F0C6F8F}" type="presOf" srcId="{4E89F5EF-DF2E-419B-A420-F0AF14FC93CE}" destId="{30FD3133-ABCB-4DBB-A065-F2A89C7B82FB}" srcOrd="0" destOrd="0" presId="urn:microsoft.com/office/officeart/2005/8/layout/hierarchy4"/>
    <dgm:cxn modelId="{E3BDBDDD-3A7A-48DA-BC70-5CD9143DCF01}" type="presOf" srcId="{3318BDB4-B922-4953-AF91-31C847AA3F93}" destId="{6B2B79C6-062C-42FF-93B8-2E7A95937072}" srcOrd="0" destOrd="0" presId="urn:microsoft.com/office/officeart/2005/8/layout/hierarchy4"/>
    <dgm:cxn modelId="{DEDF16BF-24B3-411E-A817-F1A89B3BFB30}" srcId="{BB1C8DD8-2B7D-4FED-8428-232AB758DF5F}" destId="{931FEEEB-DDA2-4A3C-AD1B-E888272EAEFA}" srcOrd="0" destOrd="0" parTransId="{68FD2F60-C3A3-410B-8AD0-29563AEDB71C}" sibTransId="{87DA5D3E-29A6-44E2-B643-A5ED7E7DB8FF}"/>
    <dgm:cxn modelId="{4B814457-63CB-4822-B781-4650A116FA2B}" type="presOf" srcId="{BB1C8DD8-2B7D-4FED-8428-232AB758DF5F}" destId="{CBA0EB52-5717-456B-9D13-7CF1D6236EC8}" srcOrd="0" destOrd="0" presId="urn:microsoft.com/office/officeart/2005/8/layout/hierarchy4"/>
    <dgm:cxn modelId="{1937E59E-A911-4AEA-8214-0966531EDC2E}" type="presParOf" srcId="{CBA0EB52-5717-456B-9D13-7CF1D6236EC8}" destId="{8D619619-0B1B-49AB-B167-AD8D733F2BE8}" srcOrd="0" destOrd="0" presId="urn:microsoft.com/office/officeart/2005/8/layout/hierarchy4"/>
    <dgm:cxn modelId="{5E9772AD-ABB3-47F5-828E-1905FFEDAA5D}" type="presParOf" srcId="{8D619619-0B1B-49AB-B167-AD8D733F2BE8}" destId="{BF83276D-786D-4C53-9A8B-3C14EC3B86F1}" srcOrd="0" destOrd="0" presId="urn:microsoft.com/office/officeart/2005/8/layout/hierarchy4"/>
    <dgm:cxn modelId="{3844CBD1-FEB8-4486-AB5C-3027C4F5566D}" type="presParOf" srcId="{8D619619-0B1B-49AB-B167-AD8D733F2BE8}" destId="{97404F28-1D0F-4016-A515-4CACBE2C4C31}" srcOrd="1" destOrd="0" presId="urn:microsoft.com/office/officeart/2005/8/layout/hierarchy4"/>
    <dgm:cxn modelId="{ADEF03C0-D19A-48F2-B0F4-E8EBA7D353F1}" type="presParOf" srcId="{8D619619-0B1B-49AB-B167-AD8D733F2BE8}" destId="{5018C7D6-3A0F-4D62-BF5E-4B6E86ED2FEE}" srcOrd="2" destOrd="0" presId="urn:microsoft.com/office/officeart/2005/8/layout/hierarchy4"/>
    <dgm:cxn modelId="{3009D206-699D-4AC9-93A1-45FA8151D5B2}" type="presParOf" srcId="{5018C7D6-3A0F-4D62-BF5E-4B6E86ED2FEE}" destId="{4401FC14-F78B-4B88-AED9-1F1AFA3C56AF}" srcOrd="0" destOrd="0" presId="urn:microsoft.com/office/officeart/2005/8/layout/hierarchy4"/>
    <dgm:cxn modelId="{C430F410-7E98-4FE3-9EF0-BBAA4A417DE7}" type="presParOf" srcId="{4401FC14-F78B-4B88-AED9-1F1AFA3C56AF}" destId="{C5CC837B-3E0C-43C1-B8E1-8FFFD80CEE12}" srcOrd="0" destOrd="0" presId="urn:microsoft.com/office/officeart/2005/8/layout/hierarchy4"/>
    <dgm:cxn modelId="{7D94F375-46E6-445F-957F-0DD5D40413AE}" type="presParOf" srcId="{4401FC14-F78B-4B88-AED9-1F1AFA3C56AF}" destId="{135732FF-6EDE-41AC-A0E9-3F02C8CF8F2B}" srcOrd="1" destOrd="0" presId="urn:microsoft.com/office/officeart/2005/8/layout/hierarchy4"/>
    <dgm:cxn modelId="{28BCA0EC-32BC-4421-9C79-E37DB37E9FF3}" type="presParOf" srcId="{4401FC14-F78B-4B88-AED9-1F1AFA3C56AF}" destId="{88FB885B-335C-4CC6-A9AA-ACD32E0C9761}" srcOrd="2" destOrd="0" presId="urn:microsoft.com/office/officeart/2005/8/layout/hierarchy4"/>
    <dgm:cxn modelId="{8E6B0E04-A984-4CEA-B9ED-47E1E9B81B28}" type="presParOf" srcId="{88FB885B-335C-4CC6-A9AA-ACD32E0C9761}" destId="{1CBB34DA-5022-4257-BD7F-2D1EFD84EC47}" srcOrd="0" destOrd="0" presId="urn:microsoft.com/office/officeart/2005/8/layout/hierarchy4"/>
    <dgm:cxn modelId="{46D052F1-09A8-4512-8C67-3945C6703F08}" type="presParOf" srcId="{1CBB34DA-5022-4257-BD7F-2D1EFD84EC47}" destId="{30FD3133-ABCB-4DBB-A065-F2A89C7B82FB}" srcOrd="0" destOrd="0" presId="urn:microsoft.com/office/officeart/2005/8/layout/hierarchy4"/>
    <dgm:cxn modelId="{B056FCFF-19D9-4310-B565-7278925427C5}" type="presParOf" srcId="{1CBB34DA-5022-4257-BD7F-2D1EFD84EC47}" destId="{95F70F18-F8A7-4CE8-834A-91E604A1C2A7}" srcOrd="1" destOrd="0" presId="urn:microsoft.com/office/officeart/2005/8/layout/hierarchy4"/>
    <dgm:cxn modelId="{AB288AB4-6119-40D7-9DF1-95982774BB6F}" type="presParOf" srcId="{88FB885B-335C-4CC6-A9AA-ACD32E0C9761}" destId="{EE54F621-9E60-4453-BD53-34E0D5B488E3}" srcOrd="1" destOrd="0" presId="urn:microsoft.com/office/officeart/2005/8/layout/hierarchy4"/>
    <dgm:cxn modelId="{D75B8719-C880-466C-9741-0D61B2DF16B6}" type="presParOf" srcId="{88FB885B-335C-4CC6-A9AA-ACD32E0C9761}" destId="{3AF5C1E9-F586-4C84-BDD9-A8E2611A8E77}" srcOrd="2" destOrd="0" presId="urn:microsoft.com/office/officeart/2005/8/layout/hierarchy4"/>
    <dgm:cxn modelId="{460C9763-7930-4581-BCE3-66733DEB8711}" type="presParOf" srcId="{3AF5C1E9-F586-4C84-BDD9-A8E2611A8E77}" destId="{0A21D3D0-9DB8-4D9F-8402-D0F400912E01}" srcOrd="0" destOrd="0" presId="urn:microsoft.com/office/officeart/2005/8/layout/hierarchy4"/>
    <dgm:cxn modelId="{F5DAC030-EF74-4848-B229-7CADF25CA83F}" type="presParOf" srcId="{3AF5C1E9-F586-4C84-BDD9-A8E2611A8E77}" destId="{DF938DCC-5AAE-4AA9-9B94-C88871DBEFE9}" srcOrd="1" destOrd="0" presId="urn:microsoft.com/office/officeart/2005/8/layout/hierarchy4"/>
    <dgm:cxn modelId="{B2066342-9E98-4885-AC73-E0C0858DC57C}" type="presParOf" srcId="{5018C7D6-3A0F-4D62-BF5E-4B6E86ED2FEE}" destId="{6AF74806-BE4D-4053-B156-4B5A9B70FB2C}" srcOrd="1" destOrd="0" presId="urn:microsoft.com/office/officeart/2005/8/layout/hierarchy4"/>
    <dgm:cxn modelId="{B1AFA091-53D0-4AA6-BBDC-7141F9B9EEE0}" type="presParOf" srcId="{5018C7D6-3A0F-4D62-BF5E-4B6E86ED2FEE}" destId="{8188BA43-533C-49DA-B80F-5CC431F93D05}" srcOrd="2" destOrd="0" presId="urn:microsoft.com/office/officeart/2005/8/layout/hierarchy4"/>
    <dgm:cxn modelId="{5D87CA46-7393-430D-BF20-8F6A67C1C549}" type="presParOf" srcId="{8188BA43-533C-49DA-B80F-5CC431F93D05}" destId="{2FB69C3F-D986-4194-BBFF-48BFA1E55DF4}" srcOrd="0" destOrd="0" presId="urn:microsoft.com/office/officeart/2005/8/layout/hierarchy4"/>
    <dgm:cxn modelId="{16D6E8E3-E72C-4372-A484-9E696065A944}" type="presParOf" srcId="{8188BA43-533C-49DA-B80F-5CC431F93D05}" destId="{59892438-4542-4469-B6A5-9CF31DE6F6BC}" srcOrd="1" destOrd="0" presId="urn:microsoft.com/office/officeart/2005/8/layout/hierarchy4"/>
    <dgm:cxn modelId="{19222D53-435F-46DD-B33E-D6ADF12BCB4E}" type="presParOf" srcId="{8188BA43-533C-49DA-B80F-5CC431F93D05}" destId="{BF9AC6DC-3D1F-46DE-8F7D-F6C49ECE0B39}" srcOrd="2" destOrd="0" presId="urn:microsoft.com/office/officeart/2005/8/layout/hierarchy4"/>
    <dgm:cxn modelId="{9FADC6E2-EC09-46E5-9E5B-1E6AB6E57026}" type="presParOf" srcId="{BF9AC6DC-3D1F-46DE-8F7D-F6C49ECE0B39}" destId="{B48F5459-5A64-4277-9F61-F9B9F7CFCA48}" srcOrd="0" destOrd="0" presId="urn:microsoft.com/office/officeart/2005/8/layout/hierarchy4"/>
    <dgm:cxn modelId="{B79E92F4-8F78-4CE5-8C47-48751B06728F}" type="presParOf" srcId="{B48F5459-5A64-4277-9F61-F9B9F7CFCA48}" destId="{6B2B79C6-062C-42FF-93B8-2E7A95937072}" srcOrd="0" destOrd="0" presId="urn:microsoft.com/office/officeart/2005/8/layout/hierarchy4"/>
    <dgm:cxn modelId="{58B9AF51-D3CB-4428-B768-3825681C40CD}" type="presParOf" srcId="{B48F5459-5A64-4277-9F61-F9B9F7CFCA48}" destId="{92D3909B-29C6-44E9-A6A4-DA4BFE569CE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BEB64-35AE-4293-AF4C-38F790147BED}" type="datetimeFigureOut">
              <a:rPr lang="tr-TR" smtClean="0"/>
              <a:pPr/>
              <a:t>3.04.2018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A391BE-477F-4938-A1CE-A0BB2F14A406}" type="slidenum">
              <a:rPr lang="tr-TR" smtClean="0"/>
              <a:pPr/>
              <a:t>‹#›</a:t>
            </a:fld>
            <a:endParaRPr lang="tr-TR" dirty="0"/>
          </a:p>
        </p:txBody>
      </p:sp>
    </p:spTree>
    <p:extLst>
      <p:ext uri="{BB962C8B-B14F-4D97-AF65-F5344CB8AC3E}">
        <p14:creationId xmlns:p14="http://schemas.microsoft.com/office/powerpoint/2010/main" val="10383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AE60B-075F-4DD5-8053-C8426E2D0DAD}" type="datetimeFigureOut">
              <a:rPr lang="tr-TR" smtClean="0"/>
              <a:pPr/>
              <a:t>3.04.2018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799C3-014C-4660-8E6C-35FB9C38CE6F}" type="slidenum">
              <a:rPr lang="tr-TR" smtClean="0"/>
              <a:pPr/>
              <a:t>‹#›</a:t>
            </a:fld>
            <a:endParaRPr lang="tr-TR" dirty="0"/>
          </a:p>
        </p:txBody>
      </p:sp>
    </p:spTree>
    <p:extLst>
      <p:ext uri="{BB962C8B-B14F-4D97-AF65-F5344CB8AC3E}">
        <p14:creationId xmlns:p14="http://schemas.microsoft.com/office/powerpoint/2010/main" val="161135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ayt Görüntüsü Yer Tutucusu 1"/>
          <p:cNvSpPr>
            <a:spLocks noGrp="1" noRot="1" noChangeAspect="1"/>
          </p:cNvSpPr>
          <p:nvPr>
            <p:ph type="sldImg"/>
          </p:nvPr>
        </p:nvSpPr>
        <p:spPr bwMode="auto">
          <a:noFill/>
          <a:ln>
            <a:solidFill>
              <a:srgbClr val="000000"/>
            </a:solidFill>
            <a:miter lim="800000"/>
            <a:headEnd/>
            <a:tailEnd/>
          </a:ln>
        </p:spPr>
      </p:sp>
      <p:sp>
        <p:nvSpPr>
          <p:cNvPr id="3" name="Not Yer Tutucusu 2"/>
          <p:cNvSpPr>
            <a:spLocks noGrp="1"/>
          </p:cNvSpPr>
          <p:nvPr>
            <p:ph type="body" idx="1"/>
          </p:nvPr>
        </p:nvSpPr>
        <p:spPr/>
        <p:txBody>
          <a:bodyPr/>
          <a:lstStyle/>
          <a:p>
            <a:pPr fontAlgn="auto">
              <a:spcBef>
                <a:spcPts val="0"/>
              </a:spcBef>
              <a:spcAft>
                <a:spcPts val="0"/>
              </a:spcAft>
              <a:defRPr/>
            </a:pPr>
            <a:r>
              <a:rPr lang="tr-TR" dirty="0" smtClean="0"/>
              <a:t>Ülkemizde kamu kurum ve kuruluşlarında, uluslararası standartlara uygun olarak iç kontrol sisteminin kurulması konusu, Avrupa Birliği müzakere sürecinde Mali Kontrol başlıklı 32. fasıl kapsamında yer almıştır.</a:t>
            </a:r>
          </a:p>
          <a:p>
            <a:pPr fontAlgn="auto">
              <a:spcBef>
                <a:spcPts val="0"/>
              </a:spcBef>
              <a:spcAft>
                <a:spcPts val="0"/>
              </a:spcAft>
              <a:defRPr/>
            </a:pPr>
            <a:r>
              <a:rPr lang="tr-TR" dirty="0" smtClean="0"/>
              <a:t>Bu fasıl kapsamında, 2003 yılı Aralık ayından itibaren tarama süreci içinde öncelikler listesinde yer alan yasal ve idarî düzenlemeler yürürlüğe konulmuştur.</a:t>
            </a:r>
          </a:p>
          <a:p>
            <a:pPr fontAlgn="auto">
              <a:spcBef>
                <a:spcPts val="0"/>
              </a:spcBef>
              <a:spcAft>
                <a:spcPts val="0"/>
              </a:spcAft>
              <a:defRPr/>
            </a:pPr>
            <a:r>
              <a:rPr lang="tr-TR" dirty="0" smtClean="0"/>
              <a:t>Söz konusu yasal ve idarî düzenlemelerin yürürlüğe konulmasıyla Mali Kontrol başlıklı 32. fasılda tarama süreci tamamlanmış ve 26 Haziran 2007 tarihinden itibaren de müzakere süreci başlamıştır. Bu fasılda müzakere süreci, öngörülen sistemin uluslararası standartlara uygun olarak gerçekleştirilmesiyle tamamlanacaktır.</a:t>
            </a:r>
          </a:p>
          <a:p>
            <a:pPr fontAlgn="auto">
              <a:spcBef>
                <a:spcPts val="0"/>
              </a:spcBef>
              <a:spcAft>
                <a:spcPts val="0"/>
              </a:spcAft>
              <a:defRPr/>
            </a:pPr>
            <a:endParaRPr lang="tr-TR" dirty="0" smtClean="0"/>
          </a:p>
          <a:p>
            <a:pPr fontAlgn="auto">
              <a:spcBef>
                <a:spcPts val="0"/>
              </a:spcBef>
              <a:spcAft>
                <a:spcPts val="0"/>
              </a:spcAft>
              <a:defRPr/>
            </a:pPr>
            <a:endParaRPr lang="tr-TR" dirty="0"/>
          </a:p>
        </p:txBody>
      </p:sp>
      <p:sp>
        <p:nvSpPr>
          <p:cNvPr id="3481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C167B-897C-4EAB-B2B9-A8D1669D1528}" type="slidenum">
              <a:rPr lang="tr-TR"/>
              <a:pPr fontAlgn="base">
                <a:spcBef>
                  <a:spcPct val="0"/>
                </a:spcBef>
                <a:spcAft>
                  <a:spcPct val="0"/>
                </a:spcAft>
              </a:pPr>
              <a:t>21</a:t>
            </a:fld>
            <a:endParaRPr lang="tr-TR"/>
          </a:p>
        </p:txBody>
      </p:sp>
    </p:spTree>
    <p:extLst>
      <p:ext uri="{BB962C8B-B14F-4D97-AF65-F5344CB8AC3E}">
        <p14:creationId xmlns:p14="http://schemas.microsoft.com/office/powerpoint/2010/main" val="216313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36</a:t>
            </a:fld>
            <a:endParaRPr lang="tr-TR"/>
          </a:p>
        </p:txBody>
      </p:sp>
    </p:spTree>
    <p:extLst>
      <p:ext uri="{BB962C8B-B14F-4D97-AF65-F5344CB8AC3E}">
        <p14:creationId xmlns:p14="http://schemas.microsoft.com/office/powerpoint/2010/main" val="69114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37</a:t>
            </a:fld>
            <a:endParaRPr lang="tr-TR"/>
          </a:p>
        </p:txBody>
      </p:sp>
    </p:spTree>
    <p:extLst>
      <p:ext uri="{BB962C8B-B14F-4D97-AF65-F5344CB8AC3E}">
        <p14:creationId xmlns:p14="http://schemas.microsoft.com/office/powerpoint/2010/main" val="15374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38</a:t>
            </a:fld>
            <a:endParaRPr lang="tr-TR"/>
          </a:p>
        </p:txBody>
      </p:sp>
    </p:spTree>
    <p:extLst>
      <p:ext uri="{BB962C8B-B14F-4D97-AF65-F5344CB8AC3E}">
        <p14:creationId xmlns:p14="http://schemas.microsoft.com/office/powerpoint/2010/main" val="142178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ayt Görüntüsü Yer Tutucusu 1"/>
          <p:cNvSpPr>
            <a:spLocks noGrp="1" noRot="1" noChangeAspect="1"/>
          </p:cNvSpPr>
          <p:nvPr>
            <p:ph type="sldImg"/>
          </p:nvPr>
        </p:nvSpPr>
        <p:spPr bwMode="auto">
          <a:noFill/>
          <a:ln>
            <a:solidFill>
              <a:srgbClr val="000000"/>
            </a:solidFill>
            <a:miter lim="800000"/>
            <a:headEnd/>
            <a:tailEnd/>
          </a:ln>
        </p:spPr>
      </p:sp>
      <p:sp>
        <p:nvSpPr>
          <p:cNvPr id="3" name="Not Yer Tutucusu 2"/>
          <p:cNvSpPr>
            <a:spLocks noGrp="1"/>
          </p:cNvSpPr>
          <p:nvPr>
            <p:ph type="body" idx="1"/>
          </p:nvPr>
        </p:nvSpPr>
        <p:spPr/>
        <p:txBody>
          <a:bodyPr/>
          <a:lstStyle/>
          <a:p>
            <a:pPr fontAlgn="auto">
              <a:spcBef>
                <a:spcPts val="0"/>
              </a:spcBef>
              <a:spcAft>
                <a:spcPts val="0"/>
              </a:spcAft>
              <a:defRPr/>
            </a:pPr>
            <a:r>
              <a:rPr lang="tr-TR" dirty="0" smtClean="0"/>
              <a:t>Ülkemizde kamu kurum ve kuruluşlarında, uluslararası standartlara uygun olarak iç kontrol sisteminin kurulması konusu, Avrupa Birliği müzakere sürecinde Mali Kontrol başlıklı 32. fasıl kapsamında yer almıştır.</a:t>
            </a:r>
          </a:p>
          <a:p>
            <a:pPr fontAlgn="auto">
              <a:spcBef>
                <a:spcPts val="0"/>
              </a:spcBef>
              <a:spcAft>
                <a:spcPts val="0"/>
              </a:spcAft>
              <a:defRPr/>
            </a:pPr>
            <a:r>
              <a:rPr lang="tr-TR" dirty="0" smtClean="0"/>
              <a:t>Bu fasıl kapsamında, 2003 yılı Aralık ayından itibaren tarama süreci içinde öncelikler listesinde yer alan yasal ve idarî düzenlemeler yürürlüğe konulmuştur.</a:t>
            </a:r>
          </a:p>
          <a:p>
            <a:pPr fontAlgn="auto">
              <a:spcBef>
                <a:spcPts val="0"/>
              </a:spcBef>
              <a:spcAft>
                <a:spcPts val="0"/>
              </a:spcAft>
              <a:defRPr/>
            </a:pPr>
            <a:r>
              <a:rPr lang="tr-TR" dirty="0" smtClean="0"/>
              <a:t>Söz konusu yasal ve idarî düzenlemelerin yürürlüğe konulmasıyla Mali Kontrol başlıklı 32. fasılda tarama süreci tamamlanmış ve 26 Haziran 2007 tarihinden itibaren de müzakere süreci başlamıştır. Bu fasılda müzakere süreci, öngörülen sistemin uluslararası standartlara uygun olarak gerçekleştirilmesiyle tamamlanacaktır.</a:t>
            </a:r>
          </a:p>
          <a:p>
            <a:pPr fontAlgn="auto">
              <a:spcBef>
                <a:spcPts val="0"/>
              </a:spcBef>
              <a:spcAft>
                <a:spcPts val="0"/>
              </a:spcAft>
              <a:defRPr/>
            </a:pPr>
            <a:endParaRPr lang="tr-TR" dirty="0" smtClean="0"/>
          </a:p>
          <a:p>
            <a:pPr fontAlgn="auto">
              <a:spcBef>
                <a:spcPts val="0"/>
              </a:spcBef>
              <a:spcAft>
                <a:spcPts val="0"/>
              </a:spcAft>
              <a:defRPr/>
            </a:pPr>
            <a:endParaRPr lang="tr-TR" dirty="0"/>
          </a:p>
        </p:txBody>
      </p:sp>
      <p:sp>
        <p:nvSpPr>
          <p:cNvPr id="3481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C167B-897C-4EAB-B2B9-A8D1669D1528}" type="slidenum">
              <a:rPr lang="tr-TR"/>
              <a:pPr fontAlgn="base">
                <a:spcBef>
                  <a:spcPct val="0"/>
                </a:spcBef>
                <a:spcAft>
                  <a:spcPct val="0"/>
                </a:spcAft>
              </a:pPr>
              <a:t>22</a:t>
            </a:fld>
            <a:endParaRPr lang="tr-TR"/>
          </a:p>
        </p:txBody>
      </p:sp>
    </p:spTree>
    <p:extLst>
      <p:ext uri="{BB962C8B-B14F-4D97-AF65-F5344CB8AC3E}">
        <p14:creationId xmlns:p14="http://schemas.microsoft.com/office/powerpoint/2010/main" val="392851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27</a:t>
            </a:fld>
            <a:endParaRPr lang="tr-TR"/>
          </a:p>
        </p:txBody>
      </p:sp>
    </p:spTree>
    <p:extLst>
      <p:ext uri="{BB962C8B-B14F-4D97-AF65-F5344CB8AC3E}">
        <p14:creationId xmlns:p14="http://schemas.microsoft.com/office/powerpoint/2010/main" val="341924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28</a:t>
            </a:fld>
            <a:endParaRPr lang="tr-TR"/>
          </a:p>
        </p:txBody>
      </p:sp>
    </p:spTree>
    <p:extLst>
      <p:ext uri="{BB962C8B-B14F-4D97-AF65-F5344CB8AC3E}">
        <p14:creationId xmlns:p14="http://schemas.microsoft.com/office/powerpoint/2010/main" val="277185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31</a:t>
            </a:fld>
            <a:endParaRPr lang="tr-TR"/>
          </a:p>
        </p:txBody>
      </p:sp>
    </p:spTree>
    <p:extLst>
      <p:ext uri="{BB962C8B-B14F-4D97-AF65-F5344CB8AC3E}">
        <p14:creationId xmlns:p14="http://schemas.microsoft.com/office/powerpoint/2010/main" val="273416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32</a:t>
            </a:fld>
            <a:endParaRPr lang="tr-TR"/>
          </a:p>
        </p:txBody>
      </p:sp>
    </p:spTree>
    <p:extLst>
      <p:ext uri="{BB962C8B-B14F-4D97-AF65-F5344CB8AC3E}">
        <p14:creationId xmlns:p14="http://schemas.microsoft.com/office/powerpoint/2010/main" val="37692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33</a:t>
            </a:fld>
            <a:endParaRPr lang="tr-TR"/>
          </a:p>
        </p:txBody>
      </p:sp>
    </p:spTree>
    <p:extLst>
      <p:ext uri="{BB962C8B-B14F-4D97-AF65-F5344CB8AC3E}">
        <p14:creationId xmlns:p14="http://schemas.microsoft.com/office/powerpoint/2010/main" val="1225614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34</a:t>
            </a:fld>
            <a:endParaRPr lang="tr-TR"/>
          </a:p>
        </p:txBody>
      </p:sp>
    </p:spTree>
    <p:extLst>
      <p:ext uri="{BB962C8B-B14F-4D97-AF65-F5344CB8AC3E}">
        <p14:creationId xmlns:p14="http://schemas.microsoft.com/office/powerpoint/2010/main" val="249885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0812C18-C732-4443-9A75-54AAE7B5921F}" type="slidenum">
              <a:rPr lang="tr-TR" smtClean="0"/>
              <a:pPr/>
              <a:t>35</a:t>
            </a:fld>
            <a:endParaRPr lang="tr-TR"/>
          </a:p>
        </p:txBody>
      </p:sp>
    </p:spTree>
    <p:extLst>
      <p:ext uri="{BB962C8B-B14F-4D97-AF65-F5344CB8AC3E}">
        <p14:creationId xmlns:p14="http://schemas.microsoft.com/office/powerpoint/2010/main" val="21767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tr-TR" dirty="0"/>
          </a:p>
        </p:txBody>
      </p:sp>
      <p:sp>
        <p:nvSpPr>
          <p:cNvPr id="4" name="Veri Yer Tutucusu 3"/>
          <p:cNvSpPr>
            <a:spLocks noGrp="1"/>
          </p:cNvSpPr>
          <p:nvPr>
            <p:ph type="dt" sz="half" idx="10"/>
          </p:nvPr>
        </p:nvSpPr>
        <p:spPr/>
        <p:txBody>
          <a:bodyPr/>
          <a:lstStyle/>
          <a:p>
            <a:fld id="{A8224893-DBDA-4BFA-9CE1-4BFE7CD0F8CF}"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942361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5F4E5243-F52A-4D37-9694-EB26C6C31910}"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0" y="274638"/>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3A77B6E1-634A-48DC-9E8B-D894023267EF}"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8224893-DBDA-4BFA-9CE1-4BFE7CD0F8CF}"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37839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2D3E9E-A95C-48F2-B4BF-A71542E0BE9A}"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727898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50F84E2-2D7A-43CF-AC90-352A289A783A}"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74965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12952B5-7A2F-4CC8-B7CE-9234E21C2837}" type="datetime1">
              <a:rPr lang="tr-TR" smtClean="0"/>
              <a:pPr/>
              <a:t>3.04.2018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042291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1DA07A-9201-4B4B-BAF2-015AFA30F520}" type="datetime1">
              <a:rPr lang="tr-TR" smtClean="0"/>
              <a:pPr/>
              <a:t>3.04.2018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685730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3D7E00A-486F-4252-8B1D-E32645521F49}" type="datetime1">
              <a:rPr lang="tr-TR" smtClean="0"/>
              <a:pPr/>
              <a:t>3.04.2018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40312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DF5F92-E675-4B36-9A60-69A962A68675}" type="datetime1">
              <a:rPr lang="tr-TR" smtClean="0"/>
              <a:pPr/>
              <a:t>3.04.2018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333355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F6E2C9B-5FA2-460D-9BE7-B0812FC2A6FF}" type="datetime1">
              <a:rPr lang="tr-TR" smtClean="0"/>
              <a:pPr/>
              <a:t>3.04.2018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60985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7B2D3E9E-A95C-48F2-B4BF-A71542E0BE9A}"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4050823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374940-A916-4C8B-9648-02A2D3898F9E}" type="datetime1">
              <a:rPr lang="tr-TR" smtClean="0"/>
              <a:pPr/>
              <a:t>3.04.2018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596704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586B75A-687E-405C-8A0B-8D00578BA2C3}"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8790151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77B6E1-634A-48DC-9E8B-D894023267EF}"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81702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50F84E2-2D7A-43CF-AC90-352A289A783A}" type="datetime1">
              <a:rPr lang="tr-TR" smtClean="0"/>
              <a:pPr/>
              <a:t>3.04.2018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0435599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F12952B5-7A2F-4CC8-B7CE-9234E21C2837}" type="datetime1">
              <a:rPr lang="tr-TR" smtClean="0"/>
              <a:pPr/>
              <a:t>3.04.2018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2493787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41248" y="2507550"/>
            <a:ext cx="5156200"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215064" y="2507550"/>
            <a:ext cx="5157787"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CE1DA07A-9201-4B4B-BAF2-015AFA30F520}" type="datetime1">
              <a:rPr lang="tr-TR" smtClean="0"/>
              <a:pPr/>
              <a:t>3.04.2018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4FAB73BC-B049-4115-A692-8D63A059BFB8}" type="slidenum">
              <a:rPr lang="tr-TR" smtClean="0"/>
              <a:pPr/>
              <a:t>‹#›</a:t>
            </a:fld>
            <a:endParaRPr lang="tr-TR" dirty="0"/>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0723781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73D7E00A-486F-4252-8B1D-E32645521F49}" type="datetime1">
              <a:rPr lang="tr-TR" smtClean="0"/>
              <a:pPr/>
              <a:t>3.04.2018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4FAB73BC-B049-4115-A692-8D63A059BFB8}" type="slidenum">
              <a:rPr lang="tr-TR" smtClean="0"/>
              <a:pPr/>
              <a:t>‹#›</a:t>
            </a:fld>
            <a:endParaRPr lang="tr-TR" dirty="0"/>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DF5F92-E675-4B36-9A60-69A962A68675}" type="datetime1">
              <a:rPr lang="tr-TR" smtClean="0"/>
              <a:pPr/>
              <a:t>3.04.2018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0" y="990600"/>
            <a:ext cx="6039484" cy="4876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F6E2C9B-5FA2-460D-9BE7-B0812FC2A6FF}" type="datetime1">
              <a:rPr lang="tr-TR" smtClean="0"/>
              <a:pPr/>
              <a:t>3.04.2018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4838976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374940-A916-4C8B-9648-02A2D3898F9E}" type="datetime1">
              <a:rPr lang="tr-TR" smtClean="0"/>
              <a:pPr/>
              <a:t>3.04.2018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216615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tr-TR" smtClean="0"/>
              <a:pPr/>
              <a:t>3.04.2018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p>
        </p:txBody>
      </p:sp>
      <p:sp>
        <p:nvSpPr>
          <p:cNvPr id="6" name="Slayt Numarası Yer Tutucusu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1">
              <a:rPr lang="tr-TR" smtClean="0"/>
              <a:pPr/>
              <a:t>3.04.2018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2469183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gif"/><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1">
                    <a:lumMod val="75000"/>
                  </a:schemeClr>
                </a:solidFill>
              </a:rPr>
              <a:t>                       NEDEN İÇ KONTROL</a:t>
            </a:r>
            <a:endParaRPr lang="tr-TR" b="1" dirty="0">
              <a:solidFill>
                <a:schemeClr val="accent1">
                  <a:lumMod val="75000"/>
                </a:schemeClr>
              </a:solidFill>
            </a:endParaRPr>
          </a:p>
        </p:txBody>
      </p:sp>
      <p:pic>
        <p:nvPicPr>
          <p:cNvPr id="4" name="Resim 3"/>
          <p:cNvPicPr>
            <a:picLocks noChangeAspect="1"/>
          </p:cNvPicPr>
          <p:nvPr/>
        </p:nvPicPr>
        <p:blipFill>
          <a:blip r:embed="rId2"/>
          <a:stretch>
            <a:fillRect/>
          </a:stretch>
        </p:blipFill>
        <p:spPr>
          <a:xfrm>
            <a:off x="1801305" y="1417638"/>
            <a:ext cx="8229600" cy="4792662"/>
          </a:xfrm>
          <a:prstGeom prst="rect">
            <a:avLst/>
          </a:prstGeom>
        </p:spPr>
      </p:pic>
    </p:spTree>
    <p:extLst>
      <p:ext uri="{BB962C8B-B14F-4D97-AF65-F5344CB8AC3E}">
        <p14:creationId xmlns:p14="http://schemas.microsoft.com/office/powerpoint/2010/main" val="27973401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chemeClr val="accent1">
                    <a:lumMod val="75000"/>
                  </a:schemeClr>
                </a:solidFill>
                <a:latin typeface="Times New Roman" panose="02020603050405020304" pitchFamily="18" charset="0"/>
                <a:cs typeface="Times New Roman" panose="02020603050405020304" pitchFamily="18" charset="0"/>
              </a:rPr>
              <a:t>Geçmişten Günümüze İç Kontrol</a:t>
            </a:r>
            <a:endParaRPr lang="tr-TR" sz="3600" dirty="0">
              <a:solidFill>
                <a:schemeClr val="accent1">
                  <a:lumMod val="75000"/>
                </a:schemeClr>
              </a:solidFill>
            </a:endParaRPr>
          </a:p>
        </p:txBody>
      </p:sp>
      <p:sp>
        <p:nvSpPr>
          <p:cNvPr id="4" name="İçerik Yer Tutucusu 3"/>
          <p:cNvSpPr txBox="1">
            <a:spLocks noGrp="1"/>
          </p:cNvSpPr>
          <p:nvPr>
            <p:ph idx="1"/>
          </p:nvPr>
        </p:nvSpPr>
        <p:spPr>
          <a:xfrm>
            <a:off x="2543174" y="1845734"/>
            <a:ext cx="8872539" cy="3775393"/>
          </a:xfrm>
          <a:prstGeom prst="rect">
            <a:avLst/>
          </a:prstGeom>
          <a:noFill/>
        </p:spPr>
        <p:txBody>
          <a:bodyPr wrap="square" rtlCol="0">
            <a:spAutoFit/>
          </a:bodyPr>
          <a:lstStyle/>
          <a:p>
            <a:pPr algn="just"/>
            <a:endParaRPr lang="tr-TR" dirty="0">
              <a:latin typeface="Times New Roman" panose="02020603050405020304" pitchFamily="18" charset="0"/>
              <a:cs typeface="Times New Roman" panose="02020603050405020304" pitchFamily="18" charset="0"/>
            </a:endParaRPr>
          </a:p>
          <a:p>
            <a:pPr marL="342900" indent="-342900" algn="just">
              <a:lnSpc>
                <a:spcPct val="150000"/>
              </a:lnSpc>
              <a:buClr>
                <a:srgbClr val="C00000"/>
              </a:buCl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Fatih devrinde çıkarılan “</a:t>
            </a:r>
            <a:r>
              <a:rPr lang="tr-TR" sz="2400" dirty="0" err="1">
                <a:latin typeface="Times New Roman" panose="02020603050405020304" pitchFamily="18" charset="0"/>
                <a:cs typeface="Times New Roman" panose="02020603050405020304" pitchFamily="18" charset="0"/>
              </a:rPr>
              <a:t>İhtisab</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Kanunnâmeleri</a:t>
            </a:r>
            <a:r>
              <a:rPr lang="tr-TR" sz="2400" dirty="0">
                <a:latin typeface="Times New Roman" panose="02020603050405020304" pitchFamily="18" charset="0"/>
                <a:cs typeface="Times New Roman" panose="02020603050405020304" pitchFamily="18" charset="0"/>
              </a:rPr>
              <a:t>” ile kontrol kavramı yazılı hâle getirilerek uygulamaya konulmuştur. Bu doğrultuda çarşıda satılan ekmek, meyve, sebze ve üretilen mamullerin kalitesinden, bunların üretileceği şekil ve boyutlarına kadar birçok konuda kanun çıkarılmıştır. </a:t>
            </a:r>
          </a:p>
          <a:p>
            <a:endParaRPr lang="tr-TR" dirty="0"/>
          </a:p>
        </p:txBody>
      </p:sp>
      <p:pic>
        <p:nvPicPr>
          <p:cNvPr id="5" name="Picture 8"/>
          <p:cNvPicPr>
            <a:picLocks noChangeAspect="1"/>
          </p:cNvPicPr>
          <p:nvPr/>
        </p:nvPicPr>
        <p:blipFill>
          <a:blip r:embed="rId2"/>
          <a:stretch>
            <a:fillRect/>
          </a:stretch>
        </p:blipFill>
        <p:spPr>
          <a:xfrm>
            <a:off x="268326" y="2054968"/>
            <a:ext cx="2274848" cy="3245003"/>
          </a:xfrm>
          <a:prstGeom prst="rect">
            <a:avLst/>
          </a:prstGeom>
        </p:spPr>
      </p:pic>
    </p:spTree>
    <p:extLst>
      <p:ext uri="{BB962C8B-B14F-4D97-AF65-F5344CB8AC3E}">
        <p14:creationId xmlns:p14="http://schemas.microsoft.com/office/powerpoint/2010/main" val="360440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2899" y="1195388"/>
            <a:ext cx="11549063" cy="590931"/>
          </a:xfrm>
        </p:spPr>
        <p:txBody>
          <a:bodyPr vert="horz" wrap="square" lIns="91440" tIns="45720" rIns="91440" bIns="45720" rtlCol="0" anchor="t">
            <a:spAutoFit/>
          </a:bodyPr>
          <a:lstStyle/>
          <a:p>
            <a:pPr algn="ctr"/>
            <a:r>
              <a:rPr lang="tr-TR" sz="3600" b="1" dirty="0" smtClean="0">
                <a:solidFill>
                  <a:schemeClr val="accent1">
                    <a:lumMod val="75000"/>
                  </a:schemeClr>
                </a:solidFill>
                <a:latin typeface="Times New Roman" panose="02020603050405020304" pitchFamily="18" charset="0"/>
                <a:cs typeface="Times New Roman" panose="02020603050405020304" pitchFamily="18" charset="0"/>
              </a:rPr>
              <a:t>Geçmişten Günümüze İç Kontrol</a:t>
            </a:r>
            <a:endParaRPr lang="tr-TR"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Picture 10"/>
          <p:cNvPicPr>
            <a:picLocks noChangeAspect="1"/>
          </p:cNvPicPr>
          <p:nvPr/>
        </p:nvPicPr>
        <p:blipFill>
          <a:blip r:embed="rId2"/>
          <a:stretch>
            <a:fillRect/>
          </a:stretch>
        </p:blipFill>
        <p:spPr>
          <a:xfrm>
            <a:off x="8932127" y="1866052"/>
            <a:ext cx="2196791" cy="3245003"/>
          </a:xfrm>
          <a:prstGeom prst="rect">
            <a:avLst/>
          </a:prstGeom>
        </p:spPr>
      </p:pic>
      <p:sp>
        <p:nvSpPr>
          <p:cNvPr id="8" name="TextBox 9"/>
          <p:cNvSpPr txBox="1"/>
          <p:nvPr/>
        </p:nvSpPr>
        <p:spPr>
          <a:xfrm>
            <a:off x="1728788" y="2826833"/>
            <a:ext cx="6686550" cy="15081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Kanun-i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Padişahi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Reaya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Kanunu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Kanunname-i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Âl-i</a:t>
            </a:r>
            <a:r>
              <a:rPr lang="en-US" sz="2400" dirty="0">
                <a:latin typeface="Times New Roman" panose="02020603050405020304" pitchFamily="18" charset="0"/>
                <a:cs typeface="Times New Roman" panose="02020603050405020304" pitchFamily="18" charset="0"/>
              </a:rPr>
              <a:t> Osman </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290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accent1">
                    <a:lumMod val="75000"/>
                  </a:schemeClr>
                </a:solidFill>
              </a:rPr>
              <a:t>İç Kontrol Nedir?</a:t>
            </a:r>
            <a:endParaRPr lang="tr-TR" b="1" dirty="0">
              <a:solidFill>
                <a:schemeClr val="accent1">
                  <a:lumMod val="75000"/>
                </a:schemeClr>
              </a:solidFill>
            </a:endParaRPr>
          </a:p>
        </p:txBody>
      </p:sp>
      <p:pic>
        <p:nvPicPr>
          <p:cNvPr id="4" name="İçerik Yer Tutucus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238" y="1825625"/>
            <a:ext cx="7911523" cy="4351338"/>
          </a:xfrm>
          <a:prstGeom prst="rect">
            <a:avLst/>
          </a:prstGeom>
        </p:spPr>
      </p:pic>
    </p:spTree>
    <p:extLst>
      <p:ext uri="{BB962C8B-B14F-4D97-AF65-F5344CB8AC3E}">
        <p14:creationId xmlns:p14="http://schemas.microsoft.com/office/powerpoint/2010/main" val="1496994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0" y="611875"/>
            <a:ext cx="12192000" cy="646331"/>
          </a:xfrm>
          <a:prstGeom prst="rect">
            <a:avLst/>
          </a:prstGeom>
        </p:spPr>
        <p:txBody>
          <a:bodyPr wrap="square">
            <a:spAutoFit/>
          </a:bodyPr>
          <a:lstStyle/>
          <a:p>
            <a:pPr algn="ctr"/>
            <a:r>
              <a:rPr lang="tr-TR" sz="4000" b="1" dirty="0" smtClean="0">
                <a:solidFill>
                  <a:schemeClr val="accent1">
                    <a:lumMod val="75000"/>
                  </a:schemeClr>
                </a:solidFill>
                <a:cs typeface="Times New Roman" panose="02020603050405020304" pitchFamily="18" charset="0"/>
              </a:rPr>
              <a:t>İç Kontrolün Tanımı </a:t>
            </a:r>
          </a:p>
        </p:txBody>
      </p:sp>
      <p:sp>
        <p:nvSpPr>
          <p:cNvPr id="5" name="İçerik Yer Tutucusu 2"/>
          <p:cNvSpPr>
            <a:spLocks noGrp="1"/>
          </p:cNvSpPr>
          <p:nvPr>
            <p:ph idx="1"/>
          </p:nvPr>
        </p:nvSpPr>
        <p:spPr>
          <a:xfrm>
            <a:off x="1165717" y="1557338"/>
            <a:ext cx="10085863" cy="4814887"/>
          </a:xfrm>
        </p:spPr>
        <p:txBody>
          <a:bodyPr>
            <a:noAutofit/>
          </a:bodyPr>
          <a:lstStyle/>
          <a:p>
            <a:pPr marL="0" indent="0" algn="just">
              <a:lnSpc>
                <a:spcPct val="150000"/>
              </a:lnSpc>
              <a:buClr>
                <a:srgbClr val="C00000"/>
              </a:buClr>
              <a:buNone/>
            </a:pPr>
            <a:r>
              <a:rPr lang="tr-TR" sz="2400" dirty="0" smtClean="0">
                <a:solidFill>
                  <a:schemeClr val="tx1"/>
                </a:solidFill>
                <a:latin typeface="Times New Roman" panose="02020603050405020304" pitchFamily="18" charset="0"/>
                <a:cs typeface="Times New Roman" panose="02020603050405020304" pitchFamily="18" charset="0"/>
              </a:rPr>
              <a:t>İdarenin </a:t>
            </a:r>
            <a:r>
              <a:rPr lang="tr-TR" sz="2400" dirty="0">
                <a:solidFill>
                  <a:schemeClr val="tx1"/>
                </a:solidFill>
                <a:latin typeface="Times New Roman" panose="02020603050405020304" pitchFamily="18" charset="0"/>
                <a:cs typeface="Times New Roman" panose="02020603050405020304" pitchFamily="18" charset="0"/>
              </a:rPr>
              <a:t>amaçlarına, belirlenmiş politikalara ve mevzuata uygun olarak faaliyetlerin, </a:t>
            </a:r>
            <a:endParaRPr lang="tr-TR" sz="2400" dirty="0" smtClean="0">
              <a:solidFill>
                <a:schemeClr val="tx1"/>
              </a:solidFill>
              <a:latin typeface="Times New Roman" panose="02020603050405020304" pitchFamily="18" charset="0"/>
              <a:cs typeface="Times New Roman" panose="02020603050405020304" pitchFamily="18" charset="0"/>
            </a:endParaRPr>
          </a:p>
          <a:p>
            <a:pPr marL="542925" indent="357188" algn="just">
              <a:lnSpc>
                <a:spcPct val="100000"/>
              </a:lnSpc>
              <a:buClr>
                <a:schemeClr val="tx1"/>
              </a:buClr>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	</a:t>
            </a:r>
            <a:r>
              <a:rPr lang="tr-TR" sz="2400" dirty="0" smtClean="0">
                <a:solidFill>
                  <a:schemeClr val="tx1"/>
                </a:solidFill>
                <a:latin typeface="Times New Roman" panose="02020603050405020304" pitchFamily="18" charset="0"/>
                <a:cs typeface="Times New Roman" panose="02020603050405020304" pitchFamily="18" charset="0"/>
              </a:rPr>
              <a:t>etkili</a:t>
            </a:r>
            <a:r>
              <a:rPr lang="tr-TR" sz="2400" dirty="0">
                <a:solidFill>
                  <a:schemeClr val="tx1"/>
                </a:solidFill>
                <a:latin typeface="Times New Roman" panose="02020603050405020304" pitchFamily="18" charset="0"/>
                <a:cs typeface="Times New Roman" panose="02020603050405020304" pitchFamily="18" charset="0"/>
              </a:rPr>
              <a:t>, ekonomik ve verimli bir şekilde yürütülmesini, </a:t>
            </a:r>
            <a:endParaRPr lang="tr-TR" sz="2400" dirty="0" smtClean="0">
              <a:solidFill>
                <a:schemeClr val="tx1"/>
              </a:solidFill>
              <a:latin typeface="Times New Roman" panose="02020603050405020304" pitchFamily="18" charset="0"/>
              <a:cs typeface="Times New Roman" panose="02020603050405020304" pitchFamily="18" charset="0"/>
            </a:endParaRPr>
          </a:p>
          <a:p>
            <a:pPr marL="542925" indent="357188" algn="just">
              <a:lnSpc>
                <a:spcPct val="100000"/>
              </a:lnSpc>
              <a:buClr>
                <a:schemeClr val="tx1"/>
              </a:buClr>
              <a:buFont typeface="Wingdings" panose="05000000000000000000" pitchFamily="2" charset="2"/>
              <a:buChar char="Ø"/>
            </a:pPr>
            <a:r>
              <a:rPr lang="tr-TR" sz="2400" dirty="0" smtClean="0">
                <a:solidFill>
                  <a:schemeClr val="tx1"/>
                </a:solidFill>
                <a:latin typeface="Times New Roman" panose="02020603050405020304" pitchFamily="18" charset="0"/>
                <a:cs typeface="Times New Roman" panose="02020603050405020304" pitchFamily="18" charset="0"/>
              </a:rPr>
              <a:t>	varlık </a:t>
            </a:r>
            <a:r>
              <a:rPr lang="tr-TR" sz="2400" dirty="0">
                <a:solidFill>
                  <a:schemeClr val="tx1"/>
                </a:solidFill>
                <a:latin typeface="Times New Roman" panose="02020603050405020304" pitchFamily="18" charset="0"/>
                <a:cs typeface="Times New Roman" panose="02020603050405020304" pitchFamily="18" charset="0"/>
              </a:rPr>
              <a:t>ve kaynakların korunmasını, </a:t>
            </a:r>
            <a:endParaRPr lang="tr-TR" sz="2400" dirty="0" smtClean="0">
              <a:solidFill>
                <a:schemeClr val="tx1"/>
              </a:solidFill>
              <a:latin typeface="Times New Roman" panose="02020603050405020304" pitchFamily="18" charset="0"/>
              <a:cs typeface="Times New Roman" panose="02020603050405020304" pitchFamily="18" charset="0"/>
            </a:endParaRPr>
          </a:p>
          <a:p>
            <a:pPr marL="542925" indent="357188" algn="just">
              <a:lnSpc>
                <a:spcPct val="100000"/>
              </a:lnSpc>
              <a:buClr>
                <a:schemeClr val="tx1"/>
              </a:buClr>
              <a:buFont typeface="Wingdings" panose="05000000000000000000" pitchFamily="2" charset="2"/>
              <a:buChar char="Ø"/>
            </a:pPr>
            <a:r>
              <a:rPr lang="tr-TR" sz="2400" dirty="0" smtClean="0">
                <a:solidFill>
                  <a:schemeClr val="tx1"/>
                </a:solidFill>
                <a:latin typeface="Times New Roman" panose="02020603050405020304" pitchFamily="18" charset="0"/>
                <a:cs typeface="Times New Roman" panose="02020603050405020304" pitchFamily="18" charset="0"/>
              </a:rPr>
              <a:t>	muhasebe </a:t>
            </a:r>
            <a:r>
              <a:rPr lang="tr-TR" sz="2400" dirty="0">
                <a:solidFill>
                  <a:schemeClr val="tx1"/>
                </a:solidFill>
                <a:latin typeface="Times New Roman" panose="02020603050405020304" pitchFamily="18" charset="0"/>
                <a:cs typeface="Times New Roman" panose="02020603050405020304" pitchFamily="18" charset="0"/>
              </a:rPr>
              <a:t>kayıtlarının doğru ve tam olarak tutulmasını, </a:t>
            </a:r>
            <a:endParaRPr lang="tr-TR" sz="2400" dirty="0" smtClean="0">
              <a:solidFill>
                <a:schemeClr val="tx1"/>
              </a:solidFill>
              <a:latin typeface="Times New Roman" panose="02020603050405020304" pitchFamily="18" charset="0"/>
              <a:cs typeface="Times New Roman" panose="02020603050405020304" pitchFamily="18" charset="0"/>
            </a:endParaRPr>
          </a:p>
          <a:p>
            <a:pPr marL="542925" indent="357188" algn="just">
              <a:lnSpc>
                <a:spcPct val="100000"/>
              </a:lnSpc>
              <a:buClr>
                <a:schemeClr val="tx1"/>
              </a:buClr>
              <a:buFont typeface="Wingdings" panose="05000000000000000000" pitchFamily="2" charset="2"/>
              <a:buChar char="Ø"/>
            </a:pPr>
            <a:r>
              <a:rPr lang="tr-TR" sz="2400" dirty="0" smtClean="0">
                <a:solidFill>
                  <a:schemeClr val="tx1"/>
                </a:solidFill>
                <a:latin typeface="Times New Roman" panose="02020603050405020304" pitchFamily="18" charset="0"/>
                <a:cs typeface="Times New Roman" panose="02020603050405020304" pitchFamily="18" charset="0"/>
              </a:rPr>
              <a:t>	malî </a:t>
            </a:r>
            <a:r>
              <a:rPr lang="tr-TR" sz="2400" dirty="0">
                <a:solidFill>
                  <a:schemeClr val="tx1"/>
                </a:solidFill>
                <a:latin typeface="Times New Roman" panose="02020603050405020304" pitchFamily="18" charset="0"/>
                <a:cs typeface="Times New Roman" panose="02020603050405020304" pitchFamily="18" charset="0"/>
              </a:rPr>
              <a:t>bilgi ve yönetim bilgisinin zamanında ve güvenilir olarak üretilmesini </a:t>
            </a:r>
            <a:endParaRPr lang="tr-TR" sz="240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Clr>
                <a:srgbClr val="C00000"/>
              </a:buClr>
              <a:buNone/>
            </a:pPr>
            <a:r>
              <a:rPr lang="tr-TR" sz="2400" dirty="0" smtClean="0">
                <a:solidFill>
                  <a:schemeClr val="tx1"/>
                </a:solidFill>
                <a:latin typeface="Times New Roman" panose="02020603050405020304" pitchFamily="18" charset="0"/>
                <a:cs typeface="Times New Roman" panose="02020603050405020304" pitchFamily="18" charset="0"/>
              </a:rPr>
              <a:t>sağlamak </a:t>
            </a:r>
            <a:r>
              <a:rPr lang="tr-TR" sz="2400" dirty="0">
                <a:solidFill>
                  <a:schemeClr val="tx1"/>
                </a:solidFill>
                <a:latin typeface="Times New Roman" panose="02020603050405020304" pitchFamily="18" charset="0"/>
                <a:cs typeface="Times New Roman" panose="02020603050405020304" pitchFamily="18" charset="0"/>
              </a:rPr>
              <a:t>üzere idare tarafından oluşturulan </a:t>
            </a:r>
            <a:r>
              <a:rPr lang="tr-TR" sz="2400" b="1" dirty="0">
                <a:solidFill>
                  <a:schemeClr val="tx1"/>
                </a:solidFill>
                <a:latin typeface="Times New Roman" panose="02020603050405020304" pitchFamily="18" charset="0"/>
                <a:cs typeface="Times New Roman" panose="02020603050405020304" pitchFamily="18" charset="0"/>
              </a:rPr>
              <a:t>organizasyon</a:t>
            </a:r>
            <a:r>
              <a:rPr lang="tr-TR" sz="2400" b="1" dirty="0" smtClean="0">
                <a:solidFill>
                  <a:schemeClr val="tx1"/>
                </a:solidFill>
                <a:latin typeface="Times New Roman" panose="02020603050405020304" pitchFamily="18" charset="0"/>
                <a:cs typeface="Times New Roman" panose="02020603050405020304" pitchFamily="18" charset="0"/>
              </a:rPr>
              <a:t>,</a:t>
            </a:r>
            <a:r>
              <a:rPr lang="tr-TR" sz="2400" dirty="0" smtClean="0">
                <a:solidFill>
                  <a:schemeClr val="tx1"/>
                </a:solidFill>
                <a:latin typeface="Times New Roman" panose="02020603050405020304" pitchFamily="18" charset="0"/>
                <a:cs typeface="Times New Roman" panose="02020603050405020304" pitchFamily="18" charset="0"/>
              </a:rPr>
              <a:t> yöntem </a:t>
            </a:r>
            <a:r>
              <a:rPr lang="tr-TR" sz="2400" dirty="0">
                <a:solidFill>
                  <a:schemeClr val="tx1"/>
                </a:solidFill>
                <a:latin typeface="Times New Roman" panose="02020603050405020304" pitchFamily="18" charset="0"/>
                <a:cs typeface="Times New Roman" panose="02020603050405020304" pitchFamily="18" charset="0"/>
              </a:rPr>
              <a:t>ve süreçle iç denetimi kapsayan malî ve diğer kontroller bütünüdür</a:t>
            </a:r>
            <a:r>
              <a:rPr lang="tr-TR" sz="2400" dirty="0" smtClean="0">
                <a:solidFill>
                  <a:schemeClr val="tx1"/>
                </a:solidFill>
                <a:latin typeface="Times New Roman" panose="02020603050405020304" pitchFamily="18" charset="0"/>
                <a:cs typeface="Times New Roman" panose="02020603050405020304" pitchFamily="18" charset="0"/>
              </a:rPr>
              <a:t>. </a:t>
            </a:r>
            <a:r>
              <a:rPr lang="tr-TR" sz="1800" dirty="0" smtClean="0">
                <a:solidFill>
                  <a:schemeClr val="tx1"/>
                </a:solidFill>
                <a:latin typeface="Times New Roman" panose="02020603050405020304" pitchFamily="18" charset="0"/>
                <a:cs typeface="Times New Roman" panose="02020603050405020304" pitchFamily="18" charset="0"/>
              </a:rPr>
              <a:t>(5018-55 mad.)</a:t>
            </a:r>
            <a:endParaRPr lang="tr-TR" sz="1800"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endParaRPr lang="tr-TR"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453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smtClean="0">
                <a:solidFill>
                  <a:schemeClr val="accent1">
                    <a:lumMod val="75000"/>
                  </a:schemeClr>
                </a:solidFill>
              </a:rPr>
              <a:t>İç</a:t>
            </a:r>
            <a:r>
              <a:rPr lang="en-US" b="1" dirty="0" smtClean="0">
                <a:solidFill>
                  <a:schemeClr val="accent1">
                    <a:lumMod val="75000"/>
                  </a:schemeClr>
                </a:solidFill>
              </a:rPr>
              <a:t> </a:t>
            </a:r>
            <a:r>
              <a:rPr lang="en-US" b="1" dirty="0" err="1" smtClean="0">
                <a:solidFill>
                  <a:schemeClr val="accent1">
                    <a:lumMod val="75000"/>
                  </a:schemeClr>
                </a:solidFill>
              </a:rPr>
              <a:t>Kontrol</a:t>
            </a:r>
            <a:r>
              <a:rPr lang="en-US" b="1" dirty="0" smtClean="0">
                <a:solidFill>
                  <a:schemeClr val="accent1">
                    <a:lumMod val="75000"/>
                  </a:schemeClr>
                </a:solidFill>
              </a:rPr>
              <a:t> </a:t>
            </a:r>
            <a:r>
              <a:rPr lang="en-US" b="1" dirty="0" err="1" smtClean="0">
                <a:solidFill>
                  <a:schemeClr val="accent1">
                    <a:lumMod val="75000"/>
                  </a:schemeClr>
                </a:solidFill>
              </a:rPr>
              <a:t>Nedir</a:t>
            </a:r>
            <a:r>
              <a:rPr lang="en-US" b="1" dirty="0" smtClean="0">
                <a:solidFill>
                  <a:schemeClr val="accent1">
                    <a:lumMod val="75000"/>
                  </a:schemeClr>
                </a:solidFill>
              </a:rPr>
              <a:t>?</a:t>
            </a:r>
            <a:endParaRPr lang="en-US" b="1"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
            <a:r>
              <a:rPr lang="en-US" dirty="0" err="1"/>
              <a:t>Amaç</a:t>
            </a:r>
            <a:r>
              <a:rPr lang="en-US" dirty="0"/>
              <a:t> </a:t>
            </a:r>
            <a:r>
              <a:rPr lang="en-US" dirty="0" err="1"/>
              <a:t>ve</a:t>
            </a:r>
            <a:r>
              <a:rPr lang="en-US" dirty="0"/>
              <a:t> </a:t>
            </a:r>
            <a:r>
              <a:rPr lang="en-US" dirty="0" err="1"/>
              <a:t>hedeflere</a:t>
            </a:r>
            <a:r>
              <a:rPr lang="en-US" dirty="0"/>
              <a:t> </a:t>
            </a:r>
            <a:r>
              <a:rPr lang="en-US" dirty="0" err="1"/>
              <a:t>ulaşmayı</a:t>
            </a:r>
            <a:r>
              <a:rPr lang="en-US" dirty="0"/>
              <a:t> </a:t>
            </a:r>
            <a:r>
              <a:rPr lang="en-US" dirty="0" err="1"/>
              <a:t>destekleyen</a:t>
            </a:r>
            <a:r>
              <a:rPr lang="en-US" dirty="0"/>
              <a:t> </a:t>
            </a:r>
            <a:r>
              <a:rPr lang="en-US" dirty="0" err="1"/>
              <a:t>bir</a:t>
            </a:r>
            <a:r>
              <a:rPr lang="en-US" dirty="0"/>
              <a:t> </a:t>
            </a:r>
            <a:r>
              <a:rPr lang="en-US" dirty="0" err="1"/>
              <a:t>yönetim</a:t>
            </a:r>
            <a:r>
              <a:rPr lang="en-US" dirty="0"/>
              <a:t> </a:t>
            </a:r>
            <a:r>
              <a:rPr lang="en-US" dirty="0" err="1"/>
              <a:t>sistemidir</a:t>
            </a:r>
            <a:r>
              <a:rPr lang="en-US" dirty="0"/>
              <a:t>.</a:t>
            </a:r>
          </a:p>
          <a:p>
            <a:pPr algn="just"/>
            <a:endParaRPr lang="en-US" dirty="0"/>
          </a:p>
          <a:p>
            <a:pPr algn="just"/>
            <a:r>
              <a:rPr lang="en-US" dirty="0" err="1"/>
              <a:t>Doğru</a:t>
            </a:r>
            <a:r>
              <a:rPr lang="en-US" dirty="0"/>
              <a:t> </a:t>
            </a:r>
            <a:r>
              <a:rPr lang="en-US" dirty="0" err="1"/>
              <a:t>işin</a:t>
            </a:r>
            <a:r>
              <a:rPr lang="en-US" dirty="0"/>
              <a:t>, </a:t>
            </a:r>
            <a:r>
              <a:rPr lang="en-US" dirty="0" err="1"/>
              <a:t>doğru</a:t>
            </a:r>
            <a:r>
              <a:rPr lang="en-US" dirty="0"/>
              <a:t> </a:t>
            </a:r>
            <a:r>
              <a:rPr lang="en-US" dirty="0" err="1"/>
              <a:t>şekilde</a:t>
            </a:r>
            <a:r>
              <a:rPr lang="en-US" dirty="0"/>
              <a:t>, </a:t>
            </a:r>
            <a:r>
              <a:rPr lang="en-US" dirty="0" err="1"/>
              <a:t>doğru</a:t>
            </a:r>
            <a:r>
              <a:rPr lang="en-US" dirty="0"/>
              <a:t> </a:t>
            </a:r>
            <a:r>
              <a:rPr lang="en-US" dirty="0" err="1"/>
              <a:t>zamanda</a:t>
            </a:r>
            <a:r>
              <a:rPr lang="en-US" dirty="0"/>
              <a:t> </a:t>
            </a:r>
            <a:r>
              <a:rPr lang="en-US" dirty="0" err="1"/>
              <a:t>ve</a:t>
            </a:r>
            <a:r>
              <a:rPr lang="en-US" dirty="0"/>
              <a:t> </a:t>
            </a:r>
            <a:r>
              <a:rPr lang="en-US" dirty="0" err="1"/>
              <a:t>uygun</a:t>
            </a:r>
            <a:r>
              <a:rPr lang="en-US" dirty="0"/>
              <a:t> </a:t>
            </a:r>
            <a:r>
              <a:rPr lang="en-US" dirty="0" err="1"/>
              <a:t>maliyetler</a:t>
            </a:r>
            <a:r>
              <a:rPr lang="en-US" dirty="0"/>
              <a:t> </a:t>
            </a:r>
            <a:r>
              <a:rPr lang="en-US" dirty="0" err="1"/>
              <a:t>ile</a:t>
            </a:r>
            <a:r>
              <a:rPr lang="en-US" dirty="0"/>
              <a:t> </a:t>
            </a:r>
            <a:r>
              <a:rPr lang="en-US" dirty="0" err="1"/>
              <a:t>gerçekleştirilmesini</a:t>
            </a:r>
            <a:r>
              <a:rPr lang="en-US" dirty="0"/>
              <a:t> </a:t>
            </a:r>
            <a:r>
              <a:rPr lang="en-US" dirty="0" err="1"/>
              <a:t>ve</a:t>
            </a:r>
            <a:r>
              <a:rPr lang="en-US" dirty="0"/>
              <a:t> </a:t>
            </a:r>
            <a:r>
              <a:rPr lang="en-US" dirty="0" err="1"/>
              <a:t>bu</a:t>
            </a:r>
            <a:r>
              <a:rPr lang="en-US" dirty="0"/>
              <a:t> </a:t>
            </a:r>
            <a:r>
              <a:rPr lang="en-US" dirty="0" err="1"/>
              <a:t>sayede</a:t>
            </a:r>
            <a:r>
              <a:rPr lang="en-US" dirty="0"/>
              <a:t> </a:t>
            </a:r>
            <a:r>
              <a:rPr lang="en-US" dirty="0" err="1"/>
              <a:t>kurumsal</a:t>
            </a:r>
            <a:r>
              <a:rPr lang="en-US" dirty="0"/>
              <a:t> </a:t>
            </a:r>
            <a:r>
              <a:rPr lang="en-US" dirty="0" err="1"/>
              <a:t>amaçlara</a:t>
            </a:r>
            <a:r>
              <a:rPr lang="en-US" dirty="0"/>
              <a:t> </a:t>
            </a:r>
            <a:r>
              <a:rPr lang="en-US" dirty="0" err="1"/>
              <a:t>ulaşmayı</a:t>
            </a:r>
            <a:r>
              <a:rPr lang="en-US" dirty="0"/>
              <a:t> </a:t>
            </a:r>
            <a:r>
              <a:rPr lang="en-US" dirty="0" err="1"/>
              <a:t>sağlar</a:t>
            </a:r>
            <a:r>
              <a:rPr lang="en-US" dirty="0"/>
              <a:t>.</a:t>
            </a:r>
          </a:p>
          <a:p>
            <a:pPr algn="just"/>
            <a:endParaRPr lang="en-US" dirty="0"/>
          </a:p>
          <a:p>
            <a:pPr algn="just"/>
            <a:r>
              <a:rPr lang="en-US" dirty="0" err="1"/>
              <a:t>İç</a:t>
            </a:r>
            <a:r>
              <a:rPr lang="en-US" dirty="0"/>
              <a:t> </a:t>
            </a:r>
            <a:r>
              <a:rPr lang="en-US" dirty="0" err="1"/>
              <a:t>kontrol</a:t>
            </a:r>
            <a:r>
              <a:rPr lang="en-US" dirty="0"/>
              <a:t> </a:t>
            </a:r>
            <a:r>
              <a:rPr lang="en-US" dirty="0" err="1"/>
              <a:t>sistemi</a:t>
            </a:r>
            <a:r>
              <a:rPr lang="en-US" dirty="0"/>
              <a:t>, </a:t>
            </a:r>
            <a:r>
              <a:rPr lang="en-US" dirty="0" err="1"/>
              <a:t>Bakanlık</a:t>
            </a:r>
            <a:r>
              <a:rPr lang="en-US" dirty="0"/>
              <a:t> </a:t>
            </a:r>
            <a:r>
              <a:rPr lang="en-US" dirty="0" err="1"/>
              <a:t>bünyesindeki</a:t>
            </a:r>
            <a:r>
              <a:rPr lang="en-US" dirty="0"/>
              <a:t> </a:t>
            </a:r>
            <a:r>
              <a:rPr lang="en-US" dirty="0" err="1"/>
              <a:t>risklerin</a:t>
            </a:r>
            <a:r>
              <a:rPr lang="en-US" dirty="0"/>
              <a:t> </a:t>
            </a:r>
            <a:r>
              <a:rPr lang="en-US" dirty="0" err="1"/>
              <a:t>ortaya</a:t>
            </a:r>
            <a:r>
              <a:rPr lang="en-US" dirty="0"/>
              <a:t> </a:t>
            </a:r>
            <a:r>
              <a:rPr lang="en-US" dirty="0" err="1"/>
              <a:t>çıkartılması</a:t>
            </a:r>
            <a:r>
              <a:rPr lang="en-US" dirty="0"/>
              <a:t> </a:t>
            </a:r>
            <a:r>
              <a:rPr lang="en-US" dirty="0" err="1"/>
              <a:t>ve</a:t>
            </a:r>
            <a:r>
              <a:rPr lang="en-US" dirty="0"/>
              <a:t> </a:t>
            </a:r>
            <a:r>
              <a:rPr lang="en-US" dirty="0" err="1"/>
              <a:t>bunlara</a:t>
            </a:r>
            <a:r>
              <a:rPr lang="en-US" dirty="0"/>
              <a:t> </a:t>
            </a:r>
            <a:r>
              <a:rPr lang="en-US" dirty="0" err="1"/>
              <a:t>erkenden</a:t>
            </a:r>
            <a:r>
              <a:rPr lang="en-US" dirty="0"/>
              <a:t> </a:t>
            </a:r>
            <a:r>
              <a:rPr lang="en-US" dirty="0" err="1"/>
              <a:t>tedbir</a:t>
            </a:r>
            <a:r>
              <a:rPr lang="en-US" dirty="0"/>
              <a:t> </a:t>
            </a:r>
            <a:r>
              <a:rPr lang="en-US" dirty="0" err="1"/>
              <a:t>alınmasını</a:t>
            </a:r>
            <a:r>
              <a:rPr lang="en-US" dirty="0"/>
              <a:t> </a:t>
            </a:r>
            <a:r>
              <a:rPr lang="en-US" dirty="0" err="1"/>
              <a:t>sağlayarak</a:t>
            </a:r>
            <a:r>
              <a:rPr lang="en-US" dirty="0"/>
              <a:t> </a:t>
            </a:r>
            <a:r>
              <a:rPr lang="en-US" dirty="0" err="1"/>
              <a:t>kurumsal</a:t>
            </a:r>
            <a:r>
              <a:rPr lang="en-US" dirty="0"/>
              <a:t> </a:t>
            </a:r>
            <a:r>
              <a:rPr lang="en-US" dirty="0" err="1"/>
              <a:t>başarıyı</a:t>
            </a:r>
            <a:r>
              <a:rPr lang="en-US" dirty="0"/>
              <a:t> </a:t>
            </a:r>
            <a:r>
              <a:rPr lang="en-US" dirty="0" err="1"/>
              <a:t>destekler</a:t>
            </a:r>
            <a:r>
              <a:rPr lang="en-US" dirty="0"/>
              <a:t>.</a:t>
            </a:r>
          </a:p>
        </p:txBody>
      </p:sp>
      <p:sp>
        <p:nvSpPr>
          <p:cNvPr id="5" name="Slide Number Placeholder 4"/>
          <p:cNvSpPr>
            <a:spLocks noGrp="1"/>
          </p:cNvSpPr>
          <p:nvPr>
            <p:ph type="sldNum" sz="quarter" idx="12"/>
          </p:nvPr>
        </p:nvSpPr>
        <p:spPr/>
        <p:txBody>
          <a:bodyPr/>
          <a:lstStyle/>
          <a:p>
            <a:fld id="{2CC6D4B2-409F-40B4-B557-474766D51D1C}" type="slidenum">
              <a:rPr lang="en-US" smtClean="0"/>
              <a:pPr/>
              <a:t>14</a:t>
            </a:fld>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8214" y="212812"/>
            <a:ext cx="1675255" cy="1675255"/>
          </a:xfrm>
          <a:prstGeom prst="rect">
            <a:avLst/>
          </a:prstGeom>
        </p:spPr>
      </p:pic>
    </p:spTree>
    <p:extLst>
      <p:ext uri="{BB962C8B-B14F-4D97-AF65-F5344CB8AC3E}">
        <p14:creationId xmlns:p14="http://schemas.microsoft.com/office/powerpoint/2010/main" val="17627536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1881158" y="350306"/>
            <a:ext cx="8515380" cy="785799"/>
          </a:xfrm>
        </p:spPr>
        <p:txBody>
          <a:bodyPr>
            <a:noAutofit/>
          </a:bodyPr>
          <a:lstStyle/>
          <a:p>
            <a:pPr algn="ctr"/>
            <a:r>
              <a:rPr lang="tr-TR" sz="4000" b="1" dirty="0">
                <a:solidFill>
                  <a:schemeClr val="accent1">
                    <a:lumMod val="75000"/>
                  </a:schemeClr>
                </a:solidFill>
              </a:rPr>
              <a:t>İç </a:t>
            </a:r>
            <a:r>
              <a:rPr lang="tr-TR" sz="4000" b="1" dirty="0" smtClean="0">
                <a:solidFill>
                  <a:schemeClr val="accent1">
                    <a:lumMod val="75000"/>
                  </a:schemeClr>
                </a:solidFill>
              </a:rPr>
              <a:t>Kontrolde  </a:t>
            </a:r>
            <a:br>
              <a:rPr lang="tr-TR" sz="4000" b="1" dirty="0" smtClean="0">
                <a:solidFill>
                  <a:schemeClr val="accent1">
                    <a:lumMod val="75000"/>
                  </a:schemeClr>
                </a:solidFill>
              </a:rPr>
            </a:br>
            <a:r>
              <a:rPr lang="tr-TR" sz="4000" b="1" dirty="0" smtClean="0">
                <a:solidFill>
                  <a:schemeClr val="accent1">
                    <a:lumMod val="75000"/>
                  </a:schemeClr>
                </a:solidFill>
              </a:rPr>
              <a:t>Dört Temel Hedef</a:t>
            </a:r>
            <a:endParaRPr lang="tr-TR" sz="4000" b="1" dirty="0">
              <a:solidFill>
                <a:schemeClr val="accent1">
                  <a:lumMod val="75000"/>
                </a:schemeClr>
              </a:solidFill>
            </a:endParaRPr>
          </a:p>
        </p:txBody>
      </p:sp>
      <p:sp>
        <p:nvSpPr>
          <p:cNvPr id="6147" name="2 İçerik Yer Tutucusu"/>
          <p:cNvSpPr>
            <a:spLocks noGrp="1"/>
          </p:cNvSpPr>
          <p:nvPr>
            <p:ph idx="1"/>
          </p:nvPr>
        </p:nvSpPr>
        <p:spPr>
          <a:xfrm>
            <a:off x="1738282" y="1643050"/>
            <a:ext cx="8643998" cy="4930788"/>
          </a:xfrm>
        </p:spPr>
        <p:txBody>
          <a:bodyPr/>
          <a:lstStyle/>
          <a:p>
            <a:pPr marL="355600" lvl="1" indent="0">
              <a:buNone/>
            </a:pPr>
            <a:endParaRPr lang="tr-TR" dirty="0" smtClean="0">
              <a:solidFill>
                <a:schemeClr val="tx1"/>
              </a:solidFill>
            </a:endParaRPr>
          </a:p>
          <a:p>
            <a:pPr lvl="1">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p:txBody>
      </p:sp>
      <p:sp>
        <p:nvSpPr>
          <p:cNvPr id="4" name="İçerik Yer Tutucusu 2"/>
          <p:cNvSpPr txBox="1">
            <a:spLocks/>
          </p:cNvSpPr>
          <p:nvPr/>
        </p:nvSpPr>
        <p:spPr>
          <a:xfrm>
            <a:off x="1413933" y="1363650"/>
            <a:ext cx="10058400" cy="4571483"/>
          </a:xfrm>
          <a:prstGeom prst="rect">
            <a:avLst/>
          </a:prstGeom>
          <a:solidFill>
            <a:schemeClr val="accent1">
              <a:lumMod val="50000"/>
            </a:schemeClr>
          </a:solidFill>
          <a:effectLst/>
          <a:scene3d>
            <a:camera prst="orthographicFront">
              <a:rot lat="0" lon="0" rev="0"/>
            </a:camera>
            <a:lightRig rig="contrasting" dir="tl">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647700" lvl="1" indent="0">
              <a:lnSpc>
                <a:spcPct val="150000"/>
              </a:lnSpc>
              <a:spcBef>
                <a:spcPts val="1200"/>
              </a:spcBef>
              <a:spcAft>
                <a:spcPts val="1200"/>
              </a:spcAft>
              <a:buNone/>
            </a:pPr>
            <a:endParaRPr lang="tr-TR" sz="2000" b="1" dirty="0" smtClean="0">
              <a:solidFill>
                <a:schemeClr val="bg1"/>
              </a:solidFill>
            </a:endParaRPr>
          </a:p>
          <a:p>
            <a:pPr marL="1104900" lvl="1" indent="-457200">
              <a:lnSpc>
                <a:spcPct val="100000"/>
              </a:lnSpc>
              <a:spcBef>
                <a:spcPts val="1200"/>
              </a:spcBef>
              <a:spcAft>
                <a:spcPts val="1200"/>
              </a:spcAft>
              <a:buFont typeface="Wingdings" panose="05000000000000000000" pitchFamily="2" charset="2"/>
              <a:buChar char="Ø"/>
            </a:pPr>
            <a:r>
              <a:rPr lang="tr-TR" sz="2800" b="1" dirty="0" smtClean="0">
                <a:solidFill>
                  <a:schemeClr val="bg1"/>
                </a:solidFill>
              </a:rPr>
              <a:t>Hesap </a:t>
            </a:r>
            <a:r>
              <a:rPr lang="tr-TR" sz="2800" b="1" dirty="0">
                <a:solidFill>
                  <a:schemeClr val="bg1"/>
                </a:solidFill>
              </a:rPr>
              <a:t>verme sorumluluğu (raporlama</a:t>
            </a:r>
            <a:r>
              <a:rPr lang="tr-TR" sz="2800" b="1" dirty="0" smtClean="0">
                <a:solidFill>
                  <a:schemeClr val="bg1"/>
                </a:solidFill>
              </a:rPr>
              <a:t>) </a:t>
            </a:r>
          </a:p>
          <a:p>
            <a:pPr marL="1104900" lvl="1" indent="-457200">
              <a:lnSpc>
                <a:spcPct val="100000"/>
              </a:lnSpc>
              <a:spcBef>
                <a:spcPts val="1200"/>
              </a:spcBef>
              <a:spcAft>
                <a:spcPts val="1200"/>
              </a:spcAft>
              <a:buFont typeface="Wingdings" panose="05000000000000000000" pitchFamily="2" charset="2"/>
              <a:buChar char="Ø"/>
            </a:pPr>
            <a:r>
              <a:rPr lang="tr-TR" sz="2800" b="1" dirty="0" smtClean="0">
                <a:solidFill>
                  <a:schemeClr val="bg1"/>
                </a:solidFill>
              </a:rPr>
              <a:t>Uygunluk </a:t>
            </a:r>
            <a:r>
              <a:rPr lang="tr-TR" sz="2800" b="1" dirty="0">
                <a:solidFill>
                  <a:schemeClr val="bg1"/>
                </a:solidFill>
              </a:rPr>
              <a:t>(yasalara ve yönetmeliklere</a:t>
            </a:r>
            <a:r>
              <a:rPr lang="tr-TR" sz="2800" b="1" dirty="0" smtClean="0">
                <a:solidFill>
                  <a:schemeClr val="bg1"/>
                </a:solidFill>
              </a:rPr>
              <a:t>)</a:t>
            </a:r>
          </a:p>
          <a:p>
            <a:pPr marL="1104900" lvl="1" indent="-457200">
              <a:lnSpc>
                <a:spcPct val="100000"/>
              </a:lnSpc>
              <a:spcBef>
                <a:spcPts val="1200"/>
              </a:spcBef>
              <a:spcAft>
                <a:spcPts val="1200"/>
              </a:spcAft>
              <a:buFont typeface="Wingdings" panose="05000000000000000000" pitchFamily="2" charset="2"/>
              <a:buChar char="Ø"/>
            </a:pPr>
            <a:r>
              <a:rPr lang="tr-TR" sz="2800" b="1" dirty="0" smtClean="0">
                <a:solidFill>
                  <a:schemeClr val="bg1"/>
                </a:solidFill>
              </a:rPr>
              <a:t>Faaliyetler </a:t>
            </a:r>
            <a:r>
              <a:rPr lang="tr-TR" sz="2800" b="1" dirty="0">
                <a:solidFill>
                  <a:schemeClr val="bg1"/>
                </a:solidFill>
              </a:rPr>
              <a:t>(düzenli, etik kurallarına uygun, ekonomik, verimli ve etkin</a:t>
            </a:r>
            <a:r>
              <a:rPr lang="tr-TR" sz="2800" b="1" dirty="0" smtClean="0">
                <a:solidFill>
                  <a:schemeClr val="bg1"/>
                </a:solidFill>
              </a:rPr>
              <a:t>)</a:t>
            </a:r>
            <a:endParaRPr lang="tr-TR" sz="2800" b="1" dirty="0">
              <a:solidFill>
                <a:schemeClr val="bg1"/>
              </a:solidFill>
            </a:endParaRPr>
          </a:p>
          <a:p>
            <a:pPr marL="1104900" lvl="1" indent="-457200">
              <a:lnSpc>
                <a:spcPct val="100000"/>
              </a:lnSpc>
              <a:spcBef>
                <a:spcPts val="1200"/>
              </a:spcBef>
              <a:spcAft>
                <a:spcPts val="1200"/>
              </a:spcAft>
              <a:buFont typeface="Wingdings" panose="05000000000000000000" pitchFamily="2" charset="2"/>
              <a:buChar char="Ø"/>
            </a:pPr>
            <a:r>
              <a:rPr lang="tr-TR" sz="2800" b="1" dirty="0">
                <a:solidFill>
                  <a:schemeClr val="bg1"/>
                </a:solidFill>
              </a:rPr>
              <a:t>Kaynakları </a:t>
            </a:r>
            <a:r>
              <a:rPr lang="tr-TR" sz="2800" b="1" dirty="0" smtClean="0">
                <a:solidFill>
                  <a:schemeClr val="bg1"/>
                </a:solidFill>
              </a:rPr>
              <a:t>koruma</a:t>
            </a:r>
            <a:endParaRPr lang="tr-TR" sz="2800" b="1" dirty="0">
              <a:solidFill>
                <a:schemeClr val="bg1"/>
              </a:solidFill>
            </a:endParaRPr>
          </a:p>
          <a:p>
            <a:pPr marL="804863" lvl="1" indent="-157163">
              <a:lnSpc>
                <a:spcPct val="150000"/>
              </a:lnSpc>
              <a:spcBef>
                <a:spcPts val="1200"/>
              </a:spcBef>
              <a:spcAft>
                <a:spcPts val="1200"/>
              </a:spcAft>
              <a:buFont typeface="Georgia" pitchFamily="18" charset="0"/>
              <a:buChar char="–"/>
            </a:pPr>
            <a:endParaRPr lang="tr-TR" sz="2000" b="1" dirty="0">
              <a:solidFill>
                <a:srgbClr val="002060"/>
              </a:solidFill>
            </a:endParaRPr>
          </a:p>
        </p:txBody>
      </p:sp>
    </p:spTree>
    <p:extLst>
      <p:ext uri="{BB962C8B-B14F-4D97-AF65-F5344CB8AC3E}">
        <p14:creationId xmlns:p14="http://schemas.microsoft.com/office/powerpoint/2010/main" val="2369331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1733"/>
            <a:ext cx="10515600" cy="778935"/>
          </a:xfrm>
        </p:spPr>
        <p:txBody>
          <a:bodyPr>
            <a:normAutofit/>
          </a:bodyPr>
          <a:lstStyle/>
          <a:p>
            <a:r>
              <a:rPr lang="tr-TR" sz="4000" b="1" dirty="0" smtClean="0">
                <a:solidFill>
                  <a:schemeClr val="accent1">
                    <a:lumMod val="75000"/>
                  </a:schemeClr>
                </a:solidFill>
              </a:rPr>
              <a:t>      </a:t>
            </a:r>
            <a:r>
              <a:rPr lang="en-US" sz="4000" b="1" dirty="0" err="1" smtClean="0">
                <a:solidFill>
                  <a:schemeClr val="accent1">
                    <a:lumMod val="75000"/>
                  </a:schemeClr>
                </a:solidFill>
              </a:rPr>
              <a:t>İç</a:t>
            </a:r>
            <a:r>
              <a:rPr lang="en-US" sz="4000" b="1" dirty="0" smtClean="0">
                <a:solidFill>
                  <a:schemeClr val="accent1">
                    <a:lumMod val="75000"/>
                  </a:schemeClr>
                </a:solidFill>
              </a:rPr>
              <a:t> </a:t>
            </a:r>
            <a:r>
              <a:rPr lang="en-US" sz="4000" b="1" dirty="0" err="1" smtClean="0">
                <a:solidFill>
                  <a:schemeClr val="accent1">
                    <a:lumMod val="75000"/>
                  </a:schemeClr>
                </a:solidFill>
              </a:rPr>
              <a:t>Kontrol</a:t>
            </a:r>
            <a:r>
              <a:rPr lang="tr-TR" sz="4000" b="1" dirty="0" smtClean="0">
                <a:solidFill>
                  <a:schemeClr val="accent1">
                    <a:lumMod val="75000"/>
                  </a:schemeClr>
                </a:solidFill>
              </a:rPr>
              <a:t> Sisteminin</a:t>
            </a:r>
            <a:r>
              <a:rPr lang="en-US" sz="4000" b="1" dirty="0" smtClean="0">
                <a:solidFill>
                  <a:schemeClr val="accent1">
                    <a:lumMod val="75000"/>
                  </a:schemeClr>
                </a:solidFill>
              </a:rPr>
              <a:t> </a:t>
            </a:r>
            <a:r>
              <a:rPr lang="en-US" sz="4000" b="1" dirty="0" err="1" smtClean="0">
                <a:solidFill>
                  <a:schemeClr val="accent1">
                    <a:lumMod val="75000"/>
                  </a:schemeClr>
                </a:solidFill>
              </a:rPr>
              <a:t>Sağlayacağı</a:t>
            </a:r>
            <a:r>
              <a:rPr lang="en-US" sz="4000" b="1" dirty="0" smtClean="0">
                <a:solidFill>
                  <a:schemeClr val="accent1">
                    <a:lumMod val="75000"/>
                  </a:schemeClr>
                </a:solidFill>
              </a:rPr>
              <a:t> </a:t>
            </a:r>
            <a:r>
              <a:rPr lang="en-US" sz="4000" b="1" dirty="0" err="1" smtClean="0">
                <a:solidFill>
                  <a:schemeClr val="accent1">
                    <a:lumMod val="75000"/>
                  </a:schemeClr>
                </a:solidFill>
              </a:rPr>
              <a:t>Faydalar</a:t>
            </a:r>
            <a:endParaRPr lang="en-US" sz="4000" b="1" dirty="0">
              <a:solidFill>
                <a:schemeClr val="accent1">
                  <a:lumMod val="75000"/>
                </a:schemeClr>
              </a:solidFill>
            </a:endParaRPr>
          </a:p>
        </p:txBody>
      </p:sp>
      <p:sp>
        <p:nvSpPr>
          <p:cNvPr id="3" name="Content Placeholder 2"/>
          <p:cNvSpPr>
            <a:spLocks noGrp="1"/>
          </p:cNvSpPr>
          <p:nvPr>
            <p:ph idx="1"/>
          </p:nvPr>
        </p:nvSpPr>
        <p:spPr>
          <a:xfrm>
            <a:off x="838200" y="1447800"/>
            <a:ext cx="10515600" cy="4729163"/>
          </a:xfrm>
        </p:spPr>
        <p:txBody>
          <a:bodyPr>
            <a:normAutofit/>
          </a:bodyPr>
          <a:lstStyle/>
          <a:p>
            <a:pPr marL="252000" algn="just">
              <a:lnSpc>
                <a:spcPct val="100000"/>
              </a:lnSpc>
              <a:spcAft>
                <a:spcPts val="1000"/>
              </a:spcAft>
            </a:pPr>
            <a:r>
              <a:rPr lang="tr-TR" sz="3200" dirty="0" smtClean="0"/>
              <a:t>Yönetimi </a:t>
            </a:r>
            <a:r>
              <a:rPr lang="en-US" sz="3200" dirty="0" err="1" smtClean="0"/>
              <a:t>dış</a:t>
            </a:r>
            <a:r>
              <a:rPr lang="en-US" sz="3200" dirty="0" smtClean="0"/>
              <a:t> </a:t>
            </a:r>
            <a:r>
              <a:rPr lang="en-US" sz="3200" dirty="0" err="1" smtClean="0"/>
              <a:t>denetime</a:t>
            </a:r>
            <a:r>
              <a:rPr lang="en-US" sz="3200" dirty="0" smtClean="0"/>
              <a:t> </a:t>
            </a:r>
            <a:r>
              <a:rPr lang="en-US" sz="3200" dirty="0" err="1" smtClean="0"/>
              <a:t>hazır</a:t>
            </a:r>
            <a:r>
              <a:rPr lang="en-US" sz="3200" dirty="0" smtClean="0"/>
              <a:t> </a:t>
            </a:r>
            <a:r>
              <a:rPr lang="en-US" sz="3200" dirty="0" err="1" smtClean="0"/>
              <a:t>kılar</a:t>
            </a:r>
            <a:r>
              <a:rPr lang="en-US" sz="3200" dirty="0" smtClean="0"/>
              <a:t>, </a:t>
            </a:r>
            <a:r>
              <a:rPr lang="en-US" sz="3200" dirty="0" err="1" smtClean="0"/>
              <a:t>hesap</a:t>
            </a:r>
            <a:r>
              <a:rPr lang="en-US" sz="3200" dirty="0" smtClean="0"/>
              <a:t> </a:t>
            </a:r>
            <a:r>
              <a:rPr lang="en-US" sz="3200" dirty="0" err="1" smtClean="0"/>
              <a:t>verebilirliği</a:t>
            </a:r>
            <a:r>
              <a:rPr lang="en-US" sz="3200" dirty="0" smtClean="0"/>
              <a:t> </a:t>
            </a:r>
            <a:r>
              <a:rPr lang="en-US" sz="3200" dirty="0" err="1" smtClean="0"/>
              <a:t>güçlendirir</a:t>
            </a:r>
            <a:r>
              <a:rPr lang="tr-TR" sz="3200" dirty="0" smtClean="0"/>
              <a:t>.</a:t>
            </a:r>
            <a:endParaRPr lang="en-US" sz="3200" dirty="0" smtClean="0"/>
          </a:p>
          <a:p>
            <a:pPr algn="just">
              <a:lnSpc>
                <a:spcPct val="100000"/>
              </a:lnSpc>
              <a:spcAft>
                <a:spcPts val="1000"/>
              </a:spcAft>
            </a:pPr>
            <a:r>
              <a:rPr lang="en-US" sz="3200" dirty="0" err="1" smtClean="0"/>
              <a:t>Yeni</a:t>
            </a:r>
            <a:r>
              <a:rPr lang="en-US" sz="3200" dirty="0" smtClean="0"/>
              <a:t> </a:t>
            </a:r>
            <a:r>
              <a:rPr lang="en-US" sz="3200" dirty="0" err="1" smtClean="0"/>
              <a:t>yönetici</a:t>
            </a:r>
            <a:r>
              <a:rPr lang="en-US" sz="3200" dirty="0" smtClean="0"/>
              <a:t> </a:t>
            </a:r>
            <a:r>
              <a:rPr lang="en-US" sz="3200" dirty="0" err="1" smtClean="0"/>
              <a:t>ve</a:t>
            </a:r>
            <a:r>
              <a:rPr lang="en-US" sz="3200" dirty="0" smtClean="0"/>
              <a:t> </a:t>
            </a:r>
            <a:r>
              <a:rPr lang="en-US" sz="3200" dirty="0" err="1" smtClean="0"/>
              <a:t>personelin</a:t>
            </a:r>
            <a:r>
              <a:rPr lang="en-US" sz="3200" dirty="0" smtClean="0"/>
              <a:t> </a:t>
            </a:r>
            <a:r>
              <a:rPr lang="en-US" sz="3200" dirty="0" err="1" smtClean="0"/>
              <a:t>adaptasyon</a:t>
            </a:r>
            <a:r>
              <a:rPr lang="en-US" sz="3200" dirty="0" smtClean="0"/>
              <a:t> </a:t>
            </a:r>
            <a:r>
              <a:rPr lang="en-US" sz="3200" dirty="0" err="1" smtClean="0"/>
              <a:t>ve</a:t>
            </a:r>
            <a:r>
              <a:rPr lang="en-US" sz="3200" dirty="0" smtClean="0"/>
              <a:t> </a:t>
            </a:r>
            <a:r>
              <a:rPr lang="en-US" sz="3200" dirty="0" err="1" smtClean="0"/>
              <a:t>verim</a:t>
            </a:r>
            <a:r>
              <a:rPr lang="en-US" sz="3200" dirty="0" smtClean="0"/>
              <a:t> </a:t>
            </a:r>
            <a:r>
              <a:rPr lang="en-US" sz="3200" dirty="0" err="1" smtClean="0"/>
              <a:t>alınabilme</a:t>
            </a:r>
            <a:r>
              <a:rPr lang="en-US" sz="3200" dirty="0" smtClean="0"/>
              <a:t> </a:t>
            </a:r>
            <a:r>
              <a:rPr lang="en-US" sz="3200" dirty="0" err="1" smtClean="0"/>
              <a:t>süresini</a:t>
            </a:r>
            <a:r>
              <a:rPr lang="en-US" sz="3200" dirty="0" smtClean="0"/>
              <a:t> </a:t>
            </a:r>
            <a:r>
              <a:rPr lang="en-US" sz="3200" dirty="0" err="1" smtClean="0"/>
              <a:t>kısaltır</a:t>
            </a:r>
            <a:r>
              <a:rPr lang="tr-TR" sz="3200" dirty="0" smtClean="0"/>
              <a:t>.</a:t>
            </a:r>
            <a:endParaRPr lang="en-US" sz="3200" dirty="0" smtClean="0"/>
          </a:p>
          <a:p>
            <a:pPr algn="just">
              <a:lnSpc>
                <a:spcPct val="100000"/>
              </a:lnSpc>
              <a:spcAft>
                <a:spcPts val="1000"/>
              </a:spcAft>
            </a:pPr>
            <a:r>
              <a:rPr lang="en-US" sz="3200" dirty="0" err="1" smtClean="0"/>
              <a:t>Kurumsallaşma</a:t>
            </a:r>
            <a:r>
              <a:rPr lang="en-US" sz="3200" dirty="0" smtClean="0"/>
              <a:t> </a:t>
            </a:r>
            <a:r>
              <a:rPr lang="en-US" sz="3200" dirty="0" err="1" smtClean="0"/>
              <a:t>ve</a:t>
            </a:r>
            <a:r>
              <a:rPr lang="en-US" sz="3200" dirty="0" smtClean="0"/>
              <a:t> </a:t>
            </a:r>
            <a:r>
              <a:rPr lang="en-US" sz="3200" dirty="0" err="1" smtClean="0"/>
              <a:t>kurumsal</a:t>
            </a:r>
            <a:r>
              <a:rPr lang="en-US" sz="3200" dirty="0" smtClean="0"/>
              <a:t> </a:t>
            </a:r>
            <a:r>
              <a:rPr lang="en-US" sz="3200" dirty="0" err="1" smtClean="0"/>
              <a:t>yönetimi</a:t>
            </a:r>
            <a:r>
              <a:rPr lang="en-US" sz="3200" dirty="0" smtClean="0"/>
              <a:t> </a:t>
            </a:r>
            <a:r>
              <a:rPr lang="en-US" sz="3200" dirty="0" err="1" smtClean="0"/>
              <a:t>güçlendiri</a:t>
            </a:r>
            <a:r>
              <a:rPr lang="tr-TR" sz="3200" dirty="0" smtClean="0"/>
              <a:t>r.</a:t>
            </a:r>
            <a:endParaRPr lang="tr-TR" sz="3200" dirty="0"/>
          </a:p>
          <a:p>
            <a:pPr algn="just">
              <a:lnSpc>
                <a:spcPct val="100000"/>
              </a:lnSpc>
              <a:spcAft>
                <a:spcPts val="1000"/>
              </a:spcAft>
            </a:pPr>
            <a:r>
              <a:rPr lang="en-US" sz="3200" dirty="0" err="1" smtClean="0"/>
              <a:t>Risklerin</a:t>
            </a:r>
            <a:r>
              <a:rPr lang="en-US" sz="3200" dirty="0" smtClean="0"/>
              <a:t> </a:t>
            </a:r>
            <a:r>
              <a:rPr lang="en-US" sz="3200" dirty="0" err="1" smtClean="0"/>
              <a:t>kayıp</a:t>
            </a:r>
            <a:r>
              <a:rPr lang="en-US" sz="3200" dirty="0" smtClean="0"/>
              <a:t> </a:t>
            </a:r>
            <a:r>
              <a:rPr lang="en-US" sz="3200" dirty="0" err="1" smtClean="0"/>
              <a:t>gerçekleşmeden</a:t>
            </a:r>
            <a:r>
              <a:rPr lang="en-US" sz="3200" dirty="0" smtClean="0"/>
              <a:t> </a:t>
            </a:r>
            <a:r>
              <a:rPr lang="en-US" sz="3200" dirty="0" err="1" smtClean="0"/>
              <a:t>önlenmesini</a:t>
            </a:r>
            <a:r>
              <a:rPr lang="en-US" sz="3200" dirty="0" smtClean="0"/>
              <a:t> </a:t>
            </a:r>
            <a:r>
              <a:rPr lang="en-US" sz="3200" dirty="0" err="1" smtClean="0"/>
              <a:t>sağlar</a:t>
            </a:r>
            <a:r>
              <a:rPr lang="tr-TR" sz="3200" dirty="0" smtClean="0"/>
              <a:t>.</a:t>
            </a:r>
            <a:endParaRPr lang="en-US" sz="3200" dirty="0" smtClean="0"/>
          </a:p>
          <a:p>
            <a:endParaRPr lang="en-US" dirty="0" smtClean="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2114" y="3573048"/>
            <a:ext cx="1497124" cy="2695777"/>
          </a:xfrm>
          <a:prstGeom prst="rect">
            <a:avLst/>
          </a:prstGeom>
        </p:spPr>
      </p:pic>
    </p:spTree>
    <p:extLst>
      <p:ext uri="{BB962C8B-B14F-4D97-AF65-F5344CB8AC3E}">
        <p14:creationId xmlns:p14="http://schemas.microsoft.com/office/powerpoint/2010/main" val="1287286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3"/>
            <a:ext cx="10515600" cy="728133"/>
          </a:xfrm>
        </p:spPr>
        <p:txBody>
          <a:bodyPr>
            <a:normAutofit/>
          </a:bodyPr>
          <a:lstStyle/>
          <a:p>
            <a:r>
              <a:rPr lang="tr-TR" sz="4000" b="1" dirty="0" smtClean="0">
                <a:solidFill>
                  <a:schemeClr val="accent1">
                    <a:lumMod val="75000"/>
                  </a:schemeClr>
                </a:solidFill>
              </a:rPr>
              <a:t>      </a:t>
            </a:r>
            <a:r>
              <a:rPr lang="en-US" sz="4000" b="1" dirty="0" err="1" smtClean="0">
                <a:solidFill>
                  <a:schemeClr val="accent1">
                    <a:lumMod val="75000"/>
                  </a:schemeClr>
                </a:solidFill>
              </a:rPr>
              <a:t>İç</a:t>
            </a:r>
            <a:r>
              <a:rPr lang="en-US" sz="4000" b="1" dirty="0" smtClean="0">
                <a:solidFill>
                  <a:schemeClr val="accent1">
                    <a:lumMod val="75000"/>
                  </a:schemeClr>
                </a:solidFill>
              </a:rPr>
              <a:t> </a:t>
            </a:r>
            <a:r>
              <a:rPr lang="en-US" sz="4000" b="1" dirty="0" err="1" smtClean="0">
                <a:solidFill>
                  <a:schemeClr val="accent1">
                    <a:lumMod val="75000"/>
                  </a:schemeClr>
                </a:solidFill>
              </a:rPr>
              <a:t>Kontrol</a:t>
            </a:r>
            <a:r>
              <a:rPr lang="tr-TR" sz="4000" b="1" dirty="0" smtClean="0">
                <a:solidFill>
                  <a:schemeClr val="accent1">
                    <a:lumMod val="75000"/>
                  </a:schemeClr>
                </a:solidFill>
              </a:rPr>
              <a:t> Sisteminin</a:t>
            </a:r>
            <a:r>
              <a:rPr lang="en-US" sz="4000" b="1" dirty="0" smtClean="0">
                <a:solidFill>
                  <a:schemeClr val="accent1">
                    <a:lumMod val="75000"/>
                  </a:schemeClr>
                </a:solidFill>
              </a:rPr>
              <a:t> </a:t>
            </a:r>
            <a:r>
              <a:rPr lang="en-US" sz="4000" b="1" dirty="0" err="1" smtClean="0">
                <a:solidFill>
                  <a:schemeClr val="accent1">
                    <a:lumMod val="75000"/>
                  </a:schemeClr>
                </a:solidFill>
              </a:rPr>
              <a:t>Sağlayacağı</a:t>
            </a:r>
            <a:r>
              <a:rPr lang="en-US" sz="4000" b="1" dirty="0" smtClean="0">
                <a:solidFill>
                  <a:schemeClr val="accent1">
                    <a:lumMod val="75000"/>
                  </a:schemeClr>
                </a:solidFill>
              </a:rPr>
              <a:t> </a:t>
            </a:r>
            <a:r>
              <a:rPr lang="en-US" sz="4000" b="1" dirty="0" err="1" smtClean="0">
                <a:solidFill>
                  <a:schemeClr val="accent1">
                    <a:lumMod val="75000"/>
                  </a:schemeClr>
                </a:solidFill>
              </a:rPr>
              <a:t>Faydalar</a:t>
            </a:r>
            <a:endParaRPr lang="en-US" sz="4000" b="1" dirty="0">
              <a:solidFill>
                <a:schemeClr val="accent1">
                  <a:lumMod val="75000"/>
                </a:schemeClr>
              </a:solidFill>
            </a:endParaRPr>
          </a:p>
        </p:txBody>
      </p:sp>
      <p:sp>
        <p:nvSpPr>
          <p:cNvPr id="3" name="Content Placeholder 2"/>
          <p:cNvSpPr>
            <a:spLocks noGrp="1"/>
          </p:cNvSpPr>
          <p:nvPr>
            <p:ph idx="1"/>
          </p:nvPr>
        </p:nvSpPr>
        <p:spPr>
          <a:xfrm>
            <a:off x="838200" y="1515533"/>
            <a:ext cx="10515600" cy="4661430"/>
          </a:xfrm>
        </p:spPr>
        <p:txBody>
          <a:bodyPr>
            <a:normAutofit/>
          </a:bodyPr>
          <a:lstStyle/>
          <a:p>
            <a:pPr algn="just">
              <a:lnSpc>
                <a:spcPct val="100000"/>
              </a:lnSpc>
              <a:spcAft>
                <a:spcPts val="1000"/>
              </a:spcAft>
            </a:pPr>
            <a:r>
              <a:rPr lang="en-US" sz="3200" dirty="0" err="1" smtClean="0"/>
              <a:t>Kurum</a:t>
            </a:r>
            <a:r>
              <a:rPr lang="en-US" sz="3200" dirty="0" smtClean="0"/>
              <a:t> </a:t>
            </a:r>
            <a:r>
              <a:rPr lang="en-US" sz="3200" dirty="0" err="1" smtClean="0"/>
              <a:t>genelinde</a:t>
            </a:r>
            <a:r>
              <a:rPr lang="en-US" sz="3200" dirty="0" smtClean="0"/>
              <a:t> </a:t>
            </a:r>
            <a:r>
              <a:rPr lang="en-US" sz="3200" dirty="0" err="1" smtClean="0"/>
              <a:t>görev</a:t>
            </a:r>
            <a:r>
              <a:rPr lang="en-US" sz="3200" dirty="0" smtClean="0"/>
              <a:t> </a:t>
            </a:r>
            <a:r>
              <a:rPr lang="en-US" sz="3200" dirty="0" err="1" smtClean="0"/>
              <a:t>ve</a:t>
            </a:r>
            <a:r>
              <a:rPr lang="en-US" sz="3200" dirty="0" smtClean="0"/>
              <a:t> </a:t>
            </a:r>
            <a:r>
              <a:rPr lang="en-US" sz="3200" dirty="0" err="1" smtClean="0"/>
              <a:t>sorumlulukları</a:t>
            </a:r>
            <a:r>
              <a:rPr lang="en-US" sz="3200" dirty="0" smtClean="0"/>
              <a:t> </a:t>
            </a:r>
            <a:r>
              <a:rPr lang="en-US" sz="3200" dirty="0" err="1" smtClean="0"/>
              <a:t>netleştirir</a:t>
            </a:r>
            <a:r>
              <a:rPr lang="tr-TR" sz="3200" dirty="0"/>
              <a:t>.</a:t>
            </a:r>
          </a:p>
          <a:p>
            <a:pPr algn="just">
              <a:lnSpc>
                <a:spcPct val="100000"/>
              </a:lnSpc>
              <a:spcAft>
                <a:spcPts val="1000"/>
              </a:spcAft>
            </a:pPr>
            <a:r>
              <a:rPr lang="en-US" sz="3200" dirty="0" err="1" smtClean="0"/>
              <a:t>İş</a:t>
            </a:r>
            <a:r>
              <a:rPr lang="en-US" sz="3200" dirty="0" smtClean="0"/>
              <a:t> </a:t>
            </a:r>
            <a:r>
              <a:rPr lang="en-US" sz="3200" dirty="0" err="1" smtClean="0"/>
              <a:t>akışlarını</a:t>
            </a:r>
            <a:r>
              <a:rPr lang="en-US" sz="3200" dirty="0" smtClean="0"/>
              <a:t> </a:t>
            </a:r>
            <a:r>
              <a:rPr lang="en-US" sz="3200" dirty="0" err="1" smtClean="0"/>
              <a:t>ve</a:t>
            </a:r>
            <a:r>
              <a:rPr lang="en-US" sz="3200" dirty="0" smtClean="0"/>
              <a:t> </a:t>
            </a:r>
            <a:r>
              <a:rPr lang="en-US" sz="3200" dirty="0" err="1" smtClean="0"/>
              <a:t>iş</a:t>
            </a:r>
            <a:r>
              <a:rPr lang="en-US" sz="3200" dirty="0" smtClean="0"/>
              <a:t> </a:t>
            </a:r>
            <a:r>
              <a:rPr lang="en-US" sz="3200" dirty="0" err="1" smtClean="0"/>
              <a:t>yapışı</a:t>
            </a:r>
            <a:r>
              <a:rPr lang="en-US" sz="3200" dirty="0" smtClean="0"/>
              <a:t> standardize </a:t>
            </a:r>
            <a:r>
              <a:rPr lang="en-US" sz="3200" dirty="0" err="1" smtClean="0"/>
              <a:t>eder</a:t>
            </a:r>
            <a:r>
              <a:rPr lang="en-US" sz="3200" dirty="0" smtClean="0"/>
              <a:t>, </a:t>
            </a:r>
            <a:r>
              <a:rPr lang="en-US" sz="3200" dirty="0" err="1" smtClean="0"/>
              <a:t>uygulamaları</a:t>
            </a:r>
            <a:r>
              <a:rPr lang="en-US" sz="3200" dirty="0" smtClean="0"/>
              <a:t> </a:t>
            </a:r>
            <a:r>
              <a:rPr lang="tr-TR" sz="3200" dirty="0" smtClean="0"/>
              <a:t>standartlara bağlar.</a:t>
            </a:r>
            <a:endParaRPr lang="tr-TR" sz="3200" dirty="0"/>
          </a:p>
          <a:p>
            <a:pPr algn="just">
              <a:lnSpc>
                <a:spcPct val="100000"/>
              </a:lnSpc>
              <a:spcAft>
                <a:spcPts val="1000"/>
              </a:spcAft>
            </a:pPr>
            <a:r>
              <a:rPr lang="en-US" sz="3200" dirty="0" err="1" smtClean="0"/>
              <a:t>Üst</a:t>
            </a:r>
            <a:r>
              <a:rPr lang="en-US" sz="3200" dirty="0" smtClean="0"/>
              <a:t> </a:t>
            </a:r>
            <a:r>
              <a:rPr lang="en-US" sz="3200" dirty="0" err="1" smtClean="0"/>
              <a:t>yönetimin</a:t>
            </a:r>
            <a:r>
              <a:rPr lang="en-US" sz="3200" dirty="0" smtClean="0"/>
              <a:t> </a:t>
            </a:r>
            <a:r>
              <a:rPr lang="en-US" sz="3200" dirty="0" err="1" smtClean="0"/>
              <a:t>kurum</a:t>
            </a:r>
            <a:r>
              <a:rPr lang="en-US" sz="3200" dirty="0" smtClean="0"/>
              <a:t> </a:t>
            </a:r>
            <a:r>
              <a:rPr lang="en-US" sz="3200" dirty="0" err="1" smtClean="0"/>
              <a:t>performansını</a:t>
            </a:r>
            <a:r>
              <a:rPr lang="en-US" sz="3200" dirty="0" smtClean="0"/>
              <a:t> </a:t>
            </a:r>
            <a:r>
              <a:rPr lang="en-US" sz="3200" dirty="0" err="1" smtClean="0"/>
              <a:t>izlemesini</a:t>
            </a:r>
            <a:r>
              <a:rPr lang="en-US" sz="3200" dirty="0" smtClean="0"/>
              <a:t> </a:t>
            </a:r>
            <a:r>
              <a:rPr lang="en-US" sz="3200" dirty="0" err="1" smtClean="0"/>
              <a:t>ve</a:t>
            </a:r>
            <a:r>
              <a:rPr lang="en-US" sz="3200" dirty="0" smtClean="0"/>
              <a:t> </a:t>
            </a:r>
            <a:r>
              <a:rPr lang="en-US" sz="3200" dirty="0" err="1" smtClean="0"/>
              <a:t>düşük</a:t>
            </a:r>
            <a:r>
              <a:rPr lang="en-US" sz="3200" dirty="0" smtClean="0"/>
              <a:t> </a:t>
            </a:r>
            <a:r>
              <a:rPr lang="en-US" sz="3200" dirty="0" err="1" smtClean="0"/>
              <a:t>performansın</a:t>
            </a:r>
            <a:r>
              <a:rPr lang="en-US" sz="3200" dirty="0" smtClean="0"/>
              <a:t> </a:t>
            </a:r>
            <a:r>
              <a:rPr lang="en-US" sz="3200" dirty="0" err="1" smtClean="0"/>
              <a:t>nedenlerini</a:t>
            </a:r>
            <a:r>
              <a:rPr lang="en-US" sz="3200" dirty="0" smtClean="0"/>
              <a:t> </a:t>
            </a:r>
            <a:r>
              <a:rPr lang="en-US" sz="3200" dirty="0" err="1" smtClean="0"/>
              <a:t>sorgulamasını</a:t>
            </a:r>
            <a:r>
              <a:rPr lang="en-US" sz="3200" dirty="0" smtClean="0"/>
              <a:t> </a:t>
            </a:r>
            <a:r>
              <a:rPr lang="en-US" sz="3200" dirty="0" err="1" smtClean="0"/>
              <a:t>sağlar</a:t>
            </a:r>
            <a:r>
              <a:rPr lang="tr-TR" sz="3200" dirty="0"/>
              <a:t>.</a:t>
            </a:r>
            <a:endParaRPr lang="en-US" sz="3200" dirty="0" smtClean="0"/>
          </a:p>
          <a:p>
            <a:pPr marL="0" indent="0">
              <a:buNone/>
            </a:pPr>
            <a:endParaRPr lang="en-US" dirty="0" smtClean="0"/>
          </a:p>
          <a:p>
            <a:endParaRPr lang="en-US" dirty="0"/>
          </a:p>
        </p:txBody>
      </p:sp>
    </p:spTree>
    <p:extLst>
      <p:ext uri="{BB962C8B-B14F-4D97-AF65-F5344CB8AC3E}">
        <p14:creationId xmlns:p14="http://schemas.microsoft.com/office/powerpoint/2010/main" val="194238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 y="609600"/>
            <a:ext cx="12192001" cy="438615"/>
          </a:xfrm>
        </p:spPr>
        <p:txBody>
          <a:bodyPr>
            <a:noAutofit/>
          </a:bodyPr>
          <a:lstStyle/>
          <a:p>
            <a:pPr algn="ctr"/>
            <a:r>
              <a:rPr lang="tr-TR" sz="4000" b="1" dirty="0" smtClean="0">
                <a:solidFill>
                  <a:schemeClr val="accent1">
                    <a:lumMod val="75000"/>
                  </a:schemeClr>
                </a:solidFill>
                <a:cs typeface="Times New Roman" panose="02020603050405020304" pitchFamily="18" charset="0"/>
              </a:rPr>
              <a:t>İç Kontrolde Rol ve Sorumluluklar</a:t>
            </a:r>
            <a:endParaRPr lang="tr-TR" sz="4000" b="1" dirty="0">
              <a:solidFill>
                <a:schemeClr val="accent1">
                  <a:lumMod val="75000"/>
                </a:schemeClr>
              </a:solidFill>
              <a:cs typeface="Times New Roman" panose="02020603050405020304" pitchFamily="18" charset="0"/>
            </a:endParaRPr>
          </a:p>
        </p:txBody>
      </p:sp>
      <p:sp>
        <p:nvSpPr>
          <p:cNvPr id="5" name="Alt Başlık 2"/>
          <p:cNvSpPr>
            <a:spLocks noGrp="1"/>
          </p:cNvSpPr>
          <p:nvPr>
            <p:ph idx="1"/>
          </p:nvPr>
        </p:nvSpPr>
        <p:spPr>
          <a:xfrm>
            <a:off x="1212591" y="1559457"/>
            <a:ext cx="9994383" cy="4559673"/>
          </a:xfrm>
        </p:spPr>
        <p:txBody>
          <a:bodyPr>
            <a:noAutofit/>
          </a:bodyPr>
          <a:lstStyle/>
          <a:p>
            <a:pPr marL="0" indent="0" algn="just">
              <a:lnSpc>
                <a:spcPct val="170000"/>
              </a:lnSpc>
              <a:spcBef>
                <a:spcPts val="1200"/>
              </a:spcBef>
              <a:spcAft>
                <a:spcPts val="1200"/>
              </a:spcAft>
              <a:buNone/>
            </a:pPr>
            <a:r>
              <a:rPr lang="tr-TR" dirty="0">
                <a:solidFill>
                  <a:schemeClr val="tx1"/>
                </a:solidFill>
                <a:latin typeface="Times New Roman" panose="02020603050405020304" pitchFamily="18" charset="0"/>
                <a:cs typeface="Times New Roman" panose="02020603050405020304" pitchFamily="18" charset="0"/>
              </a:rPr>
              <a:t>İç kontrolde idarenin </a:t>
            </a:r>
            <a:r>
              <a:rPr lang="tr-TR" dirty="0" smtClean="0">
                <a:solidFill>
                  <a:schemeClr val="tx1"/>
                </a:solidFill>
                <a:latin typeface="Times New Roman" panose="02020603050405020304" pitchFamily="18" charset="0"/>
                <a:cs typeface="Times New Roman" panose="02020603050405020304" pitchFamily="18" charset="0"/>
              </a:rPr>
              <a:t>sorumluluğu </a:t>
            </a:r>
            <a:r>
              <a:rPr lang="tr-TR" dirty="0">
                <a:solidFill>
                  <a:schemeClr val="tx1"/>
                </a:solidFill>
                <a:latin typeface="Times New Roman" panose="02020603050405020304" pitchFamily="18" charset="0"/>
                <a:cs typeface="Times New Roman" panose="02020603050405020304" pitchFamily="18" charset="0"/>
              </a:rPr>
              <a:t>yeterli ve etkili bir iç kontrol sisteminin oluşturulması için gerekli önlemleri alma sorumluluğu, idarelerin üst yöneticilerine ve diğer yöneticilerine verilmiştir</a:t>
            </a:r>
            <a:r>
              <a:rPr lang="tr-TR" dirty="0" smtClean="0">
                <a:solidFill>
                  <a:schemeClr val="tx1"/>
                </a:solidFill>
                <a:latin typeface="Times New Roman" panose="02020603050405020304" pitchFamily="18" charset="0"/>
                <a:cs typeface="Times New Roman" panose="02020603050405020304" pitchFamily="18" charset="0"/>
              </a:rPr>
              <a:t>.</a:t>
            </a:r>
            <a:endParaRPr lang="tr-TR" sz="2000" dirty="0" smtClean="0">
              <a:solidFill>
                <a:schemeClr val="tx1"/>
              </a:solidFill>
              <a:latin typeface="Times New Roman" panose="02020603050405020304" pitchFamily="18" charset="0"/>
              <a:cs typeface="Times New Roman" panose="02020603050405020304" pitchFamily="18" charset="0"/>
            </a:endParaRPr>
          </a:p>
          <a:p>
            <a:pPr lvl="1" indent="-342900" algn="just">
              <a:lnSpc>
                <a:spcPct val="100000"/>
              </a:lnSpc>
              <a:spcBef>
                <a:spcPts val="600"/>
              </a:spcBef>
              <a:spcAft>
                <a:spcPts val="600"/>
              </a:spcAft>
              <a:buClr>
                <a:srgbClr val="C00000"/>
              </a:buClr>
              <a:buFont typeface="Wingdings" panose="05000000000000000000" pitchFamily="2" charset="2"/>
              <a:buChar char="v"/>
            </a:pPr>
            <a:r>
              <a:rPr lang="tr-TR" dirty="0" smtClean="0">
                <a:solidFill>
                  <a:schemeClr val="tx1"/>
                </a:solidFill>
                <a:latin typeface="Times New Roman" panose="02020603050405020304" pitchFamily="18" charset="0"/>
                <a:cs typeface="Times New Roman" panose="02020603050405020304" pitchFamily="18" charset="0"/>
              </a:rPr>
              <a:t>Üst Yönetici</a:t>
            </a:r>
          </a:p>
          <a:p>
            <a:pPr lvl="1" indent="-342900" algn="just">
              <a:lnSpc>
                <a:spcPct val="100000"/>
              </a:lnSpc>
              <a:spcBef>
                <a:spcPts val="600"/>
              </a:spcBef>
              <a:spcAft>
                <a:spcPts val="600"/>
              </a:spcAft>
              <a:buClr>
                <a:srgbClr val="C00000"/>
              </a:buClr>
              <a:buFont typeface="Wingdings" panose="05000000000000000000" pitchFamily="2" charset="2"/>
              <a:buChar char="v"/>
            </a:pPr>
            <a:r>
              <a:rPr lang="tr-TR" dirty="0" smtClean="0">
                <a:solidFill>
                  <a:schemeClr val="tx1"/>
                </a:solidFill>
                <a:latin typeface="Times New Roman" panose="02020603050405020304" pitchFamily="18" charset="0"/>
                <a:cs typeface="Times New Roman" panose="02020603050405020304" pitchFamily="18" charset="0"/>
              </a:rPr>
              <a:t>Harcama Yetkilileri</a:t>
            </a:r>
          </a:p>
          <a:p>
            <a:pPr lvl="1" indent="-342900" algn="just">
              <a:lnSpc>
                <a:spcPct val="100000"/>
              </a:lnSpc>
              <a:spcBef>
                <a:spcPts val="600"/>
              </a:spcBef>
              <a:spcAft>
                <a:spcPts val="600"/>
              </a:spcAft>
              <a:buClr>
                <a:srgbClr val="C00000"/>
              </a:buClr>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Mali Hizmetler Birimi (Strateji Geliştirme Başkanlığı)</a:t>
            </a:r>
          </a:p>
          <a:p>
            <a:pPr lvl="1" indent="-342900" algn="just">
              <a:lnSpc>
                <a:spcPct val="100000"/>
              </a:lnSpc>
              <a:spcBef>
                <a:spcPts val="600"/>
              </a:spcBef>
              <a:spcAft>
                <a:spcPts val="600"/>
              </a:spcAft>
              <a:buClr>
                <a:srgbClr val="C00000"/>
              </a:buClr>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İç Denetim Birimi</a:t>
            </a:r>
          </a:p>
        </p:txBody>
      </p:sp>
    </p:spTree>
    <p:extLst>
      <p:ext uri="{BB962C8B-B14F-4D97-AF65-F5344CB8AC3E}">
        <p14:creationId xmlns:p14="http://schemas.microsoft.com/office/powerpoint/2010/main" val="22040077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490597" y="478822"/>
            <a:ext cx="11352019" cy="503384"/>
          </a:xfrm>
        </p:spPr>
        <p:txBody>
          <a:bodyPr>
            <a:noAutofit/>
          </a:bodyPr>
          <a:lstStyle/>
          <a:p>
            <a:pPr algn="ctr"/>
            <a:r>
              <a:rPr lang="tr-TR" sz="4000" b="1" dirty="0" smtClean="0">
                <a:solidFill>
                  <a:schemeClr val="accent1">
                    <a:lumMod val="75000"/>
                  </a:schemeClr>
                </a:solidFill>
                <a:cs typeface="Times New Roman" panose="02020603050405020304" pitchFamily="18" charset="0"/>
              </a:rPr>
              <a:t>Neden Etkin Bir İç Kontrol Sistemi ???</a:t>
            </a:r>
            <a:endParaRPr lang="tr-TR" sz="4000" b="1" dirty="0">
              <a:solidFill>
                <a:schemeClr val="accent1">
                  <a:lumMod val="75000"/>
                </a:schemeClr>
              </a:solidFill>
              <a:cs typeface="Times New Roman" panose="02020603050405020304" pitchFamily="18" charset="0"/>
            </a:endParaRPr>
          </a:p>
        </p:txBody>
      </p:sp>
      <p:graphicFrame>
        <p:nvGraphicFramePr>
          <p:cNvPr id="4" name="4 Diyagram"/>
          <p:cNvGraphicFramePr>
            <a:graphicFrameLocks noGrp="1"/>
          </p:cNvGraphicFramePr>
          <p:nvPr>
            <p:ph idx="1"/>
            <p:extLst>
              <p:ext uri="{D42A27DB-BD31-4B8C-83A1-F6EECF244321}">
                <p14:modId xmlns:p14="http://schemas.microsoft.com/office/powerpoint/2010/main" val="574451718"/>
              </p:ext>
            </p:extLst>
          </p:nvPr>
        </p:nvGraphicFramePr>
        <p:xfrm>
          <a:off x="1547648" y="1569115"/>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ltıgen 6"/>
          <p:cNvSpPr/>
          <p:nvPr/>
        </p:nvSpPr>
        <p:spPr>
          <a:xfrm>
            <a:off x="1248926" y="2757525"/>
            <a:ext cx="2696231" cy="1996069"/>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schemeClr val="tx1"/>
                </a:solidFill>
                <a:latin typeface="Times New Roman" panose="02020603050405020304" pitchFamily="18" charset="0"/>
                <a:cs typeface="Times New Roman" panose="02020603050405020304" pitchFamily="18" charset="0"/>
              </a:rPr>
              <a:t>Kurumsal Yönetim </a:t>
            </a:r>
            <a:r>
              <a:rPr lang="tr-TR" dirty="0" smtClean="0">
                <a:solidFill>
                  <a:schemeClr val="tx1"/>
                </a:solidFill>
                <a:latin typeface="Times New Roman" panose="02020603050405020304" pitchFamily="18" charset="0"/>
                <a:cs typeface="Times New Roman" panose="02020603050405020304" pitchFamily="18" charset="0"/>
              </a:rPr>
              <a:t>Gerekleri </a:t>
            </a:r>
            <a:r>
              <a:rPr lang="tr-TR" sz="1600" dirty="0">
                <a:solidFill>
                  <a:schemeClr val="tx1"/>
                </a:solidFill>
                <a:latin typeface="Times New Roman" panose="02020603050405020304" pitchFamily="18" charset="0"/>
                <a:cs typeface="Times New Roman" panose="02020603050405020304" pitchFamily="18" charset="0"/>
              </a:rPr>
              <a:t>(hesap verebilirlik, adillik, şeffaflık, sorumluluk)</a:t>
            </a:r>
          </a:p>
        </p:txBody>
      </p:sp>
      <p:sp>
        <p:nvSpPr>
          <p:cNvPr id="8" name="Altıgen 7"/>
          <p:cNvSpPr/>
          <p:nvPr/>
        </p:nvSpPr>
        <p:spPr>
          <a:xfrm>
            <a:off x="4750410" y="4753594"/>
            <a:ext cx="2759404" cy="1996069"/>
          </a:xfrm>
          <a:prstGeom prst="hex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schemeClr val="tx1"/>
                </a:solidFill>
                <a:latin typeface="Times New Roman" panose="02020603050405020304" pitchFamily="18" charset="0"/>
                <a:cs typeface="Times New Roman" panose="02020603050405020304" pitchFamily="18" charset="0"/>
              </a:rPr>
              <a:t>5018 sayılı Kanun ve ilgili mevzuat</a:t>
            </a:r>
          </a:p>
        </p:txBody>
      </p:sp>
      <p:sp>
        <p:nvSpPr>
          <p:cNvPr id="9" name="Altıgen 8"/>
          <p:cNvSpPr/>
          <p:nvPr/>
        </p:nvSpPr>
        <p:spPr>
          <a:xfrm>
            <a:off x="8235399" y="2757524"/>
            <a:ext cx="2713815" cy="1996069"/>
          </a:xfrm>
          <a:prstGeom prst="hexagon">
            <a:avLst/>
          </a:prstGeom>
          <a:solidFill>
            <a:srgbClr val="DF4D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schemeClr val="tx1"/>
                </a:solidFill>
                <a:latin typeface="Times New Roman" panose="02020603050405020304" pitchFamily="18" charset="0"/>
                <a:cs typeface="Times New Roman" panose="02020603050405020304" pitchFamily="18" charset="0"/>
              </a:rPr>
              <a:t>Kurumsal risklerin iyi yönetilmesi ve kurum performansının artırılması</a:t>
            </a:r>
          </a:p>
        </p:txBody>
      </p:sp>
      <p:sp>
        <p:nvSpPr>
          <p:cNvPr id="10" name="Sol Ok 9"/>
          <p:cNvSpPr/>
          <p:nvPr/>
        </p:nvSpPr>
        <p:spPr>
          <a:xfrm rot="1614593">
            <a:off x="7391366" y="2955423"/>
            <a:ext cx="844420" cy="508720"/>
          </a:xfrm>
          <a:prstGeom prst="leftArrow">
            <a:avLst>
              <a:gd name="adj1" fmla="val 60000"/>
              <a:gd name="adj2" fmla="val 50000"/>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Sol Ok 10"/>
          <p:cNvSpPr/>
          <p:nvPr/>
        </p:nvSpPr>
        <p:spPr>
          <a:xfrm rot="8671576">
            <a:off x="3944931" y="2989686"/>
            <a:ext cx="844420" cy="508720"/>
          </a:xfrm>
          <a:prstGeom prst="leftArrow">
            <a:avLst>
              <a:gd name="adj1" fmla="val 60000"/>
              <a:gd name="adj2" fmla="val 50000"/>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Sol Ok 11"/>
          <p:cNvSpPr/>
          <p:nvPr/>
        </p:nvSpPr>
        <p:spPr>
          <a:xfrm rot="5400000">
            <a:off x="5744397" y="3957035"/>
            <a:ext cx="844420" cy="508720"/>
          </a:xfrm>
          <a:prstGeom prst="leftArrow">
            <a:avLst>
              <a:gd name="adj1" fmla="val 60000"/>
              <a:gd name="adj2" fmla="val 50000"/>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3940242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67490" y="164311"/>
            <a:ext cx="7024744" cy="1143000"/>
          </a:xfrm>
        </p:spPr>
        <p:txBody>
          <a:bodyPr rtlCol="0">
            <a:normAutofit fontScale="90000"/>
          </a:bodyPr>
          <a:lstStyle/>
          <a:p>
            <a:pPr algn="ctr">
              <a:defRPr/>
            </a:pPr>
            <a:r>
              <a:rPr lang="tr-TR" sz="3200" b="1" dirty="0">
                <a:ln w="1905"/>
                <a:solidFill>
                  <a:schemeClr val="accent1">
                    <a:lumMod val="75000"/>
                  </a:schemeClr>
                </a:solidFill>
                <a:effectLst>
                  <a:innerShdw blurRad="69850" dist="43180" dir="5400000">
                    <a:srgbClr val="000000">
                      <a:alpha val="65000"/>
                    </a:srgbClr>
                  </a:innerShdw>
                </a:effectLst>
              </a:rPr>
              <a:t>İ</a:t>
            </a:r>
            <a:r>
              <a:rPr lang="tr-TR" sz="3200" b="1" dirty="0" smtClean="0">
                <a:ln w="1905"/>
                <a:solidFill>
                  <a:schemeClr val="accent1">
                    <a:lumMod val="75000"/>
                  </a:schemeClr>
                </a:solidFill>
                <a:effectLst>
                  <a:innerShdw blurRad="69850" dist="43180" dir="5400000">
                    <a:srgbClr val="000000">
                      <a:alpha val="65000"/>
                    </a:srgbClr>
                  </a:innerShdw>
                </a:effectLst>
              </a:rPr>
              <a:t>ç </a:t>
            </a:r>
            <a:r>
              <a:rPr lang="tr-TR" sz="3200" b="1" dirty="0">
                <a:ln w="1905"/>
                <a:solidFill>
                  <a:schemeClr val="accent1">
                    <a:lumMod val="75000"/>
                  </a:schemeClr>
                </a:solidFill>
                <a:effectLst>
                  <a:innerShdw blurRad="69850" dist="43180" dir="5400000">
                    <a:srgbClr val="000000">
                      <a:alpha val="65000"/>
                    </a:srgbClr>
                  </a:innerShdw>
                </a:effectLst>
              </a:rPr>
              <a:t>K</a:t>
            </a:r>
            <a:r>
              <a:rPr lang="tr-TR" sz="3200" b="1" dirty="0" smtClean="0">
                <a:ln w="1905"/>
                <a:solidFill>
                  <a:schemeClr val="accent1">
                    <a:lumMod val="75000"/>
                  </a:schemeClr>
                </a:solidFill>
                <a:effectLst>
                  <a:innerShdw blurRad="69850" dist="43180" dir="5400000">
                    <a:srgbClr val="000000">
                      <a:alpha val="65000"/>
                    </a:srgbClr>
                  </a:innerShdw>
                </a:effectLst>
              </a:rPr>
              <a:t>ontrol </a:t>
            </a:r>
            <a:r>
              <a:rPr lang="tr-TR" sz="3200" b="1" dirty="0">
                <a:ln w="1905"/>
                <a:solidFill>
                  <a:schemeClr val="accent1">
                    <a:lumMod val="75000"/>
                  </a:schemeClr>
                </a:solidFill>
                <a:effectLst>
                  <a:innerShdw blurRad="69850" dist="43180" dir="5400000">
                    <a:srgbClr val="000000">
                      <a:alpha val="65000"/>
                    </a:srgbClr>
                  </a:innerShdw>
                </a:effectLst>
              </a:rPr>
              <a:t>– </a:t>
            </a:r>
            <a:r>
              <a:rPr lang="tr-TR" sz="3200" b="1" dirty="0" err="1">
                <a:ln w="1905"/>
                <a:solidFill>
                  <a:schemeClr val="accent1">
                    <a:lumMod val="75000"/>
                  </a:schemeClr>
                </a:solidFill>
                <a:effectLst>
                  <a:innerShdw blurRad="69850" dist="43180" dir="5400000">
                    <a:srgbClr val="000000">
                      <a:alpha val="65000"/>
                    </a:srgbClr>
                  </a:innerShdw>
                </a:effectLst>
              </a:rPr>
              <a:t>I</a:t>
            </a:r>
            <a:r>
              <a:rPr lang="tr-TR" sz="3200" b="1" dirty="0" err="1" smtClean="0">
                <a:ln w="1905"/>
                <a:solidFill>
                  <a:schemeClr val="accent1">
                    <a:lumMod val="75000"/>
                  </a:schemeClr>
                </a:solidFill>
                <a:effectLst>
                  <a:innerShdw blurRad="69850" dist="43180" dir="5400000">
                    <a:srgbClr val="000000">
                      <a:alpha val="65000"/>
                    </a:srgbClr>
                  </a:innerShdw>
                </a:effectLst>
              </a:rPr>
              <a:t>nternal</a:t>
            </a:r>
            <a:r>
              <a:rPr lang="tr-TR" sz="3200" b="1" dirty="0" smtClean="0">
                <a:ln w="1905"/>
                <a:solidFill>
                  <a:schemeClr val="accent1">
                    <a:lumMod val="75000"/>
                  </a:schemeClr>
                </a:solidFill>
                <a:effectLst>
                  <a:innerShdw blurRad="69850" dist="43180" dir="5400000">
                    <a:srgbClr val="000000">
                      <a:alpha val="65000"/>
                    </a:srgbClr>
                  </a:innerShdw>
                </a:effectLst>
              </a:rPr>
              <a:t> </a:t>
            </a:r>
            <a:r>
              <a:rPr lang="tr-TR" sz="3200" b="1" dirty="0">
                <a:ln w="1905"/>
                <a:solidFill>
                  <a:schemeClr val="accent1">
                    <a:lumMod val="75000"/>
                  </a:schemeClr>
                </a:solidFill>
                <a:effectLst>
                  <a:innerShdw blurRad="69850" dist="43180" dir="5400000">
                    <a:srgbClr val="000000">
                      <a:alpha val="65000"/>
                    </a:srgbClr>
                  </a:innerShdw>
                </a:effectLst>
              </a:rPr>
              <a:t>C</a:t>
            </a:r>
            <a:r>
              <a:rPr lang="tr-TR" sz="3200" b="1" dirty="0" smtClean="0">
                <a:ln w="1905"/>
                <a:solidFill>
                  <a:schemeClr val="accent1">
                    <a:lumMod val="75000"/>
                  </a:schemeClr>
                </a:solidFill>
                <a:effectLst>
                  <a:innerShdw blurRad="69850" dist="43180" dir="5400000">
                    <a:srgbClr val="000000">
                      <a:alpha val="65000"/>
                    </a:srgbClr>
                  </a:innerShdw>
                </a:effectLst>
              </a:rPr>
              <a:t>ontrol</a:t>
            </a:r>
            <a:r>
              <a:rPr lang="tr-TR" sz="3200" b="1" dirty="0">
                <a:ln w="1905"/>
                <a:solidFill>
                  <a:schemeClr val="accent1">
                    <a:lumMod val="75000"/>
                  </a:schemeClr>
                </a:solidFill>
                <a:effectLst>
                  <a:innerShdw blurRad="69850" dist="43180" dir="5400000">
                    <a:srgbClr val="000000">
                      <a:alpha val="65000"/>
                    </a:srgbClr>
                  </a:innerShdw>
                </a:effectLst>
              </a:rPr>
              <a:t/>
            </a:r>
            <a:br>
              <a:rPr lang="tr-TR" sz="3200" b="1" dirty="0">
                <a:ln w="1905"/>
                <a:solidFill>
                  <a:schemeClr val="accent1">
                    <a:lumMod val="75000"/>
                  </a:schemeClr>
                </a:solidFill>
                <a:effectLst>
                  <a:innerShdw blurRad="69850" dist="43180" dir="5400000">
                    <a:srgbClr val="000000">
                      <a:alpha val="65000"/>
                    </a:srgbClr>
                  </a:innerShdw>
                </a:effectLst>
              </a:rPr>
            </a:br>
            <a:r>
              <a:rPr lang="tr-TR" sz="4900" b="1" dirty="0">
                <a:ln w="1905"/>
                <a:solidFill>
                  <a:schemeClr val="accent1">
                    <a:lumMod val="75000"/>
                  </a:schemeClr>
                </a:solidFill>
                <a:effectLst>
                  <a:innerShdw blurRad="69850" dist="43180" dir="5400000">
                    <a:srgbClr val="000000">
                      <a:alpha val="65000"/>
                    </a:srgbClr>
                  </a:innerShdw>
                </a:effectLst>
              </a:rPr>
              <a:t>OTO KONTROL</a:t>
            </a:r>
          </a:p>
        </p:txBody>
      </p:sp>
      <p:pic>
        <p:nvPicPr>
          <p:cNvPr id="17410" name="Picture 2"/>
          <p:cNvPicPr>
            <a:picLocks noChangeAspect="1" noChangeArrowheads="1"/>
          </p:cNvPicPr>
          <p:nvPr/>
        </p:nvPicPr>
        <p:blipFill>
          <a:blip r:embed="rId2" cstate="print"/>
          <a:srcRect/>
          <a:stretch>
            <a:fillRect/>
          </a:stretch>
        </p:blipFill>
        <p:spPr bwMode="auto">
          <a:xfrm>
            <a:off x="4440238" y="2533649"/>
            <a:ext cx="3600450" cy="2700338"/>
          </a:xfrm>
          <a:prstGeom prst="rect">
            <a:avLst/>
          </a:prstGeom>
          <a:noFill/>
          <a:ln w="9525">
            <a:noFill/>
            <a:miter lim="800000"/>
            <a:headEnd/>
            <a:tailEnd/>
          </a:ln>
        </p:spPr>
      </p:pic>
      <p:sp>
        <p:nvSpPr>
          <p:cNvPr id="4" name="Oval Belirtme Çizgisi 3"/>
          <p:cNvSpPr/>
          <p:nvPr/>
        </p:nvSpPr>
        <p:spPr>
          <a:xfrm>
            <a:off x="6672064" y="1502633"/>
            <a:ext cx="1800200" cy="936104"/>
          </a:xfrm>
          <a:prstGeom prst="wedgeEllipseCallout">
            <a:avLst>
              <a:gd name="adj1" fmla="val -29572"/>
              <a:gd name="adj2" fmla="val 87708"/>
            </a:avLst>
          </a:prstGeom>
          <a:solidFill>
            <a:srgbClr val="FF0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b="1" dirty="0">
                <a:solidFill>
                  <a:schemeClr val="tx1"/>
                </a:solidFill>
              </a:rPr>
              <a:t>Aile</a:t>
            </a:r>
          </a:p>
        </p:txBody>
      </p:sp>
      <p:sp>
        <p:nvSpPr>
          <p:cNvPr id="6" name="Oval Belirtme Çizgisi 5"/>
          <p:cNvSpPr/>
          <p:nvPr/>
        </p:nvSpPr>
        <p:spPr>
          <a:xfrm rot="19964647">
            <a:off x="4507692" y="1456596"/>
            <a:ext cx="1781850" cy="953798"/>
          </a:xfrm>
          <a:prstGeom prst="wedgeEllipseCallout">
            <a:avLst>
              <a:gd name="adj1" fmla="val -19479"/>
              <a:gd name="adj2" fmla="val 77231"/>
            </a:avLst>
          </a:prstGeom>
          <a:solidFill>
            <a:srgbClr val="92D05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b="1" dirty="0">
                <a:solidFill>
                  <a:schemeClr val="tx1"/>
                </a:solidFill>
              </a:rPr>
              <a:t>İş</a:t>
            </a:r>
          </a:p>
        </p:txBody>
      </p:sp>
      <p:sp>
        <p:nvSpPr>
          <p:cNvPr id="7" name="Oval Belirtme Çizgisi 6"/>
          <p:cNvSpPr/>
          <p:nvPr/>
        </p:nvSpPr>
        <p:spPr>
          <a:xfrm rot="1067972">
            <a:off x="8094022" y="2676886"/>
            <a:ext cx="1800200" cy="936104"/>
          </a:xfrm>
          <a:prstGeom prst="wedgeEllipseCallout">
            <a:avLst>
              <a:gd name="adj1" fmla="val -46758"/>
              <a:gd name="adj2" fmla="val 65268"/>
            </a:avLst>
          </a:prstGeom>
          <a:solidFill>
            <a:srgbClr val="96DBE2"/>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b="1" dirty="0">
                <a:solidFill>
                  <a:schemeClr val="tx1"/>
                </a:solidFill>
              </a:rPr>
              <a:t>Harcama</a:t>
            </a:r>
          </a:p>
        </p:txBody>
      </p:sp>
      <p:sp>
        <p:nvSpPr>
          <p:cNvPr id="8" name="Oval Belirtme Çizgisi 7"/>
          <p:cNvSpPr/>
          <p:nvPr/>
        </p:nvSpPr>
        <p:spPr>
          <a:xfrm rot="19439958">
            <a:off x="2911970" y="4218141"/>
            <a:ext cx="1800200" cy="936104"/>
          </a:xfrm>
          <a:prstGeom prst="wedgeEllipseCallout">
            <a:avLst>
              <a:gd name="adj1" fmla="val 51611"/>
              <a:gd name="adj2" fmla="val 78034"/>
            </a:avLst>
          </a:prstGeom>
          <a:solidFill>
            <a:srgbClr val="00B0F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b="1" dirty="0">
                <a:solidFill>
                  <a:schemeClr val="tx1"/>
                </a:solidFill>
              </a:rPr>
              <a:t>Yatırım</a:t>
            </a:r>
          </a:p>
        </p:txBody>
      </p:sp>
      <p:sp>
        <p:nvSpPr>
          <p:cNvPr id="9" name="Oval Belirtme Çizgisi 8"/>
          <p:cNvSpPr/>
          <p:nvPr/>
        </p:nvSpPr>
        <p:spPr>
          <a:xfrm rot="1859181">
            <a:off x="7769320" y="4278530"/>
            <a:ext cx="1800200" cy="936104"/>
          </a:xfrm>
          <a:prstGeom prst="wedgeEllipseCallout">
            <a:avLst>
              <a:gd name="adj1" fmla="val -53911"/>
              <a:gd name="adj2" fmla="val 63871"/>
            </a:avLst>
          </a:prstGeom>
          <a:solidFill>
            <a:srgbClr val="FFFF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b="1" dirty="0">
                <a:solidFill>
                  <a:schemeClr val="tx1"/>
                </a:solidFill>
              </a:rPr>
              <a:t>Gelir</a:t>
            </a:r>
          </a:p>
        </p:txBody>
      </p:sp>
      <p:sp>
        <p:nvSpPr>
          <p:cNvPr id="10" name="Oval Belirtme Çizgisi 9"/>
          <p:cNvSpPr/>
          <p:nvPr/>
        </p:nvSpPr>
        <p:spPr>
          <a:xfrm rot="21242117">
            <a:off x="2667858" y="2262566"/>
            <a:ext cx="1800200" cy="936104"/>
          </a:xfrm>
          <a:prstGeom prst="wedgeEllipseCallout">
            <a:avLst>
              <a:gd name="adj1" fmla="val 46988"/>
              <a:gd name="adj2" fmla="val 87744"/>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b="1" dirty="0">
                <a:solidFill>
                  <a:schemeClr val="tx1"/>
                </a:solidFill>
              </a:rPr>
              <a:t>Eğitim</a:t>
            </a:r>
          </a:p>
        </p:txBody>
      </p:sp>
    </p:spTree>
    <p:extLst>
      <p:ext uri="{BB962C8B-B14F-4D97-AF65-F5344CB8AC3E}">
        <p14:creationId xmlns:p14="http://schemas.microsoft.com/office/powerpoint/2010/main" val="4173261509"/>
      </p:ext>
    </p:extLst>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0" y="375424"/>
            <a:ext cx="12191999" cy="572429"/>
          </a:xfrm>
        </p:spPr>
        <p:txBody>
          <a:bodyPr>
            <a:noAutofit/>
          </a:bodyPr>
          <a:lstStyle/>
          <a:p>
            <a:pPr algn="ctr"/>
            <a:r>
              <a:rPr lang="tr-TR" sz="4000" b="1" dirty="0" smtClean="0">
                <a:solidFill>
                  <a:schemeClr val="accent1">
                    <a:lumMod val="75000"/>
                  </a:schemeClr>
                </a:solidFill>
                <a:cs typeface="Calibri" panose="020F0502020204030204" pitchFamily="34" charset="0"/>
              </a:rPr>
              <a:t>İç Kontrol Sisteminin İşlevi</a:t>
            </a:r>
            <a:endParaRPr lang="tr-TR" sz="4000" b="1" dirty="0">
              <a:solidFill>
                <a:schemeClr val="accent1">
                  <a:lumMod val="75000"/>
                </a:schemeClr>
              </a:solidFill>
              <a:cs typeface="Calibri" panose="020F0502020204030204" pitchFamily="34" charset="0"/>
            </a:endParaRPr>
          </a:p>
        </p:txBody>
      </p:sp>
      <p:pic>
        <p:nvPicPr>
          <p:cNvPr id="9" name="Resim 8"/>
          <p:cNvPicPr>
            <a:picLocks noChangeAspect="1"/>
          </p:cNvPicPr>
          <p:nvPr/>
        </p:nvPicPr>
        <p:blipFill>
          <a:blip r:embed="rId2"/>
          <a:stretch>
            <a:fillRect/>
          </a:stretch>
        </p:blipFill>
        <p:spPr>
          <a:xfrm>
            <a:off x="135672" y="1204331"/>
            <a:ext cx="11920654" cy="5018049"/>
          </a:xfrm>
          <a:prstGeom prst="rect">
            <a:avLst/>
          </a:prstGeom>
        </p:spPr>
      </p:pic>
    </p:spTree>
    <p:extLst>
      <p:ext uri="{BB962C8B-B14F-4D97-AF65-F5344CB8AC3E}">
        <p14:creationId xmlns:p14="http://schemas.microsoft.com/office/powerpoint/2010/main" val="2144933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2314" y="85411"/>
            <a:ext cx="8207375" cy="1143000"/>
          </a:xfrm>
        </p:spPr>
        <p:txBody>
          <a:bodyPr rtlCol="0">
            <a:noAutofit/>
          </a:bodyPr>
          <a:lstStyle/>
          <a:p>
            <a:pPr algn="ctr">
              <a:defRPr/>
            </a:pPr>
            <a:r>
              <a:rPr lang="tr-TR" sz="4000" b="1" dirty="0" smtClean="0">
                <a:solidFill>
                  <a:schemeClr val="accent1">
                    <a:lumMod val="75000"/>
                  </a:schemeClr>
                </a:solidFill>
                <a:latin typeface="Times New Roman" panose="02020603050405020304" pitchFamily="18" charset="0"/>
                <a:ea typeface="Batang" pitchFamily="18" charset="-127"/>
                <a:cs typeface="Times New Roman" panose="02020603050405020304" pitchFamily="18" charset="0"/>
              </a:rPr>
              <a:t>Uluslar Arası Taahhütler</a:t>
            </a:r>
            <a:br>
              <a:rPr lang="tr-TR" sz="4000" b="1" dirty="0" smtClean="0">
                <a:solidFill>
                  <a:schemeClr val="accent1">
                    <a:lumMod val="75000"/>
                  </a:schemeClr>
                </a:solidFill>
                <a:latin typeface="Times New Roman" panose="02020603050405020304" pitchFamily="18" charset="0"/>
                <a:ea typeface="Batang" pitchFamily="18" charset="-127"/>
                <a:cs typeface="Times New Roman" panose="02020603050405020304" pitchFamily="18" charset="0"/>
              </a:rPr>
            </a:br>
            <a:r>
              <a:rPr lang="tr-TR" sz="4000" b="1" dirty="0" smtClean="0">
                <a:solidFill>
                  <a:schemeClr val="accent1">
                    <a:lumMod val="75000"/>
                  </a:schemeClr>
                </a:solidFill>
                <a:latin typeface="Times New Roman" panose="02020603050405020304" pitchFamily="18" charset="0"/>
                <a:ea typeface="Batang" pitchFamily="18" charset="-127"/>
                <a:cs typeface="Times New Roman" panose="02020603050405020304" pitchFamily="18" charset="0"/>
              </a:rPr>
              <a:t>(Avrupa Birliği)</a:t>
            </a:r>
            <a:endParaRPr lang="tr-TR" sz="4000" b="1" dirty="0">
              <a:solidFill>
                <a:schemeClr val="accent1">
                  <a:lumMod val="75000"/>
                </a:schemeClr>
              </a:solidFill>
              <a:latin typeface="Times New Roman" panose="02020603050405020304" pitchFamily="18" charset="0"/>
              <a:ea typeface="Batang" pitchFamily="18" charset="-127"/>
              <a:cs typeface="Times New Roman" panose="02020603050405020304" pitchFamily="18" charset="0"/>
            </a:endParaRPr>
          </a:p>
        </p:txBody>
      </p:sp>
      <p:sp>
        <p:nvSpPr>
          <p:cNvPr id="5" name="İçerik Yer Tutucusu 2"/>
          <p:cNvSpPr txBox="1">
            <a:spLocks/>
          </p:cNvSpPr>
          <p:nvPr/>
        </p:nvSpPr>
        <p:spPr>
          <a:xfrm>
            <a:off x="1454876" y="1745144"/>
            <a:ext cx="10058400" cy="4014212"/>
          </a:xfrm>
          <a:prstGeom prst="rect">
            <a:avLst/>
          </a:prstGeom>
          <a:solidFill>
            <a:schemeClr val="accent1">
              <a:lumMod val="50000"/>
            </a:schemeClr>
          </a:solidFill>
          <a:effectLst/>
          <a:scene3d>
            <a:camera prst="orthographicFront">
              <a:rot lat="0" lon="0" rev="0"/>
            </a:camera>
            <a:lightRig rig="contrasting" dir="tl">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68580" indent="0" algn="just">
              <a:buNone/>
              <a:defRPr/>
            </a:pPr>
            <a:r>
              <a:rPr lang="tr-TR" dirty="0">
                <a:solidFill>
                  <a:schemeClr val="bg1"/>
                </a:solidFill>
                <a:latin typeface="Calibri Light" panose="020F0302020204030204" pitchFamily="34" charset="0"/>
                <a:cs typeface="Calibri Light" panose="020F0302020204030204" pitchFamily="34" charset="0"/>
              </a:rPr>
              <a:t>Ülkemizde Avrupa Birliği mali mevzuatına uyum </a:t>
            </a:r>
            <a:r>
              <a:rPr lang="tr-TR" dirty="0" smtClean="0">
                <a:solidFill>
                  <a:schemeClr val="bg1"/>
                </a:solidFill>
                <a:latin typeface="Calibri Light" panose="020F0302020204030204" pitchFamily="34" charset="0"/>
                <a:cs typeface="Calibri Light" panose="020F0302020204030204" pitchFamily="34" charset="0"/>
              </a:rPr>
              <a:t>çerçevesinde;</a:t>
            </a:r>
          </a:p>
          <a:p>
            <a:pPr marL="68580" indent="0" algn="just">
              <a:buNone/>
              <a:defRPr/>
            </a:pPr>
            <a:endParaRPr lang="tr-TR" dirty="0" smtClean="0">
              <a:solidFill>
                <a:schemeClr val="bg1"/>
              </a:solidFill>
              <a:latin typeface="Calibri Light" panose="020F0302020204030204" pitchFamily="34" charset="0"/>
              <a:cs typeface="Calibri Light" panose="020F0302020204030204" pitchFamily="34" charset="0"/>
            </a:endParaRPr>
          </a:p>
          <a:p>
            <a:pPr marL="525780" indent="-457200" algn="just">
              <a:buFont typeface="Wingdings" panose="05000000000000000000" pitchFamily="2" charset="2"/>
              <a:buChar char="Ø"/>
              <a:defRPr/>
            </a:pPr>
            <a:r>
              <a:rPr lang="tr-TR" dirty="0" smtClean="0">
                <a:solidFill>
                  <a:schemeClr val="bg1"/>
                </a:solidFill>
                <a:latin typeface="Calibri Light" panose="020F0302020204030204" pitchFamily="34" charset="0"/>
                <a:cs typeface="Calibri Light" panose="020F0302020204030204" pitchFamily="34" charset="0"/>
              </a:rPr>
              <a:t>10.12.2003 </a:t>
            </a:r>
            <a:r>
              <a:rPr lang="tr-TR" dirty="0">
                <a:solidFill>
                  <a:schemeClr val="bg1"/>
                </a:solidFill>
                <a:latin typeface="Calibri Light" panose="020F0302020204030204" pitchFamily="34" charset="0"/>
                <a:cs typeface="Calibri Light" panose="020F0302020204030204" pitchFamily="34" charset="0"/>
              </a:rPr>
              <a:t>tarihinde kabul edilerek yasalaşan 5018 sayılı Kamu Mali Yönetimi ve Kontrol Kanunu ile kamu mali yönetiminde köklü bir değişiklik yapılmıştır</a:t>
            </a:r>
            <a:r>
              <a:rPr lang="tr-TR" dirty="0" smtClean="0">
                <a:solidFill>
                  <a:schemeClr val="bg1"/>
                </a:solidFill>
                <a:latin typeface="Calibri Light" panose="020F0302020204030204" pitchFamily="34" charset="0"/>
                <a:cs typeface="Calibri Light" panose="020F0302020204030204" pitchFamily="34" charset="0"/>
              </a:rPr>
              <a:t>.</a:t>
            </a:r>
          </a:p>
          <a:p>
            <a:pPr marL="68580" indent="0" algn="just">
              <a:buNone/>
              <a:defRPr/>
            </a:pPr>
            <a:r>
              <a:rPr lang="tr-TR" dirty="0" smtClean="0">
                <a:solidFill>
                  <a:schemeClr val="bg1"/>
                </a:solidFill>
                <a:latin typeface="Calibri Light" panose="020F0302020204030204" pitchFamily="34" charset="0"/>
                <a:cs typeface="Calibri Light" panose="020F0302020204030204" pitchFamily="34" charset="0"/>
              </a:rPr>
              <a:t> </a:t>
            </a:r>
          </a:p>
          <a:p>
            <a:pPr marL="525780" indent="-457200" algn="just">
              <a:buFont typeface="Wingdings" panose="05000000000000000000" pitchFamily="2" charset="2"/>
              <a:buChar char="Ø"/>
              <a:defRPr/>
            </a:pPr>
            <a:r>
              <a:rPr lang="tr-TR" dirty="0" smtClean="0">
                <a:solidFill>
                  <a:schemeClr val="bg1"/>
                </a:solidFill>
                <a:latin typeface="Calibri Light" panose="020F0302020204030204" pitchFamily="34" charset="0"/>
                <a:cs typeface="Calibri Light" panose="020F0302020204030204" pitchFamily="34" charset="0"/>
              </a:rPr>
              <a:t>Yapılan </a:t>
            </a:r>
            <a:r>
              <a:rPr lang="tr-TR" dirty="0">
                <a:solidFill>
                  <a:schemeClr val="bg1"/>
                </a:solidFill>
                <a:latin typeface="Calibri Light" panose="020F0302020204030204" pitchFamily="34" charset="0"/>
                <a:cs typeface="Calibri Light" panose="020F0302020204030204" pitchFamily="34" charset="0"/>
              </a:rPr>
              <a:t>en önemli değişikliklerden birisi de merkezi kontrolden iç kontrole geçiş olmuştur.</a:t>
            </a:r>
          </a:p>
        </p:txBody>
      </p:sp>
    </p:spTree>
    <p:extLst>
      <p:ext uri="{BB962C8B-B14F-4D97-AF65-F5344CB8AC3E}">
        <p14:creationId xmlns:p14="http://schemas.microsoft.com/office/powerpoint/2010/main" val="7158816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2314" y="85411"/>
            <a:ext cx="8207375" cy="992762"/>
          </a:xfrm>
        </p:spPr>
        <p:txBody>
          <a:bodyPr rtlCol="0">
            <a:noAutofit/>
          </a:bodyPr>
          <a:lstStyle/>
          <a:p>
            <a:pPr algn="ctr">
              <a:defRPr/>
            </a:pPr>
            <a:r>
              <a:rPr lang="tr-TR" sz="3600" b="1" dirty="0" smtClean="0">
                <a:solidFill>
                  <a:schemeClr val="accent1">
                    <a:lumMod val="75000"/>
                  </a:schemeClr>
                </a:solidFill>
                <a:latin typeface="Times New Roman" panose="02020603050405020304" pitchFamily="18" charset="0"/>
                <a:ea typeface="Batang" pitchFamily="18" charset="-127"/>
                <a:cs typeface="Times New Roman" panose="02020603050405020304" pitchFamily="18" charset="0"/>
              </a:rPr>
              <a:t>Ulusal Taahhütler</a:t>
            </a:r>
            <a:br>
              <a:rPr lang="tr-TR" sz="3600" b="1" dirty="0" smtClean="0">
                <a:solidFill>
                  <a:schemeClr val="accent1">
                    <a:lumMod val="75000"/>
                  </a:schemeClr>
                </a:solidFill>
                <a:latin typeface="Times New Roman" panose="02020603050405020304" pitchFamily="18" charset="0"/>
                <a:ea typeface="Batang" pitchFamily="18" charset="-127"/>
                <a:cs typeface="Times New Roman" panose="02020603050405020304" pitchFamily="18" charset="0"/>
              </a:rPr>
            </a:br>
            <a:r>
              <a:rPr lang="tr-TR" sz="3600" b="1" dirty="0" smtClean="0">
                <a:solidFill>
                  <a:schemeClr val="accent1">
                    <a:lumMod val="75000"/>
                  </a:schemeClr>
                </a:solidFill>
                <a:latin typeface="Times New Roman" panose="02020603050405020304" pitchFamily="18" charset="0"/>
                <a:ea typeface="Batang" pitchFamily="18" charset="-127"/>
                <a:cs typeface="Times New Roman" panose="02020603050405020304" pitchFamily="18" charset="0"/>
              </a:rPr>
              <a:t>(Hükümet Programları, STÖ Raporları)</a:t>
            </a:r>
            <a:endParaRPr lang="tr-TR" sz="3600" b="1" dirty="0">
              <a:solidFill>
                <a:schemeClr val="accent1">
                  <a:lumMod val="75000"/>
                </a:schemeClr>
              </a:solidFill>
              <a:latin typeface="Times New Roman" panose="02020603050405020304" pitchFamily="18" charset="0"/>
              <a:ea typeface="Batang" pitchFamily="18" charset="-127"/>
              <a:cs typeface="Times New Roman" panose="02020603050405020304" pitchFamily="18" charset="0"/>
            </a:endParaRPr>
          </a:p>
        </p:txBody>
      </p:sp>
      <p:sp>
        <p:nvSpPr>
          <p:cNvPr id="5" name="İçerik Yer Tutucusu 2"/>
          <p:cNvSpPr txBox="1">
            <a:spLocks/>
          </p:cNvSpPr>
          <p:nvPr/>
        </p:nvSpPr>
        <p:spPr>
          <a:xfrm>
            <a:off x="1257300" y="1555844"/>
            <a:ext cx="10201385" cy="4735773"/>
          </a:xfrm>
          <a:prstGeom prst="rect">
            <a:avLst/>
          </a:prstGeom>
          <a:solidFill>
            <a:schemeClr val="accent1">
              <a:lumMod val="50000"/>
            </a:schemeClr>
          </a:solidFill>
          <a:effectLst/>
          <a:scene3d>
            <a:camera prst="orthographicFront">
              <a:rot lat="0" lon="0" rev="0"/>
            </a:camera>
            <a:lightRig rig="contrasting" dir="tl">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73050" indent="-273050">
              <a:lnSpc>
                <a:spcPct val="100000"/>
              </a:lnSpc>
              <a:spcBef>
                <a:spcPts val="1200"/>
              </a:spcBef>
              <a:spcAft>
                <a:spcPts val="1200"/>
              </a:spcAft>
              <a:buFont typeface="Wingdings" panose="05000000000000000000" pitchFamily="2" charset="2"/>
              <a:buChar char="Ø"/>
              <a:defRPr/>
            </a:pPr>
            <a:r>
              <a:rPr lang="tr-TR" sz="3000" dirty="0">
                <a:solidFill>
                  <a:schemeClr val="bg1"/>
                </a:solidFill>
                <a:latin typeface="Calibri Light" panose="020F0302020204030204" pitchFamily="34" charset="0"/>
                <a:cs typeface="Calibri Light" panose="020F0302020204030204" pitchFamily="34" charset="0"/>
              </a:rPr>
              <a:t>Kamu yönetiminde yapı, mevzuat ve  zihniyet değişimi </a:t>
            </a:r>
            <a:r>
              <a:rPr lang="tr-TR" sz="3000" dirty="0" smtClean="0">
                <a:solidFill>
                  <a:schemeClr val="bg1"/>
                </a:solidFill>
                <a:latin typeface="Calibri Light" panose="020F0302020204030204" pitchFamily="34" charset="0"/>
                <a:cs typeface="Calibri Light" panose="020F0302020204030204" pitchFamily="34" charset="0"/>
              </a:rPr>
              <a:t>sağlamak,</a:t>
            </a:r>
          </a:p>
          <a:p>
            <a:pPr marL="273050" indent="-273050">
              <a:lnSpc>
                <a:spcPct val="100000"/>
              </a:lnSpc>
              <a:spcBef>
                <a:spcPts val="1200"/>
              </a:spcBef>
              <a:spcAft>
                <a:spcPts val="1200"/>
              </a:spcAft>
              <a:buFont typeface="Wingdings" panose="05000000000000000000" pitchFamily="2" charset="2"/>
              <a:buChar char="Ø"/>
              <a:defRPr/>
            </a:pPr>
            <a:r>
              <a:rPr lang="tr-TR" sz="3000" dirty="0" smtClean="0">
                <a:solidFill>
                  <a:schemeClr val="bg1"/>
                </a:solidFill>
                <a:latin typeface="Calibri Light" panose="020F0302020204030204" pitchFamily="34" charset="0"/>
                <a:cs typeface="Calibri Light" panose="020F0302020204030204" pitchFamily="34" charset="0"/>
              </a:rPr>
              <a:t>Kamu </a:t>
            </a:r>
            <a:r>
              <a:rPr lang="tr-TR" sz="3000" dirty="0">
                <a:solidFill>
                  <a:schemeClr val="bg1"/>
                </a:solidFill>
                <a:latin typeface="Calibri Light" panose="020F0302020204030204" pitchFamily="34" charset="0"/>
                <a:cs typeface="Calibri Light" panose="020F0302020204030204" pitchFamily="34" charset="0"/>
              </a:rPr>
              <a:t>çalışanlarının ve yöneticilerinin modern yönetim kültürüne sahip olmalarını </a:t>
            </a:r>
            <a:r>
              <a:rPr lang="tr-TR" sz="3000" dirty="0" smtClean="0">
                <a:solidFill>
                  <a:schemeClr val="bg1"/>
                </a:solidFill>
                <a:latin typeface="Calibri Light" panose="020F0302020204030204" pitchFamily="34" charset="0"/>
                <a:cs typeface="Calibri Light" panose="020F0302020204030204" pitchFamily="34" charset="0"/>
              </a:rPr>
              <a:t>sağlamak,</a:t>
            </a:r>
            <a:endParaRPr lang="tr-TR" sz="3000" dirty="0">
              <a:solidFill>
                <a:schemeClr val="bg1"/>
              </a:solidFill>
              <a:latin typeface="Calibri Light" panose="020F0302020204030204" pitchFamily="34" charset="0"/>
              <a:cs typeface="Calibri Light" panose="020F0302020204030204" pitchFamily="34" charset="0"/>
            </a:endParaRPr>
          </a:p>
          <a:p>
            <a:pPr marL="273050" indent="-273050">
              <a:lnSpc>
                <a:spcPct val="100000"/>
              </a:lnSpc>
              <a:spcBef>
                <a:spcPts val="1200"/>
              </a:spcBef>
              <a:spcAft>
                <a:spcPts val="1200"/>
              </a:spcAft>
              <a:buFont typeface="Wingdings" panose="05000000000000000000" pitchFamily="2" charset="2"/>
              <a:buChar char="Ø"/>
              <a:defRPr/>
            </a:pPr>
            <a:r>
              <a:rPr lang="tr-TR" sz="3000" dirty="0" smtClean="0">
                <a:solidFill>
                  <a:schemeClr val="bg1"/>
                </a:solidFill>
                <a:latin typeface="Calibri Light" panose="020F0302020204030204" pitchFamily="34" charset="0"/>
                <a:cs typeface="Calibri Light" panose="020F0302020204030204" pitchFamily="34" charset="0"/>
              </a:rPr>
              <a:t>Kurumların </a:t>
            </a:r>
            <a:r>
              <a:rPr lang="tr-TR" sz="3000" dirty="0">
                <a:solidFill>
                  <a:schemeClr val="bg1"/>
                </a:solidFill>
                <a:latin typeface="Calibri Light" panose="020F0302020204030204" pitchFamily="34" charset="0"/>
                <a:cs typeface="Calibri Light" panose="020F0302020204030204" pitchFamily="34" charset="0"/>
              </a:rPr>
              <a:t>politika hazırlama, uygulama, eşgüdüm, izleme ve değerlendirme konularında kapasitelerini </a:t>
            </a:r>
            <a:r>
              <a:rPr lang="tr-TR" sz="3000" dirty="0" smtClean="0">
                <a:solidFill>
                  <a:schemeClr val="bg1"/>
                </a:solidFill>
                <a:latin typeface="Calibri Light" panose="020F0302020204030204" pitchFamily="34" charset="0"/>
                <a:cs typeface="Calibri Light" panose="020F0302020204030204" pitchFamily="34" charset="0"/>
              </a:rPr>
              <a:t>geliştirmek,</a:t>
            </a:r>
            <a:endParaRPr lang="tr-TR" sz="3000" dirty="0">
              <a:solidFill>
                <a:schemeClr val="bg1"/>
              </a:solidFill>
              <a:latin typeface="Calibri Light" panose="020F0302020204030204" pitchFamily="34" charset="0"/>
              <a:cs typeface="Calibri Light" panose="020F0302020204030204" pitchFamily="34" charset="0"/>
            </a:endParaRPr>
          </a:p>
          <a:p>
            <a:pPr marL="273050" indent="-273050">
              <a:lnSpc>
                <a:spcPct val="100000"/>
              </a:lnSpc>
              <a:spcBef>
                <a:spcPts val="1200"/>
              </a:spcBef>
              <a:spcAft>
                <a:spcPts val="1200"/>
              </a:spcAft>
              <a:buFont typeface="Wingdings" panose="05000000000000000000" pitchFamily="2" charset="2"/>
              <a:buChar char="Ø"/>
              <a:defRPr/>
            </a:pPr>
            <a:r>
              <a:rPr lang="tr-TR" sz="3000" dirty="0" smtClean="0">
                <a:solidFill>
                  <a:schemeClr val="bg1"/>
                </a:solidFill>
                <a:latin typeface="Calibri Light" panose="020F0302020204030204" pitchFamily="34" charset="0"/>
                <a:cs typeface="Calibri Light" panose="020F0302020204030204" pitchFamily="34" charset="0"/>
              </a:rPr>
              <a:t>Stratejik </a:t>
            </a:r>
            <a:r>
              <a:rPr lang="tr-TR" sz="3000" dirty="0">
                <a:solidFill>
                  <a:schemeClr val="bg1"/>
                </a:solidFill>
                <a:latin typeface="Calibri Light" panose="020F0302020204030204" pitchFamily="34" charset="0"/>
                <a:cs typeface="Calibri Light" panose="020F0302020204030204" pitchFamily="34" charset="0"/>
              </a:rPr>
              <a:t>planlama ve performans esaslı bütçe uygulamalarının etkinliğini arttırmak.</a:t>
            </a:r>
          </a:p>
        </p:txBody>
      </p:sp>
    </p:spTree>
    <p:extLst>
      <p:ext uri="{BB962C8B-B14F-4D97-AF65-F5344CB8AC3E}">
        <p14:creationId xmlns:p14="http://schemas.microsoft.com/office/powerpoint/2010/main" val="10077514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Dirsek Bağlayıcısı 38"/>
          <p:cNvCxnSpPr/>
          <p:nvPr/>
        </p:nvCxnSpPr>
        <p:spPr>
          <a:xfrm>
            <a:off x="8824525" y="5081390"/>
            <a:ext cx="980618" cy="420036"/>
          </a:xfrm>
          <a:prstGeom prst="bentConnector3">
            <a:avLst>
              <a:gd name="adj1" fmla="val 46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Dirsek Bağlayıcısı 36"/>
          <p:cNvCxnSpPr/>
          <p:nvPr/>
        </p:nvCxnSpPr>
        <p:spPr>
          <a:xfrm>
            <a:off x="4928610" y="4018345"/>
            <a:ext cx="1044899" cy="411106"/>
          </a:xfrm>
          <a:prstGeom prst="bentConnector3">
            <a:avLst>
              <a:gd name="adj1" fmla="val 2143"/>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Dirsek Bağlayıcısı 33"/>
          <p:cNvCxnSpPr/>
          <p:nvPr/>
        </p:nvCxnSpPr>
        <p:spPr>
          <a:xfrm rot="16200000" flipH="1">
            <a:off x="1237288" y="2586580"/>
            <a:ext cx="480497" cy="1261385"/>
          </a:xfrm>
          <a:prstGeom prst="bentConnector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 15"/>
          <p:cNvGrpSpPr/>
          <p:nvPr/>
        </p:nvGrpSpPr>
        <p:grpSpPr>
          <a:xfrm>
            <a:off x="286913" y="987407"/>
            <a:ext cx="1632976" cy="2060284"/>
            <a:chOff x="1380066" y="1961352"/>
            <a:chExt cx="2016000" cy="2047629"/>
          </a:xfrm>
        </p:grpSpPr>
        <p:sp>
          <p:nvSpPr>
            <p:cNvPr id="15" name="Dikdörtgen 14"/>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amuk 7"/>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 name="Slayt Numarası Yer Tutucusu 2"/>
          <p:cNvSpPr>
            <a:spLocks noGrp="1"/>
          </p:cNvSpPr>
          <p:nvPr>
            <p:ph type="sldNum" sz="quarter" idx="12"/>
          </p:nvPr>
        </p:nvSpPr>
        <p:spPr>
          <a:xfrm>
            <a:off x="5375920" y="6525345"/>
            <a:ext cx="1512168" cy="328895"/>
          </a:xfrm>
        </p:spPr>
        <p:txBody>
          <a:bodyPr/>
          <a:lstStyle/>
          <a:p>
            <a:r>
              <a:rPr lang="en-GB" altLang="en-US" smtClean="0"/>
              <a:t>- </a:t>
            </a:r>
            <a:fld id="{377C81C9-09E4-4D10-852F-F77951B68A3C}" type="slidenum">
              <a:rPr lang="en-GB" altLang="en-US" smtClean="0"/>
              <a:pPr/>
              <a:t>23</a:t>
            </a:fld>
            <a:r>
              <a:rPr lang="en-GB" altLang="en-US" smtClean="0"/>
              <a:t> -</a:t>
            </a:r>
            <a:endParaRPr lang="en-GB" altLang="en-US" dirty="0"/>
          </a:p>
        </p:txBody>
      </p:sp>
      <p:sp>
        <p:nvSpPr>
          <p:cNvPr id="7" name="Yuvarlatılmış Dikdörtgen 6"/>
          <p:cNvSpPr/>
          <p:nvPr/>
        </p:nvSpPr>
        <p:spPr>
          <a:xfrm>
            <a:off x="1239925" y="234878"/>
            <a:ext cx="10329491" cy="448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accent1">
                    <a:lumMod val="75000"/>
                  </a:schemeClr>
                </a:solidFill>
              </a:rPr>
              <a:t>İç Kontrol Sistemi Mevzuatı</a:t>
            </a:r>
            <a:endParaRPr lang="tr-TR" sz="3600" b="1" dirty="0">
              <a:solidFill>
                <a:schemeClr val="accent1">
                  <a:lumMod val="75000"/>
                </a:schemeClr>
              </a:solidFill>
            </a:endParaRPr>
          </a:p>
        </p:txBody>
      </p:sp>
      <p:sp>
        <p:nvSpPr>
          <p:cNvPr id="10" name="Metin kutusu 9"/>
          <p:cNvSpPr txBox="1"/>
          <p:nvPr/>
        </p:nvSpPr>
        <p:spPr>
          <a:xfrm>
            <a:off x="482688" y="1113459"/>
            <a:ext cx="1247327" cy="1477328"/>
          </a:xfrm>
          <a:prstGeom prst="rect">
            <a:avLst/>
          </a:prstGeom>
          <a:noFill/>
        </p:spPr>
        <p:txBody>
          <a:bodyPr wrap="square" rtlCol="0">
            <a:spAutoFit/>
          </a:bodyPr>
          <a:lstStyle/>
          <a:p>
            <a:pPr algn="ctr"/>
            <a:r>
              <a:rPr lang="tr-TR" dirty="0" smtClean="0">
                <a:solidFill>
                  <a:schemeClr val="bg1"/>
                </a:solidFill>
              </a:rPr>
              <a:t>5018 sayılı Kamu Mali Yönetim ve Kontrol Kanunu</a:t>
            </a:r>
            <a:endParaRPr lang="tr-TR" dirty="0">
              <a:solidFill>
                <a:schemeClr val="bg1"/>
              </a:solidFill>
            </a:endParaRPr>
          </a:p>
        </p:txBody>
      </p:sp>
      <p:grpSp>
        <p:nvGrpSpPr>
          <p:cNvPr id="17" name="Grup 16"/>
          <p:cNvGrpSpPr/>
          <p:nvPr/>
        </p:nvGrpSpPr>
        <p:grpSpPr>
          <a:xfrm>
            <a:off x="2179049" y="1524573"/>
            <a:ext cx="1690454" cy="2060284"/>
            <a:chOff x="1380066" y="1961352"/>
            <a:chExt cx="2016000" cy="2047629"/>
          </a:xfrm>
        </p:grpSpPr>
        <p:sp>
          <p:nvSpPr>
            <p:cNvPr id="18" name="Dikdörtgen 17"/>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Yamuk 18"/>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1" name="Grup 20"/>
          <p:cNvGrpSpPr/>
          <p:nvPr/>
        </p:nvGrpSpPr>
        <p:grpSpPr>
          <a:xfrm>
            <a:off x="4142619" y="2038398"/>
            <a:ext cx="1574601" cy="2060284"/>
            <a:chOff x="1380066" y="1961352"/>
            <a:chExt cx="2016000" cy="2047629"/>
          </a:xfrm>
        </p:grpSpPr>
        <p:sp>
          <p:nvSpPr>
            <p:cNvPr id="22" name="Dikdörtgen 21"/>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amuk 22"/>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5" name="Grup 24"/>
          <p:cNvGrpSpPr/>
          <p:nvPr/>
        </p:nvGrpSpPr>
        <p:grpSpPr>
          <a:xfrm>
            <a:off x="6006190" y="2505974"/>
            <a:ext cx="1699825" cy="2060284"/>
            <a:chOff x="1380066" y="1961352"/>
            <a:chExt cx="2016000" cy="2047629"/>
          </a:xfrm>
        </p:grpSpPr>
        <p:sp>
          <p:nvSpPr>
            <p:cNvPr id="26" name="Dikdörtgen 25"/>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Yamuk 26"/>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up 28"/>
          <p:cNvGrpSpPr/>
          <p:nvPr/>
        </p:nvGrpSpPr>
        <p:grpSpPr>
          <a:xfrm>
            <a:off x="7954509" y="3038629"/>
            <a:ext cx="1599815" cy="2060284"/>
            <a:chOff x="1380066" y="1961352"/>
            <a:chExt cx="2016000" cy="2047629"/>
          </a:xfrm>
        </p:grpSpPr>
        <p:sp>
          <p:nvSpPr>
            <p:cNvPr id="30" name="Dikdörtgen 29"/>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Yamuk 30"/>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3" name="Metin kutusu 42"/>
          <p:cNvSpPr txBox="1"/>
          <p:nvPr/>
        </p:nvSpPr>
        <p:spPr>
          <a:xfrm>
            <a:off x="2408276" y="1616307"/>
            <a:ext cx="1318025" cy="1477328"/>
          </a:xfrm>
          <a:prstGeom prst="rect">
            <a:avLst/>
          </a:prstGeom>
          <a:noFill/>
        </p:spPr>
        <p:txBody>
          <a:bodyPr wrap="square" rtlCol="0">
            <a:spAutoFit/>
          </a:bodyPr>
          <a:lstStyle/>
          <a:p>
            <a:pPr algn="ctr"/>
            <a:r>
              <a:rPr lang="tr-TR" dirty="0" smtClean="0">
                <a:solidFill>
                  <a:schemeClr val="bg1"/>
                </a:solidFill>
              </a:rPr>
              <a:t>İç Kontrol ve Ön Mali Kontrole İlişkin Usul ve Esaslar</a:t>
            </a:r>
            <a:endParaRPr lang="tr-TR" dirty="0">
              <a:solidFill>
                <a:schemeClr val="bg1"/>
              </a:solidFill>
            </a:endParaRPr>
          </a:p>
        </p:txBody>
      </p:sp>
      <p:sp>
        <p:nvSpPr>
          <p:cNvPr id="44" name="Metin kutusu 43"/>
          <p:cNvSpPr txBox="1"/>
          <p:nvPr/>
        </p:nvSpPr>
        <p:spPr>
          <a:xfrm>
            <a:off x="4264050" y="2241158"/>
            <a:ext cx="1323867" cy="1200329"/>
          </a:xfrm>
          <a:prstGeom prst="rect">
            <a:avLst/>
          </a:prstGeom>
          <a:noFill/>
        </p:spPr>
        <p:txBody>
          <a:bodyPr wrap="square" rtlCol="0">
            <a:spAutoFit/>
          </a:bodyPr>
          <a:lstStyle/>
          <a:p>
            <a:pPr algn="ctr"/>
            <a:r>
              <a:rPr lang="tr-TR" dirty="0" smtClean="0">
                <a:solidFill>
                  <a:schemeClr val="bg1"/>
                </a:solidFill>
              </a:rPr>
              <a:t>Kamu İç Kontrol Standartları Tebliğ</a:t>
            </a:r>
            <a:endParaRPr lang="tr-TR" dirty="0">
              <a:solidFill>
                <a:schemeClr val="bg1"/>
              </a:solidFill>
            </a:endParaRPr>
          </a:p>
        </p:txBody>
      </p:sp>
      <p:sp>
        <p:nvSpPr>
          <p:cNvPr id="46" name="Metin kutusu 45"/>
          <p:cNvSpPr txBox="1"/>
          <p:nvPr/>
        </p:nvSpPr>
        <p:spPr>
          <a:xfrm>
            <a:off x="6078273" y="2632965"/>
            <a:ext cx="1508390" cy="1477328"/>
          </a:xfrm>
          <a:prstGeom prst="rect">
            <a:avLst/>
          </a:prstGeom>
          <a:noFill/>
        </p:spPr>
        <p:txBody>
          <a:bodyPr wrap="square" rtlCol="0">
            <a:spAutoFit/>
          </a:bodyPr>
          <a:lstStyle/>
          <a:p>
            <a:pPr algn="ctr"/>
            <a:r>
              <a:rPr lang="tr-TR" dirty="0" smtClean="0">
                <a:solidFill>
                  <a:schemeClr val="bg1"/>
                </a:solidFill>
                <a:latin typeface="Times New Roman" panose="02020603050405020304" pitchFamily="18" charset="0"/>
                <a:cs typeface="Times New Roman" panose="02020603050405020304" pitchFamily="18" charset="0"/>
              </a:rPr>
              <a:t>Kamu İç Kontrol Standartlarına Uyum Eylem Planı Rehberi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47" name="Metin kutusu 46"/>
          <p:cNvSpPr txBox="1"/>
          <p:nvPr/>
        </p:nvSpPr>
        <p:spPr>
          <a:xfrm>
            <a:off x="9905497" y="3500529"/>
            <a:ext cx="1478603" cy="1569660"/>
          </a:xfrm>
          <a:prstGeom prst="rect">
            <a:avLst/>
          </a:prstGeom>
          <a:noFill/>
        </p:spPr>
        <p:txBody>
          <a:bodyPr wrap="square" rtlCol="0">
            <a:spAutoFit/>
          </a:bodyPr>
          <a:lstStyle/>
          <a:p>
            <a:pPr algn="ctr"/>
            <a:r>
              <a:rPr lang="tr-TR" sz="1600" dirty="0" smtClean="0">
                <a:solidFill>
                  <a:schemeClr val="bg1"/>
                </a:solidFill>
              </a:rPr>
              <a:t>Maliye Bakanlığı Kamu İç Kontrol Standartlarına Uyum Genelgesi</a:t>
            </a:r>
            <a:endParaRPr lang="tr-TR" sz="1600" dirty="0">
              <a:solidFill>
                <a:schemeClr val="bg1"/>
              </a:solidFill>
            </a:endParaRPr>
          </a:p>
        </p:txBody>
      </p:sp>
      <p:sp>
        <p:nvSpPr>
          <p:cNvPr id="52" name="Metin kutusu 51"/>
          <p:cNvSpPr txBox="1"/>
          <p:nvPr/>
        </p:nvSpPr>
        <p:spPr>
          <a:xfrm>
            <a:off x="9855044" y="5079042"/>
            <a:ext cx="1556425" cy="369332"/>
          </a:xfrm>
          <a:prstGeom prst="rect">
            <a:avLst/>
          </a:prstGeom>
          <a:noFill/>
        </p:spPr>
        <p:txBody>
          <a:bodyPr wrap="square" rtlCol="0">
            <a:spAutoFit/>
          </a:bodyPr>
          <a:lstStyle/>
          <a:p>
            <a:r>
              <a:rPr lang="tr-TR" dirty="0" smtClean="0">
                <a:solidFill>
                  <a:schemeClr val="bg1"/>
                </a:solidFill>
              </a:rPr>
              <a:t>  02.12.2013</a:t>
            </a:r>
            <a:endParaRPr lang="tr-TR" dirty="0">
              <a:solidFill>
                <a:schemeClr val="bg1"/>
              </a:solidFill>
            </a:endParaRPr>
          </a:p>
        </p:txBody>
      </p:sp>
      <p:grpSp>
        <p:nvGrpSpPr>
          <p:cNvPr id="42" name="Grup 41"/>
          <p:cNvGrpSpPr/>
          <p:nvPr/>
        </p:nvGrpSpPr>
        <p:grpSpPr>
          <a:xfrm>
            <a:off x="9859508" y="3634241"/>
            <a:ext cx="1664643" cy="2060284"/>
            <a:chOff x="1380066" y="1961352"/>
            <a:chExt cx="2016000" cy="2047629"/>
          </a:xfrm>
        </p:grpSpPr>
        <p:sp>
          <p:nvSpPr>
            <p:cNvPr id="45" name="Dikdörtgen 44"/>
            <p:cNvSpPr/>
            <p:nvPr/>
          </p:nvSpPr>
          <p:spPr>
            <a:xfrm>
              <a:off x="1380066" y="2755920"/>
              <a:ext cx="2016000" cy="1253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Yamuk 52"/>
            <p:cNvSpPr/>
            <p:nvPr/>
          </p:nvSpPr>
          <p:spPr>
            <a:xfrm>
              <a:off x="1380066" y="1961352"/>
              <a:ext cx="2015067" cy="443181"/>
            </a:xfrm>
            <a:prstGeom prst="trapezoid">
              <a:avLst>
                <a:gd name="adj" fmla="val 102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Dikdörtgen 53"/>
            <p:cNvSpPr/>
            <p:nvPr/>
          </p:nvSpPr>
          <p:spPr>
            <a:xfrm>
              <a:off x="1380066" y="2399491"/>
              <a:ext cx="2016000" cy="12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55" name="Dirsek Bağlayıcısı 54"/>
          <p:cNvCxnSpPr>
            <a:stCxn id="18" idx="2"/>
          </p:cNvCxnSpPr>
          <p:nvPr/>
        </p:nvCxnSpPr>
        <p:spPr>
          <a:xfrm rot="16200000" flipH="1">
            <a:off x="3360517" y="3248616"/>
            <a:ext cx="391389" cy="1063870"/>
          </a:xfrm>
          <a:prstGeom prst="bentConnector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Dirsek Bağlayıcısı 60"/>
          <p:cNvCxnSpPr/>
          <p:nvPr/>
        </p:nvCxnSpPr>
        <p:spPr>
          <a:xfrm>
            <a:off x="6892754" y="4551140"/>
            <a:ext cx="980618" cy="420036"/>
          </a:xfrm>
          <a:prstGeom prst="bentConnector3">
            <a:avLst>
              <a:gd name="adj1" fmla="val 462"/>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2" name="Metin kutusu 61"/>
          <p:cNvSpPr txBox="1"/>
          <p:nvPr/>
        </p:nvSpPr>
        <p:spPr>
          <a:xfrm>
            <a:off x="10248937" y="4195895"/>
            <a:ext cx="1085853" cy="1200329"/>
          </a:xfrm>
          <a:prstGeom prst="rect">
            <a:avLst/>
          </a:prstGeom>
          <a:noFill/>
        </p:spPr>
        <p:txBody>
          <a:bodyPr wrap="square" rtlCol="0">
            <a:spAutoFit/>
          </a:bodyPr>
          <a:lstStyle/>
          <a:p>
            <a:r>
              <a:rPr lang="tr-TR" dirty="0" smtClean="0">
                <a:solidFill>
                  <a:schemeClr val="bg1"/>
                </a:solidFill>
                <a:latin typeface="Times New Roman" panose="02020603050405020304" pitchFamily="18" charset="0"/>
                <a:cs typeface="Times New Roman" panose="02020603050405020304" pitchFamily="18" charset="0"/>
              </a:rPr>
              <a:t>Kamu </a:t>
            </a:r>
            <a:r>
              <a:rPr lang="tr-TR" dirty="0">
                <a:solidFill>
                  <a:schemeClr val="bg1"/>
                </a:solidFill>
                <a:latin typeface="Times New Roman" panose="02020603050405020304" pitchFamily="18" charset="0"/>
                <a:cs typeface="Times New Roman" panose="02020603050405020304" pitchFamily="18" charset="0"/>
              </a:rPr>
              <a:t>İç Kontrol Rehberi</a:t>
            </a:r>
          </a:p>
          <a:p>
            <a:endParaRPr lang="tr-TR" dirty="0"/>
          </a:p>
        </p:txBody>
      </p:sp>
      <p:sp>
        <p:nvSpPr>
          <p:cNvPr id="64" name="Metin kutusu 63"/>
          <p:cNvSpPr txBox="1"/>
          <p:nvPr/>
        </p:nvSpPr>
        <p:spPr>
          <a:xfrm>
            <a:off x="482689" y="2681143"/>
            <a:ext cx="1247326" cy="369332"/>
          </a:xfrm>
          <a:prstGeom prst="rect">
            <a:avLst/>
          </a:prstGeom>
          <a:noFill/>
        </p:spPr>
        <p:txBody>
          <a:bodyPr wrap="square" rtlCol="0">
            <a:spAutoFit/>
          </a:bodyPr>
          <a:lstStyle/>
          <a:p>
            <a:r>
              <a:rPr lang="tr-TR" dirty="0" smtClean="0">
                <a:solidFill>
                  <a:schemeClr val="bg1"/>
                </a:solidFill>
              </a:rPr>
              <a:t>10.12.2003</a:t>
            </a:r>
            <a:endParaRPr lang="tr-TR" dirty="0">
              <a:solidFill>
                <a:schemeClr val="bg1"/>
              </a:solidFill>
            </a:endParaRPr>
          </a:p>
        </p:txBody>
      </p:sp>
      <p:sp>
        <p:nvSpPr>
          <p:cNvPr id="65" name="Metin kutusu 64"/>
          <p:cNvSpPr txBox="1"/>
          <p:nvPr/>
        </p:nvSpPr>
        <p:spPr>
          <a:xfrm>
            <a:off x="2407647" y="3218308"/>
            <a:ext cx="1517442" cy="369332"/>
          </a:xfrm>
          <a:prstGeom prst="rect">
            <a:avLst/>
          </a:prstGeom>
          <a:noFill/>
        </p:spPr>
        <p:txBody>
          <a:bodyPr wrap="square" rtlCol="0">
            <a:spAutoFit/>
          </a:bodyPr>
          <a:lstStyle/>
          <a:p>
            <a:r>
              <a:rPr lang="tr-TR" dirty="0" smtClean="0">
                <a:solidFill>
                  <a:schemeClr val="bg1"/>
                </a:solidFill>
              </a:rPr>
              <a:t>31.12.2005</a:t>
            </a:r>
            <a:endParaRPr lang="tr-TR" dirty="0">
              <a:solidFill>
                <a:schemeClr val="bg1"/>
              </a:solidFill>
            </a:endParaRPr>
          </a:p>
        </p:txBody>
      </p:sp>
      <p:sp>
        <p:nvSpPr>
          <p:cNvPr id="66" name="Metin kutusu 65"/>
          <p:cNvSpPr txBox="1"/>
          <p:nvPr/>
        </p:nvSpPr>
        <p:spPr>
          <a:xfrm>
            <a:off x="4361263" y="3720968"/>
            <a:ext cx="1226654" cy="369332"/>
          </a:xfrm>
          <a:prstGeom prst="rect">
            <a:avLst/>
          </a:prstGeom>
          <a:noFill/>
        </p:spPr>
        <p:txBody>
          <a:bodyPr wrap="square" rtlCol="0">
            <a:spAutoFit/>
          </a:bodyPr>
          <a:lstStyle/>
          <a:p>
            <a:r>
              <a:rPr lang="tr-TR" dirty="0" smtClean="0">
                <a:solidFill>
                  <a:schemeClr val="bg1"/>
                </a:solidFill>
              </a:rPr>
              <a:t>26.12.2007</a:t>
            </a:r>
            <a:endParaRPr lang="tr-TR" dirty="0">
              <a:solidFill>
                <a:schemeClr val="bg1"/>
              </a:solidFill>
            </a:endParaRPr>
          </a:p>
        </p:txBody>
      </p:sp>
      <p:sp>
        <p:nvSpPr>
          <p:cNvPr id="67" name="Metin kutusu 66"/>
          <p:cNvSpPr txBox="1"/>
          <p:nvPr/>
        </p:nvSpPr>
        <p:spPr>
          <a:xfrm>
            <a:off x="6155264" y="4189774"/>
            <a:ext cx="1431399" cy="369332"/>
          </a:xfrm>
          <a:prstGeom prst="rect">
            <a:avLst/>
          </a:prstGeom>
          <a:noFill/>
        </p:spPr>
        <p:txBody>
          <a:bodyPr wrap="square" rtlCol="0">
            <a:spAutoFit/>
          </a:bodyPr>
          <a:lstStyle/>
          <a:p>
            <a:r>
              <a:rPr lang="tr-TR" dirty="0" smtClean="0">
                <a:solidFill>
                  <a:schemeClr val="bg1"/>
                </a:solidFill>
              </a:rPr>
              <a:t>  04.02.2009</a:t>
            </a:r>
            <a:endParaRPr lang="tr-TR" dirty="0">
              <a:solidFill>
                <a:schemeClr val="bg1"/>
              </a:solidFill>
            </a:endParaRPr>
          </a:p>
        </p:txBody>
      </p:sp>
      <p:sp>
        <p:nvSpPr>
          <p:cNvPr id="3" name="Metin kutusu 2"/>
          <p:cNvSpPr txBox="1"/>
          <p:nvPr/>
        </p:nvSpPr>
        <p:spPr>
          <a:xfrm>
            <a:off x="9972019" y="5320126"/>
            <a:ext cx="1530027" cy="369332"/>
          </a:xfrm>
          <a:prstGeom prst="rect">
            <a:avLst/>
          </a:prstGeom>
          <a:noFill/>
        </p:spPr>
        <p:txBody>
          <a:bodyPr wrap="square" rtlCol="0">
            <a:spAutoFit/>
          </a:bodyPr>
          <a:lstStyle/>
          <a:p>
            <a:r>
              <a:rPr lang="tr-TR" dirty="0" smtClean="0"/>
              <a:t>  </a:t>
            </a:r>
            <a:r>
              <a:rPr lang="tr-TR" dirty="0" smtClean="0">
                <a:solidFill>
                  <a:schemeClr val="bg1"/>
                </a:solidFill>
              </a:rPr>
              <a:t>07.02.2014</a:t>
            </a:r>
            <a:endParaRPr lang="tr-TR" dirty="0">
              <a:solidFill>
                <a:schemeClr val="bg1"/>
              </a:solidFill>
            </a:endParaRPr>
          </a:p>
        </p:txBody>
      </p:sp>
      <p:sp>
        <p:nvSpPr>
          <p:cNvPr id="48" name="Metin kutusu 47"/>
          <p:cNvSpPr txBox="1"/>
          <p:nvPr/>
        </p:nvSpPr>
        <p:spPr>
          <a:xfrm>
            <a:off x="8003846" y="3147452"/>
            <a:ext cx="1478603" cy="1569660"/>
          </a:xfrm>
          <a:prstGeom prst="rect">
            <a:avLst/>
          </a:prstGeom>
          <a:noFill/>
        </p:spPr>
        <p:txBody>
          <a:bodyPr wrap="square" rtlCol="0">
            <a:spAutoFit/>
          </a:bodyPr>
          <a:lstStyle/>
          <a:p>
            <a:pPr algn="ctr"/>
            <a:r>
              <a:rPr lang="tr-TR" sz="1600" dirty="0" smtClean="0">
                <a:solidFill>
                  <a:schemeClr val="bg1"/>
                </a:solidFill>
              </a:rPr>
              <a:t>Maliye Bakanlığı Kamu İç Kontrol Standartlarına Uyum Genelgesi</a:t>
            </a:r>
            <a:endParaRPr lang="tr-TR" sz="1600" dirty="0">
              <a:solidFill>
                <a:schemeClr val="bg1"/>
              </a:solidFill>
            </a:endParaRPr>
          </a:p>
        </p:txBody>
      </p:sp>
      <p:sp>
        <p:nvSpPr>
          <p:cNvPr id="4" name="Metin kutusu 3"/>
          <p:cNvSpPr txBox="1"/>
          <p:nvPr/>
        </p:nvSpPr>
        <p:spPr>
          <a:xfrm>
            <a:off x="8046888" y="4723807"/>
            <a:ext cx="1553297" cy="369332"/>
          </a:xfrm>
          <a:prstGeom prst="rect">
            <a:avLst/>
          </a:prstGeom>
          <a:noFill/>
        </p:spPr>
        <p:txBody>
          <a:bodyPr wrap="square" rtlCol="0">
            <a:spAutoFit/>
          </a:bodyPr>
          <a:lstStyle/>
          <a:p>
            <a:r>
              <a:rPr lang="tr-TR" dirty="0" smtClean="0">
                <a:solidFill>
                  <a:schemeClr val="bg1"/>
                </a:solidFill>
              </a:rPr>
              <a:t>  02.12.2013  </a:t>
            </a:r>
            <a:endParaRPr lang="tr-TR" dirty="0">
              <a:solidFill>
                <a:schemeClr val="bg1"/>
              </a:solidFill>
            </a:endParaRPr>
          </a:p>
        </p:txBody>
      </p:sp>
    </p:spTree>
    <p:extLst>
      <p:ext uri="{BB962C8B-B14F-4D97-AF65-F5344CB8AC3E}">
        <p14:creationId xmlns:p14="http://schemas.microsoft.com/office/powerpoint/2010/main" val="3096531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a:spLocks noGrp="1"/>
          </p:cNvSpPr>
          <p:nvPr>
            <p:ph type="title"/>
          </p:nvPr>
        </p:nvSpPr>
        <p:spPr>
          <a:xfrm>
            <a:off x="2686050" y="291714"/>
            <a:ext cx="7407750" cy="711242"/>
          </a:xfrm>
        </p:spPr>
        <p:txBody>
          <a:bodyPr>
            <a:normAutofit/>
          </a:bodyPr>
          <a:lstStyle/>
          <a:p>
            <a:r>
              <a:rPr lang="tr-TR" b="1" dirty="0" smtClean="0">
                <a:solidFill>
                  <a:schemeClr val="accent1">
                    <a:lumMod val="75000"/>
                  </a:schemeClr>
                </a:solidFill>
              </a:rPr>
              <a:t>Kamu İç </a:t>
            </a:r>
            <a:r>
              <a:rPr lang="tr-TR" b="1" dirty="0">
                <a:solidFill>
                  <a:schemeClr val="accent1">
                    <a:lumMod val="75000"/>
                  </a:schemeClr>
                </a:solidFill>
              </a:rPr>
              <a:t>K</a:t>
            </a:r>
            <a:r>
              <a:rPr lang="tr-TR" b="1" dirty="0" smtClean="0">
                <a:solidFill>
                  <a:schemeClr val="accent1">
                    <a:lumMod val="75000"/>
                  </a:schemeClr>
                </a:solidFill>
              </a:rPr>
              <a:t>ontrol </a:t>
            </a:r>
            <a:r>
              <a:rPr lang="tr-TR" b="1" dirty="0">
                <a:solidFill>
                  <a:schemeClr val="accent1">
                    <a:lumMod val="75000"/>
                  </a:schemeClr>
                </a:solidFill>
              </a:rPr>
              <a:t>S</a:t>
            </a:r>
            <a:r>
              <a:rPr lang="tr-TR" b="1" dirty="0" smtClean="0">
                <a:solidFill>
                  <a:schemeClr val="accent1">
                    <a:lumMod val="75000"/>
                  </a:schemeClr>
                </a:solidFill>
              </a:rPr>
              <a:t>tandartları</a:t>
            </a:r>
            <a:endParaRPr lang="tr-TR" b="1" dirty="0">
              <a:solidFill>
                <a:schemeClr val="accent1">
                  <a:lumMod val="75000"/>
                </a:schemeClr>
              </a:solidFill>
            </a:endParaRPr>
          </a:p>
        </p:txBody>
      </p:sp>
      <p:graphicFrame>
        <p:nvGraphicFramePr>
          <p:cNvPr id="4" name="3 İçerik Yer Tutucusu"/>
          <p:cNvGraphicFramePr>
            <a:graphicFrameLocks/>
          </p:cNvGraphicFramePr>
          <p:nvPr>
            <p:extLst/>
          </p:nvPr>
        </p:nvGraphicFramePr>
        <p:xfrm>
          <a:off x="5738810" y="1671915"/>
          <a:ext cx="4543428"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coso piramit.gif"/>
          <p:cNvPicPr>
            <a:picLocks noChangeAspect="1"/>
          </p:cNvPicPr>
          <p:nvPr/>
        </p:nvPicPr>
        <p:blipFill>
          <a:blip r:embed="rId7" cstate="print"/>
          <a:stretch>
            <a:fillRect/>
          </a:stretch>
        </p:blipFill>
        <p:spPr>
          <a:xfrm>
            <a:off x="1881158" y="1671915"/>
            <a:ext cx="3429024" cy="4429156"/>
          </a:xfrm>
          <a:prstGeom prst="rect">
            <a:avLst/>
          </a:prstGeom>
        </p:spPr>
      </p:pic>
      <p:sp>
        <p:nvSpPr>
          <p:cNvPr id="6" name="13 Sağ Ok"/>
          <p:cNvSpPr/>
          <p:nvPr/>
        </p:nvSpPr>
        <p:spPr>
          <a:xfrm>
            <a:off x="4595802" y="51723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14 Sağ Ok"/>
          <p:cNvSpPr/>
          <p:nvPr/>
        </p:nvSpPr>
        <p:spPr>
          <a:xfrm>
            <a:off x="4524364" y="20291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961476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osyaism.saglik.gov.tr/Resim/11043,ickontrolpng.pn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762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35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ulut Belirtme Çizgisi 7"/>
          <p:cNvSpPr/>
          <p:nvPr/>
        </p:nvSpPr>
        <p:spPr>
          <a:xfrm>
            <a:off x="245327" y="111512"/>
            <a:ext cx="2832410" cy="2694114"/>
          </a:xfrm>
          <a:prstGeom prst="cloudCallout">
            <a:avLst>
              <a:gd name="adj1" fmla="val 56083"/>
              <a:gd name="adj2" fmla="val 68927"/>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2000" b="1" dirty="0" smtClean="0">
                <a:solidFill>
                  <a:schemeClr val="tx1"/>
                </a:solidFill>
                <a:latin typeface="Times New Roman" panose="02020603050405020304" pitchFamily="18" charset="0"/>
                <a:cs typeface="Times New Roman" panose="02020603050405020304" pitchFamily="18" charset="0"/>
              </a:rPr>
              <a:t>İç Kontrol Olmasaydı ???</a:t>
            </a:r>
            <a:endParaRPr lang="tr-TR" sz="2000" b="1" dirty="0">
              <a:solidFill>
                <a:schemeClr val="tx1"/>
              </a:solidFill>
              <a:latin typeface="Times New Roman" panose="02020603050405020304" pitchFamily="18" charset="0"/>
              <a:cs typeface="Times New Roman" panose="02020603050405020304" pitchFamily="18" charset="0"/>
            </a:endParaRPr>
          </a:p>
        </p:txBody>
      </p:sp>
      <p:sp>
        <p:nvSpPr>
          <p:cNvPr id="11" name="Akış Çizelgesi: Öteki İşlem 10"/>
          <p:cNvSpPr/>
          <p:nvPr/>
        </p:nvSpPr>
        <p:spPr>
          <a:xfrm>
            <a:off x="6519737" y="3748130"/>
            <a:ext cx="2858435" cy="602166"/>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Yolsuzluk ve Usulsüzlük</a:t>
            </a:r>
          </a:p>
        </p:txBody>
      </p:sp>
      <p:sp>
        <p:nvSpPr>
          <p:cNvPr id="12" name="Akış Çizelgesi: Öteki İşlem 11"/>
          <p:cNvSpPr/>
          <p:nvPr/>
        </p:nvSpPr>
        <p:spPr>
          <a:xfrm>
            <a:off x="6519737" y="5613574"/>
            <a:ext cx="2858435" cy="602166"/>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Yetersiz ve Kalitesiz Hizmet </a:t>
            </a:r>
          </a:p>
        </p:txBody>
      </p:sp>
      <p:sp>
        <p:nvSpPr>
          <p:cNvPr id="13" name="Akış Çizelgesi: Öteki İşlem 12"/>
          <p:cNvSpPr/>
          <p:nvPr/>
        </p:nvSpPr>
        <p:spPr>
          <a:xfrm>
            <a:off x="4088775" y="830764"/>
            <a:ext cx="3059154" cy="602166"/>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Kaynak Kullanımında İsraf</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14" name="Akış Çizelgesi: Öteki İşlem 13"/>
          <p:cNvSpPr/>
          <p:nvPr/>
        </p:nvSpPr>
        <p:spPr>
          <a:xfrm>
            <a:off x="4192857" y="2805626"/>
            <a:ext cx="2955071" cy="602166"/>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İtibar Kaybı</a:t>
            </a:r>
          </a:p>
        </p:txBody>
      </p:sp>
      <p:sp>
        <p:nvSpPr>
          <p:cNvPr id="15" name="Akış Çizelgesi: Öteki İşlem 14"/>
          <p:cNvSpPr/>
          <p:nvPr/>
        </p:nvSpPr>
        <p:spPr>
          <a:xfrm>
            <a:off x="4088775" y="4735561"/>
            <a:ext cx="3059153" cy="602166"/>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Varlıkların Kaybı</a:t>
            </a:r>
          </a:p>
        </p:txBody>
      </p:sp>
      <p:sp>
        <p:nvSpPr>
          <p:cNvPr id="16" name="Akış Çizelgesi: Öteki İşlem 15"/>
          <p:cNvSpPr/>
          <p:nvPr/>
        </p:nvSpPr>
        <p:spPr>
          <a:xfrm>
            <a:off x="6519738" y="1794829"/>
            <a:ext cx="2858435" cy="602166"/>
          </a:xfrm>
          <a:prstGeom prst="flowChartAlternateProcess">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İsabetsiz Yönetim Kararı</a:t>
            </a:r>
          </a:p>
        </p:txBody>
      </p:sp>
    </p:spTree>
    <p:extLst>
      <p:ext uri="{BB962C8B-B14F-4D97-AF65-F5344CB8AC3E}">
        <p14:creationId xmlns:p14="http://schemas.microsoft.com/office/powerpoint/2010/main" val="3603043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2312" y="5292"/>
            <a:ext cx="9194800" cy="1325563"/>
          </a:xfrm>
        </p:spPr>
        <p:txBody>
          <a:bodyPr>
            <a:noAutofit/>
          </a:bodyPr>
          <a:lstStyle/>
          <a:p>
            <a:r>
              <a:rPr lang="tr-TR" sz="3600" b="1" dirty="0" smtClean="0">
                <a:solidFill>
                  <a:schemeClr val="accent1">
                    <a:lumMod val="75000"/>
                  </a:schemeClr>
                </a:solidFill>
              </a:rPr>
              <a:t>                                      </a:t>
            </a:r>
            <a:r>
              <a:rPr lang="tr-TR" b="1" dirty="0" smtClean="0">
                <a:solidFill>
                  <a:schemeClr val="accent1">
                    <a:lumMod val="75000"/>
                  </a:schemeClr>
                </a:solidFill>
              </a:rPr>
              <a:t>İç Kontrol Eksikliği</a:t>
            </a:r>
            <a:endParaRPr lang="tr-TR"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CC6D4B2-409F-40B4-B557-474766D51D1C}" type="slidenum">
              <a:rPr lang="en-US" smtClean="0"/>
              <a:pPr/>
              <a:t>27</a:t>
            </a:fld>
            <a:endParaRPr lang="en-US" dirty="0"/>
          </a:p>
        </p:txBody>
      </p:sp>
      <p:sp>
        <p:nvSpPr>
          <p:cNvPr id="3" name="Metin kutusu 2"/>
          <p:cNvSpPr txBox="1"/>
          <p:nvPr/>
        </p:nvSpPr>
        <p:spPr>
          <a:xfrm>
            <a:off x="1906309" y="1521355"/>
            <a:ext cx="10360058" cy="4524315"/>
          </a:xfrm>
          <a:prstGeom prst="rect">
            <a:avLst/>
          </a:prstGeom>
          <a:noFill/>
        </p:spPr>
        <p:txBody>
          <a:bodyPr wrap="square" rtlCol="0">
            <a:spAutoFit/>
          </a:bodyPr>
          <a:lstStyle/>
          <a:p>
            <a:endParaRPr lang="tr-TR" sz="3200" dirty="0" smtClean="0"/>
          </a:p>
          <a:p>
            <a:r>
              <a:rPr lang="tr-TR" sz="3200" dirty="0" smtClean="0"/>
              <a:t>•Hatalı Kararlar </a:t>
            </a:r>
          </a:p>
          <a:p>
            <a:endParaRPr lang="tr-TR" sz="3200" dirty="0" smtClean="0"/>
          </a:p>
          <a:p>
            <a:r>
              <a:rPr lang="tr-TR" sz="3200" dirty="0" smtClean="0"/>
              <a:t>•</a:t>
            </a:r>
            <a:r>
              <a:rPr lang="tr-TR" sz="3200" dirty="0" err="1"/>
              <a:t>Suistimal</a:t>
            </a:r>
            <a:r>
              <a:rPr lang="tr-TR" sz="3200" dirty="0"/>
              <a:t>–Dolandırıcılık </a:t>
            </a:r>
            <a:endParaRPr lang="tr-TR" sz="3200" dirty="0" smtClean="0"/>
          </a:p>
          <a:p>
            <a:endParaRPr lang="tr-TR" sz="3200" dirty="0" smtClean="0"/>
          </a:p>
          <a:p>
            <a:r>
              <a:rPr lang="tr-TR" sz="3200" dirty="0" smtClean="0"/>
              <a:t>•Gelir Kaybı </a:t>
            </a:r>
          </a:p>
          <a:p>
            <a:endParaRPr lang="tr-TR" sz="3200" dirty="0" smtClean="0"/>
          </a:p>
          <a:p>
            <a:r>
              <a:rPr lang="tr-TR" sz="3200" dirty="0" smtClean="0"/>
              <a:t>•Amaçlara Ulaşamama</a:t>
            </a:r>
            <a:endParaRPr lang="tr-TR" sz="3200" dirty="0"/>
          </a:p>
          <a:p>
            <a:endParaRPr lang="tr-TR" sz="3200" dirty="0"/>
          </a:p>
        </p:txBody>
      </p:sp>
    </p:spTree>
    <p:extLst>
      <p:ext uri="{BB962C8B-B14F-4D97-AF65-F5344CB8AC3E}">
        <p14:creationId xmlns:p14="http://schemas.microsoft.com/office/powerpoint/2010/main" val="2433969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88497" y="195792"/>
            <a:ext cx="9194800" cy="1325563"/>
          </a:xfrm>
        </p:spPr>
        <p:txBody>
          <a:bodyPr>
            <a:noAutofit/>
          </a:bodyPr>
          <a:lstStyle/>
          <a:p>
            <a:r>
              <a:rPr lang="tr-TR" sz="3600" b="1" dirty="0" smtClean="0">
                <a:solidFill>
                  <a:schemeClr val="accent1">
                    <a:lumMod val="75000"/>
                  </a:schemeClr>
                </a:solidFill>
              </a:rPr>
              <a:t>          </a:t>
            </a:r>
            <a:r>
              <a:rPr lang="tr-TR" b="1" dirty="0" smtClean="0">
                <a:solidFill>
                  <a:schemeClr val="accent1">
                    <a:lumMod val="75000"/>
                  </a:schemeClr>
                </a:solidFill>
              </a:rPr>
              <a:t>İç Kontrol Eksikliğinde</a:t>
            </a:r>
            <a:endParaRPr lang="tr-TR"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CC6D4B2-409F-40B4-B557-474766D51D1C}" type="slidenum">
              <a:rPr lang="en-US" smtClean="0"/>
              <a:pPr/>
              <a:t>28</a:t>
            </a:fld>
            <a:endParaRPr lang="en-US" dirty="0"/>
          </a:p>
        </p:txBody>
      </p:sp>
      <p:sp>
        <p:nvSpPr>
          <p:cNvPr id="5" name="Dikdörtgen 4"/>
          <p:cNvSpPr/>
          <p:nvPr/>
        </p:nvSpPr>
        <p:spPr>
          <a:xfrm>
            <a:off x="428630" y="1449100"/>
            <a:ext cx="11688984" cy="4431983"/>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Banka </a:t>
            </a:r>
            <a:r>
              <a:rPr lang="en-US" sz="2200" dirty="0" err="1">
                <a:latin typeface="Calibri" panose="020F0502020204030204" pitchFamily="34" charset="0"/>
                <a:ea typeface="Calibri" panose="020F0502020204030204" pitchFamily="34" charset="0"/>
                <a:cs typeface="Times New Roman" panose="02020603050405020304" pitchFamily="18" charset="0"/>
              </a:rPr>
              <a:t>hesap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ekstresi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ile</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banka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hesabının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uyumlu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smtClean="0">
                <a:latin typeface="Calibri" panose="020F0502020204030204" pitchFamily="34" charset="0"/>
                <a:ea typeface="Calibri" panose="020F0502020204030204" pitchFamily="34" charset="0"/>
                <a:cs typeface="Times New Roman" panose="02020603050405020304" pitchFamily="18" charset="0"/>
              </a:rPr>
              <a:t>olma</a:t>
            </a:r>
            <a:r>
              <a:rPr lang="tr-TR" sz="2200" dirty="0" err="1" smtClean="0">
                <a:latin typeface="Calibri" panose="020F0502020204030204" pitchFamily="34" charset="0"/>
                <a:ea typeface="Calibri" panose="020F0502020204030204" pitchFamily="34" charset="0"/>
                <a:cs typeface="Times New Roman" panose="02020603050405020304" pitchFamily="18" charset="0"/>
              </a:rPr>
              <a:t>dığı</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endParaRPr lang="tr-TR" sz="2200" dirty="0" smtClean="0">
              <a:latin typeface="Calibri" panose="020F0502020204030204" pitchFamily="34" charset="0"/>
              <a:ea typeface="Calibri" panose="020F0502020204030204" pitchFamily="34" charset="0"/>
              <a:cs typeface="Times New Roman" panose="02020603050405020304" pitchFamily="18" charset="0"/>
            </a:endParaRPr>
          </a:p>
          <a:p>
            <a:pPr>
              <a:buClr>
                <a:schemeClr val="accent1">
                  <a:lumMod val="75000"/>
                </a:schemeClr>
              </a:buClr>
            </a:pPr>
            <a:r>
              <a:rPr lang="en-US" sz="2200" dirty="0" smtClean="0">
                <a:latin typeface="Calibri" panose="020F0502020204030204" pitchFamily="34" charset="0"/>
                <a:ea typeface="Calibri" panose="020F0502020204030204" pitchFamily="34" charset="0"/>
                <a:cs typeface="Times New Roman" panose="02020603050405020304" pitchFamily="18" charset="0"/>
              </a:rPr>
              <a:t> </a:t>
            </a:r>
            <a:endParaRPr lang="tr-TR" sz="22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Clr>
                <a:schemeClr val="accent1">
                  <a:lumMod val="75000"/>
                </a:schemeClr>
              </a:buClr>
              <a:buFont typeface="Wingdings" panose="05000000000000000000" pitchFamily="2" charset="2"/>
              <a:buChar char="Ø"/>
            </a:pPr>
            <a:r>
              <a:rPr lang="en-US" sz="2200" dirty="0" err="1"/>
              <a:t>Geçerlilik</a:t>
            </a:r>
            <a:r>
              <a:rPr lang="en-US" sz="2200" dirty="0"/>
              <a:t> </a:t>
            </a:r>
            <a:r>
              <a:rPr lang="en-US" sz="2200" dirty="0" err="1"/>
              <a:t>süresi</a:t>
            </a:r>
            <a:r>
              <a:rPr lang="en-US" sz="2200" dirty="0"/>
              <a:t> </a:t>
            </a:r>
            <a:r>
              <a:rPr lang="en-US" sz="2200" dirty="0" err="1"/>
              <a:t>sona</a:t>
            </a:r>
            <a:r>
              <a:rPr lang="en-US" sz="2200" dirty="0"/>
              <a:t> </a:t>
            </a:r>
            <a:r>
              <a:rPr lang="en-US" sz="2200" dirty="0" err="1"/>
              <a:t>ermiş</a:t>
            </a:r>
            <a:r>
              <a:rPr lang="en-US" sz="2200" dirty="0"/>
              <a:t> </a:t>
            </a:r>
            <a:r>
              <a:rPr lang="en-US" sz="2200" dirty="0" err="1"/>
              <a:t>olan</a:t>
            </a:r>
            <a:r>
              <a:rPr lang="en-US" sz="2200" dirty="0"/>
              <a:t> </a:t>
            </a:r>
            <a:r>
              <a:rPr lang="en-US" sz="2200" dirty="0" err="1"/>
              <a:t>teminat</a:t>
            </a:r>
            <a:r>
              <a:rPr lang="en-US" sz="2200" dirty="0"/>
              <a:t> </a:t>
            </a:r>
            <a:r>
              <a:rPr lang="en-US" sz="2200" dirty="0" err="1"/>
              <a:t>mektupları</a:t>
            </a:r>
            <a:r>
              <a:rPr lang="en-US" sz="2200" dirty="0"/>
              <a:t> </a:t>
            </a:r>
            <a:r>
              <a:rPr lang="en-US" sz="2200" dirty="0" err="1"/>
              <a:t>hakkında</a:t>
            </a:r>
            <a:r>
              <a:rPr lang="en-US" sz="2200" dirty="0"/>
              <a:t> </a:t>
            </a:r>
            <a:r>
              <a:rPr lang="en-US" sz="2200" dirty="0" err="1"/>
              <a:t>gerekli</a:t>
            </a:r>
            <a:r>
              <a:rPr lang="en-US" sz="2200" dirty="0"/>
              <a:t> </a:t>
            </a:r>
            <a:r>
              <a:rPr lang="en-US" sz="2200" dirty="0" err="1"/>
              <a:t>işlemlerin</a:t>
            </a:r>
            <a:r>
              <a:rPr lang="en-US" sz="2200" dirty="0"/>
              <a:t> </a:t>
            </a:r>
            <a:r>
              <a:rPr lang="en-US" sz="2200" dirty="0" err="1" smtClean="0"/>
              <a:t>gerçekleştiril</a:t>
            </a:r>
            <a:r>
              <a:rPr lang="tr-TR" sz="2200" dirty="0" err="1" smtClean="0"/>
              <a:t>mediği</a:t>
            </a:r>
            <a:r>
              <a:rPr lang="tr-TR" sz="2200" dirty="0" smtClean="0"/>
              <a:t>,</a:t>
            </a:r>
          </a:p>
          <a:p>
            <a:pPr marL="342900" indent="-342900">
              <a:buClr>
                <a:schemeClr val="accent1">
                  <a:lumMod val="75000"/>
                </a:schemeClr>
              </a:buClr>
              <a:buFont typeface="Wingdings" panose="05000000000000000000" pitchFamily="2" charset="2"/>
              <a:buChar char="Ø"/>
            </a:pPr>
            <a:endParaRPr lang="tr-TR" sz="2200" dirty="0" smtClean="0"/>
          </a:p>
          <a:p>
            <a:pPr marL="342900" indent="-342900">
              <a:buClr>
                <a:schemeClr val="accent1">
                  <a:lumMod val="75000"/>
                </a:schemeClr>
              </a:buClr>
              <a:buFont typeface="Wingdings" panose="05000000000000000000" pitchFamily="2" charset="2"/>
              <a:buChar char="Ø"/>
            </a:pPr>
            <a:r>
              <a:rPr lang="en-US" sz="2200" dirty="0" err="1"/>
              <a:t>Harcama</a:t>
            </a:r>
            <a:r>
              <a:rPr lang="en-US" sz="2200" dirty="0"/>
              <a:t> </a:t>
            </a:r>
            <a:r>
              <a:rPr lang="en-US" sz="2200" dirty="0" err="1"/>
              <a:t>talimatı</a:t>
            </a:r>
            <a:r>
              <a:rPr lang="en-US" sz="2200" dirty="0"/>
              <a:t> </a:t>
            </a:r>
            <a:r>
              <a:rPr lang="en-US" sz="2200" dirty="0" err="1"/>
              <a:t>ve</a:t>
            </a:r>
            <a:r>
              <a:rPr lang="en-US" sz="2200" dirty="0"/>
              <a:t> </a:t>
            </a:r>
            <a:r>
              <a:rPr lang="en-US" sz="2200" dirty="0" err="1" smtClean="0"/>
              <a:t>ihale</a:t>
            </a:r>
            <a:r>
              <a:rPr lang="en-US" sz="2200" dirty="0" smtClean="0"/>
              <a:t> </a:t>
            </a:r>
            <a:r>
              <a:rPr lang="en-US" sz="2200" dirty="0" err="1"/>
              <a:t>onay</a:t>
            </a:r>
            <a:r>
              <a:rPr lang="en-US" sz="2200" dirty="0"/>
              <a:t> </a:t>
            </a:r>
            <a:r>
              <a:rPr lang="en-US" sz="2200" dirty="0" err="1"/>
              <a:t>belgesinde</a:t>
            </a:r>
            <a:r>
              <a:rPr lang="en-US" sz="2200" dirty="0"/>
              <a:t> </a:t>
            </a:r>
            <a:r>
              <a:rPr lang="en-US" sz="2200" dirty="0" err="1"/>
              <a:t>yaklaşık</a:t>
            </a:r>
            <a:r>
              <a:rPr lang="en-US" sz="2200" dirty="0"/>
              <a:t> </a:t>
            </a:r>
            <a:r>
              <a:rPr lang="en-US" sz="2200" dirty="0" err="1"/>
              <a:t>maliyetin</a:t>
            </a:r>
            <a:r>
              <a:rPr lang="en-US" sz="2200" dirty="0"/>
              <a:t> </a:t>
            </a:r>
            <a:r>
              <a:rPr lang="en-US" sz="2200" dirty="0" err="1"/>
              <a:t>belirtilmesi</a:t>
            </a:r>
            <a:r>
              <a:rPr lang="en-US" sz="2200" dirty="0"/>
              <a:t> </a:t>
            </a:r>
            <a:r>
              <a:rPr lang="en-US" sz="2200" dirty="0" err="1"/>
              <a:t>hususunda</a:t>
            </a:r>
            <a:r>
              <a:rPr lang="en-US" sz="2200" dirty="0"/>
              <a:t> </a:t>
            </a:r>
            <a:r>
              <a:rPr lang="en-US" sz="2200" dirty="0" err="1"/>
              <a:t>gerekli</a:t>
            </a:r>
            <a:r>
              <a:rPr lang="en-US" sz="2200" dirty="0"/>
              <a:t> </a:t>
            </a:r>
            <a:endParaRPr lang="tr-TR" sz="2200" dirty="0" smtClean="0"/>
          </a:p>
          <a:p>
            <a:pPr>
              <a:buClr>
                <a:schemeClr val="accent1">
                  <a:lumMod val="75000"/>
                </a:schemeClr>
              </a:buClr>
            </a:pPr>
            <a:r>
              <a:rPr lang="tr-TR" sz="2200" dirty="0" smtClean="0"/>
              <a:t>      </a:t>
            </a:r>
            <a:r>
              <a:rPr lang="en-US" sz="2200" dirty="0" err="1" smtClean="0"/>
              <a:t>özenin</a:t>
            </a:r>
            <a:r>
              <a:rPr lang="en-US" sz="2200" dirty="0" smtClean="0"/>
              <a:t> </a:t>
            </a:r>
            <a:r>
              <a:rPr lang="en-US" sz="2200" dirty="0" err="1" smtClean="0"/>
              <a:t>gösterilmediği</a:t>
            </a:r>
            <a:endParaRPr lang="tr-TR" sz="2200" dirty="0" smtClean="0"/>
          </a:p>
          <a:p>
            <a:pPr marL="342900" indent="-342900">
              <a:buClr>
                <a:schemeClr val="accent1">
                  <a:lumMod val="75000"/>
                </a:schemeClr>
              </a:buClr>
              <a:buFont typeface="Wingdings" panose="05000000000000000000" pitchFamily="2" charset="2"/>
              <a:buChar char="Ø"/>
            </a:pPr>
            <a:endParaRPr lang="tr-TR" sz="2200" dirty="0" smtClean="0"/>
          </a:p>
          <a:p>
            <a:pPr marL="342900" indent="-342900">
              <a:buClr>
                <a:schemeClr val="accent1">
                  <a:lumMod val="75000"/>
                </a:schemeClr>
              </a:buClr>
              <a:buFont typeface="Wingdings" panose="05000000000000000000" pitchFamily="2" charset="2"/>
              <a:buChar char="Ø"/>
            </a:pPr>
            <a:r>
              <a:rPr lang="en-US" sz="2200" dirty="0" err="1"/>
              <a:t>Ödeme</a:t>
            </a:r>
            <a:r>
              <a:rPr lang="en-US" sz="2200" dirty="0"/>
              <a:t> </a:t>
            </a:r>
            <a:r>
              <a:rPr lang="en-US" sz="2200" dirty="0" err="1"/>
              <a:t>Emri</a:t>
            </a:r>
            <a:r>
              <a:rPr lang="en-US" sz="2200" dirty="0"/>
              <a:t> </a:t>
            </a:r>
            <a:r>
              <a:rPr lang="en-US" sz="2200" dirty="0" err="1"/>
              <a:t>Belgelerine</a:t>
            </a:r>
            <a:r>
              <a:rPr lang="en-US" sz="2200" dirty="0"/>
              <a:t> </a:t>
            </a:r>
            <a:r>
              <a:rPr lang="en-US" sz="2200" dirty="0" err="1"/>
              <a:t>eklenen</a:t>
            </a:r>
            <a:r>
              <a:rPr lang="en-US" sz="2200" dirty="0"/>
              <a:t> </a:t>
            </a:r>
            <a:r>
              <a:rPr lang="en-US" sz="2200" dirty="0" err="1"/>
              <a:t>kanıtlayıcı</a:t>
            </a:r>
            <a:r>
              <a:rPr lang="en-US" sz="2200" dirty="0"/>
              <a:t> </a:t>
            </a:r>
            <a:r>
              <a:rPr lang="en-US" sz="2200" dirty="0" err="1"/>
              <a:t>belgelerin</a:t>
            </a:r>
            <a:r>
              <a:rPr lang="en-US" sz="2200" dirty="0"/>
              <a:t> </a:t>
            </a:r>
            <a:r>
              <a:rPr lang="en-US" sz="2200" dirty="0" err="1"/>
              <a:t>Merkezi</a:t>
            </a:r>
            <a:r>
              <a:rPr lang="en-US" sz="2200" dirty="0"/>
              <a:t> </a:t>
            </a:r>
            <a:r>
              <a:rPr lang="en-US" sz="2200" dirty="0" err="1"/>
              <a:t>Yönetim</a:t>
            </a:r>
            <a:r>
              <a:rPr lang="en-US" sz="2200" dirty="0"/>
              <a:t> </a:t>
            </a:r>
            <a:r>
              <a:rPr lang="en-US" sz="2200" dirty="0" err="1"/>
              <a:t>Harcama</a:t>
            </a:r>
            <a:r>
              <a:rPr lang="en-US" sz="2200" dirty="0"/>
              <a:t> </a:t>
            </a:r>
            <a:r>
              <a:rPr lang="en-US" sz="2200" dirty="0" err="1"/>
              <a:t>Belgeleri</a:t>
            </a:r>
            <a:r>
              <a:rPr lang="en-US" sz="2200" dirty="0"/>
              <a:t> </a:t>
            </a:r>
            <a:r>
              <a:rPr lang="en-US" sz="2200" dirty="0" err="1" smtClean="0"/>
              <a:t>Yönetmeliğinde</a:t>
            </a:r>
            <a:r>
              <a:rPr lang="tr-TR" sz="2200" dirty="0"/>
              <a:t> </a:t>
            </a:r>
            <a:r>
              <a:rPr lang="en-US" sz="2200" dirty="0" err="1" smtClean="0"/>
              <a:t>belirtildiği</a:t>
            </a:r>
            <a:r>
              <a:rPr lang="en-US" sz="2200" dirty="0" smtClean="0"/>
              <a:t> </a:t>
            </a:r>
            <a:r>
              <a:rPr lang="en-US" sz="2200" dirty="0" err="1"/>
              <a:t>gibi</a:t>
            </a:r>
            <a:r>
              <a:rPr lang="en-US" sz="2200" dirty="0"/>
              <a:t>, tam </a:t>
            </a:r>
            <a:r>
              <a:rPr lang="en-US" sz="2200" dirty="0" err="1"/>
              <a:t>ve</a:t>
            </a:r>
            <a:r>
              <a:rPr lang="en-US" sz="2200" dirty="0"/>
              <a:t> </a:t>
            </a:r>
            <a:r>
              <a:rPr lang="en-US" sz="2200" dirty="0" err="1"/>
              <a:t>eksiksiz</a:t>
            </a:r>
            <a:r>
              <a:rPr lang="en-US" sz="2200" dirty="0"/>
              <a:t> </a:t>
            </a:r>
            <a:r>
              <a:rPr lang="en-US" sz="2200" dirty="0" err="1"/>
              <a:t>olarak</a:t>
            </a:r>
            <a:r>
              <a:rPr lang="en-US" sz="2200" dirty="0"/>
              <a:t> </a:t>
            </a:r>
            <a:r>
              <a:rPr lang="en-US" sz="2200" dirty="0" err="1"/>
              <a:t>düzenlenmesine</a:t>
            </a:r>
            <a:r>
              <a:rPr lang="en-US" sz="2200" dirty="0"/>
              <a:t> </a:t>
            </a:r>
            <a:r>
              <a:rPr lang="en-US" sz="2200" dirty="0" err="1"/>
              <a:t>özen</a:t>
            </a:r>
            <a:r>
              <a:rPr lang="en-US" sz="2200" dirty="0"/>
              <a:t> </a:t>
            </a:r>
            <a:r>
              <a:rPr lang="en-US" sz="2200" dirty="0" err="1" smtClean="0"/>
              <a:t>gösterilmediği</a:t>
            </a:r>
            <a:endParaRPr lang="tr-TR" sz="2200" dirty="0" smtClean="0"/>
          </a:p>
          <a:p>
            <a:pPr>
              <a:buClr>
                <a:schemeClr val="accent1">
                  <a:lumMod val="75000"/>
                </a:schemeClr>
              </a:buClr>
            </a:pPr>
            <a:r>
              <a:rPr lang="en-US" sz="2200" dirty="0" smtClean="0"/>
              <a:t> </a:t>
            </a:r>
            <a:endParaRPr lang="tr-TR" sz="2200" dirty="0" smtClean="0"/>
          </a:p>
          <a:p>
            <a:pPr marL="342900" indent="-342900">
              <a:buClr>
                <a:schemeClr val="accent1">
                  <a:lumMod val="75000"/>
                </a:schemeClr>
              </a:buClr>
              <a:buFont typeface="Wingdings" panose="05000000000000000000" pitchFamily="2" charset="2"/>
              <a:buChar char="Ø"/>
            </a:pPr>
            <a:r>
              <a:rPr lang="en-US" sz="2200" dirty="0" err="1"/>
              <a:t>Memur</a:t>
            </a:r>
            <a:r>
              <a:rPr lang="en-US" sz="2200" dirty="0"/>
              <a:t> </a:t>
            </a:r>
            <a:r>
              <a:rPr lang="en-US" sz="2200" dirty="0" err="1"/>
              <a:t>sendika</a:t>
            </a:r>
            <a:r>
              <a:rPr lang="en-US" sz="2200" dirty="0"/>
              <a:t> </a:t>
            </a:r>
            <a:r>
              <a:rPr lang="en-US" sz="2200" dirty="0" err="1"/>
              <a:t>aidatlarının</a:t>
            </a:r>
            <a:r>
              <a:rPr lang="en-US" sz="2200" dirty="0"/>
              <a:t> </a:t>
            </a:r>
            <a:r>
              <a:rPr lang="en-US" sz="2200" dirty="0" err="1"/>
              <a:t>ilgili</a:t>
            </a:r>
            <a:r>
              <a:rPr lang="en-US" sz="2200" dirty="0"/>
              <a:t> </a:t>
            </a:r>
            <a:r>
              <a:rPr lang="en-US" sz="2200" dirty="0" err="1"/>
              <a:t>sendikaların</a:t>
            </a:r>
            <a:r>
              <a:rPr lang="en-US" sz="2200" dirty="0"/>
              <a:t> </a:t>
            </a:r>
            <a:r>
              <a:rPr lang="en-US" sz="2200" dirty="0" err="1"/>
              <a:t>banka</a:t>
            </a:r>
            <a:r>
              <a:rPr lang="en-US" sz="2200" dirty="0"/>
              <a:t> </a:t>
            </a:r>
            <a:r>
              <a:rPr lang="en-US" sz="2200" dirty="0" err="1"/>
              <a:t>hesabına</a:t>
            </a:r>
            <a:r>
              <a:rPr lang="en-US" sz="2200" dirty="0"/>
              <a:t> </a:t>
            </a:r>
            <a:r>
              <a:rPr lang="en-US" sz="2200" dirty="0" err="1"/>
              <a:t>zamanında</a:t>
            </a:r>
            <a:r>
              <a:rPr lang="en-US" sz="2200" dirty="0"/>
              <a:t> </a:t>
            </a:r>
            <a:r>
              <a:rPr lang="en-US" sz="2200" dirty="0" err="1"/>
              <a:t>aktarılmadığı</a:t>
            </a:r>
            <a:r>
              <a:rPr lang="en-US" sz="2200" dirty="0"/>
              <a:t>, </a:t>
            </a:r>
            <a:endParaRPr lang="tr-TR" sz="2200" dirty="0" smtClean="0"/>
          </a:p>
          <a:p>
            <a:endParaRPr lang="tr-TR" dirty="0"/>
          </a:p>
        </p:txBody>
      </p:sp>
    </p:spTree>
    <p:extLst>
      <p:ext uri="{BB962C8B-B14F-4D97-AF65-F5344CB8AC3E}">
        <p14:creationId xmlns:p14="http://schemas.microsoft.com/office/powerpoint/2010/main" val="933498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Ice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742" y="1133458"/>
            <a:ext cx="7128433" cy="4663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ikdörtgen 2"/>
          <p:cNvSpPr/>
          <p:nvPr/>
        </p:nvSpPr>
        <p:spPr>
          <a:xfrm>
            <a:off x="2454351" y="280994"/>
            <a:ext cx="6938118" cy="707886"/>
          </a:xfrm>
          <a:prstGeom prst="rect">
            <a:avLst/>
          </a:prstGeom>
        </p:spPr>
        <p:txBody>
          <a:bodyPr wrap="none">
            <a:spAutoFit/>
          </a:bodyPr>
          <a:lstStyle/>
          <a:p>
            <a:r>
              <a:rPr lang="tr-TR" sz="3200" dirty="0" smtClean="0">
                <a:solidFill>
                  <a:schemeClr val="accent1">
                    <a:lumMod val="75000"/>
                  </a:schemeClr>
                </a:solidFill>
                <a:latin typeface="Comic Sans MS" pitchFamily="66" charset="0"/>
              </a:rPr>
              <a:t>      </a:t>
            </a:r>
            <a:r>
              <a:rPr lang="tr-TR" sz="4000" dirty="0" smtClean="0">
                <a:solidFill>
                  <a:schemeClr val="accent1">
                    <a:lumMod val="75000"/>
                  </a:schemeClr>
                </a:solidFill>
                <a:latin typeface="Comic Sans MS" pitchFamily="66" charset="0"/>
              </a:rPr>
              <a:t>Görünmeyeni </a:t>
            </a:r>
            <a:r>
              <a:rPr lang="tr-TR" sz="4000" dirty="0">
                <a:solidFill>
                  <a:schemeClr val="accent1">
                    <a:lumMod val="75000"/>
                  </a:schemeClr>
                </a:solidFill>
                <a:latin typeface="Comic Sans MS" pitchFamily="66" charset="0"/>
              </a:rPr>
              <a:t>G</a:t>
            </a:r>
            <a:r>
              <a:rPr lang="tr-TR" sz="4000" dirty="0" smtClean="0">
                <a:solidFill>
                  <a:schemeClr val="accent1">
                    <a:lumMod val="75000"/>
                  </a:schemeClr>
                </a:solidFill>
                <a:latin typeface="Comic Sans MS" pitchFamily="66" charset="0"/>
              </a:rPr>
              <a:t>örebilmek</a:t>
            </a:r>
            <a:endParaRPr lang="tr-TR" sz="40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544004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2" y="1882629"/>
            <a:ext cx="11966240" cy="3463234"/>
          </a:xfrm>
          <a:prstGeom prst="rect">
            <a:avLst/>
          </a:prstGeom>
        </p:spPr>
      </p:pic>
      <p:sp>
        <p:nvSpPr>
          <p:cNvPr id="4" name="Oval Belirtme Çizgisi 3"/>
          <p:cNvSpPr/>
          <p:nvPr/>
        </p:nvSpPr>
        <p:spPr>
          <a:xfrm rot="1044891">
            <a:off x="9780839" y="1769517"/>
            <a:ext cx="1655763" cy="1001712"/>
          </a:xfrm>
          <a:prstGeom prst="wedgeEllipseCallout">
            <a:avLst>
              <a:gd name="adj1" fmla="val -28577"/>
              <a:gd name="adj2" fmla="val 37658"/>
            </a:avLst>
          </a:prstGeom>
          <a:solidFill>
            <a:schemeClr val="accent6">
              <a:lumMod val="60000"/>
              <a:lumOff val="40000"/>
            </a:schemeClr>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Bilgi İşlem</a:t>
            </a:r>
          </a:p>
        </p:txBody>
      </p:sp>
      <p:sp>
        <p:nvSpPr>
          <p:cNvPr id="6" name="Oval Belirtme Çizgisi 5"/>
          <p:cNvSpPr/>
          <p:nvPr/>
        </p:nvSpPr>
        <p:spPr>
          <a:xfrm>
            <a:off x="2372889" y="1280611"/>
            <a:ext cx="1812925" cy="925654"/>
          </a:xfrm>
          <a:prstGeom prst="wedgeEllipseCallout">
            <a:avLst>
              <a:gd name="adj1" fmla="val 22374"/>
              <a:gd name="adj2" fmla="val 44005"/>
            </a:avLst>
          </a:prstGeom>
          <a:solidFill>
            <a:srgbClr val="FFFF00"/>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İletişim</a:t>
            </a:r>
          </a:p>
        </p:txBody>
      </p:sp>
      <p:sp>
        <p:nvSpPr>
          <p:cNvPr id="12" name="Oval Belirtme Çizgisi 11"/>
          <p:cNvSpPr/>
          <p:nvPr/>
        </p:nvSpPr>
        <p:spPr>
          <a:xfrm rot="18929693">
            <a:off x="6800331" y="5413598"/>
            <a:ext cx="1655762" cy="1001713"/>
          </a:xfrm>
          <a:prstGeom prst="wedgeEllipseCallout">
            <a:avLst>
              <a:gd name="adj1" fmla="val -25830"/>
              <a:gd name="adj2" fmla="val 39894"/>
            </a:avLst>
          </a:prstGeom>
          <a:solidFill>
            <a:srgbClr val="DF4DD5"/>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smtClean="0">
                <a:solidFill>
                  <a:schemeClr val="tx1"/>
                </a:solidFill>
              </a:rPr>
              <a:t>Harcamalar</a:t>
            </a:r>
            <a:endParaRPr lang="tr-TR" sz="1600" b="1" dirty="0">
              <a:solidFill>
                <a:schemeClr val="tx1"/>
              </a:solidFill>
            </a:endParaRPr>
          </a:p>
        </p:txBody>
      </p:sp>
      <p:sp>
        <p:nvSpPr>
          <p:cNvPr id="13" name="Oval Belirtme Çizgisi 12"/>
          <p:cNvSpPr/>
          <p:nvPr/>
        </p:nvSpPr>
        <p:spPr>
          <a:xfrm rot="21252941">
            <a:off x="6540962" y="1443565"/>
            <a:ext cx="1655762" cy="1001713"/>
          </a:xfrm>
          <a:prstGeom prst="wedgeEllipseCallout">
            <a:avLst>
              <a:gd name="adj1" fmla="val -1249"/>
              <a:gd name="adj2" fmla="val 51797"/>
            </a:avLst>
          </a:prstGeom>
          <a:solidFill>
            <a:srgbClr val="FF3300"/>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Personel Planlaması</a:t>
            </a:r>
          </a:p>
        </p:txBody>
      </p:sp>
      <p:sp>
        <p:nvSpPr>
          <p:cNvPr id="10" name="Oval Belirtme Çizgisi 9"/>
          <p:cNvSpPr/>
          <p:nvPr/>
        </p:nvSpPr>
        <p:spPr>
          <a:xfrm rot="20190677">
            <a:off x="722162" y="5089445"/>
            <a:ext cx="1628201" cy="987717"/>
          </a:xfrm>
          <a:prstGeom prst="wedgeEllipseCallout">
            <a:avLst>
              <a:gd name="adj1" fmla="val 47402"/>
              <a:gd name="adj2" fmla="val 6252"/>
            </a:avLst>
          </a:prstGeom>
          <a:solidFill>
            <a:srgbClr val="00B050"/>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Bütçe</a:t>
            </a:r>
          </a:p>
        </p:txBody>
      </p:sp>
      <p:sp>
        <p:nvSpPr>
          <p:cNvPr id="14" name="Oval Belirtme Çizgisi 13"/>
          <p:cNvSpPr/>
          <p:nvPr/>
        </p:nvSpPr>
        <p:spPr>
          <a:xfrm rot="308965">
            <a:off x="467187" y="2016639"/>
            <a:ext cx="1655762" cy="1034862"/>
          </a:xfrm>
          <a:prstGeom prst="wedgeEllipseCallout">
            <a:avLst>
              <a:gd name="adj1" fmla="val 47213"/>
              <a:gd name="adj2" fmla="val 1724"/>
            </a:avLst>
          </a:prstGeom>
          <a:solidFill>
            <a:schemeClr val="tx2">
              <a:lumMod val="20000"/>
              <a:lumOff val="80000"/>
            </a:schemeClr>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Hizmetlerin kalitesi</a:t>
            </a:r>
          </a:p>
        </p:txBody>
      </p:sp>
      <p:sp>
        <p:nvSpPr>
          <p:cNvPr id="16" name="Oval Belirtme Çizgisi 15"/>
          <p:cNvSpPr/>
          <p:nvPr/>
        </p:nvSpPr>
        <p:spPr>
          <a:xfrm rot="1044891">
            <a:off x="9168746" y="5060387"/>
            <a:ext cx="1628546" cy="1001051"/>
          </a:xfrm>
          <a:prstGeom prst="wedgeEllipseCallout">
            <a:avLst>
              <a:gd name="adj1" fmla="val -45927"/>
              <a:gd name="adj2" fmla="val -3239"/>
            </a:avLst>
          </a:prstGeom>
          <a:solidFill>
            <a:srgbClr val="F07920"/>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Yönetim</a:t>
            </a:r>
          </a:p>
        </p:txBody>
      </p:sp>
      <p:sp>
        <p:nvSpPr>
          <p:cNvPr id="17" name="Oval Belirtme Çizgisi 16"/>
          <p:cNvSpPr/>
          <p:nvPr/>
        </p:nvSpPr>
        <p:spPr>
          <a:xfrm rot="1044891">
            <a:off x="3309060" y="5302082"/>
            <a:ext cx="1778404" cy="1001712"/>
          </a:xfrm>
          <a:prstGeom prst="wedgeEllipseCallout">
            <a:avLst>
              <a:gd name="adj1" fmla="val -45737"/>
              <a:gd name="adj2" fmla="val -13259"/>
            </a:avLst>
          </a:prstGeom>
          <a:solidFill>
            <a:srgbClr val="7030A0"/>
          </a:solidFill>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tr-TR" sz="1600" b="1" dirty="0">
                <a:solidFill>
                  <a:schemeClr val="tx1"/>
                </a:solidFill>
              </a:rPr>
              <a:t>Hesap verme sorumluluğu</a:t>
            </a:r>
          </a:p>
        </p:txBody>
      </p:sp>
      <p:sp>
        <p:nvSpPr>
          <p:cNvPr id="15" name="Başlık 1"/>
          <p:cNvSpPr>
            <a:spLocks noGrp="1"/>
          </p:cNvSpPr>
          <p:nvPr>
            <p:ph type="title"/>
          </p:nvPr>
        </p:nvSpPr>
        <p:spPr>
          <a:xfrm>
            <a:off x="2567490" y="206641"/>
            <a:ext cx="7024744" cy="1143000"/>
          </a:xfrm>
        </p:spPr>
        <p:txBody>
          <a:bodyPr rtlCol="0">
            <a:normAutofit fontScale="90000"/>
          </a:bodyPr>
          <a:lstStyle/>
          <a:p>
            <a:pPr algn="ctr">
              <a:defRPr/>
            </a:pPr>
            <a:r>
              <a:rPr lang="tr-TR" sz="3200" b="1" dirty="0">
                <a:ln w="1905"/>
                <a:solidFill>
                  <a:schemeClr val="accent1">
                    <a:lumMod val="75000"/>
                  </a:schemeClr>
                </a:solidFill>
                <a:effectLst>
                  <a:innerShdw blurRad="69850" dist="43180" dir="5400000">
                    <a:srgbClr val="000000">
                      <a:alpha val="65000"/>
                    </a:srgbClr>
                  </a:innerShdw>
                </a:effectLst>
              </a:rPr>
              <a:t>İ</a:t>
            </a:r>
            <a:r>
              <a:rPr lang="tr-TR" sz="3200" b="1" dirty="0" smtClean="0">
                <a:ln w="1905"/>
                <a:solidFill>
                  <a:schemeClr val="accent1">
                    <a:lumMod val="75000"/>
                  </a:schemeClr>
                </a:solidFill>
                <a:effectLst>
                  <a:innerShdw blurRad="69850" dist="43180" dir="5400000">
                    <a:srgbClr val="000000">
                      <a:alpha val="65000"/>
                    </a:srgbClr>
                  </a:innerShdw>
                </a:effectLst>
              </a:rPr>
              <a:t>ç </a:t>
            </a:r>
            <a:r>
              <a:rPr lang="tr-TR" sz="3200" b="1" dirty="0">
                <a:ln w="1905"/>
                <a:solidFill>
                  <a:schemeClr val="accent1">
                    <a:lumMod val="75000"/>
                  </a:schemeClr>
                </a:solidFill>
                <a:effectLst>
                  <a:innerShdw blurRad="69850" dist="43180" dir="5400000">
                    <a:srgbClr val="000000">
                      <a:alpha val="65000"/>
                    </a:srgbClr>
                  </a:innerShdw>
                </a:effectLst>
              </a:rPr>
              <a:t>K</a:t>
            </a:r>
            <a:r>
              <a:rPr lang="tr-TR" sz="3200" b="1" dirty="0" smtClean="0">
                <a:ln w="1905"/>
                <a:solidFill>
                  <a:schemeClr val="accent1">
                    <a:lumMod val="75000"/>
                  </a:schemeClr>
                </a:solidFill>
                <a:effectLst>
                  <a:innerShdw blurRad="69850" dist="43180" dir="5400000">
                    <a:srgbClr val="000000">
                      <a:alpha val="65000"/>
                    </a:srgbClr>
                  </a:innerShdw>
                </a:effectLst>
              </a:rPr>
              <a:t>ontrol </a:t>
            </a:r>
            <a:r>
              <a:rPr lang="tr-TR" sz="3200" b="1" dirty="0">
                <a:ln w="1905"/>
                <a:solidFill>
                  <a:schemeClr val="accent1">
                    <a:lumMod val="75000"/>
                  </a:schemeClr>
                </a:solidFill>
                <a:effectLst>
                  <a:innerShdw blurRad="69850" dist="43180" dir="5400000">
                    <a:srgbClr val="000000">
                      <a:alpha val="65000"/>
                    </a:srgbClr>
                  </a:innerShdw>
                </a:effectLst>
              </a:rPr>
              <a:t>– </a:t>
            </a:r>
            <a:r>
              <a:rPr lang="tr-TR" sz="3200" b="1" dirty="0" err="1">
                <a:ln w="1905"/>
                <a:solidFill>
                  <a:schemeClr val="accent1">
                    <a:lumMod val="75000"/>
                  </a:schemeClr>
                </a:solidFill>
                <a:effectLst>
                  <a:innerShdw blurRad="69850" dist="43180" dir="5400000">
                    <a:srgbClr val="000000">
                      <a:alpha val="65000"/>
                    </a:srgbClr>
                  </a:innerShdw>
                </a:effectLst>
              </a:rPr>
              <a:t>I</a:t>
            </a:r>
            <a:r>
              <a:rPr lang="tr-TR" sz="3200" b="1" dirty="0" err="1" smtClean="0">
                <a:ln w="1905"/>
                <a:solidFill>
                  <a:schemeClr val="accent1">
                    <a:lumMod val="75000"/>
                  </a:schemeClr>
                </a:solidFill>
                <a:effectLst>
                  <a:innerShdw blurRad="69850" dist="43180" dir="5400000">
                    <a:srgbClr val="000000">
                      <a:alpha val="65000"/>
                    </a:srgbClr>
                  </a:innerShdw>
                </a:effectLst>
              </a:rPr>
              <a:t>nternal</a:t>
            </a:r>
            <a:r>
              <a:rPr lang="tr-TR" sz="3200" b="1" dirty="0" smtClean="0">
                <a:ln w="1905"/>
                <a:solidFill>
                  <a:schemeClr val="accent1">
                    <a:lumMod val="75000"/>
                  </a:schemeClr>
                </a:solidFill>
                <a:effectLst>
                  <a:innerShdw blurRad="69850" dist="43180" dir="5400000">
                    <a:srgbClr val="000000">
                      <a:alpha val="65000"/>
                    </a:srgbClr>
                  </a:innerShdw>
                </a:effectLst>
              </a:rPr>
              <a:t> </a:t>
            </a:r>
            <a:r>
              <a:rPr lang="tr-TR" sz="3200" b="1" dirty="0">
                <a:ln w="1905"/>
                <a:solidFill>
                  <a:schemeClr val="accent1">
                    <a:lumMod val="75000"/>
                  </a:schemeClr>
                </a:solidFill>
                <a:effectLst>
                  <a:innerShdw blurRad="69850" dist="43180" dir="5400000">
                    <a:srgbClr val="000000">
                      <a:alpha val="65000"/>
                    </a:srgbClr>
                  </a:innerShdw>
                </a:effectLst>
              </a:rPr>
              <a:t>C</a:t>
            </a:r>
            <a:r>
              <a:rPr lang="tr-TR" sz="3200" b="1" dirty="0" smtClean="0">
                <a:ln w="1905"/>
                <a:solidFill>
                  <a:schemeClr val="accent1">
                    <a:lumMod val="75000"/>
                  </a:schemeClr>
                </a:solidFill>
                <a:effectLst>
                  <a:innerShdw blurRad="69850" dist="43180" dir="5400000">
                    <a:srgbClr val="000000">
                      <a:alpha val="65000"/>
                    </a:srgbClr>
                  </a:innerShdw>
                </a:effectLst>
              </a:rPr>
              <a:t>ontrol</a:t>
            </a:r>
            <a:r>
              <a:rPr lang="tr-TR" sz="3200" b="1" dirty="0">
                <a:ln w="1905"/>
                <a:solidFill>
                  <a:schemeClr val="accent1">
                    <a:lumMod val="75000"/>
                  </a:schemeClr>
                </a:solidFill>
                <a:effectLst>
                  <a:innerShdw blurRad="69850" dist="43180" dir="5400000">
                    <a:srgbClr val="000000">
                      <a:alpha val="65000"/>
                    </a:srgbClr>
                  </a:innerShdw>
                </a:effectLst>
              </a:rPr>
              <a:t/>
            </a:r>
            <a:br>
              <a:rPr lang="tr-TR" sz="3200" b="1" dirty="0">
                <a:ln w="1905"/>
                <a:solidFill>
                  <a:schemeClr val="accent1">
                    <a:lumMod val="75000"/>
                  </a:schemeClr>
                </a:solidFill>
                <a:effectLst>
                  <a:innerShdw blurRad="69850" dist="43180" dir="5400000">
                    <a:srgbClr val="000000">
                      <a:alpha val="65000"/>
                    </a:srgbClr>
                  </a:innerShdw>
                </a:effectLst>
              </a:rPr>
            </a:br>
            <a:r>
              <a:rPr lang="tr-TR" sz="4900" b="1" dirty="0">
                <a:ln w="1905"/>
                <a:solidFill>
                  <a:schemeClr val="accent1">
                    <a:lumMod val="75000"/>
                  </a:schemeClr>
                </a:solidFill>
                <a:effectLst>
                  <a:innerShdw blurRad="69850" dist="43180" dir="5400000">
                    <a:srgbClr val="000000">
                      <a:alpha val="65000"/>
                    </a:srgbClr>
                  </a:innerShdw>
                </a:effectLst>
              </a:rPr>
              <a:t>OTO KONTROL</a:t>
            </a:r>
          </a:p>
        </p:txBody>
      </p:sp>
      <p:sp>
        <p:nvSpPr>
          <p:cNvPr id="18444" name="Metin kutusu 17"/>
          <p:cNvSpPr txBox="1">
            <a:spLocks noChangeArrowheads="1"/>
          </p:cNvSpPr>
          <p:nvPr/>
        </p:nvSpPr>
        <p:spPr bwMode="auto">
          <a:xfrm>
            <a:off x="6311900" y="138114"/>
            <a:ext cx="3240088" cy="338137"/>
          </a:xfrm>
          <a:prstGeom prst="rect">
            <a:avLst/>
          </a:prstGeom>
          <a:noFill/>
          <a:ln w="9525">
            <a:noFill/>
            <a:miter lim="800000"/>
            <a:headEnd/>
            <a:tailEnd/>
          </a:ln>
        </p:spPr>
        <p:txBody>
          <a:bodyPr>
            <a:spAutoFit/>
          </a:bodyPr>
          <a:lstStyle/>
          <a:p>
            <a:pPr algn="ctr"/>
            <a:r>
              <a:rPr lang="tr-TR" sz="1600">
                <a:solidFill>
                  <a:schemeClr val="bg1"/>
                </a:solidFill>
                <a:latin typeface="Andalus"/>
                <a:ea typeface="Andalus"/>
                <a:cs typeface="Andalus"/>
              </a:rPr>
              <a:t>Strateji Geliştirme Daire Başkanlığı</a:t>
            </a:r>
          </a:p>
        </p:txBody>
      </p:sp>
    </p:spTree>
    <p:extLst>
      <p:ext uri="{BB962C8B-B14F-4D97-AF65-F5344CB8AC3E}">
        <p14:creationId xmlns:p14="http://schemas.microsoft.com/office/powerpoint/2010/main" val="98516412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0" grpId="0" animBg="1"/>
      <p:bldP spid="14"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454351" y="280994"/>
            <a:ext cx="7175362" cy="707886"/>
          </a:xfrm>
          <a:prstGeom prst="rect">
            <a:avLst/>
          </a:prstGeom>
        </p:spPr>
        <p:txBody>
          <a:bodyPr wrap="none">
            <a:spAutoFit/>
          </a:bodyPr>
          <a:lstStyle/>
          <a:p>
            <a:r>
              <a:rPr lang="tr-TR" sz="3200" dirty="0" smtClean="0">
                <a:solidFill>
                  <a:schemeClr val="accent1">
                    <a:lumMod val="75000"/>
                  </a:schemeClr>
                </a:solidFill>
                <a:latin typeface="Comic Sans MS" pitchFamily="66" charset="0"/>
              </a:rPr>
              <a:t>       </a:t>
            </a:r>
            <a:r>
              <a:rPr lang="tr-TR" sz="4000" dirty="0">
                <a:solidFill>
                  <a:schemeClr val="accent1">
                    <a:lumMod val="75000"/>
                  </a:schemeClr>
                </a:solidFill>
                <a:latin typeface="Comic Sans MS" pitchFamily="66" charset="0"/>
              </a:rPr>
              <a:t>Bütünü görmek önemlidir</a:t>
            </a:r>
            <a:r>
              <a:rPr lang="tr-TR" sz="4000" dirty="0" smtClean="0">
                <a:solidFill>
                  <a:schemeClr val="accent1">
                    <a:lumMod val="75000"/>
                  </a:schemeClr>
                </a:solidFill>
                <a:latin typeface="Comic Sans MS" pitchFamily="66" charset="0"/>
              </a:rPr>
              <a:t>!!</a:t>
            </a:r>
            <a:endParaRPr lang="tr-TR" sz="4000" dirty="0">
              <a:solidFill>
                <a:schemeClr val="accent1">
                  <a:lumMod val="75000"/>
                </a:schemeClr>
              </a:solidFill>
              <a:latin typeface="Comic Sans MS" pitchFamily="66" charset="0"/>
            </a:endParaRPr>
          </a:p>
        </p:txBody>
      </p:sp>
      <p:pic>
        <p:nvPicPr>
          <p:cNvPr id="4" name="Picture 4" descr="buzdagi di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510348"/>
            <a:ext cx="7452783" cy="4631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10171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4841" y="195792"/>
            <a:ext cx="12107159" cy="756315"/>
          </a:xfrm>
        </p:spPr>
        <p:txBody>
          <a:bodyPr>
            <a:noAutofit/>
          </a:bodyPr>
          <a:lstStyle/>
          <a:p>
            <a:r>
              <a:rPr lang="tr-TR" sz="3600" b="1" dirty="0" smtClean="0">
                <a:solidFill>
                  <a:schemeClr val="accent1">
                    <a:lumMod val="75000"/>
                  </a:schemeClr>
                </a:solidFill>
              </a:rPr>
              <a:t>                                              </a:t>
            </a:r>
            <a:r>
              <a:rPr lang="tr-TR" b="1" dirty="0" smtClean="0">
                <a:solidFill>
                  <a:schemeClr val="accent1">
                    <a:lumMod val="75000"/>
                  </a:schemeClr>
                </a:solidFill>
              </a:rPr>
              <a:t>İç Denetim</a:t>
            </a:r>
            <a:endParaRPr lang="tr-TR"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CC6D4B2-409F-40B4-B557-474766D51D1C}" type="slidenum">
              <a:rPr lang="en-US" smtClean="0"/>
              <a:pPr/>
              <a:t>31</a:t>
            </a:fld>
            <a:endParaRPr lang="en-US" dirty="0"/>
          </a:p>
        </p:txBody>
      </p:sp>
      <p:sp>
        <p:nvSpPr>
          <p:cNvPr id="6" name="Yuvarlatılmış Dikdörtgen 5"/>
          <p:cNvSpPr/>
          <p:nvPr/>
        </p:nvSpPr>
        <p:spPr>
          <a:xfrm>
            <a:off x="424206" y="1068592"/>
            <a:ext cx="11142483" cy="5068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solidFill>
                  <a:schemeClr val="tx1"/>
                </a:solidFill>
              </a:rPr>
              <a:t>İç </a:t>
            </a:r>
            <a:r>
              <a:rPr lang="tr-TR" sz="2800" b="1" dirty="0" smtClean="0">
                <a:solidFill>
                  <a:schemeClr val="tx1"/>
                </a:solidFill>
              </a:rPr>
              <a:t>Denetim;</a:t>
            </a:r>
            <a:r>
              <a:rPr lang="tr-TR" sz="2800" b="1" dirty="0" smtClean="0"/>
              <a:t> </a:t>
            </a:r>
            <a:r>
              <a:rPr lang="tr-TR" sz="2800" dirty="0"/>
              <a:t>bir organizasyonun katma değerini artırmak ve </a:t>
            </a:r>
            <a:r>
              <a:rPr lang="tr-TR" sz="2800" dirty="0" err="1"/>
              <a:t>operasyonel</a:t>
            </a:r>
            <a:r>
              <a:rPr lang="tr-TR" sz="2800" dirty="0"/>
              <a:t> verimliliğini geliştirmek amacı ile yapılan bağımsız, objektif güvence ve danışmanlık hizmetlerini içeren çalışmalardır. </a:t>
            </a:r>
            <a:endParaRPr lang="tr-TR" sz="2800" dirty="0" smtClean="0"/>
          </a:p>
          <a:p>
            <a:endParaRPr lang="tr-TR" sz="2800" dirty="0" smtClean="0"/>
          </a:p>
          <a:p>
            <a:r>
              <a:rPr lang="tr-TR" sz="2800" b="1" dirty="0" smtClean="0">
                <a:solidFill>
                  <a:schemeClr val="tx1"/>
                </a:solidFill>
              </a:rPr>
              <a:t>İç Denetim;</a:t>
            </a:r>
            <a:r>
              <a:rPr lang="tr-TR" sz="2800" b="1" dirty="0" smtClean="0"/>
              <a:t> </a:t>
            </a:r>
            <a:r>
              <a:rPr lang="tr-TR" sz="2800" dirty="0" smtClean="0"/>
              <a:t>organizasyonun hedeflerine ulaşmasına katkıda bulunur. Ve etkin </a:t>
            </a:r>
            <a:r>
              <a:rPr lang="tr-TR" sz="2800" dirty="0"/>
              <a:t>risk yönetimi, kontrol ve kurumsal yönetim konularında gelişimi sağlar</a:t>
            </a:r>
          </a:p>
        </p:txBody>
      </p:sp>
    </p:spTree>
    <p:extLst>
      <p:ext uri="{BB962C8B-B14F-4D97-AF65-F5344CB8AC3E}">
        <p14:creationId xmlns:p14="http://schemas.microsoft.com/office/powerpoint/2010/main" val="209477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1975" y="195792"/>
            <a:ext cx="11830639" cy="1014883"/>
          </a:xfrm>
        </p:spPr>
        <p:txBody>
          <a:bodyPr>
            <a:noAutofit/>
          </a:bodyPr>
          <a:lstStyle/>
          <a:p>
            <a:r>
              <a:rPr lang="tr-TR" sz="3600" b="1" dirty="0" smtClean="0">
                <a:solidFill>
                  <a:schemeClr val="accent1">
                    <a:lumMod val="75000"/>
                  </a:schemeClr>
                </a:solidFill>
              </a:rPr>
              <a:t>                                              </a:t>
            </a:r>
            <a:r>
              <a:rPr lang="tr-TR" b="1" dirty="0" smtClean="0">
                <a:solidFill>
                  <a:schemeClr val="accent1">
                    <a:lumMod val="75000"/>
                  </a:schemeClr>
                </a:solidFill>
              </a:rPr>
              <a:t>İç Denetim</a:t>
            </a:r>
            <a:endParaRPr lang="tr-TR"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CC6D4B2-409F-40B4-B557-474766D51D1C}" type="slidenum">
              <a:rPr lang="en-US" smtClean="0"/>
              <a:pPr/>
              <a:t>32</a:t>
            </a:fld>
            <a:endParaRPr lang="en-US" dirty="0"/>
          </a:p>
        </p:txBody>
      </p:sp>
      <p:sp>
        <p:nvSpPr>
          <p:cNvPr id="3" name="Metin kutusu 2"/>
          <p:cNvSpPr txBox="1"/>
          <p:nvPr/>
        </p:nvSpPr>
        <p:spPr>
          <a:xfrm>
            <a:off x="1093509" y="1521355"/>
            <a:ext cx="10360058" cy="3046988"/>
          </a:xfrm>
          <a:prstGeom prst="rect">
            <a:avLst/>
          </a:prstGeom>
          <a:noFill/>
        </p:spPr>
        <p:txBody>
          <a:bodyPr wrap="square" rtlCol="0">
            <a:spAutoFit/>
          </a:bodyPr>
          <a:lstStyle/>
          <a:p>
            <a:pPr marL="457200" indent="-457200">
              <a:buClr>
                <a:schemeClr val="accent1">
                  <a:lumMod val="75000"/>
                </a:schemeClr>
              </a:buClr>
              <a:buFont typeface="Wingdings" panose="05000000000000000000" pitchFamily="2" charset="2"/>
              <a:buChar char="Ø"/>
            </a:pPr>
            <a:r>
              <a:rPr lang="tr-TR" sz="3200" dirty="0" smtClean="0"/>
              <a:t>İç denetim, iç kontrol sisteminin parçası olan yönetimsel bir fonksiyondur.</a:t>
            </a:r>
          </a:p>
          <a:p>
            <a:pPr marL="457200" indent="-457200">
              <a:buClr>
                <a:schemeClr val="accent1">
                  <a:lumMod val="75000"/>
                </a:schemeClr>
              </a:buClr>
              <a:buFont typeface="Wingdings" panose="05000000000000000000" pitchFamily="2" charset="2"/>
              <a:buChar char="Ø"/>
            </a:pPr>
            <a:endParaRPr lang="tr-TR" sz="3200" dirty="0"/>
          </a:p>
          <a:p>
            <a:pPr marL="457200" indent="-457200">
              <a:buClr>
                <a:schemeClr val="accent1">
                  <a:lumMod val="75000"/>
                </a:schemeClr>
              </a:buClr>
              <a:buFont typeface="Wingdings" panose="05000000000000000000" pitchFamily="2" charset="2"/>
              <a:buChar char="Ø"/>
            </a:pPr>
            <a:r>
              <a:rPr lang="tr-TR" sz="3200" dirty="0" smtClean="0"/>
              <a:t>İç denetçiler, denetim faaliyetlerinde iç kontrol sisteminin işleyişini, en iyi şekilde çalışıyor olduğundan emin olmak için incelerler</a:t>
            </a:r>
            <a:r>
              <a:rPr lang="tr-TR" sz="3200" dirty="0"/>
              <a:t>.</a:t>
            </a:r>
          </a:p>
        </p:txBody>
      </p:sp>
    </p:spTree>
    <p:extLst>
      <p:ext uri="{BB962C8B-B14F-4D97-AF65-F5344CB8AC3E}">
        <p14:creationId xmlns:p14="http://schemas.microsoft.com/office/powerpoint/2010/main" val="2915093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11520" y="195792"/>
            <a:ext cx="9194800" cy="1325563"/>
          </a:xfrm>
        </p:spPr>
        <p:txBody>
          <a:bodyPr>
            <a:noAutofit/>
          </a:bodyPr>
          <a:lstStyle/>
          <a:p>
            <a:r>
              <a:rPr lang="tr-TR" sz="4000" b="1" dirty="0" smtClean="0">
                <a:solidFill>
                  <a:schemeClr val="accent1">
                    <a:lumMod val="75000"/>
                  </a:schemeClr>
                </a:solidFill>
              </a:rPr>
              <a:t>İç Denetim Kuruma Nasıl Yardımcı Olur??</a:t>
            </a:r>
            <a:endParaRPr lang="tr-TR" sz="40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CC6D4B2-409F-40B4-B557-474766D51D1C}" type="slidenum">
              <a:rPr lang="en-US" smtClean="0"/>
              <a:pPr/>
              <a:t>33</a:t>
            </a:fld>
            <a:endParaRPr lang="en-US" dirty="0"/>
          </a:p>
        </p:txBody>
      </p:sp>
      <p:sp>
        <p:nvSpPr>
          <p:cNvPr id="3" name="Metin kutusu 2"/>
          <p:cNvSpPr txBox="1"/>
          <p:nvPr/>
        </p:nvSpPr>
        <p:spPr>
          <a:xfrm>
            <a:off x="1093509" y="1521355"/>
            <a:ext cx="10360058" cy="5016758"/>
          </a:xfrm>
          <a:prstGeom prst="rect">
            <a:avLst/>
          </a:prstGeom>
          <a:noFill/>
        </p:spPr>
        <p:txBody>
          <a:bodyPr wrap="square" rtlCol="0">
            <a:spAutoFit/>
          </a:bodyPr>
          <a:lstStyle/>
          <a:p>
            <a:pPr marL="457200" indent="-457200">
              <a:buClr>
                <a:schemeClr val="accent1">
                  <a:lumMod val="75000"/>
                </a:schemeClr>
              </a:buClr>
              <a:buFont typeface="Wingdings" panose="05000000000000000000" pitchFamily="2" charset="2"/>
              <a:buChar char="Ø"/>
            </a:pPr>
            <a:r>
              <a:rPr lang="tr-TR" sz="3200" dirty="0" smtClean="0"/>
              <a:t>Operasyonlar </a:t>
            </a:r>
            <a:r>
              <a:rPr lang="tr-TR" sz="3200" dirty="0"/>
              <a:t>hakkında objektif bir değerlendirme yapar ve en iyi uygulamalar için fikirlerini paylaşır</a:t>
            </a:r>
            <a:r>
              <a:rPr lang="tr-TR" sz="3200" dirty="0" smtClean="0"/>
              <a:t>.</a:t>
            </a:r>
          </a:p>
          <a:p>
            <a:pPr marL="457200" indent="-457200">
              <a:buClr>
                <a:schemeClr val="accent1">
                  <a:lumMod val="75000"/>
                </a:schemeClr>
              </a:buClr>
              <a:buFont typeface="Wingdings" panose="05000000000000000000" pitchFamily="2" charset="2"/>
              <a:buChar char="Ø"/>
            </a:pPr>
            <a:endParaRPr lang="tr-TR" sz="3200" dirty="0"/>
          </a:p>
          <a:p>
            <a:pPr marL="457200" indent="-457200">
              <a:buClr>
                <a:schemeClr val="accent1">
                  <a:lumMod val="75000"/>
                </a:schemeClr>
              </a:buClr>
              <a:buFont typeface="Wingdings" panose="05000000000000000000" pitchFamily="2" charset="2"/>
              <a:buChar char="Ø"/>
            </a:pPr>
            <a:r>
              <a:rPr lang="tr-TR" sz="3200" dirty="0" smtClean="0"/>
              <a:t>Kontrollerin</a:t>
            </a:r>
            <a:r>
              <a:rPr lang="tr-TR" sz="3200" dirty="0"/>
              <a:t>, süreçlerin ve prosedürlerin, performansın ve risk yönetiminin gelişimi için danışmanlık sağlar</a:t>
            </a:r>
            <a:r>
              <a:rPr lang="tr-TR" sz="3200" dirty="0" smtClean="0"/>
              <a:t>.</a:t>
            </a:r>
          </a:p>
          <a:p>
            <a:pPr marL="457200" indent="-457200">
              <a:buClr>
                <a:schemeClr val="accent1">
                  <a:lumMod val="75000"/>
                </a:schemeClr>
              </a:buClr>
              <a:buFont typeface="Wingdings" panose="05000000000000000000" pitchFamily="2" charset="2"/>
              <a:buChar char="Ø"/>
            </a:pPr>
            <a:endParaRPr lang="tr-TR" sz="3200" dirty="0"/>
          </a:p>
          <a:p>
            <a:pPr marL="457200" indent="-457200">
              <a:buClr>
                <a:schemeClr val="accent1">
                  <a:lumMod val="75000"/>
                </a:schemeClr>
              </a:buClr>
              <a:buFont typeface="Wingdings" panose="05000000000000000000" pitchFamily="2" charset="2"/>
              <a:buChar char="Ø"/>
            </a:pPr>
            <a:r>
              <a:rPr lang="tr-TR" sz="3200" dirty="0" smtClean="0"/>
              <a:t>Maliyetleri </a:t>
            </a:r>
            <a:r>
              <a:rPr lang="tr-TR" sz="3200" dirty="0"/>
              <a:t>düşürmek, geliri arttırmak ve karı geliştirmek için tavsiyelerde bulunur. </a:t>
            </a:r>
            <a:endParaRPr lang="tr-TR" sz="3200" dirty="0" smtClean="0"/>
          </a:p>
          <a:p>
            <a:pPr marL="457200" indent="-457200">
              <a:buClr>
                <a:schemeClr val="accent1">
                  <a:lumMod val="75000"/>
                </a:schemeClr>
              </a:buClr>
              <a:buFont typeface="Wingdings" panose="05000000000000000000" pitchFamily="2" charset="2"/>
              <a:buChar char="Ø"/>
            </a:pPr>
            <a:endParaRPr lang="tr-TR" sz="3200" dirty="0"/>
          </a:p>
          <a:p>
            <a:pPr marL="457200" indent="-457200">
              <a:buClr>
                <a:schemeClr val="accent1">
                  <a:lumMod val="75000"/>
                </a:schemeClr>
              </a:buClr>
              <a:buFont typeface="Wingdings" panose="05000000000000000000" pitchFamily="2" charset="2"/>
              <a:buChar char="Ø"/>
            </a:pPr>
            <a:r>
              <a:rPr lang="tr-TR" sz="3200" dirty="0" smtClean="0"/>
              <a:t>Yetkin </a:t>
            </a:r>
            <a:r>
              <a:rPr lang="tr-TR" sz="3200" dirty="0"/>
              <a:t>danışmanlık ve güvence hizmetleri </a:t>
            </a:r>
            <a:r>
              <a:rPr lang="tr-TR" sz="3200" dirty="0" smtClean="0"/>
              <a:t>sağlar.</a:t>
            </a:r>
            <a:endParaRPr lang="tr-TR" sz="3200" dirty="0"/>
          </a:p>
        </p:txBody>
      </p:sp>
    </p:spTree>
    <p:extLst>
      <p:ext uri="{BB962C8B-B14F-4D97-AF65-F5344CB8AC3E}">
        <p14:creationId xmlns:p14="http://schemas.microsoft.com/office/powerpoint/2010/main" val="404105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95792"/>
            <a:ext cx="12192000" cy="1039119"/>
          </a:xfrm>
        </p:spPr>
        <p:txBody>
          <a:bodyPr>
            <a:noAutofit/>
          </a:bodyPr>
          <a:lstStyle/>
          <a:p>
            <a:r>
              <a:rPr lang="tr-TR" sz="3600" b="1" dirty="0" smtClean="0">
                <a:solidFill>
                  <a:schemeClr val="accent1">
                    <a:lumMod val="75000"/>
                  </a:schemeClr>
                </a:solidFill>
              </a:rPr>
              <a:t>                                </a:t>
            </a:r>
            <a:r>
              <a:rPr lang="tr-TR" b="1" dirty="0" smtClean="0">
                <a:solidFill>
                  <a:schemeClr val="accent1">
                    <a:lumMod val="75000"/>
                  </a:schemeClr>
                </a:solidFill>
              </a:rPr>
              <a:t>İç Denetimin Özellikleri</a:t>
            </a:r>
            <a:endParaRPr lang="tr-TR"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CC6D4B2-409F-40B4-B557-474766D51D1C}" type="slidenum">
              <a:rPr lang="en-US" smtClean="0"/>
              <a:pPr/>
              <a:t>34</a:t>
            </a:fld>
            <a:endParaRPr lang="en-US" dirty="0"/>
          </a:p>
        </p:txBody>
      </p:sp>
      <p:sp>
        <p:nvSpPr>
          <p:cNvPr id="3" name="Metin kutusu 2"/>
          <p:cNvSpPr txBox="1"/>
          <p:nvPr/>
        </p:nvSpPr>
        <p:spPr>
          <a:xfrm>
            <a:off x="631596" y="1313963"/>
            <a:ext cx="10821971" cy="5293757"/>
          </a:xfrm>
          <a:prstGeom prst="rect">
            <a:avLst/>
          </a:prstGeom>
          <a:noFill/>
        </p:spPr>
        <p:txBody>
          <a:bodyPr wrap="square" rtlCol="0">
            <a:spAutoFit/>
          </a:bodyPr>
          <a:lstStyle/>
          <a:p>
            <a:pPr marL="342900" indent="-342900" algn="just">
              <a:buClr>
                <a:schemeClr val="accent1">
                  <a:lumMod val="75000"/>
                </a:schemeClr>
              </a:buClr>
              <a:buFont typeface="Wingdings" panose="05000000000000000000" pitchFamily="2" charset="2"/>
              <a:buChar char="Ø"/>
            </a:pPr>
            <a:r>
              <a:rPr lang="tr-TR" sz="2600" dirty="0" smtClean="0"/>
              <a:t>İç </a:t>
            </a:r>
            <a:r>
              <a:rPr lang="tr-TR" sz="2600" dirty="0"/>
              <a:t>denetim, sertifikalı iç denetçiler tarafından gerçekleştirilir</a:t>
            </a:r>
            <a:r>
              <a:rPr lang="tr-TR" sz="2600" dirty="0" smtClean="0"/>
              <a:t>.</a:t>
            </a:r>
          </a:p>
          <a:p>
            <a:pPr marL="342900" indent="-342900" algn="just">
              <a:buClr>
                <a:schemeClr val="accent1">
                  <a:lumMod val="75000"/>
                </a:schemeClr>
              </a:buClr>
              <a:buFont typeface="Wingdings" panose="05000000000000000000" pitchFamily="2" charset="2"/>
              <a:buChar char="Ø"/>
            </a:pPr>
            <a:endParaRPr lang="tr-TR" sz="2600" dirty="0"/>
          </a:p>
          <a:p>
            <a:pPr marL="342900" indent="-342900" algn="just">
              <a:buClr>
                <a:schemeClr val="accent1">
                  <a:lumMod val="75000"/>
                </a:schemeClr>
              </a:buClr>
              <a:buFont typeface="Wingdings" panose="05000000000000000000" pitchFamily="2" charset="2"/>
              <a:buChar char="Ø"/>
            </a:pPr>
            <a:r>
              <a:rPr lang="tr-TR" sz="2600" dirty="0" smtClean="0"/>
              <a:t>İç </a:t>
            </a:r>
            <a:r>
              <a:rPr lang="tr-TR" sz="2600" dirty="0"/>
              <a:t>denetim, İç Denetim Koordinasyon Kurulunun koordinasyon ve rehberliğinde Kurul tarafından Üst Yöneticiler İçin İç Kontrol ve İç Denetim Rehberi belirlenen genel kabul görmüş standartlara göre gerçekleştirilir</a:t>
            </a:r>
            <a:r>
              <a:rPr lang="tr-TR" sz="2600" dirty="0" smtClean="0"/>
              <a:t>.</a:t>
            </a:r>
          </a:p>
          <a:p>
            <a:pPr algn="just">
              <a:buClr>
                <a:schemeClr val="accent1">
                  <a:lumMod val="75000"/>
                </a:schemeClr>
              </a:buClr>
            </a:pPr>
            <a:r>
              <a:rPr lang="tr-TR" sz="2600" dirty="0" smtClean="0"/>
              <a:t> </a:t>
            </a:r>
            <a:endParaRPr lang="tr-TR" sz="2600" dirty="0"/>
          </a:p>
          <a:p>
            <a:pPr marL="342900" indent="-342900" algn="just">
              <a:buClr>
                <a:schemeClr val="accent1">
                  <a:lumMod val="75000"/>
                </a:schemeClr>
              </a:buClr>
              <a:buFont typeface="Wingdings" panose="05000000000000000000" pitchFamily="2" charset="2"/>
              <a:buChar char="Ø"/>
            </a:pPr>
            <a:r>
              <a:rPr lang="tr-TR" sz="2600" dirty="0" smtClean="0"/>
              <a:t>İç </a:t>
            </a:r>
            <a:r>
              <a:rPr lang="tr-TR" sz="2600" dirty="0"/>
              <a:t>denetim, iç denetim birimi (başkanlığı) tarafından hazırlanan ve üst yönetici tarafından onaylanan risk odaklı denetim plan ve programlarına göre yapılır</a:t>
            </a:r>
            <a:r>
              <a:rPr lang="tr-TR" sz="2600" dirty="0" smtClean="0"/>
              <a:t>.</a:t>
            </a:r>
          </a:p>
          <a:p>
            <a:pPr marL="342900" indent="-342900" algn="just">
              <a:buClr>
                <a:schemeClr val="accent1">
                  <a:lumMod val="75000"/>
                </a:schemeClr>
              </a:buClr>
              <a:buFont typeface="Wingdings" panose="05000000000000000000" pitchFamily="2" charset="2"/>
              <a:buChar char="Ø"/>
            </a:pPr>
            <a:endParaRPr lang="tr-TR" sz="2600" dirty="0"/>
          </a:p>
          <a:p>
            <a:pPr marL="342900" indent="-342900" algn="just">
              <a:buClr>
                <a:schemeClr val="accent1">
                  <a:lumMod val="75000"/>
                </a:schemeClr>
              </a:buClr>
              <a:buFont typeface="Wingdings" panose="05000000000000000000" pitchFamily="2" charset="2"/>
              <a:buChar char="Ø"/>
            </a:pPr>
            <a:r>
              <a:rPr lang="tr-TR" sz="2600" dirty="0" smtClean="0"/>
              <a:t>İç </a:t>
            </a:r>
            <a:r>
              <a:rPr lang="tr-TR" sz="2600" dirty="0"/>
              <a:t>denetim sistematik, sürekli ve disiplinli bir </a:t>
            </a:r>
            <a:r>
              <a:rPr lang="tr-TR" sz="2600" dirty="0" smtClean="0"/>
              <a:t>yaklaşımla gerçekleştirilir.</a:t>
            </a:r>
          </a:p>
          <a:p>
            <a:pPr marL="342900" indent="-342900" algn="just">
              <a:buClr>
                <a:schemeClr val="accent1">
                  <a:lumMod val="75000"/>
                </a:schemeClr>
              </a:buClr>
              <a:buFont typeface="Wingdings" panose="05000000000000000000" pitchFamily="2" charset="2"/>
              <a:buChar char="Ø"/>
            </a:pPr>
            <a:endParaRPr lang="tr-TR" sz="2600" dirty="0"/>
          </a:p>
          <a:p>
            <a:pPr marL="342900" indent="-342900" algn="just">
              <a:buClr>
                <a:schemeClr val="accent1">
                  <a:lumMod val="75000"/>
                </a:schemeClr>
              </a:buClr>
              <a:buFont typeface="Wingdings" panose="05000000000000000000" pitchFamily="2" charset="2"/>
              <a:buChar char="Ø"/>
            </a:pPr>
            <a:r>
              <a:rPr lang="tr-TR" sz="2600" dirty="0" smtClean="0"/>
              <a:t>İç </a:t>
            </a:r>
            <a:r>
              <a:rPr lang="tr-TR" sz="2600" dirty="0"/>
              <a:t>denetim faaliyeti fonksiyonel bağımsızlık ilkesine uygun olarak yürütülür. </a:t>
            </a:r>
          </a:p>
        </p:txBody>
      </p:sp>
    </p:spTree>
    <p:extLst>
      <p:ext uri="{BB962C8B-B14F-4D97-AF65-F5344CB8AC3E}">
        <p14:creationId xmlns:p14="http://schemas.microsoft.com/office/powerpoint/2010/main" val="1317866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95792"/>
            <a:ext cx="11353800" cy="991985"/>
          </a:xfrm>
        </p:spPr>
        <p:txBody>
          <a:bodyPr>
            <a:noAutofit/>
          </a:bodyPr>
          <a:lstStyle/>
          <a:p>
            <a:r>
              <a:rPr lang="tr-TR" sz="3600" b="1" dirty="0" smtClean="0">
                <a:solidFill>
                  <a:schemeClr val="accent1">
                    <a:lumMod val="75000"/>
                  </a:schemeClr>
                </a:solidFill>
              </a:rPr>
              <a:t>                                          </a:t>
            </a:r>
            <a:r>
              <a:rPr lang="tr-TR" b="1" dirty="0" smtClean="0">
                <a:solidFill>
                  <a:schemeClr val="accent1">
                    <a:lumMod val="75000"/>
                  </a:schemeClr>
                </a:solidFill>
              </a:rPr>
              <a:t>İç Denetçi</a:t>
            </a:r>
            <a:endParaRPr lang="tr-TR"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CC6D4B2-409F-40B4-B557-474766D51D1C}" type="slidenum">
              <a:rPr lang="en-US" smtClean="0"/>
              <a:pPr/>
              <a:t>35</a:t>
            </a:fld>
            <a:endParaRPr lang="en-US" dirty="0"/>
          </a:p>
        </p:txBody>
      </p:sp>
      <p:sp>
        <p:nvSpPr>
          <p:cNvPr id="3" name="Metin kutusu 2"/>
          <p:cNvSpPr txBox="1"/>
          <p:nvPr/>
        </p:nvSpPr>
        <p:spPr>
          <a:xfrm>
            <a:off x="744718" y="1272619"/>
            <a:ext cx="10708849" cy="4031873"/>
          </a:xfrm>
          <a:prstGeom prst="rect">
            <a:avLst/>
          </a:prstGeom>
          <a:noFill/>
        </p:spPr>
        <p:txBody>
          <a:bodyPr wrap="square" rtlCol="0">
            <a:spAutoFit/>
          </a:bodyPr>
          <a:lstStyle/>
          <a:p>
            <a:pPr marL="457200" indent="-457200">
              <a:buClr>
                <a:schemeClr val="accent1">
                  <a:lumMod val="75000"/>
                </a:schemeClr>
              </a:buClr>
              <a:buFont typeface="Wingdings" panose="05000000000000000000" pitchFamily="2" charset="2"/>
              <a:buChar char="Ø"/>
            </a:pPr>
            <a:r>
              <a:rPr lang="tr-TR" sz="3200" dirty="0" smtClean="0"/>
              <a:t>İÇ DENETÇİ KİM DEĞİLDİR</a:t>
            </a:r>
          </a:p>
          <a:p>
            <a:r>
              <a:rPr lang="tr-TR" sz="3200" dirty="0" smtClean="0"/>
              <a:t>Bir müfettiş, onaylayıcı mercii, polis, yargıç değildir.</a:t>
            </a:r>
          </a:p>
          <a:p>
            <a:endParaRPr lang="tr-TR" sz="3200" dirty="0" smtClean="0"/>
          </a:p>
          <a:p>
            <a:pPr marL="457200" indent="-457200">
              <a:buClr>
                <a:schemeClr val="accent1">
                  <a:lumMod val="75000"/>
                </a:schemeClr>
              </a:buClr>
              <a:buFont typeface="Wingdings" panose="05000000000000000000" pitchFamily="2" charset="2"/>
              <a:buChar char="Ø"/>
            </a:pPr>
            <a:r>
              <a:rPr lang="tr-TR" sz="3200" dirty="0" smtClean="0"/>
              <a:t>İÇ </a:t>
            </a:r>
            <a:r>
              <a:rPr lang="tr-TR" sz="3200" dirty="0"/>
              <a:t>DENETÇİ </a:t>
            </a:r>
            <a:r>
              <a:rPr lang="tr-TR" sz="3200" dirty="0" smtClean="0"/>
              <a:t>KİMDİR?</a:t>
            </a:r>
          </a:p>
          <a:p>
            <a:r>
              <a:rPr lang="tr-TR" sz="3200" dirty="0" smtClean="0"/>
              <a:t>Yöneticinin kuruluşuna ilişkin riskleri daha iyi kontrol etmesi ve hedeflerine ulaşmak için bilgi ve verileri değerlendiren bir uzmandır.</a:t>
            </a:r>
          </a:p>
          <a:p>
            <a:endParaRPr lang="tr-TR" sz="3200" dirty="0"/>
          </a:p>
        </p:txBody>
      </p:sp>
    </p:spTree>
    <p:extLst>
      <p:ext uri="{BB962C8B-B14F-4D97-AF65-F5344CB8AC3E}">
        <p14:creationId xmlns:p14="http://schemas.microsoft.com/office/powerpoint/2010/main" val="2341965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9000" y="195792"/>
            <a:ext cx="9194800" cy="1325563"/>
          </a:xfrm>
        </p:spPr>
        <p:txBody>
          <a:bodyPr>
            <a:noAutofit/>
          </a:bodyPr>
          <a:lstStyle/>
          <a:p>
            <a:r>
              <a:rPr lang="tr-TR" sz="3600" b="1" dirty="0" smtClean="0">
                <a:solidFill>
                  <a:schemeClr val="accent1">
                    <a:lumMod val="75000"/>
                  </a:schemeClr>
                </a:solidFill>
              </a:rPr>
              <a:t>       </a:t>
            </a:r>
            <a:r>
              <a:rPr lang="tr-TR" b="1" dirty="0" smtClean="0">
                <a:solidFill>
                  <a:schemeClr val="accent1">
                    <a:lumMod val="75000"/>
                  </a:schemeClr>
                </a:solidFill>
              </a:rPr>
              <a:t>İç Denetimin İç Kontrol İlişkisi</a:t>
            </a:r>
            <a:endParaRPr lang="tr-TR"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CC6D4B2-409F-40B4-B557-474766D51D1C}" type="slidenum">
              <a:rPr lang="en-US" smtClean="0"/>
              <a:pPr/>
              <a:t>36</a:t>
            </a:fld>
            <a:endParaRPr lang="en-US" dirty="0"/>
          </a:p>
        </p:txBody>
      </p:sp>
      <p:sp>
        <p:nvSpPr>
          <p:cNvPr id="3" name="Metin kutusu 2"/>
          <p:cNvSpPr txBox="1"/>
          <p:nvPr/>
        </p:nvSpPr>
        <p:spPr>
          <a:xfrm>
            <a:off x="1093509" y="1521355"/>
            <a:ext cx="10360058" cy="4154984"/>
          </a:xfrm>
          <a:prstGeom prst="rect">
            <a:avLst/>
          </a:prstGeom>
          <a:noFill/>
        </p:spPr>
        <p:txBody>
          <a:bodyPr wrap="square" rtlCol="0">
            <a:spAutoFit/>
          </a:bodyPr>
          <a:lstStyle/>
          <a:p>
            <a:pPr marL="342900" indent="-342900">
              <a:buClr>
                <a:schemeClr val="accent1">
                  <a:lumMod val="75000"/>
                </a:schemeClr>
              </a:buClr>
              <a:buFont typeface="Wingdings" panose="05000000000000000000" pitchFamily="2" charset="2"/>
              <a:buChar char="Ø"/>
            </a:pPr>
            <a:r>
              <a:rPr lang="tr-TR" sz="2400" smtClean="0"/>
              <a:t>İç Denetim, iç kontrol sisteminin yeterliliği ve işleyişiyle ilgili olarak yönetime bilgiler sağlar, değerlendirmeler yapar ve önerilerde bulunur.</a:t>
            </a:r>
          </a:p>
          <a:p>
            <a:pPr marL="342900" indent="-342900">
              <a:buClr>
                <a:schemeClr val="accent1">
                  <a:lumMod val="75000"/>
                </a:schemeClr>
              </a:buClr>
              <a:buFont typeface="Wingdings" panose="05000000000000000000" pitchFamily="2" charset="2"/>
              <a:buChar char="Ø"/>
            </a:pPr>
            <a:endParaRPr lang="tr-TR" sz="2400" smtClean="0"/>
          </a:p>
          <a:p>
            <a:pPr marL="342900" indent="-342900">
              <a:buClr>
                <a:schemeClr val="accent1">
                  <a:lumMod val="75000"/>
                </a:schemeClr>
              </a:buClr>
              <a:buFont typeface="Wingdings" panose="05000000000000000000" pitchFamily="2" charset="2"/>
              <a:buChar char="Ø"/>
            </a:pPr>
            <a:r>
              <a:rPr lang="tr-TR" sz="2400" smtClean="0"/>
              <a:t>İç denetçiler, iç kontrol sisteminin düzenlenmesi yada uygulanması süreçlerine ve iç kontrol tedbirlerinin seçimine dahil edilemez.</a:t>
            </a:r>
          </a:p>
          <a:p>
            <a:pPr marL="342900" indent="-342900">
              <a:buClr>
                <a:schemeClr val="accent1">
                  <a:lumMod val="75000"/>
                </a:schemeClr>
              </a:buClr>
              <a:buFont typeface="Wingdings" panose="05000000000000000000" pitchFamily="2" charset="2"/>
              <a:buChar char="Ø"/>
            </a:pPr>
            <a:endParaRPr lang="tr-TR" sz="2400" smtClean="0"/>
          </a:p>
          <a:p>
            <a:pPr marL="342900" indent="-342900">
              <a:buClr>
                <a:schemeClr val="accent1">
                  <a:lumMod val="75000"/>
                </a:schemeClr>
              </a:buClr>
              <a:buFont typeface="Wingdings" panose="05000000000000000000" pitchFamily="2" charset="2"/>
              <a:buChar char="Ø"/>
            </a:pPr>
            <a:r>
              <a:rPr lang="tr-TR" sz="2400" smtClean="0"/>
              <a:t>Kamu idaresinde etkin bir iç kontrol sisteminin kurulması ve sürdürülmesinden üst yönetici sorumludur.</a:t>
            </a:r>
          </a:p>
          <a:p>
            <a:pPr marL="342900" indent="-342900">
              <a:buClr>
                <a:schemeClr val="accent1">
                  <a:lumMod val="75000"/>
                </a:schemeClr>
              </a:buClr>
              <a:buFont typeface="Wingdings" panose="05000000000000000000" pitchFamily="2" charset="2"/>
              <a:buChar char="Ø"/>
            </a:pPr>
            <a:endParaRPr lang="tr-TR" sz="2400" smtClean="0"/>
          </a:p>
          <a:p>
            <a:pPr marL="342900" indent="-342900">
              <a:buClr>
                <a:schemeClr val="accent1">
                  <a:lumMod val="75000"/>
                </a:schemeClr>
              </a:buClr>
              <a:buFont typeface="Wingdings" panose="05000000000000000000" pitchFamily="2" charset="2"/>
              <a:buChar char="Ø"/>
            </a:pPr>
            <a:r>
              <a:rPr lang="tr-TR" sz="2400" smtClean="0"/>
              <a:t>Üst Yönetici iç denetçilerden, iç kontrol ilkelerine ve iç kontrol sisteminin oluşturulmasına yönelik görüş alabilir.</a:t>
            </a:r>
            <a:endParaRPr lang="tr-TR" sz="2400" dirty="0"/>
          </a:p>
        </p:txBody>
      </p:sp>
    </p:spTree>
    <p:extLst>
      <p:ext uri="{BB962C8B-B14F-4D97-AF65-F5344CB8AC3E}">
        <p14:creationId xmlns:p14="http://schemas.microsoft.com/office/powerpoint/2010/main" val="3304949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 y="195792"/>
            <a:ext cx="12113443" cy="1325563"/>
          </a:xfrm>
        </p:spPr>
        <p:txBody>
          <a:bodyPr>
            <a:noAutofit/>
          </a:bodyPr>
          <a:lstStyle/>
          <a:p>
            <a:pPr algn="ctr"/>
            <a:r>
              <a:rPr lang="tr-TR" sz="4000" b="1" dirty="0" smtClean="0">
                <a:solidFill>
                  <a:schemeClr val="accent1">
                    <a:lumMod val="75000"/>
                  </a:schemeClr>
                </a:solidFill>
              </a:rPr>
              <a:t>İç Denetim – İç Kontrol İlişkisi</a:t>
            </a:r>
            <a:endParaRPr lang="tr-TR" sz="40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CC6D4B2-409F-40B4-B557-474766D51D1C}" type="slidenum">
              <a:rPr lang="en-US" smtClean="0"/>
              <a:pPr/>
              <a:t>37</a:t>
            </a:fld>
            <a:endParaRPr lang="en-US" dirty="0"/>
          </a:p>
        </p:txBody>
      </p:sp>
      <p:graphicFrame>
        <p:nvGraphicFramePr>
          <p:cNvPr id="6" name="Tablo 5"/>
          <p:cNvGraphicFramePr>
            <a:graphicFrameLocks noGrp="1"/>
          </p:cNvGraphicFramePr>
          <p:nvPr>
            <p:extLst>
              <p:ext uri="{D42A27DB-BD31-4B8C-83A1-F6EECF244321}">
                <p14:modId xmlns:p14="http://schemas.microsoft.com/office/powerpoint/2010/main" val="2621870872"/>
              </p:ext>
            </p:extLst>
          </p:nvPr>
        </p:nvGraphicFramePr>
        <p:xfrm>
          <a:off x="1036948" y="1671774"/>
          <a:ext cx="9794450" cy="4253908"/>
        </p:xfrm>
        <a:graphic>
          <a:graphicData uri="http://schemas.openxmlformats.org/drawingml/2006/table">
            <a:tbl>
              <a:tblPr firstRow="1" bandRow="1">
                <a:tableStyleId>{5C22544A-7EE6-4342-B048-85BDC9FD1C3A}</a:tableStyleId>
              </a:tblPr>
              <a:tblGrid>
                <a:gridCol w="4897225">
                  <a:extLst>
                    <a:ext uri="{9D8B030D-6E8A-4147-A177-3AD203B41FA5}">
                      <a16:colId xmlns:a16="http://schemas.microsoft.com/office/drawing/2014/main" xmlns="" val="1614073345"/>
                    </a:ext>
                  </a:extLst>
                </a:gridCol>
                <a:gridCol w="4897225">
                  <a:extLst>
                    <a:ext uri="{9D8B030D-6E8A-4147-A177-3AD203B41FA5}">
                      <a16:colId xmlns:a16="http://schemas.microsoft.com/office/drawing/2014/main" xmlns="" val="1943821622"/>
                    </a:ext>
                  </a:extLst>
                </a:gridCol>
              </a:tblGrid>
              <a:tr h="486416">
                <a:tc>
                  <a:txBody>
                    <a:bodyPr/>
                    <a:lstStyle/>
                    <a:p>
                      <a:r>
                        <a:rPr lang="tr-TR" sz="2400" dirty="0" smtClean="0"/>
                        <a:t>                    İÇ DENETİM</a:t>
                      </a:r>
                      <a:endParaRPr lang="tr-TR" sz="2400" dirty="0"/>
                    </a:p>
                  </a:txBody>
                  <a:tcPr/>
                </a:tc>
                <a:tc>
                  <a:txBody>
                    <a:bodyPr/>
                    <a:lstStyle/>
                    <a:p>
                      <a:r>
                        <a:rPr lang="tr-TR" sz="2400" dirty="0" smtClean="0"/>
                        <a:t>                  İÇ KONTROL</a:t>
                      </a:r>
                      <a:endParaRPr lang="tr-TR" sz="2400" dirty="0"/>
                    </a:p>
                  </a:txBody>
                  <a:tcPr/>
                </a:tc>
                <a:extLst>
                  <a:ext uri="{0D108BD9-81ED-4DB2-BD59-A6C34878D82A}">
                    <a16:rowId xmlns:a16="http://schemas.microsoft.com/office/drawing/2014/main" xmlns="" val="1678886715"/>
                  </a:ext>
                </a:extLst>
              </a:tr>
              <a:tr h="603864">
                <a:tc>
                  <a:txBody>
                    <a:bodyPr/>
                    <a:lstStyle/>
                    <a:p>
                      <a:r>
                        <a:rPr lang="tr-TR" sz="2000" dirty="0" smtClean="0"/>
                        <a:t>Hedefe ulaşmada araçtır</a:t>
                      </a:r>
                      <a:endParaRPr lang="tr-TR" sz="2000" dirty="0"/>
                    </a:p>
                  </a:txBody>
                  <a:tcPr/>
                </a:tc>
                <a:tc>
                  <a:txBody>
                    <a:bodyPr/>
                    <a:lstStyle/>
                    <a:p>
                      <a:r>
                        <a:rPr lang="tr-TR" sz="2000" dirty="0" smtClean="0"/>
                        <a:t>Hedefe ulaşmada amaçtır</a:t>
                      </a:r>
                      <a:endParaRPr lang="tr-TR" sz="2000" dirty="0"/>
                    </a:p>
                  </a:txBody>
                  <a:tcPr/>
                </a:tc>
                <a:extLst>
                  <a:ext uri="{0D108BD9-81ED-4DB2-BD59-A6C34878D82A}">
                    <a16:rowId xmlns:a16="http://schemas.microsoft.com/office/drawing/2014/main" xmlns="" val="4039395345"/>
                  </a:ext>
                </a:extLst>
              </a:tr>
              <a:tr h="631595">
                <a:tc>
                  <a:txBody>
                    <a:bodyPr/>
                    <a:lstStyle/>
                    <a:p>
                      <a:r>
                        <a:rPr lang="tr-TR" sz="2000" dirty="0" smtClean="0"/>
                        <a:t>İdarede ayrı bir birim ve görevdir</a:t>
                      </a:r>
                      <a:endParaRPr lang="tr-TR" sz="2000" dirty="0"/>
                    </a:p>
                  </a:txBody>
                  <a:tcPr/>
                </a:tc>
                <a:tc>
                  <a:txBody>
                    <a:bodyPr/>
                    <a:lstStyle/>
                    <a:p>
                      <a:r>
                        <a:rPr lang="tr-TR" sz="2000" dirty="0" smtClean="0"/>
                        <a:t>Yönetim sisteminin tamamıdır</a:t>
                      </a:r>
                      <a:endParaRPr lang="tr-TR" sz="2000" dirty="0"/>
                    </a:p>
                  </a:txBody>
                  <a:tcPr/>
                </a:tc>
                <a:extLst>
                  <a:ext uri="{0D108BD9-81ED-4DB2-BD59-A6C34878D82A}">
                    <a16:rowId xmlns:a16="http://schemas.microsoft.com/office/drawing/2014/main" xmlns="" val="3880096965"/>
                  </a:ext>
                </a:extLst>
              </a:tr>
              <a:tr h="593889">
                <a:tc>
                  <a:txBody>
                    <a:bodyPr/>
                    <a:lstStyle/>
                    <a:p>
                      <a:r>
                        <a:rPr lang="tr-TR" sz="2000" dirty="0" smtClean="0"/>
                        <a:t>İç Kontrolün bir unsurudur</a:t>
                      </a:r>
                      <a:endParaRPr lang="tr-TR" sz="2000" dirty="0"/>
                    </a:p>
                  </a:txBody>
                  <a:tcPr/>
                </a:tc>
                <a:tc>
                  <a:txBody>
                    <a:bodyPr/>
                    <a:lstStyle/>
                    <a:p>
                      <a:r>
                        <a:rPr lang="tr-TR" sz="2000" dirty="0" smtClean="0"/>
                        <a:t>Kendisi hesap verilebilirlik sistemidir</a:t>
                      </a:r>
                      <a:endParaRPr lang="tr-TR" sz="2000" dirty="0"/>
                    </a:p>
                  </a:txBody>
                  <a:tcPr/>
                </a:tc>
                <a:extLst>
                  <a:ext uri="{0D108BD9-81ED-4DB2-BD59-A6C34878D82A}">
                    <a16:rowId xmlns:a16="http://schemas.microsoft.com/office/drawing/2014/main" xmlns="" val="4224703982"/>
                  </a:ext>
                </a:extLst>
              </a:tr>
              <a:tr h="839568">
                <a:tc>
                  <a:txBody>
                    <a:bodyPr/>
                    <a:lstStyle/>
                    <a:p>
                      <a:r>
                        <a:rPr lang="tr-TR" sz="2000" dirty="0" smtClean="0"/>
                        <a:t>İç Denetim karar alma ve uygulama süreçlerinde  yer almaz</a:t>
                      </a:r>
                      <a:endParaRPr lang="tr-TR" sz="2000" dirty="0"/>
                    </a:p>
                  </a:txBody>
                  <a:tcPr/>
                </a:tc>
                <a:tc>
                  <a:txBody>
                    <a:bodyPr/>
                    <a:lstStyle/>
                    <a:p>
                      <a:r>
                        <a:rPr lang="tr-TR" sz="2000" dirty="0" smtClean="0"/>
                        <a:t>Personel yönetimin tüm süreçlerinde bulunur</a:t>
                      </a:r>
                      <a:endParaRPr lang="tr-TR" sz="2000" dirty="0"/>
                    </a:p>
                  </a:txBody>
                  <a:tcPr/>
                </a:tc>
                <a:extLst>
                  <a:ext uri="{0D108BD9-81ED-4DB2-BD59-A6C34878D82A}">
                    <a16:rowId xmlns:a16="http://schemas.microsoft.com/office/drawing/2014/main" xmlns="" val="318918150"/>
                  </a:ext>
                </a:extLst>
              </a:tr>
              <a:tr h="612160">
                <a:tc>
                  <a:txBody>
                    <a:bodyPr/>
                    <a:lstStyle/>
                    <a:p>
                      <a:r>
                        <a:rPr lang="tr-TR" sz="2000" dirty="0" smtClean="0"/>
                        <a:t>Üst yöneticinin sorumluluğundadır</a:t>
                      </a:r>
                      <a:endParaRPr lang="tr-TR" sz="2000" dirty="0"/>
                    </a:p>
                  </a:txBody>
                  <a:tcPr/>
                </a:tc>
                <a:tc>
                  <a:txBody>
                    <a:bodyPr/>
                    <a:lstStyle/>
                    <a:p>
                      <a:r>
                        <a:rPr lang="tr-TR" sz="2000" dirty="0" smtClean="0"/>
                        <a:t>Yönetimin tümünün sorumluğundadır.</a:t>
                      </a:r>
                      <a:endParaRPr lang="tr-TR" sz="2000" dirty="0"/>
                    </a:p>
                  </a:txBody>
                  <a:tcPr/>
                </a:tc>
                <a:extLst>
                  <a:ext uri="{0D108BD9-81ED-4DB2-BD59-A6C34878D82A}">
                    <a16:rowId xmlns:a16="http://schemas.microsoft.com/office/drawing/2014/main" xmlns="" val="2121874752"/>
                  </a:ext>
                </a:extLst>
              </a:tr>
              <a:tr h="486416">
                <a:tc>
                  <a:txBody>
                    <a:bodyPr/>
                    <a:lstStyle/>
                    <a:p>
                      <a:r>
                        <a:rPr lang="tr-TR" sz="2000" dirty="0" smtClean="0"/>
                        <a:t>İç Denetim fonksiyonel olarak bağımsızdır.</a:t>
                      </a:r>
                      <a:endParaRPr lang="tr-TR" sz="2000" dirty="0"/>
                    </a:p>
                  </a:txBody>
                  <a:tcPr/>
                </a:tc>
                <a:tc>
                  <a:txBody>
                    <a:bodyPr/>
                    <a:lstStyle/>
                    <a:p>
                      <a:r>
                        <a:rPr lang="tr-TR" sz="2000" dirty="0" smtClean="0"/>
                        <a:t>Üst Yöneticiye bağlıdır.</a:t>
                      </a:r>
                      <a:endParaRPr lang="tr-TR" sz="2000" dirty="0"/>
                    </a:p>
                  </a:txBody>
                  <a:tcPr/>
                </a:tc>
                <a:extLst>
                  <a:ext uri="{0D108BD9-81ED-4DB2-BD59-A6C34878D82A}">
                    <a16:rowId xmlns:a16="http://schemas.microsoft.com/office/drawing/2014/main" xmlns="" val="630642240"/>
                  </a:ext>
                </a:extLst>
              </a:tr>
            </a:tbl>
          </a:graphicData>
        </a:graphic>
      </p:graphicFrame>
    </p:spTree>
    <p:extLst>
      <p:ext uri="{BB962C8B-B14F-4D97-AF65-F5344CB8AC3E}">
        <p14:creationId xmlns:p14="http://schemas.microsoft.com/office/powerpoint/2010/main" val="1447388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C6D4B2-409F-40B4-B557-474766D51D1C}" type="slidenum">
              <a:rPr lang="en-US" smtClean="0"/>
              <a:pPr/>
              <a:t>38</a:t>
            </a:fld>
            <a:endParaRPr lang="en-US" dirty="0"/>
          </a:p>
        </p:txBody>
      </p:sp>
      <p:sp>
        <p:nvSpPr>
          <p:cNvPr id="3" name="Metin kutusu 2"/>
          <p:cNvSpPr txBox="1"/>
          <p:nvPr/>
        </p:nvSpPr>
        <p:spPr>
          <a:xfrm>
            <a:off x="744718" y="1272619"/>
            <a:ext cx="10708849" cy="2616101"/>
          </a:xfrm>
          <a:prstGeom prst="rect">
            <a:avLst/>
          </a:prstGeom>
          <a:noFill/>
        </p:spPr>
        <p:txBody>
          <a:bodyPr wrap="square" rtlCol="0">
            <a:spAutoFit/>
          </a:bodyPr>
          <a:lstStyle/>
          <a:p>
            <a:pPr>
              <a:buClr>
                <a:schemeClr val="accent1">
                  <a:lumMod val="75000"/>
                </a:schemeClr>
              </a:buClr>
            </a:pPr>
            <a:r>
              <a:rPr lang="tr-TR" sz="4400" dirty="0" smtClean="0"/>
              <a:t>                  </a:t>
            </a:r>
          </a:p>
          <a:p>
            <a:pPr>
              <a:buClr>
                <a:schemeClr val="accent1">
                  <a:lumMod val="75000"/>
                </a:schemeClr>
              </a:buClr>
            </a:pPr>
            <a:endParaRPr lang="tr-TR" sz="4400" dirty="0"/>
          </a:p>
          <a:p>
            <a:pPr>
              <a:buClr>
                <a:schemeClr val="accent1">
                  <a:lumMod val="75000"/>
                </a:schemeClr>
              </a:buClr>
            </a:pPr>
            <a:r>
              <a:rPr lang="tr-TR" sz="4400" dirty="0" smtClean="0"/>
              <a:t>                      </a:t>
            </a:r>
            <a:r>
              <a:rPr lang="tr-TR" sz="4400" dirty="0" smtClean="0">
                <a:solidFill>
                  <a:schemeClr val="accent1">
                    <a:lumMod val="75000"/>
                  </a:schemeClr>
                </a:solidFill>
              </a:rPr>
              <a:t>TEŞEKKÜR EDERİM</a:t>
            </a:r>
          </a:p>
          <a:p>
            <a:endParaRPr lang="tr-TR" sz="3200" dirty="0"/>
          </a:p>
        </p:txBody>
      </p:sp>
    </p:spTree>
    <p:extLst>
      <p:ext uri="{BB962C8B-B14F-4D97-AF65-F5344CB8AC3E}">
        <p14:creationId xmlns:p14="http://schemas.microsoft.com/office/powerpoint/2010/main" val="666380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79576" y="2276872"/>
            <a:ext cx="7632848" cy="1152128"/>
          </a:xfrm>
          <a:noFill/>
          <a:effectLst/>
          <a:scene3d>
            <a:camera prst="orthographicFront">
              <a:rot lat="0" lon="0" rev="0"/>
            </a:camera>
            <a:lightRig rig="contrasting" dir="tl">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rtlCol="0">
            <a:noAutofit/>
          </a:bodyPr>
          <a:lstStyle/>
          <a:p>
            <a:pPr marL="0" indent="0" algn="ctr">
              <a:buNone/>
              <a:defRPr/>
            </a:pPr>
            <a:r>
              <a:rPr lang="tr-TR" sz="3800" b="1" dirty="0">
                <a:ln w="18415" cmpd="sng">
                  <a:solidFill>
                    <a:schemeClr val="accent5">
                      <a:lumMod val="75000"/>
                    </a:schemeClr>
                  </a:solidFill>
                  <a:prstDash val="solid"/>
                </a:ln>
                <a:solidFill>
                  <a:schemeClr val="accent5">
                    <a:lumMod val="75000"/>
                  </a:schemeClr>
                </a:solidFill>
                <a:latin typeface="Calisto MT" pitchFamily="18" charset="0"/>
              </a:rPr>
              <a:t>İç kontrol statik bir sistem değildir</a:t>
            </a:r>
          </a:p>
        </p:txBody>
      </p:sp>
      <p:sp>
        <p:nvSpPr>
          <p:cNvPr id="5" name="Dikdörtgen 4"/>
          <p:cNvSpPr/>
          <p:nvPr/>
        </p:nvSpPr>
        <p:spPr>
          <a:xfrm>
            <a:off x="2711624" y="3717033"/>
            <a:ext cx="6768752" cy="1471511"/>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tIns="180000" bIns="180000">
            <a:spAutoFit/>
          </a:bodyPr>
          <a:lstStyle/>
          <a:p>
            <a:pPr algn="ctr">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rPr>
              <a:t>Sürekli izleme ve geliştirme gerekir </a:t>
            </a:r>
          </a:p>
        </p:txBody>
      </p:sp>
      <p:sp>
        <p:nvSpPr>
          <p:cNvPr id="6" name="Başlık 1"/>
          <p:cNvSpPr>
            <a:spLocks noGrp="1"/>
          </p:cNvSpPr>
          <p:nvPr>
            <p:ph type="title"/>
          </p:nvPr>
        </p:nvSpPr>
        <p:spPr>
          <a:xfrm>
            <a:off x="2619024" y="242784"/>
            <a:ext cx="6965245" cy="1202485"/>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tr-TR" sz="4000" b="1" dirty="0" smtClean="0">
                <a:solidFill>
                  <a:schemeClr val="accent1">
                    <a:lumMod val="75000"/>
                  </a:schemeClr>
                </a:solidFill>
              </a:rPr>
              <a:t>     İç Kontrol Ne Değildir?</a:t>
            </a:r>
            <a:endParaRPr lang="tr-TR" sz="4000" b="1" dirty="0">
              <a:solidFill>
                <a:schemeClr val="accent1">
                  <a:lumMod val="75000"/>
                </a:schemeClr>
              </a:solidFill>
            </a:endParaRPr>
          </a:p>
        </p:txBody>
      </p:sp>
      <p:sp>
        <p:nvSpPr>
          <p:cNvPr id="28676" name="Metin kutusu 6"/>
          <p:cNvSpPr txBox="1">
            <a:spLocks noChangeArrowheads="1"/>
          </p:cNvSpPr>
          <p:nvPr/>
        </p:nvSpPr>
        <p:spPr bwMode="auto">
          <a:xfrm>
            <a:off x="6311900" y="138114"/>
            <a:ext cx="3240088" cy="338137"/>
          </a:xfrm>
          <a:prstGeom prst="rect">
            <a:avLst/>
          </a:prstGeom>
          <a:noFill/>
          <a:ln w="9525">
            <a:noFill/>
            <a:miter lim="800000"/>
            <a:headEnd/>
            <a:tailEnd/>
          </a:ln>
        </p:spPr>
        <p:txBody>
          <a:bodyPr>
            <a:spAutoFit/>
          </a:bodyPr>
          <a:lstStyle/>
          <a:p>
            <a:pPr algn="ctr"/>
            <a:r>
              <a:rPr lang="tr-TR" sz="1600">
                <a:solidFill>
                  <a:schemeClr val="bg1"/>
                </a:solidFill>
                <a:latin typeface="Andalus"/>
                <a:ea typeface="Andalus"/>
                <a:cs typeface="Andalus"/>
              </a:rPr>
              <a:t>Strateji Geliştirme Daire Başkanlığı</a:t>
            </a:r>
          </a:p>
        </p:txBody>
      </p:sp>
    </p:spTree>
    <p:extLst>
      <p:ext uri="{BB962C8B-B14F-4D97-AF65-F5344CB8AC3E}">
        <p14:creationId xmlns:p14="http://schemas.microsoft.com/office/powerpoint/2010/main" val="2475956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92824" y="2292825"/>
            <a:ext cx="7656394" cy="1762710"/>
          </a:xfrm>
          <a:solidFill>
            <a:schemeClr val="accent1">
              <a:lumMod val="50000"/>
            </a:schemeClr>
          </a:solidFill>
          <a:effectLst/>
          <a:scene3d>
            <a:camera prst="orthographicFront">
              <a:rot lat="0" lon="0" rev="0"/>
            </a:camera>
            <a:lightRig rig="contrasting" dir="tl">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rtlCol="0">
            <a:noAutofit/>
          </a:bodyPr>
          <a:lstStyle/>
          <a:p>
            <a:pPr marL="0" indent="0" algn="ctr">
              <a:buNone/>
              <a:defRPr/>
            </a:pPr>
            <a:r>
              <a:rPr lang="tr-TR" sz="4000" b="1" dirty="0" smtClean="0">
                <a:solidFill>
                  <a:schemeClr val="bg1"/>
                </a:solidFill>
              </a:rPr>
              <a:t>Bir ülkede </a:t>
            </a:r>
            <a:r>
              <a:rPr lang="tr-TR" sz="4000" b="1" dirty="0">
                <a:solidFill>
                  <a:schemeClr val="bg1"/>
                </a:solidFill>
              </a:rPr>
              <a:t>yönetim kalitesini iç ve dış faktörler belirliyor. </a:t>
            </a:r>
            <a:endParaRPr lang="tr-TR" sz="3800" b="1" dirty="0">
              <a:ln w="18415" cmpd="sng">
                <a:solidFill>
                  <a:schemeClr val="accent5">
                    <a:lumMod val="75000"/>
                  </a:schemeClr>
                </a:solidFill>
                <a:prstDash val="solid"/>
              </a:ln>
              <a:solidFill>
                <a:schemeClr val="bg1"/>
              </a:solidFill>
              <a:latin typeface="Calisto MT" pitchFamily="18" charset="0"/>
            </a:endParaRPr>
          </a:p>
        </p:txBody>
      </p:sp>
      <p:sp>
        <p:nvSpPr>
          <p:cNvPr id="6" name="Başlık 1"/>
          <p:cNvSpPr>
            <a:spLocks noGrp="1"/>
          </p:cNvSpPr>
          <p:nvPr>
            <p:ph type="title"/>
          </p:nvPr>
        </p:nvSpPr>
        <p:spPr>
          <a:xfrm>
            <a:off x="2619024" y="570332"/>
            <a:ext cx="6965245" cy="1202485"/>
          </a:xfrm>
          <a:noFill/>
        </p:spPr>
        <p:txBody>
          <a:bodyPr rtlCol="0">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tr-TR" sz="4900" b="1" dirty="0">
                <a:solidFill>
                  <a:schemeClr val="accent1">
                    <a:lumMod val="75000"/>
                  </a:schemeClr>
                </a:solidFill>
                <a:cs typeface="Times New Roman" panose="02020603050405020304" pitchFamily="18" charset="0"/>
              </a:rPr>
              <a:t>Yönetim </a:t>
            </a:r>
            <a:r>
              <a:rPr lang="tr-TR" sz="4900" b="1" dirty="0" smtClean="0">
                <a:solidFill>
                  <a:schemeClr val="accent1">
                    <a:lumMod val="75000"/>
                  </a:schemeClr>
                </a:solidFill>
                <a:cs typeface="Times New Roman" panose="02020603050405020304" pitchFamily="18" charset="0"/>
              </a:rPr>
              <a:t>Kalitesi</a:t>
            </a:r>
            <a:r>
              <a:rPr lang="tr-TR" dirty="0"/>
              <a:t/>
            </a:r>
            <a:br>
              <a:rPr lang="tr-TR" dirty="0"/>
            </a:br>
            <a:endParaRPr lang="tr-TR" b="1" dirty="0">
              <a:ln/>
              <a:solidFill>
                <a:schemeClr val="bg2">
                  <a:lumMod val="10000"/>
                </a:schemeClr>
              </a:solidFill>
            </a:endParaRPr>
          </a:p>
        </p:txBody>
      </p:sp>
      <p:sp>
        <p:nvSpPr>
          <p:cNvPr id="28676" name="Metin kutusu 6"/>
          <p:cNvSpPr txBox="1">
            <a:spLocks noChangeArrowheads="1"/>
          </p:cNvSpPr>
          <p:nvPr/>
        </p:nvSpPr>
        <p:spPr bwMode="auto">
          <a:xfrm>
            <a:off x="6311900" y="138114"/>
            <a:ext cx="3240088" cy="338137"/>
          </a:xfrm>
          <a:prstGeom prst="rect">
            <a:avLst/>
          </a:prstGeom>
          <a:noFill/>
          <a:ln w="9525">
            <a:noFill/>
            <a:miter lim="800000"/>
            <a:headEnd/>
            <a:tailEnd/>
          </a:ln>
        </p:spPr>
        <p:txBody>
          <a:bodyPr>
            <a:spAutoFit/>
          </a:bodyPr>
          <a:lstStyle/>
          <a:p>
            <a:pPr algn="ctr"/>
            <a:r>
              <a:rPr lang="tr-TR" sz="1600">
                <a:solidFill>
                  <a:schemeClr val="bg1"/>
                </a:solidFill>
                <a:latin typeface="Andalus"/>
                <a:ea typeface="Andalus"/>
                <a:cs typeface="Andalus"/>
              </a:rPr>
              <a:t>Strateji Geliştirme Daire Başkanlığı</a:t>
            </a:r>
          </a:p>
        </p:txBody>
      </p:sp>
    </p:spTree>
    <p:extLst>
      <p:ext uri="{BB962C8B-B14F-4D97-AF65-F5344CB8AC3E}">
        <p14:creationId xmlns:p14="http://schemas.microsoft.com/office/powerpoint/2010/main" val="497590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9668" y="1056289"/>
            <a:ext cx="11177751" cy="5123793"/>
          </a:xfrm>
        </p:spPr>
        <p:txBody>
          <a:bodyPr>
            <a:normAutofit/>
          </a:bodyPr>
          <a:lstStyle/>
          <a:p>
            <a:pPr marL="0" indent="0">
              <a:buNone/>
            </a:pPr>
            <a:r>
              <a:rPr lang="en-US" b="1" dirty="0" err="1"/>
              <a:t>Türkiye</a:t>
            </a:r>
            <a:r>
              <a:rPr lang="en-US" b="1" dirty="0"/>
              <a:t> </a:t>
            </a:r>
            <a:r>
              <a:rPr lang="en-US" b="1" dirty="0" err="1"/>
              <a:t>Örneği</a:t>
            </a:r>
            <a:r>
              <a:rPr lang="en-US" b="1" dirty="0" smtClean="0"/>
              <a:t>:</a:t>
            </a:r>
            <a:endParaRPr lang="tr-TR" b="1" dirty="0" smtClean="0"/>
          </a:p>
          <a:p>
            <a:pPr marL="0" indent="0">
              <a:buNone/>
            </a:pPr>
            <a:endParaRPr lang="en-US" b="1" dirty="0"/>
          </a:p>
          <a:p>
            <a:pPr algn="just">
              <a:lnSpc>
                <a:spcPct val="150000"/>
              </a:lnSpc>
            </a:pPr>
            <a:r>
              <a:rPr lang="en-US" dirty="0" err="1" smtClean="0"/>
              <a:t>Bürokrasiye</a:t>
            </a:r>
            <a:r>
              <a:rPr lang="en-US" dirty="0" smtClean="0"/>
              <a:t> </a:t>
            </a:r>
            <a:r>
              <a:rPr lang="en-US" dirty="0" err="1"/>
              <a:t>eğilimimiz</a:t>
            </a:r>
            <a:r>
              <a:rPr lang="en-US" dirty="0"/>
              <a:t> var. </a:t>
            </a:r>
            <a:r>
              <a:rPr lang="en-US" dirty="0" err="1"/>
              <a:t>Güce</a:t>
            </a:r>
            <a:r>
              <a:rPr lang="en-US" dirty="0"/>
              <a:t> </a:t>
            </a:r>
            <a:r>
              <a:rPr lang="en-US" dirty="0" err="1"/>
              <a:t>ve</a:t>
            </a:r>
            <a:r>
              <a:rPr lang="en-US" dirty="0"/>
              <a:t> </a:t>
            </a:r>
            <a:r>
              <a:rPr lang="en-US" dirty="0" err="1"/>
              <a:t>makama</a:t>
            </a:r>
            <a:r>
              <a:rPr lang="en-US" dirty="0"/>
              <a:t> </a:t>
            </a:r>
            <a:r>
              <a:rPr lang="en-US" dirty="0" err="1" smtClean="0"/>
              <a:t>saygı</a:t>
            </a:r>
            <a:r>
              <a:rPr lang="tr-TR" dirty="0" smtClean="0"/>
              <a:t> duyuluyor. </a:t>
            </a:r>
            <a:r>
              <a:rPr lang="en-US" dirty="0" err="1" smtClean="0"/>
              <a:t>Katmanlar</a:t>
            </a:r>
            <a:r>
              <a:rPr lang="en-US" dirty="0" smtClean="0"/>
              <a:t> </a:t>
            </a:r>
            <a:r>
              <a:rPr lang="en-US" dirty="0" err="1"/>
              <a:t>arası</a:t>
            </a:r>
            <a:r>
              <a:rPr lang="en-US" dirty="0"/>
              <a:t> </a:t>
            </a:r>
            <a:r>
              <a:rPr lang="en-US" dirty="0" err="1"/>
              <a:t>yükselişte</a:t>
            </a:r>
            <a:r>
              <a:rPr lang="en-US" dirty="0"/>
              <a:t> </a:t>
            </a:r>
            <a:r>
              <a:rPr lang="en-US" dirty="0" err="1"/>
              <a:t>bireysel</a:t>
            </a:r>
            <a:r>
              <a:rPr lang="en-US" dirty="0"/>
              <a:t> </a:t>
            </a:r>
            <a:r>
              <a:rPr lang="en-US" dirty="0" err="1"/>
              <a:t>çabanın</a:t>
            </a:r>
            <a:r>
              <a:rPr lang="en-US" dirty="0"/>
              <a:t> </a:t>
            </a:r>
            <a:r>
              <a:rPr lang="en-US" dirty="0" err="1"/>
              <a:t>yetmeyeceği</a:t>
            </a:r>
            <a:r>
              <a:rPr lang="en-US" dirty="0"/>
              <a:t> </a:t>
            </a:r>
            <a:r>
              <a:rPr lang="en-US" dirty="0" err="1"/>
              <a:t>inancı</a:t>
            </a:r>
            <a:r>
              <a:rPr lang="en-US" dirty="0"/>
              <a:t> hakim</a:t>
            </a:r>
            <a:r>
              <a:rPr lang="en-US" dirty="0" smtClean="0"/>
              <a:t>.</a:t>
            </a:r>
            <a:endParaRPr lang="tr-TR" dirty="0" smtClean="0"/>
          </a:p>
          <a:p>
            <a:pPr marL="0" indent="0" algn="just">
              <a:lnSpc>
                <a:spcPct val="100000"/>
              </a:lnSpc>
              <a:spcBef>
                <a:spcPts val="0"/>
              </a:spcBef>
              <a:buNone/>
            </a:pPr>
            <a:endParaRPr lang="en-US" dirty="0"/>
          </a:p>
          <a:p>
            <a:pPr algn="just">
              <a:lnSpc>
                <a:spcPct val="150000"/>
              </a:lnSpc>
            </a:pPr>
            <a:r>
              <a:rPr lang="en-US" dirty="0" err="1"/>
              <a:t>Belirsizlikten</a:t>
            </a:r>
            <a:r>
              <a:rPr lang="en-US" dirty="0"/>
              <a:t> </a:t>
            </a:r>
            <a:r>
              <a:rPr lang="en-US" dirty="0" err="1"/>
              <a:t>kaçınma</a:t>
            </a:r>
            <a:r>
              <a:rPr lang="en-US" dirty="0"/>
              <a:t> </a:t>
            </a:r>
            <a:r>
              <a:rPr lang="en-US" dirty="0" err="1"/>
              <a:t>eğilimimiz</a:t>
            </a:r>
            <a:r>
              <a:rPr lang="en-US" dirty="0"/>
              <a:t>, </a:t>
            </a:r>
            <a:r>
              <a:rPr lang="en-US" dirty="0" err="1"/>
              <a:t>mevzuat</a:t>
            </a:r>
            <a:r>
              <a:rPr lang="en-US" dirty="0"/>
              <a:t> </a:t>
            </a:r>
            <a:r>
              <a:rPr lang="en-US" dirty="0" err="1"/>
              <a:t>ile</a:t>
            </a:r>
            <a:r>
              <a:rPr lang="en-US" dirty="0"/>
              <a:t> </a:t>
            </a:r>
            <a:r>
              <a:rPr lang="en-US" dirty="0" err="1"/>
              <a:t>herşeyi</a:t>
            </a:r>
            <a:r>
              <a:rPr lang="en-US" dirty="0"/>
              <a:t> </a:t>
            </a:r>
            <a:r>
              <a:rPr lang="en-US" dirty="0" err="1"/>
              <a:t>detaylı</a:t>
            </a:r>
            <a:r>
              <a:rPr lang="en-US" dirty="0"/>
              <a:t> </a:t>
            </a:r>
            <a:r>
              <a:rPr lang="en-US" dirty="0" err="1"/>
              <a:t>bir</a:t>
            </a:r>
            <a:r>
              <a:rPr lang="en-US" dirty="0"/>
              <a:t> </a:t>
            </a:r>
            <a:r>
              <a:rPr lang="en-US" dirty="0" err="1"/>
              <a:t>şekilde</a:t>
            </a:r>
            <a:r>
              <a:rPr lang="en-US" dirty="0"/>
              <a:t> </a:t>
            </a:r>
            <a:r>
              <a:rPr lang="en-US" dirty="0" err="1"/>
              <a:t>tanımlama</a:t>
            </a:r>
            <a:r>
              <a:rPr lang="en-US" dirty="0"/>
              <a:t> </a:t>
            </a:r>
            <a:r>
              <a:rPr lang="en-US" dirty="0" err="1"/>
              <a:t>ve</a:t>
            </a:r>
            <a:r>
              <a:rPr lang="en-US" dirty="0"/>
              <a:t> </a:t>
            </a:r>
            <a:r>
              <a:rPr lang="en-US" dirty="0" err="1"/>
              <a:t>kontrol</a:t>
            </a:r>
            <a:r>
              <a:rPr lang="en-US" dirty="0"/>
              <a:t> </a:t>
            </a:r>
            <a:r>
              <a:rPr lang="en-US" dirty="0" err="1"/>
              <a:t>altına</a:t>
            </a:r>
            <a:r>
              <a:rPr lang="en-US" dirty="0"/>
              <a:t> </a:t>
            </a:r>
            <a:r>
              <a:rPr lang="en-US" dirty="0" err="1"/>
              <a:t>almaya</a:t>
            </a:r>
            <a:r>
              <a:rPr lang="en-US" dirty="0"/>
              <a:t> </a:t>
            </a:r>
            <a:r>
              <a:rPr lang="en-US" dirty="0" err="1"/>
              <a:t>çalışmamıza</a:t>
            </a:r>
            <a:r>
              <a:rPr lang="en-US" dirty="0"/>
              <a:t> </a:t>
            </a:r>
            <a:r>
              <a:rPr lang="en-US" dirty="0" err="1"/>
              <a:t>neden</a:t>
            </a:r>
            <a:r>
              <a:rPr lang="en-US" dirty="0"/>
              <a:t> </a:t>
            </a:r>
            <a:r>
              <a:rPr lang="en-US" dirty="0" err="1"/>
              <a:t>oluyor</a:t>
            </a:r>
            <a:r>
              <a:rPr lang="en-US" dirty="0"/>
              <a:t>. </a:t>
            </a:r>
          </a:p>
          <a:p>
            <a:pPr marL="0" indent="0">
              <a:buNone/>
            </a:pPr>
            <a:endParaRPr lang="tr-TR" dirty="0"/>
          </a:p>
        </p:txBody>
      </p:sp>
      <p:sp>
        <p:nvSpPr>
          <p:cNvPr id="4" name="Metin kutusu 3"/>
          <p:cNvSpPr txBox="1"/>
          <p:nvPr/>
        </p:nvSpPr>
        <p:spPr>
          <a:xfrm>
            <a:off x="389668" y="197069"/>
            <a:ext cx="10917620" cy="523220"/>
          </a:xfrm>
          <a:prstGeom prst="rect">
            <a:avLst/>
          </a:prstGeom>
          <a:noFill/>
        </p:spPr>
        <p:txBody>
          <a:bodyPr wrap="square" rtlCol="0">
            <a:spAutoFit/>
          </a:bodyPr>
          <a:lstStyle/>
          <a:p>
            <a:r>
              <a:rPr lang="en-US" sz="2800" b="1" dirty="0" err="1" smtClean="0">
                <a:solidFill>
                  <a:schemeClr val="accent1">
                    <a:lumMod val="75000"/>
                  </a:schemeClr>
                </a:solidFill>
              </a:rPr>
              <a:t>Kültürler</a:t>
            </a:r>
            <a:r>
              <a:rPr lang="tr-TR" sz="2800" b="1" dirty="0" smtClean="0">
                <a:solidFill>
                  <a:schemeClr val="accent1">
                    <a:lumMod val="75000"/>
                  </a:schemeClr>
                </a:solidFill>
              </a:rPr>
              <a:t>,</a:t>
            </a:r>
            <a:r>
              <a:rPr lang="en-US" sz="2800" b="1" dirty="0" smtClean="0">
                <a:solidFill>
                  <a:schemeClr val="accent1">
                    <a:lumMod val="75000"/>
                  </a:schemeClr>
                </a:solidFill>
              </a:rPr>
              <a:t> </a:t>
            </a:r>
            <a:r>
              <a:rPr lang="en-US" sz="2800" b="1" dirty="0" err="1">
                <a:solidFill>
                  <a:schemeClr val="accent1">
                    <a:lumMod val="75000"/>
                  </a:schemeClr>
                </a:solidFill>
              </a:rPr>
              <a:t>Yönetim</a:t>
            </a:r>
            <a:r>
              <a:rPr lang="en-US" sz="2800" b="1" dirty="0">
                <a:solidFill>
                  <a:schemeClr val="accent1">
                    <a:lumMod val="75000"/>
                  </a:schemeClr>
                </a:solidFill>
              </a:rPr>
              <a:t> </a:t>
            </a:r>
            <a:r>
              <a:rPr lang="en-US" sz="2800" b="1" dirty="0" err="1">
                <a:solidFill>
                  <a:schemeClr val="accent1">
                    <a:lumMod val="75000"/>
                  </a:schemeClr>
                </a:solidFill>
              </a:rPr>
              <a:t>Kalitesini</a:t>
            </a:r>
            <a:r>
              <a:rPr lang="en-US" sz="2800" b="1" dirty="0">
                <a:solidFill>
                  <a:schemeClr val="accent1">
                    <a:lumMod val="75000"/>
                  </a:schemeClr>
                </a:solidFill>
              </a:rPr>
              <a:t> </a:t>
            </a:r>
            <a:r>
              <a:rPr lang="en-US" sz="2800" b="1" dirty="0" err="1">
                <a:solidFill>
                  <a:schemeClr val="accent1">
                    <a:lumMod val="75000"/>
                  </a:schemeClr>
                </a:solidFill>
              </a:rPr>
              <a:t>Nasıl</a:t>
            </a:r>
            <a:r>
              <a:rPr lang="en-US" sz="2800" b="1" dirty="0">
                <a:solidFill>
                  <a:schemeClr val="accent1">
                    <a:lumMod val="75000"/>
                  </a:schemeClr>
                </a:solidFill>
              </a:rPr>
              <a:t> </a:t>
            </a:r>
            <a:r>
              <a:rPr lang="en-US" sz="2800" b="1" dirty="0" err="1">
                <a:solidFill>
                  <a:schemeClr val="accent1">
                    <a:lumMod val="75000"/>
                  </a:schemeClr>
                </a:solidFill>
              </a:rPr>
              <a:t>Etkiler</a:t>
            </a:r>
            <a:r>
              <a:rPr lang="en-US" sz="2800" b="1" dirty="0">
                <a:solidFill>
                  <a:schemeClr val="accent1">
                    <a:lumMod val="75000"/>
                  </a:schemeClr>
                </a:solidFill>
              </a:rPr>
              <a:t>?</a:t>
            </a:r>
            <a:endParaRPr lang="tr-TR" sz="2800" b="1" dirty="0">
              <a:solidFill>
                <a:schemeClr val="accent1">
                  <a:lumMod val="75000"/>
                </a:schemeClr>
              </a:solidFill>
            </a:endParaRPr>
          </a:p>
        </p:txBody>
      </p:sp>
    </p:spTree>
    <p:extLst>
      <p:ext uri="{BB962C8B-B14F-4D97-AF65-F5344CB8AC3E}">
        <p14:creationId xmlns:p14="http://schemas.microsoft.com/office/powerpoint/2010/main" val="357716219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7314" y="898634"/>
            <a:ext cx="10888717" cy="5762297"/>
          </a:xfrm>
        </p:spPr>
        <p:txBody>
          <a:bodyPr>
            <a:normAutofit fontScale="77500" lnSpcReduction="20000"/>
          </a:bodyPr>
          <a:lstStyle/>
          <a:p>
            <a:pPr marL="0" indent="0">
              <a:buNone/>
            </a:pPr>
            <a:r>
              <a:rPr lang="en-US" sz="4000" b="1" dirty="0" err="1"/>
              <a:t>Türkiye</a:t>
            </a:r>
            <a:r>
              <a:rPr lang="en-US" sz="4000" b="1" dirty="0"/>
              <a:t> </a:t>
            </a:r>
            <a:r>
              <a:rPr lang="en-US" sz="4000" b="1" dirty="0" err="1"/>
              <a:t>Örneği</a:t>
            </a:r>
            <a:r>
              <a:rPr lang="en-US" sz="4000" b="1" dirty="0" smtClean="0"/>
              <a:t>:</a:t>
            </a:r>
            <a:endParaRPr lang="tr-TR" sz="4000" b="1" dirty="0" smtClean="0"/>
          </a:p>
          <a:p>
            <a:pPr marL="0" indent="0">
              <a:buNone/>
            </a:pPr>
            <a:endParaRPr lang="en-US" sz="4000" b="1" dirty="0"/>
          </a:p>
          <a:p>
            <a:pPr algn="just">
              <a:lnSpc>
                <a:spcPct val="170000"/>
              </a:lnSpc>
              <a:spcAft>
                <a:spcPts val="800"/>
              </a:spcAft>
            </a:pPr>
            <a:r>
              <a:rPr lang="en-US" sz="4000" dirty="0"/>
              <a:t>Risk </a:t>
            </a:r>
            <a:r>
              <a:rPr lang="en-US" sz="4000" dirty="0" err="1"/>
              <a:t>yönetimi</a:t>
            </a:r>
            <a:r>
              <a:rPr lang="en-US" sz="4000" dirty="0"/>
              <a:t> </a:t>
            </a:r>
            <a:r>
              <a:rPr lang="en-US" sz="4000" dirty="0" err="1"/>
              <a:t>değil</a:t>
            </a:r>
            <a:r>
              <a:rPr lang="en-US" sz="4000" dirty="0"/>
              <a:t>, </a:t>
            </a:r>
            <a:r>
              <a:rPr lang="en-US" sz="4000" dirty="0" err="1"/>
              <a:t>kriz</a:t>
            </a:r>
            <a:r>
              <a:rPr lang="en-US" sz="4000" dirty="0"/>
              <a:t> </a:t>
            </a:r>
            <a:r>
              <a:rPr lang="en-US" sz="4000" dirty="0" err="1"/>
              <a:t>yönetimi</a:t>
            </a:r>
            <a:r>
              <a:rPr lang="en-US" sz="4000" dirty="0"/>
              <a:t> </a:t>
            </a:r>
            <a:r>
              <a:rPr lang="en-US" sz="4000" dirty="0" err="1"/>
              <a:t>odaklıyız</a:t>
            </a:r>
            <a:r>
              <a:rPr lang="en-US" sz="4000" dirty="0"/>
              <a:t>. </a:t>
            </a:r>
            <a:r>
              <a:rPr lang="en-US" sz="4000" dirty="0" err="1"/>
              <a:t>Yumurta</a:t>
            </a:r>
            <a:r>
              <a:rPr lang="en-US" sz="4000" dirty="0"/>
              <a:t> </a:t>
            </a:r>
            <a:r>
              <a:rPr lang="en-US" sz="4000" dirty="0" err="1"/>
              <a:t>kapıya</a:t>
            </a:r>
            <a:r>
              <a:rPr lang="en-US" sz="4000" dirty="0"/>
              <a:t> </a:t>
            </a:r>
            <a:r>
              <a:rPr lang="en-US" sz="4000" dirty="0" err="1"/>
              <a:t>gelince</a:t>
            </a:r>
            <a:r>
              <a:rPr lang="en-US" sz="4000" dirty="0"/>
              <a:t> </a:t>
            </a:r>
            <a:r>
              <a:rPr lang="en-US" sz="4000" dirty="0" err="1"/>
              <a:t>harekete</a:t>
            </a:r>
            <a:r>
              <a:rPr lang="en-US" sz="4000" dirty="0"/>
              <a:t> </a:t>
            </a:r>
            <a:r>
              <a:rPr lang="en-US" sz="4000" dirty="0" err="1"/>
              <a:t>geçme</a:t>
            </a:r>
            <a:r>
              <a:rPr lang="en-US" sz="4000" dirty="0"/>
              <a:t> </a:t>
            </a:r>
            <a:r>
              <a:rPr lang="en-US" sz="4000" dirty="0" err="1"/>
              <a:t>ve</a:t>
            </a:r>
            <a:r>
              <a:rPr lang="en-US" sz="4000" dirty="0"/>
              <a:t> </a:t>
            </a:r>
            <a:r>
              <a:rPr lang="en-US" sz="4000" dirty="0" err="1"/>
              <a:t>başarma</a:t>
            </a:r>
            <a:r>
              <a:rPr lang="en-US" sz="4000" dirty="0"/>
              <a:t> </a:t>
            </a:r>
            <a:r>
              <a:rPr lang="en-US" sz="4000" dirty="0" err="1"/>
              <a:t>becerilerimiz</a:t>
            </a:r>
            <a:r>
              <a:rPr lang="en-US" sz="4000" dirty="0"/>
              <a:t> </a:t>
            </a:r>
            <a:r>
              <a:rPr lang="en-US" sz="4000" dirty="0" err="1"/>
              <a:t>üst</a:t>
            </a:r>
            <a:r>
              <a:rPr lang="en-US" sz="4000" dirty="0"/>
              <a:t> </a:t>
            </a:r>
            <a:r>
              <a:rPr lang="en-US" sz="4000" dirty="0" err="1"/>
              <a:t>düzeyde</a:t>
            </a:r>
            <a:r>
              <a:rPr lang="en-US" sz="4000" dirty="0"/>
              <a:t>.</a:t>
            </a:r>
            <a:endParaRPr lang="tr-TR" sz="4000" dirty="0"/>
          </a:p>
          <a:p>
            <a:pPr algn="just">
              <a:lnSpc>
                <a:spcPct val="170000"/>
              </a:lnSpc>
              <a:spcAft>
                <a:spcPts val="800"/>
              </a:spcAft>
            </a:pPr>
            <a:r>
              <a:rPr lang="tr-TR" sz="4000" dirty="0"/>
              <a:t>Z</a:t>
            </a:r>
            <a:r>
              <a:rPr lang="tr-TR" sz="4000" dirty="0" smtClean="0"/>
              <a:t>ayıfı </a:t>
            </a:r>
            <a:r>
              <a:rPr lang="tr-TR" sz="4000" dirty="0"/>
              <a:t>koruma ve mazlumun yanında olma özelliğimiz var.</a:t>
            </a:r>
          </a:p>
          <a:p>
            <a:pPr algn="just">
              <a:lnSpc>
                <a:spcPct val="170000"/>
              </a:lnSpc>
              <a:spcAft>
                <a:spcPts val="800"/>
              </a:spcAft>
            </a:pPr>
            <a:r>
              <a:rPr lang="tr-TR" sz="4000" dirty="0"/>
              <a:t>Katı sınırlarımız var ancak doğru ikna ile bu sınırlar aşılabiliyor. </a:t>
            </a:r>
          </a:p>
          <a:p>
            <a:pPr algn="just">
              <a:lnSpc>
                <a:spcPct val="120000"/>
              </a:lnSpc>
              <a:spcBef>
                <a:spcPts val="800"/>
              </a:spcBef>
              <a:spcAft>
                <a:spcPts val="800"/>
              </a:spcAft>
            </a:pPr>
            <a:endParaRPr lang="tr-TR" sz="6000" dirty="0"/>
          </a:p>
        </p:txBody>
      </p:sp>
      <p:sp>
        <p:nvSpPr>
          <p:cNvPr id="4" name="Metin kutusu 3"/>
          <p:cNvSpPr txBox="1"/>
          <p:nvPr/>
        </p:nvSpPr>
        <p:spPr>
          <a:xfrm>
            <a:off x="757314" y="315310"/>
            <a:ext cx="10830910" cy="523220"/>
          </a:xfrm>
          <a:prstGeom prst="rect">
            <a:avLst/>
          </a:prstGeom>
          <a:noFill/>
        </p:spPr>
        <p:txBody>
          <a:bodyPr wrap="square" rtlCol="0">
            <a:spAutoFit/>
          </a:bodyPr>
          <a:lstStyle/>
          <a:p>
            <a:r>
              <a:rPr lang="en-US" sz="2800" b="1" dirty="0" err="1" smtClean="0">
                <a:solidFill>
                  <a:schemeClr val="accent1">
                    <a:lumMod val="75000"/>
                  </a:schemeClr>
                </a:solidFill>
              </a:rPr>
              <a:t>Kültürler</a:t>
            </a:r>
            <a:r>
              <a:rPr lang="tr-TR" sz="2800" b="1" dirty="0" smtClean="0">
                <a:solidFill>
                  <a:schemeClr val="accent1">
                    <a:lumMod val="75000"/>
                  </a:schemeClr>
                </a:solidFill>
              </a:rPr>
              <a:t>,</a:t>
            </a:r>
            <a:r>
              <a:rPr lang="en-US" sz="2800" b="1" dirty="0" smtClean="0">
                <a:solidFill>
                  <a:schemeClr val="accent1">
                    <a:lumMod val="75000"/>
                  </a:schemeClr>
                </a:solidFill>
              </a:rPr>
              <a:t> </a:t>
            </a:r>
            <a:r>
              <a:rPr lang="en-US" sz="2800" b="1" dirty="0" err="1" smtClean="0">
                <a:solidFill>
                  <a:schemeClr val="accent1">
                    <a:lumMod val="75000"/>
                  </a:schemeClr>
                </a:solidFill>
              </a:rPr>
              <a:t>Yönetim</a:t>
            </a:r>
            <a:r>
              <a:rPr lang="en-US" sz="2800" b="1" dirty="0" smtClean="0">
                <a:solidFill>
                  <a:schemeClr val="accent1">
                    <a:lumMod val="75000"/>
                  </a:schemeClr>
                </a:solidFill>
              </a:rPr>
              <a:t> </a:t>
            </a:r>
            <a:r>
              <a:rPr lang="tr-TR" sz="2800" b="1" dirty="0" smtClean="0">
                <a:solidFill>
                  <a:schemeClr val="accent1">
                    <a:lumMod val="75000"/>
                  </a:schemeClr>
                </a:solidFill>
              </a:rPr>
              <a:t>K</a:t>
            </a:r>
            <a:r>
              <a:rPr lang="en-US" sz="2800" b="1" dirty="0" err="1" smtClean="0">
                <a:solidFill>
                  <a:schemeClr val="accent1">
                    <a:lumMod val="75000"/>
                  </a:schemeClr>
                </a:solidFill>
              </a:rPr>
              <a:t>alitesini</a:t>
            </a:r>
            <a:r>
              <a:rPr lang="en-US" sz="2800" b="1" dirty="0" smtClean="0">
                <a:solidFill>
                  <a:schemeClr val="accent1">
                    <a:lumMod val="75000"/>
                  </a:schemeClr>
                </a:solidFill>
              </a:rPr>
              <a:t> </a:t>
            </a:r>
            <a:r>
              <a:rPr lang="en-US" sz="2800" b="1" dirty="0" err="1">
                <a:solidFill>
                  <a:schemeClr val="accent1">
                    <a:lumMod val="75000"/>
                  </a:schemeClr>
                </a:solidFill>
              </a:rPr>
              <a:t>Nasıl</a:t>
            </a:r>
            <a:r>
              <a:rPr lang="en-US" sz="2800" b="1" dirty="0">
                <a:solidFill>
                  <a:schemeClr val="accent1">
                    <a:lumMod val="75000"/>
                  </a:schemeClr>
                </a:solidFill>
              </a:rPr>
              <a:t> </a:t>
            </a:r>
            <a:r>
              <a:rPr lang="en-US" sz="2800" b="1" dirty="0" err="1">
                <a:solidFill>
                  <a:schemeClr val="accent1">
                    <a:lumMod val="75000"/>
                  </a:schemeClr>
                </a:solidFill>
              </a:rPr>
              <a:t>Etkiler</a:t>
            </a:r>
            <a:r>
              <a:rPr lang="en-US" sz="2800" b="1" dirty="0" smtClean="0">
                <a:solidFill>
                  <a:schemeClr val="accent1">
                    <a:lumMod val="75000"/>
                  </a:schemeClr>
                </a:solidFill>
              </a:rPr>
              <a:t>?</a:t>
            </a:r>
            <a:endParaRPr lang="tr-TR" sz="2800" b="1" dirty="0">
              <a:solidFill>
                <a:schemeClr val="accent1">
                  <a:lumMod val="75000"/>
                </a:schemeClr>
              </a:solidFill>
            </a:endParaRPr>
          </a:p>
        </p:txBody>
      </p:sp>
    </p:spTree>
    <p:extLst>
      <p:ext uri="{BB962C8B-B14F-4D97-AF65-F5344CB8AC3E}">
        <p14:creationId xmlns:p14="http://schemas.microsoft.com/office/powerpoint/2010/main" val="286765722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5083" y="898634"/>
            <a:ext cx="10888717" cy="5762297"/>
          </a:xfrm>
        </p:spPr>
        <p:txBody>
          <a:bodyPr>
            <a:normAutofit/>
          </a:bodyPr>
          <a:lstStyle/>
          <a:p>
            <a:pPr marL="0" indent="0">
              <a:buNone/>
            </a:pPr>
            <a:r>
              <a:rPr lang="en-US" sz="3600" b="1" dirty="0" err="1" smtClean="0"/>
              <a:t>Türkiye</a:t>
            </a:r>
            <a:r>
              <a:rPr lang="en-US" sz="3600" b="1" dirty="0" smtClean="0"/>
              <a:t> </a:t>
            </a:r>
            <a:r>
              <a:rPr lang="en-US" sz="3600" b="1" dirty="0" err="1" smtClean="0"/>
              <a:t>Örneği</a:t>
            </a:r>
            <a:r>
              <a:rPr lang="en-US" sz="3600" b="1" dirty="0" smtClean="0"/>
              <a:t>:</a:t>
            </a:r>
            <a:endParaRPr lang="tr-TR" sz="3600" b="1" dirty="0" smtClean="0"/>
          </a:p>
          <a:p>
            <a:pPr marL="0" indent="0">
              <a:buNone/>
            </a:pPr>
            <a:endParaRPr lang="tr-TR" sz="4000" dirty="0" smtClean="0"/>
          </a:p>
          <a:p>
            <a:pPr marL="452438" indent="-187325" algn="just">
              <a:lnSpc>
                <a:spcPct val="100000"/>
              </a:lnSpc>
              <a:tabLst>
                <a:tab pos="354013" algn="l"/>
              </a:tabLst>
            </a:pPr>
            <a:r>
              <a:rPr lang="tr-TR" sz="3100" dirty="0"/>
              <a:t>Sistem değil, lider odaklı bir yönetim anlayışımız var. </a:t>
            </a:r>
          </a:p>
          <a:p>
            <a:pPr marL="452438" indent="-187325" algn="just">
              <a:lnSpc>
                <a:spcPct val="170000"/>
              </a:lnSpc>
              <a:spcAft>
                <a:spcPts val="800"/>
              </a:spcAft>
              <a:tabLst>
                <a:tab pos="354013" algn="l"/>
              </a:tabLst>
            </a:pPr>
            <a:r>
              <a:rPr lang="tr-TR" sz="3100" dirty="0" smtClean="0"/>
              <a:t>Lider </a:t>
            </a:r>
            <a:r>
              <a:rPr lang="tr-TR" sz="3100" dirty="0"/>
              <a:t>iyi ise mesafe alınıyor, değilse alınmıyor.</a:t>
            </a:r>
          </a:p>
          <a:p>
            <a:pPr marL="452438" indent="-187325" algn="just">
              <a:lnSpc>
                <a:spcPct val="170000"/>
              </a:lnSpc>
              <a:spcAft>
                <a:spcPts val="800"/>
              </a:spcAft>
              <a:tabLst>
                <a:tab pos="354013" algn="l"/>
              </a:tabLst>
            </a:pPr>
            <a:r>
              <a:rPr lang="tr-TR" sz="3100" dirty="0" smtClean="0"/>
              <a:t>İşlerde </a:t>
            </a:r>
            <a:r>
              <a:rPr lang="tr-TR" sz="3100" dirty="0" err="1"/>
              <a:t>tezcanlılık</a:t>
            </a:r>
            <a:r>
              <a:rPr lang="tr-TR" sz="3100" dirty="0"/>
              <a:t> ve </a:t>
            </a:r>
            <a:r>
              <a:rPr lang="tr-TR" sz="3100" dirty="0" err="1"/>
              <a:t>aciliyet</a:t>
            </a:r>
            <a:r>
              <a:rPr lang="tr-TR" sz="3100" dirty="0"/>
              <a:t> teması hakim</a:t>
            </a:r>
          </a:p>
          <a:p>
            <a:pPr marL="0" indent="0" algn="just">
              <a:lnSpc>
                <a:spcPct val="120000"/>
              </a:lnSpc>
              <a:spcBef>
                <a:spcPts val="800"/>
              </a:spcBef>
              <a:spcAft>
                <a:spcPts val="800"/>
              </a:spcAft>
              <a:buNone/>
            </a:pPr>
            <a:endParaRPr lang="en-US" sz="6000" dirty="0"/>
          </a:p>
          <a:p>
            <a:pPr marL="0" indent="0" algn="just">
              <a:lnSpc>
                <a:spcPct val="120000"/>
              </a:lnSpc>
              <a:spcBef>
                <a:spcPts val="800"/>
              </a:spcBef>
              <a:spcAft>
                <a:spcPts val="800"/>
              </a:spcAft>
              <a:buNone/>
            </a:pPr>
            <a:endParaRPr lang="tr-TR" sz="6000" dirty="0" smtClean="0"/>
          </a:p>
        </p:txBody>
      </p:sp>
      <p:sp>
        <p:nvSpPr>
          <p:cNvPr id="4" name="Metin kutusu 3"/>
          <p:cNvSpPr txBox="1"/>
          <p:nvPr/>
        </p:nvSpPr>
        <p:spPr>
          <a:xfrm>
            <a:off x="465083" y="315310"/>
            <a:ext cx="10830910" cy="523220"/>
          </a:xfrm>
          <a:prstGeom prst="rect">
            <a:avLst/>
          </a:prstGeom>
          <a:noFill/>
        </p:spPr>
        <p:txBody>
          <a:bodyPr wrap="square" rtlCol="0">
            <a:spAutoFit/>
          </a:bodyPr>
          <a:lstStyle/>
          <a:p>
            <a:r>
              <a:rPr lang="en-US" sz="2800" b="1" dirty="0" err="1" smtClean="0">
                <a:solidFill>
                  <a:schemeClr val="accent1">
                    <a:lumMod val="75000"/>
                  </a:schemeClr>
                </a:solidFill>
              </a:rPr>
              <a:t>Kültürler</a:t>
            </a:r>
            <a:r>
              <a:rPr lang="tr-TR" sz="2800" b="1" dirty="0" smtClean="0">
                <a:solidFill>
                  <a:schemeClr val="accent1">
                    <a:lumMod val="75000"/>
                  </a:schemeClr>
                </a:solidFill>
              </a:rPr>
              <a:t>, </a:t>
            </a:r>
            <a:r>
              <a:rPr lang="en-US" sz="2800" b="1" dirty="0" err="1" smtClean="0">
                <a:solidFill>
                  <a:schemeClr val="accent1">
                    <a:lumMod val="75000"/>
                  </a:schemeClr>
                </a:solidFill>
              </a:rPr>
              <a:t>Yönetim</a:t>
            </a:r>
            <a:r>
              <a:rPr lang="en-US" sz="2800" b="1" dirty="0" smtClean="0">
                <a:solidFill>
                  <a:schemeClr val="accent1">
                    <a:lumMod val="75000"/>
                  </a:schemeClr>
                </a:solidFill>
              </a:rPr>
              <a:t> </a:t>
            </a:r>
            <a:r>
              <a:rPr lang="en-US" sz="2800" b="1" dirty="0" err="1">
                <a:solidFill>
                  <a:schemeClr val="accent1">
                    <a:lumMod val="75000"/>
                  </a:schemeClr>
                </a:solidFill>
              </a:rPr>
              <a:t>Kalitesini</a:t>
            </a:r>
            <a:r>
              <a:rPr lang="en-US" sz="2800" b="1" dirty="0">
                <a:solidFill>
                  <a:schemeClr val="accent1">
                    <a:lumMod val="75000"/>
                  </a:schemeClr>
                </a:solidFill>
              </a:rPr>
              <a:t> </a:t>
            </a:r>
            <a:r>
              <a:rPr lang="en-US" sz="2800" b="1" dirty="0" err="1">
                <a:solidFill>
                  <a:schemeClr val="accent1">
                    <a:lumMod val="75000"/>
                  </a:schemeClr>
                </a:solidFill>
              </a:rPr>
              <a:t>Nasıl</a:t>
            </a:r>
            <a:r>
              <a:rPr lang="en-US" sz="2800" b="1" dirty="0">
                <a:solidFill>
                  <a:schemeClr val="accent1">
                    <a:lumMod val="75000"/>
                  </a:schemeClr>
                </a:solidFill>
              </a:rPr>
              <a:t> </a:t>
            </a:r>
            <a:r>
              <a:rPr lang="en-US" sz="2800" b="1" dirty="0" err="1">
                <a:solidFill>
                  <a:schemeClr val="accent1">
                    <a:lumMod val="75000"/>
                  </a:schemeClr>
                </a:solidFill>
              </a:rPr>
              <a:t>Etkiler</a:t>
            </a:r>
            <a:r>
              <a:rPr lang="en-US" sz="2800" b="1" dirty="0" smtClean="0">
                <a:solidFill>
                  <a:schemeClr val="accent1">
                    <a:lumMod val="75000"/>
                  </a:schemeClr>
                </a:solidFill>
              </a:rPr>
              <a:t>?</a:t>
            </a:r>
            <a:endParaRPr lang="tr-TR" sz="2800" b="1" dirty="0">
              <a:solidFill>
                <a:schemeClr val="accent1">
                  <a:lumMod val="75000"/>
                </a:schemeClr>
              </a:solidFill>
            </a:endParaRPr>
          </a:p>
        </p:txBody>
      </p:sp>
    </p:spTree>
    <p:extLst>
      <p:ext uri="{BB962C8B-B14F-4D97-AF65-F5344CB8AC3E}">
        <p14:creationId xmlns:p14="http://schemas.microsoft.com/office/powerpoint/2010/main" val="188365998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94290" y="210207"/>
            <a:ext cx="11897710" cy="590931"/>
          </a:xfrm>
        </p:spPr>
        <p:txBody>
          <a:bodyPr vert="horz" wrap="square" lIns="91440" tIns="45720" rIns="91440" bIns="45720" rtlCol="0" anchor="t">
            <a:spAutoFit/>
          </a:bodyPr>
          <a:lstStyle/>
          <a:p>
            <a:pPr algn="ctr"/>
            <a:r>
              <a:rPr lang="tr-TR" sz="3600" b="1" dirty="0">
                <a:solidFill>
                  <a:schemeClr val="accent1">
                    <a:lumMod val="75000"/>
                  </a:schemeClr>
                </a:solidFill>
                <a:latin typeface="Times New Roman" panose="02020603050405020304" pitchFamily="18" charset="0"/>
                <a:cs typeface="Times New Roman" panose="02020603050405020304" pitchFamily="18" charset="0"/>
              </a:rPr>
              <a:t>Geçmişten Günümüze İç </a:t>
            </a:r>
            <a:r>
              <a:rPr lang="tr-TR" sz="3600" b="1" dirty="0" smtClean="0">
                <a:solidFill>
                  <a:schemeClr val="accent1">
                    <a:lumMod val="75000"/>
                  </a:schemeClr>
                </a:solidFill>
                <a:latin typeface="Times New Roman" panose="02020603050405020304" pitchFamily="18" charset="0"/>
                <a:cs typeface="Times New Roman" panose="02020603050405020304" pitchFamily="18" charset="0"/>
              </a:rPr>
              <a:t>Kontrol</a:t>
            </a:r>
            <a:endParaRPr lang="tr-TR"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82869" y="1177159"/>
            <a:ext cx="10355289" cy="4559197"/>
          </a:xfrm>
          <a:noFill/>
        </p:spPr>
        <p:txBody>
          <a:bodyPr wrap="square" rtlCol="0">
            <a:spAutoFit/>
          </a:bodyPr>
          <a:lstStyle/>
          <a:p>
            <a:pPr algn="just" defTabSz="914400">
              <a:lnSpc>
                <a:spcPct val="150000"/>
              </a:lnSpc>
              <a:buClr>
                <a:schemeClr val="accent1">
                  <a:lumMod val="75000"/>
                </a:schemeClr>
              </a:buCl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Kalite kavramının Avrupa ve Amerika’da, sanayi devriminin başladığı 18. yüzyılın sonlarında ortaya çıkması ve Osmanlı’nın 500 yıl öncesinden kontrol sistemini yazılı hâle getirerek uygulamaya başlamış olması, o dönemde ne kadar ileri olduğumuzu çok iyi izah etmektedir. </a:t>
            </a:r>
          </a:p>
          <a:p>
            <a:pPr algn="just" defTabSz="914400">
              <a:buClr>
                <a:schemeClr val="accent1">
                  <a:lumMod val="75000"/>
                </a:schemeClr>
              </a:buClr>
              <a:buFont typeface="Wingdings" panose="05000000000000000000" pitchFamily="2" charset="2"/>
              <a:buChar char="Ø"/>
            </a:pPr>
            <a:endParaRPr lang="tr-TR" sz="24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buClr>
                <a:schemeClr val="accent1">
                  <a:lumMod val="75000"/>
                </a:schemeClr>
              </a:buClr>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Osmanlı, </a:t>
            </a:r>
            <a:r>
              <a:rPr lang="tr-TR" sz="2400" dirty="0" smtClean="0">
                <a:solidFill>
                  <a:schemeClr val="tx1"/>
                </a:solidFill>
                <a:latin typeface="Times New Roman" panose="02020603050405020304" pitchFamily="18" charset="0"/>
                <a:cs typeface="Times New Roman" panose="02020603050405020304" pitchFamily="18" charset="0"/>
              </a:rPr>
              <a:t>“</a:t>
            </a:r>
            <a:r>
              <a:rPr lang="tr-TR" sz="2400" u="sng" dirty="0" smtClean="0">
                <a:solidFill>
                  <a:schemeClr val="tx1"/>
                </a:solidFill>
                <a:latin typeface="Times New Roman" panose="02020603050405020304" pitchFamily="18" charset="0"/>
                <a:cs typeface="Times New Roman" panose="02020603050405020304" pitchFamily="18" charset="0"/>
              </a:rPr>
              <a:t>Bizi aldatan </a:t>
            </a:r>
            <a:r>
              <a:rPr lang="tr-TR" sz="2400" u="sng" dirty="0">
                <a:solidFill>
                  <a:schemeClr val="tx1"/>
                </a:solidFill>
                <a:latin typeface="Times New Roman" panose="02020603050405020304" pitchFamily="18" charset="0"/>
                <a:cs typeface="Times New Roman" panose="02020603050405020304" pitchFamily="18" charset="0"/>
              </a:rPr>
              <a:t>da bizden değildir</a:t>
            </a:r>
            <a:r>
              <a:rPr lang="tr-TR" sz="2400" dirty="0">
                <a:solidFill>
                  <a:schemeClr val="tx1"/>
                </a:solidFill>
                <a:latin typeface="Times New Roman" panose="02020603050405020304" pitchFamily="18" charset="0"/>
                <a:cs typeface="Times New Roman" panose="02020603050405020304" pitchFamily="18" charset="0"/>
              </a:rPr>
              <a:t>” hadisi gereğince, vatandaşlarının kaliteli ve hilesiz ürün almalarını sağlamak amacıyla, kontrol sistemini kurmuş ve başarıyla uygulamıştır.</a:t>
            </a:r>
          </a:p>
        </p:txBody>
      </p:sp>
    </p:spTree>
    <p:extLst>
      <p:ext uri="{BB962C8B-B14F-4D97-AF65-F5344CB8AC3E}">
        <p14:creationId xmlns:p14="http://schemas.microsoft.com/office/powerpoint/2010/main" val="1819808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cess_SmartArt_16x9_TP102813327">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Process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Process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Process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1E1201D49F58544ABF55037D3D28F43A" ma:contentTypeVersion="2" ma:contentTypeDescription="Yeni belge oluşturun." ma:contentTypeScope="" ma:versionID="cf4a8be6f8dd9045e94381582e4af88d">
  <xsd:schema xmlns:xsd="http://www.w3.org/2001/XMLSchema" xmlns:xs="http://www.w3.org/2001/XMLSchema" xmlns:p="http://schemas.microsoft.com/office/2006/metadata/properties" xmlns:ns1="http://schemas.microsoft.com/sharepoint/v3" xmlns:ns2="04ef92f6-9dd8-455a-8e33-ba5abb16863d" targetNamespace="http://schemas.microsoft.com/office/2006/metadata/properties" ma:root="true" ma:fieldsID="79c201caf26fda23c1fc50725ddabf30" ns1:_="" ns2:_="">
    <xsd:import namespace="http://schemas.microsoft.com/sharepoint/v3"/>
    <xsd:import namespace="04ef92f6-9dd8-455a-8e33-ba5abb16863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f92f6-9dd8-455a-8e33-ba5abb16863d" elementFormDefault="qualified">
    <xsd:import namespace="http://schemas.microsoft.com/office/2006/documentManagement/types"/>
    <xsd:import namespace="http://schemas.microsoft.com/office/infopath/2007/PartnerControls"/>
    <xsd:element name="SharedWithUsers" ma:index="10" nillable="true" ma:displayName="Paylaşılanl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5BCADB6-FB96-4F8D-8BBA-EEE58EA07CD6}"/>
</file>

<file path=customXml/itemProps2.xml><?xml version="1.0" encoding="utf-8"?>
<ds:datastoreItem xmlns:ds="http://schemas.openxmlformats.org/officeDocument/2006/customXml" ds:itemID="{29257F16-C268-4600-A383-AA917E181BCA}"/>
</file>

<file path=customXml/itemProps3.xml><?xml version="1.0" encoding="utf-8"?>
<ds:datastoreItem xmlns:ds="http://schemas.openxmlformats.org/officeDocument/2006/customXml" ds:itemID="{76B1AB2D-7AB9-4679-9FB7-0B638F86B4AC}"/>
</file>

<file path=docProps/app.xml><?xml version="1.0" encoding="utf-8"?>
<Properties xmlns="http://schemas.openxmlformats.org/officeDocument/2006/extended-properties" xmlns:vt="http://schemas.openxmlformats.org/officeDocument/2006/docPropsVTypes">
  <Template>Dairesel resim listesiyle işlem SmartArt uygulaması (geniş ekran)</Template>
  <TotalTime>0</TotalTime>
  <Words>1578</Words>
  <Application>Microsoft Office PowerPoint</Application>
  <PresentationFormat>Geniş ekran</PresentationFormat>
  <Paragraphs>258</Paragraphs>
  <Slides>38</Slides>
  <Notes>12</Notes>
  <HiddenSlides>0</HiddenSlides>
  <MMClips>0</MMClips>
  <ScaleCrop>false</ScaleCrop>
  <HeadingPairs>
    <vt:vector size="6" baseType="variant">
      <vt:variant>
        <vt:lpstr>Kullanılan Yazı Tipleri</vt:lpstr>
      </vt:variant>
      <vt:variant>
        <vt:i4>14</vt:i4>
      </vt:variant>
      <vt:variant>
        <vt:lpstr>Tema</vt:lpstr>
      </vt:variant>
      <vt:variant>
        <vt:i4>2</vt:i4>
      </vt:variant>
      <vt:variant>
        <vt:lpstr>Slayt Başlıkları</vt:lpstr>
      </vt:variant>
      <vt:variant>
        <vt:i4>38</vt:i4>
      </vt:variant>
    </vt:vector>
  </HeadingPairs>
  <TitlesOfParts>
    <vt:vector size="54" baseType="lpstr">
      <vt:lpstr>Andalus</vt:lpstr>
      <vt:lpstr>Arial</vt:lpstr>
      <vt:lpstr>Batang</vt:lpstr>
      <vt:lpstr>Calibri</vt:lpstr>
      <vt:lpstr>Calibri Light</vt:lpstr>
      <vt:lpstr>Calisto MT</vt:lpstr>
      <vt:lpstr>Cambria</vt:lpstr>
      <vt:lpstr>Candara</vt:lpstr>
      <vt:lpstr>Century Gothic</vt:lpstr>
      <vt:lpstr>Comic Sans MS</vt:lpstr>
      <vt:lpstr>Georgia</vt:lpstr>
      <vt:lpstr>Times New Roman</vt:lpstr>
      <vt:lpstr>Wingdings</vt:lpstr>
      <vt:lpstr>Wingdings 2</vt:lpstr>
      <vt:lpstr>Process_SmartArt_16x9_TP102813327</vt:lpstr>
      <vt:lpstr>Office Teması</vt:lpstr>
      <vt:lpstr>                       NEDEN İÇ KONTROL</vt:lpstr>
      <vt:lpstr>İç Kontrol – Internal Control OTO KONTROL</vt:lpstr>
      <vt:lpstr>İç Kontrol – Internal Control OTO KONTROL</vt:lpstr>
      <vt:lpstr>     İç Kontrol Ne Değildir?</vt:lpstr>
      <vt:lpstr>Yönetim Kalitesi </vt:lpstr>
      <vt:lpstr>PowerPoint Sunusu</vt:lpstr>
      <vt:lpstr>PowerPoint Sunusu</vt:lpstr>
      <vt:lpstr>PowerPoint Sunusu</vt:lpstr>
      <vt:lpstr>Geçmişten Günümüze İç Kontrol</vt:lpstr>
      <vt:lpstr>Geçmişten Günümüze İç Kontrol</vt:lpstr>
      <vt:lpstr>Geçmişten Günümüze İç Kontrol</vt:lpstr>
      <vt:lpstr>İç Kontrol Nedir?</vt:lpstr>
      <vt:lpstr>İç Kontrolün Tanımı </vt:lpstr>
      <vt:lpstr>İç Kontrol Nedir?</vt:lpstr>
      <vt:lpstr>İç Kontrolde   Dört Temel Hedef</vt:lpstr>
      <vt:lpstr>      İç Kontrol Sisteminin Sağlayacağı Faydalar</vt:lpstr>
      <vt:lpstr>      İç Kontrol Sisteminin Sağlayacağı Faydalar</vt:lpstr>
      <vt:lpstr>İç Kontrolde Rol ve Sorumluluklar</vt:lpstr>
      <vt:lpstr>Neden Etkin Bir İç Kontrol Sistemi ???</vt:lpstr>
      <vt:lpstr>İç Kontrol Sisteminin İşlevi</vt:lpstr>
      <vt:lpstr>Uluslar Arası Taahhütler (Avrupa Birliği)</vt:lpstr>
      <vt:lpstr>Ulusal Taahhütler (Hükümet Programları, STÖ Raporları)</vt:lpstr>
      <vt:lpstr>PowerPoint Sunusu</vt:lpstr>
      <vt:lpstr>Kamu İç Kontrol Standartları</vt:lpstr>
      <vt:lpstr>PowerPoint Sunusu</vt:lpstr>
      <vt:lpstr>PowerPoint Sunusu</vt:lpstr>
      <vt:lpstr>                                      İç Kontrol Eksikliği</vt:lpstr>
      <vt:lpstr>          İç Kontrol Eksikliğinde</vt:lpstr>
      <vt:lpstr>PowerPoint Sunusu</vt:lpstr>
      <vt:lpstr>PowerPoint Sunusu</vt:lpstr>
      <vt:lpstr>                                              İç Denetim</vt:lpstr>
      <vt:lpstr>                                              İç Denetim</vt:lpstr>
      <vt:lpstr>İç Denetim Kuruma Nasıl Yardımcı Olur??</vt:lpstr>
      <vt:lpstr>                                İç Denetimin Özellikleri</vt:lpstr>
      <vt:lpstr>                                          İç Denetçi</vt:lpstr>
      <vt:lpstr>       İç Denetimin İç Kontrol İlişkisi</vt:lpstr>
      <vt:lpstr>İç Denetim – İç Kontrol İlişkisi</vt:lpstr>
      <vt:lpstr>PowerPoint Sunusu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2018-03-22T18:58:11Z</dcterms:created>
  <dcterms:modified xsi:type="dcterms:W3CDTF">2018-04-03T11:06:01Z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TC028133319991</vt:lpwstr>
  </property>
  <property fmtid="{D5CDD505-2E9C-101B-9397-08002B2CF9AE}" pid="3" name="ContentTypeId">
    <vt:lpwstr>0x0101001E1201D49F58544ABF55037D3D28F43A</vt:lpwstr>
  </property>
</Properties>
</file>