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8"/>
  </p:notesMasterIdLst>
  <p:handoutMasterIdLst>
    <p:handoutMasterId r:id="rId59"/>
  </p:handoutMasterIdLst>
  <p:sldIdLst>
    <p:sldId id="352" r:id="rId5"/>
    <p:sldId id="381" r:id="rId6"/>
    <p:sldId id="259" r:id="rId7"/>
    <p:sldId id="358" r:id="rId8"/>
    <p:sldId id="359" r:id="rId9"/>
    <p:sldId id="360" r:id="rId10"/>
    <p:sldId id="361" r:id="rId11"/>
    <p:sldId id="362" r:id="rId12"/>
    <p:sldId id="363" r:id="rId13"/>
    <p:sldId id="364" r:id="rId14"/>
    <p:sldId id="365" r:id="rId15"/>
    <p:sldId id="366" r:id="rId16"/>
    <p:sldId id="382" r:id="rId17"/>
    <p:sldId id="367" r:id="rId18"/>
    <p:sldId id="368" r:id="rId19"/>
    <p:sldId id="369" r:id="rId20"/>
    <p:sldId id="370" r:id="rId21"/>
    <p:sldId id="371" r:id="rId22"/>
    <p:sldId id="372" r:id="rId23"/>
    <p:sldId id="373" r:id="rId24"/>
    <p:sldId id="374" r:id="rId25"/>
    <p:sldId id="375" r:id="rId26"/>
    <p:sldId id="376" r:id="rId27"/>
    <p:sldId id="377" r:id="rId28"/>
    <p:sldId id="378" r:id="rId29"/>
    <p:sldId id="379" r:id="rId30"/>
    <p:sldId id="383" r:id="rId31"/>
    <p:sldId id="384" r:id="rId32"/>
    <p:sldId id="385" r:id="rId33"/>
    <p:sldId id="386" r:id="rId34"/>
    <p:sldId id="387" r:id="rId35"/>
    <p:sldId id="388" r:id="rId36"/>
    <p:sldId id="389" r:id="rId37"/>
    <p:sldId id="390" r:id="rId38"/>
    <p:sldId id="394" r:id="rId39"/>
    <p:sldId id="391" r:id="rId40"/>
    <p:sldId id="395" r:id="rId41"/>
    <p:sldId id="392" r:id="rId42"/>
    <p:sldId id="393" r:id="rId43"/>
    <p:sldId id="397" r:id="rId44"/>
    <p:sldId id="396" r:id="rId45"/>
    <p:sldId id="398" r:id="rId46"/>
    <p:sldId id="399" r:id="rId47"/>
    <p:sldId id="401" r:id="rId48"/>
    <p:sldId id="400" r:id="rId49"/>
    <p:sldId id="402" r:id="rId50"/>
    <p:sldId id="403" r:id="rId51"/>
    <p:sldId id="404" r:id="rId52"/>
    <p:sldId id="408" r:id="rId53"/>
    <p:sldId id="405" r:id="rId54"/>
    <p:sldId id="406" r:id="rId55"/>
    <p:sldId id="409" r:id="rId56"/>
    <p:sldId id="407" r:id="rId57"/>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6F9"/>
    <a:srgbClr val="C6EAF2"/>
    <a:srgbClr val="E7F0F9"/>
    <a:srgbClr val="C6C6C6"/>
    <a:srgbClr val="FFFFFF"/>
    <a:srgbClr val="5DD3C5"/>
    <a:srgbClr val="B1D6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6395" autoAdjust="0"/>
  </p:normalViewPr>
  <p:slideViewPr>
    <p:cSldViewPr snapToGrid="0">
      <p:cViewPr varScale="1">
        <p:scale>
          <a:sx n="112" d="100"/>
          <a:sy n="112" d="100"/>
        </p:scale>
        <p:origin x="720"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51A602EC-D203-4F39-AF34-CB1F2059E178}" type="datetimeFigureOut">
              <a:rPr lang="tr-TR" smtClean="0"/>
              <a:t>3.04.2018</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4E74AC99-D93C-4695-8B67-30C1C153E097}" type="slidenum">
              <a:rPr lang="tr-TR" smtClean="0"/>
              <a:t>‹#›</a:t>
            </a:fld>
            <a:endParaRPr lang="tr-TR"/>
          </a:p>
        </p:txBody>
      </p:sp>
    </p:spTree>
    <p:extLst>
      <p:ext uri="{BB962C8B-B14F-4D97-AF65-F5344CB8AC3E}">
        <p14:creationId xmlns:p14="http://schemas.microsoft.com/office/powerpoint/2010/main" val="323295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C32C2BE0-1C61-487D-8DAE-4E33DA589BD0}" type="datetimeFigureOut">
              <a:rPr lang="tr-TR"/>
              <a:t>3.04.2018</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F1330421-0A73-4DD4-A77A-01A10EDA8C63}" type="slidenum">
              <a:rPr lang="tr-TR"/>
              <a:t>‹#›</a:t>
            </a:fld>
            <a:endParaRPr lang="tr-TR"/>
          </a:p>
        </p:txBody>
      </p:sp>
    </p:spTree>
    <p:extLst>
      <p:ext uri="{BB962C8B-B14F-4D97-AF65-F5344CB8AC3E}">
        <p14:creationId xmlns:p14="http://schemas.microsoft.com/office/powerpoint/2010/main" val="2214891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1330421-0A73-4DD4-A77A-01A10EDA8C63}" type="slidenum">
              <a:rPr lang="tr-TR"/>
              <a:t>1</a:t>
            </a:fld>
            <a:endParaRPr lang="tr-TR"/>
          </a:p>
        </p:txBody>
      </p:sp>
    </p:spTree>
    <p:extLst>
      <p:ext uri="{BB962C8B-B14F-4D97-AF65-F5344CB8AC3E}">
        <p14:creationId xmlns:p14="http://schemas.microsoft.com/office/powerpoint/2010/main" val="83013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96F1A2F-7DEC-4006-8071-3FB286F5A5FB}"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224106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6F1A2F-7DEC-4006-8071-3FB286F5A5FB}"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237980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6F1A2F-7DEC-4006-8071-3FB286F5A5FB}"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216819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6F1A2F-7DEC-4006-8071-3FB286F5A5FB}"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302305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96F1A2F-7DEC-4006-8071-3FB286F5A5FB}"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391039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96F1A2F-7DEC-4006-8071-3FB286F5A5FB}" type="datetimeFigureOut">
              <a:rPr lang="tr-TR" smtClean="0"/>
              <a:t>3.04.2018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284232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96F1A2F-7DEC-4006-8071-3FB286F5A5FB}" type="datetimeFigureOut">
              <a:rPr lang="tr-TR" smtClean="0"/>
              <a:t>3.04.2018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48024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96F1A2F-7DEC-4006-8071-3FB286F5A5FB}" type="datetimeFigureOut">
              <a:rPr lang="tr-TR" smtClean="0"/>
              <a:t>3.04.2018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3076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6F1A2F-7DEC-4006-8071-3FB286F5A5FB}" type="datetimeFigureOut">
              <a:rPr lang="tr-TR" smtClean="0"/>
              <a:t>3.04.2018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20407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6F1A2F-7DEC-4006-8071-3FB286F5A5FB}" type="datetimeFigureOut">
              <a:rPr lang="tr-TR" smtClean="0"/>
              <a:t>3.04.2018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362249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6F1A2F-7DEC-4006-8071-3FB286F5A5FB}" type="datetimeFigureOut">
              <a:rPr lang="tr-TR" smtClean="0"/>
              <a:t>3.04.2018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F3263B-A1ED-470F-ABFD-D4AB5548853A}" type="slidenum">
              <a:rPr lang="tr-TR" smtClean="0"/>
              <a:t>‹#›</a:t>
            </a:fld>
            <a:endParaRPr lang="tr-TR"/>
          </a:p>
        </p:txBody>
      </p:sp>
    </p:spTree>
    <p:extLst>
      <p:ext uri="{BB962C8B-B14F-4D97-AF65-F5344CB8AC3E}">
        <p14:creationId xmlns:p14="http://schemas.microsoft.com/office/powerpoint/2010/main" val="155920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7F6F9"/>
            </a:gs>
            <a:gs pos="0">
              <a:srgbClr val="E7F0F9"/>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F1A2F-7DEC-4006-8071-3FB286F5A5FB}" type="datetimeFigureOut">
              <a:rPr lang="tr-TR" smtClean="0"/>
              <a:t>3.04.2018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3263B-A1ED-470F-ABFD-D4AB5548853A}" type="slidenum">
              <a:rPr lang="tr-TR" smtClean="0"/>
              <a:t>‹#›</a:t>
            </a:fld>
            <a:endParaRPr lang="tr-TR"/>
          </a:p>
        </p:txBody>
      </p:sp>
    </p:spTree>
    <p:extLst>
      <p:ext uri="{BB962C8B-B14F-4D97-AF65-F5344CB8AC3E}">
        <p14:creationId xmlns:p14="http://schemas.microsoft.com/office/powerpoint/2010/main" val="335429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ET&#304;K%20DAVRANI&#350;%20&#304;LKELER&#304;.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1-%20Bakanl&#305;&#287;&#305;m&#305;z%20Vizyon%20ve%20Misyonu.jp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i&#231;%20kontrol%20kitab&#305;%20s&#305;ral&#305;/i&#231;%20kontrol%20kitab&#305;/11-%20&#304;&#350;%20S&#220;RE&#199;LER&#304;%20VE%20PROSED&#220;RLER/11-3-D&#214;NER%20SERMAYE%20DA&#304;RE%20BA&#350;KANLI&#286;I/11-3-3-D&#214;NER%20SERMAYE%20-%20sorumluluk%20matrisi.xls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I&#351;_S&#252;recleri_Cal&#305;s&#305;lanV1.xls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assas%20G&#246;revler/SGB%20Hassas%20g&#246;revler%20bilgi%20notu.doc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Kopya%20RAPOR%20D&#214;K&#220;M%20FORMU.xls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304;&#351;%20Takvimi%20Ba&#351;kan.xls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304;&#199;%20KNTROL%20S&#304;STEM&#304;_Ustyazi.pdf" TargetMode="External"/><Relationship Id="rId2" Type="http://schemas.openxmlformats.org/officeDocument/2006/relationships/hyperlink" Target="m&#252;ste&#351;ar%20onay%2031.01.2017%20pdf.pdf"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304;&#351;%20Ak&#305;&#351;&#305;.doc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15-S&#220;REL&#304;%20&#304;&#350;LER%20TAKV&#304;M&#304;.xlsx"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Ba&#351;kan%20Dosyas&#305;%2026.03.2018/2-%20&#304;&#231;indekiler.docx"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4-%20Risk%202.docx" TargetMode="External"/><Relationship Id="rId2" Type="http://schemas.openxmlformats.org/officeDocument/2006/relationships/hyperlink" Target="3-&#304;&#231;%20Kontrol%20nedir.docx"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Kopya%20RAPOR%20D&#214;K&#220;M%20FORMU.xlsx"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1881997" y="1828801"/>
            <a:ext cx="8428007" cy="2123658"/>
          </a:xfrm>
          <a:prstGeom prst="rect">
            <a:avLst/>
          </a:prstGeom>
          <a:noFill/>
        </p:spPr>
        <p:txBody>
          <a:bodyPr wrap="square" rtlCol="0">
            <a:spAutoFit/>
          </a:bodyPr>
          <a:lstStyle/>
          <a:p>
            <a:pPr algn="ctr"/>
            <a:r>
              <a:rPr lang="tr-TR" sz="4400" b="1" dirty="0" smtClean="0">
                <a:latin typeface="Times New Roman" panose="02020603050405020304" pitchFamily="18" charset="0"/>
                <a:cs typeface="Times New Roman" panose="02020603050405020304" pitchFamily="18" charset="0"/>
              </a:rPr>
              <a:t>2017-2018</a:t>
            </a:r>
          </a:p>
          <a:p>
            <a:pPr algn="ctr"/>
            <a:r>
              <a:rPr lang="tr-TR" sz="4400" b="1" dirty="0" smtClean="0">
                <a:latin typeface="Times New Roman" panose="02020603050405020304" pitchFamily="18" charset="0"/>
                <a:cs typeface="Times New Roman" panose="02020603050405020304" pitchFamily="18" charset="0"/>
              </a:rPr>
              <a:t> </a:t>
            </a:r>
          </a:p>
          <a:p>
            <a:pPr algn="ctr"/>
            <a:r>
              <a:rPr lang="tr-TR" sz="4400" b="1" dirty="0" smtClean="0">
                <a:latin typeface="Times New Roman" panose="02020603050405020304" pitchFamily="18" charset="0"/>
                <a:cs typeface="Times New Roman" panose="02020603050405020304" pitchFamily="18" charset="0"/>
              </a:rPr>
              <a:t>İÇ KONTROL EYLEM PLANI</a:t>
            </a:r>
            <a:endParaRPr lang="tr-TR" sz="4400" b="1"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4593446" y="5705415"/>
            <a:ext cx="2743200" cy="321627"/>
          </a:xfrm>
          <a:prstGeom prst="rect">
            <a:avLst/>
          </a:prstGeom>
        </p:spPr>
        <p:txBody>
          <a:bodyPr rtlCol="0">
            <a:spAutoFit/>
          </a:bodyPr>
          <a:lstStyle/>
          <a:p>
            <a:pPr algn="ctr"/>
            <a:r>
              <a:rPr lang="tr-TR" sz="1490" b="1"/>
              <a:t>30.03.2018</a:t>
            </a:r>
            <a:endParaRPr lang="tr-TR"/>
          </a:p>
        </p:txBody>
      </p:sp>
    </p:spTree>
    <p:extLst>
      <p:ext uri="{BB962C8B-B14F-4D97-AF65-F5344CB8AC3E}">
        <p14:creationId xmlns:p14="http://schemas.microsoft.com/office/powerpoint/2010/main" val="2386152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443652572"/>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E.1.1.8</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Eylemlere yönelik yapılan çalışmaların sonuçlarının 3'er aylık periyodlar halinde Strateji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Sonuç Raporu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Nisan-Temmuz-Ekim 2017-Ocak 2018</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'Nisan-Temmuz-Ekim 2018- Ocak 2019</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695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4061619238"/>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1.3</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Etik kurallar bilinmeli ve tüm faaliyetlerde bu kurallara uyulmalıdır.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E.1.3.1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Başbakanlık Kamu Görevlileri Etik Kurulunca yürürlükte olan "</a:t>
                      </a:r>
                      <a:r>
                        <a:rPr lang="tr-TR" sz="1400" b="0" i="0" u="none" strike="noStrike" dirty="0">
                          <a:solidFill>
                            <a:srgbClr val="000000"/>
                          </a:solidFill>
                          <a:effectLst/>
                          <a:latin typeface="Times New Roman" panose="02020603050405020304" pitchFamily="18" charset="0"/>
                          <a:hlinkClick r:id="rId2" action="ppaction://hlinkfile"/>
                        </a:rPr>
                        <a:t>Etik Davranış </a:t>
                      </a:r>
                      <a:r>
                        <a:rPr lang="tr-TR" sz="1400" b="0" i="0" u="none" strike="noStrike" dirty="0">
                          <a:solidFill>
                            <a:srgbClr val="000000"/>
                          </a:solidFill>
                          <a:effectLst/>
                          <a:latin typeface="Times New Roman" panose="02020603050405020304" pitchFamily="18" charset="0"/>
                        </a:rPr>
                        <a:t>İlkeleri"  ayrıca  belirlenmesi durumunda "Bakanlık Etik Kuralları"  konusunda farkındalığın arttırılmasına yönelik iç kontrol birim sorumlularına bilgilendirme e-postaları gönderilmesi, sorumlularca da tüm personele duyurulması</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Birimlerce de  görsel materyaller hazırlanarak personelin görebileceği alanlara yerleştirilmesi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Yönetim Hizmetleri Genel Müdürlüğü/Tüm İç Kontrol Birim Sorumluları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Bakanlık Etik Komisyonu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e-posta</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Afiş</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Broşür</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3 ayda bir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(üçüncü ayın ilk haftası e-posta)</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776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580821944"/>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1.3</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Etik kurallar bilinmeli ve tüm faaliyetlerde bu kurallara uyulmalıdır.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E.1.3.2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Etik Kurallar ile ilgili  Bakanlık personeline eğitim verilmesi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Hizmetleri Genel Müdürlüğü</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Yönetim Hizmetleri Genel Müdürlüğü / Hukuk Müşavirliği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Eğitim Programı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Eğitim Dokümanı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Katılımcı Lisesi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Nisan  2017-2018</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652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3101624" y="2516623"/>
            <a:ext cx="6532021"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Ortamı Standardı (KOS 2)</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9392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638931011"/>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İdarenin misyonu yazılı olarak belirlenmeli, duyurulmalı ve personel tarafından benimsenmesi sağlanmalıdır.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E.2.1.1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Bakanlığımız </a:t>
                      </a:r>
                      <a:r>
                        <a:rPr lang="tr-TR" sz="1400" b="0" i="0" u="none" strike="noStrike" dirty="0">
                          <a:solidFill>
                            <a:srgbClr val="000000"/>
                          </a:solidFill>
                          <a:effectLst/>
                          <a:latin typeface="Times New Roman" panose="02020603050405020304" pitchFamily="18" charset="0"/>
                          <a:hlinkClick r:id="rId2" action="ppaction://hlinkfile"/>
                        </a:rPr>
                        <a:t>misyon ve vizyonunun </a:t>
                      </a:r>
                      <a:r>
                        <a:rPr lang="tr-TR" sz="1400" b="0" i="0" u="none" strike="noStrike" dirty="0">
                          <a:solidFill>
                            <a:srgbClr val="000000"/>
                          </a:solidFill>
                          <a:effectLst/>
                          <a:latin typeface="Times New Roman" panose="02020603050405020304" pitchFamily="18" charset="0"/>
                        </a:rPr>
                        <a:t>yönetici ve personelce benimsenmesine yönelik birim sorumlularınca yılda iki kez  misyon ve vizyonun elektronik ortamda gönderilmesi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birimler/Birim Sorumluları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Elektronik bildirim</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Şubat -2017-2018</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Ağustos 2017-2018</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782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052001590"/>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2.2</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 birimlerinde personelin görevlerini ve bu görevlere ilişkin yetki ve sorumluluklarını kapsayan görev dağılım çizelgesi oluşturulmalı ve personele bildirilmelidir.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E.2.2.1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Bakanlık Merkez birimlerince KHK'ya uygun olarak  çalışma usul ve esaslarına ilişkin yönergelerinin  hazırlanması ve yürürlüğe konulması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Yönergesi Olmayan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Hukuk Müşavirliği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Görev Çalışma Usul ve Esaslarına İlişkin Yönerge</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Mart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163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400681702"/>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2.2</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 birimlerinde personelin görevlerini ve bu görevlere ilişkin yetki ve sorumluluklarını kapsayan görev dağılım çizelgesi oluşturulmalı ve personele bildirilmelidir.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E.2.2.2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Yönergesi çıkmış olan birimlerce yönergeleri gözden geçirilerek gerekmesi halinde güncellemelerin yapılması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Hukuk Müşavirliği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Güncel Yönerge</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254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153217300"/>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2.2</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 birimlerinde personelin görevlerini ve bu görevlere ilişkin yetki ve sorumluluklarını kapsayan görev dağılım çizelgesi oluşturulmalı ve personele bildirilmelidir.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E.2.2.3</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Bakanlık Merkez Birimlerince; Sağlık Müdürlüklerinin tabi oldukları mevzuat ve düzenlemeler gözden geçirilerek yeni çalışmaların veya revize işlemlerinin gerçekleştirilmesi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Hukuk Müşavirliği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Yazılı Prosedür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35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369602534"/>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2.3</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 birimlerinde personelin görevlerini ve bu görevlere ilişkin yetki ve sorumluluklarını kapsayan görev dağılım çizelgesi oluşturulmalı ve personele bildirilmelidir.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E.2.3.1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Birimlerce; yönergelerine göre görev dağılım çizelgelerinin gözden geçirilmesi, görev dağılım çizelgeleri bulunmayan birimlerce  görev dağılım çizelgelerinin oluşturulması, gerek görülmesi halinde güncellenmesi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Güncel Görev Dağılım Çizelgesi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380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017783029"/>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2.3</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 birimlerinde personelin görevlerini ve bu görevlere ilişkin yetki ve sorumluluklarını kapsayan görev dağılım çizelgesi oluşturulmalı ve personele bildirilmelidir.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E.2.3.2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Müdürlüklerince; mevzuatları doğrultusunda görev dağılım çizelgelerinin oluşturulması, görev dağılım çizelgeleri mevcut olan Müdürlüklerce; görev dağılım çizelgelerinin gözden geçirilmesi, gerekmesi halinde güncellenmesi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SGB/Yönetim Hizmetleri Genel Müdürlüğ</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Güncel Görev Dağılım Çizelgesi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270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101624" y="2516623"/>
            <a:ext cx="6532021"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Ortamı Standardı (KOS 1)</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532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062217378"/>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77696">
                  <a:extLst>
                    <a:ext uri="{9D8B030D-6E8A-4147-A177-3AD203B41FA5}">
                      <a16:colId xmlns:a16="http://schemas.microsoft.com/office/drawing/2014/main" xmlns="" val="3110978892"/>
                    </a:ext>
                  </a:extLst>
                </a:gridCol>
                <a:gridCol w="997065">
                  <a:extLst>
                    <a:ext uri="{9D8B030D-6E8A-4147-A177-3AD203B41FA5}">
                      <a16:colId xmlns:a16="http://schemas.microsoft.com/office/drawing/2014/main" xmlns="" val="417667515"/>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300" u="none" strike="noStrike" dirty="0">
                          <a:effectLst/>
                          <a:latin typeface="Times New Roman" panose="02020603050405020304" pitchFamily="18" charset="0"/>
                          <a:cs typeface="Times New Roman" panose="02020603050405020304" pitchFamily="18" charset="0"/>
                        </a:rPr>
                        <a:t>Çıktı/ Sonuç</a:t>
                      </a:r>
                      <a:endParaRPr lang="tr-TR"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2.3</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 birimlerinde personelin görevlerini ve bu görevlere ilişkin yetki ve sorumluluklarını kapsayan görev dağılım çizelgesi oluşturulmalı ve personele bildirilmelidir.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E.2.3.3</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Hazırlanan görev dağılım çizelgelerinin personele tebliğ edilmesi. Her güncelleme ve personel değişikliğinde bu işlemin tekrarlanması, güncellenen görev dağılım çizelgelerinin (</a:t>
                      </a:r>
                      <a:r>
                        <a:rPr lang="tr-TR" sz="1400" b="0" i="0" u="none" strike="noStrike" dirty="0">
                          <a:solidFill>
                            <a:srgbClr val="000000"/>
                          </a:solidFill>
                          <a:effectLst/>
                          <a:latin typeface="Times New Roman" panose="02020603050405020304" pitchFamily="18" charset="0"/>
                          <a:hlinkClick r:id="rId2" action="ppaction://hlinkfile"/>
                        </a:rPr>
                        <a:t>sorumluluk matrisleri</a:t>
                      </a:r>
                      <a:r>
                        <a:rPr lang="tr-TR" sz="1400" b="0" i="0" u="none" strike="noStrike" dirty="0">
                          <a:solidFill>
                            <a:srgbClr val="000000"/>
                          </a:solidFill>
                          <a:effectLst/>
                          <a:latin typeface="Times New Roman" panose="02020603050405020304" pitchFamily="18" charset="0"/>
                        </a:rPr>
                        <a:t>) Merkez birimlerde iç kontrol birimlerine, Sağlık Müdürlüklerinde ise web sayfalarında oluşturulan iç kontrol sekmesi bölümünde yer alması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panose="02020603050405020304" pitchFamily="18" charset="0"/>
                        </a:rPr>
                        <a:t>Tüm Birimler/Sağlık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panose="02020603050405020304" pitchFamily="18" charset="0"/>
                        </a:rPr>
                        <a:t>SGB/Yönetim Hizmetleri Genel </a:t>
                      </a:r>
                      <a:r>
                        <a:rPr lang="tr-TR" sz="1200" b="0" i="0" u="none" strike="noStrike" dirty="0" err="1">
                          <a:solidFill>
                            <a:srgbClr val="000000"/>
                          </a:solidFill>
                          <a:effectLst/>
                          <a:latin typeface="Times New Roman" panose="02020603050405020304" pitchFamily="18" charset="0"/>
                        </a:rPr>
                        <a:t>Müdürlüğ</a:t>
                      </a:r>
                      <a:endParaRPr lang="tr-TR" sz="12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panose="02020603050405020304" pitchFamily="18" charset="0"/>
                        </a:rPr>
                        <a:t>Güncel Görev Dağılım Çizelgesi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panose="02020603050405020304" pitchFamily="18" charset="0"/>
                        </a:rPr>
                        <a:t>Temmuz 2017 </a:t>
                      </a:r>
                      <a:br>
                        <a:rPr lang="tr-TR" sz="1200" b="0" i="0" u="none" strike="noStrike" dirty="0">
                          <a:solidFill>
                            <a:srgbClr val="000000"/>
                          </a:solidFill>
                          <a:effectLst/>
                          <a:latin typeface="Times New Roman" panose="02020603050405020304" pitchFamily="18" charset="0"/>
                        </a:rPr>
                      </a:br>
                      <a:r>
                        <a:rPr lang="tr-TR" sz="1200" b="0" i="0" u="none" strike="noStrike" dirty="0">
                          <a:solidFill>
                            <a:srgbClr val="000000"/>
                          </a:solidFill>
                          <a:effectLst/>
                          <a:latin typeface="Times New Roman" panose="02020603050405020304" pitchFamily="18" charset="0"/>
                        </a:rPr>
                        <a:t>(görev dağılım çizelgelerinin oluşturulması)</a:t>
                      </a:r>
                      <a:br>
                        <a:rPr lang="tr-TR" sz="1200" b="0" i="0" u="none" strike="noStrike" dirty="0">
                          <a:solidFill>
                            <a:srgbClr val="000000"/>
                          </a:solidFill>
                          <a:effectLst/>
                          <a:latin typeface="Times New Roman" panose="02020603050405020304" pitchFamily="18" charset="0"/>
                        </a:rPr>
                      </a:br>
                      <a:r>
                        <a:rPr lang="tr-TR" sz="1200" b="0" i="0" u="none" strike="noStrike" dirty="0">
                          <a:solidFill>
                            <a:srgbClr val="000000"/>
                          </a:solidFill>
                          <a:effectLst/>
                          <a:latin typeface="Times New Roman" panose="02020603050405020304" pitchFamily="18" charset="0"/>
                        </a:rPr>
                        <a:t/>
                      </a:r>
                      <a:br>
                        <a:rPr lang="tr-TR" sz="1200" b="0" i="0" u="none" strike="noStrike" dirty="0">
                          <a:solidFill>
                            <a:srgbClr val="000000"/>
                          </a:solidFill>
                          <a:effectLst/>
                          <a:latin typeface="Times New Roman" panose="02020603050405020304" pitchFamily="18" charset="0"/>
                        </a:rPr>
                      </a:br>
                      <a:r>
                        <a:rPr lang="tr-TR" sz="12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119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391400628"/>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2.4</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İdarenin ve birimlerinin teşkilat şeması olmalı ve buna bağlı olarak fonksiyonel görev dağılımı belirlenmelidir.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E.2.4.1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ve taşra birimlerince, teşkilat şemalarının gözden geçirilmesi, fonksiyonel görev dağılımı da göz önünde bulundurularak varsa değişikliklere ilişkin güncellemelerin yapılması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Güncel ve Fonksiyonel Teşkilat Şemaları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464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931603869"/>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2.6</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İdarenin yöneticileri, faaliyetlerin yürütülmesinde hassas görevlere ilişkin prosedürleri belirlemeli ve personele duyurmalıdır.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E.2.6.1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Merkez ve taşra birimlerince; </a:t>
                      </a:r>
                      <a:r>
                        <a:rPr lang="tr-TR" sz="1400" b="0" i="0" u="none" strike="noStrike" dirty="0">
                          <a:solidFill>
                            <a:srgbClr val="000000"/>
                          </a:solidFill>
                          <a:effectLst/>
                          <a:latin typeface="Times New Roman" panose="02020603050405020304" pitchFamily="18" charset="0"/>
                          <a:hlinkClick r:id="rId2" action="ppaction://hlinkfile"/>
                        </a:rPr>
                        <a:t>iş süreçleri</a:t>
                      </a:r>
                      <a:r>
                        <a:rPr lang="tr-TR" sz="1400" b="0" i="0" u="none" strike="noStrike" dirty="0">
                          <a:solidFill>
                            <a:srgbClr val="000000"/>
                          </a:solidFill>
                          <a:effectLst/>
                          <a:latin typeface="Times New Roman" panose="02020603050405020304" pitchFamily="18" charset="0"/>
                        </a:rPr>
                        <a:t>, görev tanımları ve prosedürler gözden geçirilerek varsa yapılan değişikliklerin personele duyurulması,</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İş süreçlerini oluşturmayan birimlerce, iş süreçleri, görev tanımları ve prosedürlerin oluşturulması ve personele duyurulması.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dirty="0">
                          <a:solidFill>
                            <a:srgbClr val="000000"/>
                          </a:solidFill>
                          <a:effectLst/>
                          <a:latin typeface="Times New Roman" panose="02020603050405020304" pitchFamily="18" charset="0"/>
                        </a:rPr>
                        <a:t>Tüm Birimler /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dirty="0">
                          <a:solidFill>
                            <a:srgbClr val="000000"/>
                          </a:solidFill>
                          <a:effectLst/>
                          <a:latin typeface="Times New Roman" panose="02020603050405020304" pitchFamily="18" charset="0"/>
                        </a:rPr>
                        <a:t>SGB/Yönetim Hizmetleri Genel Müdürlüğü</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İş Süreçleri ve Görev Tanımları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dirty="0">
                          <a:solidFill>
                            <a:srgbClr val="000000"/>
                          </a:solidFill>
                          <a:effectLst/>
                          <a:latin typeface="Times New Roman" panose="02020603050405020304" pitchFamily="18" charset="0"/>
                        </a:rPr>
                        <a:t>Temmuz 2017 </a:t>
                      </a:r>
                      <a:br>
                        <a:rPr lang="tr-TR" sz="1300" b="0" i="0" u="none" strike="noStrike" dirty="0">
                          <a:solidFill>
                            <a:srgbClr val="000000"/>
                          </a:solidFill>
                          <a:effectLst/>
                          <a:latin typeface="Times New Roman" panose="02020603050405020304" pitchFamily="18" charset="0"/>
                        </a:rPr>
                      </a:br>
                      <a:r>
                        <a:rPr lang="tr-TR" sz="1300" b="0" i="0" u="none" strike="noStrike" dirty="0">
                          <a:solidFill>
                            <a:srgbClr val="000000"/>
                          </a:solidFill>
                          <a:effectLst/>
                          <a:latin typeface="Times New Roman" panose="02020603050405020304" pitchFamily="18" charset="0"/>
                        </a:rPr>
                        <a:t>(iş süreçleri, görev tanımları ve prosedürlerin oluşturulması)</a:t>
                      </a:r>
                      <a:br>
                        <a:rPr lang="tr-TR" sz="1300" b="0" i="0" u="none" strike="noStrike" dirty="0">
                          <a:solidFill>
                            <a:srgbClr val="000000"/>
                          </a:solidFill>
                          <a:effectLst/>
                          <a:latin typeface="Times New Roman" panose="02020603050405020304" pitchFamily="18" charset="0"/>
                        </a:rPr>
                      </a:br>
                      <a:r>
                        <a:rPr lang="tr-TR" sz="1300" b="0" i="0" u="none" strike="noStrike" dirty="0">
                          <a:solidFill>
                            <a:srgbClr val="000000"/>
                          </a:solidFill>
                          <a:effectLst/>
                          <a:latin typeface="Times New Roman" panose="02020603050405020304" pitchFamily="18" charset="0"/>
                        </a:rPr>
                        <a:t/>
                      </a:r>
                      <a:br>
                        <a:rPr lang="tr-TR" sz="1300" b="0" i="0" u="none" strike="noStrike" dirty="0">
                          <a:solidFill>
                            <a:srgbClr val="000000"/>
                          </a:solidFill>
                          <a:effectLst/>
                          <a:latin typeface="Times New Roman" panose="02020603050405020304" pitchFamily="18" charset="0"/>
                        </a:rPr>
                      </a:br>
                      <a:r>
                        <a:rPr lang="tr-TR" sz="13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374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832082804"/>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2.6</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İdarenin yöneticileri, faaliyetlerin yürütülmesinde hassas görevlere ilişkin prosedürleri belirlemeli ve personele duyurmalıdır.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E.2.6.2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Merkez ve taşra birimlerince yürütülen faaliyetler birim yöneticileri tarafından her yıl </a:t>
                      </a:r>
                      <a:r>
                        <a:rPr lang="tr-TR" sz="1400" b="0" i="0" u="none" strike="noStrike" dirty="0" smtClean="0">
                          <a:solidFill>
                            <a:srgbClr val="000000"/>
                          </a:solidFill>
                          <a:effectLst/>
                          <a:latin typeface="Times New Roman" panose="02020603050405020304" pitchFamily="18" charset="0"/>
                        </a:rPr>
                        <a:t>değerlendirilerek </a:t>
                      </a:r>
                      <a:r>
                        <a:rPr lang="tr-TR" sz="1400" b="0" i="0" u="none" strike="noStrike" dirty="0">
                          <a:solidFill>
                            <a:srgbClr val="000000"/>
                          </a:solidFill>
                          <a:effectLst/>
                          <a:latin typeface="Times New Roman" panose="02020603050405020304" pitchFamily="18" charset="0"/>
                          <a:hlinkClick r:id="rId2" action="ppaction://hlinkfile"/>
                        </a:rPr>
                        <a:t>hassas görevler </a:t>
                      </a:r>
                      <a:r>
                        <a:rPr lang="tr-TR" sz="1400" b="0" i="0" u="none" strike="noStrike" dirty="0">
                          <a:solidFill>
                            <a:srgbClr val="000000"/>
                          </a:solidFill>
                          <a:effectLst/>
                          <a:latin typeface="Times New Roman" panose="02020603050405020304" pitchFamily="18" charset="0"/>
                        </a:rPr>
                        <a:t>belirlenecek, personele duyurulması ve Strateji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 /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SGB/Yönetim Hizmetleri Genel Müdürlüğü</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Hassas Görev Belirleme Metodolojisi/Rehber</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Hassas Görev Listesi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Bilgilendirme Yazısı</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Temmuz 2017- 2018</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382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69031970"/>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Her düzeydeki yöneticiler verilen görevlerin sonucunu izlemeye yönelik mekanizmalar oluşturmalıdır.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E.2.7.1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Birimlerce; faaliyetlere yönelik hangi işlerin kime ve hangi zaman aralığında </a:t>
                      </a:r>
                      <a:r>
                        <a:rPr lang="tr-TR" sz="1400" b="0" i="0" u="none" strike="noStrike" dirty="0">
                          <a:solidFill>
                            <a:srgbClr val="000000"/>
                          </a:solidFill>
                          <a:effectLst/>
                          <a:latin typeface="Times New Roman" panose="02020603050405020304" pitchFamily="18" charset="0"/>
                          <a:hlinkClick r:id="rId2" action="ppaction://hlinkfile"/>
                        </a:rPr>
                        <a:t>raporlanacağına </a:t>
                      </a:r>
                      <a:r>
                        <a:rPr lang="tr-TR" sz="1400" b="0" i="0" u="none" strike="noStrike" dirty="0">
                          <a:solidFill>
                            <a:srgbClr val="000000"/>
                          </a:solidFill>
                          <a:effectLst/>
                          <a:latin typeface="Times New Roman" panose="02020603050405020304" pitchFamily="18" charset="0"/>
                        </a:rPr>
                        <a:t>yönelik  mekanizmaların oluşturulması, oluşturulan  mekanizmaların gözden geçirilmesi varsa aksayan yönlerin iyileştirilmesi.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Rapor Döküm Formu</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İş Takip Formu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Mayıs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758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941786053"/>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Her düzeydeki yöneticiler verilen görevlerin sonucunu izlemeye yönelik mekanizmalar oluşturmalıdır.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E.2.7.2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Birimlerce; Sağlık Müdürlüklerine verilen görevlerin izlenmesine yönelik mekanizmaların oluşturulması.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Rapor Döküm Formu</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İş Takip Formu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055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362063407"/>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Misyon, organizasyon yapısı ve görevler: İdarelerin misyonu ile birimlerin ve personelin görev tanımları yazılı olarak belirlenmeli, personele duyurulmalı ve idarede uygun bir organizasyon yapısı oluşturulmalıdır.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2.7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Her düzeydeki yöneticiler verilen görevlerin sonucunu izlemeye yönelik mekanizmalar oluşturmalıdır.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E.2.7.3</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Sağlık Müdürlüklerince kendi faaliyetlerine yönelik denetlenebilecek ve kontrol edilebilecek </a:t>
                      </a:r>
                      <a:r>
                        <a:rPr lang="tr-TR" sz="1400" b="0" i="0" u="none" strike="noStrike" dirty="0">
                          <a:solidFill>
                            <a:srgbClr val="000000"/>
                          </a:solidFill>
                          <a:effectLst/>
                          <a:latin typeface="Times New Roman" panose="02020603050405020304" pitchFamily="18" charset="0"/>
                          <a:hlinkClick r:id="rId2" action="ppaction://hlinkfile"/>
                        </a:rPr>
                        <a:t>izleme mekanizmalarının </a:t>
                      </a:r>
                      <a:r>
                        <a:rPr lang="tr-TR" sz="1400" b="0" i="0" u="none" strike="noStrike" dirty="0">
                          <a:solidFill>
                            <a:srgbClr val="000000"/>
                          </a:solidFill>
                          <a:effectLst/>
                          <a:latin typeface="Times New Roman" panose="02020603050405020304" pitchFamily="18" charset="0"/>
                        </a:rPr>
                        <a:t>oluşturulması ve ilgili merkez birime belli periyodlarda raporlanması,</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İlgili </a:t>
                      </a:r>
                      <a:r>
                        <a:rPr lang="tr-TR" sz="1400" b="0" i="0" u="none" strike="noStrike" dirty="0" smtClean="0">
                          <a:solidFill>
                            <a:srgbClr val="000000"/>
                          </a:solidFill>
                          <a:effectLst/>
                          <a:latin typeface="Times New Roman" panose="02020603050405020304" pitchFamily="18" charset="0"/>
                        </a:rPr>
                        <a:t>Merkez </a:t>
                      </a:r>
                      <a:r>
                        <a:rPr lang="tr-TR" sz="1400" b="0" i="0" u="none" strike="noStrike" dirty="0">
                          <a:solidFill>
                            <a:srgbClr val="000000"/>
                          </a:solidFill>
                          <a:effectLst/>
                          <a:latin typeface="Times New Roman" panose="02020603050405020304" pitchFamily="18" charset="0"/>
                        </a:rPr>
                        <a:t>Birim tarafından yapılan çalışmaların 3'er aylık periyotlarda Strateji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Yönetim </a:t>
                      </a:r>
                      <a:r>
                        <a:rPr lang="tr-TR" sz="1400" b="0" i="0" u="none" strike="noStrike" dirty="0" smtClean="0">
                          <a:solidFill>
                            <a:srgbClr val="000000"/>
                          </a:solidFill>
                          <a:effectLst/>
                          <a:latin typeface="Times New Roman" panose="02020603050405020304" pitchFamily="18" charset="0"/>
                        </a:rPr>
                        <a:t>Hizmetleri </a:t>
                      </a:r>
                      <a:r>
                        <a:rPr lang="tr-TR" sz="1400" b="0" i="0" u="none" strike="noStrike" dirty="0">
                          <a:solidFill>
                            <a:srgbClr val="000000"/>
                          </a:solidFill>
                          <a:effectLst/>
                          <a:latin typeface="Times New Roman" panose="02020603050405020304" pitchFamily="18" charset="0"/>
                        </a:rPr>
                        <a:t>Genel Müdürlüğü/</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Acil Sağlık Hizmetleri Genel Müdürlüğü/Sağlık Hizmetleri Genel Müdürlüğü</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Görev İzleme ve Takip Formu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 </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619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3101624" y="2516623"/>
            <a:ext cx="6532021"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Ortamı Standardı (KOS 3)</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137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748778529"/>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3.6</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Personelin yeterliliği ve performansı bağlı olduğu yöneticisi tarafından en az yılda bir kez değerlendirilmeli ve değerlendirme sonuçları personel ile görüşülmelidir.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E.3.6.1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 ve Sağlık Müdürlüklerince;  personelin yeterliliği ve performansını ölçmeye yönelik mekanizmaların mevzuat doğrultusunda oluşturulması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Belirlenen performans kriterlerinin personel ile paylaşılması ve Starateji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Performans Kriterleri</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Mevzuatın yayınlanmasını müteakip 4 ay içerisinde</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080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999677433"/>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3.6</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Personelin yeterliliği ve performansı bağlı olduğu yöneticisi tarafından en az yılda bir kez değerlendirilmeli ve değerlendirme sonuçları personel ile görüşülmelidir.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E.3.6.2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Oluşturulan kriterler doğrultusunda personelin performansının en az yılda 1 kez değerlendirilmesi ve sonuçlarının personelle paylaşılması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Performans Değerlendirme Sonuçları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Bilgilendirme Yazısı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Aralık 2017-2018</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499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graphicFrame>
        <p:nvGraphicFramePr>
          <p:cNvPr id="7" name="Tablo 6"/>
          <p:cNvGraphicFramePr>
            <a:graphicFrameLocks noGrp="1"/>
          </p:cNvGraphicFramePr>
          <p:nvPr>
            <p:extLst>
              <p:ext uri="{D42A27DB-BD31-4B8C-83A1-F6EECF244321}">
                <p14:modId xmlns:p14="http://schemas.microsoft.com/office/powerpoint/2010/main" val="1658065559"/>
              </p:ext>
            </p:extLst>
          </p:nvPr>
        </p:nvGraphicFramePr>
        <p:xfrm>
          <a:off x="466611" y="711839"/>
          <a:ext cx="11287123" cy="474339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176022">
                  <a:extLst>
                    <a:ext uri="{9D8B030D-6E8A-4147-A177-3AD203B41FA5}">
                      <a16:colId xmlns:a16="http://schemas.microsoft.com/office/drawing/2014/main" xmlns="" val="62965332"/>
                    </a:ext>
                  </a:extLst>
                </a:gridCol>
                <a:gridCol w="814753">
                  <a:extLst>
                    <a:ext uri="{9D8B030D-6E8A-4147-A177-3AD203B41FA5}">
                      <a16:colId xmlns:a16="http://schemas.microsoft.com/office/drawing/2014/main" xmlns="" val="4018273151"/>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tr-TR"/>
                    </a:p>
                  </a:txBody>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810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8">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2415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400" b="1" u="none" strike="noStrike" dirty="0">
                          <a:solidFill>
                            <a:srgbClr val="FF0000"/>
                          </a:solidFill>
                          <a:effectLst/>
                          <a:latin typeface="Times New Roman" panose="02020603050405020304" pitchFamily="18" charset="0"/>
                          <a:cs typeface="Times New Roman" panose="02020603050405020304" pitchFamily="18" charset="0"/>
                        </a:rPr>
                        <a:t>E.1.1.1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İç kontrol sisteminin işleyişine yönelik </a:t>
                      </a:r>
                      <a:r>
                        <a:rPr lang="tr-TR" sz="1400" u="none" strike="noStrike" dirty="0">
                          <a:effectLst/>
                          <a:latin typeface="Times New Roman" panose="02020603050405020304" pitchFamily="18" charset="0"/>
                          <a:cs typeface="Times New Roman" panose="02020603050405020304" pitchFamily="18" charset="0"/>
                          <a:hlinkClick r:id="rId2" action="ppaction://hlinkfile"/>
                        </a:rPr>
                        <a:t>Üst Yönetici</a:t>
                      </a:r>
                      <a:r>
                        <a:rPr lang="tr-TR" sz="1400" u="none" strike="noStrike" dirty="0">
                          <a:effectLst/>
                          <a:latin typeface="Times New Roman" panose="02020603050405020304" pitchFamily="18" charset="0"/>
                          <a:cs typeface="Times New Roman" panose="02020603050405020304" pitchFamily="18" charset="0"/>
                        </a:rPr>
                        <a:t> tarafından duyuru </a:t>
                      </a:r>
                      <a:r>
                        <a:rPr lang="tr-TR" sz="1400" u="none" strike="noStrike" dirty="0">
                          <a:effectLst/>
                          <a:latin typeface="Times New Roman" panose="02020603050405020304" pitchFamily="18" charset="0"/>
                          <a:cs typeface="Times New Roman" panose="02020603050405020304" pitchFamily="18" charset="0"/>
                          <a:hlinkClick r:id="rId3" action="ppaction://hlinkfile"/>
                        </a:rPr>
                        <a:t>yayınlanması</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SGB</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Duyuru</a:t>
                      </a:r>
                      <a:r>
                        <a:rPr lang="tr-TR" sz="1400" u="none" strike="noStrike" dirty="0">
                          <a:effectLst/>
                          <a:latin typeface="Times New Roman" panose="02020603050405020304" pitchFamily="18" charset="0"/>
                          <a:cs typeface="Times New Roman" panose="02020603050405020304" pitchFamily="18" charset="0"/>
                        </a:rPr>
                        <a:t/>
                      </a:r>
                      <a:br>
                        <a:rPr lang="tr-TR" sz="1400" u="none" strike="noStrike" dirty="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Genelge</a:t>
                      </a:r>
                      <a:r>
                        <a:rPr lang="tr-TR" sz="1400" u="none" strike="noStrike" dirty="0">
                          <a:effectLst/>
                          <a:latin typeface="Times New Roman" panose="02020603050405020304" pitchFamily="18" charset="0"/>
                          <a:cs typeface="Times New Roman" panose="02020603050405020304" pitchFamily="18" charset="0"/>
                        </a:rPr>
                        <a:t/>
                      </a:r>
                      <a:br>
                        <a:rPr lang="tr-TR" sz="1400" u="none" strike="noStrike" dirty="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İç </a:t>
                      </a:r>
                      <a:r>
                        <a:rPr lang="tr-TR" sz="1400" u="none" strike="noStrike" dirty="0">
                          <a:effectLst/>
                          <a:latin typeface="Times New Roman" panose="02020603050405020304" pitchFamily="18" charset="0"/>
                          <a:cs typeface="Times New Roman" panose="02020603050405020304" pitchFamily="18" charset="0"/>
                        </a:rPr>
                        <a:t>Yazışma</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Ocak</a:t>
                      </a:r>
                    </a:p>
                    <a:p>
                      <a:pPr algn="l" fontAlgn="ctr"/>
                      <a:r>
                        <a:rPr lang="tr-TR" sz="1400" u="none" strike="noStrike" dirty="0" smtClean="0">
                          <a:effectLst/>
                          <a:latin typeface="Times New Roman" panose="02020603050405020304" pitchFamily="18" charset="0"/>
                          <a:cs typeface="Times New Roman" panose="02020603050405020304" pitchFamily="18" charset="0"/>
                        </a:rPr>
                        <a:t>2017-2018</a:t>
                      </a:r>
                      <a:r>
                        <a:rPr lang="tr-TR" sz="1400" u="none" strike="noStrike" dirty="0">
                          <a:effectLst/>
                          <a:latin typeface="Times New Roman" panose="02020603050405020304" pitchFamily="18" charset="0"/>
                          <a:cs typeface="Times New Roman" panose="02020603050405020304" pitchFamily="18" charset="0"/>
                        </a:rPr>
                        <a:t/>
                      </a:r>
                      <a:br>
                        <a:rPr lang="tr-TR" sz="1400" u="none" strike="noStrike" dirty="0">
                          <a:effectLst/>
                          <a:latin typeface="Times New Roman" panose="02020603050405020304" pitchFamily="18" charset="0"/>
                          <a:cs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Tree>
    <p:extLst>
      <p:ext uri="{BB962C8B-B14F-4D97-AF65-F5344CB8AC3E}">
        <p14:creationId xmlns:p14="http://schemas.microsoft.com/office/powerpoint/2010/main" val="19866411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546236490"/>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Performans değerlendirmesine göre performansı yetersiz bulunan personelin performansını geliştirmeye yönelik önlemler alınmalı, yüksek performans gösteren personel için ödüllendirme mekanizmaları geliştirilmelidir.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E.3.7.1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 ve Sağlık Müdürlüklerince; personelin performansını değerlendirme sonucuna göre başarılı personelin mevzuatla belirlenen (ek ödeme, yüzyüze görüşme, başarı ve değerlendirme belgeleri, aylıkla ödüllendirme vb.) yöntemler ile ödüllendirilmesi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Performans Kriterleri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Ödüllendirme Mekanizmaları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Aralık 2017-2018</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677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4209024296"/>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Performans değerlendirmesine göre performansı yetersiz bulunan personelin performansını geliştirmeye yönelik önlemler alınmalı, yüksek performans gösteren personel için ödüllendirme mekanizmaları geliştirilmelidir.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E.3.7.2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Merkez Birimler ve Sağlık Müdürlüklerince; performansı yetersiz bulunan personelin öncelikle başarısız olduğu konuların </a:t>
                      </a:r>
                      <a:r>
                        <a:rPr lang="tr-TR" sz="1400" b="0" i="0" u="none" strike="noStrike" dirty="0" smtClean="0">
                          <a:solidFill>
                            <a:srgbClr val="000000"/>
                          </a:solidFill>
                          <a:effectLst/>
                          <a:latin typeface="Times New Roman" panose="02020603050405020304" pitchFamily="18" charset="0"/>
                        </a:rPr>
                        <a:t>tespit </a:t>
                      </a:r>
                      <a:r>
                        <a:rPr lang="tr-TR" sz="1400" b="0" i="0" u="none" strike="noStrike" dirty="0">
                          <a:solidFill>
                            <a:srgbClr val="000000"/>
                          </a:solidFill>
                          <a:effectLst/>
                          <a:latin typeface="Times New Roman" panose="02020603050405020304" pitchFamily="18" charset="0"/>
                        </a:rPr>
                        <a:t>edilmesi buna yönelik </a:t>
                      </a:r>
                      <a:r>
                        <a:rPr lang="tr-TR" sz="1400" b="0" i="0" u="none" strike="noStrike" dirty="0" smtClean="0">
                          <a:solidFill>
                            <a:srgbClr val="000000"/>
                          </a:solidFill>
                          <a:effectLst/>
                          <a:latin typeface="Times New Roman" panose="02020603050405020304" pitchFamily="18" charset="0"/>
                        </a:rPr>
                        <a:t>hizmet içi </a:t>
                      </a:r>
                      <a:r>
                        <a:rPr lang="tr-TR" sz="1400" b="0" i="0" u="none" strike="noStrike" dirty="0">
                          <a:solidFill>
                            <a:srgbClr val="000000"/>
                          </a:solidFill>
                          <a:effectLst/>
                          <a:latin typeface="Times New Roman" panose="02020603050405020304" pitchFamily="18" charset="0"/>
                        </a:rPr>
                        <a:t>ve kişisel gelişim eğitimlerinin düzenlenmesi,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Yapılan çalışmaların Strateji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Yönetim Hizmetleri Genel Müd./Sağlık Hizmetleri Genel Müd.</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Yeterlilik Değerlendirme Kriterleri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Kişisel Gelişim Eğitimleri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Hizmetiçi Eğitim Planları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Aralık 2017-2018</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2109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917794577"/>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Performans değerlendirmesine göre performansı yetersiz bulunan personelin performansını geliştirmeye yönelik önlemler alınmalı, yüksek performans gösteren personel için ödüllendirme mekanizmaları geliştirilmelidir.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E.3.7.3</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Birimlerince; kendi alanları ile ilgili Sağlık Müdürlüklerine yönelik, mevzuatlar doğrultusunda performans kriterlerinin belirlenmesi ve duyurulması.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İlgili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Hukuk Müşavirliği, Yönetim Hizmetleri Genel Müdürlüğü, Sağlık Hizmetleri Genel Müdürlüğü</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Sağlık Müdürlükleri Performans Kriterleri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Ağustos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572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954607173"/>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Performans değerlendirmesine göre performansı yetersiz bulunan personelin performansını geliştirmeye yönelik önlemler alınmalı, yüksek performans gösteren personel için ödüllendirme mekanizmaları geliştirilmelidir.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E.3.7.4</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Birimlerce; belirlenen performans kriterlerine göre Sağlık Müdürlüklerinin değerlendirilmesi,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Değerlendirme sonuçlarının  Strateji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İlgili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Hukuk Müşavirliği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 Performans Değerlendirme Kriterleri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Aralık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283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772551300"/>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Personelin yeterliliği ve performansı: İdareler, personelin yeterliliği ve görevleri arasındaki uyumu sağlamalı, performansın değerlendirilmesi ve geliştirilmesine yönelik önlemler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3.7</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Performans değerlendirmesine göre performansı yetersiz bulunan personelin performansını geliştirmeye yönelik önlemler alınmalı, yüksek performans gösteren personel için ödüllendirme mekanizmaları geliştirilmelidir.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E.3.7.5</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Performansı yetersiz bulunan Sağlık Müdürlüklerine yönelik performansın artırılması yönünde gerekli prosedürlerin oluşturulması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İlgili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Hukuk Müşavirliği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 Performans Arttırma Prosedürleri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Şubat  2018</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119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3101624" y="2516623"/>
            <a:ext cx="6532021"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Ortamı Standardı (KOS 4)</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3045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552559908"/>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KOS4</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Yetki Devri: İdarelerde yetkiler ve yetki devrinin sınırları açıkça belirlenmeli ve yazılı olarak bildirilmelidir. Devredilen yetkinin önemi ve riski dikkate alınarak yetki devri yapılmalıdır.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4.1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İş akış süreçlerindeki imza ve onay mercileri belirlenmeli ve personele duyurulmalıdır.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E.4.1.1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Merkez ve taşra birimlerince </a:t>
                      </a:r>
                      <a:r>
                        <a:rPr lang="tr-TR" sz="1400" b="0" i="0" u="none" strike="noStrike" dirty="0" smtClean="0">
                          <a:solidFill>
                            <a:srgbClr val="000000"/>
                          </a:solidFill>
                          <a:effectLst/>
                          <a:latin typeface="Times New Roman" panose="02020603050405020304" pitchFamily="18" charset="0"/>
                        </a:rPr>
                        <a:t>faaliyetlerine </a:t>
                      </a:r>
                      <a:r>
                        <a:rPr lang="tr-TR" sz="1400" b="0" i="0" u="none" strike="noStrike" dirty="0">
                          <a:solidFill>
                            <a:srgbClr val="000000"/>
                          </a:solidFill>
                          <a:effectLst/>
                          <a:latin typeface="Times New Roman" panose="02020603050405020304" pitchFamily="18" charset="0"/>
                        </a:rPr>
                        <a:t>yönelik </a:t>
                      </a:r>
                      <a:r>
                        <a:rPr lang="tr-TR" sz="1400" b="0" i="0" u="none" strike="noStrike" dirty="0">
                          <a:solidFill>
                            <a:srgbClr val="000000"/>
                          </a:solidFill>
                          <a:effectLst/>
                          <a:latin typeface="Times New Roman" panose="02020603050405020304" pitchFamily="18" charset="0"/>
                          <a:hlinkClick r:id="rId2" action="ppaction://hlinkfile"/>
                        </a:rPr>
                        <a:t>iş akış süreçle</a:t>
                      </a:r>
                      <a:r>
                        <a:rPr lang="tr-TR" sz="1400" b="0" i="0" u="none" strike="noStrike" dirty="0">
                          <a:solidFill>
                            <a:srgbClr val="000000"/>
                          </a:solidFill>
                          <a:effectLst/>
                          <a:latin typeface="Times New Roman" panose="02020603050405020304" pitchFamily="18" charset="0"/>
                        </a:rPr>
                        <a:t>rinin oluşturulması ve gerekmesi halinde güncellenmesi</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Sağlık Müdürlüklerince oluşturulan iş akış süreçlerine yönelik çalışmanın ilgili Merkez Birime raporlanması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SGB</a:t>
                      </a:r>
                      <a:r>
                        <a:rPr lang="tr-TR" sz="1400" b="0" i="0" u="none" strike="noStrike" dirty="0" smtClean="0">
                          <a:solidFill>
                            <a:srgbClr val="000000"/>
                          </a:solidFill>
                          <a:effectLst/>
                          <a:latin typeface="Times New Roman" panose="02020603050405020304" pitchFamily="18" charset="0"/>
                        </a:rPr>
                        <a:t>/ Yönetim </a:t>
                      </a:r>
                      <a:r>
                        <a:rPr lang="tr-TR" sz="1400" b="0" i="0" u="none" strike="noStrike" dirty="0">
                          <a:solidFill>
                            <a:srgbClr val="000000"/>
                          </a:solidFill>
                          <a:effectLst/>
                          <a:latin typeface="Times New Roman" panose="02020603050405020304" pitchFamily="18" charset="0"/>
                        </a:rPr>
                        <a:t>Hizmetleri Genel Müdürlüğü</a:t>
                      </a:r>
                      <a:r>
                        <a:rPr lang="tr-TR" sz="1400" b="0" i="0" u="none" strike="noStrike" dirty="0" smtClean="0">
                          <a:solidFill>
                            <a:srgbClr val="000000"/>
                          </a:solidFill>
                          <a:effectLst/>
                          <a:latin typeface="Times New Roman" panose="02020603050405020304" pitchFamily="18" charset="0"/>
                        </a:rPr>
                        <a:t>/ İlgili </a:t>
                      </a:r>
                      <a:r>
                        <a:rPr lang="tr-TR" sz="1400" b="0" i="0" u="none" strike="noStrike" dirty="0">
                          <a:solidFill>
                            <a:srgbClr val="000000"/>
                          </a:solidFill>
                          <a:effectLst/>
                          <a:latin typeface="Times New Roman" panose="02020603050405020304" pitchFamily="18" charset="0"/>
                        </a:rPr>
                        <a:t>Merkez Birim</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İş Akış Süreçleri</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Temmuz 2017</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54551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620073" y="2482199"/>
            <a:ext cx="7056700"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Faaliyetleri Standardı (KFS </a:t>
            </a:r>
            <a:r>
              <a:rPr lang="tr-TR" sz="3200" b="1" dirty="0">
                <a:latin typeface="Times New Roman" panose="02020603050405020304" pitchFamily="18" charset="0"/>
                <a:cs typeface="Times New Roman" panose="02020603050405020304" pitchFamily="18" charset="0"/>
              </a:rPr>
              <a:t>7</a:t>
            </a:r>
            <a:r>
              <a:rPr lang="tr-TR" sz="3200" b="1" dirty="0" smtClean="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21239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646603619"/>
              </p:ext>
            </p:extLst>
          </p:nvPr>
        </p:nvGraphicFramePr>
        <p:xfrm>
          <a:off x="466611" y="711839"/>
          <a:ext cx="11287123" cy="5404426"/>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KFS7</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Kontrol Stratejileri ve Yöntemleri: İdareler, hedeflerine ulaşmayı amaçlayan ve riskleri karşılamaya uygun kontrol strateji ve yöntemlerini belirlemeli ve uygulamalıdır.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KFS 7.1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Her bir faaliyet ve riskleri için uygun kontrol strateji ve yöntemleri (düzenli gözden geçirme, örnekleme yoluyla kontrol, karşılaştırma, onaylama, raporlama, koordinasyon, doğrulama, analiz etme, yetkilendirme, gözetim, inceleme, izleme vb.) belirlenmeli ve uygulanmalıdır.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E.7.1.1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Birimlerce, hedef ve amaçlarına ulaşmak için yürütülen faaliyetlere ve verilen görevlere yönelik kontrol mekanizmalarının oluşturulması.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Her bir süreci izlemeye  yönelik sorumluların belirlenmesi, değişikliklerin olması durumunda güncellemelerin yapılması</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Yürütülen faaliyetlere yönelik </a:t>
                      </a:r>
                      <a:r>
                        <a:rPr lang="tr-TR" sz="1400" b="0" i="0" u="none" strike="noStrike" dirty="0">
                          <a:solidFill>
                            <a:srgbClr val="000000"/>
                          </a:solidFill>
                          <a:effectLst/>
                          <a:latin typeface="Times New Roman" panose="02020603050405020304" pitchFamily="18" charset="0"/>
                          <a:hlinkClick r:id="rId2" action="ppaction://hlinkfile"/>
                        </a:rPr>
                        <a:t>iş takviminin </a:t>
                      </a:r>
                      <a:r>
                        <a:rPr lang="tr-TR" sz="1400" b="0" i="0" u="none" strike="noStrike" dirty="0">
                          <a:solidFill>
                            <a:srgbClr val="000000"/>
                          </a:solidFill>
                          <a:effectLst/>
                          <a:latin typeface="Times New Roman" panose="02020603050405020304" pitchFamily="18" charset="0"/>
                        </a:rPr>
                        <a:t>oluşturulması,</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Oluşturulan mekanizmalara ilişkin çalışmaların Strateji Geliştirme Başkanlığı''</a:t>
                      </a:r>
                      <a:r>
                        <a:rPr lang="tr-TR" sz="1400" b="0" i="0" u="none" strike="noStrike" dirty="0" err="1">
                          <a:solidFill>
                            <a:srgbClr val="000000"/>
                          </a:solidFill>
                          <a:effectLst/>
                          <a:latin typeface="Times New Roman" panose="02020603050405020304" pitchFamily="18" charset="0"/>
                        </a:rPr>
                        <a:t>na</a:t>
                      </a:r>
                      <a:r>
                        <a:rPr lang="tr-TR" sz="1400" b="0" i="0" u="none" strike="noStrike" dirty="0">
                          <a:solidFill>
                            <a:srgbClr val="000000"/>
                          </a:solidFill>
                          <a:effectLst/>
                          <a:latin typeface="Times New Roman" panose="02020603050405020304" pitchFamily="18" charset="0"/>
                        </a:rPr>
                        <a:t> raporlanması.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Kontrol Stratejileri Dokümanı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İş Takip Formları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Sorumluluk Matrisleri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Sonuç Raporu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Ekim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2921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04609476"/>
              </p:ext>
            </p:extLst>
          </p:nvPr>
        </p:nvGraphicFramePr>
        <p:xfrm>
          <a:off x="466611" y="711839"/>
          <a:ext cx="11287123" cy="5191066"/>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KFS7</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Kontrol Stratejileri ve Yöntemleri: İdareler, hedeflerine ulaşmayı amaçlayan ve riskleri karşılamaya uygun kontrol strateji ve yöntemlerini belirlemeli ve uygulamalıdır.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KFS 7.1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Her bir faaliyet ve riskleri için uygun kontrol strateji ve yöntemleri (düzenli gözden geçirme, örnekleme yoluyla kontrol, karşılaştırma, onaylama, raporlama, koordinasyon, doğrulama, analiz etme, yetkilendirme, gözetim, inceleme, izleme vb.) belirlenmeli ve uygulanmalıdır.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E.7.1.2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Müdürlüklerince; yürütülen faaliyetlere yönelik kendi kontrol mekanizmalarının oluşturulması,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Her bir süreci izlemeye  yönelik sorumluların belirlenmesi, değişikliklerin olması durumunda güncellemelerin yapılması,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Yürütülen Faaliyetlere yönelik iş takviminin oluşturulması,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Oluşturulan mekanizmalara ilişkin çalışmaların ilgili merkez birime raporlanması.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Kontrol Stratejileri Dokümanı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İş Takip Formları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Sorumluluk Matrisi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Aralık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046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618799707"/>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E.1.1.2</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Göreve yeni başlayan yöneticilere sunulmak üzere iç kontrol sistemi hakkında bilgilendirme </a:t>
                      </a:r>
                      <a:r>
                        <a:rPr lang="tr-TR" sz="1400" u="none" strike="noStrike" dirty="0" smtClean="0">
                          <a:effectLst/>
                          <a:latin typeface="Times New Roman" panose="02020603050405020304" pitchFamily="18" charset="0"/>
                          <a:cs typeface="Times New Roman" panose="02020603050405020304" pitchFamily="18" charset="0"/>
                          <a:hlinkClick r:id="rId2" action="ppaction://hlinkfile"/>
                        </a:rPr>
                        <a:t>dosyası</a:t>
                      </a:r>
                      <a:r>
                        <a:rPr lang="tr-TR" sz="1400" u="none" strike="noStrike" dirty="0" smtClean="0">
                          <a:effectLst/>
                          <a:latin typeface="Times New Roman" panose="02020603050405020304" pitchFamily="18" charset="0"/>
                          <a:cs typeface="Times New Roman" panose="02020603050405020304" pitchFamily="18" charset="0"/>
                        </a:rPr>
                        <a:t> hazırlanması</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Kontrolden sorumlu Daire Başkanları veya Birim Sorumluları</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Bilgilendirme Dosyası</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Gerekmesi halinde</a:t>
                      </a:r>
                      <a:r>
                        <a:rPr lang="tr-TR" sz="1400" u="none" strike="noStrike" dirty="0">
                          <a:effectLst/>
                          <a:latin typeface="Times New Roman" panose="02020603050405020304" pitchFamily="18" charset="0"/>
                          <a:cs typeface="Times New Roman" panose="02020603050405020304" pitchFamily="18" charset="0"/>
                        </a:rPr>
                        <a:t/>
                      </a:r>
                      <a:br>
                        <a:rPr lang="tr-TR" sz="1400" u="none" strike="noStrike" dirty="0">
                          <a:effectLst/>
                          <a:latin typeface="Times New Roman" panose="02020603050405020304" pitchFamily="18" charset="0"/>
                          <a:cs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72466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477193" y="2482199"/>
            <a:ext cx="7199580"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Faaliyetleri Standardı (KFS 11)</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7160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594438515"/>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KFS11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Faaliyetlerin Sürekliliği: İdareler, faaliyetlerin sürekliliğini sağlamaya yönelik gerekli önlemleri almalıdır.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KFS 11.3</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Görevinden ayrılan personelin, iş veya işlemlerinin durumunu ve gerekli belgeleri de içeren bir rapor hazırlaması ve bu raporu görevlendirilen personele vermesi yönetici tarafından sağlanmalıdır.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E.11.3.1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Personelin görevinden ayrılması (izin, rapor vb.) durumunda;  yürüttüğü iş ve işlemlerin her hangi bir aksaklığa uğramadan yapılabilmesi için iş ve işlemlerin durumunu gösteren rapor formunun oluşturulması ve birimlerce uygulanması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Görevinden ayrılan personelin yürütmekte olduğu iş ve işlemlerini gösterir rapor</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Bilgilendirme yazısı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Temmuz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9178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477193" y="2482199"/>
            <a:ext cx="7199580"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Kontrol Faaliyetleri Standardı (KFS 12)</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3021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535672576"/>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KFS12</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Bilgi Sistemleri Kontrolleri: İdareler, bilgi sistemlerinin sürekliliğini ve güvenilirliğini sağlamak için gerekli kontrol mekanizmaları geliştirmelidir.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KFS 12.1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Bilgi sistemlerinin sürekliliğini ve güvenilirliğini sağlayacak kontroller yazılı olarak belirlenmeli ve</a:t>
                      </a:r>
                    </a:p>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uygulanmalıdır.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E.12.1.1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Bilgi sistemlerinin güvenilirliği ve sürekliliği kapsamında yazılı olarak belirlenen kontrollerin uygulanması ve farkındalığın arttırlmasına yönelik eğitim planlaması yapılarak  Strateji Geliştirme Başkanlığına bildirilmesi,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yapılan planlama doğrultusunda yönetici ve personele eğitimlerin verilmesi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Bilgi Sistemleri Genel Müdürlüğü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Katılımcı Listesi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Eğitim Dokümanı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Katılımcı Belgesi/Sertifika</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Mart 2017 (Eğitim Planlaması)</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6068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477193" y="2482199"/>
            <a:ext cx="7199580"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Bilgi ve İletişim Standardı (BİS 13)</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2054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80729708"/>
              </p:ext>
            </p:extLst>
          </p:nvPr>
        </p:nvGraphicFramePr>
        <p:xfrm>
          <a:off x="466611" y="711839"/>
          <a:ext cx="11287123" cy="4876176"/>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BİS13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Bilgi ve İletişim: İdareler, birimlerinin ve çalışanlarının performansının izlenebilmesi, karar alma süreçlerinin sağlıklı bir şekilde işleyebilmesi ve hizmet sunumunda etkinlik ve memnuniyetin sağlanması amacıyla uygun bir bilgi ve iletişim sistemine sahip olmalıdır.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BİS 13.5</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Yönetim bilgi sistemi, yönetimin ihtiyaç duyduğu gerekli bilgileri ve raporları üretebilecek ve analiz yapma imkanı sunacak şekilde tasarlanmalıdır.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E.13.5.1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ve taşra birimleri tarafından kullanılan veya yeni kurulacak olan yazılı ve elektronik sistemler yönetimin ihtiyaç duyduğu gerekli bilgilerin ve raporların üretilebilmesi ve uygulama bütünlüğünün sağlanması, gelişen teknoloji ve değişen ihtiyaçlar dikkate alınarak tekrar gözden geçirilmesi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Bilgi Sistemleri Genel Müdürlüğü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Sistem Analizi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Sürekli</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3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332739588"/>
              </p:ext>
            </p:extLst>
          </p:nvPr>
        </p:nvGraphicFramePr>
        <p:xfrm>
          <a:off x="466611" y="711839"/>
          <a:ext cx="11287123" cy="4876176"/>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BİS13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Bilgi ve İletişim: İdareler, birimlerinin ve çalışanlarının performansının izlenebilmesi, karar alma süreçlerinin sağlıklı bir şekilde işleyebilmesi ve hizmet sunumunda etkinlik ve memnuniyetin sağlanması amacıyla uygun bir bilgi ve iletişim sistemine sahip olmalıdır.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BİS 13.5</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Yönetim bilgi sistemi, yönetimin ihtiyaç duyduğu gerekli bilgileri ve raporları üretebilecek ve analiz yapma imkanı sunacak şekilde tasarlanmalıdır.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E.13.5.2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birimlerce yapılan çalışmaların  Strateji Geliştirme Başkanlığı'na, Sağlık Müdürlüklerince yapılan çalışmaların ise ilgili merkez birime 3'er aylık dönemler halinde raporlanması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 /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Bilgi Sistemleri Genel Müdürlüğü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4318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033728247"/>
              </p:ext>
            </p:extLst>
          </p:nvPr>
        </p:nvGraphicFramePr>
        <p:xfrm>
          <a:off x="466611" y="711839"/>
          <a:ext cx="11287123" cy="4876176"/>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BİS13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Bilgi ve İletişim: İdareler, birimlerinin ve çalışanlarının performansının izlenebilmesi, karar alma süreçlerinin sağlıklı bir şekilde işleyebilmesi ve hizmet sunumunda etkinlik ve memnuniyetin sağlanması amacıyla uygun bir bilgi ve iletişim sistemine sahip olmalıdır.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BİS 13.5</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Yönetim bilgi sistemi, yönetimin ihtiyaç duyduğu gerekli bilgileri ve raporları üretebilecek ve analiz yapma imkanı sunacak şekilde tasarlanmalıdır.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E.13.5.3</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İç Kontrol Sisteminin daha etkin uygulanabilmesi, izlenebilmesi, uygulama bütünlüğünün sağlanması ve kurumsal hafızanın oluşturulması ayrıca sonuçların yönetime raporlanarak, risk yönetimini de kapsayan etkin, etkili ve karar alma mekanizmalarına yardımcı olmak üzere bir yazılım üzerinden gerçekleştirilmesi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İlgili kurum tarafından çıkarılacak mevzuat ve yazılım ile uyumlaştırılması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Bilgi Sistemleri Genel Müdürlüğü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Yazılım Programı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rPr>
                        <a:t>Aralık </a:t>
                      </a:r>
                      <a:r>
                        <a:rPr lang="tr-TR" sz="1400" b="0" i="0" u="none" strike="noStrike" dirty="0">
                          <a:solidFill>
                            <a:srgbClr val="000000"/>
                          </a:solidFill>
                          <a:effectLst/>
                          <a:latin typeface="Times New Roman" panose="02020603050405020304" pitchFamily="18" charset="0"/>
                        </a:rPr>
                        <a:t>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2026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2667647122"/>
              </p:ext>
            </p:extLst>
          </p:nvPr>
        </p:nvGraphicFramePr>
        <p:xfrm>
          <a:off x="466611" y="711839"/>
          <a:ext cx="11287123" cy="4876176"/>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BİS13</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Bilgi ve İletişim: İdareler, birimlerinin ve çalışanlarının performansının izlenebilmesi, karar alma süreçlerinin sağlıklı bir şekilde işleyebilmesi ve hizmet sunumunda etkinlik ve memnuniyetin sağlanması amacıyla uygun bir bilgi ve iletişim sistemine sahip olmalıdır.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BİS 13.6</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Yöneticiler, idarenin misyon, vizyon ve amaçları çerçevesinde beklentilerini görev ve sorumlulukları kapsamında personele bildirmelidir.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E.13.6.1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Birim yöneticilerince her yılın başında stratejik plan, performans programı, faaliyet raporu, iç kontrol, vs. konularında yapılacak faaliyetler  ve beklentilerine yönelik personele bilgilendirme yapılması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Tüm Birimler</a:t>
                      </a:r>
                      <a:r>
                        <a:rPr lang="tr-TR" sz="1400" b="0" i="0" u="none" strike="noStrike" dirty="0" smtClean="0">
                          <a:solidFill>
                            <a:srgbClr val="000000"/>
                          </a:solidFill>
                          <a:effectLst/>
                          <a:latin typeface="Times New Roman" panose="02020603050405020304" pitchFamily="18" charset="0"/>
                        </a:rPr>
                        <a:t>/ Sağlık </a:t>
                      </a:r>
                      <a:r>
                        <a:rPr lang="tr-TR" sz="1400" b="0" i="0" u="none" strike="noStrike" dirty="0">
                          <a:solidFill>
                            <a:srgbClr val="000000"/>
                          </a:solidFill>
                          <a:effectLst/>
                          <a:latin typeface="Times New Roman" panose="02020603050405020304" pitchFamily="18" charset="0"/>
                        </a:rPr>
                        <a:t>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İlgili Merkez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Toplantı Tutanağı</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Duyuru</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Bilgilendirme Yazısı</a:t>
                      </a:r>
                      <a:r>
                        <a:rPr lang="tr-TR" sz="1400" b="0" i="0" u="none" strike="noStrike" dirty="0" smtClean="0">
                          <a:solidFill>
                            <a:srgbClr val="000000"/>
                          </a:solidFill>
                          <a:effectLst/>
                          <a:latin typeface="Times New Roman" panose="02020603050405020304" pitchFamily="18" charset="0"/>
                        </a:rPr>
                        <a:t>/ e-posta</a:t>
                      </a: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Şubat 2017-2018</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1720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477193" y="2482199"/>
            <a:ext cx="7199580"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Bilgi ve İletişim Standardı (BİS 14)</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9596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810108021"/>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400" b="1" i="0" u="none" strike="noStrike" dirty="0">
                          <a:solidFill>
                            <a:srgbClr val="FF0000"/>
                          </a:solidFill>
                          <a:effectLst/>
                          <a:latin typeface="Times New Roman" panose="02020603050405020304" pitchFamily="18" charset="0"/>
                        </a:rPr>
                        <a:t>E.1.1.3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İç kontrole yönelik farkındalığın </a:t>
                      </a:r>
                      <a:r>
                        <a:rPr lang="tr-TR" sz="1400" b="0" i="0" u="none" strike="noStrike" dirty="0">
                          <a:solidFill>
                            <a:srgbClr val="000000"/>
                          </a:solidFill>
                          <a:effectLst/>
                          <a:latin typeface="Times New Roman" panose="02020603050405020304" pitchFamily="18" charset="0"/>
                          <a:hlinkClick r:id="rId2" action="ppaction://hlinkfile"/>
                        </a:rPr>
                        <a:t>arttırılması için yazılı,</a:t>
                      </a:r>
                      <a:r>
                        <a:rPr lang="tr-TR" sz="1400" b="0" i="0" u="none" strike="noStrike" dirty="0">
                          <a:solidFill>
                            <a:srgbClr val="000000"/>
                          </a:solidFill>
                          <a:effectLst/>
                          <a:latin typeface="Times New Roman" panose="02020603050405020304" pitchFamily="18" charset="0"/>
                        </a:rPr>
                        <a:t> </a:t>
                      </a:r>
                      <a:r>
                        <a:rPr lang="tr-TR" sz="1400" b="0" i="0" u="none" strike="noStrike" dirty="0">
                          <a:solidFill>
                            <a:srgbClr val="000000"/>
                          </a:solidFill>
                          <a:effectLst/>
                          <a:latin typeface="Times New Roman" panose="02020603050405020304" pitchFamily="18" charset="0"/>
                          <a:hlinkClick r:id="rId3" action="ppaction://hlinkfile"/>
                        </a:rPr>
                        <a:t>görsel ve işitsel </a:t>
                      </a:r>
                      <a:r>
                        <a:rPr lang="tr-TR" sz="1400" b="0" i="0" u="none" strike="noStrike" dirty="0">
                          <a:solidFill>
                            <a:srgbClr val="000000"/>
                          </a:solidFill>
                          <a:effectLst/>
                          <a:latin typeface="Times New Roman" panose="02020603050405020304" pitchFamily="18" charset="0"/>
                        </a:rPr>
                        <a:t>yayınlar yapılması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Yazılı, görsel ve işitsel yayınlar</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eğitim videoları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el kitapçığı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broşür</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e-posta,</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Gerekmesi halinde</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8525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021177150"/>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BİS14</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Raporlama: İdarenin amaç, hedef, gösterge ve faaliyetleri ile sonuçları, saydamlık ve hesap verebilirlik ilkeleri doğrultusunda raporlanmalıdır.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BİS 14.4</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Faaliyetlerin gözetimi amacıyla idare içinde yatay ve dikey raporlama ağı yazılı olarak belirlenmeli, birim ve personel, görevleri ve faaliyetleriyle ilgili hazırlanması gereken raporlar hakkında bilgilendirilmelidir.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E.14.4.1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Merkez ve taşra birimlerinin yürüttükleri faaliyetlere yönelik  </a:t>
                      </a:r>
                      <a:r>
                        <a:rPr lang="tr-TR" sz="1400" b="0" i="0" u="none" strike="noStrike" dirty="0">
                          <a:solidFill>
                            <a:srgbClr val="000000"/>
                          </a:solidFill>
                          <a:effectLst/>
                          <a:latin typeface="Times New Roman" panose="02020603050405020304" pitchFamily="18" charset="0"/>
                          <a:hlinkClick r:id="rId2" action="ppaction://hlinkfile"/>
                        </a:rPr>
                        <a:t>hangi işlerin, kime ve ne zaman raporlanacağının </a:t>
                      </a:r>
                      <a:r>
                        <a:rPr lang="tr-TR" sz="1400" b="0" i="0" u="none" strike="noStrike" dirty="0">
                          <a:solidFill>
                            <a:srgbClr val="000000"/>
                          </a:solidFill>
                          <a:effectLst/>
                          <a:latin typeface="Times New Roman" panose="02020603050405020304" pitchFamily="18" charset="0"/>
                        </a:rPr>
                        <a:t>yazılı hale getirilmesi ve personele duyurulması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 /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Rapor Dökümü</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Bilgilendirme Yazısı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Ağustos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7615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911433749"/>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861071">
                  <a:extLst>
                    <a:ext uri="{9D8B030D-6E8A-4147-A177-3AD203B41FA5}">
                      <a16:colId xmlns:a16="http://schemas.microsoft.com/office/drawing/2014/main" xmlns="" val="3110978892"/>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BİS14</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Raporlama: İdarenin amaç, hedef, gösterge ve faaliyetleri ile sonuçları, saydamlık ve hesap verebilirlik ilkeleri doğrultusunda raporlanmalıdır.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BİS 14.4</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Faaliyetlerin gözetimi amacıyla idare içinde yatay ve dikey raporlama ağı yazılı olarak belirlenmeli, birim ve personel, görevleri ve faaliyetleriyle ilgili hazırlanması gereken raporlar hakkında bilgilendirilmelidir.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E.14.4.2</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Merkez birimlerce iş ve işlemlere yönelik oluşturulan raporlama mekanizmalarının Strateji Geliştirme Başkanlığı'na Sağlık Müdürlüklerince yapılan çalışmaların ise ilgili merkez birime raporlanması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 /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Sonuç Raporu</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Ağustos 2017</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6551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 name="Metin kutusu 5"/>
          <p:cNvSpPr txBox="1"/>
          <p:nvPr/>
        </p:nvSpPr>
        <p:spPr>
          <a:xfrm>
            <a:off x="4114972" y="1595511"/>
            <a:ext cx="4505326"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İç Kontrol Standartları</a:t>
            </a:r>
            <a:endParaRPr lang="tr-TR" sz="3200"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477193" y="2482199"/>
            <a:ext cx="7199580" cy="584775"/>
          </a:xfrm>
          <a:prstGeom prst="rect">
            <a:avLst/>
          </a:prstGeom>
          <a:noFill/>
        </p:spPr>
        <p:txBody>
          <a:bodyPr wrap="square" rtlCol="0">
            <a:spAutoFit/>
          </a:bodyPr>
          <a:lstStyle/>
          <a:p>
            <a:pPr algn="ctr"/>
            <a:r>
              <a:rPr lang="tr-TR" sz="3200" b="1" dirty="0" smtClean="0">
                <a:latin typeface="Times New Roman" panose="02020603050405020304" pitchFamily="18" charset="0"/>
                <a:cs typeface="Times New Roman" panose="02020603050405020304" pitchFamily="18" charset="0"/>
              </a:rPr>
              <a:t>İzleme Standardı (İS 17)</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572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102746471"/>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812755">
                  <a:extLst>
                    <a:ext uri="{9D8B030D-6E8A-4147-A177-3AD203B41FA5}">
                      <a16:colId xmlns:a16="http://schemas.microsoft.com/office/drawing/2014/main" xmlns="" val="62965332"/>
                    </a:ext>
                  </a:extLst>
                </a:gridCol>
                <a:gridCol w="1039091">
                  <a:extLst>
                    <a:ext uri="{9D8B030D-6E8A-4147-A177-3AD203B41FA5}">
                      <a16:colId xmlns:a16="http://schemas.microsoft.com/office/drawing/2014/main" xmlns="" val="3714844594"/>
                    </a:ext>
                  </a:extLst>
                </a:gridCol>
                <a:gridCol w="1013690">
                  <a:extLst>
                    <a:ext uri="{9D8B030D-6E8A-4147-A177-3AD203B41FA5}">
                      <a16:colId xmlns:a16="http://schemas.microsoft.com/office/drawing/2014/main" xmlns="" val="218051453"/>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Çıktı/ Sonuç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smtClean="0">
                          <a:solidFill>
                            <a:srgbClr val="FF0000"/>
                          </a:solidFill>
                          <a:effectLst/>
                          <a:latin typeface="Times New Roman" panose="02020603050405020304" pitchFamily="18" charset="0"/>
                          <a:cs typeface="Times New Roman" panose="02020603050405020304" pitchFamily="18" charset="0"/>
                        </a:rPr>
                        <a:t>İS17</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smtClean="0">
                          <a:solidFill>
                            <a:srgbClr val="FF0000"/>
                          </a:solidFill>
                          <a:effectLst/>
                          <a:latin typeface="Times New Roman" panose="02020603050405020304" pitchFamily="18" charset="0"/>
                          <a:cs typeface="Times New Roman" panose="02020603050405020304" pitchFamily="18" charset="0"/>
                        </a:rPr>
                        <a:t>İç Kontrolün Değerlendirilmesi: İdareler iç kontrol sistemini yılda en az bir kez değerlendirmelidir.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İS 17.2</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İç kontrolün eksik yönleri ile uygun olmayan kontrol yöntemlerinin belirlenmesi, bildirilmesi ve gerekli önlemlerin alınması konusunda süreç ve yöntem belirlenmelidir.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smtClean="0">
                          <a:solidFill>
                            <a:srgbClr val="FF0000"/>
                          </a:solidFill>
                          <a:effectLst/>
                          <a:latin typeface="Times New Roman" panose="02020603050405020304" pitchFamily="18" charset="0"/>
                        </a:rPr>
                        <a:t>E.17.2.1</a:t>
                      </a:r>
                      <a:endParaRPr lang="tr-TR" sz="13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İç kontrol konusunda  "Öz Değerlendirme Anketi"nin hazırlanması,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Hazırlanan anketin Merkez ve taşra birimlerince uygulanması,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Merkez birimlerce uygulama sonuçlarının Strateji Geliştirme Başkanlığı'na, Sağlık Müdürlüklerinin ise ilgili merkez birime raporlanması.</a:t>
                      </a:r>
                      <a:br>
                        <a:rPr lang="tr-TR" sz="1400" b="0" i="0" u="none" strike="noStrike">
                          <a:solidFill>
                            <a:srgbClr val="000000"/>
                          </a:solidFill>
                          <a:effectLst/>
                          <a:latin typeface="Times New Roman" panose="02020603050405020304" pitchFamily="18" charset="0"/>
                        </a:rPr>
                      </a:br>
                      <a:endParaRPr lang="tr-TR" sz="1400" b="0" i="0" u="none" strike="noStrike">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SGB/Tüm Birimler / 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dirty="0">
                          <a:solidFill>
                            <a:srgbClr val="000000"/>
                          </a:solidFill>
                          <a:effectLst/>
                          <a:latin typeface="Times New Roman" panose="02020603050405020304" pitchFamily="18" charset="0"/>
                        </a:rPr>
                        <a:t>Öz Değerlendirme Anketi</a:t>
                      </a:r>
                      <a:br>
                        <a:rPr lang="tr-TR" sz="1300" b="0" i="0" u="none" strike="noStrike" dirty="0">
                          <a:solidFill>
                            <a:srgbClr val="000000"/>
                          </a:solidFill>
                          <a:effectLst/>
                          <a:latin typeface="Times New Roman" panose="02020603050405020304" pitchFamily="18" charset="0"/>
                        </a:rPr>
                      </a:br>
                      <a:r>
                        <a:rPr lang="tr-TR" sz="1300" b="0" i="0" u="none" strike="noStrike" dirty="0">
                          <a:solidFill>
                            <a:srgbClr val="000000"/>
                          </a:solidFill>
                          <a:effectLst/>
                          <a:latin typeface="Times New Roman" panose="02020603050405020304" pitchFamily="18" charset="0"/>
                        </a:rPr>
                        <a:t>Anket Sonuç Raporu</a:t>
                      </a:r>
                      <a:r>
                        <a:rPr lang="tr-TR" sz="1400" b="0" i="0" u="none" strike="noStrike" dirty="0">
                          <a:solidFill>
                            <a:srgbClr val="000000"/>
                          </a:solidFill>
                          <a:effectLst/>
                          <a:latin typeface="Times New Roman" panose="02020603050405020304" pitchFamily="18" charset="0"/>
                        </a:rPr>
                        <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Kasım 2017-2018</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0938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960673947"/>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400" b="1" i="0" u="none" strike="noStrike" dirty="0" smtClean="0">
                          <a:solidFill>
                            <a:srgbClr val="FF0000"/>
                          </a:solidFill>
                          <a:effectLst/>
                          <a:latin typeface="Times New Roman" panose="02020603050405020304" pitchFamily="18" charset="0"/>
                        </a:rPr>
                        <a:t>E.1.1.4</a:t>
                      </a:r>
                      <a:endParaRPr lang="tr-TR" sz="14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Birmlerin web sayfalarında iç kontrol sekmesi oluşturulması ve yapılan çalışmaların ilgili alanda yer alması ve güncellenmesi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Bilgi Sistemleri Genel Müdürlüğü</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İç Kontrol Sekmesi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Şubat 2017</a:t>
                      </a:r>
                      <a:br>
                        <a:rPr lang="tr-TR" sz="1400" b="0" i="0" u="none" strike="noStrike" dirty="0">
                          <a:solidFill>
                            <a:srgbClr val="000000"/>
                          </a:solidFill>
                          <a:effectLst/>
                          <a:latin typeface="Times New Roman" panose="02020603050405020304" pitchFamily="18" charset="0"/>
                        </a:rPr>
                      </a:b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81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187896779"/>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400" b="1" i="0" u="none" strike="noStrike" dirty="0" smtClean="0">
                          <a:solidFill>
                            <a:srgbClr val="FF0000"/>
                          </a:solidFill>
                          <a:effectLst/>
                          <a:latin typeface="Times New Roman" panose="02020603050405020304" pitchFamily="18" charset="0"/>
                        </a:rPr>
                        <a:t>E.1.1.5</a:t>
                      </a:r>
                      <a:endParaRPr lang="tr-TR" sz="14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İç Kontrol Sistemi  ve Uyum Eylem Planının işleyişine yönelik merkez birimlerde farkındalık oluşturmak ve farkındalığı arttırmak amacı ile belirlenen tarihlerde, periyotlarda veya birimlerin talep etmesi halinde  toplantılar/eğitimler/ bilgilendirmelerin yapılması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Tüm Birimler</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Eğitim Dokümanı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Katılımcı Listesi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Katılım Belgesi/Sertifika</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Şubat 2017-2018</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Eylül 2017-2018</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397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309824084"/>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400" b="1" i="0" u="none" strike="noStrike" dirty="0" smtClean="0">
                          <a:solidFill>
                            <a:srgbClr val="FF0000"/>
                          </a:solidFill>
                          <a:effectLst/>
                          <a:latin typeface="Times New Roman" panose="02020603050405020304" pitchFamily="18" charset="0"/>
                        </a:rPr>
                        <a:t>E.1.1.6</a:t>
                      </a:r>
                      <a:endParaRPr lang="tr-TR" sz="1400" b="1" i="0" u="none" strike="noStrike" dirty="0">
                        <a:solidFill>
                          <a:srgbClr val="FF0000"/>
                        </a:solidFill>
                        <a:effectLst/>
                        <a:latin typeface="Times New Roman" panose="02020603050405020304" pitchFamily="18"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İç Kontrol Sistemi  ve Uyum Eylem Planının işleyişine yönelik İl Sağlık Müdürlüklerinde farkındalık oluşturmak ve farkındalığı arttırmak amacı ile  belirlenen tarihlerde, periyotlarda veya Müdürlüklerin talep etmesi halinde  toplantılar/eğitimler/ bilgilendirmelerin yapılması gerek görülmesi halinde uzaktan eğitim sistemi ile eğitimlerin düzenlenmesi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Sağlık Müdürlükleri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panose="02020603050405020304" pitchFamily="18" charset="0"/>
                        </a:rPr>
                        <a:t>Eğitim Dokümanı</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Katılımcı Listesi</a:t>
                      </a:r>
                      <a:br>
                        <a:rPr lang="tr-TR" sz="1400" b="0" i="0" u="none" strike="noStrike">
                          <a:solidFill>
                            <a:srgbClr val="000000"/>
                          </a:solidFill>
                          <a:effectLst/>
                          <a:latin typeface="Times New Roman" panose="02020603050405020304" pitchFamily="18" charset="0"/>
                        </a:rPr>
                      </a:br>
                      <a:r>
                        <a:rPr lang="tr-TR" sz="1400" b="0" i="0" u="none" strike="noStrike">
                          <a:solidFill>
                            <a:srgbClr val="000000"/>
                          </a:solidFill>
                          <a:effectLst/>
                          <a:latin typeface="Times New Roman" panose="02020603050405020304" pitchFamily="18" charset="0"/>
                        </a:rPr>
                        <a:t>Katılım Belgesi/Sertifika</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b="0" i="0" u="none" strike="noStrike" dirty="0">
                          <a:solidFill>
                            <a:srgbClr val="000000"/>
                          </a:solidFill>
                          <a:effectLst/>
                          <a:latin typeface="Times New Roman" panose="02020603050405020304" pitchFamily="18" charset="0"/>
                        </a:rPr>
                        <a:t>Mayıs 2017-2018</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708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rım Çerçeve 1"/>
          <p:cNvSpPr/>
          <p:nvPr/>
        </p:nvSpPr>
        <p:spPr>
          <a:xfrm>
            <a:off x="85720" y="47696"/>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Yarım Çerçeve 2"/>
          <p:cNvSpPr/>
          <p:nvPr/>
        </p:nvSpPr>
        <p:spPr>
          <a:xfrm rot="16200000">
            <a:off x="47546" y="3733875"/>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 name="Yarım Çerçeve 3"/>
          <p:cNvSpPr/>
          <p:nvPr/>
        </p:nvSpPr>
        <p:spPr>
          <a:xfrm rot="5400000">
            <a:off x="9077321" y="85872"/>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Yarım Çerçeve 4"/>
          <p:cNvSpPr/>
          <p:nvPr/>
        </p:nvSpPr>
        <p:spPr>
          <a:xfrm rot="10800000">
            <a:off x="9039146" y="3772051"/>
            <a:ext cx="3095629" cy="3019278"/>
          </a:xfrm>
          <a:prstGeom prst="halfFrame">
            <a:avLst>
              <a:gd name="adj1" fmla="val 7774"/>
              <a:gd name="adj2" fmla="val 8981"/>
            </a:avLst>
          </a:prstGeom>
          <a:solidFill>
            <a:srgbClr val="5DD3C5">
              <a:alpha val="36000"/>
            </a:srgbClr>
          </a:solidFill>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149943824"/>
              </p:ext>
            </p:extLst>
          </p:nvPr>
        </p:nvGraphicFramePr>
        <p:xfrm>
          <a:off x="466611" y="711839"/>
          <a:ext cx="11287123" cy="4686241"/>
        </p:xfrm>
        <a:graphic>
          <a:graphicData uri="http://schemas.openxmlformats.org/drawingml/2006/table">
            <a:tbl>
              <a:tblPr>
                <a:tableStyleId>{5C22544A-7EE6-4342-B048-85BDC9FD1C3A}</a:tableStyleId>
              </a:tblPr>
              <a:tblGrid>
                <a:gridCol w="827073">
                  <a:extLst>
                    <a:ext uri="{9D8B030D-6E8A-4147-A177-3AD203B41FA5}">
                      <a16:colId xmlns:a16="http://schemas.microsoft.com/office/drawing/2014/main" xmlns="" val="323784221"/>
                    </a:ext>
                  </a:extLst>
                </a:gridCol>
                <a:gridCol w="1780641">
                  <a:extLst>
                    <a:ext uri="{9D8B030D-6E8A-4147-A177-3AD203B41FA5}">
                      <a16:colId xmlns:a16="http://schemas.microsoft.com/office/drawing/2014/main" xmlns="" val="3211913218"/>
                    </a:ext>
                  </a:extLst>
                </a:gridCol>
                <a:gridCol w="1576305">
                  <a:extLst>
                    <a:ext uri="{9D8B030D-6E8A-4147-A177-3AD203B41FA5}">
                      <a16:colId xmlns:a16="http://schemas.microsoft.com/office/drawing/2014/main" xmlns="" val="3901800390"/>
                    </a:ext>
                  </a:extLst>
                </a:gridCol>
                <a:gridCol w="3223060">
                  <a:extLst>
                    <a:ext uri="{9D8B030D-6E8A-4147-A177-3AD203B41FA5}">
                      <a16:colId xmlns:a16="http://schemas.microsoft.com/office/drawing/2014/main" xmlns="" val="1243049119"/>
                    </a:ext>
                  </a:extLst>
                </a:gridCol>
                <a:gridCol w="1014508">
                  <a:extLst>
                    <a:ext uri="{9D8B030D-6E8A-4147-A177-3AD203B41FA5}">
                      <a16:colId xmlns:a16="http://schemas.microsoft.com/office/drawing/2014/main" xmlns="" val="333903455"/>
                    </a:ext>
                  </a:extLst>
                </a:gridCol>
                <a:gridCol w="990775">
                  <a:extLst>
                    <a:ext uri="{9D8B030D-6E8A-4147-A177-3AD203B41FA5}">
                      <a16:colId xmlns:a16="http://schemas.microsoft.com/office/drawing/2014/main" xmlns="" val="62965332"/>
                    </a:ext>
                  </a:extLst>
                </a:gridCol>
                <a:gridCol w="990775">
                  <a:extLst>
                    <a:ext uri="{9D8B030D-6E8A-4147-A177-3AD203B41FA5}">
                      <a16:colId xmlns:a16="http://schemas.microsoft.com/office/drawing/2014/main" xmlns="" val="3110978892"/>
                    </a:ext>
                  </a:extLst>
                </a:gridCol>
                <a:gridCol w="883986">
                  <a:extLst>
                    <a:ext uri="{9D8B030D-6E8A-4147-A177-3AD203B41FA5}">
                      <a16:colId xmlns:a16="http://schemas.microsoft.com/office/drawing/2014/main" xmlns="" val="4161504057"/>
                    </a:ext>
                  </a:extLst>
                </a:gridCol>
              </a:tblGrid>
              <a:tr h="1438216">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Standart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Kamu İç Kontrol Standardı ve Genel Şartı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Eylem Kod No</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Öngörülen Eylem veya Eylemler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Sorumlu Birim veya Çalışma Grubu Üyeleri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İşbirliği Yapılacak Birim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Çıktı/ Sonuç</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Tamamlanma Tarihi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804588019"/>
                  </a:ext>
                </a:extLst>
              </a:tr>
              <a:tr h="542925">
                <a:tc>
                  <a:txBody>
                    <a:bodyPr/>
                    <a:lstStyle/>
                    <a:p>
                      <a:pPr algn="l" fontAlgn="ctr"/>
                      <a:r>
                        <a:rPr lang="tr-TR" sz="1600" b="1" u="none" strike="noStrike" dirty="0">
                          <a:solidFill>
                            <a:srgbClr val="FF0000"/>
                          </a:solidFill>
                          <a:effectLst/>
                          <a:latin typeface="Times New Roman" panose="02020603050405020304" pitchFamily="18" charset="0"/>
                          <a:cs typeface="Times New Roman" panose="02020603050405020304" pitchFamily="18" charset="0"/>
                        </a:rPr>
                        <a:t>KOS1</a:t>
                      </a:r>
                      <a:endParaRPr lang="tr-TR"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7">
                  <a:txBody>
                    <a:bodyPr/>
                    <a:lstStyle/>
                    <a:p>
                      <a:pPr algn="l" fontAlgn="ctr"/>
                      <a:r>
                        <a:rPr lang="tr-TR" sz="1600" u="none" strike="noStrike" dirty="0">
                          <a:solidFill>
                            <a:srgbClr val="FF0000"/>
                          </a:solidFill>
                          <a:effectLst/>
                          <a:latin typeface="Times New Roman" panose="02020603050405020304" pitchFamily="18" charset="0"/>
                          <a:cs typeface="Times New Roman" panose="02020603050405020304" pitchFamily="18" charset="0"/>
                        </a:rPr>
                        <a:t>Etik Değerler ve Dürüstlük: Personel davranışlarını belirleyen kuralların personel tarafından bilinmesi sağlanmalıdır.</a:t>
                      </a:r>
                      <a:endParaRPr lang="tr-TR"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570230020"/>
                  </a:ext>
                </a:extLst>
              </a:tr>
              <a:tr h="2705100">
                <a:tc>
                  <a:txBody>
                    <a:bodyPr/>
                    <a:lstStyle/>
                    <a:p>
                      <a:pPr algn="l" fontAlgn="ctr"/>
                      <a:r>
                        <a:rPr lang="tr-TR" sz="1400" b="1" u="none" strike="noStrike" dirty="0" smtClean="0">
                          <a:solidFill>
                            <a:srgbClr val="FF0000"/>
                          </a:solidFill>
                          <a:effectLst/>
                          <a:latin typeface="Times New Roman" panose="02020603050405020304" pitchFamily="18" charset="0"/>
                          <a:cs typeface="Times New Roman" panose="02020603050405020304" pitchFamily="18" charset="0"/>
                        </a:rPr>
                        <a:t>KOS 1.1</a:t>
                      </a:r>
                      <a:endParaRPr lang="tr-TR" sz="14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1340" marR="1340" marT="134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400" u="none" strike="noStrike" dirty="0" smtClean="0">
                          <a:effectLst/>
                          <a:latin typeface="Times New Roman" panose="02020603050405020304" pitchFamily="18" charset="0"/>
                          <a:cs typeface="Times New Roman" panose="02020603050405020304" pitchFamily="18" charset="0"/>
                        </a:rPr>
                        <a:t>İç kontrol sistemi ve işleyişi yönetici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personel tarafından sahiplenilmeli</a:t>
                      </a:r>
                      <a:br>
                        <a:rPr lang="tr-TR" sz="1400" u="none" strike="noStrike" dirty="0" smtClean="0">
                          <a:effectLst/>
                          <a:latin typeface="Times New Roman" panose="02020603050405020304" pitchFamily="18" charset="0"/>
                          <a:cs typeface="Times New Roman" panose="02020603050405020304" pitchFamily="18" charset="0"/>
                        </a:rPr>
                      </a:br>
                      <a:r>
                        <a:rPr lang="tr-TR" sz="1400" u="none" strike="noStrike" dirty="0" smtClean="0">
                          <a:effectLst/>
                          <a:latin typeface="Times New Roman" panose="02020603050405020304" pitchFamily="18" charset="0"/>
                          <a:cs typeface="Times New Roman" panose="02020603050405020304" pitchFamily="18" charset="0"/>
                        </a:rPr>
                        <a:t>ve desteklenmelidir.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40" marR="1340" marT="134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300" b="1" i="0" u="none" strike="noStrike" dirty="0">
                          <a:solidFill>
                            <a:srgbClr val="FF0000"/>
                          </a:solidFill>
                          <a:effectLst/>
                          <a:latin typeface="Times New Roman" panose="02020603050405020304" pitchFamily="18" charset="0"/>
                        </a:rPr>
                        <a:t>E.1.1.7</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a:solidFill>
                            <a:srgbClr val="000000"/>
                          </a:solidFill>
                          <a:effectLst/>
                          <a:latin typeface="Times New Roman" panose="02020603050405020304" pitchFamily="18" charset="0"/>
                        </a:rPr>
                        <a:t>İç kontrol konusunda eğitim alan birim sorumlularınca; kendi birimlerinde farkındalığın arttırılmasına yönelik program dahilinde eğitim verilmesi ve  hazırlanan programın Strateji Geliştirme Başkanlığı'na bildirilmesi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a:solidFill>
                            <a:srgbClr val="000000"/>
                          </a:solidFill>
                          <a:effectLst/>
                          <a:latin typeface="Times New Roman" panose="02020603050405020304" pitchFamily="18" charset="0"/>
                        </a:rPr>
                        <a:t>Birim İç Kontrol Sorumluları</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a:solidFill>
                            <a:srgbClr val="000000"/>
                          </a:solidFill>
                          <a:effectLst/>
                          <a:latin typeface="Times New Roman" panose="02020603050405020304" pitchFamily="18" charset="0"/>
                        </a:rPr>
                        <a:t>SGB</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a:solidFill>
                            <a:srgbClr val="000000"/>
                          </a:solidFill>
                          <a:effectLst/>
                          <a:latin typeface="Times New Roman" panose="02020603050405020304" pitchFamily="18" charset="0"/>
                        </a:rPr>
                        <a:t>Eğitim Programı</a:t>
                      </a:r>
                      <a:br>
                        <a:rPr lang="tr-TR" sz="1300" b="0" i="0" u="none" strike="noStrike">
                          <a:solidFill>
                            <a:srgbClr val="000000"/>
                          </a:solidFill>
                          <a:effectLst/>
                          <a:latin typeface="Times New Roman" panose="02020603050405020304" pitchFamily="18" charset="0"/>
                        </a:rPr>
                      </a:br>
                      <a:r>
                        <a:rPr lang="tr-TR" sz="1300" b="0" i="0" u="none" strike="noStrike">
                          <a:solidFill>
                            <a:srgbClr val="000000"/>
                          </a:solidFill>
                          <a:effectLst/>
                          <a:latin typeface="Times New Roman" panose="02020603050405020304" pitchFamily="18" charset="0"/>
                        </a:rPr>
                        <a:t>Eğitim Dokümanı</a:t>
                      </a:r>
                      <a:br>
                        <a:rPr lang="tr-TR" sz="1300" b="0" i="0" u="none" strike="noStrike">
                          <a:solidFill>
                            <a:srgbClr val="000000"/>
                          </a:solidFill>
                          <a:effectLst/>
                          <a:latin typeface="Times New Roman" panose="02020603050405020304" pitchFamily="18" charset="0"/>
                        </a:rPr>
                      </a:br>
                      <a:r>
                        <a:rPr lang="tr-TR" sz="1300" b="0" i="0" u="none" strike="noStrike">
                          <a:solidFill>
                            <a:srgbClr val="000000"/>
                          </a:solidFill>
                          <a:effectLst/>
                          <a:latin typeface="Times New Roman" panose="02020603050405020304" pitchFamily="18" charset="0"/>
                        </a:rPr>
                        <a:t>Katılımcı Lisesi</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tr-TR" sz="1300" b="0" i="0" u="none" strike="noStrike" dirty="0">
                          <a:solidFill>
                            <a:srgbClr val="000000"/>
                          </a:solidFill>
                          <a:effectLst/>
                          <a:latin typeface="Times New Roman" panose="02020603050405020304" pitchFamily="18" charset="0"/>
                        </a:rPr>
                        <a:t>Şubat 2017</a:t>
                      </a:r>
                      <a:br>
                        <a:rPr lang="tr-TR" sz="1300" b="0" i="0" u="none" strike="noStrike" dirty="0">
                          <a:solidFill>
                            <a:srgbClr val="000000"/>
                          </a:solidFill>
                          <a:effectLst/>
                          <a:latin typeface="Times New Roman" panose="02020603050405020304" pitchFamily="18" charset="0"/>
                        </a:rPr>
                      </a:br>
                      <a:r>
                        <a:rPr lang="tr-TR" sz="1300" b="0" i="0" u="none" strike="noStrike" dirty="0">
                          <a:solidFill>
                            <a:srgbClr val="000000"/>
                          </a:solidFill>
                          <a:effectLst/>
                          <a:latin typeface="Times New Roman" panose="02020603050405020304" pitchFamily="18" charset="0"/>
                        </a:rPr>
                        <a:t>(Eğitim Programının </a:t>
                      </a:r>
                      <a:r>
                        <a:rPr lang="tr-TR" sz="1300" b="0" i="0" u="none" strike="noStrike" dirty="0" err="1">
                          <a:solidFill>
                            <a:srgbClr val="000000"/>
                          </a:solidFill>
                          <a:effectLst/>
                          <a:latin typeface="Times New Roman" panose="02020603050405020304" pitchFamily="18" charset="0"/>
                        </a:rPr>
                        <a:t>SGB'ye</a:t>
                      </a:r>
                      <a:r>
                        <a:rPr lang="tr-TR" sz="1300" b="0" i="0" u="none" strike="noStrike" dirty="0">
                          <a:solidFill>
                            <a:srgbClr val="000000"/>
                          </a:solidFill>
                          <a:effectLst/>
                          <a:latin typeface="Times New Roman" panose="02020603050405020304" pitchFamily="18" charset="0"/>
                        </a:rPr>
                        <a:t> bildirilmesi) </a:t>
                      </a:r>
                    </a:p>
                  </a:txBody>
                  <a:tcPr marL="9525" marR="9525" marT="9525"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4083750"/>
                  </a:ext>
                </a:extLst>
              </a:tr>
            </a:tbl>
          </a:graphicData>
        </a:graphic>
      </p:graphicFrame>
      <p:sp>
        <p:nvSpPr>
          <p:cNvPr id="8" name="Metin kutusu 7"/>
          <p:cNvSpPr txBox="1"/>
          <p:nvPr/>
        </p:nvSpPr>
        <p:spPr>
          <a:xfrm>
            <a:off x="4638674" y="228600"/>
            <a:ext cx="3629025"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İç Kontrol Standartları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977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1201D49F58544ABF55037D3D28F43A" ma:contentTypeVersion="2" ma:contentTypeDescription="Create a new document." ma:contentTypeScope="" ma:versionID="c53c1a8c2167e67e9a7733b0cb46bc50">
  <xsd:schema xmlns:xsd="http://www.w3.org/2001/XMLSchema" xmlns:xs="http://www.w3.org/2001/XMLSchema" xmlns:p="http://schemas.microsoft.com/office/2006/metadata/properties" xmlns:ns1="http://schemas.microsoft.com/sharepoint/v3" xmlns:ns2="04ef92f6-9dd8-455a-8e33-ba5abb16863d" targetNamespace="http://schemas.microsoft.com/office/2006/metadata/properties" ma:root="true" ma:fieldsID="d8299a6dbb52a799484d0239c4cb92ba" ns1:_="" ns2:_="">
    <xsd:import namespace="http://schemas.microsoft.com/sharepoint/v3"/>
    <xsd:import namespace="04ef92f6-9dd8-455a-8e33-ba5abb16863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ef92f6-9dd8-455a-8e33-ba5abb16863d"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A0F1A1-82E0-4CEF-A9DB-502298534DFB}">
  <ds:schemaRefs>
    <ds:schemaRef ds:uri="http://schemas.microsoft.com/sharepoint/v3/contenttype/forms"/>
  </ds:schemaRefs>
</ds:datastoreItem>
</file>

<file path=customXml/itemProps2.xml><?xml version="1.0" encoding="utf-8"?>
<ds:datastoreItem xmlns:ds="http://schemas.openxmlformats.org/officeDocument/2006/customXml" ds:itemID="{323EB260-22AB-4256-AF3E-FE62E5D58C6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9B8CD16-6883-4697-A534-9BECB3BCD743}"/>
</file>

<file path=docProps/app.xml><?xml version="1.0" encoding="utf-8"?>
<Properties xmlns="http://schemas.openxmlformats.org/officeDocument/2006/extended-properties" xmlns:vt="http://schemas.openxmlformats.org/officeDocument/2006/docPropsVTypes">
  <TotalTime>203</TotalTime>
  <Words>4773</Words>
  <Application>Microsoft Office PowerPoint</Application>
  <PresentationFormat>Geniş ekran</PresentationFormat>
  <Paragraphs>825</Paragraphs>
  <Slides>53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53</vt:i4>
      </vt:variant>
    </vt:vector>
  </HeadingPairs>
  <TitlesOfParts>
    <vt:vector size="58"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İbrahim Uzel</dc:creator>
  <cp:lastModifiedBy>ALİ SAİT ATAÇ</cp:lastModifiedBy>
  <cp:revision>40</cp:revision>
  <cp:lastPrinted>2018-03-14T07:37:25Z</cp:lastPrinted>
  <dcterms:created xsi:type="dcterms:W3CDTF">2018-03-13T11:00:53Z</dcterms:created>
  <dcterms:modified xsi:type="dcterms:W3CDTF">2018-04-03T11:06:17Z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0x0101001E1201D49F58544ABF55037D3D28F43A</vt:lpwstr>
  </property>
</Properties>
</file>