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3.xml" ContentType="application/vnd.openxmlformats-officedocument.theme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charts/chart1.xml" ContentType="application/vnd.openxmlformats-officedocument.drawingml.chart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7" r:id="rId4"/>
    <p:sldMasterId id="2147483767" r:id="rId5"/>
    <p:sldMasterId id="2147483774" r:id="rId6"/>
    <p:sldMasterId id="2147483781" r:id="rId7"/>
  </p:sldMasterIdLst>
  <p:notesMasterIdLst>
    <p:notesMasterId r:id="rId25"/>
  </p:notesMasterIdLst>
  <p:handoutMasterIdLst>
    <p:handoutMasterId r:id="rId26"/>
  </p:handoutMasterIdLst>
  <p:sldIdLst>
    <p:sldId id="358" r:id="rId8"/>
    <p:sldId id="458" r:id="rId9"/>
    <p:sldId id="460" r:id="rId10"/>
    <p:sldId id="485" r:id="rId11"/>
    <p:sldId id="488" r:id="rId12"/>
    <p:sldId id="486" r:id="rId13"/>
    <p:sldId id="487" r:id="rId14"/>
    <p:sldId id="496" r:id="rId15"/>
    <p:sldId id="497" r:id="rId16"/>
    <p:sldId id="500" r:id="rId17"/>
    <p:sldId id="501" r:id="rId18"/>
    <p:sldId id="489" r:id="rId19"/>
    <p:sldId id="499" r:id="rId20"/>
    <p:sldId id="491" r:id="rId21"/>
    <p:sldId id="492" r:id="rId22"/>
    <p:sldId id="502" r:id="rId23"/>
    <p:sldId id="402" r:id="rId24"/>
  </p:sldIdLst>
  <p:sldSz cx="8961438" cy="6721475"/>
  <p:notesSz cx="6797675" cy="456565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7">
          <p15:clr>
            <a:srgbClr val="A4A3A4"/>
          </p15:clr>
        </p15:guide>
        <p15:guide id="2" pos="28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78" userDrawn="1">
          <p15:clr>
            <a:srgbClr val="A4A3A4"/>
          </p15:clr>
        </p15:guide>
        <p15:guide id="2" pos="2929" userDrawn="1">
          <p15:clr>
            <a:srgbClr val="A4A3A4"/>
          </p15:clr>
        </p15:guide>
        <p15:guide id="3" orient="horz" pos="3128" userDrawn="1">
          <p15:clr>
            <a:srgbClr val="A4A3A4"/>
          </p15:clr>
        </p15:guide>
        <p15:guide id="4" pos="2141" userDrawn="1">
          <p15:clr>
            <a:srgbClr val="A4A3A4"/>
          </p15:clr>
        </p15:guide>
        <p15:guide id="5" orient="horz" pos="3203">
          <p15:clr>
            <a:srgbClr val="A4A3A4"/>
          </p15:clr>
        </p15:guide>
        <p15:guide id="6" orient="horz" pos="2142">
          <p15:clr>
            <a:srgbClr val="A4A3A4"/>
          </p15:clr>
        </p15:guide>
        <p15:guide id="7" pos="4278">
          <p15:clr>
            <a:srgbClr val="A4A3A4"/>
          </p15:clr>
        </p15:guide>
        <p15:guide id="8" pos="3127">
          <p15:clr>
            <a:srgbClr val="A4A3A4"/>
          </p15:clr>
        </p15:guide>
        <p15:guide id="9" orient="horz" pos="3142">
          <p15:clr>
            <a:srgbClr val="A4A3A4"/>
          </p15:clr>
        </p15:guide>
        <p15:guide id="10" orient="horz" pos="2101">
          <p15:clr>
            <a:srgbClr val="A4A3A4"/>
          </p15:clr>
        </p15:guide>
        <p15:guide id="11" orient="horz" pos="2151">
          <p15:clr>
            <a:srgbClr val="A4A3A4"/>
          </p15:clr>
        </p15:guide>
        <p15:guide id="12" orient="horz" pos="1439">
          <p15:clr>
            <a:srgbClr val="A4A3A4"/>
          </p15:clr>
        </p15:guide>
        <p15:guide id="13" pos="2005">
          <p15:clr>
            <a:srgbClr val="A4A3A4"/>
          </p15:clr>
        </p15:guide>
        <p15:guide id="14" pos="146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Yazar" initials="Y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CDC8"/>
    <a:srgbClr val="8CCCC8"/>
    <a:srgbClr val="09C7C2"/>
    <a:srgbClr val="08BCB8"/>
    <a:srgbClr val="0AE4DF"/>
    <a:srgbClr val="17F5F0"/>
    <a:srgbClr val="09C9C4"/>
    <a:srgbClr val="DBDADA"/>
    <a:srgbClr val="0563BB"/>
    <a:srgbClr val="0354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79" autoAdjust="0"/>
    <p:restoredTop sz="96433" autoAdjust="0"/>
  </p:normalViewPr>
  <p:slideViewPr>
    <p:cSldViewPr snapToGrid="0" snapToObjects="1">
      <p:cViewPr varScale="1">
        <p:scale>
          <a:sx n="119" d="100"/>
          <a:sy n="119" d="100"/>
        </p:scale>
        <p:origin x="1782" y="96"/>
      </p:cViewPr>
      <p:guideLst>
        <p:guide orient="horz" pos="2117"/>
        <p:guide pos="28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>
      <p:cViewPr varScale="1">
        <p:scale>
          <a:sx n="95" d="100"/>
          <a:sy n="95" d="100"/>
        </p:scale>
        <p:origin x="2178" y="78"/>
      </p:cViewPr>
      <p:guideLst>
        <p:guide orient="horz" pos="4678"/>
        <p:guide pos="2929"/>
        <p:guide orient="horz" pos="3128"/>
        <p:guide pos="2141"/>
        <p:guide orient="horz" pos="3203"/>
        <p:guide orient="horz" pos="2142"/>
        <p:guide pos="4278"/>
        <p:guide pos="3127"/>
        <p:guide orient="horz" pos="3142"/>
        <p:guide orient="horz" pos="2101"/>
        <p:guide orient="horz" pos="2151"/>
        <p:guide orient="horz" pos="1439"/>
        <p:guide pos="2005"/>
        <p:guide pos="146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heme" Target="theme/theme1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gs" Target="tags/tag1.xml"/><Relationship Id="rId30" Type="http://schemas.openxmlformats.org/officeDocument/2006/relationships/viewProps" Target="viewProps.xml"/><Relationship Id="rId8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Sayfa1!$A$3</c:f>
              <c:strCache>
                <c:ptCount val="1"/>
                <c:pt idx="0">
                  <c:v>Kamu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C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Sayfa1!$B$2:$O$2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Sayfa1!$B$3:$O$3</c:f>
              <c:numCache>
                <c:formatCode>General</c:formatCode>
                <c:ptCount val="14"/>
                <c:pt idx="0">
                  <c:v>3.8</c:v>
                </c:pt>
                <c:pt idx="1">
                  <c:v>3.8</c:v>
                </c:pt>
                <c:pt idx="2">
                  <c:v>3.8</c:v>
                </c:pt>
                <c:pt idx="3">
                  <c:v>3.7</c:v>
                </c:pt>
                <c:pt idx="4">
                  <c:v>4</c:v>
                </c:pt>
                <c:pt idx="5">
                  <c:v>4.0999999999999996</c:v>
                </c:pt>
                <c:pt idx="6">
                  <c:v>4.4000000000000004</c:v>
                </c:pt>
                <c:pt idx="7">
                  <c:v>4.9000000000000004</c:v>
                </c:pt>
                <c:pt idx="8">
                  <c:v>4.4000000000000004</c:v>
                </c:pt>
                <c:pt idx="9">
                  <c:v>4.2</c:v>
                </c:pt>
                <c:pt idx="10">
                  <c:v>4.2</c:v>
                </c:pt>
                <c:pt idx="11">
                  <c:v>4.2</c:v>
                </c:pt>
                <c:pt idx="12">
                  <c:v>4.2</c:v>
                </c:pt>
                <c:pt idx="13">
                  <c:v>4.2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A9F4-4A73-A7E3-49083F88B973}"/>
            </c:ext>
          </c:extLst>
        </c:ser>
        <c:ser>
          <c:idx val="1"/>
          <c:order val="1"/>
          <c:tx>
            <c:strRef>
              <c:f>Sayfa1!$A$4</c:f>
              <c:strCache>
                <c:ptCount val="1"/>
                <c:pt idx="0">
                  <c:v>Özel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0070C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Sayfa1!$B$2:$O$2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Sayfa1!$B$4:$O$4</c:f>
              <c:numCache>
                <c:formatCode>General</c:formatCode>
                <c:ptCount val="14"/>
                <c:pt idx="0">
                  <c:v>1.6</c:v>
                </c:pt>
                <c:pt idx="1">
                  <c:v>1.5</c:v>
                </c:pt>
                <c:pt idx="2">
                  <c:v>1.5</c:v>
                </c:pt>
                <c:pt idx="3">
                  <c:v>1.8</c:v>
                </c:pt>
                <c:pt idx="4">
                  <c:v>1.8</c:v>
                </c:pt>
                <c:pt idx="5">
                  <c:v>1.9</c:v>
                </c:pt>
                <c:pt idx="6">
                  <c:v>1.6</c:v>
                </c:pt>
                <c:pt idx="7">
                  <c:v>1.2</c:v>
                </c:pt>
                <c:pt idx="8">
                  <c:v>1.2</c:v>
                </c:pt>
                <c:pt idx="9">
                  <c:v>1.1000000000000001</c:v>
                </c:pt>
                <c:pt idx="10">
                  <c:v>1.1000000000000001</c:v>
                </c:pt>
                <c:pt idx="11">
                  <c:v>1.2</c:v>
                </c:pt>
                <c:pt idx="12">
                  <c:v>1.2</c:v>
                </c:pt>
                <c:pt idx="13">
                  <c:v>1.2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A9F4-4A73-A7E3-49083F88B973}"/>
            </c:ext>
          </c:extLst>
        </c:ser>
        <c:ser>
          <c:idx val="2"/>
          <c:order val="2"/>
          <c:tx>
            <c:strRef>
              <c:f>Sayfa1!$A$5</c:f>
              <c:strCache>
                <c:ptCount val="1"/>
                <c:pt idx="0">
                  <c:v>Toplam</c:v>
                </c:pt>
              </c:strCache>
            </c:strRef>
          </c:tx>
          <c:spPr>
            <a:ln w="28575" cap="rnd">
              <a:solidFill>
                <a:srgbClr val="54B8B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rgbClr val="54B8B3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tr-T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Sayfa1!$B$2:$O$2</c:f>
              <c:numCache>
                <c:formatCode>General</c:formatCode>
                <c:ptCount val="14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</c:numCache>
            </c:numRef>
          </c:cat>
          <c:val>
            <c:numRef>
              <c:f>Sayfa1!$B$5:$O$5</c:f>
              <c:numCache>
                <c:formatCode>General</c:formatCode>
                <c:ptCount val="14"/>
                <c:pt idx="0">
                  <c:v>5.4</c:v>
                </c:pt>
                <c:pt idx="1">
                  <c:v>5.3</c:v>
                </c:pt>
                <c:pt idx="2">
                  <c:v>5.4</c:v>
                </c:pt>
                <c:pt idx="3">
                  <c:v>5.5</c:v>
                </c:pt>
                <c:pt idx="4">
                  <c:v>5.8</c:v>
                </c:pt>
                <c:pt idx="5" formatCode="0.0">
                  <c:v>6</c:v>
                </c:pt>
                <c:pt idx="6">
                  <c:v>6.1</c:v>
                </c:pt>
                <c:pt idx="7">
                  <c:v>6.1</c:v>
                </c:pt>
                <c:pt idx="8">
                  <c:v>5.6</c:v>
                </c:pt>
                <c:pt idx="9">
                  <c:v>5.3</c:v>
                </c:pt>
                <c:pt idx="10">
                  <c:v>5.2</c:v>
                </c:pt>
                <c:pt idx="11">
                  <c:v>5.4</c:v>
                </c:pt>
                <c:pt idx="12">
                  <c:v>5.4</c:v>
                </c:pt>
                <c:pt idx="13">
                  <c:v>5.4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A9F4-4A73-A7E3-49083F88B9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74801568"/>
        <c:axId val="-74807552"/>
      </c:lineChart>
      <c:catAx>
        <c:axId val="-74801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7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-74807552"/>
        <c:crosses val="autoZero"/>
        <c:auto val="1"/>
        <c:lblAlgn val="ctr"/>
        <c:lblOffset val="100"/>
        <c:noMultiLvlLbl val="0"/>
      </c:catAx>
      <c:valAx>
        <c:axId val="-74807552"/>
        <c:scaling>
          <c:orientation val="minMax"/>
          <c:max val="7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tr-TR"/>
          </a:p>
        </c:txPr>
        <c:crossAx val="-748015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Arial" panose="020B0604020202020204" pitchFamily="34" charset="0"/>
          <a:cs typeface="Arial" panose="020B0604020202020204" pitchFamily="34" charset="0"/>
        </a:defRPr>
      </a:pPr>
      <a:endParaRPr lang="tr-T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62163" y="285750"/>
            <a:ext cx="2679700" cy="20097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50471" y="2453305"/>
            <a:ext cx="579274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066386" y="4351624"/>
            <a:ext cx="539269" cy="12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605590" y="30614"/>
            <a:ext cx="65" cy="76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5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0471" y="2453306"/>
            <a:ext cx="5792746" cy="492443"/>
          </a:xfrm>
        </p:spPr>
        <p:txBody>
          <a:bodyPr/>
          <a:lstStyle/>
          <a:p>
            <a:r>
              <a:rPr lang="tr-TR" dirty="0" smtClean="0"/>
              <a:t>Genel Bütçe Daire</a:t>
            </a:r>
            <a:r>
              <a:rPr lang="tr-TR" baseline="0" dirty="0" smtClean="0"/>
              <a:t> Başkanlığı</a:t>
            </a:r>
          </a:p>
          <a:p>
            <a:r>
              <a:rPr lang="tr-TR" baseline="0" dirty="0" smtClean="0"/>
              <a:t>14. Nisan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3933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50471" y="2453306"/>
            <a:ext cx="5792746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805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5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2.bin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3.bin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4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5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6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6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7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8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8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9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9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0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70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1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88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3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89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2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0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1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93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8.bin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5.bin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7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9.bin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3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oleObject" Target="../embeddings/oleObject10.bin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1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CONFIDENTIAL AND PROPRIETARY</a:t>
            </a:r>
          </a:p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82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11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540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1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532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6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7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165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237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smtClean="0">
                <a:solidFill>
                  <a:srgbClr val="808080"/>
                </a:solidFill>
              </a:rPr>
              <a:pPr/>
              <a:t>‹#›</a:t>
            </a:fld>
            <a:endParaRPr lang="en-US" sz="800" dirty="0">
              <a:solidFill>
                <a:srgbClr val="808080"/>
              </a:solidFill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6" name="Dikdörtgen 10">
            <a:extLst>
              <a:ext uri="{FF2B5EF4-FFF2-40B4-BE49-F238E27FC236}">
                <a16:creationId xmlns="" xmlns:a16="http://schemas.microsoft.com/office/drawing/2014/main" id="{B2D43386-851E-4A17-AB98-5759F5B2DC01}"/>
              </a:ext>
            </a:extLst>
          </p:cNvPr>
          <p:cNvSpPr/>
          <p:nvPr userDrawn="1"/>
        </p:nvSpPr>
        <p:spPr>
          <a:xfrm>
            <a:off x="0" y="302433"/>
            <a:ext cx="8961438" cy="204194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459DA8E6-778C-4DFE-938A-89B810F73DD1}"/>
              </a:ext>
            </a:extLst>
          </p:cNvPr>
          <p:cNvSpPr/>
          <p:nvPr userDrawn="1"/>
        </p:nvSpPr>
        <p:spPr>
          <a:xfrm>
            <a:off x="7833998" y="98712"/>
            <a:ext cx="807707" cy="81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10" name="Resim 12">
            <a:extLst>
              <a:ext uri="{FF2B5EF4-FFF2-40B4-BE49-F238E27FC236}">
                <a16:creationId xmlns="" xmlns:a16="http://schemas.microsoft.com/office/drawing/2014/main" id="{FE4ACC6B-CFDD-4176-8284-AE545205AE1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98" y="-37071"/>
            <a:ext cx="1158507" cy="1159168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71449" y="579583"/>
            <a:ext cx="7349491" cy="30777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301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6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54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8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4507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0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74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33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2742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7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2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79166448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36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baseline="0" smtClean="0">
                <a:solidFill>
                  <a:srgbClr val="808080"/>
                </a:solidFill>
                <a:latin typeface="+mn-lt"/>
              </a:rPr>
              <a:pPr/>
              <a:t>‹#›</a:t>
            </a:fld>
            <a:endParaRPr lang="en-US" sz="800" baseline="0" dirty="0">
              <a:solidFill>
                <a:srgbClr val="808080"/>
              </a:solidFill>
              <a:latin typeface="+mn-lt"/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sp>
        <p:nvSpPr>
          <p:cNvPr id="6" name="Dikdörtgen 10">
            <a:extLst>
              <a:ext uri="{FF2B5EF4-FFF2-40B4-BE49-F238E27FC236}">
                <a16:creationId xmlns="" xmlns:a16="http://schemas.microsoft.com/office/drawing/2014/main" id="{B2D43386-851E-4A17-AB98-5759F5B2DC01}"/>
              </a:ext>
            </a:extLst>
          </p:cNvPr>
          <p:cNvSpPr/>
          <p:nvPr userDrawn="1"/>
        </p:nvSpPr>
        <p:spPr>
          <a:xfrm>
            <a:off x="0" y="302433"/>
            <a:ext cx="8961438" cy="204194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459DA8E6-778C-4DFE-938A-89B810F73DD1}"/>
              </a:ext>
            </a:extLst>
          </p:cNvPr>
          <p:cNvSpPr/>
          <p:nvPr userDrawn="1"/>
        </p:nvSpPr>
        <p:spPr>
          <a:xfrm>
            <a:off x="7833998" y="98712"/>
            <a:ext cx="807707" cy="81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10" name="Resim 12">
            <a:extLst>
              <a:ext uri="{FF2B5EF4-FFF2-40B4-BE49-F238E27FC236}">
                <a16:creationId xmlns="" xmlns:a16="http://schemas.microsoft.com/office/drawing/2014/main" id="{FE4ACC6B-CFDD-4176-8284-AE545205AE1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98" y="-37071"/>
            <a:ext cx="1158507" cy="1159168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71449" y="579583"/>
            <a:ext cx="7349491" cy="30777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611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03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smtClean="0">
                <a:solidFill>
                  <a:srgbClr val="808080"/>
                </a:solidFill>
              </a:rPr>
              <a:pPr/>
              <a:t>‹#›</a:t>
            </a:fld>
            <a:endParaRPr lang="en-US" sz="800" dirty="0">
              <a:solidFill>
                <a:srgbClr val="808080"/>
              </a:solidFill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6" name="Dikdörtgen 10">
            <a:extLst>
              <a:ext uri="{FF2B5EF4-FFF2-40B4-BE49-F238E27FC236}">
                <a16:creationId xmlns="" xmlns:a16="http://schemas.microsoft.com/office/drawing/2014/main" id="{B2D43386-851E-4A17-AB98-5759F5B2DC01}"/>
              </a:ext>
            </a:extLst>
          </p:cNvPr>
          <p:cNvSpPr/>
          <p:nvPr userDrawn="1"/>
        </p:nvSpPr>
        <p:spPr>
          <a:xfrm>
            <a:off x="0" y="302433"/>
            <a:ext cx="8961438" cy="204194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459DA8E6-778C-4DFE-938A-89B810F73DD1}"/>
              </a:ext>
            </a:extLst>
          </p:cNvPr>
          <p:cNvSpPr/>
          <p:nvPr userDrawn="1"/>
        </p:nvSpPr>
        <p:spPr>
          <a:xfrm>
            <a:off x="7833998" y="98712"/>
            <a:ext cx="807707" cy="81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10" name="Resim 12">
            <a:extLst>
              <a:ext uri="{FF2B5EF4-FFF2-40B4-BE49-F238E27FC236}">
                <a16:creationId xmlns="" xmlns:a16="http://schemas.microsoft.com/office/drawing/2014/main" id="{FE4ACC6B-CFDD-4176-8284-AE545205AE1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98" y="-37071"/>
            <a:ext cx="1158507" cy="1159168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71449" y="579583"/>
            <a:ext cx="7349491" cy="30777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7119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42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440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695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47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707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99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960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3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CONFIDENTIAL AND PROPRIETARY</a:t>
            </a:r>
          </a:p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5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CONFIDENTIAL AND PROPRIETARY</a:t>
            </a:r>
          </a:p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065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CONFIDENTIAL AND PROPRIETARY</a:t>
            </a:r>
          </a:p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41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0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CONFIDENTIAL AND PROPRIETARY</a:t>
            </a:r>
          </a:p>
          <a:p>
            <a:pPr defTabSz="804863" eaLnBrk="0" hangingPunct="0"/>
            <a:r>
              <a:rPr lang="en-US" sz="800" baseline="0" dirty="0">
                <a:solidFill>
                  <a:srgbClr val="FFFFFF"/>
                </a:solidFill>
                <a:latin typeface="+mn-lt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/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8129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45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2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1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69" name="think-cell Slide" r:id="rId4" imgW="353" imgH="353" progId="TCLayout.ActiveDocument.1">
                  <p:embed/>
                </p:oleObj>
              </mc:Choice>
              <mc:Fallback>
                <p:oleObj name="think-cell Slide" r:id="rId4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Slide Number"/>
          <p:cNvSpPr txBox="1">
            <a:spLocks/>
          </p:cNvSpPr>
          <p:nvPr userDrawn="1"/>
        </p:nvSpPr>
        <p:spPr bwMode="auto">
          <a:xfrm>
            <a:off x="8564563" y="6508272"/>
            <a:ext cx="125034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fld id="{42C328C1-A84F-4A39-A664-DBA00541A8C6}" type="slidenum">
              <a:rPr lang="en-US" sz="800" smtClean="0">
                <a:solidFill>
                  <a:srgbClr val="808080"/>
                </a:solidFill>
              </a:rPr>
              <a:pPr/>
              <a:t>‹#›</a:t>
            </a:fld>
            <a:endParaRPr lang="en-US" sz="800" dirty="0">
              <a:solidFill>
                <a:srgbClr val="808080"/>
              </a:solidFill>
            </a:endParaRPr>
          </a:p>
        </p:txBody>
      </p:sp>
      <p:sp>
        <p:nvSpPr>
          <p:cNvPr id="5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6" name="Dikdörtgen 10">
            <a:extLst>
              <a:ext uri="{FF2B5EF4-FFF2-40B4-BE49-F238E27FC236}">
                <a16:creationId xmlns="" xmlns:a16="http://schemas.microsoft.com/office/drawing/2014/main" id="{B2D43386-851E-4A17-AB98-5759F5B2DC01}"/>
              </a:ext>
            </a:extLst>
          </p:cNvPr>
          <p:cNvSpPr/>
          <p:nvPr userDrawn="1"/>
        </p:nvSpPr>
        <p:spPr>
          <a:xfrm>
            <a:off x="0" y="302433"/>
            <a:ext cx="8961438" cy="204194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459DA8E6-778C-4DFE-938A-89B810F73DD1}"/>
              </a:ext>
            </a:extLst>
          </p:cNvPr>
          <p:cNvSpPr/>
          <p:nvPr userDrawn="1"/>
        </p:nvSpPr>
        <p:spPr>
          <a:xfrm>
            <a:off x="7833998" y="98712"/>
            <a:ext cx="807707" cy="81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pic>
        <p:nvPicPr>
          <p:cNvPr id="10" name="Resim 12">
            <a:extLst>
              <a:ext uri="{FF2B5EF4-FFF2-40B4-BE49-F238E27FC236}">
                <a16:creationId xmlns="" xmlns:a16="http://schemas.microsoft.com/office/drawing/2014/main" id="{FE4ACC6B-CFDD-4176-8284-AE545205AE1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598" y="-37071"/>
            <a:ext cx="1158507" cy="1159168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71449" y="579583"/>
            <a:ext cx="7349491" cy="307777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9188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505">
          <p15:clr>
            <a:srgbClr val="F26B43"/>
          </p15:clr>
        </p15:guide>
        <p15:guide id="2" pos="74">
          <p15:clr>
            <a:srgbClr val="F26B43"/>
          </p15:clr>
        </p15:guide>
        <p15:guide id="3" orient="horz" pos="571">
          <p15:clr>
            <a:srgbClr val="F26B43"/>
          </p15:clr>
        </p15:guide>
        <p15:guide id="4" orient="horz" pos="3911">
          <p15:clr>
            <a:srgbClr val="F26B43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93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2268266" y="3582218"/>
            <a:ext cx="6231663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 dirty="0">
                <a:solidFill>
                  <a:srgbClr val="CF142B"/>
                </a:solidFill>
                <a:latin typeface="Arial"/>
              </a:rPr>
              <a:t>Document type | Date</a:t>
            </a:r>
          </a:p>
        </p:txBody>
      </p:sp>
      <p:sp>
        <p:nvSpPr>
          <p:cNvPr id="5" name="doc id" hidden="1"/>
          <p:cNvSpPr txBox="1">
            <a:spLocks noChangeArrowheads="1"/>
          </p:cNvSpPr>
          <p:nvPr userDrawn="1"/>
        </p:nvSpPr>
        <p:spPr bwMode="white">
          <a:xfrm>
            <a:off x="8443913" y="36513"/>
            <a:ext cx="29527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6" name="Disclaimer-English (United States)" hidden="1"/>
          <p:cNvSpPr>
            <a:spLocks noChangeArrowheads="1"/>
          </p:cNvSpPr>
          <p:nvPr userDrawn="1"/>
        </p:nvSpPr>
        <p:spPr bwMode="black">
          <a:xfrm>
            <a:off x="2268266" y="6287538"/>
            <a:ext cx="354445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CONFIDENTIAL AND PROPRIETARY</a:t>
            </a:r>
          </a:p>
          <a:p>
            <a:pPr defTabSz="804863" eaLnBrk="0" hangingPunct="0"/>
            <a:r>
              <a:rPr lang="en-US" sz="800" dirty="0">
                <a:solidFill>
                  <a:srgbClr val="FFFFFF"/>
                </a:solidFill>
                <a:latin typeface="Arial"/>
              </a:rPr>
              <a:t>Any use of this material without specific permission of McKinsey &amp; Company is strictly prohibited</a:t>
            </a:r>
          </a:p>
        </p:txBody>
      </p:sp>
      <p:sp>
        <p:nvSpPr>
          <p:cNvPr id="14" name="Dikdörtgen 6">
            <a:extLst>
              <a:ext uri="{FF2B5EF4-FFF2-40B4-BE49-F238E27FC236}">
                <a16:creationId xmlns="" xmlns:a16="http://schemas.microsoft.com/office/drawing/2014/main" id="{337B50EA-3C33-4487-B470-F5E4B9A8344A}"/>
              </a:ext>
            </a:extLst>
          </p:cNvPr>
          <p:cNvSpPr/>
          <p:nvPr userDrawn="1"/>
        </p:nvSpPr>
        <p:spPr>
          <a:xfrm>
            <a:off x="0" y="3081074"/>
            <a:ext cx="8178800" cy="707886"/>
          </a:xfrm>
          <a:prstGeom prst="rect">
            <a:avLst/>
          </a:prstGeom>
          <a:solidFill>
            <a:srgbClr val="6FC3B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tr-TR" sz="4000" b="1" i="1" dirty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5" name="Dikdörtgen 7">
            <a:extLst>
              <a:ext uri="{FF2B5EF4-FFF2-40B4-BE49-F238E27FC236}">
                <a16:creationId xmlns="" xmlns:a16="http://schemas.microsoft.com/office/drawing/2014/main" id="{EDF62868-80D3-4BBD-AB52-7F79D887E74E}"/>
              </a:ext>
            </a:extLst>
          </p:cNvPr>
          <p:cNvSpPr/>
          <p:nvPr userDrawn="1"/>
        </p:nvSpPr>
        <p:spPr>
          <a:xfrm>
            <a:off x="0" y="1"/>
            <a:ext cx="8961438" cy="628649"/>
          </a:xfrm>
          <a:prstGeom prst="rect">
            <a:avLst/>
          </a:prstGeom>
          <a:solidFill>
            <a:srgbClr val="6FC3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FFFF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="" xmlns:a16="http://schemas.microsoft.com/office/drawing/2014/main" id="{6B392CBE-D1A3-4A67-A7C5-F42BCEC8B36C}"/>
              </a:ext>
            </a:extLst>
          </p:cNvPr>
          <p:cNvSpPr/>
          <p:nvPr userDrawn="1"/>
        </p:nvSpPr>
        <p:spPr>
          <a:xfrm>
            <a:off x="258350" y="162392"/>
            <a:ext cx="1827626" cy="182762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>
                <a:solidFill>
                  <a:srgbClr val="FFFFFF"/>
                </a:solidFill>
              </a:rPr>
              <a:t>v</a:t>
            </a:r>
          </a:p>
        </p:txBody>
      </p:sp>
      <p:pic>
        <p:nvPicPr>
          <p:cNvPr id="17" name="Resim 9">
            <a:extLst>
              <a:ext uri="{FF2B5EF4-FFF2-40B4-BE49-F238E27FC236}">
                <a16:creationId xmlns="" xmlns:a16="http://schemas.microsoft.com/office/drawing/2014/main" id="{2144FB50-135A-41EC-A930-9FCA0B12ADB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48" y="46904"/>
            <a:ext cx="2057430" cy="205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107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13" Type="http://schemas.openxmlformats.org/officeDocument/2006/relationships/tags" Target="../tags/tag6.xml"/><Relationship Id="rId18" Type="http://schemas.openxmlformats.org/officeDocument/2006/relationships/tags" Target="../tags/tag11.xml"/><Relationship Id="rId26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4.xml"/><Relationship Id="rId7" Type="http://schemas.openxmlformats.org/officeDocument/2006/relationships/theme" Target="../theme/theme1.xml"/><Relationship Id="rId12" Type="http://schemas.openxmlformats.org/officeDocument/2006/relationships/tags" Target="../tags/tag5.xml"/><Relationship Id="rId17" Type="http://schemas.openxmlformats.org/officeDocument/2006/relationships/tags" Target="../tags/tag10.xml"/><Relationship Id="rId25" Type="http://schemas.openxmlformats.org/officeDocument/2006/relationships/tags" Target="../tags/tag18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9.xml"/><Relationship Id="rId20" Type="http://schemas.openxmlformats.org/officeDocument/2006/relationships/tags" Target="../tags/tag1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4.xml"/><Relationship Id="rId24" Type="http://schemas.openxmlformats.org/officeDocument/2006/relationships/tags" Target="../tags/tag17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8.xml"/><Relationship Id="rId23" Type="http://schemas.openxmlformats.org/officeDocument/2006/relationships/tags" Target="../tags/tag16.xml"/><Relationship Id="rId10" Type="http://schemas.openxmlformats.org/officeDocument/2006/relationships/tags" Target="../tags/tag3.xml"/><Relationship Id="rId19" Type="http://schemas.openxmlformats.org/officeDocument/2006/relationships/tags" Target="../tags/tag12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2.xml"/><Relationship Id="rId14" Type="http://schemas.openxmlformats.org/officeDocument/2006/relationships/tags" Target="../tags/tag7.xml"/><Relationship Id="rId22" Type="http://schemas.openxmlformats.org/officeDocument/2006/relationships/tags" Target="../tags/tag15.xml"/><Relationship Id="rId27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8.vml"/><Relationship Id="rId13" Type="http://schemas.openxmlformats.org/officeDocument/2006/relationships/tags" Target="../tags/tag29.xml"/><Relationship Id="rId18" Type="http://schemas.openxmlformats.org/officeDocument/2006/relationships/tags" Target="../tags/tag34.xml"/><Relationship Id="rId26" Type="http://schemas.openxmlformats.org/officeDocument/2006/relationships/oleObject" Target="../embeddings/oleObject8.bin"/><Relationship Id="rId3" Type="http://schemas.openxmlformats.org/officeDocument/2006/relationships/slideLayout" Target="../slideLayouts/slideLayout9.xml"/><Relationship Id="rId21" Type="http://schemas.openxmlformats.org/officeDocument/2006/relationships/tags" Target="../tags/tag37.xml"/><Relationship Id="rId7" Type="http://schemas.openxmlformats.org/officeDocument/2006/relationships/theme" Target="../theme/theme2.xml"/><Relationship Id="rId12" Type="http://schemas.openxmlformats.org/officeDocument/2006/relationships/tags" Target="../tags/tag28.xml"/><Relationship Id="rId17" Type="http://schemas.openxmlformats.org/officeDocument/2006/relationships/tags" Target="../tags/tag33.xml"/><Relationship Id="rId25" Type="http://schemas.openxmlformats.org/officeDocument/2006/relationships/tags" Target="../tags/tag41.xml"/><Relationship Id="rId2" Type="http://schemas.openxmlformats.org/officeDocument/2006/relationships/slideLayout" Target="../slideLayouts/slideLayout8.xml"/><Relationship Id="rId16" Type="http://schemas.openxmlformats.org/officeDocument/2006/relationships/tags" Target="../tags/tag32.xml"/><Relationship Id="rId20" Type="http://schemas.openxmlformats.org/officeDocument/2006/relationships/tags" Target="../tags/tag36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ags" Target="../tags/tag27.xml"/><Relationship Id="rId24" Type="http://schemas.openxmlformats.org/officeDocument/2006/relationships/tags" Target="../tags/tag40.xml"/><Relationship Id="rId5" Type="http://schemas.openxmlformats.org/officeDocument/2006/relationships/slideLayout" Target="../slideLayouts/slideLayout11.xml"/><Relationship Id="rId15" Type="http://schemas.openxmlformats.org/officeDocument/2006/relationships/tags" Target="../tags/tag31.xml"/><Relationship Id="rId23" Type="http://schemas.openxmlformats.org/officeDocument/2006/relationships/tags" Target="../tags/tag39.xml"/><Relationship Id="rId10" Type="http://schemas.openxmlformats.org/officeDocument/2006/relationships/tags" Target="../tags/tag26.xml"/><Relationship Id="rId19" Type="http://schemas.openxmlformats.org/officeDocument/2006/relationships/tags" Target="../tags/tag35.xml"/><Relationship Id="rId4" Type="http://schemas.openxmlformats.org/officeDocument/2006/relationships/slideLayout" Target="../slideLayouts/slideLayout10.xml"/><Relationship Id="rId9" Type="http://schemas.openxmlformats.org/officeDocument/2006/relationships/tags" Target="../tags/tag25.xml"/><Relationship Id="rId14" Type="http://schemas.openxmlformats.org/officeDocument/2006/relationships/tags" Target="../tags/tag30.xml"/><Relationship Id="rId22" Type="http://schemas.openxmlformats.org/officeDocument/2006/relationships/tags" Target="../tags/tag38.xml"/><Relationship Id="rId27" Type="http://schemas.openxmlformats.org/officeDocument/2006/relationships/image" Target="../media/image1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5.vml"/><Relationship Id="rId13" Type="http://schemas.openxmlformats.org/officeDocument/2006/relationships/tags" Target="../tags/tag52.xml"/><Relationship Id="rId18" Type="http://schemas.openxmlformats.org/officeDocument/2006/relationships/tags" Target="../tags/tag57.xml"/><Relationship Id="rId26" Type="http://schemas.openxmlformats.org/officeDocument/2006/relationships/oleObject" Target="../embeddings/oleObject15.bin"/><Relationship Id="rId3" Type="http://schemas.openxmlformats.org/officeDocument/2006/relationships/slideLayout" Target="../slideLayouts/slideLayout15.xml"/><Relationship Id="rId21" Type="http://schemas.openxmlformats.org/officeDocument/2006/relationships/tags" Target="../tags/tag60.xml"/><Relationship Id="rId7" Type="http://schemas.openxmlformats.org/officeDocument/2006/relationships/theme" Target="../theme/theme3.xml"/><Relationship Id="rId12" Type="http://schemas.openxmlformats.org/officeDocument/2006/relationships/tags" Target="../tags/tag51.xml"/><Relationship Id="rId17" Type="http://schemas.openxmlformats.org/officeDocument/2006/relationships/tags" Target="../tags/tag56.xml"/><Relationship Id="rId25" Type="http://schemas.openxmlformats.org/officeDocument/2006/relationships/tags" Target="../tags/tag64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55.xml"/><Relationship Id="rId20" Type="http://schemas.openxmlformats.org/officeDocument/2006/relationships/tags" Target="../tags/tag59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ags" Target="../tags/tag50.xml"/><Relationship Id="rId24" Type="http://schemas.openxmlformats.org/officeDocument/2006/relationships/tags" Target="../tags/tag6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54.xml"/><Relationship Id="rId23" Type="http://schemas.openxmlformats.org/officeDocument/2006/relationships/tags" Target="../tags/tag62.xml"/><Relationship Id="rId10" Type="http://schemas.openxmlformats.org/officeDocument/2006/relationships/tags" Target="../tags/tag49.xml"/><Relationship Id="rId19" Type="http://schemas.openxmlformats.org/officeDocument/2006/relationships/tags" Target="../tags/tag58.xml"/><Relationship Id="rId4" Type="http://schemas.openxmlformats.org/officeDocument/2006/relationships/slideLayout" Target="../slideLayouts/slideLayout16.xml"/><Relationship Id="rId9" Type="http://schemas.openxmlformats.org/officeDocument/2006/relationships/tags" Target="../tags/tag48.xml"/><Relationship Id="rId14" Type="http://schemas.openxmlformats.org/officeDocument/2006/relationships/tags" Target="../tags/tag53.xml"/><Relationship Id="rId22" Type="http://schemas.openxmlformats.org/officeDocument/2006/relationships/tags" Target="../tags/tag61.xml"/><Relationship Id="rId27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22.vml"/><Relationship Id="rId13" Type="http://schemas.openxmlformats.org/officeDocument/2006/relationships/tags" Target="../tags/tag75.xml"/><Relationship Id="rId18" Type="http://schemas.openxmlformats.org/officeDocument/2006/relationships/tags" Target="../tags/tag80.xml"/><Relationship Id="rId26" Type="http://schemas.openxmlformats.org/officeDocument/2006/relationships/oleObject" Target="../embeddings/oleObject22.bin"/><Relationship Id="rId3" Type="http://schemas.openxmlformats.org/officeDocument/2006/relationships/slideLayout" Target="../slideLayouts/slideLayout21.xml"/><Relationship Id="rId21" Type="http://schemas.openxmlformats.org/officeDocument/2006/relationships/tags" Target="../tags/tag83.xml"/><Relationship Id="rId7" Type="http://schemas.openxmlformats.org/officeDocument/2006/relationships/theme" Target="../theme/theme4.xml"/><Relationship Id="rId12" Type="http://schemas.openxmlformats.org/officeDocument/2006/relationships/tags" Target="../tags/tag74.xml"/><Relationship Id="rId17" Type="http://schemas.openxmlformats.org/officeDocument/2006/relationships/tags" Target="../tags/tag79.xml"/><Relationship Id="rId25" Type="http://schemas.openxmlformats.org/officeDocument/2006/relationships/tags" Target="../tags/tag87.xml"/><Relationship Id="rId2" Type="http://schemas.openxmlformats.org/officeDocument/2006/relationships/slideLayout" Target="../slideLayouts/slideLayout20.xml"/><Relationship Id="rId16" Type="http://schemas.openxmlformats.org/officeDocument/2006/relationships/tags" Target="../tags/tag78.xml"/><Relationship Id="rId20" Type="http://schemas.openxmlformats.org/officeDocument/2006/relationships/tags" Target="../tags/tag82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tags" Target="../tags/tag73.xml"/><Relationship Id="rId24" Type="http://schemas.openxmlformats.org/officeDocument/2006/relationships/tags" Target="../tags/tag86.xml"/><Relationship Id="rId5" Type="http://schemas.openxmlformats.org/officeDocument/2006/relationships/slideLayout" Target="../slideLayouts/slideLayout23.xml"/><Relationship Id="rId15" Type="http://schemas.openxmlformats.org/officeDocument/2006/relationships/tags" Target="../tags/tag77.xml"/><Relationship Id="rId23" Type="http://schemas.openxmlformats.org/officeDocument/2006/relationships/tags" Target="../tags/tag85.xml"/><Relationship Id="rId10" Type="http://schemas.openxmlformats.org/officeDocument/2006/relationships/tags" Target="../tags/tag72.xml"/><Relationship Id="rId19" Type="http://schemas.openxmlformats.org/officeDocument/2006/relationships/tags" Target="../tags/tag81.xml"/><Relationship Id="rId4" Type="http://schemas.openxmlformats.org/officeDocument/2006/relationships/slideLayout" Target="../slideLayouts/slideLayout22.xml"/><Relationship Id="rId9" Type="http://schemas.openxmlformats.org/officeDocument/2006/relationships/tags" Target="../tags/tag71.xml"/><Relationship Id="rId14" Type="http://schemas.openxmlformats.org/officeDocument/2006/relationships/tags" Target="../tags/tag76.xml"/><Relationship Id="rId22" Type="http://schemas.openxmlformats.org/officeDocument/2006/relationships/tags" Target="../tags/tag84.xml"/><Relationship Id="rId27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78768737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36" name="think-cell Slide" r:id="rId26" imgW="270" imgH="270" progId="TCLayout.ActiveDocument.1">
                  <p:embed/>
                </p:oleObj>
              </mc:Choice>
              <mc:Fallback>
                <p:oleObj name="think-cell Slide" r:id="rId2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71449" y="579583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tr-TR"/>
              <a:t>Asıl başlık stili için tıklayın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baseline="0" dirty="0">
                <a:solidFill>
                  <a:schemeClr val="accent6"/>
                </a:solidFill>
                <a:latin typeface="+mn-lt"/>
                <a:ea typeface="+mn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19063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dirty="0">
                <a:solidFill>
                  <a:schemeClr val="accent6"/>
                </a:solidFill>
                <a:latin typeface="+mn-lt"/>
                <a:ea typeface="+mn-ea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19063" y="6305945"/>
            <a:ext cx="8618537" cy="325438"/>
            <a:chOff x="119063" y="6305945"/>
            <a:chExt cx="8618537" cy="325438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52564" y="1951380"/>
            <a:ext cx="4302125" cy="148758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tr-TR"/>
              <a:t>Asıl metin stillerini düzenle</a:t>
            </a:r>
          </a:p>
          <a:p>
            <a:pPr lvl="1" latinLnBrk="0"/>
            <a:r>
              <a:rPr lang="tr-TR"/>
              <a:t>İkinci düzey</a:t>
            </a:r>
          </a:p>
          <a:p>
            <a:pPr lvl="2" latinLnBrk="0"/>
            <a:r>
              <a:rPr lang="tr-TR"/>
              <a:t>Üçüncü düzey</a:t>
            </a:r>
          </a:p>
          <a:p>
            <a:pPr lvl="3" latinLnBrk="0"/>
            <a:r>
              <a:rPr lang="tr-TR"/>
              <a:t>Dördüncü düzey</a:t>
            </a:r>
          </a:p>
          <a:p>
            <a:pPr lvl="4" latinLnBrk="0"/>
            <a:r>
              <a:rPr lang="tr-TR"/>
              <a:t>Beşinci düzey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dirty="0">
                  <a:solidFill>
                    <a:srgbClr val="000000"/>
                  </a:solidFill>
                  <a:latin typeface="+mn-lt"/>
                  <a:ea typeface="+mn-ea"/>
                </a:rPr>
                <a:t>Title</a:t>
              </a:r>
            </a:p>
            <a:p>
              <a:r>
                <a:rPr lang="en-US" baseline="0" dirty="0">
                  <a:solidFill>
                    <a:schemeClr val="accent6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baseline="0" dirty="0">
                  <a:solidFill>
                    <a:schemeClr val="accent6"/>
                  </a:solidFill>
                  <a:latin typeface="+mn-lt"/>
                  <a:ea typeface="+mn-ea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8509000" y="6327339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aseline="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baseline="0" dirty="0">
              <a:solidFill>
                <a:srgbClr val="808080"/>
              </a:solidFill>
              <a:latin typeface="+mn-lt"/>
              <a:ea typeface="+mn-ea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7915092" y="279400"/>
            <a:ext cx="763755" cy="997467"/>
            <a:chOff x="7835905" y="279400"/>
            <a:chExt cx="763755" cy="997467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7607284" y="279400"/>
            <a:ext cx="1071563" cy="730251"/>
            <a:chOff x="7540629" y="279400"/>
            <a:chExt cx="1071563" cy="73025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aseline="0" dirty="0">
                <a:latin typeface="+mn-lt"/>
                <a:ea typeface="+mn-ea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7848417" y="250825"/>
            <a:ext cx="830430" cy="1306516"/>
            <a:chOff x="7769225" y="250825"/>
            <a:chExt cx="830430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baseline="0" dirty="0">
                  <a:latin typeface="+mn-lt"/>
                  <a:ea typeface="+mn-ea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baseline="0" dirty="0">
                  <a:latin typeface="+mn-lt"/>
                  <a:ea typeface="+mn-ea"/>
                </a:rPr>
                <a:t>Legend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801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708" r:id="rId3"/>
    <p:sldLayoutId id="2147483709" r:id="rId4"/>
    <p:sldLayoutId id="2147483765" r:id="rId5"/>
    <p:sldLayoutId id="2147483766" r:id="rId6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lang="en-US" sz="2000" b="0" baseline="0" noProof="0" dirty="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00000"/>
        <a:defRPr sz="18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5000"/>
        <a:buFont typeface="Arial" charset="0"/>
        <a:buChar char="▪"/>
        <a:defRPr sz="18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–"/>
        <a:defRPr sz="18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▫"/>
        <a:defRPr sz="18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89000"/>
        <a:buFont typeface="Arial" charset="0"/>
        <a:buChar char="-"/>
        <a:defRPr sz="18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1" name="think-cell Slide" r:id="rId26" imgW="270" imgH="270" progId="TCLayout.ActiveDocument.1">
                  <p:embed/>
                </p:oleObj>
              </mc:Choice>
              <mc:Fallback>
                <p:oleObj name="think-cell Slide" r:id="rId2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71449" y="579583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tr-TR"/>
              <a:t>Asıl başlık stili için tıklayın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dirty="0">
                <a:solidFill>
                  <a:srgbClr val="CF142B"/>
                </a:solidFill>
                <a:latin typeface="Arial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19063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>
                <a:solidFill>
                  <a:srgbClr val="CF142B"/>
                </a:solidFill>
                <a:latin typeface="Arial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19063" y="6305945"/>
            <a:ext cx="8618537" cy="325438"/>
            <a:chOff x="119063" y="6305945"/>
            <a:chExt cx="8618537" cy="325438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52564" y="1951380"/>
            <a:ext cx="4302125" cy="148758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tr-TR"/>
              <a:t>Asıl metin stillerini düzenle</a:t>
            </a:r>
          </a:p>
          <a:p>
            <a:pPr lvl="1" latinLnBrk="0"/>
            <a:r>
              <a:rPr lang="tr-TR"/>
              <a:t>İkinci düzey</a:t>
            </a:r>
          </a:p>
          <a:p>
            <a:pPr lvl="2" latinLnBrk="0"/>
            <a:r>
              <a:rPr lang="tr-TR"/>
              <a:t>Üçüncü düzey</a:t>
            </a:r>
          </a:p>
          <a:p>
            <a:pPr lvl="3" latinLnBrk="0"/>
            <a:r>
              <a:rPr lang="tr-TR"/>
              <a:t>Dördüncü düzey</a:t>
            </a:r>
          </a:p>
          <a:p>
            <a:pPr lvl="4" latinLnBrk="0"/>
            <a:r>
              <a:rPr lang="tr-TR"/>
              <a:t>Beşinci düzey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en-US" dirty="0">
                  <a:solidFill>
                    <a:srgbClr val="CF142B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8509000" y="6327339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7915092" y="279400"/>
            <a:ext cx="763755" cy="997467"/>
            <a:chOff x="7835905" y="279400"/>
            <a:chExt cx="763755" cy="997467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7607284" y="279400"/>
            <a:ext cx="1071563" cy="730251"/>
            <a:chOff x="7540629" y="279400"/>
            <a:chExt cx="1071563" cy="73025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7848417" y="250825"/>
            <a:ext cx="830430" cy="1306516"/>
            <a:chOff x="7769225" y="250825"/>
            <a:chExt cx="830430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5364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lang="en-US" sz="2000" b="0" baseline="0" noProof="0" dirty="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00000"/>
        <a:defRPr sz="18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5000"/>
        <a:buFont typeface="Arial" charset="0"/>
        <a:buChar char="▪"/>
        <a:defRPr sz="18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–"/>
        <a:defRPr sz="18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▫"/>
        <a:defRPr sz="18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89000"/>
        <a:buFont typeface="Arial" charset="0"/>
        <a:buChar char="-"/>
        <a:defRPr sz="18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89" name="think-cell Slide" r:id="rId26" imgW="270" imgH="270" progId="TCLayout.ActiveDocument.1">
                  <p:embed/>
                </p:oleObj>
              </mc:Choice>
              <mc:Fallback>
                <p:oleObj name="think-cell Slide" r:id="rId2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71449" y="579583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tr-TR"/>
              <a:t>Asıl başlık stili için tıklayın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dirty="0">
                <a:solidFill>
                  <a:srgbClr val="CF142B"/>
                </a:solidFill>
                <a:latin typeface="Arial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19063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>
                <a:solidFill>
                  <a:srgbClr val="CF142B"/>
                </a:solidFill>
                <a:latin typeface="Arial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19063" y="6305945"/>
            <a:ext cx="8618537" cy="325438"/>
            <a:chOff x="119063" y="6305945"/>
            <a:chExt cx="8618537" cy="325438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52564" y="1951380"/>
            <a:ext cx="4302125" cy="148758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tr-TR"/>
              <a:t>Asıl metin stillerini düzenle</a:t>
            </a:r>
          </a:p>
          <a:p>
            <a:pPr lvl="1" latinLnBrk="0"/>
            <a:r>
              <a:rPr lang="tr-TR"/>
              <a:t>İkinci düzey</a:t>
            </a:r>
          </a:p>
          <a:p>
            <a:pPr lvl="2" latinLnBrk="0"/>
            <a:r>
              <a:rPr lang="tr-TR"/>
              <a:t>Üçüncü düzey</a:t>
            </a:r>
          </a:p>
          <a:p>
            <a:pPr lvl="3" latinLnBrk="0"/>
            <a:r>
              <a:rPr lang="tr-TR"/>
              <a:t>Dördüncü düzey</a:t>
            </a:r>
          </a:p>
          <a:p>
            <a:pPr lvl="4" latinLnBrk="0"/>
            <a:r>
              <a:rPr lang="tr-TR"/>
              <a:t>Beşinci düzey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en-US" dirty="0">
                  <a:solidFill>
                    <a:srgbClr val="CF142B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8509000" y="6327339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7915092" y="279400"/>
            <a:ext cx="763755" cy="997467"/>
            <a:chOff x="7835905" y="279400"/>
            <a:chExt cx="763755" cy="997467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7607284" y="279400"/>
            <a:ext cx="1071563" cy="730251"/>
            <a:chOff x="7540629" y="279400"/>
            <a:chExt cx="1071563" cy="73025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7848417" y="250825"/>
            <a:ext cx="830430" cy="1306516"/>
            <a:chOff x="7769225" y="250825"/>
            <a:chExt cx="830430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096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lang="en-US" sz="2000" b="0" baseline="0" noProof="0" dirty="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00000"/>
        <a:defRPr sz="18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5000"/>
        <a:buFont typeface="Arial" charset="0"/>
        <a:buChar char="▪"/>
        <a:defRPr sz="18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–"/>
        <a:defRPr sz="18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▫"/>
        <a:defRPr sz="18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89000"/>
        <a:buFont typeface="Arial" charset="0"/>
        <a:buChar char="-"/>
        <a:defRPr sz="18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9"/>
            </p:custDataLst>
            <p:extLst/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355" name="think-cell Slide" r:id="rId26" imgW="270" imgH="270" progId="TCLayout.ActiveDocument.1">
                  <p:embed/>
                </p:oleObj>
              </mc:Choice>
              <mc:Fallback>
                <p:oleObj name="think-cell Slide" r:id="rId2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10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dirty="0">
              <a:solidFill>
                <a:srgbClr val="000000"/>
              </a:solidFill>
              <a:sym typeface="Arial" panose="020B0604020202020204" pitchFamily="34" charset="0"/>
            </a:endParaRPr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gray">
          <a:xfrm>
            <a:off x="171449" y="579583"/>
            <a:ext cx="86185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tr-TR"/>
              <a:t>Asıl başlık stili için tıklayın</a:t>
            </a:r>
            <a:endParaRPr lang="en-US" noProof="0" dirty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gray">
          <a:xfrm>
            <a:off x="119063" y="75764"/>
            <a:ext cx="490519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800" cap="all" dirty="0">
                <a:solidFill>
                  <a:srgbClr val="CF142B"/>
                </a:solidFill>
                <a:latin typeface="Arial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gray">
          <a:xfrm>
            <a:off x="119063" y="554865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dirty="0">
                <a:solidFill>
                  <a:srgbClr val="CF142B"/>
                </a:solidFill>
                <a:latin typeface="Arial"/>
              </a:rPr>
              <a:t>Unit of measure</a:t>
            </a:r>
          </a:p>
        </p:txBody>
      </p:sp>
      <p:grpSp>
        <p:nvGrpSpPr>
          <p:cNvPr id="4" name="Slide Elements" hidden="1"/>
          <p:cNvGrpSpPr/>
          <p:nvPr userDrawn="1"/>
        </p:nvGrpSpPr>
        <p:grpSpPr bwMode="gray">
          <a:xfrm>
            <a:off x="119063" y="6305945"/>
            <a:ext cx="8618537" cy="325438"/>
            <a:chOff x="119063" y="6305945"/>
            <a:chExt cx="8618537" cy="325438"/>
          </a:xfrm>
        </p:grpSpPr>
        <p:sp>
          <p:nvSpPr>
            <p:cNvPr id="13" name="4. Footnote"/>
            <p:cNvSpPr txBox="1">
              <a:spLocks noChangeArrowheads="1"/>
            </p:cNvSpPr>
            <p:nvPr/>
          </p:nvSpPr>
          <p:spPr bwMode="gray">
            <a:xfrm>
              <a:off x="119063" y="6305945"/>
              <a:ext cx="8618537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1 Footnote</a:t>
              </a:r>
            </a:p>
          </p:txBody>
        </p:sp>
        <p:sp>
          <p:nvSpPr>
            <p:cNvPr id="14" name="5. Source"/>
            <p:cNvSpPr>
              <a:spLocks noChangeArrowheads="1"/>
            </p:cNvSpPr>
            <p:nvPr/>
          </p:nvSpPr>
          <p:spPr bwMode="gray">
            <a:xfrm>
              <a:off x="119063" y="6507558"/>
              <a:ext cx="7200000" cy="1238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marL="609600" indent="-609600" defTabSz="895350">
                <a:tabLst>
                  <a:tab pos="630238" algn="l"/>
                </a:tabLst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SOURCE: Source</a:t>
              </a: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1452564" y="1951380"/>
            <a:ext cx="4302125" cy="148758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 latinLnBrk="0"/>
            <a:r>
              <a:rPr lang="tr-TR"/>
              <a:t>Asıl metin stillerini düzenle</a:t>
            </a:r>
          </a:p>
          <a:p>
            <a:pPr lvl="1" latinLnBrk="0"/>
            <a:r>
              <a:rPr lang="tr-TR"/>
              <a:t>İkinci düzey</a:t>
            </a:r>
          </a:p>
          <a:p>
            <a:pPr lvl="2" latinLnBrk="0"/>
            <a:r>
              <a:rPr lang="tr-TR"/>
              <a:t>Üçüncü düzey</a:t>
            </a:r>
          </a:p>
          <a:p>
            <a:pPr lvl="3" latinLnBrk="0"/>
            <a:r>
              <a:rPr lang="tr-TR"/>
              <a:t>Dördüncü düzey</a:t>
            </a:r>
          </a:p>
          <a:p>
            <a:pPr lvl="4" latinLnBrk="0"/>
            <a:r>
              <a:rPr lang="tr-TR"/>
              <a:t>Beşinci düzey</a:t>
            </a:r>
            <a:endParaRPr lang="en-US" dirty="0"/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gray">
          <a:xfrm>
            <a:off x="1452563" y="1257754"/>
            <a:ext cx="42640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8" idx="4"/>
              <a:endCxn id="18" idx="6"/>
            </p:cNvCxnSpPr>
            <p:nvPr/>
          </p:nvCxnSpPr>
          <p:spPr bwMode="gray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8" name="AutoShape 250"/>
            <p:cNvSpPr>
              <a:spLocks noChangeArrowheads="1"/>
            </p:cNvSpPr>
            <p:nvPr/>
          </p:nvSpPr>
          <p:spPr bwMode="gray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dirty="0">
                  <a:solidFill>
                    <a:srgbClr val="000000"/>
                  </a:solidFill>
                  <a:latin typeface="Arial"/>
                </a:rPr>
                <a:t>Title</a:t>
              </a:r>
            </a:p>
            <a:p>
              <a:r>
                <a:rPr lang="en-US" dirty="0">
                  <a:solidFill>
                    <a:srgbClr val="CF142B"/>
                  </a:solidFill>
                  <a:latin typeface="Arial"/>
                </a:rPr>
                <a:t>Unit of measure</a:t>
              </a:r>
            </a:p>
          </p:txBody>
        </p:sp>
      </p:grpSp>
      <p:grpSp>
        <p:nvGrpSpPr>
          <p:cNvPr id="17" name="McKSticker" hidden="1"/>
          <p:cNvGrpSpPr/>
          <p:nvPr/>
        </p:nvGrpSpPr>
        <p:grpSpPr bwMode="gray">
          <a:xfrm>
            <a:off x="8264265" y="285750"/>
            <a:ext cx="473335" cy="150811"/>
            <a:chOff x="8267440" y="285750"/>
            <a:chExt cx="473335" cy="150811"/>
          </a:xfrm>
        </p:grpSpPr>
        <p:sp>
          <p:nvSpPr>
            <p:cNvPr id="20" name="StickerRectangle"/>
            <p:cNvSpPr>
              <a:spLocks noChangeArrowheads="1"/>
            </p:cNvSpPr>
            <p:nvPr/>
          </p:nvSpPr>
          <p:spPr bwMode="gray">
            <a:xfrm>
              <a:off x="8267440" y="285750"/>
              <a:ext cx="473335" cy="150811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rgbClr val="002960"/>
                </a:buClr>
              </a:pPr>
              <a:r>
                <a:rPr lang="en-US" sz="800" dirty="0">
                  <a:solidFill>
                    <a:srgbClr val="CF142B"/>
                  </a:solidFill>
                  <a:latin typeface="Arial"/>
                </a:rPr>
                <a:t>STICKER</a:t>
              </a:r>
            </a:p>
          </p:txBody>
        </p:sp>
        <p:cxnSp>
          <p:nvCxnSpPr>
            <p:cNvPr id="21" name="AutoShape 31"/>
            <p:cNvCxnSpPr>
              <a:cxnSpLocks noChangeShapeType="1"/>
              <a:stCxn id="20" idx="2"/>
              <a:endCxn id="20" idx="4"/>
            </p:cNvCxnSpPr>
            <p:nvPr/>
          </p:nvCxnSpPr>
          <p:spPr bwMode="gray">
            <a:xfrm>
              <a:off x="8267440" y="285750"/>
              <a:ext cx="0" cy="150811"/>
            </a:xfrm>
            <a:prstGeom prst="straightConnector1">
              <a:avLst/>
            </a:prstGeom>
            <a:noFill/>
            <a:ln w="9525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AutoShape 32"/>
            <p:cNvCxnSpPr>
              <a:cxnSpLocks noChangeShapeType="1"/>
              <a:stCxn id="20" idx="4"/>
              <a:endCxn id="20" idx="6"/>
            </p:cNvCxnSpPr>
            <p:nvPr/>
          </p:nvCxnSpPr>
          <p:spPr bwMode="gray">
            <a:xfrm>
              <a:off x="8267440" y="436561"/>
              <a:ext cx="473335" cy="0"/>
            </a:xfrm>
            <a:prstGeom prst="straightConnector1">
              <a:avLst/>
            </a:prstGeom>
            <a:noFill/>
            <a:ln w="25400">
              <a:solidFill>
                <a:schemeClr val="accent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4" name="SlideBottomBar" hidden="1"/>
          <p:cNvSpPr/>
          <p:nvPr userDrawn="1"/>
        </p:nvSpPr>
        <p:spPr>
          <a:xfrm>
            <a:off x="8509000" y="6327339"/>
            <a:ext cx="45719" cy="1238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doc id" hidden="1"/>
          <p:cNvSpPr>
            <a:spLocks noChangeArrowheads="1"/>
          </p:cNvSpPr>
          <p:nvPr userDrawn="1"/>
        </p:nvSpPr>
        <p:spPr bwMode="auto">
          <a:xfrm>
            <a:off x="8081963" y="50801"/>
            <a:ext cx="657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895350"/>
            <a:endParaRPr lang="en-US" sz="800" dirty="0">
              <a:solidFill>
                <a:srgbClr val="808080"/>
              </a:solidFill>
              <a:latin typeface="Arial"/>
            </a:endParaRPr>
          </a:p>
        </p:txBody>
      </p:sp>
      <p:grpSp>
        <p:nvGrpSpPr>
          <p:cNvPr id="26" name="LegendBoxes" hidden="1"/>
          <p:cNvGrpSpPr/>
          <p:nvPr userDrawn="1"/>
        </p:nvGrpSpPr>
        <p:grpSpPr bwMode="gray">
          <a:xfrm>
            <a:off x="7915092" y="279400"/>
            <a:ext cx="763755" cy="997467"/>
            <a:chOff x="7835905" y="279400"/>
            <a:chExt cx="763755" cy="997467"/>
          </a:xfrm>
        </p:grpSpPr>
        <p:sp>
          <p:nvSpPr>
            <p:cNvPr id="27" name="RectangleLegend1"/>
            <p:cNvSpPr>
              <a:spLocks noChangeArrowheads="1"/>
            </p:cNvSpPr>
            <p:nvPr/>
          </p:nvSpPr>
          <p:spPr bwMode="gray">
            <a:xfrm>
              <a:off x="7835905" y="290513"/>
              <a:ext cx="165100" cy="1603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8" name="RectangleLegend2"/>
            <p:cNvSpPr>
              <a:spLocks noChangeArrowheads="1"/>
            </p:cNvSpPr>
            <p:nvPr/>
          </p:nvSpPr>
          <p:spPr bwMode="gray">
            <a:xfrm>
              <a:off x="7835905" y="560388"/>
              <a:ext cx="165100" cy="160338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" name="RectangleLegend3"/>
            <p:cNvSpPr>
              <a:spLocks noChangeArrowheads="1"/>
            </p:cNvSpPr>
            <p:nvPr/>
          </p:nvSpPr>
          <p:spPr bwMode="gray">
            <a:xfrm>
              <a:off x="7835905" y="831851"/>
              <a:ext cx="165100" cy="160338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" name="RectangleLegend4"/>
            <p:cNvSpPr>
              <a:spLocks noChangeArrowheads="1"/>
            </p:cNvSpPr>
            <p:nvPr/>
          </p:nvSpPr>
          <p:spPr bwMode="gray">
            <a:xfrm>
              <a:off x="7835905" y="1103313"/>
              <a:ext cx="165100" cy="160338"/>
            </a:xfrm>
            <a:prstGeom prst="rect">
              <a:avLst/>
            </a:prstGeom>
            <a:solidFill>
              <a:schemeClr val="accent4"/>
            </a:solidFill>
            <a:ln w="9525">
              <a:solidFill>
                <a:schemeClr val="accent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1" name="Legend1"/>
            <p:cNvSpPr>
              <a:spLocks noChangeArrowheads="1"/>
            </p:cNvSpPr>
            <p:nvPr/>
          </p:nvSpPr>
          <p:spPr bwMode="gray">
            <a:xfrm>
              <a:off x="8089905" y="27940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2" name="Legend2"/>
            <p:cNvSpPr>
              <a:spLocks noChangeArrowheads="1"/>
            </p:cNvSpPr>
            <p:nvPr/>
          </p:nvSpPr>
          <p:spPr bwMode="gray">
            <a:xfrm>
              <a:off x="8089905" y="54927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3" name="Legend3"/>
            <p:cNvSpPr>
              <a:spLocks noChangeArrowheads="1"/>
            </p:cNvSpPr>
            <p:nvPr/>
          </p:nvSpPr>
          <p:spPr bwMode="gray">
            <a:xfrm>
              <a:off x="8089905" y="820738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34" name="Legend4"/>
            <p:cNvSpPr>
              <a:spLocks noChangeArrowheads="1"/>
            </p:cNvSpPr>
            <p:nvPr/>
          </p:nvSpPr>
          <p:spPr bwMode="gray">
            <a:xfrm>
              <a:off x="8089905" y="1092201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35" name="LegendLines" hidden="1"/>
          <p:cNvGrpSpPr/>
          <p:nvPr userDrawn="1"/>
        </p:nvGrpSpPr>
        <p:grpSpPr bwMode="gray">
          <a:xfrm>
            <a:off x="7607284" y="279400"/>
            <a:ext cx="1071563" cy="730251"/>
            <a:chOff x="7540629" y="279400"/>
            <a:chExt cx="1071563" cy="730251"/>
          </a:xfrm>
        </p:grpSpPr>
        <p:sp>
          <p:nvSpPr>
            <p:cNvPr id="36" name="LineLegend1"/>
            <p:cNvSpPr>
              <a:spLocks noChangeShapeType="1"/>
            </p:cNvSpPr>
            <p:nvPr/>
          </p:nvSpPr>
          <p:spPr bwMode="gray">
            <a:xfrm>
              <a:off x="7540629" y="3698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7" name="LineLegend2"/>
            <p:cNvSpPr>
              <a:spLocks noChangeShapeType="1"/>
            </p:cNvSpPr>
            <p:nvPr/>
          </p:nvSpPr>
          <p:spPr bwMode="gray">
            <a:xfrm>
              <a:off x="7540629" y="638175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8" name="LineLegend3"/>
            <p:cNvSpPr>
              <a:spLocks noChangeShapeType="1"/>
            </p:cNvSpPr>
            <p:nvPr/>
          </p:nvSpPr>
          <p:spPr bwMode="gray">
            <a:xfrm>
              <a:off x="7540629" y="915988"/>
              <a:ext cx="457200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9" name="Legend1"/>
            <p:cNvSpPr>
              <a:spLocks noChangeArrowheads="1"/>
            </p:cNvSpPr>
            <p:nvPr/>
          </p:nvSpPr>
          <p:spPr bwMode="gray">
            <a:xfrm>
              <a:off x="8102604" y="2794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0" name="Legend2"/>
            <p:cNvSpPr>
              <a:spLocks noChangeArrowheads="1"/>
            </p:cNvSpPr>
            <p:nvPr/>
          </p:nvSpPr>
          <p:spPr bwMode="gray">
            <a:xfrm>
              <a:off x="8102604" y="546100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1" name="Legend3"/>
            <p:cNvSpPr>
              <a:spLocks noChangeArrowheads="1"/>
            </p:cNvSpPr>
            <p:nvPr/>
          </p:nvSpPr>
          <p:spPr bwMode="gray">
            <a:xfrm>
              <a:off x="8102604" y="825501"/>
              <a:ext cx="509588" cy="184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  <p:grpSp>
        <p:nvGrpSpPr>
          <p:cNvPr id="42" name="LegendMoons" hidden="1"/>
          <p:cNvGrpSpPr/>
          <p:nvPr userDrawn="1"/>
        </p:nvGrpSpPr>
        <p:grpSpPr bwMode="gray">
          <a:xfrm>
            <a:off x="7848417" y="250825"/>
            <a:ext cx="830430" cy="1306516"/>
            <a:chOff x="7769225" y="250825"/>
            <a:chExt cx="830430" cy="1306516"/>
          </a:xfrm>
        </p:grpSpPr>
        <p:grpSp>
          <p:nvGrpSpPr>
            <p:cNvPr id="43" name="MoonLegend1"/>
            <p:cNvGrpSpPr>
              <a:grpSpLocks noChangeAspect="1"/>
            </p:cNvGrpSpPr>
            <p:nvPr>
              <p:custDataLst>
                <p:tags r:id="rId11"/>
              </p:custDataLst>
            </p:nvPr>
          </p:nvGrpSpPr>
          <p:grpSpPr bwMode="gray">
            <a:xfrm>
              <a:off x="7769225" y="250825"/>
              <a:ext cx="209550" cy="209551"/>
              <a:chOff x="4533" y="183"/>
              <a:chExt cx="144" cy="144"/>
            </a:xfrm>
          </p:grpSpPr>
          <p:sp>
            <p:nvSpPr>
              <p:cNvPr id="61" name="Oval 38"/>
              <p:cNvSpPr>
                <a:spLocks noChangeAspect="1" noChangeArrowheads="1"/>
              </p:cNvSpPr>
              <p:nvPr>
                <p:custDataLst>
                  <p:tags r:id="rId24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2" name="Arc 39"/>
              <p:cNvSpPr>
                <a:spLocks noChangeAspect="1"/>
              </p:cNvSpPr>
              <p:nvPr>
                <p:custDataLst>
                  <p:tags r:id="rId25"/>
                </p:custDataLst>
              </p:nvPr>
            </p:nvSpPr>
            <p:spPr bwMode="gray">
              <a:xfrm>
                <a:off x="4533" y="183"/>
                <a:ext cx="144" cy="144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4" name="MoonLegend2"/>
            <p:cNvGrpSpPr>
              <a:grpSpLocks noChangeAspect="1"/>
            </p:cNvGrpSpPr>
            <p:nvPr>
              <p:custDataLst>
                <p:tags r:id="rId12"/>
              </p:custDataLst>
            </p:nvPr>
          </p:nvGrpSpPr>
          <p:grpSpPr bwMode="gray">
            <a:xfrm>
              <a:off x="7769225" y="525066"/>
              <a:ext cx="209550" cy="209551"/>
              <a:chOff x="1694" y="2044"/>
              <a:chExt cx="160" cy="160"/>
            </a:xfrm>
          </p:grpSpPr>
          <p:sp>
            <p:nvSpPr>
              <p:cNvPr id="59" name="Oval 41"/>
              <p:cNvSpPr>
                <a:spLocks noChangeAspect="1" noChangeArrowheads="1"/>
              </p:cNvSpPr>
              <p:nvPr>
                <p:custDataLst>
                  <p:tags r:id="rId22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60" name="Arc 42"/>
              <p:cNvSpPr>
                <a:spLocks noChangeAspect="1"/>
              </p:cNvSpPr>
              <p:nvPr>
                <p:custDataLst>
                  <p:tags r:id="rId23"/>
                </p:custDataLst>
              </p:nvPr>
            </p:nvSpPr>
            <p:spPr bwMode="gray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5" name="MoonLegend4"/>
            <p:cNvGrpSpPr>
              <a:grpSpLocks noChangeAspect="1"/>
            </p:cNvGrpSpPr>
            <p:nvPr>
              <p:custDataLst>
                <p:tags r:id="rId13"/>
              </p:custDataLst>
            </p:nvPr>
          </p:nvGrpSpPr>
          <p:grpSpPr bwMode="gray">
            <a:xfrm>
              <a:off x="7769225" y="1073548"/>
              <a:ext cx="209550" cy="209551"/>
              <a:chOff x="4495" y="1198"/>
              <a:chExt cx="160" cy="160"/>
            </a:xfrm>
          </p:grpSpPr>
          <p:sp>
            <p:nvSpPr>
              <p:cNvPr id="57" name="Oval 47"/>
              <p:cNvSpPr>
                <a:spLocks noChangeAspect="1" noChangeArrowheads="1"/>
              </p:cNvSpPr>
              <p:nvPr>
                <p:custDataLst>
                  <p:tags r:id="rId20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8" name="Arc 48"/>
              <p:cNvSpPr>
                <a:spLocks noChangeAspect="1"/>
              </p:cNvSpPr>
              <p:nvPr>
                <p:custDataLst>
                  <p:tags r:id="rId21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6" name="MoonLegend5"/>
            <p:cNvGrpSpPr>
              <a:grpSpLocks noChangeAspect="1"/>
            </p:cNvGrpSpPr>
            <p:nvPr>
              <p:custDataLst>
                <p:tags r:id="rId14"/>
              </p:custDataLst>
            </p:nvPr>
          </p:nvGrpSpPr>
          <p:grpSpPr bwMode="gray">
            <a:xfrm>
              <a:off x="7769225" y="1347790"/>
              <a:ext cx="209550" cy="209551"/>
              <a:chOff x="4495" y="1440"/>
              <a:chExt cx="160" cy="160"/>
            </a:xfrm>
          </p:grpSpPr>
          <p:sp>
            <p:nvSpPr>
              <p:cNvPr id="55" name="Oval 50"/>
              <p:cNvSpPr>
                <a:spLocks noChangeAspect="1" noChangeArrowheads="1"/>
              </p:cNvSpPr>
              <p:nvPr>
                <p:custDataLst>
                  <p:tags r:id="rId18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6" name="Oval 5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gray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grpSp>
          <p:nvGrpSpPr>
            <p:cNvPr id="47" name="MoonLegend3"/>
            <p:cNvGrpSpPr>
              <a:grpSpLocks noChangeAspect="1"/>
            </p:cNvGrpSpPr>
            <p:nvPr>
              <p:custDataLst>
                <p:tags r:id="rId15"/>
              </p:custDataLst>
            </p:nvPr>
          </p:nvGrpSpPr>
          <p:grpSpPr bwMode="gray">
            <a:xfrm>
              <a:off x="7769225" y="799307"/>
              <a:ext cx="209550" cy="209551"/>
              <a:chOff x="4495" y="1198"/>
              <a:chExt cx="160" cy="160"/>
            </a:xfrm>
          </p:grpSpPr>
          <p:sp>
            <p:nvSpPr>
              <p:cNvPr id="53" name="Oval 47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54" name="Arc 48"/>
              <p:cNvSpPr>
                <a:spLocks noChangeAspect="1"/>
              </p:cNvSpPr>
              <p:nvPr>
                <p:custDataLst>
                  <p:tags r:id="rId17"/>
                </p:custDataLst>
              </p:nvPr>
            </p:nvSpPr>
            <p:spPr bwMode="gray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accent4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  <p:sp>
          <p:nvSpPr>
            <p:cNvPr id="48" name="Legend1"/>
            <p:cNvSpPr>
              <a:spLocks noChangeArrowheads="1"/>
            </p:cNvSpPr>
            <p:nvPr/>
          </p:nvSpPr>
          <p:spPr bwMode="gray">
            <a:xfrm>
              <a:off x="8089900" y="2635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49" name="Legend2"/>
            <p:cNvSpPr>
              <a:spLocks noChangeArrowheads="1"/>
            </p:cNvSpPr>
            <p:nvPr/>
          </p:nvSpPr>
          <p:spPr bwMode="gray">
            <a:xfrm>
              <a:off x="8089900" y="5381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0" name="Legend3"/>
            <p:cNvSpPr>
              <a:spLocks noChangeArrowheads="1"/>
            </p:cNvSpPr>
            <p:nvPr/>
          </p:nvSpPr>
          <p:spPr bwMode="gray">
            <a:xfrm>
              <a:off x="8089900" y="8128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1" name="Legend4"/>
            <p:cNvSpPr>
              <a:spLocks noChangeArrowheads="1"/>
            </p:cNvSpPr>
            <p:nvPr/>
          </p:nvSpPr>
          <p:spPr bwMode="gray">
            <a:xfrm>
              <a:off x="8089900" y="10842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  <p:sp>
          <p:nvSpPr>
            <p:cNvPr id="52" name="Legend5"/>
            <p:cNvSpPr>
              <a:spLocks noChangeArrowheads="1"/>
            </p:cNvSpPr>
            <p:nvPr/>
          </p:nvSpPr>
          <p:spPr bwMode="gray">
            <a:xfrm>
              <a:off x="8089900" y="13604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rgbClr val="002960"/>
                </a:buClr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Legend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3126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</p:sldLayoutIdLst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lang="en-US" sz="2000" b="0" baseline="0" noProof="0" dirty="0">
          <a:solidFill>
            <a:schemeClr val="accent2"/>
          </a:solidFill>
          <a:latin typeface="+mj-lt"/>
          <a:ea typeface="+mj-ea"/>
          <a:cs typeface="+mj-cs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00000"/>
        <a:defRPr sz="1800" baseline="0">
          <a:solidFill>
            <a:schemeClr val="tx1"/>
          </a:solidFill>
          <a:latin typeface="+mn-lt"/>
          <a:ea typeface="+mn-ea"/>
          <a:cs typeface="+mn-cs"/>
        </a:defRPr>
      </a:lvl1pPr>
      <a:lvl2pPr marL="193675" indent="-19208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5000"/>
        <a:buFont typeface="Arial" charset="0"/>
        <a:buChar char="▪"/>
        <a:defRPr sz="1800" baseline="0">
          <a:solidFill>
            <a:schemeClr val="tx1"/>
          </a:solidFill>
          <a:latin typeface="+mn-lt"/>
        </a:defRPr>
      </a:lvl2pPr>
      <a:lvl3pPr marL="457200" indent="-261938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–"/>
        <a:defRPr sz="1800" baseline="0">
          <a:solidFill>
            <a:schemeClr val="tx1"/>
          </a:solidFill>
          <a:latin typeface="+mn-lt"/>
        </a:defRPr>
      </a:lvl3pPr>
      <a:lvl4pPr marL="614363" indent="-1555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120000"/>
        <a:buFont typeface="Arial" charset="0"/>
        <a:buChar char="▫"/>
        <a:defRPr sz="1800" baseline="0">
          <a:solidFill>
            <a:schemeClr val="tx1"/>
          </a:solidFill>
          <a:latin typeface="+mn-lt"/>
        </a:defRPr>
      </a:lvl4pPr>
      <a:lvl5pPr marL="749808" indent="-130175" algn="l" defTabSz="895350" rtl="0" eaLnBrk="1" fontAlgn="base" hangingPunct="1">
        <a:spcBef>
          <a:spcPct val="0"/>
        </a:spcBef>
        <a:spcAft>
          <a:spcPts val="150"/>
        </a:spcAft>
        <a:buClr>
          <a:schemeClr val="tx2"/>
        </a:buClr>
        <a:buSzPct val="89000"/>
        <a:buFont typeface="Arial" charset="0"/>
        <a:buChar char="-"/>
        <a:defRPr sz="1800" baseline="0">
          <a:solidFill>
            <a:schemeClr val="tx1"/>
          </a:solidFill>
          <a:latin typeface="+mn-lt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7.emf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0" y="3063282"/>
            <a:ext cx="8961438" cy="1233182"/>
          </a:xfrm>
          <a:prstGeom prst="rect">
            <a:avLst/>
          </a:prstGeom>
          <a:solidFill>
            <a:srgbClr val="8CCCC8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err="1" smtClean="0">
              <a:solidFill>
                <a:schemeClr val="tx1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gray">
          <a:xfrm>
            <a:off x="1" y="3069182"/>
            <a:ext cx="8961438" cy="1230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lang="en-US" sz="2000" b="0" baseline="0" noProof="0" dirty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/>
            <a:r>
              <a:rPr lang="tr-TR" sz="2400" b="1" kern="0" dirty="0" smtClean="0">
                <a:solidFill>
                  <a:schemeClr val="bg1"/>
                </a:solidFill>
              </a:rPr>
              <a:t>Genel Bütçe İş ve İşlemleri</a:t>
            </a:r>
            <a:endParaRPr lang="es-ES" sz="2400" b="1" kern="0" dirty="0">
              <a:solidFill>
                <a:schemeClr val="bg1"/>
              </a:solidFill>
            </a:endParaRPr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849" y="1373716"/>
            <a:ext cx="4457700" cy="1485900"/>
          </a:xfrm>
          <a:prstGeom prst="rect">
            <a:avLst/>
          </a:prstGeom>
          <a:ln>
            <a:solidFill>
              <a:schemeClr val="tx2">
                <a:lumMod val="25000"/>
                <a:lumOff val="75000"/>
              </a:schemeClr>
            </a:solidFill>
          </a:ln>
        </p:spPr>
      </p:pic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4"/>
          <a:srcRect r="1675"/>
          <a:stretch/>
        </p:blipFill>
        <p:spPr>
          <a:xfrm>
            <a:off x="505329" y="1924182"/>
            <a:ext cx="1283366" cy="381053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" y="5794459"/>
            <a:ext cx="89614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/>
              <a:t>Genel Bütçe </a:t>
            </a:r>
            <a:r>
              <a:rPr lang="tr-TR" dirty="0" smtClean="0"/>
              <a:t>Dairesi </a:t>
            </a:r>
            <a:r>
              <a:rPr lang="tr-TR" dirty="0"/>
              <a:t>Başkanlığı</a:t>
            </a:r>
          </a:p>
          <a:p>
            <a:pPr algn="ctr"/>
            <a:r>
              <a:rPr lang="tr-TR" dirty="0" smtClean="0"/>
              <a:t>13 Nisan </a:t>
            </a:r>
            <a:r>
              <a:rPr lang="tr-TR" dirty="0"/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125749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 14"/>
          <p:cNvGrpSpPr/>
          <p:nvPr/>
        </p:nvGrpSpPr>
        <p:grpSpPr>
          <a:xfrm>
            <a:off x="348322" y="577706"/>
            <a:ext cx="7103611" cy="519570"/>
            <a:chOff x="3224512" y="2102265"/>
            <a:chExt cx="4219200" cy="733214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>
              <a:off x="3224512" y="2102265"/>
              <a:ext cx="4219200" cy="73321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gray">
            <a:xfrm>
              <a:off x="3262253" y="2167627"/>
              <a:ext cx="4144905" cy="594090"/>
            </a:xfrm>
            <a:prstGeom prst="rect">
              <a:avLst/>
            </a:prstGeom>
            <a:gradFill rotWithShape="1">
              <a:gsLst>
                <a:gs pos="4000">
                  <a:schemeClr val="accent1">
                    <a:gamma/>
                    <a:tint val="30196"/>
                    <a:invGamma/>
                    <a:alpha val="97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3152" tIns="73152" rIns="73152" bIns="73152" anchor="b" anchorCtr="0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tr-TR" altLang="tr-TR" sz="2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Genel Bütçe Uygulamaları</a:t>
              </a:r>
            </a:p>
          </p:txBody>
        </p:sp>
      </p:grpSp>
      <p:sp>
        <p:nvSpPr>
          <p:cNvPr id="9" name="İçerik Yer Tutucusu 2"/>
          <p:cNvSpPr txBox="1">
            <a:spLocks/>
          </p:cNvSpPr>
          <p:nvPr/>
        </p:nvSpPr>
        <p:spPr>
          <a:xfrm>
            <a:off x="570666" y="1738292"/>
            <a:ext cx="7820107" cy="430075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00000"/>
              <a:defRPr sz="18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800" baseline="0">
                <a:solidFill>
                  <a:schemeClr val="tx1"/>
                </a:solidFill>
                <a:latin typeface="+mn-lt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ts val="150"/>
              </a:spcAft>
              <a:buClr>
                <a:schemeClr val="tx2"/>
              </a:buClr>
              <a:buSzPct val="89000"/>
              <a:buFont typeface="Arial" charset="0"/>
              <a:buChar char="-"/>
              <a:defRPr sz="1800" baseline="0">
                <a:solidFill>
                  <a:schemeClr val="tx1"/>
                </a:solidFill>
                <a:latin typeface="+mn-lt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pPr marL="285750" indent="-285750" algn="ju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Ø"/>
            </a:pPr>
            <a:endParaRPr lang="tr-TR" sz="1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Başlık 1"/>
          <p:cNvSpPr txBox="1">
            <a:spLocks/>
          </p:cNvSpPr>
          <p:nvPr/>
        </p:nvSpPr>
        <p:spPr>
          <a:xfrm>
            <a:off x="0" y="1344297"/>
            <a:ext cx="8961438" cy="39399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2000" b="1" dirty="0" smtClean="0">
                <a:latin typeface="Arial" pitchFamily="34" charset="0"/>
                <a:ea typeface="Myriad Pro"/>
                <a:cs typeface="Arial" pitchFamily="34" charset="0"/>
              </a:rPr>
              <a:t>Harcama Yetkilisi</a:t>
            </a:r>
            <a:endParaRPr lang="tr-TR" sz="2000" b="1" dirty="0">
              <a:latin typeface="Arial" pitchFamily="34" charset="0"/>
              <a:ea typeface="Myriad Pro"/>
              <a:cs typeface="Arial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411864" y="1960355"/>
            <a:ext cx="818020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dirty="0" smtClean="0"/>
              <a:t>“…</a:t>
            </a:r>
            <a:r>
              <a:rPr lang="tr-TR" i="1" dirty="0"/>
              <a:t>Harcama yetkilileri bütçede öngörülen ödenekleri kadar, ödenek gönderme belgesiyle kendisine ödenek verilen harcama yetkilileri ise tahsis edilen ödenek tutarında harcama yapabilir</a:t>
            </a:r>
            <a:r>
              <a:rPr lang="tr-TR" dirty="0"/>
              <a:t>.”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Ödeneğin;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/>
              <a:t>İl </a:t>
            </a:r>
            <a:r>
              <a:rPr lang="tr-TR" dirty="0"/>
              <a:t>Sağlık Müdürlüğüne gönderilmesi halinde harcama yetkilisi </a:t>
            </a:r>
            <a:r>
              <a:rPr lang="tr-TR" b="1" dirty="0"/>
              <a:t>İl Sağlık Müdürü</a:t>
            </a:r>
            <a:r>
              <a:rPr lang="tr-TR" dirty="0"/>
              <a:t>, </a:t>
            </a:r>
            <a:endParaRPr lang="tr-TR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/>
              <a:t>İkinci ve Üçüncü Basamak Sağlık </a:t>
            </a:r>
            <a:r>
              <a:rPr lang="tr-TR" dirty="0"/>
              <a:t>tesisine gönderilmesi halinde harcama yetkilisi </a:t>
            </a:r>
            <a:r>
              <a:rPr lang="tr-TR" b="1" dirty="0" smtClean="0"/>
              <a:t>Başhekim</a:t>
            </a:r>
            <a:r>
              <a:rPr lang="tr-TR" dirty="0" smtClean="0"/>
              <a:t> olacaktır.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tr-TR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6167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 14"/>
          <p:cNvGrpSpPr/>
          <p:nvPr/>
        </p:nvGrpSpPr>
        <p:grpSpPr>
          <a:xfrm>
            <a:off x="348322" y="577706"/>
            <a:ext cx="7103611" cy="519570"/>
            <a:chOff x="3224512" y="2102265"/>
            <a:chExt cx="4219200" cy="733214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>
              <a:off x="3224512" y="2102265"/>
              <a:ext cx="4219200" cy="73321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gray">
            <a:xfrm>
              <a:off x="3262253" y="2167627"/>
              <a:ext cx="4144905" cy="594090"/>
            </a:xfrm>
            <a:prstGeom prst="rect">
              <a:avLst/>
            </a:prstGeom>
            <a:gradFill rotWithShape="1">
              <a:gsLst>
                <a:gs pos="4000">
                  <a:schemeClr val="accent1">
                    <a:gamma/>
                    <a:tint val="30196"/>
                    <a:invGamma/>
                    <a:alpha val="97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3152" tIns="73152" rIns="73152" bIns="73152" anchor="b" anchorCtr="0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tr-TR" altLang="tr-TR" sz="2000" b="1" dirty="0">
                  <a:solidFill>
                    <a:schemeClr val="bg1"/>
                  </a:solidFill>
                  <a:cs typeface="Arial" panose="020B0604020202020204" pitchFamily="34" charset="0"/>
                </a:rPr>
                <a:t>Genel Bütçe Uygulamaları</a:t>
              </a:r>
            </a:p>
          </p:txBody>
        </p:sp>
      </p:grpSp>
      <p:sp>
        <p:nvSpPr>
          <p:cNvPr id="7" name="Başlık 1"/>
          <p:cNvSpPr txBox="1">
            <a:spLocks/>
          </p:cNvSpPr>
          <p:nvPr/>
        </p:nvSpPr>
        <p:spPr>
          <a:xfrm>
            <a:off x="-24063" y="1099358"/>
            <a:ext cx="9144000" cy="5048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yriad Pro"/>
                <a:cs typeface="Arial" pitchFamily="34" charset="0"/>
              </a:rPr>
              <a:t>Ödeneklerin Kullanılması</a:t>
            </a:r>
            <a:endParaRPr lang="tr-TR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ea typeface="Myriad Pro"/>
              <a:cs typeface="Arial" pitchFamily="34" charset="0"/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831273" y="1604183"/>
            <a:ext cx="7751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ea typeface="Myriad Pro"/>
                <a:cs typeface="Arial" pitchFamily="34" charset="0"/>
              </a:rPr>
              <a:t>Harcama </a:t>
            </a:r>
            <a:r>
              <a:rPr lang="tr-TR" b="1" dirty="0">
                <a:solidFill>
                  <a:schemeClr val="tx2">
                    <a:lumMod val="75000"/>
                  </a:schemeClr>
                </a:solidFill>
                <a:ea typeface="Myriad Pro"/>
                <a:cs typeface="Arial" pitchFamily="34" charset="0"/>
              </a:rPr>
              <a:t>Yetkilileri Hakkında Genel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ea typeface="Myriad Pro"/>
                <a:cs typeface="Arial" pitchFamily="34" charset="0"/>
              </a:rPr>
              <a:t>Tebliğ (Seri No:1)</a:t>
            </a:r>
          </a:p>
          <a:p>
            <a:pPr>
              <a:lnSpc>
                <a:spcPct val="150000"/>
              </a:lnSpc>
            </a:pPr>
            <a:endParaRPr lang="tr-TR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tr-TR" dirty="0">
                <a:cs typeface="Arial" pitchFamily="34" charset="0"/>
              </a:rPr>
              <a:t>Harcama yetkililiği yetki devrinde Maliye Bakanlığı’nca yayımlanan Harcama Yetkilileri Hakkında Genel Tebliğ hükümlerine göre hareket edilecektir. </a:t>
            </a:r>
            <a:endParaRPr lang="tr-TR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cs typeface="Arial" pitchFamily="34" charset="0"/>
              </a:rPr>
              <a:t>Söz konusu Tebliğde Harcama Yetkisinin Devrinin usul ve esasları belirlenmiştir.</a:t>
            </a:r>
            <a:endParaRPr lang="tr-TR" dirty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tr-TR" dirty="0" smtClean="0">
                <a:cs typeface="Arial" pitchFamily="34" charset="0"/>
              </a:rPr>
              <a:t>Ancak her </a:t>
            </a:r>
            <a:r>
              <a:rPr lang="tr-TR" dirty="0">
                <a:cs typeface="Arial" pitchFamily="34" charset="0"/>
              </a:rPr>
              <a:t>bir harcama işlemi itibarıyla, </a:t>
            </a:r>
            <a:r>
              <a:rPr lang="tr-TR" b="1" dirty="0">
                <a:cs typeface="Arial" pitchFamily="34" charset="0"/>
              </a:rPr>
              <a:t>mal ve hizmet alımlarında </a:t>
            </a:r>
            <a:r>
              <a:rPr lang="tr-TR" b="1" dirty="0" err="1">
                <a:cs typeface="Arial" pitchFamily="34" charset="0"/>
              </a:rPr>
              <a:t>ikiyüzellibin</a:t>
            </a:r>
            <a:r>
              <a:rPr lang="tr-TR" b="1" dirty="0">
                <a:cs typeface="Arial" pitchFamily="34" charset="0"/>
              </a:rPr>
              <a:t> Yeni Türk Lirasını, yapım işlerinde ise </a:t>
            </a:r>
            <a:r>
              <a:rPr lang="tr-TR" b="1" dirty="0" err="1">
                <a:cs typeface="Arial" pitchFamily="34" charset="0"/>
              </a:rPr>
              <a:t>birmilyon</a:t>
            </a:r>
            <a:r>
              <a:rPr lang="tr-TR" b="1" dirty="0">
                <a:cs typeface="Arial" pitchFamily="34" charset="0"/>
              </a:rPr>
              <a:t> Yeni Türk Lirasını aşan harcamalar</a:t>
            </a:r>
            <a:r>
              <a:rPr lang="tr-TR" dirty="0">
                <a:cs typeface="Arial" pitchFamily="34" charset="0"/>
              </a:rPr>
              <a:t>a ilişkin harcama yetkilerinin </a:t>
            </a:r>
            <a:r>
              <a:rPr lang="tr-TR" b="1" dirty="0">
                <a:cs typeface="Arial" pitchFamily="34" charset="0"/>
              </a:rPr>
              <a:t>hiçbir şekilde devredilemeyeceği</a:t>
            </a:r>
            <a:r>
              <a:rPr lang="tr-TR" dirty="0">
                <a:cs typeface="Arial" pitchFamily="34" charset="0"/>
              </a:rPr>
              <a:t> hüküm altına alınmıştır. </a:t>
            </a:r>
          </a:p>
        </p:txBody>
      </p:sp>
    </p:spTree>
    <p:extLst>
      <p:ext uri="{BB962C8B-B14F-4D97-AF65-F5344CB8AC3E}">
        <p14:creationId xmlns:p14="http://schemas.microsoft.com/office/powerpoint/2010/main" val="148421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Genel Bütçe Dairesi Başkanlığı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13 Dikdörtgen"/>
          <p:cNvSpPr/>
          <p:nvPr/>
        </p:nvSpPr>
        <p:spPr>
          <a:xfrm>
            <a:off x="1" y="2142322"/>
            <a:ext cx="88252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8894"/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Yatırım Programının Hazırlanması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9 Dikdörtgen"/>
          <p:cNvSpPr/>
          <p:nvPr/>
        </p:nvSpPr>
        <p:spPr>
          <a:xfrm>
            <a:off x="873211" y="2924432"/>
            <a:ext cx="7132064" cy="1154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Bakanlığımız yılı yatırım programının hazırlanmasını koordine ediyor ve yıl içi uygulama sonuçlarını izleyerek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Yıllık Yatırım Değerlendirme Raporunu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hazırlıyoruz.</a:t>
            </a:r>
          </a:p>
        </p:txBody>
      </p:sp>
    </p:spTree>
    <p:extLst>
      <p:ext uri="{BB962C8B-B14F-4D97-AF65-F5344CB8AC3E}">
        <p14:creationId xmlns:p14="http://schemas.microsoft.com/office/powerpoint/2010/main" val="3756473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Genel Bütçe Dairesi Başkanlığı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570666" y="2073988"/>
            <a:ext cx="7789509" cy="79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521" b="1" dirty="0">
                <a:cs typeface="Arial" charset="0"/>
              </a:rPr>
              <a:t>Sağlık Bakanlığı Yatırım Bütçesinin </a:t>
            </a:r>
          </a:p>
          <a:p>
            <a:pPr algn="ctr">
              <a:lnSpc>
                <a:spcPct val="150000"/>
              </a:lnSpc>
            </a:pPr>
            <a:r>
              <a:rPr lang="tr-TR" sz="1521" b="1" dirty="0">
                <a:cs typeface="Arial" charset="0"/>
              </a:rPr>
              <a:t>Merkezi Yönetim Yatırım Bütçesi İçindeki Payı </a:t>
            </a:r>
            <a:r>
              <a:rPr lang="tr-TR" sz="1521" b="1" dirty="0" smtClean="0">
                <a:cs typeface="Arial" charset="0"/>
              </a:rPr>
              <a:t>(%) (milyon TL) </a:t>
            </a:r>
            <a:endParaRPr lang="tr-TR" sz="1521" b="1" dirty="0">
              <a:cs typeface="Arial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766566"/>
              </p:ext>
            </p:extLst>
          </p:nvPr>
        </p:nvGraphicFramePr>
        <p:xfrm>
          <a:off x="570665" y="3100362"/>
          <a:ext cx="7789511" cy="1824563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3140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1403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140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140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140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1933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530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Yıllar</a:t>
                      </a:r>
                    </a:p>
                  </a:txBody>
                  <a:tcPr marL="9051" marR="9051" marT="905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BCB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Merkezi Yönetim </a:t>
                      </a:r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Bütçesi (MYB)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BCBB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Yatırımlar 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BCB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tr-TR" sz="20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MYB Yatırım / MYB</a:t>
                      </a:r>
                      <a:b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BCBB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 Yatırım / MYB Yatırım</a:t>
                      </a:r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71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MYB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BC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Sağlık Bakanlığı (SB)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DBCBB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2805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2002</a:t>
                      </a:r>
                    </a:p>
                  </a:txBody>
                  <a:tcPr marL="9051" marR="9051" marT="905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105.896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5.736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5,4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DF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4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844.502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84.118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5.604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10,0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6,7</a:t>
                      </a:r>
                      <a:endParaRPr lang="tr-TR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7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577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Genel Bütçe Dairesi Başkanlığı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9 Dikdörtgen"/>
          <p:cNvSpPr/>
          <p:nvPr/>
        </p:nvSpPr>
        <p:spPr>
          <a:xfrm>
            <a:off x="1060684" y="1636533"/>
            <a:ext cx="6981774" cy="7720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8894">
              <a:lnSpc>
                <a:spcPts val="2091"/>
              </a:lnSpc>
              <a:spcAft>
                <a:spcPts val="1141"/>
              </a:spcAft>
              <a:buClr>
                <a:srgbClr val="C00000"/>
              </a:buClr>
            </a:pP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Bakanlık ve Bağlı Kuruluşlar Tarafından </a:t>
            </a:r>
            <a:r>
              <a:rPr lang="tr-TR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İl </a:t>
            </a: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Özel İdarelerine </a:t>
            </a:r>
          </a:p>
          <a:p>
            <a:pPr algn="ctr" defTabSz="868894">
              <a:lnSpc>
                <a:spcPts val="2091"/>
              </a:lnSpc>
              <a:spcAft>
                <a:spcPts val="1141"/>
              </a:spcAft>
              <a:buClr>
                <a:srgbClr val="C00000"/>
              </a:buClr>
            </a:pPr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Aktarılan Ödeneklerin Takibini Yapmaktayız</a:t>
            </a:r>
          </a:p>
        </p:txBody>
      </p:sp>
      <p:sp>
        <p:nvSpPr>
          <p:cNvPr id="8" name="11 Dikdörtgen"/>
          <p:cNvSpPr/>
          <p:nvPr/>
        </p:nvSpPr>
        <p:spPr>
          <a:xfrm>
            <a:off x="922622" y="3031907"/>
            <a:ext cx="7257898" cy="1145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521" dirty="0">
                <a:latin typeface="Arial" panose="020B0604020202020204" pitchFamily="34" charset="0"/>
                <a:cs typeface="Arial" panose="020B0604020202020204" pitchFamily="34" charset="0"/>
              </a:rPr>
              <a:t>Bakanlık ve Bağlı Kuruluşlar harcama birimlerince İl Özel İdarelerine aktarılan ödenekler ile bu ödeneklerden İl Özel İdarelerince yapılan gerçekleşmelerin takibini yaparak rapor hazırlıyoruz ve bu raporu ilgili birimlere gönderiyoruz.</a:t>
            </a:r>
          </a:p>
        </p:txBody>
      </p:sp>
    </p:spTree>
    <p:extLst>
      <p:ext uri="{BB962C8B-B14F-4D97-AF65-F5344CB8AC3E}">
        <p14:creationId xmlns:p14="http://schemas.microsoft.com/office/powerpoint/2010/main" val="133781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Genel Bütçe Dairesi Başkanlığı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6" name="12 Dikdörtgen"/>
          <p:cNvSpPr/>
          <p:nvPr/>
        </p:nvSpPr>
        <p:spPr>
          <a:xfrm>
            <a:off x="136216" y="1911520"/>
            <a:ext cx="86890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1800" b="1" dirty="0">
                <a:latin typeface="Arial" panose="020B0604020202020204" pitchFamily="34" charset="0"/>
                <a:cs typeface="Arial" panose="020B0604020202020204" pitchFamily="34" charset="0"/>
              </a:rPr>
              <a:t>Mal Yönetimi Hizmetleri</a:t>
            </a:r>
            <a:endParaRPr lang="tr-T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11 Dikdörtgen"/>
          <p:cNvSpPr/>
          <p:nvPr/>
        </p:nvSpPr>
        <p:spPr>
          <a:xfrm>
            <a:off x="785771" y="2471213"/>
            <a:ext cx="7385656" cy="254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521" dirty="0">
                <a:latin typeface="Arial" panose="020B0604020202020204" pitchFamily="34" charset="0"/>
                <a:cs typeface="Arial" panose="020B0604020202020204" pitchFamily="34" charset="0"/>
              </a:rPr>
              <a:t>Bakanlığımıza ait taşınır ve taşınmazların terkin ve devir işlemlerine ilişkin onayları üst yöneticiye sunuyoruz.</a:t>
            </a:r>
          </a:p>
          <a:p>
            <a:pPr marL="171969" indent="-171969">
              <a:lnSpc>
                <a:spcPct val="150000"/>
              </a:lnSpc>
              <a:buFont typeface="Arial" pitchFamily="34" charset="0"/>
              <a:buChar char="•"/>
            </a:pPr>
            <a:endParaRPr lang="tr-TR" sz="152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521" dirty="0">
                <a:latin typeface="Arial" panose="020B0604020202020204" pitchFamily="34" charset="0"/>
                <a:cs typeface="Arial" panose="020B0604020202020204" pitchFamily="34" charset="0"/>
              </a:rPr>
              <a:t>Mal yönetim dönemine ilişkin </a:t>
            </a:r>
            <a:r>
              <a:rPr lang="tr-TR" sz="1521" b="1" dirty="0">
                <a:latin typeface="Arial" panose="020B0604020202020204" pitchFamily="34" charset="0"/>
                <a:cs typeface="Arial" panose="020B0604020202020204" pitchFamily="34" charset="0"/>
              </a:rPr>
              <a:t>Kesin Hesap Cetvellerini </a:t>
            </a:r>
            <a:r>
              <a:rPr lang="tr-TR" sz="1521" dirty="0">
                <a:latin typeface="Arial" panose="020B0604020202020204" pitchFamily="34" charset="0"/>
                <a:cs typeface="Arial" panose="020B0604020202020204" pitchFamily="34" charset="0"/>
              </a:rPr>
              <a:t>hazırlıyoruz.</a:t>
            </a:r>
          </a:p>
          <a:p>
            <a:pPr marL="171969" indent="-171969">
              <a:lnSpc>
                <a:spcPct val="150000"/>
              </a:lnSpc>
              <a:buFont typeface="Arial" pitchFamily="34" charset="0"/>
              <a:buChar char="•"/>
            </a:pPr>
            <a:endParaRPr lang="tr-TR" sz="152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521" dirty="0">
                <a:latin typeface="Arial" panose="020B0604020202020204" pitchFamily="34" charset="0"/>
                <a:cs typeface="Arial" panose="020B0604020202020204" pitchFamily="34" charset="0"/>
              </a:rPr>
              <a:t>Bakanlığın mülkiyetinde veya kullanımında bulunan </a:t>
            </a:r>
            <a:r>
              <a:rPr lang="tr-TR" sz="1521" b="1" dirty="0">
                <a:latin typeface="Arial" panose="020B0604020202020204" pitchFamily="34" charset="0"/>
                <a:cs typeface="Arial" panose="020B0604020202020204" pitchFamily="34" charset="0"/>
              </a:rPr>
              <a:t>taşınır ve taşınmazlara  ilişkin icmal cetvellerini </a:t>
            </a:r>
            <a:r>
              <a:rPr lang="tr-TR" sz="1521" dirty="0">
                <a:latin typeface="Arial" panose="020B0604020202020204" pitchFamily="34" charset="0"/>
                <a:cs typeface="Arial" panose="020B0604020202020204" pitchFamily="34" charset="0"/>
              </a:rPr>
              <a:t>düzenliyoruz.</a:t>
            </a:r>
          </a:p>
        </p:txBody>
      </p:sp>
    </p:spTree>
    <p:extLst>
      <p:ext uri="{BB962C8B-B14F-4D97-AF65-F5344CB8AC3E}">
        <p14:creationId xmlns:p14="http://schemas.microsoft.com/office/powerpoint/2010/main" val="9068638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Genel Bütçe Dairesi Başkanlığı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487363" y="1290747"/>
            <a:ext cx="818038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Bakanlığımıza yılı Merkezi Yönetim Bütçe Kanunu ile tahsis edilen ödeneklerin mevzuatı uyarınca belirlenecek bütçe ilke ve esasları çerçevesinde, </a:t>
            </a:r>
            <a:r>
              <a:rPr lang="tr-TR" b="1" dirty="0"/>
              <a:t>Ayrıntılı Harcama Programını </a:t>
            </a:r>
            <a:r>
              <a:rPr lang="tr-TR" dirty="0"/>
              <a:t>hazırlayarak ve hizmet ihtiyaçlarını dikkate alarak ödeneğin ilgili birimlere gönderilmesini sağlıyoruz.</a:t>
            </a:r>
          </a:p>
        </p:txBody>
      </p:sp>
      <p:sp>
        <p:nvSpPr>
          <p:cNvPr id="4" name="Dikdörtgen 3"/>
          <p:cNvSpPr/>
          <p:nvPr/>
        </p:nvSpPr>
        <p:spPr>
          <a:xfrm>
            <a:off x="411864" y="2613705"/>
            <a:ext cx="81803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Bakanlık ve Bağlı Kuruluşlar harcama birimlerince merkezi yönetim bütçesinden tahsis edilen </a:t>
            </a:r>
            <a:r>
              <a:rPr lang="tr-TR" b="1" dirty="0" smtClean="0"/>
              <a:t>Ödeneklerin Kullanım Durum Raporunu </a:t>
            </a:r>
            <a:r>
              <a:rPr lang="tr-TR" dirty="0"/>
              <a:t>aylar itibariyle hazırlayarak üst yönetime sunuyoruz.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87363" y="3690442"/>
            <a:ext cx="8104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hangingPunct="1">
              <a:spcAft>
                <a:spcPts val="1200"/>
              </a:spcAft>
            </a:pP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Birimlerimizden gelen </a:t>
            </a:r>
            <a:r>
              <a:rPr lang="tr-TR" altLang="tr-TR" b="1" dirty="0">
                <a:latin typeface="Arial" panose="020B0604020202020204" pitchFamily="34" charset="0"/>
                <a:cs typeface="Arial" panose="020B0604020202020204" pitchFamily="34" charset="0"/>
              </a:rPr>
              <a:t>ödenek aktarma ve serbest bırakma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taleplerinin yetkimiz dahilinde olanlarını yapıyoruz, yetkimiz dışında olanları ise Maliye Bakanlığı nezdinde gerçekleştirilmesini sağlıyoruz.</a:t>
            </a:r>
          </a:p>
        </p:txBody>
      </p:sp>
      <p:sp>
        <p:nvSpPr>
          <p:cNvPr id="9" name="9 Metin kutusu"/>
          <p:cNvSpPr txBox="1">
            <a:spLocks noChangeArrowheads="1"/>
          </p:cNvSpPr>
          <p:nvPr/>
        </p:nvSpPr>
        <p:spPr bwMode="auto">
          <a:xfrm>
            <a:off x="487363" y="4767179"/>
            <a:ext cx="7896225" cy="98488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defTabSz="914400" eaLnBrk="1" hangingPunct="1">
              <a:spcAft>
                <a:spcPts val="120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tr-TR" altLang="tr-TR" dirty="0"/>
              <a:t>Merkez ve Taşra birimlerimizin </a:t>
            </a:r>
            <a:r>
              <a:rPr lang="tr-TR" altLang="tr-TR" b="1" dirty="0"/>
              <a:t>Nakit Talepleri</a:t>
            </a:r>
            <a:r>
              <a:rPr lang="tr-TR" altLang="tr-TR" dirty="0"/>
              <a:t>ni aylık olarak Hazine Müsteşarlığının Nakit Talebi Aktarım Sistemine giriyoruz.</a:t>
            </a:r>
          </a:p>
          <a:p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5197997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Resim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849" y="1373716"/>
            <a:ext cx="4457700" cy="1485900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0" y="3122020"/>
            <a:ext cx="4320987" cy="646331"/>
          </a:xfrm>
          <a:prstGeom prst="rect">
            <a:avLst/>
          </a:prstGeom>
        </p:spPr>
        <p:txBody>
          <a:bodyPr wrap="square" lIns="0" tIns="0" rIns="0" bIns="0" anchor="ctr" anchorCtr="1">
            <a:spAutoFit/>
          </a:bodyPr>
          <a:lstStyle/>
          <a:p>
            <a:pPr algn="ctr"/>
            <a:r>
              <a:rPr lang="tr-TR" altLang="tr-T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 Yasin BAYRAKTAR</a:t>
            </a:r>
          </a:p>
          <a:p>
            <a:pPr algn="ctr"/>
            <a:r>
              <a:rPr lang="tr-T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 Hizmetler Uzmanı</a:t>
            </a:r>
          </a:p>
          <a:p>
            <a:pPr algn="ctr"/>
            <a:r>
              <a:rPr lang="tr-TR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aliyasin.bayraktar@saglik.gov.tr</a:t>
            </a:r>
            <a:endParaRPr lang="tr-TR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-1" y="5622866"/>
            <a:ext cx="8961437" cy="307777"/>
          </a:xfrm>
          <a:prstGeom prst="rect">
            <a:avLst/>
          </a:prstGeom>
        </p:spPr>
        <p:txBody>
          <a:bodyPr wrap="square" lIns="720000" tIns="0" rIns="720000" bIns="0">
            <a:spAutoFit/>
          </a:bodyPr>
          <a:lstStyle/>
          <a:p>
            <a:pPr algn="ctr"/>
            <a:r>
              <a:rPr lang="tr-T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Üniversiteler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Mh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. 6001. </a:t>
            </a:r>
            <a:r>
              <a:rPr lang="tr-TR" sz="1000" dirty="0" err="1"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r>
              <a:rPr lang="tr-TR" sz="1000" dirty="0">
                <a:latin typeface="Arial" panose="020B0604020202020204" pitchFamily="34" charset="0"/>
                <a:cs typeface="Arial" panose="020B0604020202020204" pitchFamily="34" charset="0"/>
              </a:rPr>
              <a:t>. No:3 Kat:3 Bilkent-Çankaya/ANKARA</a:t>
            </a:r>
          </a:p>
          <a:p>
            <a:pPr algn="ctr"/>
            <a:r>
              <a:rPr lang="tr-T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Tel: 0 312 573 70 70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410635" y="3121573"/>
            <a:ext cx="3757465" cy="630942"/>
          </a:xfrm>
          <a:prstGeom prst="rect">
            <a:avLst/>
          </a:prstGeom>
        </p:spPr>
        <p:txBody>
          <a:bodyPr wrap="square" anchor="ctr" anchorCtr="1">
            <a:spAutoFit/>
          </a:bodyPr>
          <a:lstStyle/>
          <a:p>
            <a:r>
              <a:rPr lang="tr-TR" altLang="tr-TR" sz="35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TEŞEKKÜRLER</a:t>
            </a:r>
            <a:endParaRPr lang="tr-TR" sz="35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 rotWithShape="1">
          <a:blip r:embed="rId5"/>
          <a:srcRect r="1675"/>
          <a:stretch/>
        </p:blipFill>
        <p:spPr>
          <a:xfrm>
            <a:off x="505329" y="1924182"/>
            <a:ext cx="1283366" cy="381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59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388756" y="642910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Strateji Geliştirme Başkanlığının Yapısı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3" name="Düz Bağlayıcı 52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/>
          <p:nvPr/>
        </p:nvCxnSpPr>
        <p:spPr>
          <a:xfrm flipH="1">
            <a:off x="297734" y="3201994"/>
            <a:ext cx="8061158" cy="0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Yuvarlatılmış Dikdörtgen 76">
            <a:extLst>
              <a:ext uri="{FF2B5EF4-FFF2-40B4-BE49-F238E27FC236}">
                <a16:creationId xmlns:a16="http://schemas.microsoft.com/office/drawing/2014/main" xmlns="" id="{FBB63748-34B7-429F-ACD2-C6FAADCC8DE3}"/>
              </a:ext>
            </a:extLst>
          </p:cNvPr>
          <p:cNvSpPr/>
          <p:nvPr/>
        </p:nvSpPr>
        <p:spPr>
          <a:xfrm>
            <a:off x="3216262" y="2200504"/>
            <a:ext cx="2316532" cy="73342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8099" rtlCol="0" anchor="t"/>
          <a:lstStyle/>
          <a:p>
            <a:pPr algn="ctr">
              <a:defRPr/>
            </a:pPr>
            <a:endParaRPr lang="tr-TR" sz="1200" b="1" dirty="0">
              <a:solidFill>
                <a:prstClr val="white"/>
              </a:solidFill>
              <a:cs typeface="Arial"/>
            </a:endParaRPr>
          </a:p>
          <a:p>
            <a:pPr algn="ctr">
              <a:defRPr/>
            </a:pPr>
            <a:r>
              <a:rPr lang="tr-TR" sz="1200" b="1" dirty="0" smtClean="0">
                <a:solidFill>
                  <a:prstClr val="white"/>
                </a:solidFill>
                <a:cs typeface="Arial"/>
              </a:rPr>
              <a:t>STRATEJİ GELİŞTİRME BAŞKANI</a:t>
            </a:r>
            <a:endParaRPr lang="tr-TR" sz="1200" b="1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112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297734" y="3321338"/>
            <a:ext cx="1574533" cy="838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>
              <a:defRPr/>
            </a:pPr>
            <a:r>
              <a:rPr lang="tr-TR" sz="1100" b="1" dirty="0">
                <a:solidFill>
                  <a:schemeClr val="bg1"/>
                </a:solidFill>
                <a:cs typeface="Arial"/>
              </a:rPr>
              <a:t>Genel Bütçe</a:t>
            </a:r>
          </a:p>
          <a:p>
            <a:pPr algn="ctr">
              <a:defRPr/>
            </a:pPr>
            <a:r>
              <a:rPr lang="tr-TR" sz="1100" b="1" dirty="0">
                <a:solidFill>
                  <a:schemeClr val="bg1"/>
                </a:solidFill>
                <a:cs typeface="Arial"/>
              </a:rPr>
              <a:t>Dairesi Başkanlığı</a:t>
            </a:r>
          </a:p>
        </p:txBody>
      </p:sp>
      <p:sp>
        <p:nvSpPr>
          <p:cNvPr id="123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2542806" y="3332954"/>
            <a:ext cx="1574533" cy="838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/>
            <a:r>
              <a:rPr lang="tr-TR" sz="1100" b="1" dirty="0">
                <a:solidFill>
                  <a:schemeClr val="bg1"/>
                </a:solidFill>
                <a:cs typeface="Arial"/>
              </a:rPr>
              <a:t>Ödenek Planlama ve Gider Takip Dairesi Başkanlığı</a:t>
            </a:r>
          </a:p>
        </p:txBody>
      </p:sp>
      <p:sp>
        <p:nvSpPr>
          <p:cNvPr id="124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4689583" y="3332954"/>
            <a:ext cx="1574533" cy="838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/>
            <a:r>
              <a:rPr lang="tr-TR" sz="1100" b="1" dirty="0">
                <a:solidFill>
                  <a:schemeClr val="bg1"/>
                </a:solidFill>
                <a:cs typeface="Arial"/>
              </a:rPr>
              <a:t>Döner Sermaye Dairesi Başkanlığı</a:t>
            </a:r>
          </a:p>
        </p:txBody>
      </p:sp>
      <p:sp>
        <p:nvSpPr>
          <p:cNvPr id="125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6784359" y="3321338"/>
            <a:ext cx="1574533" cy="838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>
              <a:defRPr/>
            </a:pPr>
            <a:r>
              <a:rPr lang="tr-TR" sz="1100" b="1" dirty="0">
                <a:solidFill>
                  <a:schemeClr val="bg1"/>
                </a:solidFill>
                <a:cs typeface="Arial"/>
              </a:rPr>
              <a:t>İç Kontrol Dairesi Başkanlığı </a:t>
            </a:r>
          </a:p>
        </p:txBody>
      </p:sp>
      <p:sp>
        <p:nvSpPr>
          <p:cNvPr id="126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1420269" y="4771201"/>
            <a:ext cx="1574533" cy="838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>
              <a:defRPr/>
            </a:pPr>
            <a:r>
              <a:rPr lang="tr-TR" sz="1100" b="1" dirty="0">
                <a:solidFill>
                  <a:schemeClr val="bg1"/>
                </a:solidFill>
                <a:cs typeface="Arial"/>
              </a:rPr>
              <a:t>Stratejik Yönetim ve Planlama Dairesi Başkanlığı </a:t>
            </a:r>
          </a:p>
        </p:txBody>
      </p:sp>
      <p:sp>
        <p:nvSpPr>
          <p:cNvPr id="127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5794544" y="4759589"/>
            <a:ext cx="1574533" cy="83864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>
              <a:defRPr/>
            </a:pPr>
            <a:r>
              <a:rPr lang="tr-TR" sz="1100" b="1" dirty="0" smtClean="0">
                <a:solidFill>
                  <a:schemeClr val="bg1"/>
                </a:solidFill>
                <a:cs typeface="Arial"/>
              </a:rPr>
              <a:t>Destek Hizmetleri Dairesi Başkanlığı</a:t>
            </a:r>
            <a:endParaRPr lang="tr-TR" sz="1100" b="1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128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3564153" y="4771201"/>
            <a:ext cx="1574533" cy="82703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>
              <a:defRPr/>
            </a:pPr>
            <a:r>
              <a:rPr lang="tr-TR" sz="1100" b="1" dirty="0" smtClean="0">
                <a:solidFill>
                  <a:schemeClr val="bg1"/>
                </a:solidFill>
                <a:cs typeface="Arial"/>
              </a:rPr>
              <a:t>Mali Analiz </a:t>
            </a:r>
            <a:r>
              <a:rPr lang="tr-TR" sz="1100" b="1" dirty="0">
                <a:solidFill>
                  <a:schemeClr val="bg1"/>
                </a:solidFill>
                <a:cs typeface="Arial"/>
              </a:rPr>
              <a:t>Dairesi Başkanlığı </a:t>
            </a:r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>
            <a:stCxn id="128" idx="0"/>
            <a:endCxn id="54" idx="2"/>
          </p:cNvCxnSpPr>
          <p:nvPr/>
        </p:nvCxnSpPr>
        <p:spPr>
          <a:xfrm flipV="1">
            <a:off x="4351420" y="2933930"/>
            <a:ext cx="23108" cy="1837271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Düz Bağlayıcı 27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>
            <a:stCxn id="126" idx="0"/>
          </p:cNvCxnSpPr>
          <p:nvPr/>
        </p:nvCxnSpPr>
        <p:spPr>
          <a:xfrm flipV="1">
            <a:off x="2207536" y="3213609"/>
            <a:ext cx="0" cy="1557592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>
            <a:stCxn id="112" idx="0"/>
          </p:cNvCxnSpPr>
          <p:nvPr/>
        </p:nvCxnSpPr>
        <p:spPr>
          <a:xfrm flipH="1" flipV="1">
            <a:off x="1085000" y="3201993"/>
            <a:ext cx="1" cy="119345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Düz Bağlayıcı 35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>
            <a:stCxn id="123" idx="0"/>
          </p:cNvCxnSpPr>
          <p:nvPr/>
        </p:nvCxnSpPr>
        <p:spPr>
          <a:xfrm flipV="1">
            <a:off x="3330073" y="3201995"/>
            <a:ext cx="0" cy="130959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Düz Bağlayıcı 38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/>
          <p:nvPr/>
        </p:nvCxnSpPr>
        <p:spPr>
          <a:xfrm flipH="1" flipV="1">
            <a:off x="5532794" y="3201995"/>
            <a:ext cx="121" cy="156027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Düz Bağlayıcı 40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/>
          <p:nvPr/>
        </p:nvCxnSpPr>
        <p:spPr>
          <a:xfrm flipH="1" flipV="1">
            <a:off x="7646438" y="3213609"/>
            <a:ext cx="1" cy="119345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43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/>
          <p:nvPr/>
        </p:nvCxnSpPr>
        <p:spPr>
          <a:xfrm flipV="1">
            <a:off x="6538886" y="3219415"/>
            <a:ext cx="0" cy="1545980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2065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8"/>
          <p:cNvSpPr>
            <a:spLocks noChangeArrowheads="1"/>
          </p:cNvSpPr>
          <p:nvPr/>
        </p:nvSpPr>
        <p:spPr bwMode="gray">
          <a:xfrm>
            <a:off x="421233" y="677218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Strateji Geliştirme Başkanlığının Yapısı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0" name="Düz Bağlayıcı 49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>
            <a:stCxn id="33" idx="0"/>
            <a:endCxn id="54" idx="2"/>
          </p:cNvCxnSpPr>
          <p:nvPr/>
        </p:nvCxnSpPr>
        <p:spPr>
          <a:xfrm flipH="1" flipV="1">
            <a:off x="4337050" y="2559487"/>
            <a:ext cx="11499" cy="3000605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Düz Bağlayıcı 50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/>
          <p:nvPr/>
        </p:nvCxnSpPr>
        <p:spPr>
          <a:xfrm flipV="1">
            <a:off x="1955257" y="2831470"/>
            <a:ext cx="0" cy="2308934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Düz Bağlayıcı 51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/>
          <p:nvPr/>
        </p:nvCxnSpPr>
        <p:spPr>
          <a:xfrm flipH="1" flipV="1">
            <a:off x="6575682" y="2831470"/>
            <a:ext cx="43962" cy="2281317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Düz Bağlayıcı 52">
            <a:extLst>
              <a:ext uri="{FF2B5EF4-FFF2-40B4-BE49-F238E27FC236}">
                <a16:creationId xmlns:a16="http://schemas.microsoft.com/office/drawing/2014/main" xmlns="" id="{EC9F17B0-86EB-40C0-8F22-3D09AC10EF47}"/>
              </a:ext>
            </a:extLst>
          </p:cNvPr>
          <p:cNvCxnSpPr/>
          <p:nvPr/>
        </p:nvCxnSpPr>
        <p:spPr>
          <a:xfrm flipH="1">
            <a:off x="1260652" y="2831470"/>
            <a:ext cx="5943597" cy="0"/>
          </a:xfrm>
          <a:prstGeom prst="line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Yuvarlatılmış Dikdörtgen 76">
            <a:extLst>
              <a:ext uri="{FF2B5EF4-FFF2-40B4-BE49-F238E27FC236}">
                <a16:creationId xmlns:a16="http://schemas.microsoft.com/office/drawing/2014/main" xmlns="" id="{FBB63748-34B7-429F-ACD2-C6FAADCC8DE3}"/>
              </a:ext>
            </a:extLst>
          </p:cNvPr>
          <p:cNvSpPr/>
          <p:nvPr/>
        </p:nvSpPr>
        <p:spPr>
          <a:xfrm>
            <a:off x="3178784" y="1829980"/>
            <a:ext cx="2316532" cy="72950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tIns="8099" rtlCol="0" anchor="t"/>
          <a:lstStyle/>
          <a:p>
            <a:pPr algn="ctr">
              <a:defRPr/>
            </a:pPr>
            <a:endParaRPr lang="tr-TR" sz="1200" b="1" dirty="0" smtClean="0">
              <a:solidFill>
                <a:prstClr val="white"/>
              </a:solidFill>
              <a:cs typeface="Arial"/>
            </a:endParaRPr>
          </a:p>
          <a:p>
            <a:pPr algn="ctr">
              <a:defRPr/>
            </a:pPr>
            <a:r>
              <a:rPr lang="tr-TR" sz="1200" b="1" dirty="0">
                <a:solidFill>
                  <a:prstClr val="white"/>
                </a:solidFill>
                <a:cs typeface="Arial"/>
              </a:rPr>
              <a:t>STRATEJİ GELİŞTİRME </a:t>
            </a:r>
            <a:r>
              <a:rPr lang="tr-TR" sz="1200" b="1" dirty="0" smtClean="0">
                <a:solidFill>
                  <a:prstClr val="white"/>
                </a:solidFill>
                <a:cs typeface="Arial"/>
              </a:rPr>
              <a:t>BAŞKANI</a:t>
            </a:r>
            <a:endParaRPr lang="tr-TR" sz="1200" b="1" dirty="0">
              <a:solidFill>
                <a:prstClr val="white"/>
              </a:solidFill>
              <a:cs typeface="Arial"/>
            </a:endParaRPr>
          </a:p>
        </p:txBody>
      </p:sp>
      <p:sp>
        <p:nvSpPr>
          <p:cNvPr id="57" name="Yuvarlatılmış Dikdörtgen 73">
            <a:extLst>
              <a:ext uri="{FF2B5EF4-FFF2-40B4-BE49-F238E27FC236}">
                <a16:creationId xmlns:a16="http://schemas.microsoft.com/office/drawing/2014/main" xmlns="" id="{721C4B56-045A-4F5A-9321-D39655DF1896}"/>
              </a:ext>
            </a:extLst>
          </p:cNvPr>
          <p:cNvSpPr/>
          <p:nvPr/>
        </p:nvSpPr>
        <p:spPr>
          <a:xfrm>
            <a:off x="1439268" y="3932917"/>
            <a:ext cx="1031978" cy="349929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/>
            <a:r>
              <a:rPr lang="tr-TR" sz="750" dirty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Bütçe Hizmetleri Birimi</a:t>
            </a:r>
          </a:p>
        </p:txBody>
      </p:sp>
      <p:sp>
        <p:nvSpPr>
          <p:cNvPr id="58" name="Yuvarlatılmış Dikdörtgen 74">
            <a:extLst>
              <a:ext uri="{FF2B5EF4-FFF2-40B4-BE49-F238E27FC236}">
                <a16:creationId xmlns:a16="http://schemas.microsoft.com/office/drawing/2014/main" xmlns="" id="{2E806D55-D864-4BC2-9925-C4093C58599E}"/>
              </a:ext>
            </a:extLst>
          </p:cNvPr>
          <p:cNvSpPr/>
          <p:nvPr/>
        </p:nvSpPr>
        <p:spPr>
          <a:xfrm>
            <a:off x="1439264" y="4486029"/>
            <a:ext cx="1031980" cy="379951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Taşınır Yönetim Birimi</a:t>
            </a:r>
          </a:p>
        </p:txBody>
      </p:sp>
      <p:sp>
        <p:nvSpPr>
          <p:cNvPr id="59" name="Yuvarlatılmış Dikdörtgen 75">
            <a:extLst>
              <a:ext uri="{FF2B5EF4-FFF2-40B4-BE49-F238E27FC236}">
                <a16:creationId xmlns:a16="http://schemas.microsoft.com/office/drawing/2014/main" xmlns="" id="{7757BB79-A1A8-4855-8639-66D667FB06A3}"/>
              </a:ext>
            </a:extLst>
          </p:cNvPr>
          <p:cNvSpPr/>
          <p:nvPr/>
        </p:nvSpPr>
        <p:spPr>
          <a:xfrm>
            <a:off x="1439267" y="5076063"/>
            <a:ext cx="1031977" cy="350979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Taşınmaz Yönetim Birimi</a:t>
            </a:r>
          </a:p>
        </p:txBody>
      </p:sp>
      <p:sp>
        <p:nvSpPr>
          <p:cNvPr id="60" name="Yuvarlatılmış Dikdörtgen 73">
            <a:extLst>
              <a:ext uri="{FF2B5EF4-FFF2-40B4-BE49-F238E27FC236}">
                <a16:creationId xmlns:a16="http://schemas.microsoft.com/office/drawing/2014/main" xmlns="" id="{721C4B56-045A-4F5A-9321-D39655DF1896}"/>
              </a:ext>
            </a:extLst>
          </p:cNvPr>
          <p:cNvSpPr/>
          <p:nvPr/>
        </p:nvSpPr>
        <p:spPr>
          <a:xfrm>
            <a:off x="3764733" y="3985937"/>
            <a:ext cx="1136449" cy="350979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Global Bütçe ve Gider Takip Birimi</a:t>
            </a:r>
            <a:endParaRPr lang="tr-TR" sz="750" dirty="0">
              <a:solidFill>
                <a:prstClr val="black">
                  <a:lumMod val="95000"/>
                  <a:lumOff val="5000"/>
                </a:prstClr>
              </a:solidFill>
              <a:cs typeface="Arial"/>
            </a:endParaRPr>
          </a:p>
        </p:txBody>
      </p:sp>
      <p:sp>
        <p:nvSpPr>
          <p:cNvPr id="61" name="Yuvarlatılmış Dikdörtgen 74">
            <a:extLst>
              <a:ext uri="{FF2B5EF4-FFF2-40B4-BE49-F238E27FC236}">
                <a16:creationId xmlns:a16="http://schemas.microsoft.com/office/drawing/2014/main" xmlns="" id="{2E806D55-D864-4BC2-9925-C4093C58599E}"/>
              </a:ext>
            </a:extLst>
          </p:cNvPr>
          <p:cNvSpPr/>
          <p:nvPr/>
        </p:nvSpPr>
        <p:spPr>
          <a:xfrm>
            <a:off x="3764733" y="4498616"/>
            <a:ext cx="1152489" cy="379951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Aile Hekimliği ve Gider Takip Birimi</a:t>
            </a:r>
            <a:endParaRPr lang="tr-TR" sz="750" dirty="0">
              <a:solidFill>
                <a:prstClr val="black">
                  <a:lumMod val="95000"/>
                  <a:lumOff val="5000"/>
                </a:prstClr>
              </a:solidFill>
              <a:cs typeface="Arial"/>
            </a:endParaRPr>
          </a:p>
        </p:txBody>
      </p:sp>
      <p:sp>
        <p:nvSpPr>
          <p:cNvPr id="62" name="Yuvarlatılmış Dikdörtgen 75">
            <a:extLst>
              <a:ext uri="{FF2B5EF4-FFF2-40B4-BE49-F238E27FC236}">
                <a16:creationId xmlns:a16="http://schemas.microsoft.com/office/drawing/2014/main" xmlns="" id="{7757BB79-A1A8-4855-8639-66D667FB06A3}"/>
              </a:ext>
            </a:extLst>
          </p:cNvPr>
          <p:cNvSpPr/>
          <p:nvPr/>
        </p:nvSpPr>
        <p:spPr>
          <a:xfrm>
            <a:off x="3777046" y="5040267"/>
            <a:ext cx="1127093" cy="350980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Merkez Pay Planlama ve Gider Takip Birimi</a:t>
            </a:r>
            <a:endParaRPr lang="tr-TR" sz="750" dirty="0">
              <a:solidFill>
                <a:prstClr val="black">
                  <a:lumMod val="95000"/>
                  <a:lumOff val="5000"/>
                </a:prstClr>
              </a:solidFill>
              <a:cs typeface="Arial"/>
            </a:endParaRPr>
          </a:p>
        </p:txBody>
      </p:sp>
      <p:sp>
        <p:nvSpPr>
          <p:cNvPr id="109" name="Yuvarlatılmış Dikdörtgen 73">
            <a:extLst>
              <a:ext uri="{FF2B5EF4-FFF2-40B4-BE49-F238E27FC236}">
                <a16:creationId xmlns:a16="http://schemas.microsoft.com/office/drawing/2014/main" xmlns="" id="{721C4B56-045A-4F5A-9321-D39655DF1896}"/>
              </a:ext>
            </a:extLst>
          </p:cNvPr>
          <p:cNvSpPr/>
          <p:nvPr/>
        </p:nvSpPr>
        <p:spPr>
          <a:xfrm>
            <a:off x="6059879" y="3917478"/>
            <a:ext cx="1171264" cy="365368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Muhasebe İşlemleri Birimi</a:t>
            </a:r>
          </a:p>
        </p:txBody>
      </p:sp>
      <p:sp>
        <p:nvSpPr>
          <p:cNvPr id="110" name="Yuvarlatılmış Dikdörtgen 74">
            <a:extLst>
              <a:ext uri="{FF2B5EF4-FFF2-40B4-BE49-F238E27FC236}">
                <a16:creationId xmlns:a16="http://schemas.microsoft.com/office/drawing/2014/main" xmlns="" id="{2E806D55-D864-4BC2-9925-C4093C58599E}"/>
              </a:ext>
            </a:extLst>
          </p:cNvPr>
          <p:cNvSpPr/>
          <p:nvPr/>
        </p:nvSpPr>
        <p:spPr>
          <a:xfrm>
            <a:off x="6059878" y="4498616"/>
            <a:ext cx="1171262" cy="354778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Bütçe İşlemleri Birimi</a:t>
            </a:r>
          </a:p>
        </p:txBody>
      </p:sp>
      <p:sp>
        <p:nvSpPr>
          <p:cNvPr id="111" name="Yuvarlatılmış Dikdörtgen 75">
            <a:extLst>
              <a:ext uri="{FF2B5EF4-FFF2-40B4-BE49-F238E27FC236}">
                <a16:creationId xmlns:a16="http://schemas.microsoft.com/office/drawing/2014/main" xmlns="" id="{7757BB79-A1A8-4855-8639-66D667FB06A3}"/>
              </a:ext>
            </a:extLst>
          </p:cNvPr>
          <p:cNvSpPr/>
          <p:nvPr/>
        </p:nvSpPr>
        <p:spPr>
          <a:xfrm>
            <a:off x="6059878" y="5076062"/>
            <a:ext cx="1171263" cy="350979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Global Bütçe İşlemleri Birimi</a:t>
            </a:r>
          </a:p>
        </p:txBody>
      </p:sp>
      <p:sp>
        <p:nvSpPr>
          <p:cNvPr id="112" name="Rounded Rectangle 43">
            <a:extLst>
              <a:ext uri="{FF2B5EF4-FFF2-40B4-BE49-F238E27FC236}">
                <a16:creationId xmlns:a16="http://schemas.microsoft.com/office/drawing/2014/main" xmlns="" id="{F58B5109-DA02-405C-9D6B-601CF5CF8424}"/>
              </a:ext>
            </a:extLst>
          </p:cNvPr>
          <p:cNvSpPr/>
          <p:nvPr/>
        </p:nvSpPr>
        <p:spPr>
          <a:xfrm>
            <a:off x="1260648" y="3052561"/>
            <a:ext cx="1351877" cy="682233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>
              <a:defRPr/>
            </a:pPr>
            <a:r>
              <a:rPr lang="tr-TR" sz="1100" b="1" dirty="0">
                <a:solidFill>
                  <a:schemeClr val="bg1"/>
                </a:solidFill>
                <a:cs typeface="Arial"/>
              </a:rPr>
              <a:t>Genel Bütçe</a:t>
            </a:r>
          </a:p>
          <a:p>
            <a:pPr algn="ctr">
              <a:defRPr/>
            </a:pPr>
            <a:r>
              <a:rPr lang="tr-TR" sz="1100" b="1" dirty="0">
                <a:solidFill>
                  <a:schemeClr val="bg1"/>
                </a:solidFill>
                <a:cs typeface="Arial"/>
              </a:rPr>
              <a:t>Dairesi Başkanlığı</a:t>
            </a:r>
          </a:p>
        </p:txBody>
      </p:sp>
      <p:sp>
        <p:nvSpPr>
          <p:cNvPr id="113" name="Rounded Rectangle 44">
            <a:extLst>
              <a:ext uri="{FF2B5EF4-FFF2-40B4-BE49-F238E27FC236}">
                <a16:creationId xmlns:a16="http://schemas.microsoft.com/office/drawing/2014/main" xmlns="" id="{AE89F2DA-A08E-4DEF-9E82-87955003EE5E}"/>
              </a:ext>
            </a:extLst>
          </p:cNvPr>
          <p:cNvSpPr/>
          <p:nvPr/>
        </p:nvSpPr>
        <p:spPr>
          <a:xfrm>
            <a:off x="3651668" y="3008232"/>
            <a:ext cx="1377850" cy="81859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/>
            <a:r>
              <a:rPr lang="tr-TR" sz="1100" b="1" dirty="0">
                <a:solidFill>
                  <a:schemeClr val="bg1"/>
                </a:solidFill>
                <a:cs typeface="Arial"/>
              </a:rPr>
              <a:t>Ödenek Planlama ve </a:t>
            </a:r>
            <a:r>
              <a:rPr lang="tr-TR" sz="1100" b="1" dirty="0" smtClean="0">
                <a:solidFill>
                  <a:schemeClr val="bg1"/>
                </a:solidFill>
                <a:cs typeface="Arial"/>
              </a:rPr>
              <a:t>Gider Takip </a:t>
            </a:r>
            <a:r>
              <a:rPr lang="tr-TR" sz="1100" b="1" dirty="0">
                <a:solidFill>
                  <a:schemeClr val="bg1"/>
                </a:solidFill>
                <a:cs typeface="Arial"/>
              </a:rPr>
              <a:t>Dairesi Başkanlığı</a:t>
            </a:r>
          </a:p>
        </p:txBody>
      </p:sp>
      <p:sp>
        <p:nvSpPr>
          <p:cNvPr id="114" name="Rounded Rectangle 47">
            <a:extLst>
              <a:ext uri="{FF2B5EF4-FFF2-40B4-BE49-F238E27FC236}">
                <a16:creationId xmlns:a16="http://schemas.microsoft.com/office/drawing/2014/main" xmlns="" id="{3D8B166A-FCD6-4E96-929E-9A8328E12832}"/>
              </a:ext>
            </a:extLst>
          </p:cNvPr>
          <p:cNvSpPr/>
          <p:nvPr/>
        </p:nvSpPr>
        <p:spPr>
          <a:xfrm>
            <a:off x="6017970" y="2979768"/>
            <a:ext cx="1186279" cy="7050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6461" tIns="119074" rIns="26461" rtlCol="0" anchor="t" anchorCtr="0"/>
          <a:lstStyle/>
          <a:p>
            <a:pPr algn="ctr"/>
            <a:r>
              <a:rPr lang="tr-TR" sz="1100" b="1" dirty="0">
                <a:solidFill>
                  <a:schemeClr val="bg1"/>
                </a:solidFill>
                <a:cs typeface="Arial"/>
              </a:rPr>
              <a:t>Döner Sermaye Dairesi Başkanlığı</a:t>
            </a:r>
          </a:p>
        </p:txBody>
      </p:sp>
      <p:sp>
        <p:nvSpPr>
          <p:cNvPr id="33" name="Yuvarlatılmış Dikdörtgen 75">
            <a:extLst>
              <a:ext uri="{FF2B5EF4-FFF2-40B4-BE49-F238E27FC236}">
                <a16:creationId xmlns:a16="http://schemas.microsoft.com/office/drawing/2014/main" xmlns="" id="{7757BB79-A1A8-4855-8639-66D667FB06A3}"/>
              </a:ext>
            </a:extLst>
          </p:cNvPr>
          <p:cNvSpPr/>
          <p:nvPr/>
        </p:nvSpPr>
        <p:spPr>
          <a:xfrm>
            <a:off x="3785002" y="5560092"/>
            <a:ext cx="1127093" cy="350980"/>
          </a:xfrm>
          <a:prstGeom prst="roundRect">
            <a:avLst/>
          </a:prstGeom>
          <a:ln w="12700" cmpd="sng">
            <a:solidFill>
              <a:srgbClr val="6DBCBB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13499" rIns="13499" rtlCol="0" anchor="ctr"/>
          <a:lstStyle/>
          <a:p>
            <a:pPr algn="ctr">
              <a:defRPr/>
            </a:pPr>
            <a:r>
              <a:rPr lang="tr-TR" sz="750" dirty="0" smtClean="0">
                <a:solidFill>
                  <a:prstClr val="black">
                    <a:lumMod val="95000"/>
                    <a:lumOff val="5000"/>
                  </a:prstClr>
                </a:solidFill>
                <a:cs typeface="Arial"/>
              </a:rPr>
              <a:t>Taşıt Kiralama Hizmetleri ve Gider Takip Birimi</a:t>
            </a:r>
            <a:endParaRPr lang="tr-TR" sz="750" dirty="0">
              <a:solidFill>
                <a:prstClr val="black">
                  <a:lumMod val="95000"/>
                  <a:lumOff val="5000"/>
                </a:prstClr>
              </a:solidFill>
              <a:cs typeface="Arial"/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1260651" y="6131270"/>
            <a:ext cx="2273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*Bütçesel Yapımız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52779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Temel Mali Göstergeler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23" name="Grafik 22"/>
          <p:cNvGraphicFramePr>
            <a:graphicFrameLocks/>
          </p:cNvGraphicFramePr>
          <p:nvPr>
            <p:extLst/>
          </p:nvPr>
        </p:nvGraphicFramePr>
        <p:xfrm>
          <a:off x="1413039" y="2402787"/>
          <a:ext cx="6175374" cy="3206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" name="Rectangle 5"/>
          <p:cNvSpPr/>
          <p:nvPr/>
        </p:nvSpPr>
        <p:spPr>
          <a:xfrm>
            <a:off x="2565914" y="1726579"/>
            <a:ext cx="3829615" cy="327614"/>
          </a:xfrm>
          <a:prstGeom prst="rect">
            <a:avLst/>
          </a:prstGeom>
        </p:spPr>
        <p:txBody>
          <a:bodyPr wrap="none" lIns="101620" tIns="50812" rIns="101620" bIns="50812">
            <a:spAutoFit/>
          </a:bodyPr>
          <a:lstStyle/>
          <a:p>
            <a:pPr algn="ctr" defTabSz="868538" fontAlgn="b"/>
            <a:r>
              <a:rPr lang="tr-TR" sz="1462" b="1">
                <a:solidFill>
                  <a:prstClr val="black"/>
                </a:solidFill>
                <a:latin typeface="Arial"/>
                <a:cs typeface="Arial"/>
              </a:rPr>
              <a:t>Sağlık </a:t>
            </a:r>
            <a:r>
              <a:rPr lang="tr-TR" sz="1462" b="1" smtClean="0">
                <a:solidFill>
                  <a:prstClr val="black"/>
                </a:solidFill>
                <a:latin typeface="Arial"/>
                <a:cs typeface="Arial"/>
              </a:rPr>
              <a:t>Harcamalarının </a:t>
            </a:r>
            <a:r>
              <a:rPr lang="tr-TR" sz="1462" b="1" dirty="0" err="1">
                <a:solidFill>
                  <a:prstClr val="black"/>
                </a:solidFill>
                <a:latin typeface="Arial"/>
                <a:cs typeface="Arial"/>
              </a:rPr>
              <a:t>GSYİH’e</a:t>
            </a:r>
            <a:r>
              <a:rPr lang="tr-TR" sz="1462" b="1" dirty="0">
                <a:solidFill>
                  <a:prstClr val="black"/>
                </a:solidFill>
                <a:latin typeface="Arial"/>
                <a:cs typeface="Arial"/>
              </a:rPr>
              <a:t> Oranı (%)</a:t>
            </a:r>
            <a:endParaRPr lang="tr-TR" sz="1806" b="1" dirty="0">
              <a:solidFill>
                <a:prstClr val="black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41454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Temel Mali Göstergeler</a:t>
            </a:r>
          </a:p>
        </p:txBody>
      </p:sp>
      <p:sp>
        <p:nvSpPr>
          <p:cNvPr id="6" name="Dikdörtgen 5"/>
          <p:cNvSpPr/>
          <p:nvPr/>
        </p:nvSpPr>
        <p:spPr>
          <a:xfrm>
            <a:off x="283072" y="2279264"/>
            <a:ext cx="8248439" cy="794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1521" b="1" dirty="0">
                <a:solidFill>
                  <a:prstClr val="black"/>
                </a:solidFill>
                <a:cs typeface="Arial" charset="0"/>
              </a:rPr>
              <a:t>Sağlık Bakanlığı Bütçesinin Merkezi Yönetim Bütçesi İçindeki Payı (%) </a:t>
            </a:r>
            <a:r>
              <a:rPr lang="tr-TR" sz="1521" b="1" dirty="0">
                <a:latin typeface="Arial" panose="020B0604020202020204" pitchFamily="34" charset="0"/>
                <a:cs typeface="Arial" panose="020B0604020202020204" pitchFamily="34" charset="0"/>
              </a:rPr>
              <a:t>(milyon TL)</a:t>
            </a:r>
          </a:p>
          <a:p>
            <a:pPr algn="ctr">
              <a:lnSpc>
                <a:spcPct val="150000"/>
              </a:lnSpc>
            </a:pPr>
            <a:endParaRPr lang="tr-TR" sz="1521" b="1" dirty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7" name="İçerik Yer Tutucus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5298990"/>
              </p:ext>
            </p:extLst>
          </p:nvPr>
        </p:nvGraphicFramePr>
        <p:xfrm>
          <a:off x="644664" y="3256547"/>
          <a:ext cx="7556989" cy="1804737"/>
        </p:xfrm>
        <a:graphic>
          <a:graphicData uri="http://schemas.openxmlformats.org/drawingml/2006/table">
            <a:tbl>
              <a:tblPr/>
              <a:tblGrid>
                <a:gridCol w="1321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23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22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498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950625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Yıllar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Merkezi Yönetim Bütçesi</a:t>
                      </a: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Sağlık </a:t>
                      </a:r>
                      <a:r>
                        <a:rPr lang="tr-TR" sz="1400" b="1" i="0" u="none" strike="noStrike" kern="12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Bakanlığı</a:t>
                      </a:r>
                      <a:endParaRPr lang="tr-TR" sz="1400" b="1" i="0" u="none" strike="noStrike" kern="1200" dirty="0">
                        <a:solidFill>
                          <a:srgbClr val="FFFFFF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MYB İçindeki Payı</a:t>
                      </a:r>
                      <a:br>
                        <a:rPr lang="tr-T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</a:br>
                      <a:r>
                        <a:rPr lang="tr-TR" sz="14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(%)</a:t>
                      </a: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2501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2002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105.896</a:t>
                      </a: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2.190</a:t>
                      </a: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tr-TR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2,1</a:t>
                      </a: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161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9051" marR="9051" marT="905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844.502</a:t>
                      </a: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36.314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4,3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051" marR="9051" marT="9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0105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Temel Mali Göstergeler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201891" y="1964972"/>
            <a:ext cx="67318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02275">
              <a:defRPr/>
            </a:pPr>
            <a:r>
              <a:rPr lang="tr-TR" sz="2000" b="1" kern="0" dirty="0"/>
              <a:t>Sağlık Bakanlığı ve Bağlı Kuruluşlar 2018 Yılı Bütçesi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223295" y="2533657"/>
            <a:ext cx="8689009" cy="429354"/>
          </a:xfrm>
          <a:prstGeom prst="rect">
            <a:avLst/>
          </a:prstGeom>
          <a:noFill/>
        </p:spPr>
        <p:txBody>
          <a:bodyPr wrap="square" lIns="84777" tIns="42389" rIns="84777" bIns="42389" rtlCol="0">
            <a:spAutoFit/>
          </a:bodyPr>
          <a:lstStyle/>
          <a:p>
            <a:pPr algn="ctr" defTabSz="857373">
              <a:lnSpc>
                <a:spcPct val="110000"/>
              </a:lnSpc>
            </a:pPr>
            <a:r>
              <a:rPr lang="tr-TR" sz="2031" b="1" dirty="0">
                <a:solidFill>
                  <a:prstClr val="black"/>
                </a:solidFill>
                <a:ea typeface="Arial" charset="0"/>
                <a:cs typeface="Arial" charset="0"/>
              </a:rPr>
              <a:t>Toplam Bütçe </a:t>
            </a:r>
            <a:r>
              <a:rPr lang="tr-TR" b="1" dirty="0">
                <a:solidFill>
                  <a:prstClr val="black"/>
                </a:solidFill>
                <a:ea typeface="Arial" charset="0"/>
                <a:cs typeface="Arial" charset="0"/>
              </a:rPr>
              <a:t>(milyon TL)*</a:t>
            </a:r>
            <a:endParaRPr lang="tr-TR" sz="2031" b="1" dirty="0">
              <a:solidFill>
                <a:prstClr val="black"/>
              </a:solidFill>
              <a:ea typeface="Arial" charset="0"/>
              <a:cs typeface="Arial" charset="0"/>
            </a:endParaRPr>
          </a:p>
        </p:txBody>
      </p:sp>
      <p:graphicFrame>
        <p:nvGraphicFramePr>
          <p:cNvPr id="7" name="2 Tablo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047274357"/>
              </p:ext>
            </p:extLst>
          </p:nvPr>
        </p:nvGraphicFramePr>
        <p:xfrm>
          <a:off x="1269441" y="3395875"/>
          <a:ext cx="6427109" cy="1984789"/>
        </p:xfrm>
        <a:graphic>
          <a:graphicData uri="http://schemas.openxmlformats.org/drawingml/2006/table">
            <a:tbl>
              <a:tblPr firstRow="1" lastRow="1" lastCol="1" bandRow="1">
                <a:effectLst/>
                <a:tableStyleId>{35758FB7-9AC5-4552-8A53-C91805E547FA}</a:tableStyleId>
              </a:tblPr>
              <a:tblGrid>
                <a:gridCol w="2360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887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9887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6906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94868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>
                          <a:solidFill>
                            <a:srgbClr val="23A89F"/>
                          </a:solidFill>
                          <a:latin typeface="Arial"/>
                          <a:cs typeface="Arial"/>
                        </a:rPr>
                        <a:t>  </a:t>
                      </a:r>
                      <a:endParaRPr lang="tr-TR" sz="1400" b="1" i="0" u="none" strike="noStrike" dirty="0">
                        <a:solidFill>
                          <a:srgbClr val="23A89F"/>
                        </a:solidFill>
                        <a:latin typeface="Arial"/>
                        <a:cs typeface="Arial"/>
                      </a:endParaRPr>
                    </a:p>
                  </a:txBody>
                  <a:tcPr marL="239459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u="none" strike="noStrike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2017</a:t>
                      </a:r>
                      <a:endParaRPr lang="tr-TR" sz="1400" b="1" i="0" u="none" strike="noStrike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6852" marT="646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2018</a:t>
                      </a:r>
                      <a:endParaRPr lang="tr-TR" sz="1400" b="1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6852" marT="646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tr-TR" sz="1400" b="1" u="none" strike="noStrike" kern="120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Değişim (%)</a:t>
                      </a:r>
                      <a:endParaRPr lang="tr-TR" sz="1400" b="1" u="none" strike="noStrike" kern="1200" dirty="0">
                        <a:solidFill>
                          <a:schemeClr val="bg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646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BC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3652">
                <a:tc>
                  <a:txBody>
                    <a:bodyPr/>
                    <a:lstStyle/>
                    <a:p>
                      <a:pPr marL="90000" algn="l" rtl="0" fontAlgn="ctr"/>
                      <a:r>
                        <a:rPr lang="tr-TR" sz="1400" u="none" strike="noStrike" dirty="0" smtClean="0">
                          <a:latin typeface="Arial"/>
                          <a:cs typeface="Arial"/>
                        </a:rPr>
                        <a:t>Merkezi Yönetim Bütçesi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8738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32.302</a:t>
                      </a: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36.314*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12,4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A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7156">
                <a:tc>
                  <a:txBody>
                    <a:bodyPr/>
                    <a:lstStyle/>
                    <a:p>
                      <a:pPr marL="90000" algn="l" rtl="0" fontAlgn="ctr"/>
                      <a:r>
                        <a:rPr lang="tr-TR" sz="1400" u="none" strike="noStrike" smtClean="0">
                          <a:latin typeface="Arial"/>
                          <a:cs typeface="Arial"/>
                        </a:rPr>
                        <a:t>Döner Sermaye Bütçesi 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L="98738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31.741</a:t>
                      </a: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36.600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15,3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F3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59113">
                <a:tc>
                  <a:txBody>
                    <a:bodyPr/>
                    <a:lstStyle/>
                    <a:p>
                      <a:pPr marL="90000" lvl="0" algn="l" rtl="0" fontAlgn="ctr"/>
                      <a:r>
                        <a:rPr lang="tr-TR" sz="1400" u="none" strike="noStrike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Toplam   </a:t>
                      </a:r>
                      <a:endParaRPr lang="tr-TR" sz="1400" b="1" i="0" u="none" strike="noStrike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98738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E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64.043</a:t>
                      </a: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E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72.914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E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13,9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361" marR="8361" marT="8361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0DE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1201891" y="5772150"/>
            <a:ext cx="66371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00" dirty="0" smtClean="0"/>
              <a:t>* 2018 Yılı Genel Bütçe Ödeneklerinden Global Bütçeye aktarılacak olan Bir Milyar </a:t>
            </a:r>
            <a:r>
              <a:rPr lang="tr-TR" sz="1100" dirty="0" err="1" smtClean="0"/>
              <a:t>Altıyüz</a:t>
            </a:r>
            <a:r>
              <a:rPr lang="tr-TR" sz="1100" dirty="0" smtClean="0"/>
              <a:t> Milyon TL düşülmüştür.</a:t>
            </a:r>
            <a:endParaRPr lang="tr-TR" sz="1100" dirty="0"/>
          </a:p>
        </p:txBody>
      </p:sp>
    </p:spTree>
    <p:extLst>
      <p:ext uri="{BB962C8B-B14F-4D97-AF65-F5344CB8AC3E}">
        <p14:creationId xmlns:p14="http://schemas.microsoft.com/office/powerpoint/2010/main" val="24399392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8"/>
          <p:cNvSpPr>
            <a:spLocks noChangeArrowheads="1"/>
          </p:cNvSpPr>
          <p:nvPr/>
        </p:nvSpPr>
        <p:spPr bwMode="gray">
          <a:xfrm>
            <a:off x="411864" y="624023"/>
            <a:ext cx="6978525" cy="420984"/>
          </a:xfrm>
          <a:prstGeom prst="rect">
            <a:avLst/>
          </a:prstGeom>
          <a:gradFill rotWithShape="1">
            <a:gsLst>
              <a:gs pos="4000">
                <a:schemeClr val="accent1">
                  <a:gamma/>
                  <a:tint val="30196"/>
                  <a:invGamma/>
                  <a:alpha val="97000"/>
                </a:schemeClr>
              </a:gs>
              <a:gs pos="100000">
                <a:schemeClr val="accent1"/>
              </a:gs>
            </a:gsLst>
            <a:lin ang="5400000" scaled="1"/>
          </a:gradFill>
          <a:ln w="952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lIns="73152" tIns="73152" rIns="73152" bIns="73152" anchor="ctr" anchorCtr="1"/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tr-TR" altLang="tr-TR" sz="20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Genel Bütçe Dairesi Başkanlığı</a:t>
            </a:r>
            <a:endParaRPr lang="tr-TR" altLang="tr-TR" sz="2000" b="1" dirty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0" y="1274793"/>
            <a:ext cx="89614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68894"/>
            <a:r>
              <a:rPr lang="tr-TR" altLang="tr-TR" sz="1800" b="1" dirty="0" smtClean="0">
                <a:cs typeface="Arial" charset="0"/>
              </a:rPr>
              <a:t>Genel Bütçe Hazırlıkları</a:t>
            </a:r>
            <a:endParaRPr lang="tr-TR" altLang="tr-TR" sz="1800" b="1" dirty="0">
              <a:cs typeface="Arial" charset="0"/>
            </a:endParaRPr>
          </a:p>
        </p:txBody>
      </p:sp>
      <p:sp>
        <p:nvSpPr>
          <p:cNvPr id="10" name="10 Dikdörtgen"/>
          <p:cNvSpPr>
            <a:spLocks noChangeArrowheads="1"/>
          </p:cNvSpPr>
          <p:nvPr/>
        </p:nvSpPr>
        <p:spPr bwMode="auto">
          <a:xfrm>
            <a:off x="802102" y="1708953"/>
            <a:ext cx="6969477" cy="751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altLang="tr-TR" sz="1521" dirty="0">
                <a:solidFill>
                  <a:prstClr val="black"/>
                </a:solidFill>
                <a:cs typeface="Arial" charset="0"/>
              </a:rPr>
              <a:t>Bakanlık  Stratejik Planına uygun olarak yılı ve izleyen iki yılı kapsayan  </a:t>
            </a:r>
            <a:r>
              <a:rPr lang="tr-TR" altLang="tr-TR" sz="1521" b="1" dirty="0">
                <a:solidFill>
                  <a:prstClr val="black"/>
                </a:solidFill>
                <a:cs typeface="Arial" charset="0"/>
              </a:rPr>
              <a:t>Bakanlık Bütçesinin</a:t>
            </a:r>
            <a:r>
              <a:rPr lang="tr-TR" altLang="tr-TR" sz="1521" dirty="0">
                <a:solidFill>
                  <a:prstClr val="black"/>
                </a:solidFill>
                <a:cs typeface="Arial" charset="0"/>
              </a:rPr>
              <a:t> hazırlanmasını koordine ediyoruz</a:t>
            </a:r>
            <a:r>
              <a:rPr lang="tr-TR" altLang="tr-TR" sz="1521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tr-TR" altLang="tr-TR" sz="1521" dirty="0">
              <a:solidFill>
                <a:prstClr val="black"/>
              </a:solidFill>
              <a:cs typeface="Arial" charset="0"/>
            </a:endParaRP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0209626"/>
              </p:ext>
            </p:extLst>
          </p:nvPr>
        </p:nvGraphicFramePr>
        <p:xfrm>
          <a:off x="802103" y="2676488"/>
          <a:ext cx="7647264" cy="3539889"/>
        </p:xfrm>
        <a:graphic>
          <a:graphicData uri="http://schemas.openxmlformats.org/drawingml/2006/table">
            <a:tbl>
              <a:tblPr/>
              <a:tblGrid>
                <a:gridCol w="2755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88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012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012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012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4212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Sağlık Bakanlığı ve Bağlı Kuruluşların 2018 Yılı Merkezi Yönetim Bütçesi, </a:t>
                      </a:r>
                      <a:r>
                        <a:rPr lang="tr-TR" sz="1100" b="1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tr-TR" sz="1100" b="1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milyon TL)</a:t>
                      </a:r>
                    </a:p>
                  </a:txBody>
                  <a:tcPr marL="7677" marR="7677" marT="76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635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7677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A6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Personel Ödenekleri </a:t>
                      </a:r>
                    </a:p>
                  </a:txBody>
                  <a:tcPr marL="7677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A6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Diğer Cari Ödenekler </a:t>
                      </a:r>
                    </a:p>
                  </a:txBody>
                  <a:tcPr marL="7677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A6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Yatırım Ödenekleri </a:t>
                      </a:r>
                    </a:p>
                  </a:txBody>
                  <a:tcPr marL="7677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A6B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</a:t>
                      </a:r>
                    </a:p>
                  </a:txBody>
                  <a:tcPr marL="7677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A6B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5921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Sağlık Bakanlığı </a:t>
                      </a:r>
                    </a:p>
                  </a:txBody>
                  <a:tcPr marL="92122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20.016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10.493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5.462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35.971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16358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Türkiye Hudut ve Sahiller Sağlık Genel Müdürlüğü </a:t>
                      </a:r>
                    </a:p>
                  </a:txBody>
                  <a:tcPr marL="92122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666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Türkiye İlaç ve Tıbbi Cihaz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Kurumu 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2122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9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66602"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Türkiye 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Sağlık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Enstitüleri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</a:t>
                      </a:r>
                    </a:p>
                    <a:p>
                      <a:pPr algn="l" rtl="0" fontAlgn="ctr"/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Başkanlığı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77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</a:p>
                  </a:txBody>
                  <a:tcPr marL="7677" marR="27367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5921">
                <a:tc>
                  <a:txBody>
                    <a:bodyPr/>
                    <a:lstStyle/>
                    <a:p>
                      <a:pPr algn="ctr" rtl="0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Toplam </a:t>
                      </a:r>
                    </a:p>
                  </a:txBody>
                  <a:tcPr marL="7677" marR="7677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20.130</a:t>
                      </a:r>
                    </a:p>
                  </a:txBody>
                  <a:tcPr marL="7677" marR="23946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10.580</a:t>
                      </a:r>
                    </a:p>
                  </a:txBody>
                  <a:tcPr marL="7677" marR="23946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5.604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77" marR="23946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D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tr-T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36.314</a:t>
                      </a:r>
                      <a:endParaRPr lang="tr-T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77" marR="239460" marT="767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80884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 14"/>
          <p:cNvGrpSpPr/>
          <p:nvPr/>
        </p:nvGrpSpPr>
        <p:grpSpPr>
          <a:xfrm>
            <a:off x="348322" y="577706"/>
            <a:ext cx="7103611" cy="519570"/>
            <a:chOff x="3224512" y="2102265"/>
            <a:chExt cx="4219200" cy="733214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>
              <a:off x="3224512" y="2102265"/>
              <a:ext cx="4219200" cy="73321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gray">
            <a:xfrm>
              <a:off x="3262253" y="2167627"/>
              <a:ext cx="4144905" cy="594090"/>
            </a:xfrm>
            <a:prstGeom prst="rect">
              <a:avLst/>
            </a:prstGeom>
            <a:gradFill rotWithShape="1">
              <a:gsLst>
                <a:gs pos="4000">
                  <a:schemeClr val="accent1">
                    <a:gamma/>
                    <a:tint val="30196"/>
                    <a:invGamma/>
                    <a:alpha val="97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3152" tIns="73152" rIns="73152" bIns="73152" anchor="b" anchorCtr="0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tr-TR" altLang="tr-TR" sz="20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Genel Bütçe </a:t>
              </a:r>
              <a:r>
                <a:rPr lang="tr-TR" altLang="tr-TR" sz="2000" b="1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Uygulamaları</a:t>
              </a:r>
              <a:endParaRPr lang="tr-TR" altLang="tr-TR" sz="20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6" name="Başlık 1"/>
          <p:cNvSpPr txBox="1">
            <a:spLocks/>
          </p:cNvSpPr>
          <p:nvPr/>
        </p:nvSpPr>
        <p:spPr>
          <a:xfrm>
            <a:off x="-24974" y="1112023"/>
            <a:ext cx="9144000" cy="5048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1800" b="1" dirty="0" smtClean="0">
                <a:latin typeface="Arial" pitchFamily="34" charset="0"/>
                <a:ea typeface="Myriad Pro"/>
                <a:cs typeface="Arial" pitchFamily="34" charset="0"/>
              </a:rPr>
              <a:t>Ödeneklerin Kullanılması</a:t>
            </a:r>
            <a:endParaRPr lang="tr-TR" sz="1800" b="1" dirty="0">
              <a:latin typeface="Arial" pitchFamily="34" charset="0"/>
              <a:ea typeface="Myriad Pro"/>
              <a:cs typeface="Arial" pitchFamily="34" charset="0"/>
            </a:endParaRPr>
          </a:p>
        </p:txBody>
      </p:sp>
      <p:sp>
        <p:nvSpPr>
          <p:cNvPr id="7" name="4 Dikdörtgen"/>
          <p:cNvSpPr/>
          <p:nvPr/>
        </p:nvSpPr>
        <p:spPr>
          <a:xfrm>
            <a:off x="394855" y="1498140"/>
            <a:ext cx="841663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yriad Pro"/>
                <a:cs typeface="Arial" pitchFamily="34" charset="0"/>
              </a:rPr>
              <a:t>(5018 sayılı 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yriad Pro"/>
                <a:cs typeface="Arial" pitchFamily="34" charset="0"/>
              </a:rPr>
              <a:t>Kanun / 20 </a:t>
            </a:r>
            <a:r>
              <a:rPr lang="tr-TR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yriad Pro"/>
                <a:cs typeface="Arial" pitchFamily="34" charset="0"/>
              </a:rPr>
              <a:t>nci</a:t>
            </a:r>
            <a:r>
              <a:rPr lang="tr-TR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ea typeface="Myriad Pro"/>
                <a:cs typeface="Arial" pitchFamily="34" charset="0"/>
              </a:rPr>
              <a:t> md)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tr-TR" dirty="0" smtClean="0"/>
              <a:t>Genel bütçe kapsamındaki kamu idareleri, </a:t>
            </a:r>
            <a:r>
              <a:rPr lang="tr-TR" b="1" u="sng" dirty="0" smtClean="0"/>
              <a:t>ayrıntılı harcama programları</a:t>
            </a:r>
            <a:r>
              <a:rPr lang="tr-TR" dirty="0" smtClean="0"/>
              <a:t>nı hazırlar ve vize edilmek üzere Maliye Bakanlığına gönderir. Bütçe ödenekleri, Maliye Bakanlığınca belirlenecek esaslar çerçevesinde, nakit planlaması da dikkate alınarak </a:t>
            </a:r>
            <a:r>
              <a:rPr lang="tr-TR" b="1" u="sng" dirty="0" smtClean="0"/>
              <a:t>vize edilen ayrıntılı harcama programları ve serbest bırakma oranlarına göre kullanılır. </a:t>
            </a:r>
            <a:endParaRPr lang="tr-TR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ea typeface="Myriad Pro"/>
              <a:cs typeface="Arial" pitchFamily="34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763862"/>
              </p:ext>
            </p:extLst>
          </p:nvPr>
        </p:nvGraphicFramePr>
        <p:xfrm>
          <a:off x="582404" y="3821853"/>
          <a:ext cx="7462712" cy="2195850"/>
        </p:xfrm>
        <a:graphic>
          <a:graphicData uri="http://schemas.openxmlformats.org/drawingml/2006/table">
            <a:tbl>
              <a:tblPr/>
              <a:tblGrid>
                <a:gridCol w="1976464"/>
                <a:gridCol w="1728545"/>
                <a:gridCol w="1935216"/>
                <a:gridCol w="1822487"/>
              </a:tblGrid>
              <a:tr h="2195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Ocak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Şubat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Mart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1. 3 Ay Toplamı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4.124.165.627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2.786.562.712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2.650.914.158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9.561.642.497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Nisan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Mayıs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Haziran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2. 3 Ay Toplamı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>
                          <a:effectLst/>
                          <a:latin typeface="Tahoma"/>
                        </a:rPr>
                        <a:t>3.249.324.000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3.208.248.000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>
                          <a:effectLst/>
                          <a:latin typeface="Tahoma"/>
                        </a:rPr>
                        <a:t>3.199.905.000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9.657.477.000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Temmuz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Ağustos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Eylül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3. 3 Ay Toplamı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>
                          <a:effectLst/>
                          <a:latin typeface="Tahoma"/>
                        </a:rPr>
                        <a:t>3.422.144.000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3.439.961.000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3.434.533.000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10.296.638.000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Ekim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Kasım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Aralık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4. 3 Ay Toplamı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>
                          <a:effectLst/>
                          <a:latin typeface="Tahoma"/>
                        </a:rPr>
                        <a:t>2.836.931.000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2.822.963.000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2.568.822.000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8.228.716.000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1. 6 Ay Toplamı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2. 6 Ay Toplamı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900" b="1" i="0" u="none" strike="noStrike" dirty="0">
                          <a:effectLst/>
                          <a:latin typeface="Tahoma"/>
                        </a:rPr>
                        <a:t>AHP Toplamı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19585"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19.219.119.497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>
                          <a:effectLst/>
                          <a:latin typeface="Tahoma"/>
                        </a:rPr>
                        <a:t>18.525.354.000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b="0" i="0" u="none" strike="noStrike" dirty="0">
                          <a:effectLst/>
                          <a:latin typeface="Tahoma"/>
                        </a:rPr>
                        <a:t>37.744.473.497</a:t>
                      </a:r>
                    </a:p>
                  </a:txBody>
                  <a:tcPr marL="6761" marR="6761" marT="676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Dikdörtgen 2"/>
          <p:cNvSpPr/>
          <p:nvPr/>
        </p:nvSpPr>
        <p:spPr>
          <a:xfrm>
            <a:off x="2404618" y="3514076"/>
            <a:ext cx="3746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400" b="1" dirty="0"/>
              <a:t>Ödenek Durum Bilgisi (Kurum Düzeyinde)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582404" y="6088575"/>
            <a:ext cx="7526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*Ödenekler Şubat- Nisan- Temmuz- Ekim aylarının başında Maliye Bakanlığınca serbest bırakılıyor.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72245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 14"/>
          <p:cNvGrpSpPr/>
          <p:nvPr/>
        </p:nvGrpSpPr>
        <p:grpSpPr>
          <a:xfrm>
            <a:off x="348322" y="577706"/>
            <a:ext cx="7103611" cy="519570"/>
            <a:chOff x="3224512" y="2102265"/>
            <a:chExt cx="4219200" cy="733214"/>
          </a:xfrm>
        </p:grpSpPr>
        <p:sp>
          <p:nvSpPr>
            <p:cNvPr id="16" name="Rectangle 7"/>
            <p:cNvSpPr>
              <a:spLocks noChangeArrowheads="1"/>
            </p:cNvSpPr>
            <p:nvPr/>
          </p:nvSpPr>
          <p:spPr bwMode="gray">
            <a:xfrm>
              <a:off x="3224512" y="2102265"/>
              <a:ext cx="4219200" cy="733214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 sz="20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7" name="Rectangle 8"/>
            <p:cNvSpPr>
              <a:spLocks noChangeArrowheads="1"/>
            </p:cNvSpPr>
            <p:nvPr/>
          </p:nvSpPr>
          <p:spPr bwMode="gray">
            <a:xfrm>
              <a:off x="3262253" y="2167627"/>
              <a:ext cx="4144905" cy="594090"/>
            </a:xfrm>
            <a:prstGeom prst="rect">
              <a:avLst/>
            </a:prstGeom>
            <a:gradFill rotWithShape="1">
              <a:gsLst>
                <a:gs pos="4000">
                  <a:schemeClr val="accent1">
                    <a:gamma/>
                    <a:tint val="30196"/>
                    <a:invGamma/>
                    <a:alpha val="97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algn="ctr">
              <a:solidFill>
                <a:schemeClr val="bg1"/>
              </a:solidFill>
              <a:miter lim="800000"/>
              <a:headEnd/>
              <a:tailEnd/>
            </a:ln>
            <a:effectLst/>
          </p:spPr>
          <p:txBody>
            <a:bodyPr lIns="73152" tIns="73152" rIns="73152" bIns="73152" anchor="b" anchorCtr="0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tr-TR" altLang="tr-TR" sz="2000" b="1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Genel Bütçe </a:t>
              </a:r>
              <a:r>
                <a:rPr lang="tr-TR" altLang="tr-TR" sz="2000" b="1" dirty="0" smtClean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Uygulamaları</a:t>
              </a:r>
              <a:endParaRPr lang="tr-TR" altLang="tr-TR" sz="20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sp>
        <p:nvSpPr>
          <p:cNvPr id="6" name="Başlık 1"/>
          <p:cNvSpPr txBox="1">
            <a:spLocks/>
          </p:cNvSpPr>
          <p:nvPr/>
        </p:nvSpPr>
        <p:spPr>
          <a:xfrm>
            <a:off x="-24974" y="1364435"/>
            <a:ext cx="9144000" cy="50482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r-TR" sz="1800" b="1" dirty="0" smtClean="0">
                <a:latin typeface="Arial" pitchFamily="34" charset="0"/>
                <a:ea typeface="Myriad Pro"/>
                <a:cs typeface="Arial" pitchFamily="34" charset="0"/>
              </a:rPr>
              <a:t>Ödeneklerin Kullanılması</a:t>
            </a:r>
            <a:endParaRPr lang="tr-TR" sz="1800" b="1" dirty="0">
              <a:latin typeface="Arial" pitchFamily="34" charset="0"/>
              <a:ea typeface="Myriad Pro"/>
              <a:cs typeface="Arial" pitchFamily="34" charset="0"/>
            </a:endParaRPr>
          </a:p>
        </p:txBody>
      </p:sp>
      <p:sp>
        <p:nvSpPr>
          <p:cNvPr id="7" name="4 Dikdörtgen"/>
          <p:cNvSpPr/>
          <p:nvPr/>
        </p:nvSpPr>
        <p:spPr>
          <a:xfrm>
            <a:off x="394855" y="1498140"/>
            <a:ext cx="8416636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endParaRPr lang="tr-TR" dirty="0" smtClean="0"/>
          </a:p>
          <a:p>
            <a:pPr indent="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Kamu idareleri, </a:t>
            </a:r>
            <a:r>
              <a:rPr lang="tr-TR" b="1" dirty="0" smtClean="0"/>
              <a:t>bütçelerinde yer alan ödeneklerin üzerinde harcama yapamaz.</a:t>
            </a:r>
            <a:r>
              <a:rPr lang="tr-TR" dirty="0" smtClean="0"/>
              <a:t> Bütçeyle verilen ödenekler, tahsis edildikleri amaçlar doğrultusunda yılı içinde yaptırılan iş, satın alınan mal ve hizmetler ile diğer giderlerin karşılanmasında kullanılır. </a:t>
            </a:r>
          </a:p>
          <a:p>
            <a:pPr indent="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smtClean="0"/>
              <a:t>Ancak, ait olduğu malî yılda ödenemeyen ve emanet hesabına alınamayan </a:t>
            </a:r>
            <a:r>
              <a:rPr lang="tr-TR" b="1" dirty="0" smtClean="0"/>
              <a:t>zamanaşımına uğramamış geçen yıllar borçları ile ilama bağlı borçlar,</a:t>
            </a:r>
            <a:r>
              <a:rPr lang="tr-TR" dirty="0" smtClean="0"/>
              <a:t> ilgili kamu idaresinin cari yıl bütçesinden ödenir. </a:t>
            </a:r>
          </a:p>
          <a:p>
            <a:pPr indent="36195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tr-TR" dirty="0" smtClean="0">
                <a:cs typeface="Arial" pitchFamily="34" charset="0"/>
              </a:rPr>
              <a:t>Cari </a:t>
            </a:r>
            <a:r>
              <a:rPr lang="tr-TR" dirty="0">
                <a:cs typeface="Arial" pitchFamily="34" charset="0"/>
              </a:rPr>
              <a:t>yılda kullanılmayan ödenekler yıl </a:t>
            </a:r>
            <a:r>
              <a:rPr lang="tr-TR" dirty="0" smtClean="0">
                <a:cs typeface="Arial" pitchFamily="34" charset="0"/>
              </a:rPr>
              <a:t>sonunda iptal </a:t>
            </a:r>
            <a:r>
              <a:rPr lang="tr-TR" dirty="0">
                <a:cs typeface="Arial" pitchFamily="34" charset="0"/>
              </a:rPr>
              <a:t>edilir.</a:t>
            </a:r>
          </a:p>
        </p:txBody>
      </p:sp>
    </p:spTree>
    <p:extLst>
      <p:ext uri="{BB962C8B-B14F-4D97-AF65-F5344CB8AC3E}">
        <p14:creationId xmlns:p14="http://schemas.microsoft.com/office/powerpoint/2010/main" val="3096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lt;root reqver=&quot;23045&quot;&gt;&lt;version val=&quot;2412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d-%1-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d&lt;/m_strFormatTime&gt;&lt;m_yearfmt&gt;&lt;begin val=&quot;0&quot;/&gt;&lt;end val=&quot;4&quot;/&gt;&lt;/m_yearfmt&gt;&lt;/m_precDefaultDay&gt;&lt;m_mruColor&gt;&lt;m_vecMRU length=&quot;4&quot;&gt;&lt;elem m_fUsage=&quot;2.30048999999999990000E+000&quot;&gt;&lt;m_msothmcolidx val=&quot;0&quot;/&gt;&lt;m_rgb r=&quot;66&quot; g=&quot;66&quot; b=&quot;66&quot;/&gt;&lt;m_nBrightness val=&quot;0&quot;/&gt;&lt;/elem&gt;&lt;elem m_fUsage=&quot;1.00000000000000000000E+000&quot;&gt;&lt;m_msothmcolidx val=&quot;0&quot;/&gt;&lt;m_rgb r=&quot;F2&quot; g=&quot;7F&quot; b=&quot;00&quot;/&gt;&lt;m_nBrightness val=&quot;0&quot;/&gt;&lt;/elem&gt;&lt;elem m_fUsage=&quot;7.29000000000000090000E-001&quot;&gt;&lt;m_msothmcolidx val=&quot;0&quot;/&gt;&lt;m_rgb r=&quot;CD&quot; g=&quot;20&quot; b=&quot;2C&quot;/&gt;&lt;m_nBrightness val=&quot;0&quot;/&gt;&lt;/elem&gt;&lt;elem m_fUsage=&quot;6.56100000000000130000E-001&quot;&gt;&lt;m_msothmcolidx val=&quot;0&quot;/&gt;&lt;m_rgb r=&quot;A3&quot; g=&quot;B3&quot; b=&quot;0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PVERSION" val="5"/>
  <p:tag name="TPFULLVERSION" val="5.3.2.24"/>
  <p:tag name="PPTVERSION" val="14"/>
  <p:tag name="TPOS" val="2"/>
  <p:tag name="APLORISREVISION" val="9"/>
  <p:tag name="THINKCELLUNDODONOTDELETE" val="0"/>
  <p:tag name="ISNEWSLIDENUMBER" val="True"/>
  <p:tag name="PREVIOUSNAME" val="C:\Users\Can Yalcin\AppData\Local\McK FirmFormat Templates\Templates\Local Templates\SB.po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UVaNioeQEy1srSxzx_jYw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Firm Format - template_Blue">
  <a:themeElements>
    <a:clrScheme name="Custom 31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75C2BD"/>
      </a:accent1>
      <a:accent2>
        <a:srgbClr val="48A29C"/>
      </a:accent2>
      <a:accent3>
        <a:srgbClr val="DADADA"/>
      </a:accent3>
      <a:accent4>
        <a:srgbClr val="8F8E8B"/>
      </a:accent4>
      <a:accent5>
        <a:srgbClr val="4F78D6"/>
      </a:accent5>
      <a:accent6>
        <a:srgbClr val="CF142B"/>
      </a:accent6>
      <a:hlink>
        <a:srgbClr val="0065BD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B.potx" id="{F328CA55-9AF6-4CFD-8905-E062945C896A}" vid="{54CDBFC9-C4FF-4ECA-9ED6-A376C78DCA56}"/>
    </a:ext>
  </a:extLst>
</a:theme>
</file>

<file path=ppt/theme/theme2.xml><?xml version="1.0" encoding="utf-8"?>
<a:theme xmlns:a="http://schemas.openxmlformats.org/drawingml/2006/main" name="1_Firm Format - template_Blue">
  <a:themeElements>
    <a:clrScheme name="Custom 31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75C2BD"/>
      </a:accent1>
      <a:accent2>
        <a:srgbClr val="48A29C"/>
      </a:accent2>
      <a:accent3>
        <a:srgbClr val="DADADA"/>
      </a:accent3>
      <a:accent4>
        <a:srgbClr val="8F8E8B"/>
      </a:accent4>
      <a:accent5>
        <a:srgbClr val="4F78D6"/>
      </a:accent5>
      <a:accent6>
        <a:srgbClr val="CF142B"/>
      </a:accent6>
      <a:hlink>
        <a:srgbClr val="0065BD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B.potx" id="{F328CA55-9AF6-4CFD-8905-E062945C896A}" vid="{54CDBFC9-C4FF-4ECA-9ED6-A376C78DCA56}"/>
    </a:ext>
  </a:extLst>
</a:theme>
</file>

<file path=ppt/theme/theme3.xml><?xml version="1.0" encoding="utf-8"?>
<a:theme xmlns:a="http://schemas.openxmlformats.org/drawingml/2006/main" name="2_Firm Format - template_Blue">
  <a:themeElements>
    <a:clrScheme name="Custom 31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75C2BD"/>
      </a:accent1>
      <a:accent2>
        <a:srgbClr val="48A29C"/>
      </a:accent2>
      <a:accent3>
        <a:srgbClr val="DADADA"/>
      </a:accent3>
      <a:accent4>
        <a:srgbClr val="8F8E8B"/>
      </a:accent4>
      <a:accent5>
        <a:srgbClr val="4F78D6"/>
      </a:accent5>
      <a:accent6>
        <a:srgbClr val="CF142B"/>
      </a:accent6>
      <a:hlink>
        <a:srgbClr val="0065BD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B.potx" id="{F328CA55-9AF6-4CFD-8905-E062945C896A}" vid="{54CDBFC9-C4FF-4ECA-9ED6-A376C78DCA56}"/>
    </a:ext>
  </a:extLst>
</a:theme>
</file>

<file path=ppt/theme/theme4.xml><?xml version="1.0" encoding="utf-8"?>
<a:theme xmlns:a="http://schemas.openxmlformats.org/drawingml/2006/main" name="3_Firm Format - template_Blue">
  <a:themeElements>
    <a:clrScheme name="Custom 31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75C2BD"/>
      </a:accent1>
      <a:accent2>
        <a:srgbClr val="48A29C"/>
      </a:accent2>
      <a:accent3>
        <a:srgbClr val="DADADA"/>
      </a:accent3>
      <a:accent4>
        <a:srgbClr val="8F8E8B"/>
      </a:accent4>
      <a:accent5>
        <a:srgbClr val="4F78D6"/>
      </a:accent5>
      <a:accent6>
        <a:srgbClr val="CF142B"/>
      </a:accent6>
      <a:hlink>
        <a:srgbClr val="0065BD"/>
      </a:hlink>
      <a:folHlink>
        <a:srgbClr val="00296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cKinsey Grey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5C5C5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5BD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cKinsey Cyan-Blue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9F0FF"/>
        </a:accent1>
        <a:accent2>
          <a:srgbClr val="00ADEF"/>
        </a:accent2>
        <a:accent3>
          <a:srgbClr val="0065BD"/>
        </a:accent3>
        <a:accent4>
          <a:srgbClr val="002960"/>
        </a:accent4>
        <a:accent5>
          <a:srgbClr val="F27F00"/>
        </a:accent5>
        <a:accent6>
          <a:srgbClr val="808080"/>
        </a:accent6>
        <a:hlink>
          <a:srgbClr val="006983"/>
        </a:hlink>
        <a:folHlink>
          <a:srgbClr val="3333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B.potx" id="{F328CA55-9AF6-4CFD-8905-E062945C896A}" vid="{54CDBFC9-C4FF-4ECA-9ED6-A376C78DCA56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10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11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2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3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4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5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6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7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8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ppt/theme/themeOverride9.xml><?xml version="1.0" encoding="utf-8"?>
<a:themeOverride xmlns:a="http://schemas.openxmlformats.org/drawingml/2006/main">
  <a:clrScheme name="Custom 31">
    <a:dk1>
      <a:srgbClr val="000000"/>
    </a:dk1>
    <a:lt1>
      <a:srgbClr val="FFFFFF"/>
    </a:lt1>
    <a:dk2>
      <a:srgbClr val="002960"/>
    </a:dk2>
    <a:lt2>
      <a:srgbClr val="FFFFFF"/>
    </a:lt2>
    <a:accent1>
      <a:srgbClr val="75C2BD"/>
    </a:accent1>
    <a:accent2>
      <a:srgbClr val="48A29C"/>
    </a:accent2>
    <a:accent3>
      <a:srgbClr val="DADADA"/>
    </a:accent3>
    <a:accent4>
      <a:srgbClr val="8F8E8B"/>
    </a:accent4>
    <a:accent5>
      <a:srgbClr val="4F78D6"/>
    </a:accent5>
    <a:accent6>
      <a:srgbClr val="CF142B"/>
    </a:accent6>
    <a:hlink>
      <a:srgbClr val="0065BD"/>
    </a:hlink>
    <a:folHlink>
      <a:srgbClr val="00296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1201D49F58544ABF55037D3D28F43A" ma:contentTypeVersion="2" ma:contentTypeDescription="Create a new document." ma:contentTypeScope="" ma:versionID="c53c1a8c2167e67e9a7733b0cb46bc50">
  <xsd:schema xmlns:xsd="http://www.w3.org/2001/XMLSchema" xmlns:xs="http://www.w3.org/2001/XMLSchema" xmlns:p="http://schemas.microsoft.com/office/2006/metadata/properties" xmlns:ns1="http://schemas.microsoft.com/sharepoint/v3" xmlns:ns2="04ef92f6-9dd8-455a-8e33-ba5abb16863d" targetNamespace="http://schemas.microsoft.com/office/2006/metadata/properties" ma:root="true" ma:fieldsID="d8299a6dbb52a799484d0239c4cb92ba" ns1:_="" ns2:_="">
    <xsd:import namespace="http://schemas.microsoft.com/sharepoint/v3"/>
    <xsd:import namespace="04ef92f6-9dd8-455a-8e33-ba5abb16863d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f92f6-9dd8-455a-8e33-ba5abb16863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E685DA5-0C59-48FE-9BC8-AE410C7666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F31656-E823-406D-9E74-CC1E915E0D2B}"/>
</file>

<file path=customXml/itemProps3.xml><?xml version="1.0" encoding="utf-8"?>
<ds:datastoreItem xmlns:ds="http://schemas.openxmlformats.org/officeDocument/2006/customXml" ds:itemID="{7E36B325-8000-4FB8-B1DA-306F27DAF94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962</Words>
  <Application>Microsoft Office PowerPoint</Application>
  <PresentationFormat>Özel</PresentationFormat>
  <Paragraphs>219</Paragraphs>
  <Slides>17</Slides>
  <Notes>2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4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6" baseType="lpstr">
      <vt:lpstr>Arial</vt:lpstr>
      <vt:lpstr>Myriad Pro</vt:lpstr>
      <vt:lpstr>Tahoma</vt:lpstr>
      <vt:lpstr>Wingdings</vt:lpstr>
      <vt:lpstr>Firm Format - template_Blue</vt:lpstr>
      <vt:lpstr>1_Firm Format - template_Blue</vt:lpstr>
      <vt:lpstr>2_Firm Format - template_Blue</vt:lpstr>
      <vt:lpstr>3_Firm Format - template_Blue</vt:lpstr>
      <vt:lpstr>think-cell Slide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cp:lastPrinted>2015-10-15T15:41:18Z</cp:lastPrinted>
  <dcterms:created xsi:type="dcterms:W3CDTF">2017-07-21T09:13:05Z</dcterms:created>
  <dcterms:modified xsi:type="dcterms:W3CDTF">2018-04-16T07:08:57Z</dcterms:modified>
  <dc:language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0x0101001E1201D49F58544ABF55037D3D28F43A</vt:lpwstr>
  </property>
</Properties>
</file>