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handoutMasters/handoutMaster1.xml" ContentType="application/vnd.openxmlformats-officedocument.presentationml.handoutMaster+xml"/>
  <Override PartName="/ppt/theme/theme1.xml" ContentType="application/vnd.openxmlformats-officedocument.theme+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ppt/tags/tag1.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852" r:id="rId3"/>
  </p:sldMasterIdLst>
  <p:notesMasterIdLst>
    <p:notesMasterId r:id="rId26"/>
  </p:notesMasterIdLst>
  <p:handoutMasterIdLst>
    <p:handoutMasterId r:id="rId27"/>
  </p:handoutMasterIdLst>
  <p:sldIdLst>
    <p:sldId id="262" r:id="rId4"/>
    <p:sldId id="263" r:id="rId5"/>
    <p:sldId id="264" r:id="rId6"/>
    <p:sldId id="274" r:id="rId7"/>
    <p:sldId id="275" r:id="rId8"/>
    <p:sldId id="279" r:id="rId9"/>
    <p:sldId id="265" r:id="rId10"/>
    <p:sldId id="266" r:id="rId11"/>
    <p:sldId id="267" r:id="rId12"/>
    <p:sldId id="268" r:id="rId13"/>
    <p:sldId id="269" r:id="rId14"/>
    <p:sldId id="270" r:id="rId15"/>
    <p:sldId id="272" r:id="rId16"/>
    <p:sldId id="271" r:id="rId17"/>
    <p:sldId id="280" r:id="rId18"/>
    <p:sldId id="281" r:id="rId19"/>
    <p:sldId id="282" r:id="rId20"/>
    <p:sldId id="273" r:id="rId21"/>
    <p:sldId id="283" r:id="rId22"/>
    <p:sldId id="278"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5EE"/>
    <a:srgbClr val="47A29C"/>
    <a:srgbClr val="47989C"/>
    <a:srgbClr val="F07920"/>
    <a:srgbClr val="28A846"/>
    <a:srgbClr val="DF4DD5"/>
    <a:srgbClr val="FF3300"/>
    <a:srgbClr val="96D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2" d="100"/>
          <a:sy n="102" d="100"/>
        </p:scale>
        <p:origin x="138" y="120"/>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141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C5A6E-6F83-4D20-AB18-03180F9B4E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59913FD8-2A83-4275-AECB-528ABCCD8CC0}">
      <dgm:prSet phldrT="[Metin]" custT="1"/>
      <dgm:spPr>
        <a:solidFill>
          <a:schemeClr val="accent6">
            <a:lumMod val="40000"/>
            <a:lumOff val="60000"/>
          </a:schemeClr>
        </a:solidFill>
      </dgm:spPr>
      <dgm:t>
        <a:bodyPr/>
        <a:lstStyle/>
        <a:p>
          <a:r>
            <a:rPr lang="tr-TR" sz="3200" dirty="0" smtClean="0">
              <a:solidFill>
                <a:schemeClr val="tx1"/>
              </a:solidFill>
              <a:latin typeface="Times New Roman" panose="02020603050405020304" pitchFamily="18" charset="0"/>
              <a:cs typeface="Times New Roman" panose="02020603050405020304" pitchFamily="18" charset="0"/>
            </a:rPr>
            <a:t>İdareler</a:t>
          </a:r>
          <a:endParaRPr lang="tr-TR" sz="3200" dirty="0">
            <a:solidFill>
              <a:schemeClr val="tx1"/>
            </a:solidFill>
            <a:latin typeface="Times New Roman" panose="02020603050405020304" pitchFamily="18" charset="0"/>
            <a:cs typeface="Times New Roman" panose="02020603050405020304" pitchFamily="18" charset="0"/>
          </a:endParaRPr>
        </a:p>
      </dgm:t>
    </dgm:pt>
    <dgm:pt modelId="{2930B69D-DEDB-44AA-8631-35CE224DCC49}" type="parTrans" cxnId="{00541716-7ADD-40FF-893F-B72A9442D9D2}">
      <dgm:prSet/>
      <dgm:spPr/>
      <dgm:t>
        <a:bodyPr/>
        <a:lstStyle/>
        <a:p>
          <a:endParaRPr lang="tr-TR"/>
        </a:p>
      </dgm:t>
    </dgm:pt>
    <dgm:pt modelId="{086ECA98-58E4-4FE3-9B8F-EC218100F896}" type="sibTrans" cxnId="{00541716-7ADD-40FF-893F-B72A9442D9D2}">
      <dgm:prSet/>
      <dgm:spPr/>
      <dgm:t>
        <a:bodyPr/>
        <a:lstStyle/>
        <a:p>
          <a:endParaRPr lang="tr-TR"/>
        </a:p>
      </dgm:t>
    </dgm:pt>
    <dgm:pt modelId="{15E86207-C956-4973-BCCC-196DE53B8AB1}">
      <dgm:prSet phldrT="[Metin]"/>
      <dgm:spPr/>
      <dgm:t>
        <a:bodyPr/>
        <a:lstStyle/>
        <a:p>
          <a:endParaRPr lang="tr-TR" dirty="0"/>
        </a:p>
      </dgm:t>
    </dgm:pt>
    <dgm:pt modelId="{440AF095-04F0-4F90-9F38-AD914F5658E4}" type="parTrans" cxnId="{AF455E21-9821-4B23-9D4F-8A4F899DED44}">
      <dgm:prSet/>
      <dgm:spPr/>
      <dgm:t>
        <a:bodyPr/>
        <a:lstStyle/>
        <a:p>
          <a:endParaRPr lang="tr-TR"/>
        </a:p>
      </dgm:t>
    </dgm:pt>
    <dgm:pt modelId="{DA1D6AE4-9D2E-400F-9797-D4982196ACF2}" type="sibTrans" cxnId="{AF455E21-9821-4B23-9D4F-8A4F899DED44}">
      <dgm:prSet/>
      <dgm:spPr/>
      <dgm:t>
        <a:bodyPr/>
        <a:lstStyle/>
        <a:p>
          <a:endParaRPr lang="tr-TR"/>
        </a:p>
      </dgm:t>
    </dgm:pt>
    <dgm:pt modelId="{BD4D1BA8-4C98-44BC-9E27-F61BA19D75D7}">
      <dgm:prSet/>
      <dgm:spPr/>
      <dgm:t>
        <a:bodyPr/>
        <a:lstStyle/>
        <a:p>
          <a:endParaRPr lang="tr-TR"/>
        </a:p>
      </dgm:t>
    </dgm:pt>
    <dgm:pt modelId="{3A0B9E19-D9DC-49CE-AEBB-394672E879C9}" type="parTrans" cxnId="{10995290-781C-4C31-A342-02F9B99CA7EA}">
      <dgm:prSet/>
      <dgm:spPr/>
      <dgm:t>
        <a:bodyPr/>
        <a:lstStyle/>
        <a:p>
          <a:endParaRPr lang="tr-TR"/>
        </a:p>
      </dgm:t>
    </dgm:pt>
    <dgm:pt modelId="{67341B62-4ED0-47F9-B897-C3DFEBF518F1}" type="sibTrans" cxnId="{10995290-781C-4C31-A342-02F9B99CA7EA}">
      <dgm:prSet/>
      <dgm:spPr/>
      <dgm:t>
        <a:bodyPr/>
        <a:lstStyle/>
        <a:p>
          <a:endParaRPr lang="tr-TR"/>
        </a:p>
      </dgm:t>
    </dgm:pt>
    <dgm:pt modelId="{5D7B6739-6C0B-40B2-8EA2-7B6DB0117A3B}" type="pres">
      <dgm:prSet presAssocID="{9F8C5A6E-6F83-4D20-AB18-03180F9B4E5A}" presName="cycle" presStyleCnt="0">
        <dgm:presLayoutVars>
          <dgm:chMax val="1"/>
          <dgm:dir/>
          <dgm:animLvl val="ctr"/>
          <dgm:resizeHandles val="exact"/>
        </dgm:presLayoutVars>
      </dgm:prSet>
      <dgm:spPr/>
      <dgm:t>
        <a:bodyPr/>
        <a:lstStyle/>
        <a:p>
          <a:endParaRPr lang="tr-TR"/>
        </a:p>
      </dgm:t>
    </dgm:pt>
    <dgm:pt modelId="{0DDA3F0D-46ED-4293-BE0F-3C7FBAC82994}" type="pres">
      <dgm:prSet presAssocID="{59913FD8-2A83-4275-AECB-528ABCCD8CC0}" presName="centerShape" presStyleLbl="node0" presStyleIdx="0" presStyleCnt="1" custScaleX="67266" custScaleY="56280" custLinFactNeighborX="1415" custLinFactNeighborY="-3696"/>
      <dgm:spPr/>
      <dgm:t>
        <a:bodyPr/>
        <a:lstStyle/>
        <a:p>
          <a:endParaRPr lang="tr-TR"/>
        </a:p>
      </dgm:t>
    </dgm:pt>
  </dgm:ptLst>
  <dgm:cxnLst>
    <dgm:cxn modelId="{F59F9614-AAB9-427B-9C0D-0831A54CEABD}" type="presOf" srcId="{59913FD8-2A83-4275-AECB-528ABCCD8CC0}" destId="{0DDA3F0D-46ED-4293-BE0F-3C7FBAC82994}" srcOrd="0" destOrd="0" presId="urn:microsoft.com/office/officeart/2005/8/layout/radial4"/>
    <dgm:cxn modelId="{AF455E21-9821-4B23-9D4F-8A4F899DED44}" srcId="{9F8C5A6E-6F83-4D20-AB18-03180F9B4E5A}" destId="{15E86207-C956-4973-BCCC-196DE53B8AB1}" srcOrd="1" destOrd="0" parTransId="{440AF095-04F0-4F90-9F38-AD914F5658E4}" sibTransId="{DA1D6AE4-9D2E-400F-9797-D4982196ACF2}"/>
    <dgm:cxn modelId="{00541716-7ADD-40FF-893F-B72A9442D9D2}" srcId="{9F8C5A6E-6F83-4D20-AB18-03180F9B4E5A}" destId="{59913FD8-2A83-4275-AECB-528ABCCD8CC0}" srcOrd="0" destOrd="0" parTransId="{2930B69D-DEDB-44AA-8631-35CE224DCC49}" sibTransId="{086ECA98-58E4-4FE3-9B8F-EC218100F896}"/>
    <dgm:cxn modelId="{10995290-781C-4C31-A342-02F9B99CA7EA}" srcId="{9F8C5A6E-6F83-4D20-AB18-03180F9B4E5A}" destId="{BD4D1BA8-4C98-44BC-9E27-F61BA19D75D7}" srcOrd="2" destOrd="0" parTransId="{3A0B9E19-D9DC-49CE-AEBB-394672E879C9}" sibTransId="{67341B62-4ED0-47F9-B897-C3DFEBF518F1}"/>
    <dgm:cxn modelId="{11268372-AD14-4858-9B7F-7CAC04FC274B}" type="presOf" srcId="{9F8C5A6E-6F83-4D20-AB18-03180F9B4E5A}" destId="{5D7B6739-6C0B-40B2-8EA2-7B6DB0117A3B}" srcOrd="0" destOrd="0" presId="urn:microsoft.com/office/officeart/2005/8/layout/radial4"/>
    <dgm:cxn modelId="{F8237D83-E9DE-47EA-BD7D-372CC82D4706}" type="presParOf" srcId="{5D7B6739-6C0B-40B2-8EA2-7B6DB0117A3B}" destId="{0DDA3F0D-46ED-4293-BE0F-3C7FBAC82994}"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A3F0D-46ED-4293-BE0F-3C7FBAC82994}">
      <dsp:nvSpPr>
        <dsp:cNvPr id="0" name=""/>
        <dsp:cNvSpPr/>
      </dsp:nvSpPr>
      <dsp:spPr>
        <a:xfrm>
          <a:off x="3408619" y="0"/>
          <a:ext cx="2484622" cy="2078830"/>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solidFill>
                <a:schemeClr val="tx1"/>
              </a:solidFill>
              <a:latin typeface="Times New Roman" panose="02020603050405020304" pitchFamily="18" charset="0"/>
              <a:cs typeface="Times New Roman" panose="02020603050405020304" pitchFamily="18" charset="0"/>
            </a:rPr>
            <a:t>İdareler</a:t>
          </a:r>
          <a:endParaRPr lang="tr-TR" sz="3200" kern="1200" dirty="0">
            <a:solidFill>
              <a:schemeClr val="tx1"/>
            </a:solidFill>
            <a:latin typeface="Times New Roman" panose="02020603050405020304" pitchFamily="18" charset="0"/>
            <a:cs typeface="Times New Roman" panose="02020603050405020304" pitchFamily="18" charset="0"/>
          </a:endParaRPr>
        </a:p>
      </dsp:txBody>
      <dsp:txXfrm>
        <a:off x="3772483" y="304438"/>
        <a:ext cx="1756894" cy="146995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BEB64-35AE-4293-AF4C-38F790147BED}" type="datetimeFigureOut">
              <a:rPr lang="tr-TR" smtClean="0"/>
              <a:pPr/>
              <a:t>27.03.2018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A391BE-477F-4938-A1CE-A0BB2F14A406}" type="slidenum">
              <a:rPr lang="tr-TR" smtClean="0"/>
              <a:pPr/>
              <a:t>‹#›</a:t>
            </a:fld>
            <a:endParaRPr lang="tr-TR" dirty="0"/>
          </a:p>
        </p:txBody>
      </p:sp>
    </p:spTree>
    <p:extLst>
      <p:ext uri="{BB962C8B-B14F-4D97-AF65-F5344CB8AC3E}">
        <p14:creationId xmlns:p14="http://schemas.microsoft.com/office/powerpoint/2010/main" val="10383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AE60B-075F-4DD5-8053-C8426E2D0DAD}" type="datetimeFigureOut">
              <a:rPr lang="tr-TR" smtClean="0"/>
              <a:pPr/>
              <a:t>27.03.2018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799C3-014C-4660-8E6C-35FB9C38CE6F}" type="slidenum">
              <a:rPr lang="tr-TR" smtClean="0"/>
              <a:pPr/>
              <a:t>‹#›</a:t>
            </a:fld>
            <a:endParaRPr lang="tr-TR" dirty="0"/>
          </a:p>
        </p:txBody>
      </p:sp>
    </p:spTree>
    <p:extLst>
      <p:ext uri="{BB962C8B-B14F-4D97-AF65-F5344CB8AC3E}">
        <p14:creationId xmlns:p14="http://schemas.microsoft.com/office/powerpoint/2010/main" val="161135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ayt Görüntüsü Yer Tutucusu 1"/>
          <p:cNvSpPr>
            <a:spLocks noGrp="1" noRot="1" noChangeAspect="1"/>
          </p:cNvSpPr>
          <p:nvPr>
            <p:ph type="sldImg"/>
          </p:nvPr>
        </p:nvSpPr>
        <p:spPr bwMode="auto">
          <a:noFill/>
          <a:ln>
            <a:solidFill>
              <a:srgbClr val="000000"/>
            </a:solidFill>
            <a:miter lim="800000"/>
            <a:headEnd/>
            <a:tailEnd/>
          </a:ln>
        </p:spPr>
      </p:sp>
      <p:sp>
        <p:nvSpPr>
          <p:cNvPr id="3" name="Not Yer Tutucusu 2"/>
          <p:cNvSpPr>
            <a:spLocks noGrp="1"/>
          </p:cNvSpPr>
          <p:nvPr>
            <p:ph type="body" idx="1"/>
          </p:nvPr>
        </p:nvSpPr>
        <p:spPr/>
        <p:txBody>
          <a:bodyPr/>
          <a:lstStyle/>
          <a:p>
            <a:pPr fontAlgn="auto">
              <a:spcBef>
                <a:spcPts val="0"/>
              </a:spcBef>
              <a:spcAft>
                <a:spcPts val="0"/>
              </a:spcAft>
              <a:defRPr/>
            </a:pPr>
            <a:r>
              <a:rPr lang="tr-TR" dirty="0" smtClean="0"/>
              <a:t>Ülkemizde kamu kurum ve kuruluşlarında, uluslararası standartlara uygun olarak iç kontrol sisteminin kurulması konusu, Avrupa Birliği müzakere sürecinde Mali Kontrol başlıklı 32. fasıl kapsamında yer almıştır.</a:t>
            </a:r>
          </a:p>
          <a:p>
            <a:pPr fontAlgn="auto">
              <a:spcBef>
                <a:spcPts val="0"/>
              </a:spcBef>
              <a:spcAft>
                <a:spcPts val="0"/>
              </a:spcAft>
              <a:defRPr/>
            </a:pPr>
            <a:r>
              <a:rPr lang="tr-TR" dirty="0" smtClean="0"/>
              <a:t>Bu fasıl kapsamında, 2003 yılı Aralık ayından itibaren tarama süreci içinde öncelikler listesinde yer alan yasal ve idarî düzenlemeler yürürlüğe konulmuştur.</a:t>
            </a:r>
          </a:p>
          <a:p>
            <a:pPr fontAlgn="auto">
              <a:spcBef>
                <a:spcPts val="0"/>
              </a:spcBef>
              <a:spcAft>
                <a:spcPts val="0"/>
              </a:spcAft>
              <a:defRPr/>
            </a:pPr>
            <a:r>
              <a:rPr lang="tr-TR" dirty="0" smtClean="0"/>
              <a:t>Söz konusu yasal ve idarî düzenlemelerin yürürlüğe konulmasıyla Mali Kontrol başlıklı 32. fasılda tarama süreci tamamlanmış ve 26 Haziran 2007 tarihinden itibaren de müzakere süreci başlamıştır. Bu fasılda müzakere süreci, öngörülen sistemin uluslararası standartlara uygun olarak gerçekleştirilmesiyle tamamlanacaktır.</a:t>
            </a:r>
          </a:p>
          <a:p>
            <a:pPr fontAlgn="auto">
              <a:spcBef>
                <a:spcPts val="0"/>
              </a:spcBef>
              <a:spcAft>
                <a:spcPts val="0"/>
              </a:spcAft>
              <a:defRPr/>
            </a:pPr>
            <a:endParaRPr lang="tr-TR" dirty="0" smtClean="0"/>
          </a:p>
          <a:p>
            <a:pPr fontAlgn="auto">
              <a:spcBef>
                <a:spcPts val="0"/>
              </a:spcBef>
              <a:spcAft>
                <a:spcPts val="0"/>
              </a:spcAft>
              <a:defRPr/>
            </a:pPr>
            <a:endParaRPr lang="tr-TR" dirty="0"/>
          </a:p>
        </p:txBody>
      </p:sp>
      <p:sp>
        <p:nvSpPr>
          <p:cNvPr id="3481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C167B-897C-4EAB-B2B9-A8D1669D1528}" type="slidenum">
              <a:rPr lang="tr-TR"/>
              <a:pPr fontAlgn="base">
                <a:spcBef>
                  <a:spcPct val="0"/>
                </a:spcBef>
                <a:spcAft>
                  <a:spcPct val="0"/>
                </a:spcAft>
              </a:pPr>
              <a:t>10</a:t>
            </a:fld>
            <a:endParaRPr lang="tr-TR"/>
          </a:p>
        </p:txBody>
      </p:sp>
    </p:spTree>
    <p:extLst>
      <p:ext uri="{BB962C8B-B14F-4D97-AF65-F5344CB8AC3E}">
        <p14:creationId xmlns:p14="http://schemas.microsoft.com/office/powerpoint/2010/main" val="236546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ayt Görüntüsü Yer Tutucusu 1"/>
          <p:cNvSpPr>
            <a:spLocks noGrp="1" noRot="1" noChangeAspect="1"/>
          </p:cNvSpPr>
          <p:nvPr>
            <p:ph type="sldImg"/>
          </p:nvPr>
        </p:nvSpPr>
        <p:spPr bwMode="auto">
          <a:noFill/>
          <a:ln>
            <a:solidFill>
              <a:srgbClr val="000000"/>
            </a:solidFill>
            <a:miter lim="800000"/>
            <a:headEnd/>
            <a:tailEnd/>
          </a:ln>
        </p:spPr>
      </p:sp>
      <p:sp>
        <p:nvSpPr>
          <p:cNvPr id="3" name="Not Yer Tutucusu 2"/>
          <p:cNvSpPr>
            <a:spLocks noGrp="1"/>
          </p:cNvSpPr>
          <p:nvPr>
            <p:ph type="body" idx="1"/>
          </p:nvPr>
        </p:nvSpPr>
        <p:spPr/>
        <p:txBody>
          <a:bodyPr/>
          <a:lstStyle/>
          <a:p>
            <a:pPr fontAlgn="auto">
              <a:spcBef>
                <a:spcPts val="0"/>
              </a:spcBef>
              <a:spcAft>
                <a:spcPts val="0"/>
              </a:spcAft>
              <a:defRPr/>
            </a:pPr>
            <a:r>
              <a:rPr lang="tr-TR" dirty="0" smtClean="0"/>
              <a:t>Ülkemizde kamu kurum ve kuruluşlarında, uluslararası standartlara uygun olarak iç kontrol sisteminin kurulması konusu, Avrupa Birliği müzakere sürecinde Mali Kontrol başlıklı 32. fasıl kapsamında yer almıştır.</a:t>
            </a:r>
          </a:p>
          <a:p>
            <a:pPr fontAlgn="auto">
              <a:spcBef>
                <a:spcPts val="0"/>
              </a:spcBef>
              <a:spcAft>
                <a:spcPts val="0"/>
              </a:spcAft>
              <a:defRPr/>
            </a:pPr>
            <a:r>
              <a:rPr lang="tr-TR" dirty="0" smtClean="0"/>
              <a:t>Bu fasıl kapsamında, 2003 yılı Aralık ayından itibaren tarama süreci içinde öncelikler listesinde yer alan yasal ve idarî düzenlemeler yürürlüğe konulmuştur.</a:t>
            </a:r>
          </a:p>
          <a:p>
            <a:pPr fontAlgn="auto">
              <a:spcBef>
                <a:spcPts val="0"/>
              </a:spcBef>
              <a:spcAft>
                <a:spcPts val="0"/>
              </a:spcAft>
              <a:defRPr/>
            </a:pPr>
            <a:r>
              <a:rPr lang="tr-TR" dirty="0" smtClean="0"/>
              <a:t>Söz konusu yasal ve idarî düzenlemelerin yürürlüğe konulmasıyla Mali Kontrol başlıklı 32. fasılda tarama süreci tamamlanmış ve 26 Haziran 2007 tarihinden itibaren de müzakere süreci başlamıştır. Bu fasılda müzakere süreci, öngörülen sistemin uluslararası standartlara uygun olarak gerçekleştirilmesiyle tamamlanacaktır.</a:t>
            </a:r>
          </a:p>
          <a:p>
            <a:pPr fontAlgn="auto">
              <a:spcBef>
                <a:spcPts val="0"/>
              </a:spcBef>
              <a:spcAft>
                <a:spcPts val="0"/>
              </a:spcAft>
              <a:defRPr/>
            </a:pPr>
            <a:endParaRPr lang="tr-TR" dirty="0" smtClean="0"/>
          </a:p>
          <a:p>
            <a:pPr fontAlgn="auto">
              <a:spcBef>
                <a:spcPts val="0"/>
              </a:spcBef>
              <a:spcAft>
                <a:spcPts val="0"/>
              </a:spcAft>
              <a:defRPr/>
            </a:pPr>
            <a:endParaRPr lang="tr-TR" dirty="0"/>
          </a:p>
        </p:txBody>
      </p:sp>
      <p:sp>
        <p:nvSpPr>
          <p:cNvPr id="3481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C167B-897C-4EAB-B2B9-A8D1669D1528}" type="slidenum">
              <a:rPr lang="tr-TR"/>
              <a:pPr fontAlgn="base">
                <a:spcBef>
                  <a:spcPct val="0"/>
                </a:spcBef>
                <a:spcAft>
                  <a:spcPct val="0"/>
                </a:spcAft>
              </a:pPr>
              <a:t>11</a:t>
            </a:fld>
            <a:endParaRPr lang="tr-TR"/>
          </a:p>
        </p:txBody>
      </p:sp>
    </p:spTree>
    <p:extLst>
      <p:ext uri="{BB962C8B-B14F-4D97-AF65-F5344CB8AC3E}">
        <p14:creationId xmlns:p14="http://schemas.microsoft.com/office/powerpoint/2010/main" val="319138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15</a:t>
            </a:fld>
            <a:endParaRPr lang="tr-TR"/>
          </a:p>
        </p:txBody>
      </p:sp>
    </p:spTree>
    <p:extLst>
      <p:ext uri="{BB962C8B-B14F-4D97-AF65-F5344CB8AC3E}">
        <p14:creationId xmlns:p14="http://schemas.microsoft.com/office/powerpoint/2010/main" val="161688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7195" y="5558261"/>
            <a:ext cx="5442556" cy="25497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21</a:t>
            </a:fld>
            <a:endParaRPr lang="en-US" dirty="0"/>
          </a:p>
        </p:txBody>
      </p:sp>
    </p:spTree>
    <p:extLst>
      <p:ext uri="{BB962C8B-B14F-4D97-AF65-F5344CB8AC3E}">
        <p14:creationId xmlns:p14="http://schemas.microsoft.com/office/powerpoint/2010/main" val="223597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tr-TR" dirty="0"/>
          </a:p>
        </p:txBody>
      </p:sp>
      <p:sp>
        <p:nvSpPr>
          <p:cNvPr id="4" name="Veri Yer Tutucusu 3"/>
          <p:cNvSpPr>
            <a:spLocks noGrp="1"/>
          </p:cNvSpPr>
          <p:nvPr>
            <p:ph type="dt" sz="half" idx="10"/>
          </p:nvPr>
        </p:nvSpPr>
        <p:spPr/>
        <p:txBody>
          <a:bodyPr/>
          <a:lstStyle/>
          <a:p>
            <a:fld id="{A8224893-DBDA-4BFA-9CE1-4BFE7CD0F8CF}"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942361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5F4E5243-F52A-4D37-9694-EB26C6C31910}"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0" y="274638"/>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3A77B6E1-634A-48DC-9E8B-D894023267EF}"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8224893-DBDA-4BFA-9CE1-4BFE7CD0F8CF}"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37839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2D3E9E-A95C-48F2-B4BF-A71542E0BE9A}"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727898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50F84E2-2D7A-43CF-AC90-352A289A783A}"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74965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12952B5-7A2F-4CC8-B7CE-9234E21C2837}" type="datetime1">
              <a:rPr lang="tr-TR" smtClean="0"/>
              <a:pPr/>
              <a:t>27.03.2018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042291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1DA07A-9201-4B4B-BAF2-015AFA30F520}" type="datetime1">
              <a:rPr lang="tr-TR" smtClean="0"/>
              <a:pPr/>
              <a:t>27.03.2018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685730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3D7E00A-486F-4252-8B1D-E32645521F49}" type="datetime1">
              <a:rPr lang="tr-TR" smtClean="0"/>
              <a:pPr/>
              <a:t>27.03.2018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40312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DF5F92-E675-4B36-9A60-69A962A68675}" type="datetime1">
              <a:rPr lang="tr-TR" smtClean="0"/>
              <a:pPr/>
              <a:t>27.03.2018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333355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F6E2C9B-5FA2-460D-9BE7-B0812FC2A6FF}" type="datetime1">
              <a:rPr lang="tr-TR" smtClean="0"/>
              <a:pPr/>
              <a:t>27.03.2018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60985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7B2D3E9E-A95C-48F2-B4BF-A71542E0BE9A}"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4050823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374940-A916-4C8B-9648-02A2D3898F9E}" type="datetime1">
              <a:rPr lang="tr-TR" smtClean="0"/>
              <a:pPr/>
              <a:t>27.03.2018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596704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586B75A-687E-405C-8A0B-8D00578BA2C3}"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8790151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77B6E1-634A-48DC-9E8B-D894023267EF}"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817026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037"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8" name="Slide Number"/>
          <p:cNvSpPr txBox="1">
            <a:spLocks/>
          </p:cNvSpPr>
          <p:nvPr userDrawn="1"/>
        </p:nvSpPr>
        <p:spPr bwMode="auto">
          <a:xfrm>
            <a:off x="11652053" y="6640499"/>
            <a:ext cx="123432"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4232649578"/>
      </p:ext>
    </p:extLst>
  </p:cSld>
  <p:clrMapOvr>
    <a:masterClrMapping/>
  </p:clrMapOvr>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50F84E2-2D7A-43CF-AC90-352A289A783A}" type="datetime1">
              <a:rPr lang="tr-TR" smtClean="0"/>
              <a:pPr/>
              <a:t>27.03.2018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043559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F12952B5-7A2F-4CC8-B7CE-9234E21C2837}" type="datetime1">
              <a:rPr lang="tr-TR" smtClean="0"/>
              <a:pPr/>
              <a:t>27.03.2018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2493787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41248" y="2507550"/>
            <a:ext cx="5156200"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215064" y="2507550"/>
            <a:ext cx="5157787"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CE1DA07A-9201-4B4B-BAF2-015AFA30F520}" type="datetime1">
              <a:rPr lang="tr-TR" smtClean="0"/>
              <a:pPr/>
              <a:t>27.03.2018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4FAB73BC-B049-4115-A692-8D63A059BFB8}" type="slidenum">
              <a:rPr lang="tr-TR" smtClean="0"/>
              <a:pPr/>
              <a:t>‹#›</a:t>
            </a:fld>
            <a:endParaRPr lang="tr-TR" dirty="0"/>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0723781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73D7E00A-486F-4252-8B1D-E32645521F49}" type="datetime1">
              <a:rPr lang="tr-TR" smtClean="0"/>
              <a:pPr/>
              <a:t>27.03.2018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FAB73BC-B049-4115-A692-8D63A059BFB8}" type="slidenum">
              <a:rPr lang="tr-TR" smtClean="0"/>
              <a:pPr/>
              <a:t>‹#›</a:t>
            </a:fld>
            <a:endParaRPr lang="tr-TR" dirty="0"/>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DF5F92-E675-4B36-9A60-69A962A68675}" type="datetime1">
              <a:rPr lang="tr-TR" smtClean="0"/>
              <a:pPr/>
              <a:t>27.03.2018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0" y="990600"/>
            <a:ext cx="6039484" cy="4876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F6E2C9B-5FA2-460D-9BE7-B0812FC2A6FF}" type="datetime1">
              <a:rPr lang="tr-TR" smtClean="0"/>
              <a:pPr/>
              <a:t>27.03.2018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4838976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374940-A916-4C8B-9648-02A2D3898F9E}" type="datetime1">
              <a:rPr lang="tr-TR" smtClean="0"/>
              <a:pPr/>
              <a:t>27.03.2018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216615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tr-TR" smtClean="0"/>
              <a:pPr/>
              <a:t>27.03.2018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p>
        </p:txBody>
      </p:sp>
      <p:sp>
        <p:nvSpPr>
          <p:cNvPr id="6" name="Slayt Numarası Yer Tutucusu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1">
              <a:rPr lang="tr-TR" smtClean="0"/>
              <a:pPr/>
              <a:t>27.03.2018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2469183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1">
                    <a:lumMod val="75000"/>
                  </a:schemeClr>
                </a:solidFill>
              </a:rPr>
              <a:t>                       </a:t>
            </a:r>
            <a:r>
              <a:rPr lang="tr-TR" b="1" dirty="0" smtClean="0">
                <a:solidFill>
                  <a:srgbClr val="47A29C"/>
                </a:solidFill>
              </a:rPr>
              <a:t>NEDEN İÇ KONTROL</a:t>
            </a:r>
            <a:endParaRPr lang="tr-TR" b="1" dirty="0">
              <a:solidFill>
                <a:srgbClr val="47A29C"/>
              </a:solidFill>
            </a:endParaRPr>
          </a:p>
        </p:txBody>
      </p:sp>
      <p:pic>
        <p:nvPicPr>
          <p:cNvPr id="4" name="Resim 3"/>
          <p:cNvPicPr>
            <a:picLocks noChangeAspect="1"/>
          </p:cNvPicPr>
          <p:nvPr/>
        </p:nvPicPr>
        <p:blipFill>
          <a:blip r:embed="rId2"/>
          <a:stretch>
            <a:fillRect/>
          </a:stretch>
        </p:blipFill>
        <p:spPr>
          <a:xfrm>
            <a:off x="1801305" y="1417638"/>
            <a:ext cx="8229600" cy="4792662"/>
          </a:xfrm>
          <a:prstGeom prst="rect">
            <a:avLst/>
          </a:prstGeom>
        </p:spPr>
      </p:pic>
    </p:spTree>
    <p:extLst>
      <p:ext uri="{BB962C8B-B14F-4D97-AF65-F5344CB8AC3E}">
        <p14:creationId xmlns:p14="http://schemas.microsoft.com/office/powerpoint/2010/main" val="27973401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2314" y="85411"/>
            <a:ext cx="8207375" cy="1143000"/>
          </a:xfrm>
        </p:spPr>
        <p:txBody>
          <a:bodyPr rtlCol="0">
            <a:normAutofit/>
          </a:bodyPr>
          <a:lstStyle/>
          <a:p>
            <a:pPr algn="ctr">
              <a:defRPr/>
            </a:pPr>
            <a:r>
              <a:rPr lang="tr-TR" sz="3600" b="1" dirty="0" smtClean="0">
                <a:solidFill>
                  <a:srgbClr val="47A29C"/>
                </a:solidFill>
                <a:latin typeface="Calibri Light" panose="020F0302020204030204" pitchFamily="34" charset="0"/>
                <a:ea typeface="Batang" pitchFamily="18" charset="-127"/>
                <a:cs typeface="Calibri Light" panose="020F0302020204030204" pitchFamily="34" charset="0"/>
              </a:rPr>
              <a:t>Uluslar Arası Taahhütler</a:t>
            </a:r>
            <a:br>
              <a:rPr lang="tr-TR" sz="3600" b="1" dirty="0" smtClean="0">
                <a:solidFill>
                  <a:srgbClr val="47A29C"/>
                </a:solidFill>
                <a:latin typeface="Calibri Light" panose="020F0302020204030204" pitchFamily="34" charset="0"/>
                <a:ea typeface="Batang" pitchFamily="18" charset="-127"/>
                <a:cs typeface="Calibri Light" panose="020F0302020204030204" pitchFamily="34" charset="0"/>
              </a:rPr>
            </a:br>
            <a:r>
              <a:rPr lang="tr-TR" sz="3600" b="1" dirty="0" smtClean="0">
                <a:solidFill>
                  <a:srgbClr val="47A29C"/>
                </a:solidFill>
                <a:latin typeface="Calibri Light" panose="020F0302020204030204" pitchFamily="34" charset="0"/>
                <a:ea typeface="Batang" pitchFamily="18" charset="-127"/>
                <a:cs typeface="Calibri Light" panose="020F0302020204030204" pitchFamily="34" charset="0"/>
              </a:rPr>
              <a:t>(Avrupa Birliği)</a:t>
            </a:r>
            <a:endParaRPr lang="tr-TR" sz="3600" b="1" dirty="0">
              <a:solidFill>
                <a:srgbClr val="47A29C"/>
              </a:solidFill>
              <a:latin typeface="Calibri Light" panose="020F0302020204030204" pitchFamily="34" charset="0"/>
              <a:ea typeface="Batang" pitchFamily="18" charset="-127"/>
              <a:cs typeface="Calibri Light" panose="020F0302020204030204" pitchFamily="34" charset="0"/>
            </a:endParaRPr>
          </a:p>
        </p:txBody>
      </p:sp>
      <p:sp>
        <p:nvSpPr>
          <p:cNvPr id="5" name="İçerik Yer Tutucusu 2"/>
          <p:cNvSpPr txBox="1">
            <a:spLocks/>
          </p:cNvSpPr>
          <p:nvPr/>
        </p:nvSpPr>
        <p:spPr>
          <a:xfrm>
            <a:off x="1454876" y="1745144"/>
            <a:ext cx="10058400" cy="4014212"/>
          </a:xfrm>
          <a:prstGeom prst="rect">
            <a:avLst/>
          </a:prstGeom>
          <a:solidFill>
            <a:srgbClr val="47A29C"/>
          </a:solidFill>
          <a:effectLst/>
          <a:scene3d>
            <a:camera prst="orthographicFront">
              <a:rot lat="0" lon="0" rev="0"/>
            </a:camera>
            <a:lightRig rig="contrasting" dir="tl">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68580" indent="0" algn="just">
              <a:buNone/>
              <a:defRPr/>
            </a:pPr>
            <a:r>
              <a:rPr lang="tr-TR" sz="3000" dirty="0">
                <a:solidFill>
                  <a:schemeClr val="bg1"/>
                </a:solidFill>
                <a:latin typeface="Calibri Light" panose="020F0302020204030204" pitchFamily="34" charset="0"/>
                <a:cs typeface="Calibri Light" panose="020F0302020204030204" pitchFamily="34" charset="0"/>
              </a:rPr>
              <a:t>Ülkemizde Avrupa Birliği mali mevzuatına uyum </a:t>
            </a:r>
            <a:r>
              <a:rPr lang="tr-TR" sz="3000" dirty="0" smtClean="0">
                <a:solidFill>
                  <a:schemeClr val="bg1"/>
                </a:solidFill>
                <a:latin typeface="Calibri Light" panose="020F0302020204030204" pitchFamily="34" charset="0"/>
                <a:cs typeface="Calibri Light" panose="020F0302020204030204" pitchFamily="34" charset="0"/>
              </a:rPr>
              <a:t>çerçevesinde;</a:t>
            </a:r>
          </a:p>
          <a:p>
            <a:pPr marL="68580" indent="0" algn="just">
              <a:buNone/>
              <a:defRPr/>
            </a:pPr>
            <a:endParaRPr lang="tr-TR" sz="3000" dirty="0" smtClean="0">
              <a:solidFill>
                <a:schemeClr val="bg1"/>
              </a:solidFill>
              <a:latin typeface="Calibri Light" panose="020F0302020204030204" pitchFamily="34" charset="0"/>
              <a:cs typeface="Calibri Light" panose="020F0302020204030204" pitchFamily="34" charset="0"/>
            </a:endParaRPr>
          </a:p>
          <a:p>
            <a:pPr marL="525780" indent="-457200" algn="just">
              <a:buFont typeface="Wingdings" panose="05000000000000000000" pitchFamily="2" charset="2"/>
              <a:buChar char="Ø"/>
              <a:defRPr/>
            </a:pPr>
            <a:r>
              <a:rPr lang="tr-TR" sz="3000" dirty="0" smtClean="0">
                <a:solidFill>
                  <a:schemeClr val="bg1"/>
                </a:solidFill>
                <a:latin typeface="Calibri Light" panose="020F0302020204030204" pitchFamily="34" charset="0"/>
                <a:cs typeface="Calibri Light" panose="020F0302020204030204" pitchFamily="34" charset="0"/>
              </a:rPr>
              <a:t>10.12.2003 </a:t>
            </a:r>
            <a:r>
              <a:rPr lang="tr-TR" sz="3000" dirty="0">
                <a:solidFill>
                  <a:schemeClr val="bg1"/>
                </a:solidFill>
                <a:latin typeface="Calibri Light" panose="020F0302020204030204" pitchFamily="34" charset="0"/>
                <a:cs typeface="Calibri Light" panose="020F0302020204030204" pitchFamily="34" charset="0"/>
              </a:rPr>
              <a:t>tarihinde kabul edilerek yasalaşan 5018 sayılı Kamu Mali Yönetimi ve Kontrol Kanunu ile kamu mali yönetiminde köklü bir değişiklik yapılmıştır</a:t>
            </a:r>
            <a:r>
              <a:rPr lang="tr-TR" sz="3000" dirty="0" smtClean="0">
                <a:solidFill>
                  <a:schemeClr val="bg1"/>
                </a:solidFill>
                <a:latin typeface="Calibri Light" panose="020F0302020204030204" pitchFamily="34" charset="0"/>
                <a:cs typeface="Calibri Light" panose="020F0302020204030204" pitchFamily="34" charset="0"/>
              </a:rPr>
              <a:t>.</a:t>
            </a:r>
          </a:p>
          <a:p>
            <a:pPr marL="68580" indent="0" algn="just">
              <a:buNone/>
              <a:defRPr/>
            </a:pPr>
            <a:r>
              <a:rPr lang="tr-TR" sz="3000" dirty="0" smtClean="0">
                <a:solidFill>
                  <a:schemeClr val="bg1"/>
                </a:solidFill>
                <a:latin typeface="Calibri Light" panose="020F0302020204030204" pitchFamily="34" charset="0"/>
                <a:cs typeface="Calibri Light" panose="020F0302020204030204" pitchFamily="34" charset="0"/>
              </a:rPr>
              <a:t> </a:t>
            </a:r>
          </a:p>
          <a:p>
            <a:pPr marL="525780" indent="-457200" algn="just">
              <a:buFont typeface="Wingdings" panose="05000000000000000000" pitchFamily="2" charset="2"/>
              <a:buChar char="Ø"/>
              <a:defRPr/>
            </a:pPr>
            <a:r>
              <a:rPr lang="tr-TR" sz="3000" dirty="0" smtClean="0">
                <a:solidFill>
                  <a:schemeClr val="bg1"/>
                </a:solidFill>
                <a:latin typeface="Calibri Light" panose="020F0302020204030204" pitchFamily="34" charset="0"/>
                <a:cs typeface="Calibri Light" panose="020F0302020204030204" pitchFamily="34" charset="0"/>
              </a:rPr>
              <a:t>Yapılan </a:t>
            </a:r>
            <a:r>
              <a:rPr lang="tr-TR" sz="3000" dirty="0">
                <a:solidFill>
                  <a:schemeClr val="bg1"/>
                </a:solidFill>
                <a:latin typeface="Calibri Light" panose="020F0302020204030204" pitchFamily="34" charset="0"/>
                <a:cs typeface="Calibri Light" panose="020F0302020204030204" pitchFamily="34" charset="0"/>
              </a:rPr>
              <a:t>en önemli değişikliklerden birisi de merkezi kontrolden iç kontrole geçiş olmuştur.</a:t>
            </a:r>
          </a:p>
        </p:txBody>
      </p:sp>
    </p:spTree>
    <p:extLst>
      <p:ext uri="{BB962C8B-B14F-4D97-AF65-F5344CB8AC3E}">
        <p14:creationId xmlns:p14="http://schemas.microsoft.com/office/powerpoint/2010/main" val="3182646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2314" y="85411"/>
            <a:ext cx="8207375" cy="992762"/>
          </a:xfrm>
        </p:spPr>
        <p:txBody>
          <a:bodyPr rtlCol="0">
            <a:normAutofit fontScale="90000"/>
          </a:bodyPr>
          <a:lstStyle/>
          <a:p>
            <a:pPr algn="ctr">
              <a:defRPr/>
            </a:pPr>
            <a:r>
              <a:rPr lang="tr-TR" sz="3600" b="1" dirty="0" smtClean="0">
                <a:solidFill>
                  <a:srgbClr val="47A29C"/>
                </a:solidFill>
                <a:latin typeface="Calibri Light" panose="020F0302020204030204" pitchFamily="34" charset="0"/>
                <a:ea typeface="Batang" pitchFamily="18" charset="-127"/>
                <a:cs typeface="Calibri Light" panose="020F0302020204030204" pitchFamily="34" charset="0"/>
              </a:rPr>
              <a:t>Ulusal Taahhütler</a:t>
            </a:r>
            <a:br>
              <a:rPr lang="tr-TR" sz="3600" b="1" dirty="0" smtClean="0">
                <a:solidFill>
                  <a:srgbClr val="47A29C"/>
                </a:solidFill>
                <a:latin typeface="Calibri Light" panose="020F0302020204030204" pitchFamily="34" charset="0"/>
                <a:ea typeface="Batang" pitchFamily="18" charset="-127"/>
                <a:cs typeface="Calibri Light" panose="020F0302020204030204" pitchFamily="34" charset="0"/>
              </a:rPr>
            </a:br>
            <a:r>
              <a:rPr lang="tr-TR" sz="3600" b="1" dirty="0" smtClean="0">
                <a:solidFill>
                  <a:srgbClr val="47A29C"/>
                </a:solidFill>
                <a:latin typeface="Calibri Light" panose="020F0302020204030204" pitchFamily="34" charset="0"/>
                <a:ea typeface="Batang" pitchFamily="18" charset="-127"/>
                <a:cs typeface="Calibri Light" panose="020F0302020204030204" pitchFamily="34" charset="0"/>
              </a:rPr>
              <a:t>(Hükümet Programları, STÖ Raporları)</a:t>
            </a:r>
            <a:endParaRPr lang="tr-TR" sz="3600" b="1" dirty="0">
              <a:solidFill>
                <a:srgbClr val="47A29C"/>
              </a:solidFill>
              <a:latin typeface="Calibri Light" panose="020F0302020204030204" pitchFamily="34" charset="0"/>
              <a:ea typeface="Batang" pitchFamily="18" charset="-127"/>
              <a:cs typeface="Calibri Light" panose="020F0302020204030204" pitchFamily="34" charset="0"/>
            </a:endParaRPr>
          </a:p>
        </p:txBody>
      </p:sp>
      <p:sp>
        <p:nvSpPr>
          <p:cNvPr id="5" name="İçerik Yer Tutucusu 2"/>
          <p:cNvSpPr txBox="1">
            <a:spLocks/>
          </p:cNvSpPr>
          <p:nvPr/>
        </p:nvSpPr>
        <p:spPr>
          <a:xfrm>
            <a:off x="1257300" y="1555844"/>
            <a:ext cx="10201385" cy="4735773"/>
          </a:xfrm>
          <a:prstGeom prst="rect">
            <a:avLst/>
          </a:prstGeom>
          <a:solidFill>
            <a:srgbClr val="47A29C"/>
          </a:solidFill>
          <a:effectLst/>
          <a:scene3d>
            <a:camera prst="orthographicFront">
              <a:rot lat="0" lon="0" rev="0"/>
            </a:camera>
            <a:lightRig rig="contrasting" dir="tl">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73050" indent="-273050">
              <a:lnSpc>
                <a:spcPct val="100000"/>
              </a:lnSpc>
              <a:spcBef>
                <a:spcPts val="1200"/>
              </a:spcBef>
              <a:spcAft>
                <a:spcPts val="1200"/>
              </a:spcAft>
              <a:buFont typeface="Wingdings" panose="05000000000000000000" pitchFamily="2" charset="2"/>
              <a:buChar char="Ø"/>
              <a:defRPr/>
            </a:pPr>
            <a:r>
              <a:rPr lang="tr-TR" sz="3000" dirty="0">
                <a:solidFill>
                  <a:schemeClr val="bg1"/>
                </a:solidFill>
                <a:latin typeface="Calibri Light" panose="020F0302020204030204" pitchFamily="34" charset="0"/>
                <a:cs typeface="Calibri Light" panose="020F0302020204030204" pitchFamily="34" charset="0"/>
              </a:rPr>
              <a:t>Kamu yönetiminde yapı, mevzuat ve  zihniyet değişimi </a:t>
            </a:r>
            <a:r>
              <a:rPr lang="tr-TR" sz="3000" dirty="0" smtClean="0">
                <a:solidFill>
                  <a:schemeClr val="bg1"/>
                </a:solidFill>
                <a:latin typeface="Calibri Light" panose="020F0302020204030204" pitchFamily="34" charset="0"/>
                <a:cs typeface="Calibri Light" panose="020F0302020204030204" pitchFamily="34" charset="0"/>
              </a:rPr>
              <a:t>sağlamak,</a:t>
            </a:r>
          </a:p>
          <a:p>
            <a:pPr marL="273050" indent="-273050">
              <a:lnSpc>
                <a:spcPct val="100000"/>
              </a:lnSpc>
              <a:spcBef>
                <a:spcPts val="1200"/>
              </a:spcBef>
              <a:spcAft>
                <a:spcPts val="1200"/>
              </a:spcAft>
              <a:buFont typeface="Wingdings" panose="05000000000000000000" pitchFamily="2" charset="2"/>
              <a:buChar char="Ø"/>
              <a:defRPr/>
            </a:pPr>
            <a:r>
              <a:rPr lang="tr-TR" sz="3000" dirty="0" smtClean="0">
                <a:solidFill>
                  <a:schemeClr val="bg1"/>
                </a:solidFill>
                <a:latin typeface="Calibri Light" panose="020F0302020204030204" pitchFamily="34" charset="0"/>
                <a:cs typeface="Calibri Light" panose="020F0302020204030204" pitchFamily="34" charset="0"/>
              </a:rPr>
              <a:t>Kamu </a:t>
            </a:r>
            <a:r>
              <a:rPr lang="tr-TR" sz="3000" dirty="0">
                <a:solidFill>
                  <a:schemeClr val="bg1"/>
                </a:solidFill>
                <a:latin typeface="Calibri Light" panose="020F0302020204030204" pitchFamily="34" charset="0"/>
                <a:cs typeface="Calibri Light" panose="020F0302020204030204" pitchFamily="34" charset="0"/>
              </a:rPr>
              <a:t>çalışanlarının ve yöneticilerinin modern yönetim kültürüne sahip olmalarını </a:t>
            </a:r>
            <a:r>
              <a:rPr lang="tr-TR" sz="3000" dirty="0" smtClean="0">
                <a:solidFill>
                  <a:schemeClr val="bg1"/>
                </a:solidFill>
                <a:latin typeface="Calibri Light" panose="020F0302020204030204" pitchFamily="34" charset="0"/>
                <a:cs typeface="Calibri Light" panose="020F0302020204030204" pitchFamily="34" charset="0"/>
              </a:rPr>
              <a:t>sağlamak,</a:t>
            </a:r>
            <a:endParaRPr lang="tr-TR" sz="3000" dirty="0">
              <a:solidFill>
                <a:schemeClr val="bg1"/>
              </a:solidFill>
              <a:latin typeface="Calibri Light" panose="020F0302020204030204" pitchFamily="34" charset="0"/>
              <a:cs typeface="Calibri Light" panose="020F0302020204030204" pitchFamily="34" charset="0"/>
            </a:endParaRPr>
          </a:p>
          <a:p>
            <a:pPr marL="273050" indent="-273050">
              <a:lnSpc>
                <a:spcPct val="100000"/>
              </a:lnSpc>
              <a:spcBef>
                <a:spcPts val="1200"/>
              </a:spcBef>
              <a:spcAft>
                <a:spcPts val="1200"/>
              </a:spcAft>
              <a:buFont typeface="Wingdings" panose="05000000000000000000" pitchFamily="2" charset="2"/>
              <a:buChar char="Ø"/>
              <a:defRPr/>
            </a:pPr>
            <a:r>
              <a:rPr lang="tr-TR" sz="3000" dirty="0" smtClean="0">
                <a:solidFill>
                  <a:schemeClr val="bg1"/>
                </a:solidFill>
                <a:latin typeface="Calibri Light" panose="020F0302020204030204" pitchFamily="34" charset="0"/>
                <a:cs typeface="Calibri Light" panose="020F0302020204030204" pitchFamily="34" charset="0"/>
              </a:rPr>
              <a:t>Kurumların </a:t>
            </a:r>
            <a:r>
              <a:rPr lang="tr-TR" sz="3000" dirty="0">
                <a:solidFill>
                  <a:schemeClr val="bg1"/>
                </a:solidFill>
                <a:latin typeface="Calibri Light" panose="020F0302020204030204" pitchFamily="34" charset="0"/>
                <a:cs typeface="Calibri Light" panose="020F0302020204030204" pitchFamily="34" charset="0"/>
              </a:rPr>
              <a:t>politika hazırlama, uygulama, eşgüdüm, izleme ve değerlendirme konularında kapasitelerini </a:t>
            </a:r>
            <a:r>
              <a:rPr lang="tr-TR" sz="3000" dirty="0" smtClean="0">
                <a:solidFill>
                  <a:schemeClr val="bg1"/>
                </a:solidFill>
                <a:latin typeface="Calibri Light" panose="020F0302020204030204" pitchFamily="34" charset="0"/>
                <a:cs typeface="Calibri Light" panose="020F0302020204030204" pitchFamily="34" charset="0"/>
              </a:rPr>
              <a:t>geliştirmek,</a:t>
            </a:r>
            <a:endParaRPr lang="tr-TR" sz="3000" dirty="0">
              <a:solidFill>
                <a:schemeClr val="bg1"/>
              </a:solidFill>
              <a:latin typeface="Calibri Light" panose="020F0302020204030204" pitchFamily="34" charset="0"/>
              <a:cs typeface="Calibri Light" panose="020F0302020204030204" pitchFamily="34" charset="0"/>
            </a:endParaRPr>
          </a:p>
          <a:p>
            <a:pPr marL="273050" indent="-273050">
              <a:lnSpc>
                <a:spcPct val="100000"/>
              </a:lnSpc>
              <a:spcBef>
                <a:spcPts val="1200"/>
              </a:spcBef>
              <a:spcAft>
                <a:spcPts val="1200"/>
              </a:spcAft>
              <a:buFont typeface="Wingdings" panose="05000000000000000000" pitchFamily="2" charset="2"/>
              <a:buChar char="Ø"/>
              <a:defRPr/>
            </a:pPr>
            <a:r>
              <a:rPr lang="tr-TR" sz="3000" dirty="0" smtClean="0">
                <a:solidFill>
                  <a:schemeClr val="bg1"/>
                </a:solidFill>
                <a:latin typeface="Calibri Light" panose="020F0302020204030204" pitchFamily="34" charset="0"/>
                <a:cs typeface="Calibri Light" panose="020F0302020204030204" pitchFamily="34" charset="0"/>
              </a:rPr>
              <a:t>Stratejik </a:t>
            </a:r>
            <a:r>
              <a:rPr lang="tr-TR" sz="3000" dirty="0">
                <a:solidFill>
                  <a:schemeClr val="bg1"/>
                </a:solidFill>
                <a:latin typeface="Calibri Light" panose="020F0302020204030204" pitchFamily="34" charset="0"/>
                <a:cs typeface="Calibri Light" panose="020F0302020204030204" pitchFamily="34" charset="0"/>
              </a:rPr>
              <a:t>planlama ve performans esaslı bütçe uygulamalarının etkinliğini arttırmak.</a:t>
            </a:r>
          </a:p>
        </p:txBody>
      </p:sp>
    </p:spTree>
    <p:extLst>
      <p:ext uri="{BB962C8B-B14F-4D97-AF65-F5344CB8AC3E}">
        <p14:creationId xmlns:p14="http://schemas.microsoft.com/office/powerpoint/2010/main" val="283916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490597" y="478822"/>
            <a:ext cx="11352019" cy="503384"/>
          </a:xfrm>
        </p:spPr>
        <p:txBody>
          <a:bodyPr>
            <a:noAutofit/>
          </a:bodyPr>
          <a:lstStyle/>
          <a:p>
            <a:pPr algn="ctr"/>
            <a:r>
              <a:rPr lang="tr-TR" sz="2400" b="1" dirty="0" smtClean="0">
                <a:solidFill>
                  <a:schemeClr val="tx1"/>
                </a:solidFill>
                <a:latin typeface="Times New Roman" panose="02020603050405020304" pitchFamily="18" charset="0"/>
                <a:cs typeface="Times New Roman" panose="02020603050405020304" pitchFamily="18" charset="0"/>
              </a:rPr>
              <a:t>Neden Etkin Bir İç Kontrol Sistemi ???</a:t>
            </a:r>
            <a:endParaRPr lang="tr-TR"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4 Diyagram"/>
          <p:cNvGraphicFramePr>
            <a:graphicFrameLocks noGrp="1"/>
          </p:cNvGraphicFramePr>
          <p:nvPr>
            <p:ph idx="1"/>
            <p:extLst>
              <p:ext uri="{D42A27DB-BD31-4B8C-83A1-F6EECF244321}">
                <p14:modId xmlns:p14="http://schemas.microsoft.com/office/powerpoint/2010/main" val="1038794457"/>
              </p:ext>
            </p:extLst>
          </p:nvPr>
        </p:nvGraphicFramePr>
        <p:xfrm>
          <a:off x="1547648" y="1569115"/>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ltıgen 6"/>
          <p:cNvSpPr/>
          <p:nvPr/>
        </p:nvSpPr>
        <p:spPr>
          <a:xfrm>
            <a:off x="1248926" y="2757525"/>
            <a:ext cx="2696231" cy="1996069"/>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dirty="0">
                <a:solidFill>
                  <a:schemeClr val="tx1"/>
                </a:solidFill>
                <a:latin typeface="Times New Roman" panose="02020603050405020304" pitchFamily="18" charset="0"/>
                <a:cs typeface="Times New Roman" panose="02020603050405020304" pitchFamily="18" charset="0"/>
              </a:rPr>
              <a:t>Kurumsal Yönetim </a:t>
            </a:r>
            <a:r>
              <a:rPr lang="tr-TR" sz="2000" dirty="0" smtClean="0">
                <a:solidFill>
                  <a:schemeClr val="tx1"/>
                </a:solidFill>
                <a:latin typeface="Times New Roman" panose="02020603050405020304" pitchFamily="18" charset="0"/>
                <a:cs typeface="Times New Roman" panose="02020603050405020304" pitchFamily="18" charset="0"/>
              </a:rPr>
              <a:t>Gerekleri </a:t>
            </a:r>
            <a:r>
              <a:rPr lang="tr-TR" sz="2000" dirty="0">
                <a:solidFill>
                  <a:schemeClr val="tx1"/>
                </a:solidFill>
                <a:latin typeface="Times New Roman" panose="02020603050405020304" pitchFamily="18" charset="0"/>
                <a:cs typeface="Times New Roman" panose="02020603050405020304" pitchFamily="18" charset="0"/>
              </a:rPr>
              <a:t>(hesap verebilirlik, adillik, şeffaflık, sorumluluk)</a:t>
            </a:r>
          </a:p>
        </p:txBody>
      </p:sp>
      <p:sp>
        <p:nvSpPr>
          <p:cNvPr id="8" name="Altıgen 7"/>
          <p:cNvSpPr/>
          <p:nvPr/>
        </p:nvSpPr>
        <p:spPr>
          <a:xfrm>
            <a:off x="4750410" y="4753594"/>
            <a:ext cx="2759404" cy="1996069"/>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dirty="0">
                <a:solidFill>
                  <a:schemeClr val="tx1"/>
                </a:solidFill>
                <a:latin typeface="Times New Roman" panose="02020603050405020304" pitchFamily="18" charset="0"/>
                <a:cs typeface="Times New Roman" panose="02020603050405020304" pitchFamily="18" charset="0"/>
              </a:rPr>
              <a:t>5018 sayılı Kanun ve ilgili mevzuat</a:t>
            </a:r>
          </a:p>
        </p:txBody>
      </p:sp>
      <p:sp>
        <p:nvSpPr>
          <p:cNvPr id="9" name="Altıgen 8"/>
          <p:cNvSpPr/>
          <p:nvPr/>
        </p:nvSpPr>
        <p:spPr>
          <a:xfrm>
            <a:off x="8235399" y="2757524"/>
            <a:ext cx="2713815" cy="1996069"/>
          </a:xfrm>
          <a:prstGeom prst="hex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dirty="0">
                <a:solidFill>
                  <a:schemeClr val="tx1"/>
                </a:solidFill>
                <a:latin typeface="Times New Roman" panose="02020603050405020304" pitchFamily="18" charset="0"/>
                <a:cs typeface="Times New Roman" panose="02020603050405020304" pitchFamily="18" charset="0"/>
              </a:rPr>
              <a:t>Kurumsal risklerin iyi yönetilmesi ve kurum performansının artırılması</a:t>
            </a:r>
          </a:p>
        </p:txBody>
      </p:sp>
      <p:sp>
        <p:nvSpPr>
          <p:cNvPr id="10" name="Sol Ok 9"/>
          <p:cNvSpPr/>
          <p:nvPr/>
        </p:nvSpPr>
        <p:spPr>
          <a:xfrm rot="1614593">
            <a:off x="7391366" y="2955423"/>
            <a:ext cx="844420" cy="508720"/>
          </a:xfrm>
          <a:prstGeom prst="leftArrow">
            <a:avLst>
              <a:gd name="adj1" fmla="val 60000"/>
              <a:gd name="adj2" fmla="val 50000"/>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Sol Ok 10"/>
          <p:cNvSpPr/>
          <p:nvPr/>
        </p:nvSpPr>
        <p:spPr>
          <a:xfrm rot="8671576">
            <a:off x="3944931" y="2989686"/>
            <a:ext cx="844420" cy="508720"/>
          </a:xfrm>
          <a:prstGeom prst="leftArrow">
            <a:avLst>
              <a:gd name="adj1" fmla="val 60000"/>
              <a:gd name="adj2" fmla="val 50000"/>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Sol Ok 11"/>
          <p:cNvSpPr/>
          <p:nvPr/>
        </p:nvSpPr>
        <p:spPr>
          <a:xfrm rot="5400000">
            <a:off x="5744397" y="3957035"/>
            <a:ext cx="844420" cy="508720"/>
          </a:xfrm>
          <a:prstGeom prst="leftArrow">
            <a:avLst>
              <a:gd name="adj1" fmla="val 60000"/>
              <a:gd name="adj2" fmla="val 50000"/>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940242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0" y="375424"/>
            <a:ext cx="12191999" cy="572429"/>
          </a:xfrm>
        </p:spPr>
        <p:txBody>
          <a:bodyPr>
            <a:noAutofit/>
          </a:bodyPr>
          <a:lstStyle/>
          <a:p>
            <a:pPr algn="ctr"/>
            <a:r>
              <a:rPr lang="tr-TR" sz="2400" b="1" dirty="0" smtClean="0">
                <a:solidFill>
                  <a:schemeClr val="tx1"/>
                </a:solidFill>
                <a:latin typeface="Times New Roman" panose="02020603050405020304" pitchFamily="18" charset="0"/>
                <a:cs typeface="Times New Roman" panose="02020603050405020304" pitchFamily="18" charset="0"/>
              </a:rPr>
              <a:t>İç Kontrol Sisteminin İşlevi</a:t>
            </a:r>
            <a:endParaRPr lang="tr-TR" sz="2400" b="1" dirty="0">
              <a:solidFill>
                <a:schemeClr val="tx1"/>
              </a:solidFill>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stretch>
            <a:fillRect/>
          </a:stretch>
        </p:blipFill>
        <p:spPr>
          <a:xfrm>
            <a:off x="135672" y="1204331"/>
            <a:ext cx="11920654" cy="5018049"/>
          </a:xfrm>
          <a:prstGeom prst="rect">
            <a:avLst/>
          </a:prstGeom>
        </p:spPr>
      </p:pic>
    </p:spTree>
    <p:extLst>
      <p:ext uri="{BB962C8B-B14F-4D97-AF65-F5344CB8AC3E}">
        <p14:creationId xmlns:p14="http://schemas.microsoft.com/office/powerpoint/2010/main" val="2144933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Dirsek Bağlayıcısı 38"/>
          <p:cNvCxnSpPr/>
          <p:nvPr/>
        </p:nvCxnSpPr>
        <p:spPr>
          <a:xfrm>
            <a:off x="8824525" y="5081390"/>
            <a:ext cx="980618" cy="420036"/>
          </a:xfrm>
          <a:prstGeom prst="bentConnector3">
            <a:avLst>
              <a:gd name="adj1" fmla="val 46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Dirsek Bağlayıcısı 36"/>
          <p:cNvCxnSpPr/>
          <p:nvPr/>
        </p:nvCxnSpPr>
        <p:spPr>
          <a:xfrm>
            <a:off x="4928610" y="4018345"/>
            <a:ext cx="1044899" cy="411106"/>
          </a:xfrm>
          <a:prstGeom prst="bentConnector3">
            <a:avLst>
              <a:gd name="adj1" fmla="val 2143"/>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Dirsek Bağlayıcısı 33"/>
          <p:cNvCxnSpPr/>
          <p:nvPr/>
        </p:nvCxnSpPr>
        <p:spPr>
          <a:xfrm rot="16200000" flipH="1">
            <a:off x="1237288" y="2586580"/>
            <a:ext cx="480497" cy="1261385"/>
          </a:xfrm>
          <a:prstGeom prst="bentConnector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 15"/>
          <p:cNvGrpSpPr/>
          <p:nvPr/>
        </p:nvGrpSpPr>
        <p:grpSpPr>
          <a:xfrm>
            <a:off x="286913" y="987407"/>
            <a:ext cx="1632976" cy="2060284"/>
            <a:chOff x="1380066" y="1961352"/>
            <a:chExt cx="2016000" cy="2047629"/>
          </a:xfrm>
        </p:grpSpPr>
        <p:sp>
          <p:nvSpPr>
            <p:cNvPr id="15" name="Dikdörtgen 14"/>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amuk 7"/>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 name="Slayt Numarası Yer Tutucusu 2"/>
          <p:cNvSpPr>
            <a:spLocks noGrp="1"/>
          </p:cNvSpPr>
          <p:nvPr>
            <p:ph type="sldNum" sz="quarter" idx="12"/>
          </p:nvPr>
        </p:nvSpPr>
        <p:spPr>
          <a:xfrm>
            <a:off x="5375920" y="6525345"/>
            <a:ext cx="1512168" cy="328895"/>
          </a:xfrm>
        </p:spPr>
        <p:txBody>
          <a:bodyPr/>
          <a:lstStyle/>
          <a:p>
            <a:r>
              <a:rPr lang="en-GB" altLang="en-US" smtClean="0"/>
              <a:t>- </a:t>
            </a:r>
            <a:fld id="{377C81C9-09E4-4D10-852F-F77951B68A3C}" type="slidenum">
              <a:rPr lang="en-GB" altLang="en-US" smtClean="0"/>
              <a:pPr/>
              <a:t>14</a:t>
            </a:fld>
            <a:r>
              <a:rPr lang="en-GB" altLang="en-US" smtClean="0"/>
              <a:t> -</a:t>
            </a:r>
            <a:endParaRPr lang="en-GB" altLang="en-US" dirty="0"/>
          </a:p>
        </p:txBody>
      </p:sp>
      <p:sp>
        <p:nvSpPr>
          <p:cNvPr id="7" name="Yuvarlatılmış Dikdörtgen 6"/>
          <p:cNvSpPr/>
          <p:nvPr/>
        </p:nvSpPr>
        <p:spPr>
          <a:xfrm>
            <a:off x="1239925" y="234878"/>
            <a:ext cx="10329491" cy="448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47A29C"/>
                </a:solidFill>
              </a:rPr>
              <a:t>İç Kontrol Sistemi Mevzuatı</a:t>
            </a:r>
            <a:endParaRPr lang="tr-TR" sz="3600" b="1" dirty="0">
              <a:solidFill>
                <a:srgbClr val="47A29C"/>
              </a:solidFill>
            </a:endParaRPr>
          </a:p>
        </p:txBody>
      </p:sp>
      <p:sp>
        <p:nvSpPr>
          <p:cNvPr id="10" name="Metin kutusu 9"/>
          <p:cNvSpPr txBox="1"/>
          <p:nvPr/>
        </p:nvSpPr>
        <p:spPr>
          <a:xfrm>
            <a:off x="482688" y="1113459"/>
            <a:ext cx="1247327" cy="1477328"/>
          </a:xfrm>
          <a:prstGeom prst="rect">
            <a:avLst/>
          </a:prstGeom>
          <a:noFill/>
        </p:spPr>
        <p:txBody>
          <a:bodyPr wrap="square" rtlCol="0">
            <a:spAutoFit/>
          </a:bodyPr>
          <a:lstStyle/>
          <a:p>
            <a:pPr algn="ctr"/>
            <a:r>
              <a:rPr lang="tr-TR" dirty="0" smtClean="0">
                <a:solidFill>
                  <a:schemeClr val="bg1"/>
                </a:solidFill>
              </a:rPr>
              <a:t>5018 sayılı Kamu Mali Yönetim ve Kontrol Kanunu</a:t>
            </a:r>
            <a:endParaRPr lang="tr-TR" dirty="0">
              <a:solidFill>
                <a:schemeClr val="bg1"/>
              </a:solidFill>
            </a:endParaRPr>
          </a:p>
        </p:txBody>
      </p:sp>
      <p:grpSp>
        <p:nvGrpSpPr>
          <p:cNvPr id="17" name="Grup 16"/>
          <p:cNvGrpSpPr/>
          <p:nvPr/>
        </p:nvGrpSpPr>
        <p:grpSpPr>
          <a:xfrm>
            <a:off x="2179049" y="1524573"/>
            <a:ext cx="1690454" cy="2060284"/>
            <a:chOff x="1380066" y="1961352"/>
            <a:chExt cx="2016000" cy="2047629"/>
          </a:xfrm>
        </p:grpSpPr>
        <p:sp>
          <p:nvSpPr>
            <p:cNvPr id="18" name="Dikdörtgen 17"/>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Yamuk 18"/>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1" name="Grup 20"/>
          <p:cNvGrpSpPr/>
          <p:nvPr/>
        </p:nvGrpSpPr>
        <p:grpSpPr>
          <a:xfrm>
            <a:off x="4142619" y="2038398"/>
            <a:ext cx="1574601" cy="2060284"/>
            <a:chOff x="1380066" y="1961352"/>
            <a:chExt cx="2016000" cy="2047629"/>
          </a:xfrm>
        </p:grpSpPr>
        <p:sp>
          <p:nvSpPr>
            <p:cNvPr id="22" name="Dikdörtgen 21"/>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amuk 22"/>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5" name="Grup 24"/>
          <p:cNvGrpSpPr/>
          <p:nvPr/>
        </p:nvGrpSpPr>
        <p:grpSpPr>
          <a:xfrm>
            <a:off x="6006190" y="2505974"/>
            <a:ext cx="1699825" cy="2060284"/>
            <a:chOff x="1380066" y="1961352"/>
            <a:chExt cx="2016000" cy="2047629"/>
          </a:xfrm>
        </p:grpSpPr>
        <p:sp>
          <p:nvSpPr>
            <p:cNvPr id="26" name="Dikdörtgen 25"/>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Yamuk 26"/>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28"/>
          <p:cNvGrpSpPr/>
          <p:nvPr/>
        </p:nvGrpSpPr>
        <p:grpSpPr>
          <a:xfrm>
            <a:off x="7954509" y="3038629"/>
            <a:ext cx="1599815" cy="2060284"/>
            <a:chOff x="1380066" y="1961352"/>
            <a:chExt cx="2016000" cy="2047629"/>
          </a:xfrm>
        </p:grpSpPr>
        <p:sp>
          <p:nvSpPr>
            <p:cNvPr id="30" name="Dikdörtgen 29"/>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Yamuk 30"/>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3" name="Metin kutusu 42"/>
          <p:cNvSpPr txBox="1"/>
          <p:nvPr/>
        </p:nvSpPr>
        <p:spPr>
          <a:xfrm>
            <a:off x="2408276" y="1616307"/>
            <a:ext cx="1318025" cy="1477328"/>
          </a:xfrm>
          <a:prstGeom prst="rect">
            <a:avLst/>
          </a:prstGeom>
          <a:noFill/>
        </p:spPr>
        <p:txBody>
          <a:bodyPr wrap="square" rtlCol="0">
            <a:spAutoFit/>
          </a:bodyPr>
          <a:lstStyle/>
          <a:p>
            <a:pPr algn="ctr"/>
            <a:r>
              <a:rPr lang="tr-TR" dirty="0" smtClean="0">
                <a:solidFill>
                  <a:schemeClr val="bg1"/>
                </a:solidFill>
              </a:rPr>
              <a:t>İç Kontrol ve Ön Mali Kontrole İlişkin Usul ve Esaslar</a:t>
            </a:r>
            <a:endParaRPr lang="tr-TR" dirty="0">
              <a:solidFill>
                <a:schemeClr val="bg1"/>
              </a:solidFill>
            </a:endParaRPr>
          </a:p>
        </p:txBody>
      </p:sp>
      <p:sp>
        <p:nvSpPr>
          <p:cNvPr id="44" name="Metin kutusu 43"/>
          <p:cNvSpPr txBox="1"/>
          <p:nvPr/>
        </p:nvSpPr>
        <p:spPr>
          <a:xfrm>
            <a:off x="4264050" y="2241158"/>
            <a:ext cx="1323867" cy="1200329"/>
          </a:xfrm>
          <a:prstGeom prst="rect">
            <a:avLst/>
          </a:prstGeom>
          <a:noFill/>
        </p:spPr>
        <p:txBody>
          <a:bodyPr wrap="square" rtlCol="0">
            <a:spAutoFit/>
          </a:bodyPr>
          <a:lstStyle/>
          <a:p>
            <a:pPr algn="ctr"/>
            <a:r>
              <a:rPr lang="tr-TR" dirty="0" smtClean="0">
                <a:solidFill>
                  <a:schemeClr val="bg1"/>
                </a:solidFill>
              </a:rPr>
              <a:t>Kamu İç Kontrol Standartları Tebliğ</a:t>
            </a:r>
            <a:endParaRPr lang="tr-TR" dirty="0">
              <a:solidFill>
                <a:schemeClr val="bg1"/>
              </a:solidFill>
            </a:endParaRPr>
          </a:p>
        </p:txBody>
      </p:sp>
      <p:sp>
        <p:nvSpPr>
          <p:cNvPr id="46" name="Metin kutusu 45"/>
          <p:cNvSpPr txBox="1"/>
          <p:nvPr/>
        </p:nvSpPr>
        <p:spPr>
          <a:xfrm>
            <a:off x="6078273" y="2632965"/>
            <a:ext cx="1508390" cy="1477328"/>
          </a:xfrm>
          <a:prstGeom prst="rect">
            <a:avLst/>
          </a:prstGeom>
          <a:noFill/>
        </p:spPr>
        <p:txBody>
          <a:bodyPr wrap="square" rtlCol="0">
            <a:spAutoFit/>
          </a:bodyPr>
          <a:lstStyle/>
          <a:p>
            <a:pPr algn="ctr"/>
            <a:r>
              <a:rPr lang="tr-TR" dirty="0" smtClean="0">
                <a:solidFill>
                  <a:schemeClr val="bg1"/>
                </a:solidFill>
                <a:latin typeface="Times New Roman" panose="02020603050405020304" pitchFamily="18" charset="0"/>
                <a:cs typeface="Times New Roman" panose="02020603050405020304" pitchFamily="18" charset="0"/>
              </a:rPr>
              <a:t>Kamu İç Kontrol Standartlarına Uyum Eylem Planı Rehberi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47" name="Metin kutusu 46"/>
          <p:cNvSpPr txBox="1"/>
          <p:nvPr/>
        </p:nvSpPr>
        <p:spPr>
          <a:xfrm>
            <a:off x="9905497" y="3500529"/>
            <a:ext cx="1478603" cy="1569660"/>
          </a:xfrm>
          <a:prstGeom prst="rect">
            <a:avLst/>
          </a:prstGeom>
          <a:noFill/>
        </p:spPr>
        <p:txBody>
          <a:bodyPr wrap="square" rtlCol="0">
            <a:spAutoFit/>
          </a:bodyPr>
          <a:lstStyle/>
          <a:p>
            <a:pPr algn="ctr"/>
            <a:r>
              <a:rPr lang="tr-TR" sz="1600" dirty="0" smtClean="0">
                <a:solidFill>
                  <a:schemeClr val="bg1"/>
                </a:solidFill>
              </a:rPr>
              <a:t>Maliye Bakanlığı Kamu İç Kontrol Standartlarına Uyum Genelgesi</a:t>
            </a:r>
            <a:endParaRPr lang="tr-TR" sz="1600" dirty="0">
              <a:solidFill>
                <a:schemeClr val="bg1"/>
              </a:solidFill>
            </a:endParaRPr>
          </a:p>
        </p:txBody>
      </p:sp>
      <p:sp>
        <p:nvSpPr>
          <p:cNvPr id="52" name="Metin kutusu 51"/>
          <p:cNvSpPr txBox="1"/>
          <p:nvPr/>
        </p:nvSpPr>
        <p:spPr>
          <a:xfrm>
            <a:off x="9855044" y="5079042"/>
            <a:ext cx="1556425" cy="369332"/>
          </a:xfrm>
          <a:prstGeom prst="rect">
            <a:avLst/>
          </a:prstGeom>
          <a:noFill/>
        </p:spPr>
        <p:txBody>
          <a:bodyPr wrap="square" rtlCol="0">
            <a:spAutoFit/>
          </a:bodyPr>
          <a:lstStyle/>
          <a:p>
            <a:r>
              <a:rPr lang="tr-TR" dirty="0" smtClean="0">
                <a:solidFill>
                  <a:schemeClr val="bg1"/>
                </a:solidFill>
              </a:rPr>
              <a:t>  02.12.2013</a:t>
            </a:r>
            <a:endParaRPr lang="tr-TR" dirty="0">
              <a:solidFill>
                <a:schemeClr val="bg1"/>
              </a:solidFill>
            </a:endParaRPr>
          </a:p>
        </p:txBody>
      </p:sp>
      <p:grpSp>
        <p:nvGrpSpPr>
          <p:cNvPr id="42" name="Grup 41"/>
          <p:cNvGrpSpPr/>
          <p:nvPr/>
        </p:nvGrpSpPr>
        <p:grpSpPr>
          <a:xfrm>
            <a:off x="9859508" y="3634241"/>
            <a:ext cx="1664643" cy="2060284"/>
            <a:chOff x="1380066" y="1961352"/>
            <a:chExt cx="2016000" cy="2047629"/>
          </a:xfrm>
        </p:grpSpPr>
        <p:sp>
          <p:nvSpPr>
            <p:cNvPr id="45" name="Dikdörtgen 44"/>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Yamuk 52"/>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Dikdörtgen 53"/>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55" name="Dirsek Bağlayıcısı 54"/>
          <p:cNvCxnSpPr>
            <a:stCxn id="18" idx="2"/>
          </p:cNvCxnSpPr>
          <p:nvPr/>
        </p:nvCxnSpPr>
        <p:spPr>
          <a:xfrm rot="16200000" flipH="1">
            <a:off x="3360517" y="3248616"/>
            <a:ext cx="391389" cy="1063870"/>
          </a:xfrm>
          <a:prstGeom prst="bentConnector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Dirsek Bağlayıcısı 60"/>
          <p:cNvCxnSpPr/>
          <p:nvPr/>
        </p:nvCxnSpPr>
        <p:spPr>
          <a:xfrm>
            <a:off x="6892754" y="4551140"/>
            <a:ext cx="980618" cy="420036"/>
          </a:xfrm>
          <a:prstGeom prst="bentConnector3">
            <a:avLst>
              <a:gd name="adj1" fmla="val 46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2" name="Metin kutusu 61"/>
          <p:cNvSpPr txBox="1"/>
          <p:nvPr/>
        </p:nvSpPr>
        <p:spPr>
          <a:xfrm>
            <a:off x="10248937" y="4195895"/>
            <a:ext cx="1085853" cy="1200329"/>
          </a:xfrm>
          <a:prstGeom prst="rect">
            <a:avLst/>
          </a:prstGeom>
          <a:noFill/>
        </p:spPr>
        <p:txBody>
          <a:bodyPr wrap="square" rtlCol="0">
            <a:spAutoFit/>
          </a:bodyPr>
          <a:lstStyle/>
          <a:p>
            <a:r>
              <a:rPr lang="tr-TR" dirty="0" smtClean="0">
                <a:solidFill>
                  <a:schemeClr val="bg1"/>
                </a:solidFill>
                <a:latin typeface="Times New Roman" panose="02020603050405020304" pitchFamily="18" charset="0"/>
                <a:cs typeface="Times New Roman" panose="02020603050405020304" pitchFamily="18" charset="0"/>
              </a:rPr>
              <a:t>Kamu </a:t>
            </a:r>
            <a:r>
              <a:rPr lang="tr-TR" dirty="0">
                <a:solidFill>
                  <a:schemeClr val="bg1"/>
                </a:solidFill>
                <a:latin typeface="Times New Roman" panose="02020603050405020304" pitchFamily="18" charset="0"/>
                <a:cs typeface="Times New Roman" panose="02020603050405020304" pitchFamily="18" charset="0"/>
              </a:rPr>
              <a:t>İç Kontrol Rehberi</a:t>
            </a:r>
          </a:p>
          <a:p>
            <a:endParaRPr lang="tr-TR" dirty="0"/>
          </a:p>
        </p:txBody>
      </p:sp>
      <p:sp>
        <p:nvSpPr>
          <p:cNvPr id="64" name="Metin kutusu 63"/>
          <p:cNvSpPr txBox="1"/>
          <p:nvPr/>
        </p:nvSpPr>
        <p:spPr>
          <a:xfrm>
            <a:off x="482689" y="2681143"/>
            <a:ext cx="1247326" cy="369332"/>
          </a:xfrm>
          <a:prstGeom prst="rect">
            <a:avLst/>
          </a:prstGeom>
          <a:noFill/>
        </p:spPr>
        <p:txBody>
          <a:bodyPr wrap="square" rtlCol="0">
            <a:spAutoFit/>
          </a:bodyPr>
          <a:lstStyle/>
          <a:p>
            <a:r>
              <a:rPr lang="tr-TR" dirty="0" smtClean="0">
                <a:solidFill>
                  <a:schemeClr val="bg1"/>
                </a:solidFill>
              </a:rPr>
              <a:t>10.12.2003</a:t>
            </a:r>
            <a:endParaRPr lang="tr-TR" dirty="0">
              <a:solidFill>
                <a:schemeClr val="bg1"/>
              </a:solidFill>
            </a:endParaRPr>
          </a:p>
        </p:txBody>
      </p:sp>
      <p:sp>
        <p:nvSpPr>
          <p:cNvPr id="65" name="Metin kutusu 64"/>
          <p:cNvSpPr txBox="1"/>
          <p:nvPr/>
        </p:nvSpPr>
        <p:spPr>
          <a:xfrm>
            <a:off x="2407647" y="3218308"/>
            <a:ext cx="1517442" cy="369332"/>
          </a:xfrm>
          <a:prstGeom prst="rect">
            <a:avLst/>
          </a:prstGeom>
          <a:noFill/>
        </p:spPr>
        <p:txBody>
          <a:bodyPr wrap="square" rtlCol="0">
            <a:spAutoFit/>
          </a:bodyPr>
          <a:lstStyle/>
          <a:p>
            <a:r>
              <a:rPr lang="tr-TR" dirty="0" smtClean="0">
                <a:solidFill>
                  <a:schemeClr val="bg1"/>
                </a:solidFill>
              </a:rPr>
              <a:t>31.12.2005</a:t>
            </a:r>
            <a:endParaRPr lang="tr-TR" dirty="0">
              <a:solidFill>
                <a:schemeClr val="bg1"/>
              </a:solidFill>
            </a:endParaRPr>
          </a:p>
        </p:txBody>
      </p:sp>
      <p:sp>
        <p:nvSpPr>
          <p:cNvPr id="66" name="Metin kutusu 65"/>
          <p:cNvSpPr txBox="1"/>
          <p:nvPr/>
        </p:nvSpPr>
        <p:spPr>
          <a:xfrm>
            <a:off x="4361263" y="3720968"/>
            <a:ext cx="1226654" cy="369332"/>
          </a:xfrm>
          <a:prstGeom prst="rect">
            <a:avLst/>
          </a:prstGeom>
          <a:noFill/>
        </p:spPr>
        <p:txBody>
          <a:bodyPr wrap="square" rtlCol="0">
            <a:spAutoFit/>
          </a:bodyPr>
          <a:lstStyle/>
          <a:p>
            <a:r>
              <a:rPr lang="tr-TR" dirty="0" smtClean="0">
                <a:solidFill>
                  <a:schemeClr val="bg1"/>
                </a:solidFill>
              </a:rPr>
              <a:t>26.12.2007</a:t>
            </a:r>
            <a:endParaRPr lang="tr-TR" dirty="0">
              <a:solidFill>
                <a:schemeClr val="bg1"/>
              </a:solidFill>
            </a:endParaRPr>
          </a:p>
        </p:txBody>
      </p:sp>
      <p:sp>
        <p:nvSpPr>
          <p:cNvPr id="67" name="Metin kutusu 66"/>
          <p:cNvSpPr txBox="1"/>
          <p:nvPr/>
        </p:nvSpPr>
        <p:spPr>
          <a:xfrm>
            <a:off x="6155264" y="4189774"/>
            <a:ext cx="1431399" cy="369332"/>
          </a:xfrm>
          <a:prstGeom prst="rect">
            <a:avLst/>
          </a:prstGeom>
          <a:noFill/>
        </p:spPr>
        <p:txBody>
          <a:bodyPr wrap="square" rtlCol="0">
            <a:spAutoFit/>
          </a:bodyPr>
          <a:lstStyle/>
          <a:p>
            <a:r>
              <a:rPr lang="tr-TR" dirty="0" smtClean="0">
                <a:solidFill>
                  <a:schemeClr val="bg1"/>
                </a:solidFill>
              </a:rPr>
              <a:t>  04.02.2009</a:t>
            </a:r>
            <a:endParaRPr lang="tr-TR" dirty="0">
              <a:solidFill>
                <a:schemeClr val="bg1"/>
              </a:solidFill>
            </a:endParaRPr>
          </a:p>
        </p:txBody>
      </p:sp>
      <p:sp>
        <p:nvSpPr>
          <p:cNvPr id="3" name="Metin kutusu 2"/>
          <p:cNvSpPr txBox="1"/>
          <p:nvPr/>
        </p:nvSpPr>
        <p:spPr>
          <a:xfrm>
            <a:off x="9972019" y="5320126"/>
            <a:ext cx="1530027" cy="369332"/>
          </a:xfrm>
          <a:prstGeom prst="rect">
            <a:avLst/>
          </a:prstGeom>
          <a:noFill/>
        </p:spPr>
        <p:txBody>
          <a:bodyPr wrap="square" rtlCol="0">
            <a:spAutoFit/>
          </a:bodyPr>
          <a:lstStyle/>
          <a:p>
            <a:r>
              <a:rPr lang="tr-TR" dirty="0" smtClean="0"/>
              <a:t>  </a:t>
            </a:r>
            <a:r>
              <a:rPr lang="tr-TR" dirty="0" smtClean="0">
                <a:solidFill>
                  <a:schemeClr val="bg1"/>
                </a:solidFill>
              </a:rPr>
              <a:t>07.02.2014</a:t>
            </a:r>
            <a:endParaRPr lang="tr-TR" dirty="0">
              <a:solidFill>
                <a:schemeClr val="bg1"/>
              </a:solidFill>
            </a:endParaRPr>
          </a:p>
        </p:txBody>
      </p:sp>
      <p:sp>
        <p:nvSpPr>
          <p:cNvPr id="48" name="Metin kutusu 47"/>
          <p:cNvSpPr txBox="1"/>
          <p:nvPr/>
        </p:nvSpPr>
        <p:spPr>
          <a:xfrm>
            <a:off x="8003846" y="3147452"/>
            <a:ext cx="1478603" cy="1569660"/>
          </a:xfrm>
          <a:prstGeom prst="rect">
            <a:avLst/>
          </a:prstGeom>
          <a:noFill/>
        </p:spPr>
        <p:txBody>
          <a:bodyPr wrap="square" rtlCol="0">
            <a:spAutoFit/>
          </a:bodyPr>
          <a:lstStyle/>
          <a:p>
            <a:pPr algn="ctr"/>
            <a:r>
              <a:rPr lang="tr-TR" sz="1600" dirty="0" smtClean="0">
                <a:solidFill>
                  <a:schemeClr val="bg1"/>
                </a:solidFill>
              </a:rPr>
              <a:t>Maliye Bakanlığı Kamu İç Kontrol Standartlarına Uyum Genelgesi</a:t>
            </a:r>
            <a:endParaRPr lang="tr-TR" sz="1600" dirty="0">
              <a:solidFill>
                <a:schemeClr val="bg1"/>
              </a:solidFill>
            </a:endParaRPr>
          </a:p>
        </p:txBody>
      </p:sp>
      <p:sp>
        <p:nvSpPr>
          <p:cNvPr id="4" name="Metin kutusu 3"/>
          <p:cNvSpPr txBox="1"/>
          <p:nvPr/>
        </p:nvSpPr>
        <p:spPr>
          <a:xfrm>
            <a:off x="8046888" y="4723807"/>
            <a:ext cx="1553297" cy="369332"/>
          </a:xfrm>
          <a:prstGeom prst="rect">
            <a:avLst/>
          </a:prstGeom>
          <a:noFill/>
        </p:spPr>
        <p:txBody>
          <a:bodyPr wrap="square" rtlCol="0">
            <a:spAutoFit/>
          </a:bodyPr>
          <a:lstStyle/>
          <a:p>
            <a:r>
              <a:rPr lang="tr-TR" dirty="0" smtClean="0">
                <a:solidFill>
                  <a:schemeClr val="bg1"/>
                </a:solidFill>
              </a:rPr>
              <a:t>  02.12.2013  </a:t>
            </a:r>
            <a:endParaRPr lang="tr-TR" dirty="0">
              <a:solidFill>
                <a:schemeClr val="bg1"/>
              </a:solidFill>
            </a:endParaRPr>
          </a:p>
        </p:txBody>
      </p:sp>
    </p:spTree>
    <p:extLst>
      <p:ext uri="{BB962C8B-B14F-4D97-AF65-F5344CB8AC3E}">
        <p14:creationId xmlns:p14="http://schemas.microsoft.com/office/powerpoint/2010/main" val="3096531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9000" y="195792"/>
            <a:ext cx="9194800" cy="1325563"/>
          </a:xfrm>
        </p:spPr>
        <p:txBody>
          <a:bodyPr>
            <a:noAutofit/>
          </a:bodyPr>
          <a:lstStyle/>
          <a:p>
            <a:r>
              <a:rPr lang="tr-TR" sz="3600" b="1" dirty="0">
                <a:solidFill>
                  <a:schemeClr val="accent1">
                    <a:lumMod val="75000"/>
                  </a:schemeClr>
                </a:solidFill>
              </a:rPr>
              <a:t>İç Kontrol Ne Fayda Sağlar</a:t>
            </a:r>
          </a:p>
        </p:txBody>
      </p:sp>
      <p:sp>
        <p:nvSpPr>
          <p:cNvPr id="3" name="İçerik Yer Tutucusu 2"/>
          <p:cNvSpPr>
            <a:spLocks noGrp="1"/>
          </p:cNvSpPr>
          <p:nvPr>
            <p:ph idx="1"/>
          </p:nvPr>
        </p:nvSpPr>
        <p:spPr>
          <a:xfrm>
            <a:off x="2311400" y="1608667"/>
            <a:ext cx="9042399" cy="4568296"/>
          </a:xfrm>
        </p:spPr>
        <p:txBody>
          <a:bodyPr>
            <a:normAutofit/>
          </a:bodyPr>
          <a:lstStyle/>
          <a:p>
            <a:pPr>
              <a:buFont typeface="Wingdings" charset="2"/>
              <a:buChar char="ü"/>
            </a:pPr>
            <a:r>
              <a:rPr lang="tr-TR" dirty="0" smtClean="0"/>
              <a:t>Sistemli ve Düzenli Çalışma</a:t>
            </a:r>
          </a:p>
          <a:p>
            <a:pPr marL="93662" indent="0">
              <a:buNone/>
            </a:pPr>
            <a:endParaRPr lang="tr-TR" dirty="0" smtClean="0"/>
          </a:p>
          <a:p>
            <a:pPr>
              <a:buFont typeface="Wingdings" charset="2"/>
              <a:buChar char="ü"/>
            </a:pPr>
            <a:r>
              <a:rPr lang="tr-TR" dirty="0" smtClean="0"/>
              <a:t>Kurumsallaşma</a:t>
            </a:r>
          </a:p>
          <a:p>
            <a:pPr>
              <a:buFont typeface="Wingdings" charset="2"/>
              <a:buChar char="ü"/>
            </a:pPr>
            <a:endParaRPr lang="tr-TR" dirty="0" smtClean="0"/>
          </a:p>
          <a:p>
            <a:pPr>
              <a:buFont typeface="Wingdings" charset="2"/>
              <a:buChar char="ü"/>
            </a:pPr>
            <a:r>
              <a:rPr lang="tr-TR" dirty="0" smtClean="0"/>
              <a:t>Etkili Yönetim ve Kontrol</a:t>
            </a:r>
          </a:p>
          <a:p>
            <a:pPr>
              <a:buFont typeface="Wingdings" charset="2"/>
              <a:buChar char="ü"/>
            </a:pPr>
            <a:endParaRPr lang="tr-TR" dirty="0"/>
          </a:p>
          <a:p>
            <a:pPr>
              <a:buFont typeface="Wingdings" charset="2"/>
              <a:buChar char="ü"/>
            </a:pPr>
            <a:r>
              <a:rPr lang="tr-TR" u="sng" dirty="0" smtClean="0"/>
              <a:t>Etkili Risk Yönetimi</a:t>
            </a:r>
          </a:p>
          <a:p>
            <a:pPr>
              <a:buFont typeface="Wingdings" charset="2"/>
              <a:buChar char="ü"/>
            </a:pPr>
            <a:endParaRPr lang="tr-TR" dirty="0"/>
          </a:p>
          <a:p>
            <a:pPr>
              <a:buFont typeface="Wingdings" charset="2"/>
              <a:buChar char="ü"/>
            </a:pPr>
            <a:r>
              <a:rPr lang="tr-TR" dirty="0" smtClean="0"/>
              <a:t>Krizlere Hazırlık/ Fırsatları Yakalama</a:t>
            </a:r>
          </a:p>
        </p:txBody>
      </p:sp>
      <p:sp>
        <p:nvSpPr>
          <p:cNvPr id="4" name="Slide Number Placeholder 3"/>
          <p:cNvSpPr>
            <a:spLocks noGrp="1"/>
          </p:cNvSpPr>
          <p:nvPr>
            <p:ph type="sldNum" sz="quarter" idx="12"/>
          </p:nvPr>
        </p:nvSpPr>
        <p:spPr/>
        <p:txBody>
          <a:bodyPr/>
          <a:lstStyle/>
          <a:p>
            <a:fld id="{2CC6D4B2-409F-40B4-B557-474766D51D1C}" type="slidenum">
              <a:rPr lang="en-US" smtClean="0"/>
              <a:pPr/>
              <a:t>15</a:t>
            </a:fld>
            <a:endParaRPr lang="en-US"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6867" y="723931"/>
            <a:ext cx="2915073" cy="2790384"/>
          </a:xfrm>
          <a:prstGeom prst="rect">
            <a:avLst/>
          </a:prstGeom>
        </p:spPr>
      </p:pic>
    </p:spTree>
    <p:extLst>
      <p:ext uri="{BB962C8B-B14F-4D97-AF65-F5344CB8AC3E}">
        <p14:creationId xmlns:p14="http://schemas.microsoft.com/office/powerpoint/2010/main" val="4086163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733"/>
            <a:ext cx="10515600" cy="778935"/>
          </a:xfrm>
        </p:spPr>
        <p:txBody>
          <a:bodyPr>
            <a:normAutofit/>
          </a:bodyPr>
          <a:lstStyle/>
          <a:p>
            <a:r>
              <a:rPr lang="tr-TR" sz="4000" b="1" dirty="0" smtClean="0">
                <a:solidFill>
                  <a:schemeClr val="accent1">
                    <a:lumMod val="75000"/>
                  </a:schemeClr>
                </a:solidFill>
              </a:rPr>
              <a:t>      </a:t>
            </a:r>
            <a:r>
              <a:rPr lang="en-US" sz="4000" b="1" dirty="0" err="1" smtClean="0">
                <a:solidFill>
                  <a:schemeClr val="accent1">
                    <a:lumMod val="75000"/>
                  </a:schemeClr>
                </a:solidFill>
              </a:rPr>
              <a:t>İç</a:t>
            </a:r>
            <a:r>
              <a:rPr lang="en-US" sz="4000" b="1" dirty="0" smtClean="0">
                <a:solidFill>
                  <a:schemeClr val="accent1">
                    <a:lumMod val="75000"/>
                  </a:schemeClr>
                </a:solidFill>
              </a:rPr>
              <a:t> </a:t>
            </a:r>
            <a:r>
              <a:rPr lang="en-US" sz="4000" b="1" dirty="0" err="1" smtClean="0">
                <a:solidFill>
                  <a:schemeClr val="accent1">
                    <a:lumMod val="75000"/>
                  </a:schemeClr>
                </a:solidFill>
              </a:rPr>
              <a:t>Kontrol</a:t>
            </a:r>
            <a:r>
              <a:rPr lang="tr-TR" sz="4000" b="1" dirty="0" smtClean="0">
                <a:solidFill>
                  <a:schemeClr val="accent1">
                    <a:lumMod val="75000"/>
                  </a:schemeClr>
                </a:solidFill>
              </a:rPr>
              <a:t> Sisteminin</a:t>
            </a:r>
            <a:r>
              <a:rPr lang="en-US" sz="4000" b="1" dirty="0" smtClean="0">
                <a:solidFill>
                  <a:schemeClr val="accent1">
                    <a:lumMod val="75000"/>
                  </a:schemeClr>
                </a:solidFill>
              </a:rPr>
              <a:t> </a:t>
            </a:r>
            <a:r>
              <a:rPr lang="en-US" sz="4000" b="1" dirty="0" err="1" smtClean="0">
                <a:solidFill>
                  <a:schemeClr val="accent1">
                    <a:lumMod val="75000"/>
                  </a:schemeClr>
                </a:solidFill>
              </a:rPr>
              <a:t>Sağlayacağı</a:t>
            </a:r>
            <a:r>
              <a:rPr lang="en-US" sz="4000" b="1" dirty="0" smtClean="0">
                <a:solidFill>
                  <a:schemeClr val="accent1">
                    <a:lumMod val="75000"/>
                  </a:schemeClr>
                </a:solidFill>
              </a:rPr>
              <a:t> </a:t>
            </a:r>
            <a:r>
              <a:rPr lang="en-US" sz="4000" b="1" dirty="0" err="1" smtClean="0">
                <a:solidFill>
                  <a:schemeClr val="accent1">
                    <a:lumMod val="75000"/>
                  </a:schemeClr>
                </a:solidFill>
              </a:rPr>
              <a:t>Faydalar</a:t>
            </a:r>
            <a:endParaRPr lang="en-US" sz="4000" b="1" dirty="0">
              <a:solidFill>
                <a:schemeClr val="accent1">
                  <a:lumMod val="75000"/>
                </a:schemeClr>
              </a:solidFill>
            </a:endParaRPr>
          </a:p>
        </p:txBody>
      </p:sp>
      <p:sp>
        <p:nvSpPr>
          <p:cNvPr id="3" name="Content Placeholder 2"/>
          <p:cNvSpPr>
            <a:spLocks noGrp="1"/>
          </p:cNvSpPr>
          <p:nvPr>
            <p:ph idx="1"/>
          </p:nvPr>
        </p:nvSpPr>
        <p:spPr>
          <a:xfrm>
            <a:off x="838200" y="1447800"/>
            <a:ext cx="10515600" cy="4729163"/>
          </a:xfrm>
        </p:spPr>
        <p:txBody>
          <a:bodyPr>
            <a:normAutofit/>
          </a:bodyPr>
          <a:lstStyle/>
          <a:p>
            <a:pPr marL="252000" algn="just">
              <a:lnSpc>
                <a:spcPct val="100000"/>
              </a:lnSpc>
              <a:spcAft>
                <a:spcPts val="1000"/>
              </a:spcAft>
            </a:pPr>
            <a:r>
              <a:rPr lang="tr-TR" sz="3200" dirty="0" smtClean="0"/>
              <a:t>Yönetimi </a:t>
            </a:r>
            <a:r>
              <a:rPr lang="en-US" sz="3200" dirty="0" err="1" smtClean="0"/>
              <a:t>dış</a:t>
            </a:r>
            <a:r>
              <a:rPr lang="en-US" sz="3200" dirty="0" smtClean="0"/>
              <a:t> </a:t>
            </a:r>
            <a:r>
              <a:rPr lang="en-US" sz="3200" dirty="0" err="1" smtClean="0"/>
              <a:t>denetime</a:t>
            </a:r>
            <a:r>
              <a:rPr lang="en-US" sz="3200" dirty="0" smtClean="0"/>
              <a:t> </a:t>
            </a:r>
            <a:r>
              <a:rPr lang="en-US" sz="3200" dirty="0" err="1" smtClean="0"/>
              <a:t>hazır</a:t>
            </a:r>
            <a:r>
              <a:rPr lang="en-US" sz="3200" dirty="0" smtClean="0"/>
              <a:t> </a:t>
            </a:r>
            <a:r>
              <a:rPr lang="en-US" sz="3200" dirty="0" err="1" smtClean="0"/>
              <a:t>kılar</a:t>
            </a:r>
            <a:r>
              <a:rPr lang="en-US" sz="3200" dirty="0" smtClean="0"/>
              <a:t>, </a:t>
            </a:r>
            <a:r>
              <a:rPr lang="en-US" sz="3200" dirty="0" err="1" smtClean="0"/>
              <a:t>hesap</a:t>
            </a:r>
            <a:r>
              <a:rPr lang="en-US" sz="3200" dirty="0" smtClean="0"/>
              <a:t> </a:t>
            </a:r>
            <a:r>
              <a:rPr lang="en-US" sz="3200" dirty="0" err="1" smtClean="0"/>
              <a:t>verebilirliği</a:t>
            </a:r>
            <a:r>
              <a:rPr lang="en-US" sz="3200" dirty="0" smtClean="0"/>
              <a:t> </a:t>
            </a:r>
            <a:r>
              <a:rPr lang="en-US" sz="3200" dirty="0" err="1" smtClean="0"/>
              <a:t>güçlendirir</a:t>
            </a:r>
            <a:r>
              <a:rPr lang="tr-TR" sz="3200" dirty="0" smtClean="0"/>
              <a:t>.</a:t>
            </a:r>
            <a:endParaRPr lang="en-US" sz="3200" dirty="0" smtClean="0"/>
          </a:p>
          <a:p>
            <a:pPr algn="just">
              <a:lnSpc>
                <a:spcPct val="100000"/>
              </a:lnSpc>
              <a:spcAft>
                <a:spcPts val="1000"/>
              </a:spcAft>
            </a:pPr>
            <a:r>
              <a:rPr lang="en-US" sz="3200" dirty="0" err="1" smtClean="0"/>
              <a:t>Yeni</a:t>
            </a:r>
            <a:r>
              <a:rPr lang="en-US" sz="3200" dirty="0" smtClean="0"/>
              <a:t> </a:t>
            </a:r>
            <a:r>
              <a:rPr lang="en-US" sz="3200" dirty="0" err="1" smtClean="0"/>
              <a:t>yönetici</a:t>
            </a:r>
            <a:r>
              <a:rPr lang="en-US" sz="3200" dirty="0" smtClean="0"/>
              <a:t> </a:t>
            </a:r>
            <a:r>
              <a:rPr lang="en-US" sz="3200" dirty="0" err="1" smtClean="0"/>
              <a:t>ve</a:t>
            </a:r>
            <a:r>
              <a:rPr lang="en-US" sz="3200" dirty="0" smtClean="0"/>
              <a:t> </a:t>
            </a:r>
            <a:r>
              <a:rPr lang="en-US" sz="3200" dirty="0" err="1" smtClean="0"/>
              <a:t>personelin</a:t>
            </a:r>
            <a:r>
              <a:rPr lang="en-US" sz="3200" dirty="0" smtClean="0"/>
              <a:t> </a:t>
            </a:r>
            <a:r>
              <a:rPr lang="en-US" sz="3200" dirty="0" err="1" smtClean="0"/>
              <a:t>adaptasyon</a:t>
            </a:r>
            <a:r>
              <a:rPr lang="en-US" sz="3200" dirty="0" smtClean="0"/>
              <a:t> </a:t>
            </a:r>
            <a:r>
              <a:rPr lang="en-US" sz="3200" dirty="0" err="1" smtClean="0"/>
              <a:t>ve</a:t>
            </a:r>
            <a:r>
              <a:rPr lang="en-US" sz="3200" dirty="0" smtClean="0"/>
              <a:t> </a:t>
            </a:r>
            <a:r>
              <a:rPr lang="en-US" sz="3200" dirty="0" err="1" smtClean="0"/>
              <a:t>verim</a:t>
            </a:r>
            <a:r>
              <a:rPr lang="en-US" sz="3200" dirty="0" smtClean="0"/>
              <a:t> </a:t>
            </a:r>
            <a:r>
              <a:rPr lang="en-US" sz="3200" dirty="0" err="1" smtClean="0"/>
              <a:t>alınabilme</a:t>
            </a:r>
            <a:r>
              <a:rPr lang="en-US" sz="3200" dirty="0" smtClean="0"/>
              <a:t> </a:t>
            </a:r>
            <a:r>
              <a:rPr lang="en-US" sz="3200" dirty="0" err="1" smtClean="0"/>
              <a:t>süresini</a:t>
            </a:r>
            <a:r>
              <a:rPr lang="en-US" sz="3200" dirty="0" smtClean="0"/>
              <a:t> </a:t>
            </a:r>
            <a:r>
              <a:rPr lang="en-US" sz="3200" dirty="0" err="1" smtClean="0"/>
              <a:t>kısaltır</a:t>
            </a:r>
            <a:r>
              <a:rPr lang="tr-TR" sz="3200" dirty="0" smtClean="0"/>
              <a:t>.</a:t>
            </a:r>
            <a:endParaRPr lang="en-US" sz="3200" dirty="0" smtClean="0"/>
          </a:p>
          <a:p>
            <a:pPr algn="just">
              <a:lnSpc>
                <a:spcPct val="100000"/>
              </a:lnSpc>
              <a:spcAft>
                <a:spcPts val="1000"/>
              </a:spcAft>
            </a:pPr>
            <a:r>
              <a:rPr lang="en-US" sz="3200" dirty="0" err="1" smtClean="0"/>
              <a:t>Kurumsallaşma</a:t>
            </a:r>
            <a:r>
              <a:rPr lang="en-US" sz="3200" dirty="0" smtClean="0"/>
              <a:t> </a:t>
            </a:r>
            <a:r>
              <a:rPr lang="en-US" sz="3200" dirty="0" err="1" smtClean="0"/>
              <a:t>ve</a:t>
            </a:r>
            <a:r>
              <a:rPr lang="en-US" sz="3200" dirty="0" smtClean="0"/>
              <a:t> </a:t>
            </a:r>
            <a:r>
              <a:rPr lang="en-US" sz="3200" dirty="0" err="1" smtClean="0"/>
              <a:t>kurumsal</a:t>
            </a:r>
            <a:r>
              <a:rPr lang="en-US" sz="3200" dirty="0" smtClean="0"/>
              <a:t> </a:t>
            </a:r>
            <a:r>
              <a:rPr lang="en-US" sz="3200" dirty="0" err="1" smtClean="0"/>
              <a:t>yönetimi</a:t>
            </a:r>
            <a:r>
              <a:rPr lang="en-US" sz="3200" dirty="0" smtClean="0"/>
              <a:t> </a:t>
            </a:r>
            <a:r>
              <a:rPr lang="en-US" sz="3200" dirty="0" err="1" smtClean="0"/>
              <a:t>güçlendiri</a:t>
            </a:r>
            <a:r>
              <a:rPr lang="tr-TR" sz="3200" dirty="0" smtClean="0"/>
              <a:t>r.</a:t>
            </a:r>
            <a:endParaRPr lang="tr-TR" sz="3200" dirty="0"/>
          </a:p>
          <a:p>
            <a:pPr algn="just">
              <a:lnSpc>
                <a:spcPct val="100000"/>
              </a:lnSpc>
              <a:spcAft>
                <a:spcPts val="1000"/>
              </a:spcAft>
            </a:pPr>
            <a:r>
              <a:rPr lang="en-US" sz="3200" dirty="0" err="1" smtClean="0"/>
              <a:t>Risklerin</a:t>
            </a:r>
            <a:r>
              <a:rPr lang="en-US" sz="3200" dirty="0" smtClean="0"/>
              <a:t> </a:t>
            </a:r>
            <a:r>
              <a:rPr lang="en-US" sz="3200" dirty="0" err="1" smtClean="0"/>
              <a:t>kayıp</a:t>
            </a:r>
            <a:r>
              <a:rPr lang="en-US" sz="3200" dirty="0" smtClean="0"/>
              <a:t> </a:t>
            </a:r>
            <a:r>
              <a:rPr lang="en-US" sz="3200" dirty="0" err="1" smtClean="0"/>
              <a:t>gerçekleşmeden</a:t>
            </a:r>
            <a:r>
              <a:rPr lang="en-US" sz="3200" dirty="0" smtClean="0"/>
              <a:t> </a:t>
            </a:r>
            <a:r>
              <a:rPr lang="en-US" sz="3200" dirty="0" err="1" smtClean="0"/>
              <a:t>önlenmesini</a:t>
            </a:r>
            <a:r>
              <a:rPr lang="en-US" sz="3200" dirty="0" smtClean="0"/>
              <a:t> </a:t>
            </a:r>
            <a:r>
              <a:rPr lang="en-US" sz="3200" dirty="0" err="1" smtClean="0"/>
              <a:t>sağlar</a:t>
            </a:r>
            <a:r>
              <a:rPr lang="tr-TR" sz="3200" dirty="0" smtClean="0"/>
              <a:t>.</a:t>
            </a:r>
            <a:endParaRPr lang="en-US" sz="3200" dirty="0" smtClean="0"/>
          </a:p>
          <a:p>
            <a:endParaRPr lang="en-US" dirty="0" smtClean="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2114" y="3573048"/>
            <a:ext cx="1497124" cy="2695777"/>
          </a:xfrm>
          <a:prstGeom prst="rect">
            <a:avLst/>
          </a:prstGeom>
        </p:spPr>
      </p:pic>
    </p:spTree>
    <p:extLst>
      <p:ext uri="{BB962C8B-B14F-4D97-AF65-F5344CB8AC3E}">
        <p14:creationId xmlns:p14="http://schemas.microsoft.com/office/powerpoint/2010/main" val="142665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3"/>
            <a:ext cx="10515600" cy="728133"/>
          </a:xfrm>
        </p:spPr>
        <p:txBody>
          <a:bodyPr>
            <a:normAutofit/>
          </a:bodyPr>
          <a:lstStyle/>
          <a:p>
            <a:r>
              <a:rPr lang="tr-TR" sz="4000" b="1" dirty="0" smtClean="0">
                <a:solidFill>
                  <a:schemeClr val="accent1">
                    <a:lumMod val="75000"/>
                  </a:schemeClr>
                </a:solidFill>
              </a:rPr>
              <a:t>      </a:t>
            </a:r>
            <a:r>
              <a:rPr lang="en-US" sz="4000" b="1" dirty="0" err="1" smtClean="0">
                <a:solidFill>
                  <a:schemeClr val="accent1">
                    <a:lumMod val="75000"/>
                  </a:schemeClr>
                </a:solidFill>
              </a:rPr>
              <a:t>İç</a:t>
            </a:r>
            <a:r>
              <a:rPr lang="en-US" sz="4000" b="1" dirty="0" smtClean="0">
                <a:solidFill>
                  <a:schemeClr val="accent1">
                    <a:lumMod val="75000"/>
                  </a:schemeClr>
                </a:solidFill>
              </a:rPr>
              <a:t> </a:t>
            </a:r>
            <a:r>
              <a:rPr lang="en-US" sz="4000" b="1" dirty="0" err="1" smtClean="0">
                <a:solidFill>
                  <a:schemeClr val="accent1">
                    <a:lumMod val="75000"/>
                  </a:schemeClr>
                </a:solidFill>
              </a:rPr>
              <a:t>Kontrol</a:t>
            </a:r>
            <a:r>
              <a:rPr lang="tr-TR" sz="4000" b="1" dirty="0" smtClean="0">
                <a:solidFill>
                  <a:schemeClr val="accent1">
                    <a:lumMod val="75000"/>
                  </a:schemeClr>
                </a:solidFill>
              </a:rPr>
              <a:t> Sisteminin</a:t>
            </a:r>
            <a:r>
              <a:rPr lang="en-US" sz="4000" b="1" dirty="0" smtClean="0">
                <a:solidFill>
                  <a:schemeClr val="accent1">
                    <a:lumMod val="75000"/>
                  </a:schemeClr>
                </a:solidFill>
              </a:rPr>
              <a:t> </a:t>
            </a:r>
            <a:r>
              <a:rPr lang="en-US" sz="4000" b="1" dirty="0" err="1" smtClean="0">
                <a:solidFill>
                  <a:schemeClr val="accent1">
                    <a:lumMod val="75000"/>
                  </a:schemeClr>
                </a:solidFill>
              </a:rPr>
              <a:t>Sağlayacağı</a:t>
            </a:r>
            <a:r>
              <a:rPr lang="en-US" sz="4000" b="1" dirty="0" smtClean="0">
                <a:solidFill>
                  <a:schemeClr val="accent1">
                    <a:lumMod val="75000"/>
                  </a:schemeClr>
                </a:solidFill>
              </a:rPr>
              <a:t> </a:t>
            </a:r>
            <a:r>
              <a:rPr lang="en-US" sz="4000" b="1" dirty="0" err="1" smtClean="0">
                <a:solidFill>
                  <a:schemeClr val="accent1">
                    <a:lumMod val="75000"/>
                  </a:schemeClr>
                </a:solidFill>
              </a:rPr>
              <a:t>Faydalar</a:t>
            </a:r>
            <a:endParaRPr lang="en-US" sz="4000" b="1" dirty="0">
              <a:solidFill>
                <a:schemeClr val="accent1">
                  <a:lumMod val="75000"/>
                </a:schemeClr>
              </a:solidFill>
            </a:endParaRPr>
          </a:p>
        </p:txBody>
      </p:sp>
      <p:sp>
        <p:nvSpPr>
          <p:cNvPr id="3" name="Content Placeholder 2"/>
          <p:cNvSpPr>
            <a:spLocks noGrp="1"/>
          </p:cNvSpPr>
          <p:nvPr>
            <p:ph idx="1"/>
          </p:nvPr>
        </p:nvSpPr>
        <p:spPr>
          <a:xfrm>
            <a:off x="838200" y="1515533"/>
            <a:ext cx="10515600" cy="4661430"/>
          </a:xfrm>
        </p:spPr>
        <p:txBody>
          <a:bodyPr>
            <a:normAutofit/>
          </a:bodyPr>
          <a:lstStyle/>
          <a:p>
            <a:pPr algn="just">
              <a:lnSpc>
                <a:spcPct val="100000"/>
              </a:lnSpc>
              <a:spcAft>
                <a:spcPts val="1000"/>
              </a:spcAft>
            </a:pPr>
            <a:r>
              <a:rPr lang="en-US" sz="3200" dirty="0" err="1" smtClean="0"/>
              <a:t>Kurum</a:t>
            </a:r>
            <a:r>
              <a:rPr lang="en-US" sz="3200" dirty="0" smtClean="0"/>
              <a:t> </a:t>
            </a:r>
            <a:r>
              <a:rPr lang="en-US" sz="3200" dirty="0" err="1" smtClean="0"/>
              <a:t>genelinde</a:t>
            </a:r>
            <a:r>
              <a:rPr lang="en-US" sz="3200" dirty="0" smtClean="0"/>
              <a:t> </a:t>
            </a:r>
            <a:r>
              <a:rPr lang="en-US" sz="3200" dirty="0" err="1" smtClean="0"/>
              <a:t>görev</a:t>
            </a:r>
            <a:r>
              <a:rPr lang="en-US" sz="3200" dirty="0" smtClean="0"/>
              <a:t> </a:t>
            </a:r>
            <a:r>
              <a:rPr lang="en-US" sz="3200" dirty="0" err="1" smtClean="0"/>
              <a:t>ve</a:t>
            </a:r>
            <a:r>
              <a:rPr lang="en-US" sz="3200" dirty="0" smtClean="0"/>
              <a:t> </a:t>
            </a:r>
            <a:r>
              <a:rPr lang="en-US" sz="3200" dirty="0" err="1" smtClean="0"/>
              <a:t>sorumlulukları</a:t>
            </a:r>
            <a:r>
              <a:rPr lang="en-US" sz="3200" dirty="0" smtClean="0"/>
              <a:t> </a:t>
            </a:r>
            <a:r>
              <a:rPr lang="en-US" sz="3200" dirty="0" err="1" smtClean="0"/>
              <a:t>netleştirir</a:t>
            </a:r>
            <a:r>
              <a:rPr lang="tr-TR" sz="3200" dirty="0"/>
              <a:t>.</a:t>
            </a:r>
          </a:p>
          <a:p>
            <a:pPr algn="just">
              <a:lnSpc>
                <a:spcPct val="100000"/>
              </a:lnSpc>
              <a:spcAft>
                <a:spcPts val="1000"/>
              </a:spcAft>
            </a:pPr>
            <a:r>
              <a:rPr lang="en-US" sz="3200" dirty="0" err="1" smtClean="0"/>
              <a:t>İş</a:t>
            </a:r>
            <a:r>
              <a:rPr lang="en-US" sz="3200" dirty="0" smtClean="0"/>
              <a:t> </a:t>
            </a:r>
            <a:r>
              <a:rPr lang="en-US" sz="3200" dirty="0" err="1" smtClean="0"/>
              <a:t>akışlarını</a:t>
            </a:r>
            <a:r>
              <a:rPr lang="en-US" sz="3200" dirty="0" smtClean="0"/>
              <a:t> </a:t>
            </a:r>
            <a:r>
              <a:rPr lang="en-US" sz="3200" dirty="0" err="1" smtClean="0"/>
              <a:t>ve</a:t>
            </a:r>
            <a:r>
              <a:rPr lang="en-US" sz="3200" dirty="0" smtClean="0"/>
              <a:t> </a:t>
            </a:r>
            <a:r>
              <a:rPr lang="en-US" sz="3200" dirty="0" err="1" smtClean="0"/>
              <a:t>iş</a:t>
            </a:r>
            <a:r>
              <a:rPr lang="en-US" sz="3200" dirty="0" smtClean="0"/>
              <a:t> </a:t>
            </a:r>
            <a:r>
              <a:rPr lang="en-US" sz="3200" dirty="0" err="1" smtClean="0"/>
              <a:t>yapışı</a:t>
            </a:r>
            <a:r>
              <a:rPr lang="en-US" sz="3200" dirty="0" smtClean="0"/>
              <a:t> standardize </a:t>
            </a:r>
            <a:r>
              <a:rPr lang="en-US" sz="3200" dirty="0" err="1" smtClean="0"/>
              <a:t>eder</a:t>
            </a:r>
            <a:r>
              <a:rPr lang="en-US" sz="3200" dirty="0" smtClean="0"/>
              <a:t>, </a:t>
            </a:r>
            <a:r>
              <a:rPr lang="en-US" sz="3200" dirty="0" err="1" smtClean="0"/>
              <a:t>uygulamaları</a:t>
            </a:r>
            <a:r>
              <a:rPr lang="en-US" sz="3200" dirty="0" smtClean="0"/>
              <a:t> </a:t>
            </a:r>
            <a:r>
              <a:rPr lang="tr-TR" sz="3200" dirty="0" smtClean="0"/>
              <a:t>standartlara bağlar.</a:t>
            </a:r>
            <a:endParaRPr lang="tr-TR" sz="3200" dirty="0"/>
          </a:p>
          <a:p>
            <a:pPr algn="just">
              <a:lnSpc>
                <a:spcPct val="100000"/>
              </a:lnSpc>
              <a:spcAft>
                <a:spcPts val="1000"/>
              </a:spcAft>
            </a:pPr>
            <a:r>
              <a:rPr lang="en-US" sz="3200" dirty="0" err="1" smtClean="0"/>
              <a:t>Üst</a:t>
            </a:r>
            <a:r>
              <a:rPr lang="en-US" sz="3200" dirty="0" smtClean="0"/>
              <a:t> </a:t>
            </a:r>
            <a:r>
              <a:rPr lang="en-US" sz="3200" dirty="0" err="1" smtClean="0"/>
              <a:t>yönetimin</a:t>
            </a:r>
            <a:r>
              <a:rPr lang="en-US" sz="3200" dirty="0" smtClean="0"/>
              <a:t> </a:t>
            </a:r>
            <a:r>
              <a:rPr lang="en-US" sz="3200" dirty="0" err="1" smtClean="0"/>
              <a:t>kurum</a:t>
            </a:r>
            <a:r>
              <a:rPr lang="en-US" sz="3200" dirty="0" smtClean="0"/>
              <a:t> </a:t>
            </a:r>
            <a:r>
              <a:rPr lang="en-US" sz="3200" dirty="0" err="1" smtClean="0"/>
              <a:t>performansını</a:t>
            </a:r>
            <a:r>
              <a:rPr lang="en-US" sz="3200" dirty="0" smtClean="0"/>
              <a:t> </a:t>
            </a:r>
            <a:r>
              <a:rPr lang="en-US" sz="3200" dirty="0" err="1" smtClean="0"/>
              <a:t>izlemesini</a:t>
            </a:r>
            <a:r>
              <a:rPr lang="en-US" sz="3200" dirty="0" smtClean="0"/>
              <a:t> </a:t>
            </a:r>
            <a:r>
              <a:rPr lang="en-US" sz="3200" dirty="0" err="1" smtClean="0"/>
              <a:t>ve</a:t>
            </a:r>
            <a:r>
              <a:rPr lang="en-US" sz="3200" dirty="0" smtClean="0"/>
              <a:t> </a:t>
            </a:r>
            <a:r>
              <a:rPr lang="en-US" sz="3200" dirty="0" err="1" smtClean="0"/>
              <a:t>düşük</a:t>
            </a:r>
            <a:r>
              <a:rPr lang="en-US" sz="3200" dirty="0" smtClean="0"/>
              <a:t> </a:t>
            </a:r>
            <a:r>
              <a:rPr lang="en-US" sz="3200" dirty="0" err="1" smtClean="0"/>
              <a:t>performansın</a:t>
            </a:r>
            <a:r>
              <a:rPr lang="en-US" sz="3200" dirty="0" smtClean="0"/>
              <a:t> </a:t>
            </a:r>
            <a:r>
              <a:rPr lang="en-US" sz="3200" dirty="0" err="1" smtClean="0"/>
              <a:t>nedenlerini</a:t>
            </a:r>
            <a:r>
              <a:rPr lang="en-US" sz="3200" dirty="0" smtClean="0"/>
              <a:t> </a:t>
            </a:r>
            <a:r>
              <a:rPr lang="en-US" sz="3200" dirty="0" err="1" smtClean="0"/>
              <a:t>sorgulamasını</a:t>
            </a:r>
            <a:r>
              <a:rPr lang="en-US" sz="3200" dirty="0" smtClean="0"/>
              <a:t> </a:t>
            </a:r>
            <a:r>
              <a:rPr lang="en-US" sz="3200" dirty="0" err="1" smtClean="0"/>
              <a:t>sağlar</a:t>
            </a:r>
            <a:r>
              <a:rPr lang="tr-TR" sz="3200" dirty="0"/>
              <a:t>.</a:t>
            </a:r>
            <a:endParaRPr lang="en-US" sz="3200" dirty="0" smtClean="0"/>
          </a:p>
          <a:p>
            <a:pPr marL="0" indent="0">
              <a:buNone/>
            </a:pPr>
            <a:endParaRPr lang="en-US" dirty="0" smtClean="0"/>
          </a:p>
          <a:p>
            <a:endParaRPr lang="en-US" dirty="0"/>
          </a:p>
        </p:txBody>
      </p:sp>
    </p:spTree>
    <p:extLst>
      <p:ext uri="{BB962C8B-B14F-4D97-AF65-F5344CB8AC3E}">
        <p14:creationId xmlns:p14="http://schemas.microsoft.com/office/powerpoint/2010/main" val="278391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ulut Belirtme Çizgisi 7"/>
          <p:cNvSpPr/>
          <p:nvPr/>
        </p:nvSpPr>
        <p:spPr>
          <a:xfrm>
            <a:off x="245327" y="111512"/>
            <a:ext cx="2832410" cy="2694114"/>
          </a:xfrm>
          <a:prstGeom prst="cloudCallout">
            <a:avLst>
              <a:gd name="adj1" fmla="val 56083"/>
              <a:gd name="adj2" fmla="val 68927"/>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000" b="1" dirty="0" smtClean="0">
                <a:solidFill>
                  <a:schemeClr val="tx1"/>
                </a:solidFill>
                <a:latin typeface="Times New Roman" panose="02020603050405020304" pitchFamily="18" charset="0"/>
                <a:cs typeface="Times New Roman" panose="02020603050405020304" pitchFamily="18" charset="0"/>
              </a:rPr>
              <a:t>İç Kontrol Olmasaydı ???</a:t>
            </a:r>
            <a:endParaRPr lang="tr-TR" sz="2000" b="1" dirty="0">
              <a:solidFill>
                <a:schemeClr val="tx1"/>
              </a:solidFill>
              <a:latin typeface="Times New Roman" panose="02020603050405020304" pitchFamily="18" charset="0"/>
              <a:cs typeface="Times New Roman" panose="02020603050405020304" pitchFamily="18" charset="0"/>
            </a:endParaRPr>
          </a:p>
        </p:txBody>
      </p:sp>
      <p:sp>
        <p:nvSpPr>
          <p:cNvPr id="11" name="Akış Çizelgesi: Öteki İşlem 10"/>
          <p:cNvSpPr/>
          <p:nvPr/>
        </p:nvSpPr>
        <p:spPr>
          <a:xfrm>
            <a:off x="6519737" y="3748129"/>
            <a:ext cx="3029616" cy="625907"/>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000" b="1" dirty="0">
                <a:solidFill>
                  <a:schemeClr val="tx1"/>
                </a:solidFill>
                <a:latin typeface="Times New Roman" panose="02020603050405020304" pitchFamily="18" charset="0"/>
                <a:cs typeface="Times New Roman" panose="02020603050405020304" pitchFamily="18" charset="0"/>
              </a:rPr>
              <a:t>Yolsuzluk ve Usulsüzlük</a:t>
            </a:r>
          </a:p>
        </p:txBody>
      </p:sp>
      <p:sp>
        <p:nvSpPr>
          <p:cNvPr id="12" name="Akış Çizelgesi: Öteki İşlem 11"/>
          <p:cNvSpPr/>
          <p:nvPr/>
        </p:nvSpPr>
        <p:spPr>
          <a:xfrm>
            <a:off x="6519737" y="5613574"/>
            <a:ext cx="3331273" cy="626970"/>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000" b="1" dirty="0">
                <a:solidFill>
                  <a:schemeClr val="tx1"/>
                </a:solidFill>
                <a:latin typeface="Times New Roman" panose="02020603050405020304" pitchFamily="18" charset="0"/>
                <a:cs typeface="Times New Roman" panose="02020603050405020304" pitchFamily="18" charset="0"/>
              </a:rPr>
              <a:t>Yetersiz ve Kalitesiz Hizmet </a:t>
            </a:r>
          </a:p>
        </p:txBody>
      </p:sp>
      <p:sp>
        <p:nvSpPr>
          <p:cNvPr id="13" name="Akış Çizelgesi: Öteki İşlem 12"/>
          <p:cNvSpPr/>
          <p:nvPr/>
        </p:nvSpPr>
        <p:spPr>
          <a:xfrm>
            <a:off x="4088774" y="830764"/>
            <a:ext cx="3320693"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000" b="1" dirty="0" smtClean="0">
                <a:solidFill>
                  <a:schemeClr val="tx1"/>
                </a:solidFill>
                <a:latin typeface="Times New Roman" panose="02020603050405020304" pitchFamily="18" charset="0"/>
                <a:cs typeface="Times New Roman" panose="02020603050405020304" pitchFamily="18" charset="0"/>
              </a:rPr>
              <a:t>Kaynak Kullanımında İsraf</a:t>
            </a:r>
            <a:endParaRPr lang="tr-TR" sz="2000" b="1" dirty="0">
              <a:solidFill>
                <a:schemeClr val="tx1"/>
              </a:solidFill>
              <a:latin typeface="Times New Roman" panose="02020603050405020304" pitchFamily="18" charset="0"/>
              <a:cs typeface="Times New Roman" panose="02020603050405020304" pitchFamily="18" charset="0"/>
            </a:endParaRPr>
          </a:p>
        </p:txBody>
      </p:sp>
      <p:sp>
        <p:nvSpPr>
          <p:cNvPr id="14" name="Akış Çizelgesi: Öteki İşlem 13"/>
          <p:cNvSpPr/>
          <p:nvPr/>
        </p:nvSpPr>
        <p:spPr>
          <a:xfrm>
            <a:off x="4192857" y="2805626"/>
            <a:ext cx="2955071"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000" b="1" dirty="0">
                <a:solidFill>
                  <a:schemeClr val="tx1"/>
                </a:solidFill>
                <a:latin typeface="Times New Roman" panose="02020603050405020304" pitchFamily="18" charset="0"/>
                <a:cs typeface="Times New Roman" panose="02020603050405020304" pitchFamily="18" charset="0"/>
              </a:rPr>
              <a:t>İtibar Kaybı</a:t>
            </a:r>
          </a:p>
        </p:txBody>
      </p:sp>
      <p:sp>
        <p:nvSpPr>
          <p:cNvPr id="15" name="Akış Çizelgesi: Öteki İşlem 14"/>
          <p:cNvSpPr/>
          <p:nvPr/>
        </p:nvSpPr>
        <p:spPr>
          <a:xfrm>
            <a:off x="4088775" y="4735561"/>
            <a:ext cx="3059153"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000" b="1" dirty="0">
                <a:solidFill>
                  <a:schemeClr val="tx1"/>
                </a:solidFill>
                <a:latin typeface="Times New Roman" panose="02020603050405020304" pitchFamily="18" charset="0"/>
                <a:cs typeface="Times New Roman" panose="02020603050405020304" pitchFamily="18" charset="0"/>
              </a:rPr>
              <a:t>Varlıkların Kaybı</a:t>
            </a:r>
          </a:p>
        </p:txBody>
      </p:sp>
      <p:sp>
        <p:nvSpPr>
          <p:cNvPr id="16" name="Akış Çizelgesi: Öteki İşlem 15"/>
          <p:cNvSpPr/>
          <p:nvPr/>
        </p:nvSpPr>
        <p:spPr>
          <a:xfrm>
            <a:off x="6519738" y="1794829"/>
            <a:ext cx="3029615" cy="552445"/>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000" b="1" dirty="0">
                <a:solidFill>
                  <a:schemeClr val="tx1"/>
                </a:solidFill>
                <a:latin typeface="Times New Roman" panose="02020603050405020304" pitchFamily="18" charset="0"/>
                <a:cs typeface="Times New Roman" panose="02020603050405020304" pitchFamily="18" charset="0"/>
              </a:rPr>
              <a:t>İsabetsiz Yönetim Kararı</a:t>
            </a:r>
          </a:p>
        </p:txBody>
      </p:sp>
    </p:spTree>
    <p:extLst>
      <p:ext uri="{BB962C8B-B14F-4D97-AF65-F5344CB8AC3E}">
        <p14:creationId xmlns:p14="http://schemas.microsoft.com/office/powerpoint/2010/main" val="360304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p:cNvSpPr>
            <a:spLocks noGrp="1"/>
          </p:cNvSpPr>
          <p:nvPr>
            <p:ph type="title"/>
          </p:nvPr>
        </p:nvSpPr>
        <p:spPr>
          <a:xfrm>
            <a:off x="2362200" y="0"/>
            <a:ext cx="5867400" cy="1600200"/>
          </a:xfrm>
        </p:spPr>
        <p:txBody>
          <a:bodyPr>
            <a:noAutofit/>
          </a:bodyPr>
          <a:lstStyle/>
          <a:p>
            <a:r>
              <a:rPr lang="tr-TR" sz="2400" b="1" kern="0" dirty="0">
                <a:solidFill>
                  <a:srgbClr val="FF0000"/>
                </a:solidFill>
                <a:latin typeface="Century Gothic" panose="020B0502020202020204" pitchFamily="34" charset="0"/>
              </a:rPr>
              <a:t>İÇ KONTROL</a:t>
            </a:r>
            <a:r>
              <a:rPr lang="tr-TR" sz="2400" b="1" kern="0" dirty="0">
                <a:latin typeface="Century Gothic" panose="020B0502020202020204" pitchFamily="34" charset="0"/>
              </a:rPr>
              <a:t>‘ün ÖZÜ</a:t>
            </a:r>
          </a:p>
        </p:txBody>
      </p:sp>
      <p:pic>
        <p:nvPicPr>
          <p:cNvPr id="5" name="Resim 4"/>
          <p:cNvPicPr>
            <a:picLocks noChangeAspect="1"/>
          </p:cNvPicPr>
          <p:nvPr/>
        </p:nvPicPr>
        <p:blipFill>
          <a:blip r:embed="rId2"/>
          <a:stretch>
            <a:fillRect/>
          </a:stretch>
        </p:blipFill>
        <p:spPr>
          <a:xfrm>
            <a:off x="4355350" y="1692000"/>
            <a:ext cx="3481300" cy="3474000"/>
          </a:xfrm>
          <a:prstGeom prst="rect">
            <a:avLst/>
          </a:prstGeom>
        </p:spPr>
      </p:pic>
    </p:spTree>
    <p:extLst>
      <p:ext uri="{BB962C8B-B14F-4D97-AF65-F5344CB8AC3E}">
        <p14:creationId xmlns:p14="http://schemas.microsoft.com/office/powerpoint/2010/main" val="15056982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Ice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742" y="1133458"/>
            <a:ext cx="7128433" cy="4663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ikdörtgen 2"/>
          <p:cNvSpPr/>
          <p:nvPr/>
        </p:nvSpPr>
        <p:spPr>
          <a:xfrm>
            <a:off x="2454351" y="280994"/>
            <a:ext cx="6189515" cy="584775"/>
          </a:xfrm>
          <a:prstGeom prst="rect">
            <a:avLst/>
          </a:prstGeom>
        </p:spPr>
        <p:txBody>
          <a:bodyPr wrap="none">
            <a:spAutoFit/>
          </a:bodyPr>
          <a:lstStyle/>
          <a:p>
            <a:r>
              <a:rPr lang="tr-TR" sz="3200" dirty="0" smtClean="0">
                <a:solidFill>
                  <a:schemeClr val="accent1">
                    <a:lumMod val="75000"/>
                  </a:schemeClr>
                </a:solidFill>
                <a:latin typeface="Comic Sans MS" pitchFamily="66" charset="0"/>
              </a:rPr>
              <a:t>          </a:t>
            </a:r>
            <a:r>
              <a:rPr lang="tr-TR" sz="3200" dirty="0" smtClean="0">
                <a:solidFill>
                  <a:srgbClr val="47A29C"/>
                </a:solidFill>
                <a:latin typeface="Comic Sans MS" pitchFamily="66" charset="0"/>
              </a:rPr>
              <a:t>Görünmeyeni </a:t>
            </a:r>
            <a:r>
              <a:rPr lang="tr-TR" sz="3200" dirty="0">
                <a:solidFill>
                  <a:srgbClr val="47A29C"/>
                </a:solidFill>
                <a:latin typeface="Comic Sans MS" pitchFamily="66" charset="0"/>
              </a:rPr>
              <a:t>görebilmek</a:t>
            </a:r>
          </a:p>
        </p:txBody>
      </p:sp>
    </p:spTree>
    <p:extLst>
      <p:ext uri="{BB962C8B-B14F-4D97-AF65-F5344CB8AC3E}">
        <p14:creationId xmlns:p14="http://schemas.microsoft.com/office/powerpoint/2010/main" val="3544004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035675"/>
          </a:xfrm>
        </p:spPr>
        <p:txBody>
          <a:bodyPr>
            <a:normAutofit/>
          </a:bodyPr>
          <a:lstStyle/>
          <a:p>
            <a:pPr algn="ctr"/>
            <a:r>
              <a:rPr lang="tr-TR" b="1" dirty="0" smtClean="0">
                <a:solidFill>
                  <a:srgbClr val="47A29C"/>
                </a:solidFill>
                <a:latin typeface="Times New Roman" panose="02020603050405020304" pitchFamily="18" charset="0"/>
                <a:cs typeface="Times New Roman" panose="02020603050405020304" pitchFamily="18" charset="0"/>
              </a:rPr>
              <a:t>PROJE</a:t>
            </a:r>
            <a:endParaRPr lang="tr-TR" b="1" dirty="0">
              <a:solidFill>
                <a:srgbClr val="47A29C"/>
              </a:solidFill>
            </a:endParaRPr>
          </a:p>
        </p:txBody>
      </p:sp>
    </p:spTree>
    <p:extLst>
      <p:ext uri="{BB962C8B-B14F-4D97-AF65-F5344CB8AC3E}">
        <p14:creationId xmlns:p14="http://schemas.microsoft.com/office/powerpoint/2010/main" val="2106026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26162" y="1824"/>
          <a:ext cx="1619" cy="1619"/>
        </p:xfrm>
        <a:graphic>
          <a:graphicData uri="http://schemas.openxmlformats.org/presentationml/2006/ole">
            <mc:AlternateContent xmlns:mc="http://schemas.openxmlformats.org/markup-compatibility/2006">
              <mc:Choice xmlns:v="urn:schemas-microsoft-com:vml" Requires="v">
                <p:oleObj spid="_x0000_s2063" name="think-cell Slide" r:id="rId5" imgW="524" imgH="526" progId="TCLayout.ActiveDocument.1">
                  <p:embed/>
                </p:oleObj>
              </mc:Choice>
              <mc:Fallback>
                <p:oleObj name="think-cell Slide" r:id="rId5" imgW="524" imgH="526" progId="TCLayout.ActiveDocument.1">
                  <p:embed/>
                  <p:pic>
                    <p:nvPicPr>
                      <p:cNvPr id="4" name="Object 3" hidden="1"/>
                      <p:cNvPicPr/>
                      <p:nvPr/>
                    </p:nvPicPr>
                    <p:blipFill>
                      <a:blip r:embed="rId6"/>
                      <a:stretch>
                        <a:fillRect/>
                      </a:stretch>
                    </p:blipFill>
                    <p:spPr>
                      <a:xfrm>
                        <a:off x="1526162" y="1824"/>
                        <a:ext cx="1619" cy="1619"/>
                      </a:xfrm>
                      <a:prstGeom prst="rect">
                        <a:avLst/>
                      </a:prstGeom>
                    </p:spPr>
                  </p:pic>
                </p:oleObj>
              </mc:Fallback>
            </mc:AlternateContent>
          </a:graphicData>
        </a:graphic>
      </p:graphicFrame>
      <p:sp>
        <p:nvSpPr>
          <p:cNvPr id="3" name="Title 2"/>
          <p:cNvSpPr>
            <a:spLocks noGrp="1"/>
          </p:cNvSpPr>
          <p:nvPr>
            <p:ph type="title" idx="4294967295"/>
          </p:nvPr>
        </p:nvSpPr>
        <p:spPr>
          <a:xfrm>
            <a:off x="303440" y="304009"/>
            <a:ext cx="11715735" cy="275150"/>
          </a:xfrm>
          <a:prstGeom prst="rect">
            <a:avLst/>
          </a:prstGeom>
        </p:spPr>
        <p:txBody>
          <a:bodyPr>
            <a:noAutofit/>
          </a:bodyPr>
          <a:lstStyle/>
          <a:p>
            <a:pPr marL="466481"/>
            <a:r>
              <a:rPr lang="tr-TR" sz="3200" b="1" dirty="0" smtClean="0">
                <a:solidFill>
                  <a:srgbClr val="47A29C"/>
                </a:solidFill>
              </a:rPr>
              <a:t>Bakanlık Organizasyon, Yönetişim ve İş Süreçlerinin Güncellenmesi</a:t>
            </a:r>
            <a:endParaRPr lang="en-US" sz="3200" b="1" dirty="0">
              <a:solidFill>
                <a:srgbClr val="47A29C"/>
              </a:solidFill>
            </a:endParaRPr>
          </a:p>
        </p:txBody>
      </p:sp>
      <p:sp>
        <p:nvSpPr>
          <p:cNvPr id="35" name="Rectangle 34"/>
          <p:cNvSpPr>
            <a:spLocks/>
          </p:cNvSpPr>
          <p:nvPr/>
        </p:nvSpPr>
        <p:spPr bwMode="gray">
          <a:xfrm>
            <a:off x="1786732" y="1213517"/>
            <a:ext cx="8618537" cy="1006761"/>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wrap="none" anchor="ctr"/>
          <a:lstStyle/>
          <a:p>
            <a:pPr algn="ctr"/>
            <a:endParaRPr lang="en-US" sz="1020" dirty="0">
              <a:solidFill>
                <a:srgbClr val="47A29C"/>
              </a:solidFill>
            </a:endParaRPr>
          </a:p>
        </p:txBody>
      </p:sp>
      <p:sp>
        <p:nvSpPr>
          <p:cNvPr id="37" name="TextBox 36"/>
          <p:cNvSpPr txBox="1"/>
          <p:nvPr/>
        </p:nvSpPr>
        <p:spPr>
          <a:xfrm>
            <a:off x="131974" y="1213989"/>
            <a:ext cx="11821213" cy="615553"/>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619" lvl="1" indent="0">
              <a:spcBef>
                <a:spcPct val="15000"/>
              </a:spcBef>
              <a:buNone/>
            </a:pPr>
            <a:r>
              <a:rPr lang="tr-TR" sz="2000" dirty="0"/>
              <a:t>Sağlık Bakanlığının gelecekteki ihtiyaçları, sağlıkta yönetişimin uluslararası örnekleri doğrultusunda sadelik ve mesuliyet esasları ile organizasyon ve yönetişim yapısı ile iş süreçlerini güncellemek</a:t>
            </a:r>
          </a:p>
        </p:txBody>
      </p:sp>
      <p:sp>
        <p:nvSpPr>
          <p:cNvPr id="36" name="Rectangle 4"/>
          <p:cNvSpPr txBox="1">
            <a:spLocks/>
          </p:cNvSpPr>
          <p:nvPr/>
        </p:nvSpPr>
        <p:spPr bwMode="gray">
          <a:xfrm>
            <a:off x="131974" y="827014"/>
            <a:ext cx="12060026" cy="253385"/>
          </a:xfrm>
          <a:prstGeom prst="rect">
            <a:avLst/>
          </a:prstGeom>
          <a:solidFill>
            <a:srgbClr val="7ABBB7"/>
          </a:solidFill>
          <a:ln w="9525">
            <a:noFill/>
            <a:miter lim="800000"/>
            <a:headEnd/>
            <a:tailEnd/>
          </a:ln>
          <a:extLst/>
        </p:spPr>
        <p:txBody>
          <a:bodyPr vert="horz" wrap="square" lIns="45714" tIns="45714" rIns="45714" bIns="45714" numCol="1" anchor="ctr" anchorCtr="0" compatLnSpc="1">
            <a:prstTxWarp prst="textNoShape">
              <a:avLst/>
            </a:prstTxWarp>
            <a:noAutofit/>
          </a:bodyPr>
          <a:lstStyle>
            <a:lvl1pPr marL="342900" lvl="0" indent="-342900" eaLnBrk="1" hangingPunct="1">
              <a:spcAft>
                <a:spcPts val="1200"/>
              </a:spcAft>
              <a:buFont typeface="Wingdings" pitchFamily="2" charset="2"/>
              <a:buChar char="§"/>
              <a:defRPr sz="2200">
                <a:cs typeface="+mn-cs"/>
              </a:defRPr>
            </a:lvl1pPr>
            <a:lvl2pPr marL="687388" lvl="1" indent="-342900" eaLnBrk="1" hangingPunct="1">
              <a:spcAft>
                <a:spcPts val="1200"/>
              </a:spcAft>
              <a:buFont typeface="Verdana" pitchFamily="34" charset="0"/>
              <a:buChar char="–"/>
              <a:defRPr sz="2000">
                <a:cs typeface="+mn-cs"/>
              </a:defRPr>
            </a:lvl2pPr>
            <a:lvl3pPr lvl="2" indent="-227013" eaLnBrk="1" hangingPunct="1">
              <a:spcAft>
                <a:spcPts val="1200"/>
              </a:spcAft>
              <a:buFont typeface="Arial" charset="0"/>
              <a:buChar char="•"/>
              <a:defRPr>
                <a:cs typeface="+mn-cs"/>
              </a:defRPr>
            </a:lvl3pPr>
            <a:lvl4pPr marL="1141413" lvl="3" indent="-227013" eaLnBrk="1" hangingPunct="1">
              <a:spcAft>
                <a:spcPts val="1200"/>
              </a:spcAft>
              <a:buFont typeface="Wingdings" pitchFamily="2" charset="2"/>
              <a:buChar char="§"/>
              <a:defRPr sz="1600">
                <a:cs typeface="+mn-cs"/>
              </a:defRPr>
            </a:lvl4pPr>
            <a:lvl5pPr marL="1376363" lvl="4" indent="-234950" eaLnBrk="1" hangingPunct="1">
              <a:spcAft>
                <a:spcPts val="1200"/>
              </a:spcAft>
              <a:buFont typeface="Wingdings" pitchFamily="2" charset="2"/>
              <a:buChar char="§"/>
              <a:defRPr sz="1600">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indent="0">
              <a:spcAft>
                <a:spcPts val="0"/>
              </a:spcAft>
              <a:buNone/>
            </a:pPr>
            <a:r>
              <a:rPr lang="en-US" sz="1600" b="1" dirty="0" err="1">
                <a:solidFill>
                  <a:schemeClr val="bg1"/>
                </a:solidFill>
              </a:rPr>
              <a:t>Proje</a:t>
            </a:r>
            <a:r>
              <a:rPr lang="en-US" sz="1600" b="1" dirty="0">
                <a:solidFill>
                  <a:schemeClr val="bg1"/>
                </a:solidFill>
              </a:rPr>
              <a:t> </a:t>
            </a:r>
            <a:r>
              <a:rPr lang="en-US" sz="1600" b="1" dirty="0" err="1">
                <a:solidFill>
                  <a:schemeClr val="bg1"/>
                </a:solidFill>
              </a:rPr>
              <a:t>Amac</a:t>
            </a:r>
            <a:r>
              <a:rPr lang="tr-TR" sz="1600" b="1" dirty="0">
                <a:solidFill>
                  <a:schemeClr val="bg1"/>
                </a:solidFill>
              </a:rPr>
              <a:t>ı</a:t>
            </a:r>
            <a:endParaRPr lang="en-US" sz="1600" b="1" dirty="0">
              <a:solidFill>
                <a:schemeClr val="bg1"/>
              </a:solidFill>
            </a:endParaRPr>
          </a:p>
        </p:txBody>
      </p:sp>
      <p:sp>
        <p:nvSpPr>
          <p:cNvPr id="61" name="Rectangle 60"/>
          <p:cNvSpPr>
            <a:spLocks/>
          </p:cNvSpPr>
          <p:nvPr/>
        </p:nvSpPr>
        <p:spPr bwMode="gray">
          <a:xfrm>
            <a:off x="9093129" y="2384952"/>
            <a:ext cx="2547052" cy="4003748"/>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20" dirty="0"/>
          </a:p>
        </p:txBody>
      </p:sp>
      <p:sp>
        <p:nvSpPr>
          <p:cNvPr id="62" name="Rectangle 4"/>
          <p:cNvSpPr txBox="1">
            <a:spLocks/>
          </p:cNvSpPr>
          <p:nvPr/>
        </p:nvSpPr>
        <p:spPr bwMode="gray">
          <a:xfrm>
            <a:off x="9074276" y="1963015"/>
            <a:ext cx="2547052" cy="300496"/>
          </a:xfrm>
          <a:prstGeom prst="rect">
            <a:avLst/>
          </a:prstGeom>
          <a:solidFill>
            <a:srgbClr val="7ABBB7"/>
          </a:solidFill>
          <a:ln w="9525">
            <a:solidFill>
              <a:schemeClr val="accent1"/>
            </a:solidFill>
            <a:miter lim="800000"/>
            <a:headEnd/>
            <a:tailEnd/>
          </a:ln>
          <a:extLst/>
        </p:spPr>
        <p:txBody>
          <a:bodyPr vert="horz" wrap="square" lIns="45714" tIns="45714" rIns="45714" bIns="45714" numCol="1" anchor="ctr" anchorCtr="0" compatLnSpc="1">
            <a:prstTxWarp prst="textNoShape">
              <a:avLst/>
            </a:prstTxWarp>
            <a:noAutofit/>
          </a:bodyPr>
          <a:lstStyle>
            <a:lvl1pPr marL="342900" lvl="0" indent="-342900" eaLnBrk="1" hangingPunct="1">
              <a:spcAft>
                <a:spcPts val="1200"/>
              </a:spcAft>
              <a:buFont typeface="Wingdings" pitchFamily="2" charset="2"/>
              <a:buChar char="§"/>
              <a:defRPr sz="2200">
                <a:cs typeface="+mn-cs"/>
              </a:defRPr>
            </a:lvl1pPr>
            <a:lvl2pPr marL="687388" lvl="1" indent="-342900" eaLnBrk="1" hangingPunct="1">
              <a:spcAft>
                <a:spcPts val="1200"/>
              </a:spcAft>
              <a:buFont typeface="Verdana" pitchFamily="34" charset="0"/>
              <a:buChar char="–"/>
              <a:defRPr sz="2000">
                <a:cs typeface="+mn-cs"/>
              </a:defRPr>
            </a:lvl2pPr>
            <a:lvl3pPr lvl="2" indent="-227013" eaLnBrk="1" hangingPunct="1">
              <a:spcAft>
                <a:spcPts val="1200"/>
              </a:spcAft>
              <a:buFont typeface="Arial" charset="0"/>
              <a:buChar char="•"/>
              <a:defRPr>
                <a:cs typeface="+mn-cs"/>
              </a:defRPr>
            </a:lvl3pPr>
            <a:lvl4pPr marL="1141413" lvl="3" indent="-227013" eaLnBrk="1" hangingPunct="1">
              <a:spcAft>
                <a:spcPts val="1200"/>
              </a:spcAft>
              <a:buFont typeface="Wingdings" pitchFamily="2" charset="2"/>
              <a:buChar char="§"/>
              <a:defRPr sz="1600">
                <a:cs typeface="+mn-cs"/>
              </a:defRPr>
            </a:lvl4pPr>
            <a:lvl5pPr marL="1376363" lvl="4" indent="-234950" eaLnBrk="1" hangingPunct="1">
              <a:spcAft>
                <a:spcPts val="1200"/>
              </a:spcAft>
              <a:buFont typeface="Wingdings" pitchFamily="2" charset="2"/>
              <a:buChar char="§"/>
              <a:defRPr sz="1600">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indent="0">
              <a:spcAft>
                <a:spcPts val="0"/>
              </a:spcAft>
              <a:buNone/>
            </a:pPr>
            <a:r>
              <a:rPr lang="tr-TR" sz="1800" b="1" dirty="0">
                <a:solidFill>
                  <a:schemeClr val="bg1"/>
                </a:solidFill>
              </a:rPr>
              <a:t>Çıktılar</a:t>
            </a:r>
            <a:endParaRPr lang="en-US" sz="1800" b="1" dirty="0">
              <a:solidFill>
                <a:schemeClr val="bg1"/>
              </a:solidFill>
            </a:endParaRPr>
          </a:p>
        </p:txBody>
      </p:sp>
      <p:sp>
        <p:nvSpPr>
          <p:cNvPr id="80" name="TextBox 79"/>
          <p:cNvSpPr txBox="1"/>
          <p:nvPr/>
        </p:nvSpPr>
        <p:spPr>
          <a:xfrm>
            <a:off x="9122734" y="2363130"/>
            <a:ext cx="2343939" cy="3811493"/>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lvl="1">
              <a:spcBef>
                <a:spcPct val="15000"/>
              </a:spcBef>
            </a:pPr>
            <a:r>
              <a:rPr lang="tr-TR" sz="1600" dirty="0"/>
              <a:t>Yeni merkezi teşkilat yapısı</a:t>
            </a:r>
          </a:p>
          <a:p>
            <a:pPr lvl="1">
              <a:spcBef>
                <a:spcPct val="15000"/>
              </a:spcBef>
            </a:pPr>
            <a:r>
              <a:rPr lang="tr-TR" sz="1600" dirty="0"/>
              <a:t>Değiştirilen bölümler ve kurumlar için yeni rol ve sorumluklar haritası</a:t>
            </a:r>
          </a:p>
          <a:p>
            <a:pPr lvl="1">
              <a:spcBef>
                <a:spcPct val="15000"/>
              </a:spcBef>
            </a:pPr>
            <a:r>
              <a:rPr lang="tr-TR" sz="1600" dirty="0"/>
              <a:t>Seçilecek süreçlerin mevcut akışlarındaki gelişme noktaları listesi</a:t>
            </a:r>
          </a:p>
          <a:p>
            <a:pPr lvl="1">
              <a:spcBef>
                <a:spcPct val="15000"/>
              </a:spcBef>
            </a:pPr>
            <a:r>
              <a:rPr lang="tr-TR" sz="1600" dirty="0"/>
              <a:t>Hedef süreç haritası</a:t>
            </a:r>
          </a:p>
          <a:p>
            <a:pPr lvl="1">
              <a:spcBef>
                <a:spcPct val="15000"/>
              </a:spcBef>
            </a:pPr>
            <a:r>
              <a:rPr lang="tr-TR" sz="1600" dirty="0"/>
              <a:t>Yeni tasarlanan süreçlerin gereksinimlerinin listesi (</a:t>
            </a:r>
            <a:r>
              <a:rPr lang="tr-TR" sz="1600" dirty="0" err="1"/>
              <a:t>mevzuatsal</a:t>
            </a:r>
            <a:r>
              <a:rPr lang="tr-TR" sz="1600" dirty="0"/>
              <a:t>, </a:t>
            </a:r>
            <a:r>
              <a:rPr lang="tr-TR" sz="1600" dirty="0" err="1"/>
              <a:t>organizasyonel</a:t>
            </a:r>
            <a:r>
              <a:rPr lang="tr-TR" sz="1600" dirty="0"/>
              <a:t>, fiziksel ve beşeri)</a:t>
            </a:r>
          </a:p>
          <a:p>
            <a:pPr lvl="1">
              <a:spcBef>
                <a:spcPct val="15000"/>
              </a:spcBef>
            </a:pPr>
            <a:endParaRPr lang="tr-TR" sz="1224" dirty="0"/>
          </a:p>
        </p:txBody>
      </p:sp>
      <p:sp>
        <p:nvSpPr>
          <p:cNvPr id="60" name="Rectangle 4"/>
          <p:cNvSpPr txBox="1">
            <a:spLocks/>
          </p:cNvSpPr>
          <p:nvPr/>
        </p:nvSpPr>
        <p:spPr bwMode="gray">
          <a:xfrm>
            <a:off x="94266" y="1970316"/>
            <a:ext cx="8942301" cy="277799"/>
          </a:xfrm>
          <a:prstGeom prst="rect">
            <a:avLst/>
          </a:prstGeom>
          <a:solidFill>
            <a:srgbClr val="7ABBB7"/>
          </a:solidFill>
          <a:ln w="9525">
            <a:solidFill>
              <a:schemeClr val="accent1"/>
            </a:solidFill>
            <a:miter lim="800000"/>
            <a:headEnd/>
            <a:tailEnd/>
          </a:ln>
          <a:extLst/>
        </p:spPr>
        <p:txBody>
          <a:bodyPr vert="horz" wrap="square" lIns="45714" tIns="45714" rIns="45714" bIns="45714" numCol="1" anchor="ctr" anchorCtr="0" compatLnSpc="1">
            <a:prstTxWarp prst="textNoShape">
              <a:avLst/>
            </a:prstTxWarp>
            <a:noAutofit/>
          </a:bodyPr>
          <a:lstStyle>
            <a:lvl1pPr marL="342900" lvl="0" indent="-342900" eaLnBrk="1" hangingPunct="1">
              <a:spcAft>
                <a:spcPts val="1200"/>
              </a:spcAft>
              <a:buFont typeface="Wingdings" pitchFamily="2" charset="2"/>
              <a:buChar char="§"/>
              <a:defRPr sz="2200">
                <a:cs typeface="+mn-cs"/>
              </a:defRPr>
            </a:lvl1pPr>
            <a:lvl2pPr marL="687388" lvl="1" indent="-342900" eaLnBrk="1" hangingPunct="1">
              <a:spcAft>
                <a:spcPts val="1200"/>
              </a:spcAft>
              <a:buFont typeface="Verdana" pitchFamily="34" charset="0"/>
              <a:buChar char="–"/>
              <a:defRPr sz="2000">
                <a:cs typeface="+mn-cs"/>
              </a:defRPr>
            </a:lvl2pPr>
            <a:lvl3pPr lvl="2" indent="-227013" eaLnBrk="1" hangingPunct="1">
              <a:spcAft>
                <a:spcPts val="1200"/>
              </a:spcAft>
              <a:buFont typeface="Arial" charset="0"/>
              <a:buChar char="•"/>
              <a:defRPr>
                <a:cs typeface="+mn-cs"/>
              </a:defRPr>
            </a:lvl3pPr>
            <a:lvl4pPr marL="1141413" lvl="3" indent="-227013" eaLnBrk="1" hangingPunct="1">
              <a:spcAft>
                <a:spcPts val="1200"/>
              </a:spcAft>
              <a:buFont typeface="Wingdings" pitchFamily="2" charset="2"/>
              <a:buChar char="§"/>
              <a:defRPr sz="1600">
                <a:cs typeface="+mn-cs"/>
              </a:defRPr>
            </a:lvl4pPr>
            <a:lvl5pPr marL="1376363" lvl="4" indent="-234950" eaLnBrk="1" hangingPunct="1">
              <a:spcAft>
                <a:spcPts val="1200"/>
              </a:spcAft>
              <a:buFont typeface="Wingdings" pitchFamily="2" charset="2"/>
              <a:buChar char="§"/>
              <a:defRPr sz="1600">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indent="0">
              <a:spcAft>
                <a:spcPts val="0"/>
              </a:spcAft>
              <a:buNone/>
            </a:pPr>
            <a:r>
              <a:rPr lang="tr-TR" sz="1800" b="1" dirty="0">
                <a:solidFill>
                  <a:schemeClr val="bg1"/>
                </a:solidFill>
              </a:rPr>
              <a:t>Proje </a:t>
            </a:r>
            <a:r>
              <a:rPr lang="tr-TR" sz="1800" b="1" dirty="0" smtClean="0">
                <a:solidFill>
                  <a:schemeClr val="bg1"/>
                </a:solidFill>
              </a:rPr>
              <a:t>Kapsamı</a:t>
            </a:r>
            <a:endParaRPr lang="en-US" sz="1800" b="1" dirty="0">
              <a:solidFill>
                <a:schemeClr val="bg1"/>
              </a:solidFill>
            </a:endParaRPr>
          </a:p>
        </p:txBody>
      </p:sp>
      <p:sp>
        <p:nvSpPr>
          <p:cNvPr id="84" name="TextBox 83"/>
          <p:cNvSpPr txBox="1"/>
          <p:nvPr/>
        </p:nvSpPr>
        <p:spPr>
          <a:xfrm>
            <a:off x="238814" y="2220278"/>
            <a:ext cx="8661954" cy="4528932"/>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619" lvl="1" indent="0">
              <a:spcBef>
                <a:spcPct val="15000"/>
              </a:spcBef>
              <a:buNone/>
            </a:pPr>
            <a:r>
              <a:rPr lang="tr-TR" sz="1800" b="1" dirty="0">
                <a:solidFill>
                  <a:srgbClr val="47A29C"/>
                </a:solidFill>
              </a:rPr>
              <a:t>Bakanlık organizasyon ve yönetişimi</a:t>
            </a:r>
          </a:p>
          <a:p>
            <a:pPr lvl="1">
              <a:spcBef>
                <a:spcPct val="15000"/>
              </a:spcBef>
            </a:pPr>
            <a:r>
              <a:rPr lang="tr-TR" sz="1800" dirty="0"/>
              <a:t>Yeni stratejik plan doğrultusunda yapılması gereken değişikliklerin ve gereksinimlerin belirlenmesi</a:t>
            </a:r>
          </a:p>
          <a:p>
            <a:pPr lvl="1">
              <a:spcBef>
                <a:spcPct val="15000"/>
              </a:spcBef>
            </a:pPr>
            <a:r>
              <a:rPr lang="tr-TR" sz="1800" dirty="0"/>
              <a:t>Mevcut organizasyon ve yönetişim yapısı ile ilgili aksayan noktaların ortaya konması</a:t>
            </a:r>
          </a:p>
          <a:p>
            <a:pPr lvl="1">
              <a:spcBef>
                <a:spcPct val="15000"/>
              </a:spcBef>
            </a:pPr>
            <a:r>
              <a:rPr lang="tr-TR" sz="1800" dirty="0"/>
              <a:t>Uluslararası örneklere bakılarak sağlıkta yönetim için farklı yönetişim modellerinin incelenmesi</a:t>
            </a:r>
          </a:p>
          <a:p>
            <a:pPr lvl="1">
              <a:spcBef>
                <a:spcPct val="15000"/>
              </a:spcBef>
            </a:pPr>
            <a:r>
              <a:rPr lang="tr-TR" sz="1800" dirty="0"/>
              <a:t>Yeni rol ve sorumluluk haritalarının oluşturulması ve yönetişim esaslarının belirlenmesi</a:t>
            </a:r>
          </a:p>
          <a:p>
            <a:pPr marL="1619" lvl="1" indent="0">
              <a:spcBef>
                <a:spcPct val="15000"/>
              </a:spcBef>
              <a:buNone/>
            </a:pPr>
            <a:r>
              <a:rPr lang="tr-TR" sz="1800" b="1" dirty="0">
                <a:solidFill>
                  <a:srgbClr val="47A29C"/>
                </a:solidFill>
              </a:rPr>
              <a:t>İş süreçleri</a:t>
            </a:r>
          </a:p>
          <a:p>
            <a:pPr lvl="1">
              <a:spcBef>
                <a:spcPct val="15000"/>
              </a:spcBef>
            </a:pPr>
            <a:r>
              <a:rPr lang="tr-TR" sz="1800" dirty="0"/>
              <a:t>Sağlık Bakanlığı iş süreçlerin</a:t>
            </a:r>
            <a:r>
              <a:rPr lang="en-US" sz="1800" dirty="0"/>
              <a:t>den </a:t>
            </a:r>
            <a:r>
              <a:rPr lang="tr-TR" sz="1800" dirty="0"/>
              <a:t>yeniden düzenleme için incelenecek olanlarının belirlenmesi</a:t>
            </a:r>
          </a:p>
          <a:p>
            <a:pPr lvl="1">
              <a:spcBef>
                <a:spcPct val="15000"/>
              </a:spcBef>
            </a:pPr>
            <a:r>
              <a:rPr lang="tr-TR" sz="1800" dirty="0"/>
              <a:t>Seçilen süreçlerdeki gelişme potansiyellerinin görüşmeler ile tespit edilmesi (</a:t>
            </a:r>
            <a:r>
              <a:rPr lang="tr-TR" sz="1800" dirty="0" err="1"/>
              <a:t>örn</a:t>
            </a:r>
            <a:r>
              <a:rPr lang="tr-TR" sz="1800" dirty="0"/>
              <a:t>. dijitalleştirilebilecek akışlar, mükerrer adımlar)</a:t>
            </a:r>
          </a:p>
          <a:p>
            <a:pPr lvl="1">
              <a:spcBef>
                <a:spcPct val="15000"/>
              </a:spcBef>
            </a:pPr>
            <a:r>
              <a:rPr lang="tr-TR" sz="1800" dirty="0"/>
              <a:t>Taşra Teşkilatı süreçlerinin incelenmesi, iyileştirmeye açık alanların belirlenmesi</a:t>
            </a:r>
          </a:p>
          <a:p>
            <a:pPr lvl="1">
              <a:spcBef>
                <a:spcPct val="15000"/>
              </a:spcBef>
            </a:pPr>
            <a:r>
              <a:rPr lang="tr-TR" sz="1800" dirty="0"/>
              <a:t>Seçilecek süreçlerin uçtan uca yeniden tasarlanması ve iyileştirilmeye yönelik alanların belirlenmesi (</a:t>
            </a:r>
            <a:r>
              <a:rPr lang="tr-TR" sz="1800" dirty="0" err="1"/>
              <a:t>örn</a:t>
            </a:r>
            <a:r>
              <a:rPr lang="tr-TR" sz="1800" dirty="0"/>
              <a:t>: </a:t>
            </a:r>
            <a:r>
              <a:rPr lang="tr-TR" sz="1800" dirty="0" err="1"/>
              <a:t>mevzuatsal</a:t>
            </a:r>
            <a:r>
              <a:rPr lang="tr-TR" sz="1800" dirty="0"/>
              <a:t> ve teknolojik)</a:t>
            </a:r>
          </a:p>
        </p:txBody>
      </p:sp>
      <p:sp>
        <p:nvSpPr>
          <p:cNvPr id="28" name="Marvin Title Tracker Circle"/>
          <p:cNvSpPr/>
          <p:nvPr/>
        </p:nvSpPr>
        <p:spPr>
          <a:xfrm>
            <a:off x="303440" y="73638"/>
            <a:ext cx="403316" cy="588701"/>
          </a:xfrm>
          <a:prstGeom prst="ellipse">
            <a:avLst/>
          </a:prstGeom>
          <a:solidFill>
            <a:srgbClr val="7ABBB7"/>
          </a:solidFill>
          <a:ln w="12700">
            <a:noFill/>
            <a:round/>
            <a:headEnd/>
            <a:tailEnd/>
          </a:ln>
          <a:effectLst>
            <a:outerShdw blurRad="63500" sx="102000" sy="102000" algn="ctr" rotWithShape="0">
              <a:prstClr val="black">
                <a:alpha val="40000"/>
              </a:prstClr>
            </a:outerShdw>
          </a:effectLst>
          <a:extLst/>
        </p:spPr>
        <p:txBody>
          <a:bodyPr wrap="none" lIns="0" tIns="0" rIns="0" bIns="0" anchor="ctr" anchorCtr="1">
            <a:noAutofit/>
          </a:bodyPr>
          <a:lstStyle/>
          <a:p>
            <a:pPr algn="ctr"/>
            <a:r>
              <a:rPr lang="tr-TR" sz="2041" dirty="0">
                <a:solidFill>
                  <a:schemeClr val="bg1"/>
                </a:solidFill>
              </a:rPr>
              <a:t>0.2</a:t>
            </a:r>
            <a:endParaRPr lang="en-US" sz="2041" dirty="0">
              <a:solidFill>
                <a:schemeClr val="bg1"/>
              </a:solidFill>
            </a:endParaRPr>
          </a:p>
        </p:txBody>
      </p:sp>
    </p:spTree>
    <p:extLst>
      <p:ext uri="{BB962C8B-B14F-4D97-AF65-F5344CB8AC3E}">
        <p14:creationId xmlns:p14="http://schemas.microsoft.com/office/powerpoint/2010/main" val="3957270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bwMode="auto">
          <a:xfrm>
            <a:off x="2394879" y="1450429"/>
            <a:ext cx="7716074" cy="947701"/>
          </a:xfrm>
          <a:prstGeom prst="rect">
            <a:avLst/>
          </a:prstGeom>
        </p:spPr>
        <p:txBody>
          <a:bodyPr/>
          <a:lstStyle>
            <a:lvl1pPr algn="l" defTabSz="895350" rtl="0" eaLnBrk="1" fontAlgn="base" hangingPunct="1">
              <a:spcBef>
                <a:spcPct val="0"/>
              </a:spcBef>
              <a:spcAft>
                <a:spcPct val="0"/>
              </a:spcAft>
              <a:tabLst>
                <a:tab pos="269875" algn="l"/>
              </a:tabLst>
              <a:defRPr sz="20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466481"/>
            <a:r>
              <a:rPr lang="tr-TR" sz="2600" b="1" dirty="0">
                <a:solidFill>
                  <a:srgbClr val="47A29C"/>
                </a:solidFill>
              </a:rPr>
              <a:t>Bakanlık Organizasyon, Yönetişim ve İş Süreçlerinin Güncellenmesi</a:t>
            </a:r>
            <a:endParaRPr lang="en-US" sz="2600" b="1" kern="0" dirty="0">
              <a:solidFill>
                <a:srgbClr val="47A29C"/>
              </a:solidFill>
            </a:endParaRPr>
          </a:p>
        </p:txBody>
      </p:sp>
      <p:sp>
        <p:nvSpPr>
          <p:cNvPr id="18" name="Rectangle 62"/>
          <p:cNvSpPr>
            <a:spLocks/>
          </p:cNvSpPr>
          <p:nvPr/>
        </p:nvSpPr>
        <p:spPr bwMode="gray">
          <a:xfrm>
            <a:off x="2321059" y="3159820"/>
            <a:ext cx="2856196" cy="1822083"/>
          </a:xfrm>
          <a:prstGeom prst="rect">
            <a:avLst/>
          </a:prstGeom>
          <a:solidFill>
            <a:schemeClr val="bg1"/>
          </a:solidFill>
          <a:ln w="12700" algn="ctr">
            <a:solidFill>
              <a:schemeClr val="accent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1122" dirty="0">
              <a:solidFill>
                <a:srgbClr val="000000"/>
              </a:solidFill>
            </a:endParaRPr>
          </a:p>
        </p:txBody>
      </p:sp>
      <p:sp>
        <p:nvSpPr>
          <p:cNvPr id="19" name="Rectangle 4"/>
          <p:cNvSpPr txBox="1">
            <a:spLocks/>
          </p:cNvSpPr>
          <p:nvPr/>
        </p:nvSpPr>
        <p:spPr bwMode="gray">
          <a:xfrm>
            <a:off x="2301767" y="2739886"/>
            <a:ext cx="2875488" cy="694543"/>
          </a:xfrm>
          <a:prstGeom prst="rect">
            <a:avLst/>
          </a:prstGeom>
          <a:solidFill>
            <a:srgbClr val="47A29C"/>
          </a:solidFill>
          <a:ln w="9525">
            <a:solidFill>
              <a:schemeClr val="accent1"/>
            </a:solidFill>
            <a:miter lim="800000"/>
            <a:headEnd/>
            <a:tailEnd/>
          </a:ln>
          <a:extLst/>
        </p:spPr>
        <p:txBody>
          <a:bodyPr vert="horz" wrap="square" lIns="45714" tIns="45714" rIns="45714" bIns="45714" numCol="1" anchor="ctr" anchorCtr="0" compatLnSpc="1">
            <a:prstTxWarp prst="textNoShape">
              <a:avLst/>
            </a:prstTxWarp>
            <a:noAutofit/>
          </a:bodyPr>
          <a:lstStyle>
            <a:lvl1pPr marL="342900" lvl="0" indent="-342900" eaLnBrk="1" hangingPunct="1">
              <a:spcAft>
                <a:spcPts val="1200"/>
              </a:spcAft>
              <a:buFont typeface="Wingdings" pitchFamily="2" charset="2"/>
              <a:buChar char="§"/>
              <a:defRPr sz="2200">
                <a:cs typeface="+mn-cs"/>
              </a:defRPr>
            </a:lvl1pPr>
            <a:lvl2pPr marL="687388" lvl="1" indent="-342900" eaLnBrk="1" hangingPunct="1">
              <a:spcAft>
                <a:spcPts val="1200"/>
              </a:spcAft>
              <a:buFont typeface="Verdana" pitchFamily="34" charset="0"/>
              <a:buChar char="–"/>
              <a:defRPr sz="2000">
                <a:cs typeface="+mn-cs"/>
              </a:defRPr>
            </a:lvl2pPr>
            <a:lvl3pPr lvl="2" indent="-227013" eaLnBrk="1" hangingPunct="1">
              <a:spcAft>
                <a:spcPts val="1200"/>
              </a:spcAft>
              <a:buFont typeface="Arial" charset="0"/>
              <a:buChar char="•"/>
              <a:defRPr>
                <a:cs typeface="+mn-cs"/>
              </a:defRPr>
            </a:lvl3pPr>
            <a:lvl4pPr marL="1141413" lvl="3" indent="-227013" eaLnBrk="1" hangingPunct="1">
              <a:spcAft>
                <a:spcPts val="1200"/>
              </a:spcAft>
              <a:buFont typeface="Wingdings" pitchFamily="2" charset="2"/>
              <a:buChar char="§"/>
              <a:defRPr sz="1600">
                <a:cs typeface="+mn-cs"/>
              </a:defRPr>
            </a:lvl4pPr>
            <a:lvl5pPr marL="1376363" lvl="4" indent="-234950" eaLnBrk="1" hangingPunct="1">
              <a:spcAft>
                <a:spcPts val="1200"/>
              </a:spcAft>
              <a:buFont typeface="Wingdings" pitchFamily="2" charset="2"/>
              <a:buChar char="§"/>
              <a:defRPr sz="1600">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indent="0">
              <a:spcAft>
                <a:spcPts val="0"/>
              </a:spcAft>
              <a:buNone/>
            </a:pPr>
            <a:r>
              <a:rPr lang="tr-TR" sz="2400" b="1" dirty="0">
                <a:solidFill>
                  <a:schemeClr val="bg1"/>
                </a:solidFill>
              </a:rPr>
              <a:t>Temel başarı ölçütleri / Metrikler</a:t>
            </a:r>
            <a:endParaRPr lang="en-US" sz="2400" b="1" dirty="0">
              <a:solidFill>
                <a:schemeClr val="bg1"/>
              </a:solidFill>
            </a:endParaRPr>
          </a:p>
        </p:txBody>
      </p:sp>
      <p:sp>
        <p:nvSpPr>
          <p:cNvPr id="20" name="TextBox 77"/>
          <p:cNvSpPr txBox="1"/>
          <p:nvPr/>
        </p:nvSpPr>
        <p:spPr>
          <a:xfrm>
            <a:off x="2298785" y="3512759"/>
            <a:ext cx="2589279" cy="1538883"/>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lvl="1">
              <a:spcBef>
                <a:spcPct val="15000"/>
              </a:spcBef>
            </a:pPr>
            <a:r>
              <a:rPr lang="tr-TR" sz="2000" dirty="0"/>
              <a:t>Seçilen süreçlere özgü </a:t>
            </a:r>
            <a:r>
              <a:rPr lang="tr-TR" sz="2000" dirty="0" err="1"/>
              <a:t>operasyonel</a:t>
            </a:r>
            <a:r>
              <a:rPr lang="tr-TR" sz="2000" dirty="0"/>
              <a:t> metrikler (</a:t>
            </a:r>
            <a:r>
              <a:rPr lang="tr-TR" sz="2000" dirty="0" err="1"/>
              <a:t>örn</a:t>
            </a:r>
            <a:r>
              <a:rPr lang="tr-TR" sz="2000" dirty="0"/>
              <a:t>. tamamlanma zamanı, insan kaynağı gereksinimi)</a:t>
            </a:r>
          </a:p>
        </p:txBody>
      </p:sp>
      <p:sp>
        <p:nvSpPr>
          <p:cNvPr id="21" name="Rectangle 25"/>
          <p:cNvSpPr>
            <a:spLocks/>
          </p:cNvSpPr>
          <p:nvPr/>
        </p:nvSpPr>
        <p:spPr bwMode="gray">
          <a:xfrm>
            <a:off x="5345857" y="3168263"/>
            <a:ext cx="2232699" cy="1822082"/>
          </a:xfrm>
          <a:prstGeom prst="rect">
            <a:avLst/>
          </a:prstGeom>
          <a:solidFill>
            <a:schemeClr val="bg1"/>
          </a:solidFill>
          <a:ln w="12700" algn="ctr">
            <a:solidFill>
              <a:schemeClr val="accent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1122" dirty="0">
              <a:solidFill>
                <a:srgbClr val="000000"/>
              </a:solidFill>
            </a:endParaRPr>
          </a:p>
        </p:txBody>
      </p:sp>
      <p:sp>
        <p:nvSpPr>
          <p:cNvPr id="22" name="Rectangle 4"/>
          <p:cNvSpPr txBox="1">
            <a:spLocks/>
          </p:cNvSpPr>
          <p:nvPr/>
        </p:nvSpPr>
        <p:spPr bwMode="gray">
          <a:xfrm>
            <a:off x="5307540" y="2739887"/>
            <a:ext cx="2232699" cy="673320"/>
          </a:xfrm>
          <a:prstGeom prst="rect">
            <a:avLst/>
          </a:prstGeom>
          <a:solidFill>
            <a:srgbClr val="47A29C"/>
          </a:solidFill>
          <a:ln w="9525">
            <a:solidFill>
              <a:schemeClr val="accent1"/>
            </a:solidFill>
            <a:miter lim="800000"/>
            <a:headEnd/>
            <a:tailEnd/>
          </a:ln>
          <a:extLst/>
        </p:spPr>
        <p:txBody>
          <a:bodyPr vert="horz" wrap="square" lIns="45714" tIns="45714" rIns="45714" bIns="45714" numCol="1" anchor="ctr" anchorCtr="0" compatLnSpc="1">
            <a:prstTxWarp prst="textNoShape">
              <a:avLst/>
            </a:prstTxWarp>
            <a:noAutofit/>
          </a:bodyPr>
          <a:lstStyle>
            <a:lvl1pPr marL="342900" lvl="0" indent="-342900" eaLnBrk="1" hangingPunct="1">
              <a:spcAft>
                <a:spcPts val="1200"/>
              </a:spcAft>
              <a:buFont typeface="Wingdings" pitchFamily="2" charset="2"/>
              <a:buChar char="§"/>
              <a:defRPr sz="2200">
                <a:cs typeface="+mn-cs"/>
              </a:defRPr>
            </a:lvl1pPr>
            <a:lvl2pPr marL="687388" lvl="1" indent="-342900" eaLnBrk="1" hangingPunct="1">
              <a:spcAft>
                <a:spcPts val="1200"/>
              </a:spcAft>
              <a:buFont typeface="Verdana" pitchFamily="34" charset="0"/>
              <a:buChar char="–"/>
              <a:defRPr sz="2000">
                <a:cs typeface="+mn-cs"/>
              </a:defRPr>
            </a:lvl2pPr>
            <a:lvl3pPr lvl="2" indent="-227013" eaLnBrk="1" hangingPunct="1">
              <a:spcAft>
                <a:spcPts val="1200"/>
              </a:spcAft>
              <a:buFont typeface="Arial" charset="0"/>
              <a:buChar char="•"/>
              <a:defRPr>
                <a:cs typeface="+mn-cs"/>
              </a:defRPr>
            </a:lvl3pPr>
            <a:lvl4pPr marL="1141413" lvl="3" indent="-227013" eaLnBrk="1" hangingPunct="1">
              <a:spcAft>
                <a:spcPts val="1200"/>
              </a:spcAft>
              <a:buFont typeface="Wingdings" pitchFamily="2" charset="2"/>
              <a:buChar char="§"/>
              <a:defRPr sz="1600">
                <a:cs typeface="+mn-cs"/>
              </a:defRPr>
            </a:lvl4pPr>
            <a:lvl5pPr marL="1376363" lvl="4" indent="-234950" eaLnBrk="1" hangingPunct="1">
              <a:spcAft>
                <a:spcPts val="1200"/>
              </a:spcAft>
              <a:buFont typeface="Wingdings" pitchFamily="2" charset="2"/>
              <a:buChar char="§"/>
              <a:defRPr sz="1600">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indent="0">
              <a:spcAft>
                <a:spcPts val="0"/>
              </a:spcAft>
              <a:buNone/>
            </a:pPr>
            <a:r>
              <a:rPr lang="tr-TR" sz="2400" b="1" dirty="0">
                <a:solidFill>
                  <a:schemeClr val="bg1"/>
                </a:solidFill>
              </a:rPr>
              <a:t>Proje sahipliği</a:t>
            </a:r>
            <a:endParaRPr lang="en-US" sz="2400" b="1" dirty="0">
              <a:solidFill>
                <a:schemeClr val="bg1"/>
              </a:solidFill>
            </a:endParaRPr>
          </a:p>
        </p:txBody>
      </p:sp>
      <p:sp>
        <p:nvSpPr>
          <p:cNvPr id="24" name="Rectangle 31"/>
          <p:cNvSpPr>
            <a:spLocks/>
          </p:cNvSpPr>
          <p:nvPr/>
        </p:nvSpPr>
        <p:spPr bwMode="gray">
          <a:xfrm>
            <a:off x="7654683" y="3168263"/>
            <a:ext cx="1673118" cy="1813640"/>
          </a:xfrm>
          <a:prstGeom prst="rect">
            <a:avLst/>
          </a:prstGeom>
          <a:solidFill>
            <a:schemeClr val="bg1"/>
          </a:solidFill>
          <a:ln w="12700" algn="ctr">
            <a:solidFill>
              <a:schemeClr val="accent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1122" dirty="0">
              <a:solidFill>
                <a:srgbClr val="000000"/>
              </a:solidFill>
            </a:endParaRPr>
          </a:p>
        </p:txBody>
      </p:sp>
      <p:sp>
        <p:nvSpPr>
          <p:cNvPr id="25" name="Rectangle 4"/>
          <p:cNvSpPr txBox="1">
            <a:spLocks/>
          </p:cNvSpPr>
          <p:nvPr/>
        </p:nvSpPr>
        <p:spPr bwMode="gray">
          <a:xfrm>
            <a:off x="7654683" y="2739887"/>
            <a:ext cx="1673118" cy="673320"/>
          </a:xfrm>
          <a:prstGeom prst="rect">
            <a:avLst/>
          </a:prstGeom>
          <a:solidFill>
            <a:srgbClr val="47A29C"/>
          </a:solidFill>
          <a:ln w="9525">
            <a:solidFill>
              <a:schemeClr val="accent1"/>
            </a:solidFill>
            <a:miter lim="800000"/>
            <a:headEnd/>
            <a:tailEnd/>
          </a:ln>
          <a:extLst/>
        </p:spPr>
        <p:txBody>
          <a:bodyPr vert="horz" wrap="square" lIns="45714" tIns="45714" rIns="45714" bIns="45714" numCol="1" anchor="ctr" anchorCtr="0" compatLnSpc="1">
            <a:prstTxWarp prst="textNoShape">
              <a:avLst/>
            </a:prstTxWarp>
            <a:noAutofit/>
          </a:bodyPr>
          <a:lstStyle>
            <a:lvl1pPr marL="342900" lvl="0" indent="-342900" eaLnBrk="1" hangingPunct="1">
              <a:spcAft>
                <a:spcPts val="1200"/>
              </a:spcAft>
              <a:buFont typeface="Wingdings" pitchFamily="2" charset="2"/>
              <a:buChar char="§"/>
              <a:defRPr sz="2200">
                <a:cs typeface="+mn-cs"/>
              </a:defRPr>
            </a:lvl1pPr>
            <a:lvl2pPr marL="687388" lvl="1" indent="-342900" eaLnBrk="1" hangingPunct="1">
              <a:spcAft>
                <a:spcPts val="1200"/>
              </a:spcAft>
              <a:buFont typeface="Verdana" pitchFamily="34" charset="0"/>
              <a:buChar char="–"/>
              <a:defRPr sz="2000">
                <a:cs typeface="+mn-cs"/>
              </a:defRPr>
            </a:lvl2pPr>
            <a:lvl3pPr lvl="2" indent="-227013" eaLnBrk="1" hangingPunct="1">
              <a:spcAft>
                <a:spcPts val="1200"/>
              </a:spcAft>
              <a:buFont typeface="Arial" charset="0"/>
              <a:buChar char="•"/>
              <a:defRPr>
                <a:cs typeface="+mn-cs"/>
              </a:defRPr>
            </a:lvl3pPr>
            <a:lvl4pPr marL="1141413" lvl="3" indent="-227013" eaLnBrk="1" hangingPunct="1">
              <a:spcAft>
                <a:spcPts val="1200"/>
              </a:spcAft>
              <a:buFont typeface="Wingdings" pitchFamily="2" charset="2"/>
              <a:buChar char="§"/>
              <a:defRPr sz="1600">
                <a:cs typeface="+mn-cs"/>
              </a:defRPr>
            </a:lvl4pPr>
            <a:lvl5pPr marL="1376363" lvl="4" indent="-234950" eaLnBrk="1" hangingPunct="1">
              <a:spcAft>
                <a:spcPts val="1200"/>
              </a:spcAft>
              <a:buFont typeface="Wingdings" pitchFamily="2" charset="2"/>
              <a:buChar char="§"/>
              <a:defRPr sz="1600">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indent="0">
              <a:spcAft>
                <a:spcPts val="0"/>
              </a:spcAft>
              <a:buNone/>
            </a:pPr>
            <a:r>
              <a:rPr lang="tr-TR" sz="2400" b="1" dirty="0">
                <a:solidFill>
                  <a:schemeClr val="bg1"/>
                </a:solidFill>
              </a:rPr>
              <a:t>Bitiş tarihi</a:t>
            </a:r>
            <a:endParaRPr lang="en-US" sz="2400" b="1" dirty="0">
              <a:solidFill>
                <a:schemeClr val="bg1"/>
              </a:solidFill>
            </a:endParaRPr>
          </a:p>
        </p:txBody>
      </p:sp>
      <p:sp>
        <p:nvSpPr>
          <p:cNvPr id="29" name="Marvin Title Tracker Circle"/>
          <p:cNvSpPr/>
          <p:nvPr/>
        </p:nvSpPr>
        <p:spPr>
          <a:xfrm>
            <a:off x="2301766" y="1303286"/>
            <a:ext cx="496428" cy="741342"/>
          </a:xfrm>
          <a:prstGeom prst="ellipse">
            <a:avLst/>
          </a:prstGeom>
          <a:solidFill>
            <a:srgbClr val="7ABBB7"/>
          </a:solidFill>
          <a:ln w="12700">
            <a:noFill/>
            <a:round/>
            <a:headEnd/>
            <a:tailEnd/>
          </a:ln>
          <a:effectLst>
            <a:outerShdw blurRad="63500" sx="102000" sy="102000" algn="ctr" rotWithShape="0">
              <a:prstClr val="black">
                <a:alpha val="40000"/>
              </a:prstClr>
            </a:outerShdw>
          </a:effectLst>
          <a:extLst/>
        </p:spPr>
        <p:txBody>
          <a:bodyPr wrap="none" lIns="0" tIns="0" rIns="0" bIns="0" anchor="ctr" anchorCtr="1">
            <a:noAutofit/>
          </a:bodyPr>
          <a:lstStyle/>
          <a:p>
            <a:pPr algn="ctr"/>
            <a:r>
              <a:rPr lang="tr-TR" sz="2041" dirty="0">
                <a:solidFill>
                  <a:schemeClr val="bg1"/>
                </a:solidFill>
              </a:rPr>
              <a:t>0.2</a:t>
            </a:r>
            <a:endParaRPr lang="en-US" sz="2041" dirty="0">
              <a:solidFill>
                <a:schemeClr val="bg1"/>
              </a:solidFill>
            </a:endParaRPr>
          </a:p>
        </p:txBody>
      </p:sp>
      <p:sp>
        <p:nvSpPr>
          <p:cNvPr id="45" name="TextBox 30"/>
          <p:cNvSpPr txBox="1"/>
          <p:nvPr/>
        </p:nvSpPr>
        <p:spPr>
          <a:xfrm>
            <a:off x="5378768" y="3613102"/>
            <a:ext cx="2090243" cy="615553"/>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r>
              <a:rPr lang="tr-TR" sz="2000" dirty="0"/>
              <a:t>Strateji Geliştirme Başkanlığı </a:t>
            </a:r>
            <a:endParaRPr lang="en-US" sz="2000" dirty="0"/>
          </a:p>
        </p:txBody>
      </p:sp>
      <p:sp>
        <p:nvSpPr>
          <p:cNvPr id="46" name="TextBox 33"/>
          <p:cNvSpPr txBox="1"/>
          <p:nvPr/>
        </p:nvSpPr>
        <p:spPr>
          <a:xfrm>
            <a:off x="7707281" y="3655927"/>
            <a:ext cx="1585681" cy="307777"/>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r>
              <a:rPr lang="tr-TR" sz="2000" dirty="0" smtClean="0"/>
              <a:t>Aralık  2019</a:t>
            </a:r>
            <a:endParaRPr lang="tr-TR" sz="2000" dirty="0"/>
          </a:p>
        </p:txBody>
      </p:sp>
    </p:spTree>
    <p:extLst>
      <p:ext uri="{BB962C8B-B14F-4D97-AF65-F5344CB8AC3E}">
        <p14:creationId xmlns:p14="http://schemas.microsoft.com/office/powerpoint/2010/main" val="3205499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454351" y="280994"/>
            <a:ext cx="6319359" cy="584775"/>
          </a:xfrm>
          <a:prstGeom prst="rect">
            <a:avLst/>
          </a:prstGeom>
        </p:spPr>
        <p:txBody>
          <a:bodyPr wrap="none">
            <a:spAutoFit/>
          </a:bodyPr>
          <a:lstStyle/>
          <a:p>
            <a:r>
              <a:rPr lang="tr-TR" sz="3200" dirty="0" smtClean="0">
                <a:solidFill>
                  <a:schemeClr val="accent1">
                    <a:lumMod val="75000"/>
                  </a:schemeClr>
                </a:solidFill>
                <a:latin typeface="Comic Sans MS" pitchFamily="66" charset="0"/>
              </a:rPr>
              <a:t>          </a:t>
            </a:r>
            <a:r>
              <a:rPr lang="tr-TR" sz="3200" dirty="0">
                <a:solidFill>
                  <a:srgbClr val="47A29C"/>
                </a:solidFill>
                <a:latin typeface="Comic Sans MS" pitchFamily="66" charset="0"/>
              </a:rPr>
              <a:t>Bütünü görmek önemlidir</a:t>
            </a:r>
            <a:r>
              <a:rPr lang="tr-TR" sz="3200" dirty="0" smtClean="0">
                <a:solidFill>
                  <a:srgbClr val="47A29C"/>
                </a:solidFill>
                <a:latin typeface="Comic Sans MS" pitchFamily="66" charset="0"/>
              </a:rPr>
              <a:t>!!</a:t>
            </a:r>
            <a:endParaRPr lang="tr-TR" sz="3200" dirty="0">
              <a:solidFill>
                <a:srgbClr val="47A29C"/>
              </a:solidFill>
              <a:latin typeface="Comic Sans MS" pitchFamily="66" charset="0"/>
            </a:endParaRPr>
          </a:p>
        </p:txBody>
      </p:sp>
      <p:pic>
        <p:nvPicPr>
          <p:cNvPr id="4" name="Picture 4" descr="buzdagi di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510348"/>
            <a:ext cx="7452783" cy="4631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171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67490" y="164311"/>
            <a:ext cx="7024744" cy="1143000"/>
          </a:xfrm>
        </p:spPr>
        <p:txBody>
          <a:bodyPr rtlCol="0">
            <a:normAutofit fontScale="90000"/>
          </a:bodyPr>
          <a:lstStyle/>
          <a:p>
            <a:pPr algn="ctr">
              <a:defRPr/>
            </a:pPr>
            <a:r>
              <a:rPr lang="tr-TR" sz="3200" b="1" dirty="0">
                <a:ln w="1905"/>
                <a:solidFill>
                  <a:srgbClr val="47A29C"/>
                </a:solidFill>
                <a:effectLst>
                  <a:innerShdw blurRad="69850" dist="43180" dir="5400000">
                    <a:srgbClr val="000000">
                      <a:alpha val="65000"/>
                    </a:srgbClr>
                  </a:innerShdw>
                </a:effectLst>
              </a:rPr>
              <a:t>İ</a:t>
            </a:r>
            <a:r>
              <a:rPr lang="tr-TR" sz="3200" b="1" dirty="0" smtClean="0">
                <a:ln w="1905"/>
                <a:solidFill>
                  <a:srgbClr val="47A29C"/>
                </a:solidFill>
                <a:effectLst>
                  <a:innerShdw blurRad="69850" dist="43180" dir="5400000">
                    <a:srgbClr val="000000">
                      <a:alpha val="65000"/>
                    </a:srgbClr>
                  </a:innerShdw>
                </a:effectLst>
              </a:rPr>
              <a:t>ç </a:t>
            </a:r>
            <a:r>
              <a:rPr lang="tr-TR" sz="3200" b="1" dirty="0">
                <a:ln w="1905"/>
                <a:solidFill>
                  <a:srgbClr val="47A29C"/>
                </a:solidFill>
                <a:effectLst>
                  <a:innerShdw blurRad="69850" dist="43180" dir="5400000">
                    <a:srgbClr val="000000">
                      <a:alpha val="65000"/>
                    </a:srgbClr>
                  </a:innerShdw>
                </a:effectLst>
              </a:rPr>
              <a:t>K</a:t>
            </a:r>
            <a:r>
              <a:rPr lang="tr-TR" sz="3200" b="1" dirty="0" smtClean="0">
                <a:ln w="1905"/>
                <a:solidFill>
                  <a:srgbClr val="47A29C"/>
                </a:solidFill>
                <a:effectLst>
                  <a:innerShdw blurRad="69850" dist="43180" dir="5400000">
                    <a:srgbClr val="000000">
                      <a:alpha val="65000"/>
                    </a:srgbClr>
                  </a:innerShdw>
                </a:effectLst>
              </a:rPr>
              <a:t>ontrol </a:t>
            </a:r>
            <a:r>
              <a:rPr lang="tr-TR" sz="3200" b="1" dirty="0">
                <a:ln w="1905"/>
                <a:solidFill>
                  <a:srgbClr val="47A29C"/>
                </a:solidFill>
                <a:effectLst>
                  <a:innerShdw blurRad="69850" dist="43180" dir="5400000">
                    <a:srgbClr val="000000">
                      <a:alpha val="65000"/>
                    </a:srgbClr>
                  </a:innerShdw>
                </a:effectLst>
              </a:rPr>
              <a:t>– </a:t>
            </a:r>
            <a:r>
              <a:rPr lang="tr-TR" sz="3200" b="1" dirty="0" err="1">
                <a:ln w="1905"/>
                <a:solidFill>
                  <a:srgbClr val="47A29C"/>
                </a:solidFill>
                <a:effectLst>
                  <a:innerShdw blurRad="69850" dist="43180" dir="5400000">
                    <a:srgbClr val="000000">
                      <a:alpha val="65000"/>
                    </a:srgbClr>
                  </a:innerShdw>
                </a:effectLst>
              </a:rPr>
              <a:t>I</a:t>
            </a:r>
            <a:r>
              <a:rPr lang="tr-TR" sz="3200" b="1" dirty="0" err="1" smtClean="0">
                <a:ln w="1905"/>
                <a:solidFill>
                  <a:srgbClr val="47A29C"/>
                </a:solidFill>
                <a:effectLst>
                  <a:innerShdw blurRad="69850" dist="43180" dir="5400000">
                    <a:srgbClr val="000000">
                      <a:alpha val="65000"/>
                    </a:srgbClr>
                  </a:innerShdw>
                </a:effectLst>
              </a:rPr>
              <a:t>nternal</a:t>
            </a:r>
            <a:r>
              <a:rPr lang="tr-TR" sz="3200" b="1" dirty="0" smtClean="0">
                <a:ln w="1905"/>
                <a:solidFill>
                  <a:srgbClr val="47A29C"/>
                </a:solidFill>
                <a:effectLst>
                  <a:innerShdw blurRad="69850" dist="43180" dir="5400000">
                    <a:srgbClr val="000000">
                      <a:alpha val="65000"/>
                    </a:srgbClr>
                  </a:innerShdw>
                </a:effectLst>
              </a:rPr>
              <a:t> </a:t>
            </a:r>
            <a:r>
              <a:rPr lang="tr-TR" sz="3200" b="1" dirty="0">
                <a:ln w="1905"/>
                <a:solidFill>
                  <a:srgbClr val="47A29C"/>
                </a:solidFill>
                <a:effectLst>
                  <a:innerShdw blurRad="69850" dist="43180" dir="5400000">
                    <a:srgbClr val="000000">
                      <a:alpha val="65000"/>
                    </a:srgbClr>
                  </a:innerShdw>
                </a:effectLst>
              </a:rPr>
              <a:t>C</a:t>
            </a:r>
            <a:r>
              <a:rPr lang="tr-TR" sz="3200" b="1" dirty="0" smtClean="0">
                <a:ln w="1905"/>
                <a:solidFill>
                  <a:srgbClr val="47A29C"/>
                </a:solidFill>
                <a:effectLst>
                  <a:innerShdw blurRad="69850" dist="43180" dir="5400000">
                    <a:srgbClr val="000000">
                      <a:alpha val="65000"/>
                    </a:srgbClr>
                  </a:innerShdw>
                </a:effectLst>
              </a:rPr>
              <a:t>ontrol</a:t>
            </a:r>
            <a:r>
              <a:rPr lang="tr-TR" sz="3200" b="1" dirty="0">
                <a:ln w="1905"/>
                <a:solidFill>
                  <a:srgbClr val="47A29C"/>
                </a:solidFill>
                <a:effectLst>
                  <a:innerShdw blurRad="69850" dist="43180" dir="5400000">
                    <a:srgbClr val="000000">
                      <a:alpha val="65000"/>
                    </a:srgbClr>
                  </a:innerShdw>
                </a:effectLst>
              </a:rPr>
              <a:t/>
            </a:r>
            <a:br>
              <a:rPr lang="tr-TR" sz="3200" b="1" dirty="0">
                <a:ln w="1905"/>
                <a:solidFill>
                  <a:srgbClr val="47A29C"/>
                </a:solidFill>
                <a:effectLst>
                  <a:innerShdw blurRad="69850" dist="43180" dir="5400000">
                    <a:srgbClr val="000000">
                      <a:alpha val="65000"/>
                    </a:srgbClr>
                  </a:innerShdw>
                </a:effectLst>
              </a:rPr>
            </a:br>
            <a:r>
              <a:rPr lang="tr-TR" sz="4900" b="1" dirty="0">
                <a:ln w="1905"/>
                <a:solidFill>
                  <a:srgbClr val="47A29C"/>
                </a:solidFill>
                <a:effectLst>
                  <a:innerShdw blurRad="69850" dist="43180" dir="5400000">
                    <a:srgbClr val="000000">
                      <a:alpha val="65000"/>
                    </a:srgbClr>
                  </a:innerShdw>
                </a:effectLst>
              </a:rPr>
              <a:t>OTO KONTROL</a:t>
            </a:r>
          </a:p>
        </p:txBody>
      </p:sp>
      <p:pic>
        <p:nvPicPr>
          <p:cNvPr id="17410" name="Picture 2"/>
          <p:cNvPicPr>
            <a:picLocks noChangeAspect="1" noChangeArrowheads="1"/>
          </p:cNvPicPr>
          <p:nvPr/>
        </p:nvPicPr>
        <p:blipFill>
          <a:blip r:embed="rId2" cstate="print"/>
          <a:srcRect/>
          <a:stretch>
            <a:fillRect/>
          </a:stretch>
        </p:blipFill>
        <p:spPr bwMode="auto">
          <a:xfrm>
            <a:off x="4440238" y="2533649"/>
            <a:ext cx="3600450" cy="2700338"/>
          </a:xfrm>
          <a:prstGeom prst="rect">
            <a:avLst/>
          </a:prstGeom>
          <a:noFill/>
          <a:ln w="9525">
            <a:noFill/>
            <a:miter lim="800000"/>
            <a:headEnd/>
            <a:tailEnd/>
          </a:ln>
        </p:spPr>
      </p:pic>
      <p:sp>
        <p:nvSpPr>
          <p:cNvPr id="4" name="Oval Belirtme Çizgisi 3"/>
          <p:cNvSpPr/>
          <p:nvPr/>
        </p:nvSpPr>
        <p:spPr>
          <a:xfrm>
            <a:off x="6672064" y="1502633"/>
            <a:ext cx="1800200" cy="936104"/>
          </a:xfrm>
          <a:prstGeom prst="wedgeEllipseCallout">
            <a:avLst>
              <a:gd name="adj1" fmla="val -29572"/>
              <a:gd name="adj2" fmla="val 87708"/>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000" b="1" dirty="0">
                <a:solidFill>
                  <a:schemeClr val="tx1"/>
                </a:solidFill>
              </a:rPr>
              <a:t>Aile</a:t>
            </a:r>
          </a:p>
        </p:txBody>
      </p:sp>
      <p:sp>
        <p:nvSpPr>
          <p:cNvPr id="6" name="Oval Belirtme Çizgisi 5"/>
          <p:cNvSpPr/>
          <p:nvPr/>
        </p:nvSpPr>
        <p:spPr>
          <a:xfrm rot="19964647">
            <a:off x="4507692" y="1456596"/>
            <a:ext cx="1781850" cy="953798"/>
          </a:xfrm>
          <a:prstGeom prst="wedgeEllipseCallout">
            <a:avLst>
              <a:gd name="adj1" fmla="val -19479"/>
              <a:gd name="adj2" fmla="val 77231"/>
            </a:avLst>
          </a:prstGeom>
          <a:solidFill>
            <a:srgbClr val="92D05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000" b="1" dirty="0">
                <a:solidFill>
                  <a:schemeClr val="tx1"/>
                </a:solidFill>
              </a:rPr>
              <a:t>İş</a:t>
            </a:r>
          </a:p>
        </p:txBody>
      </p:sp>
      <p:sp>
        <p:nvSpPr>
          <p:cNvPr id="7" name="Oval Belirtme Çizgisi 6"/>
          <p:cNvSpPr/>
          <p:nvPr/>
        </p:nvSpPr>
        <p:spPr>
          <a:xfrm rot="1067972">
            <a:off x="8094022" y="2676886"/>
            <a:ext cx="1800200" cy="936104"/>
          </a:xfrm>
          <a:prstGeom prst="wedgeEllipseCallout">
            <a:avLst>
              <a:gd name="adj1" fmla="val -46758"/>
              <a:gd name="adj2" fmla="val 65268"/>
            </a:avLst>
          </a:prstGeom>
          <a:solidFill>
            <a:srgbClr val="96DBE2"/>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000" b="1" dirty="0">
                <a:solidFill>
                  <a:schemeClr val="tx1"/>
                </a:solidFill>
              </a:rPr>
              <a:t>Harcama</a:t>
            </a:r>
          </a:p>
        </p:txBody>
      </p:sp>
      <p:sp>
        <p:nvSpPr>
          <p:cNvPr id="8" name="Oval Belirtme Çizgisi 7"/>
          <p:cNvSpPr/>
          <p:nvPr/>
        </p:nvSpPr>
        <p:spPr>
          <a:xfrm rot="19439958">
            <a:off x="2911970" y="4218141"/>
            <a:ext cx="1800200" cy="936104"/>
          </a:xfrm>
          <a:prstGeom prst="wedgeEllipseCallout">
            <a:avLst>
              <a:gd name="adj1" fmla="val 51611"/>
              <a:gd name="adj2" fmla="val 78034"/>
            </a:avLst>
          </a:prstGeom>
          <a:solidFill>
            <a:srgbClr val="00B0F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000" b="1" dirty="0">
                <a:solidFill>
                  <a:schemeClr val="tx1"/>
                </a:solidFill>
              </a:rPr>
              <a:t>Yatırım</a:t>
            </a:r>
          </a:p>
        </p:txBody>
      </p:sp>
      <p:sp>
        <p:nvSpPr>
          <p:cNvPr id="9" name="Oval Belirtme Çizgisi 8"/>
          <p:cNvSpPr/>
          <p:nvPr/>
        </p:nvSpPr>
        <p:spPr>
          <a:xfrm rot="1859181">
            <a:off x="7769320" y="4278530"/>
            <a:ext cx="1800200" cy="936104"/>
          </a:xfrm>
          <a:prstGeom prst="wedgeEllipseCallout">
            <a:avLst>
              <a:gd name="adj1" fmla="val -53911"/>
              <a:gd name="adj2" fmla="val 63871"/>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000" b="1" dirty="0">
                <a:solidFill>
                  <a:schemeClr val="tx1"/>
                </a:solidFill>
              </a:rPr>
              <a:t>Gelir</a:t>
            </a:r>
          </a:p>
        </p:txBody>
      </p:sp>
      <p:sp>
        <p:nvSpPr>
          <p:cNvPr id="10" name="Oval Belirtme Çizgisi 9"/>
          <p:cNvSpPr/>
          <p:nvPr/>
        </p:nvSpPr>
        <p:spPr>
          <a:xfrm rot="21242117">
            <a:off x="2478447" y="2134797"/>
            <a:ext cx="1800200" cy="936104"/>
          </a:xfrm>
          <a:prstGeom prst="wedgeEllipseCallout">
            <a:avLst>
              <a:gd name="adj1" fmla="val 46988"/>
              <a:gd name="adj2" fmla="val 87744"/>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000" b="1" dirty="0">
                <a:solidFill>
                  <a:schemeClr val="tx1"/>
                </a:solidFill>
              </a:rPr>
              <a:t>Eğitim</a:t>
            </a:r>
          </a:p>
        </p:txBody>
      </p:sp>
    </p:spTree>
    <p:extLst>
      <p:ext uri="{BB962C8B-B14F-4D97-AF65-F5344CB8AC3E}">
        <p14:creationId xmlns:p14="http://schemas.microsoft.com/office/powerpoint/2010/main" val="4173261509"/>
      </p:ext>
    </p:extLst>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2" y="1882629"/>
            <a:ext cx="11966240" cy="3463234"/>
          </a:xfrm>
          <a:prstGeom prst="rect">
            <a:avLst/>
          </a:prstGeom>
        </p:spPr>
      </p:pic>
      <p:sp>
        <p:nvSpPr>
          <p:cNvPr id="4" name="Oval Belirtme Çizgisi 3"/>
          <p:cNvSpPr/>
          <p:nvPr/>
        </p:nvSpPr>
        <p:spPr>
          <a:xfrm rot="1044891">
            <a:off x="9780839" y="1769517"/>
            <a:ext cx="1655763" cy="1001712"/>
          </a:xfrm>
          <a:prstGeom prst="wedgeEllipseCallout">
            <a:avLst>
              <a:gd name="adj1" fmla="val -28577"/>
              <a:gd name="adj2" fmla="val 37658"/>
            </a:avLst>
          </a:prstGeom>
          <a:solidFill>
            <a:schemeClr val="accent6">
              <a:lumMod val="60000"/>
              <a:lumOff val="40000"/>
            </a:schemeClr>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Bilgi İşlem</a:t>
            </a:r>
          </a:p>
        </p:txBody>
      </p:sp>
      <p:sp>
        <p:nvSpPr>
          <p:cNvPr id="6" name="Oval Belirtme Çizgisi 5"/>
          <p:cNvSpPr/>
          <p:nvPr/>
        </p:nvSpPr>
        <p:spPr>
          <a:xfrm>
            <a:off x="2372889" y="1280611"/>
            <a:ext cx="1812925" cy="925654"/>
          </a:xfrm>
          <a:prstGeom prst="wedgeEllipseCallout">
            <a:avLst>
              <a:gd name="adj1" fmla="val 22374"/>
              <a:gd name="adj2" fmla="val 44005"/>
            </a:avLst>
          </a:prstGeom>
          <a:solidFill>
            <a:srgbClr val="FFFF0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İletişim</a:t>
            </a:r>
          </a:p>
        </p:txBody>
      </p:sp>
      <p:sp>
        <p:nvSpPr>
          <p:cNvPr id="12" name="Oval Belirtme Çizgisi 11"/>
          <p:cNvSpPr/>
          <p:nvPr/>
        </p:nvSpPr>
        <p:spPr>
          <a:xfrm rot="18929693">
            <a:off x="6800331" y="5413598"/>
            <a:ext cx="1655762" cy="1001713"/>
          </a:xfrm>
          <a:prstGeom prst="wedgeEllipseCallout">
            <a:avLst>
              <a:gd name="adj1" fmla="val -25830"/>
              <a:gd name="adj2" fmla="val 39894"/>
            </a:avLst>
          </a:prstGeom>
          <a:solidFill>
            <a:srgbClr val="DF4DD5"/>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smtClean="0">
                <a:solidFill>
                  <a:schemeClr val="tx1"/>
                </a:solidFill>
              </a:rPr>
              <a:t>Harcamalar</a:t>
            </a:r>
            <a:endParaRPr lang="tr-TR" sz="1600" b="1" dirty="0">
              <a:solidFill>
                <a:schemeClr val="tx1"/>
              </a:solidFill>
            </a:endParaRPr>
          </a:p>
        </p:txBody>
      </p:sp>
      <p:sp>
        <p:nvSpPr>
          <p:cNvPr id="13" name="Oval Belirtme Çizgisi 12"/>
          <p:cNvSpPr/>
          <p:nvPr/>
        </p:nvSpPr>
        <p:spPr>
          <a:xfrm rot="21252941">
            <a:off x="6540962" y="1443565"/>
            <a:ext cx="1655762" cy="1001713"/>
          </a:xfrm>
          <a:prstGeom prst="wedgeEllipseCallout">
            <a:avLst>
              <a:gd name="adj1" fmla="val -1249"/>
              <a:gd name="adj2" fmla="val 51797"/>
            </a:avLst>
          </a:prstGeom>
          <a:solidFill>
            <a:srgbClr val="FF330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Personel Planlaması</a:t>
            </a:r>
          </a:p>
        </p:txBody>
      </p:sp>
      <p:sp>
        <p:nvSpPr>
          <p:cNvPr id="10" name="Oval Belirtme Çizgisi 9"/>
          <p:cNvSpPr/>
          <p:nvPr/>
        </p:nvSpPr>
        <p:spPr>
          <a:xfrm rot="20190677">
            <a:off x="722162" y="5089445"/>
            <a:ext cx="1628201" cy="987717"/>
          </a:xfrm>
          <a:prstGeom prst="wedgeEllipseCallout">
            <a:avLst>
              <a:gd name="adj1" fmla="val 47402"/>
              <a:gd name="adj2" fmla="val 6252"/>
            </a:avLst>
          </a:prstGeom>
          <a:solidFill>
            <a:srgbClr val="00B05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Bütçe</a:t>
            </a:r>
          </a:p>
        </p:txBody>
      </p:sp>
      <p:sp>
        <p:nvSpPr>
          <p:cNvPr id="14" name="Oval Belirtme Çizgisi 13"/>
          <p:cNvSpPr/>
          <p:nvPr/>
        </p:nvSpPr>
        <p:spPr>
          <a:xfrm rot="308965">
            <a:off x="467187" y="2016639"/>
            <a:ext cx="1655762" cy="1034862"/>
          </a:xfrm>
          <a:prstGeom prst="wedgeEllipseCallout">
            <a:avLst>
              <a:gd name="adj1" fmla="val 47213"/>
              <a:gd name="adj2" fmla="val 1724"/>
            </a:avLst>
          </a:prstGeom>
          <a:solidFill>
            <a:schemeClr val="tx2">
              <a:lumMod val="20000"/>
              <a:lumOff val="80000"/>
            </a:schemeClr>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Hizmetlerin kalitesi</a:t>
            </a:r>
          </a:p>
        </p:txBody>
      </p:sp>
      <p:sp>
        <p:nvSpPr>
          <p:cNvPr id="16" name="Oval Belirtme Çizgisi 15"/>
          <p:cNvSpPr/>
          <p:nvPr/>
        </p:nvSpPr>
        <p:spPr>
          <a:xfrm rot="1044891">
            <a:off x="9168746" y="5060387"/>
            <a:ext cx="1628546" cy="1001051"/>
          </a:xfrm>
          <a:prstGeom prst="wedgeEllipseCallout">
            <a:avLst>
              <a:gd name="adj1" fmla="val -45927"/>
              <a:gd name="adj2" fmla="val -3239"/>
            </a:avLst>
          </a:prstGeom>
          <a:solidFill>
            <a:srgbClr val="F0792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Yönetim</a:t>
            </a:r>
          </a:p>
        </p:txBody>
      </p:sp>
      <p:sp>
        <p:nvSpPr>
          <p:cNvPr id="17" name="Oval Belirtme Çizgisi 16"/>
          <p:cNvSpPr/>
          <p:nvPr/>
        </p:nvSpPr>
        <p:spPr>
          <a:xfrm rot="1044891">
            <a:off x="3309060" y="5302082"/>
            <a:ext cx="1778404" cy="1001712"/>
          </a:xfrm>
          <a:prstGeom prst="wedgeEllipseCallout">
            <a:avLst>
              <a:gd name="adj1" fmla="val -45737"/>
              <a:gd name="adj2" fmla="val -13259"/>
            </a:avLst>
          </a:prstGeom>
          <a:solidFill>
            <a:srgbClr val="F1E5EE"/>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Hesap verme sorumluluğu</a:t>
            </a:r>
          </a:p>
        </p:txBody>
      </p:sp>
      <p:sp>
        <p:nvSpPr>
          <p:cNvPr id="15" name="Başlık 1"/>
          <p:cNvSpPr>
            <a:spLocks noGrp="1"/>
          </p:cNvSpPr>
          <p:nvPr>
            <p:ph type="title"/>
          </p:nvPr>
        </p:nvSpPr>
        <p:spPr>
          <a:xfrm>
            <a:off x="2567490" y="206641"/>
            <a:ext cx="7024744" cy="1143000"/>
          </a:xfrm>
        </p:spPr>
        <p:txBody>
          <a:bodyPr rtlCol="0">
            <a:normAutofit fontScale="90000"/>
          </a:bodyPr>
          <a:lstStyle/>
          <a:p>
            <a:pPr algn="ctr">
              <a:defRPr/>
            </a:pPr>
            <a:r>
              <a:rPr lang="tr-TR" sz="3200" b="1" dirty="0">
                <a:ln w="1905"/>
                <a:solidFill>
                  <a:schemeClr val="accent1">
                    <a:lumMod val="75000"/>
                  </a:schemeClr>
                </a:solidFill>
                <a:effectLst>
                  <a:innerShdw blurRad="69850" dist="43180" dir="5400000">
                    <a:srgbClr val="000000">
                      <a:alpha val="65000"/>
                    </a:srgbClr>
                  </a:innerShdw>
                </a:effectLst>
              </a:rPr>
              <a:t>İ</a:t>
            </a:r>
            <a:r>
              <a:rPr lang="tr-TR" sz="3200" b="1" dirty="0" smtClean="0">
                <a:ln w="1905"/>
                <a:solidFill>
                  <a:schemeClr val="accent1">
                    <a:lumMod val="75000"/>
                  </a:schemeClr>
                </a:solidFill>
                <a:effectLst>
                  <a:innerShdw blurRad="69850" dist="43180" dir="5400000">
                    <a:srgbClr val="000000">
                      <a:alpha val="65000"/>
                    </a:srgbClr>
                  </a:innerShdw>
                </a:effectLst>
              </a:rPr>
              <a:t>ç </a:t>
            </a:r>
            <a:r>
              <a:rPr lang="tr-TR" sz="3200" b="1" dirty="0">
                <a:ln w="1905"/>
                <a:solidFill>
                  <a:schemeClr val="accent1">
                    <a:lumMod val="75000"/>
                  </a:schemeClr>
                </a:solidFill>
                <a:effectLst>
                  <a:innerShdw blurRad="69850" dist="43180" dir="5400000">
                    <a:srgbClr val="000000">
                      <a:alpha val="65000"/>
                    </a:srgbClr>
                  </a:innerShdw>
                </a:effectLst>
              </a:rPr>
              <a:t>K</a:t>
            </a:r>
            <a:r>
              <a:rPr lang="tr-TR" sz="3200" b="1" dirty="0" smtClean="0">
                <a:ln w="1905"/>
                <a:solidFill>
                  <a:schemeClr val="accent1">
                    <a:lumMod val="75000"/>
                  </a:schemeClr>
                </a:solidFill>
                <a:effectLst>
                  <a:innerShdw blurRad="69850" dist="43180" dir="5400000">
                    <a:srgbClr val="000000">
                      <a:alpha val="65000"/>
                    </a:srgbClr>
                  </a:innerShdw>
                </a:effectLst>
              </a:rPr>
              <a:t>ontrol </a:t>
            </a:r>
            <a:r>
              <a:rPr lang="tr-TR" sz="3200" b="1" dirty="0">
                <a:ln w="1905"/>
                <a:solidFill>
                  <a:schemeClr val="accent1">
                    <a:lumMod val="75000"/>
                  </a:schemeClr>
                </a:solidFill>
                <a:effectLst>
                  <a:innerShdw blurRad="69850" dist="43180" dir="5400000">
                    <a:srgbClr val="000000">
                      <a:alpha val="65000"/>
                    </a:srgbClr>
                  </a:innerShdw>
                </a:effectLst>
              </a:rPr>
              <a:t>– </a:t>
            </a:r>
            <a:r>
              <a:rPr lang="tr-TR" sz="3200" b="1" dirty="0" err="1">
                <a:ln w="1905"/>
                <a:solidFill>
                  <a:schemeClr val="accent1">
                    <a:lumMod val="75000"/>
                  </a:schemeClr>
                </a:solidFill>
                <a:effectLst>
                  <a:innerShdw blurRad="69850" dist="43180" dir="5400000">
                    <a:srgbClr val="000000">
                      <a:alpha val="65000"/>
                    </a:srgbClr>
                  </a:innerShdw>
                </a:effectLst>
              </a:rPr>
              <a:t>I</a:t>
            </a:r>
            <a:r>
              <a:rPr lang="tr-TR" sz="3200" b="1" dirty="0" err="1" smtClean="0">
                <a:ln w="1905"/>
                <a:solidFill>
                  <a:schemeClr val="accent1">
                    <a:lumMod val="75000"/>
                  </a:schemeClr>
                </a:solidFill>
                <a:effectLst>
                  <a:innerShdw blurRad="69850" dist="43180" dir="5400000">
                    <a:srgbClr val="000000">
                      <a:alpha val="65000"/>
                    </a:srgbClr>
                  </a:innerShdw>
                </a:effectLst>
              </a:rPr>
              <a:t>nternal</a:t>
            </a:r>
            <a:r>
              <a:rPr lang="tr-TR" sz="3200" b="1" dirty="0" smtClean="0">
                <a:ln w="1905"/>
                <a:solidFill>
                  <a:schemeClr val="accent1">
                    <a:lumMod val="75000"/>
                  </a:schemeClr>
                </a:solidFill>
                <a:effectLst>
                  <a:innerShdw blurRad="69850" dist="43180" dir="5400000">
                    <a:srgbClr val="000000">
                      <a:alpha val="65000"/>
                    </a:srgbClr>
                  </a:innerShdw>
                </a:effectLst>
              </a:rPr>
              <a:t> </a:t>
            </a:r>
            <a:r>
              <a:rPr lang="tr-TR" sz="3200" b="1" dirty="0">
                <a:ln w="1905"/>
                <a:solidFill>
                  <a:schemeClr val="accent1">
                    <a:lumMod val="75000"/>
                  </a:schemeClr>
                </a:solidFill>
                <a:effectLst>
                  <a:innerShdw blurRad="69850" dist="43180" dir="5400000">
                    <a:srgbClr val="000000">
                      <a:alpha val="65000"/>
                    </a:srgbClr>
                  </a:innerShdw>
                </a:effectLst>
              </a:rPr>
              <a:t>C</a:t>
            </a:r>
            <a:r>
              <a:rPr lang="tr-TR" sz="3200" b="1" dirty="0" smtClean="0">
                <a:ln w="1905"/>
                <a:solidFill>
                  <a:schemeClr val="accent1">
                    <a:lumMod val="75000"/>
                  </a:schemeClr>
                </a:solidFill>
                <a:effectLst>
                  <a:innerShdw blurRad="69850" dist="43180" dir="5400000">
                    <a:srgbClr val="000000">
                      <a:alpha val="65000"/>
                    </a:srgbClr>
                  </a:innerShdw>
                </a:effectLst>
              </a:rPr>
              <a:t>ontrol</a:t>
            </a:r>
            <a:r>
              <a:rPr lang="tr-TR" sz="3200" b="1" dirty="0">
                <a:ln w="1905"/>
                <a:solidFill>
                  <a:schemeClr val="accent1">
                    <a:lumMod val="75000"/>
                  </a:schemeClr>
                </a:solidFill>
                <a:effectLst>
                  <a:innerShdw blurRad="69850" dist="43180" dir="5400000">
                    <a:srgbClr val="000000">
                      <a:alpha val="65000"/>
                    </a:srgbClr>
                  </a:innerShdw>
                </a:effectLst>
              </a:rPr>
              <a:t/>
            </a:r>
            <a:br>
              <a:rPr lang="tr-TR" sz="3200" b="1" dirty="0">
                <a:ln w="1905"/>
                <a:solidFill>
                  <a:schemeClr val="accent1">
                    <a:lumMod val="75000"/>
                  </a:schemeClr>
                </a:solidFill>
                <a:effectLst>
                  <a:innerShdw blurRad="69850" dist="43180" dir="5400000">
                    <a:srgbClr val="000000">
                      <a:alpha val="65000"/>
                    </a:srgbClr>
                  </a:innerShdw>
                </a:effectLst>
              </a:rPr>
            </a:br>
            <a:r>
              <a:rPr lang="tr-TR" sz="4900" b="1" dirty="0">
                <a:ln w="1905"/>
                <a:solidFill>
                  <a:schemeClr val="accent1">
                    <a:lumMod val="75000"/>
                  </a:schemeClr>
                </a:solidFill>
                <a:effectLst>
                  <a:innerShdw blurRad="69850" dist="43180" dir="5400000">
                    <a:srgbClr val="000000">
                      <a:alpha val="65000"/>
                    </a:srgbClr>
                  </a:innerShdw>
                </a:effectLst>
              </a:rPr>
              <a:t>OTO KONTROL</a:t>
            </a:r>
          </a:p>
        </p:txBody>
      </p:sp>
      <p:sp>
        <p:nvSpPr>
          <p:cNvPr id="18444" name="Metin kutusu 17"/>
          <p:cNvSpPr txBox="1">
            <a:spLocks noChangeArrowheads="1"/>
          </p:cNvSpPr>
          <p:nvPr/>
        </p:nvSpPr>
        <p:spPr bwMode="auto">
          <a:xfrm>
            <a:off x="6311900" y="138114"/>
            <a:ext cx="3240088" cy="338137"/>
          </a:xfrm>
          <a:prstGeom prst="rect">
            <a:avLst/>
          </a:prstGeom>
          <a:noFill/>
          <a:ln w="9525">
            <a:noFill/>
            <a:miter lim="800000"/>
            <a:headEnd/>
            <a:tailEnd/>
          </a:ln>
        </p:spPr>
        <p:txBody>
          <a:bodyPr>
            <a:spAutoFit/>
          </a:bodyPr>
          <a:lstStyle/>
          <a:p>
            <a:pPr algn="ctr"/>
            <a:r>
              <a:rPr lang="tr-TR" sz="1600">
                <a:solidFill>
                  <a:schemeClr val="bg1"/>
                </a:solidFill>
                <a:latin typeface="Andalus"/>
                <a:ea typeface="Andalus"/>
                <a:cs typeface="Andalus"/>
              </a:rPr>
              <a:t>Strateji Geliştirme Daire Başkanlığı</a:t>
            </a:r>
          </a:p>
        </p:txBody>
      </p:sp>
    </p:spTree>
    <p:extLst>
      <p:ext uri="{BB962C8B-B14F-4D97-AF65-F5344CB8AC3E}">
        <p14:creationId xmlns:p14="http://schemas.microsoft.com/office/powerpoint/2010/main" val="98516412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0" grpId="0" animBg="1"/>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5_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066800"/>
            <a:ext cx="9010454" cy="562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65895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47A29C"/>
                </a:solidFill>
                <a:latin typeface="Times New Roman" panose="02020603050405020304" pitchFamily="18" charset="0"/>
                <a:cs typeface="Times New Roman" panose="02020603050405020304" pitchFamily="18" charset="0"/>
              </a:rPr>
              <a:t>Geçmişten Günümüze İç Kontrol</a:t>
            </a:r>
            <a:endParaRPr lang="tr-TR" sz="3600" dirty="0">
              <a:solidFill>
                <a:srgbClr val="47A29C"/>
              </a:solidFill>
            </a:endParaRPr>
          </a:p>
        </p:txBody>
      </p:sp>
      <p:sp>
        <p:nvSpPr>
          <p:cNvPr id="4" name="İçerik Yer Tutucusu 3"/>
          <p:cNvSpPr txBox="1">
            <a:spLocks noGrp="1"/>
          </p:cNvSpPr>
          <p:nvPr>
            <p:ph idx="1"/>
          </p:nvPr>
        </p:nvSpPr>
        <p:spPr>
          <a:xfrm>
            <a:off x="2543174" y="1845734"/>
            <a:ext cx="8872539" cy="3775393"/>
          </a:xfrm>
          <a:prstGeom prst="rect">
            <a:avLst/>
          </a:prstGeom>
          <a:noFill/>
        </p:spPr>
        <p:txBody>
          <a:bodyPr wrap="square" rtlCol="0">
            <a:spAutoFit/>
          </a:bodyPr>
          <a:lstStyle/>
          <a:p>
            <a:pPr algn="just"/>
            <a:endParaRPr lang="tr-TR" dirty="0">
              <a:latin typeface="Times New Roman" panose="02020603050405020304" pitchFamily="18" charset="0"/>
              <a:cs typeface="Times New Roman" panose="02020603050405020304" pitchFamily="18" charset="0"/>
            </a:endParaRPr>
          </a:p>
          <a:p>
            <a:pPr marL="342900" indent="-342900" algn="just">
              <a:lnSpc>
                <a:spcPct val="150000"/>
              </a:lnSpc>
              <a:buClr>
                <a:srgbClr val="C00000"/>
              </a:buCl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Fatih devrinde çıkarılan “</a:t>
            </a:r>
            <a:r>
              <a:rPr lang="tr-TR" sz="2400" dirty="0" err="1">
                <a:latin typeface="Times New Roman" panose="02020603050405020304" pitchFamily="18" charset="0"/>
                <a:cs typeface="Times New Roman" panose="02020603050405020304" pitchFamily="18" charset="0"/>
              </a:rPr>
              <a:t>İhtisab</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Kanunnâmeleri</a:t>
            </a:r>
            <a:r>
              <a:rPr lang="tr-TR" sz="2400" dirty="0">
                <a:latin typeface="Times New Roman" panose="02020603050405020304" pitchFamily="18" charset="0"/>
                <a:cs typeface="Times New Roman" panose="02020603050405020304" pitchFamily="18" charset="0"/>
              </a:rPr>
              <a:t>” ile kontrol kavramı yazılı hâle getirilerek uygulamaya konulmuştur. Bu doğrultuda çarşıda satılan ekmek, meyve, sebze ve üretilen mamullerin kalitesinden, bunların üretileceği şekil ve boyutlarına kadar birçok konuda kanun çıkarılmıştır. </a:t>
            </a:r>
          </a:p>
          <a:p>
            <a:endParaRPr lang="tr-TR" dirty="0"/>
          </a:p>
        </p:txBody>
      </p:sp>
      <p:pic>
        <p:nvPicPr>
          <p:cNvPr id="5" name="Picture 8"/>
          <p:cNvPicPr>
            <a:picLocks noChangeAspect="1"/>
          </p:cNvPicPr>
          <p:nvPr/>
        </p:nvPicPr>
        <p:blipFill>
          <a:blip r:embed="rId2"/>
          <a:stretch>
            <a:fillRect/>
          </a:stretch>
        </p:blipFill>
        <p:spPr>
          <a:xfrm>
            <a:off x="268326" y="2054968"/>
            <a:ext cx="2274848" cy="3245003"/>
          </a:xfrm>
          <a:prstGeom prst="rect">
            <a:avLst/>
          </a:prstGeom>
        </p:spPr>
      </p:pic>
    </p:spTree>
    <p:extLst>
      <p:ext uri="{BB962C8B-B14F-4D97-AF65-F5344CB8AC3E}">
        <p14:creationId xmlns:p14="http://schemas.microsoft.com/office/powerpoint/2010/main" val="3604401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2899" y="1195388"/>
            <a:ext cx="11549063" cy="590931"/>
          </a:xfrm>
        </p:spPr>
        <p:txBody>
          <a:bodyPr vert="horz" wrap="square" lIns="91440" tIns="45720" rIns="91440" bIns="45720" rtlCol="0" anchor="t">
            <a:spAutoFit/>
          </a:bodyPr>
          <a:lstStyle/>
          <a:p>
            <a:pPr algn="ctr"/>
            <a:r>
              <a:rPr lang="tr-TR" sz="3600" b="1" dirty="0">
                <a:solidFill>
                  <a:srgbClr val="47A29C"/>
                </a:solidFill>
                <a:latin typeface="Times New Roman" panose="02020603050405020304" pitchFamily="18" charset="0"/>
                <a:cs typeface="Times New Roman" panose="02020603050405020304" pitchFamily="18" charset="0"/>
              </a:rPr>
              <a:t>Geçmişten Günümüze İç Kontrol</a:t>
            </a:r>
          </a:p>
        </p:txBody>
      </p:sp>
      <p:pic>
        <p:nvPicPr>
          <p:cNvPr id="6" name="Picture 10"/>
          <p:cNvPicPr>
            <a:picLocks noChangeAspect="1"/>
          </p:cNvPicPr>
          <p:nvPr/>
        </p:nvPicPr>
        <p:blipFill>
          <a:blip r:embed="rId2"/>
          <a:stretch>
            <a:fillRect/>
          </a:stretch>
        </p:blipFill>
        <p:spPr>
          <a:xfrm>
            <a:off x="8932127" y="1866052"/>
            <a:ext cx="2196791" cy="3245003"/>
          </a:xfrm>
          <a:prstGeom prst="rect">
            <a:avLst/>
          </a:prstGeom>
        </p:spPr>
      </p:pic>
      <p:sp>
        <p:nvSpPr>
          <p:cNvPr id="8" name="TextBox 9"/>
          <p:cNvSpPr txBox="1"/>
          <p:nvPr/>
        </p:nvSpPr>
        <p:spPr>
          <a:xfrm>
            <a:off x="1728788" y="2826833"/>
            <a:ext cx="6686550" cy="15081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Kanun-i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Padişahi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Reaya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Kanunu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Kanunname-i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Âl-i</a:t>
            </a:r>
            <a:r>
              <a:rPr lang="en-US" sz="2400" dirty="0">
                <a:latin typeface="Times New Roman" panose="02020603050405020304" pitchFamily="18" charset="0"/>
                <a:cs typeface="Times New Roman" panose="02020603050405020304" pitchFamily="18" charset="0"/>
              </a:rPr>
              <a:t> Osman </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29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94290" y="210207"/>
            <a:ext cx="11897710" cy="590931"/>
          </a:xfrm>
        </p:spPr>
        <p:txBody>
          <a:bodyPr vert="horz" wrap="square" lIns="91440" tIns="45720" rIns="91440" bIns="45720" rtlCol="0" anchor="t">
            <a:spAutoFit/>
          </a:bodyPr>
          <a:lstStyle/>
          <a:p>
            <a:pPr algn="ctr"/>
            <a:r>
              <a:rPr lang="tr-TR" sz="3600" b="1" dirty="0">
                <a:solidFill>
                  <a:srgbClr val="47A29C"/>
                </a:solidFill>
                <a:latin typeface="Times New Roman" panose="02020603050405020304" pitchFamily="18" charset="0"/>
                <a:cs typeface="Times New Roman" panose="02020603050405020304" pitchFamily="18" charset="0"/>
              </a:rPr>
              <a:t>Geçmişten Günümüze İç Kontrol</a:t>
            </a:r>
          </a:p>
        </p:txBody>
      </p:sp>
      <p:sp>
        <p:nvSpPr>
          <p:cNvPr id="3" name="İçerik Yer Tutucusu 2"/>
          <p:cNvSpPr>
            <a:spLocks noGrp="1"/>
          </p:cNvSpPr>
          <p:nvPr>
            <p:ph idx="1"/>
          </p:nvPr>
        </p:nvSpPr>
        <p:spPr>
          <a:xfrm>
            <a:off x="882869" y="1177159"/>
            <a:ext cx="10355289" cy="4559197"/>
          </a:xfrm>
          <a:noFill/>
        </p:spPr>
        <p:txBody>
          <a:bodyPr wrap="square" rtlCol="0">
            <a:spAutoFit/>
          </a:bodyPr>
          <a:lstStyle/>
          <a:p>
            <a:pPr algn="just" defTabSz="914400">
              <a:lnSpc>
                <a:spcPct val="150000"/>
              </a:lnSpc>
              <a:buClr>
                <a:srgbClr val="47A19C"/>
              </a:buCl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Kalite kavramının Avrupa ve Amerika’da, sanayi devriminin başladığı 18. yüzyılın sonlarında ortaya çıkması ve Osmanlı’nın 500 yıl öncesinden kontrol sistemini yazılı hâle getirerek uygulamaya başlamış olması, o dönemde ne kadar ileri olduğumuzu çok iyi izah etmektedir. </a:t>
            </a:r>
          </a:p>
          <a:p>
            <a:pPr algn="just" defTabSz="914400">
              <a:buClr>
                <a:srgbClr val="C00000"/>
              </a:buClr>
              <a:buFont typeface="Wingdings" panose="05000000000000000000" pitchFamily="2" charset="2"/>
              <a:buChar char="Ø"/>
            </a:pPr>
            <a:endParaRPr lang="tr-TR"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buClr>
                <a:srgbClr val="47A29C"/>
              </a:buClr>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Osmanlı, </a:t>
            </a:r>
            <a:r>
              <a:rPr lang="tr-TR" sz="2400" dirty="0" smtClean="0">
                <a:solidFill>
                  <a:schemeClr val="tx1"/>
                </a:solidFill>
                <a:latin typeface="Times New Roman" panose="02020603050405020304" pitchFamily="18" charset="0"/>
                <a:cs typeface="Times New Roman" panose="02020603050405020304" pitchFamily="18" charset="0"/>
              </a:rPr>
              <a:t>“</a:t>
            </a:r>
            <a:r>
              <a:rPr lang="tr-TR" sz="2400" u="sng" dirty="0" smtClean="0">
                <a:solidFill>
                  <a:schemeClr val="tx1"/>
                </a:solidFill>
                <a:latin typeface="Times New Roman" panose="02020603050405020304" pitchFamily="18" charset="0"/>
                <a:cs typeface="Times New Roman" panose="02020603050405020304" pitchFamily="18" charset="0"/>
              </a:rPr>
              <a:t>Bizi aldatan </a:t>
            </a:r>
            <a:r>
              <a:rPr lang="tr-TR" sz="2400" u="sng" dirty="0">
                <a:solidFill>
                  <a:schemeClr val="tx1"/>
                </a:solidFill>
                <a:latin typeface="Times New Roman" panose="02020603050405020304" pitchFamily="18" charset="0"/>
                <a:cs typeface="Times New Roman" panose="02020603050405020304" pitchFamily="18" charset="0"/>
              </a:rPr>
              <a:t>da bizden değildir</a:t>
            </a:r>
            <a:r>
              <a:rPr lang="tr-TR" sz="2400" dirty="0">
                <a:solidFill>
                  <a:schemeClr val="tx1"/>
                </a:solidFill>
                <a:latin typeface="Times New Roman" panose="02020603050405020304" pitchFamily="18" charset="0"/>
                <a:cs typeface="Times New Roman" panose="02020603050405020304" pitchFamily="18" charset="0"/>
              </a:rPr>
              <a:t>” hadisi gereğince, vatandaşlarının kaliteli ve hilesiz ürün almalarını sağlamak amacıyla, kontrol sistemini kurmuş ve başarıyla uygulamıştır.</a:t>
            </a:r>
          </a:p>
        </p:txBody>
      </p:sp>
    </p:spTree>
    <p:extLst>
      <p:ext uri="{BB962C8B-B14F-4D97-AF65-F5344CB8AC3E}">
        <p14:creationId xmlns:p14="http://schemas.microsoft.com/office/powerpoint/2010/main" val="18198088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ocess_SmartArt_16x9_TP102813327">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201D49F58544ABF55037D3D28F43A" ma:contentTypeVersion="2" ma:contentTypeDescription="Create a new document." ma:contentTypeScope="" ma:versionID="c53c1a8c2167e67e9a7733b0cb46bc50">
  <xsd:schema xmlns:xsd="http://www.w3.org/2001/XMLSchema" xmlns:xs="http://www.w3.org/2001/XMLSchema" xmlns:p="http://schemas.microsoft.com/office/2006/metadata/properties" xmlns:ns1="http://schemas.microsoft.com/sharepoint/v3" xmlns:ns2="04ef92f6-9dd8-455a-8e33-ba5abb16863d" targetNamespace="http://schemas.microsoft.com/office/2006/metadata/properties" ma:root="true" ma:fieldsID="d8299a6dbb52a799484d0239c4cb92ba" ns1:_="" ns2:_="">
    <xsd:import namespace="http://schemas.microsoft.com/sharepoint/v3"/>
    <xsd:import namespace="04ef92f6-9dd8-455a-8e33-ba5abb16863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92f6-9dd8-455a-8e33-ba5abb1686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A718A0-3BBC-454E-9105-426E57EC572A}"/>
</file>

<file path=customXml/itemProps2.xml><?xml version="1.0" encoding="utf-8"?>
<ds:datastoreItem xmlns:ds="http://schemas.openxmlformats.org/officeDocument/2006/customXml" ds:itemID="{D84902AF-C318-4A24-ACD0-F7616AFE1BC4}"/>
</file>

<file path=customXml/itemProps3.xml><?xml version="1.0" encoding="utf-8"?>
<ds:datastoreItem xmlns:ds="http://schemas.openxmlformats.org/officeDocument/2006/customXml" ds:itemID="{AA7C868A-1FB6-4B57-B567-EF591383106F}"/>
</file>

<file path=docProps/app.xml><?xml version="1.0" encoding="utf-8"?>
<Properties xmlns="http://schemas.openxmlformats.org/officeDocument/2006/extended-properties" xmlns:vt="http://schemas.openxmlformats.org/officeDocument/2006/docPropsVTypes">
  <Template>Dairesel resim listesiyle işlem SmartArt uygulaması (geniş ekran)</Template>
  <TotalTime>0</TotalTime>
  <Words>922</Words>
  <Application>Microsoft Office PowerPoint</Application>
  <PresentationFormat>Geniş ekran</PresentationFormat>
  <Paragraphs>132</Paragraphs>
  <Slides>22</Slides>
  <Notes>4</Notes>
  <HiddenSlides>0</HiddenSlides>
  <MMClips>0</MMClips>
  <ScaleCrop>false</ScaleCrop>
  <HeadingPairs>
    <vt:vector size="8" baseType="variant">
      <vt:variant>
        <vt:lpstr>Kullanılan Yazı Tipleri</vt:lpstr>
      </vt:variant>
      <vt:variant>
        <vt:i4>11</vt:i4>
      </vt:variant>
      <vt:variant>
        <vt:lpstr>Tema</vt:lpstr>
      </vt:variant>
      <vt:variant>
        <vt:i4>2</vt:i4>
      </vt:variant>
      <vt:variant>
        <vt:lpstr>Eklenmiş OLE Hizmet Programları</vt:lpstr>
      </vt:variant>
      <vt:variant>
        <vt:i4>1</vt:i4>
      </vt:variant>
      <vt:variant>
        <vt:lpstr>Slayt Başlıkları</vt:lpstr>
      </vt:variant>
      <vt:variant>
        <vt:i4>22</vt:i4>
      </vt:variant>
    </vt:vector>
  </HeadingPairs>
  <TitlesOfParts>
    <vt:vector size="36" baseType="lpstr">
      <vt:lpstr>Andalus</vt:lpstr>
      <vt:lpstr>Arial</vt:lpstr>
      <vt:lpstr>Batang</vt:lpstr>
      <vt:lpstr>Calibri</vt:lpstr>
      <vt:lpstr>Calibri Light</vt:lpstr>
      <vt:lpstr>Cambria</vt:lpstr>
      <vt:lpstr>Century Gothic</vt:lpstr>
      <vt:lpstr>Comic Sans MS</vt:lpstr>
      <vt:lpstr>Times New Roman</vt:lpstr>
      <vt:lpstr>Wingdings</vt:lpstr>
      <vt:lpstr>Wingdings 2</vt:lpstr>
      <vt:lpstr>Process_SmartArt_16x9_TP102813327</vt:lpstr>
      <vt:lpstr>Office Teması</vt:lpstr>
      <vt:lpstr>think-cell Slide</vt:lpstr>
      <vt:lpstr>                       NEDEN İÇ KONTROL</vt:lpstr>
      <vt:lpstr>PowerPoint Sunusu</vt:lpstr>
      <vt:lpstr>PowerPoint Sunusu</vt:lpstr>
      <vt:lpstr>İç Kontrol – Internal Control OTO KONTROL</vt:lpstr>
      <vt:lpstr>İç Kontrol – Internal Control OTO KONTROL</vt:lpstr>
      <vt:lpstr>PowerPoint Sunusu</vt:lpstr>
      <vt:lpstr>Geçmişten Günümüze İç Kontrol</vt:lpstr>
      <vt:lpstr>Geçmişten Günümüze İç Kontrol</vt:lpstr>
      <vt:lpstr>Geçmişten Günümüze İç Kontrol</vt:lpstr>
      <vt:lpstr>Uluslar Arası Taahhütler (Avrupa Birliği)</vt:lpstr>
      <vt:lpstr>Ulusal Taahhütler (Hükümet Programları, STÖ Raporları)</vt:lpstr>
      <vt:lpstr>Neden Etkin Bir İç Kontrol Sistemi ???</vt:lpstr>
      <vt:lpstr>İç Kontrol Sisteminin İşlevi</vt:lpstr>
      <vt:lpstr>PowerPoint Sunusu</vt:lpstr>
      <vt:lpstr>İç Kontrol Ne Fayda Sağlar</vt:lpstr>
      <vt:lpstr>      İç Kontrol Sisteminin Sağlayacağı Faydalar</vt:lpstr>
      <vt:lpstr>      İç Kontrol Sisteminin Sağlayacağı Faydalar</vt:lpstr>
      <vt:lpstr>PowerPoint Sunusu</vt:lpstr>
      <vt:lpstr>İÇ KONTROL‘ün ÖZÜ</vt:lpstr>
      <vt:lpstr>PROJE</vt:lpstr>
      <vt:lpstr>Bakanlık Organizasyon, Yönetişim ve İş Süreçlerinin Güncellenmesi</vt:lpstr>
      <vt:lpstr>PowerPoint Sunusu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2018-03-22T18:58:11Z</dcterms:created>
  <dcterms:modified xsi:type="dcterms:W3CDTF">2018-03-27T20:51:19Z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TC028133319991</vt:lpwstr>
  </property>
  <property fmtid="{D5CDD505-2E9C-101B-9397-08002B2CF9AE}" pid="3" name="ContentTypeId">
    <vt:lpwstr>0x0101001E1201D49F58544ABF55037D3D28F43A</vt:lpwstr>
  </property>
</Properties>
</file>