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45"/>
  </p:notesMasterIdLst>
  <p:handoutMasterIdLst>
    <p:handoutMasterId r:id="rId46"/>
  </p:handoutMasterIdLst>
  <p:sldIdLst>
    <p:sldId id="1431" r:id="rId6"/>
    <p:sldId id="1435" r:id="rId7"/>
    <p:sldId id="1434" r:id="rId8"/>
    <p:sldId id="1436" r:id="rId9"/>
    <p:sldId id="1377" r:id="rId10"/>
    <p:sldId id="1438" r:id="rId11"/>
    <p:sldId id="1386" r:id="rId12"/>
    <p:sldId id="1388" r:id="rId13"/>
    <p:sldId id="1266" r:id="rId14"/>
    <p:sldId id="1390" r:id="rId15"/>
    <p:sldId id="1463" r:id="rId16"/>
    <p:sldId id="1439" r:id="rId17"/>
    <p:sldId id="1394" r:id="rId18"/>
    <p:sldId id="1393" r:id="rId19"/>
    <p:sldId id="1407" r:id="rId20"/>
    <p:sldId id="1408" r:id="rId21"/>
    <p:sldId id="1410" r:id="rId22"/>
    <p:sldId id="1396" r:id="rId23"/>
    <p:sldId id="1409" r:id="rId24"/>
    <p:sldId id="1411" r:id="rId25"/>
    <p:sldId id="1412" r:id="rId26"/>
    <p:sldId id="1413" r:id="rId27"/>
    <p:sldId id="1440" r:id="rId28"/>
    <p:sldId id="1414" r:id="rId29"/>
    <p:sldId id="1442" r:id="rId30"/>
    <p:sldId id="1418" r:id="rId31"/>
    <p:sldId id="1441" r:id="rId32"/>
    <p:sldId id="1428" r:id="rId33"/>
    <p:sldId id="1419" r:id="rId34"/>
    <p:sldId id="1420" r:id="rId35"/>
    <p:sldId id="1429" r:id="rId36"/>
    <p:sldId id="1422" r:id="rId37"/>
    <p:sldId id="1433" r:id="rId38"/>
    <p:sldId id="1427" r:id="rId39"/>
    <p:sldId id="1445" r:id="rId40"/>
    <p:sldId id="1446" r:id="rId41"/>
    <p:sldId id="1447" r:id="rId42"/>
    <p:sldId id="1448" r:id="rId43"/>
    <p:sldId id="1382" r:id="rId44"/>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a:srgbClr val="F1FDB5"/>
    <a:srgbClr val="B5FDE2"/>
    <a:srgbClr val="F7FDE7"/>
    <a:srgbClr val="F9FFE5"/>
    <a:srgbClr val="E61A04"/>
    <a:srgbClr val="DC0C15"/>
    <a:srgbClr val="75DDEB"/>
    <a:srgbClr val="82ECF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3717" autoAdjust="0"/>
  </p:normalViewPr>
  <p:slideViewPr>
    <p:cSldViewPr snapToGrid="0">
      <p:cViewPr varScale="1">
        <p:scale>
          <a:sx n="73" d="100"/>
          <a:sy n="73" d="100"/>
        </p:scale>
        <p:origin x="540" y="66"/>
      </p:cViewPr>
      <p:guideLst>
        <p:guide orient="horz" pos="2115"/>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dirty="0">
              <a:latin typeface="Times New Roman" panose="02020603050405020304" pitchFamily="18" charset="0"/>
            </a:endParaRP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48524A6-CE3F-4A90-AF45-FC2B647196E7}" type="datetimeFigureOut">
              <a:rPr lang="tr-TR" smtClean="0">
                <a:latin typeface="Times New Roman" panose="02020603050405020304" pitchFamily="18" charset="0"/>
              </a:rPr>
              <a:t>18.12.2019</a:t>
            </a:fld>
            <a:endParaRPr lang="tr-TR" dirty="0">
              <a:latin typeface="Times New Roman" panose="02020603050405020304" pitchFamily="18" charset="0"/>
            </a:endParaRP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dirty="0">
              <a:latin typeface="Times New Roman" panose="02020603050405020304" pitchFamily="18" charset="0"/>
            </a:endParaRP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212B49-2AA9-4769-BFF0-38AE2E5D13D4}" type="slidenum">
              <a:rPr lang="tr-TR" smtClean="0">
                <a:latin typeface="Times New Roman" panose="02020603050405020304" pitchFamily="18" charset="0"/>
              </a:rPr>
              <a:t>‹#›</a:t>
            </a:fld>
            <a:endParaRPr lang="tr-TR" dirty="0">
              <a:latin typeface="Times New Roman" panose="02020603050405020304" pitchFamily="18" charset="0"/>
            </a:endParaRP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tr-TR" dirty="0"/>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BB384BF-8403-4CF2-BA85-C831FD6A52F0}" type="datetimeFigureOut">
              <a:rPr lang="tr-TR" smtClean="0"/>
              <a:pPr/>
              <a:t>18.12.2019</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tr-TR" dirty="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3070D695-6253-43A2-ABD5-115974ABEBE7}" type="slidenum">
              <a:rPr lang="tr-TR" smtClean="0"/>
              <a:pPr/>
              <a:t>‹#›</a:t>
            </a:fld>
            <a:endParaRPr lang="tr-TR" dirty="0"/>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6BB505-88B5-BF48-BBEA-E429F4F283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85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10</a:t>
            </a:fld>
            <a:endParaRPr lang="en-US" dirty="0"/>
          </a:p>
        </p:txBody>
      </p:sp>
    </p:spTree>
    <p:extLst>
      <p:ext uri="{BB962C8B-B14F-4D97-AF65-F5344CB8AC3E}">
        <p14:creationId xmlns:p14="http://schemas.microsoft.com/office/powerpoint/2010/main" val="21443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70D695-6253-43A2-ABD5-115974ABEBE7}" type="slidenum">
              <a:rPr lang="tr-TR" smtClean="0"/>
              <a:t>11</a:t>
            </a:fld>
            <a:endParaRPr lang="tr-TR" dirty="0"/>
          </a:p>
        </p:txBody>
      </p:sp>
    </p:spTree>
    <p:extLst>
      <p:ext uri="{BB962C8B-B14F-4D97-AF65-F5344CB8AC3E}">
        <p14:creationId xmlns:p14="http://schemas.microsoft.com/office/powerpoint/2010/main" val="237811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12</a:t>
            </a:fld>
            <a:endParaRPr lang="en-US" dirty="0"/>
          </a:p>
        </p:txBody>
      </p:sp>
    </p:spTree>
    <p:extLst>
      <p:ext uri="{BB962C8B-B14F-4D97-AF65-F5344CB8AC3E}">
        <p14:creationId xmlns:p14="http://schemas.microsoft.com/office/powerpoint/2010/main" val="58025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13</a:t>
            </a:fld>
            <a:endParaRPr lang="en-US" dirty="0"/>
          </a:p>
        </p:txBody>
      </p:sp>
    </p:spTree>
    <p:extLst>
      <p:ext uri="{BB962C8B-B14F-4D97-AF65-F5344CB8AC3E}">
        <p14:creationId xmlns:p14="http://schemas.microsoft.com/office/powerpoint/2010/main" val="298945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14</a:t>
            </a:fld>
            <a:endParaRPr lang="en-US" dirty="0"/>
          </a:p>
        </p:txBody>
      </p:sp>
    </p:spTree>
    <p:extLst>
      <p:ext uri="{BB962C8B-B14F-4D97-AF65-F5344CB8AC3E}">
        <p14:creationId xmlns:p14="http://schemas.microsoft.com/office/powerpoint/2010/main" val="55152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15</a:t>
            </a:fld>
            <a:endParaRPr lang="en-US" dirty="0"/>
          </a:p>
        </p:txBody>
      </p:sp>
    </p:spTree>
    <p:extLst>
      <p:ext uri="{BB962C8B-B14F-4D97-AF65-F5344CB8AC3E}">
        <p14:creationId xmlns:p14="http://schemas.microsoft.com/office/powerpoint/2010/main" val="1102872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16</a:t>
            </a:fld>
            <a:endParaRPr lang="en-US" dirty="0"/>
          </a:p>
        </p:txBody>
      </p:sp>
    </p:spTree>
    <p:extLst>
      <p:ext uri="{BB962C8B-B14F-4D97-AF65-F5344CB8AC3E}">
        <p14:creationId xmlns:p14="http://schemas.microsoft.com/office/powerpoint/2010/main" val="3635917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17</a:t>
            </a:fld>
            <a:endParaRPr lang="en-US" dirty="0"/>
          </a:p>
        </p:txBody>
      </p:sp>
    </p:spTree>
    <p:extLst>
      <p:ext uri="{BB962C8B-B14F-4D97-AF65-F5344CB8AC3E}">
        <p14:creationId xmlns:p14="http://schemas.microsoft.com/office/powerpoint/2010/main" val="328040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18</a:t>
            </a:fld>
            <a:endParaRPr lang="en-US" dirty="0"/>
          </a:p>
        </p:txBody>
      </p:sp>
    </p:spTree>
    <p:extLst>
      <p:ext uri="{BB962C8B-B14F-4D97-AF65-F5344CB8AC3E}">
        <p14:creationId xmlns:p14="http://schemas.microsoft.com/office/powerpoint/2010/main" val="111818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19</a:t>
            </a:fld>
            <a:endParaRPr lang="en-US" dirty="0"/>
          </a:p>
        </p:txBody>
      </p:sp>
    </p:spTree>
    <p:extLst>
      <p:ext uri="{BB962C8B-B14F-4D97-AF65-F5344CB8AC3E}">
        <p14:creationId xmlns:p14="http://schemas.microsoft.com/office/powerpoint/2010/main" val="30094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310" y="3710960"/>
            <a:ext cx="7832550" cy="246221"/>
          </a:xfrm>
        </p:spPr>
        <p:txBody>
          <a:bodyPr/>
          <a:lstStyle/>
          <a:p>
            <a:endParaRPr lang="tr-TR"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606048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20</a:t>
            </a:fld>
            <a:endParaRPr lang="en-US" dirty="0"/>
          </a:p>
        </p:txBody>
      </p:sp>
    </p:spTree>
    <p:extLst>
      <p:ext uri="{BB962C8B-B14F-4D97-AF65-F5344CB8AC3E}">
        <p14:creationId xmlns:p14="http://schemas.microsoft.com/office/powerpoint/2010/main" val="1387102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21</a:t>
            </a:fld>
            <a:endParaRPr lang="en-US" dirty="0"/>
          </a:p>
        </p:txBody>
      </p:sp>
    </p:spTree>
    <p:extLst>
      <p:ext uri="{BB962C8B-B14F-4D97-AF65-F5344CB8AC3E}">
        <p14:creationId xmlns:p14="http://schemas.microsoft.com/office/powerpoint/2010/main" val="85535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22</a:t>
            </a:fld>
            <a:endParaRPr lang="en-US" dirty="0"/>
          </a:p>
        </p:txBody>
      </p:sp>
    </p:spTree>
    <p:extLst>
      <p:ext uri="{BB962C8B-B14F-4D97-AF65-F5344CB8AC3E}">
        <p14:creationId xmlns:p14="http://schemas.microsoft.com/office/powerpoint/2010/main" val="104103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23</a:t>
            </a:fld>
            <a:endParaRPr lang="en-US" dirty="0"/>
          </a:p>
        </p:txBody>
      </p:sp>
    </p:spTree>
    <p:extLst>
      <p:ext uri="{BB962C8B-B14F-4D97-AF65-F5344CB8AC3E}">
        <p14:creationId xmlns:p14="http://schemas.microsoft.com/office/powerpoint/2010/main" val="1187836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24</a:t>
            </a:fld>
            <a:endParaRPr lang="en-US" dirty="0"/>
          </a:p>
        </p:txBody>
      </p:sp>
    </p:spTree>
    <p:extLst>
      <p:ext uri="{BB962C8B-B14F-4D97-AF65-F5344CB8AC3E}">
        <p14:creationId xmlns:p14="http://schemas.microsoft.com/office/powerpoint/2010/main" val="3432034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25</a:t>
            </a:fld>
            <a:endParaRPr lang="en-US" dirty="0"/>
          </a:p>
        </p:txBody>
      </p:sp>
    </p:spTree>
    <p:extLst>
      <p:ext uri="{BB962C8B-B14F-4D97-AF65-F5344CB8AC3E}">
        <p14:creationId xmlns:p14="http://schemas.microsoft.com/office/powerpoint/2010/main" val="1016577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26</a:t>
            </a:fld>
            <a:endParaRPr lang="en-US" dirty="0"/>
          </a:p>
        </p:txBody>
      </p:sp>
    </p:spTree>
    <p:extLst>
      <p:ext uri="{BB962C8B-B14F-4D97-AF65-F5344CB8AC3E}">
        <p14:creationId xmlns:p14="http://schemas.microsoft.com/office/powerpoint/2010/main" val="15467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27</a:t>
            </a:fld>
            <a:endParaRPr lang="en-US" dirty="0"/>
          </a:p>
        </p:txBody>
      </p:sp>
    </p:spTree>
    <p:extLst>
      <p:ext uri="{BB962C8B-B14F-4D97-AF65-F5344CB8AC3E}">
        <p14:creationId xmlns:p14="http://schemas.microsoft.com/office/powerpoint/2010/main" val="1174776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28</a:t>
            </a:fld>
            <a:endParaRPr lang="en-US" dirty="0"/>
          </a:p>
        </p:txBody>
      </p:sp>
    </p:spTree>
    <p:extLst>
      <p:ext uri="{BB962C8B-B14F-4D97-AF65-F5344CB8AC3E}">
        <p14:creationId xmlns:p14="http://schemas.microsoft.com/office/powerpoint/2010/main" val="1235985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29</a:t>
            </a:fld>
            <a:endParaRPr lang="en-US" dirty="0"/>
          </a:p>
        </p:txBody>
      </p:sp>
    </p:spTree>
    <p:extLst>
      <p:ext uri="{BB962C8B-B14F-4D97-AF65-F5344CB8AC3E}">
        <p14:creationId xmlns:p14="http://schemas.microsoft.com/office/powerpoint/2010/main" val="333035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a:t>
            </a:fld>
            <a:endParaRPr lang="en-US" dirty="0"/>
          </a:p>
        </p:txBody>
      </p:sp>
    </p:spTree>
    <p:extLst>
      <p:ext uri="{BB962C8B-B14F-4D97-AF65-F5344CB8AC3E}">
        <p14:creationId xmlns:p14="http://schemas.microsoft.com/office/powerpoint/2010/main" val="484078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30</a:t>
            </a:fld>
            <a:endParaRPr lang="en-US" dirty="0"/>
          </a:p>
        </p:txBody>
      </p:sp>
    </p:spTree>
    <p:extLst>
      <p:ext uri="{BB962C8B-B14F-4D97-AF65-F5344CB8AC3E}">
        <p14:creationId xmlns:p14="http://schemas.microsoft.com/office/powerpoint/2010/main" val="3999413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31</a:t>
            </a:fld>
            <a:endParaRPr lang="en-US" dirty="0"/>
          </a:p>
        </p:txBody>
      </p:sp>
    </p:spTree>
    <p:extLst>
      <p:ext uri="{BB962C8B-B14F-4D97-AF65-F5344CB8AC3E}">
        <p14:creationId xmlns:p14="http://schemas.microsoft.com/office/powerpoint/2010/main" val="1774034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32</a:t>
            </a:fld>
            <a:endParaRPr lang="en-US" dirty="0"/>
          </a:p>
        </p:txBody>
      </p:sp>
    </p:spTree>
    <p:extLst>
      <p:ext uri="{BB962C8B-B14F-4D97-AF65-F5344CB8AC3E}">
        <p14:creationId xmlns:p14="http://schemas.microsoft.com/office/powerpoint/2010/main" val="1422484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33</a:t>
            </a:fld>
            <a:endParaRPr lang="en-US" dirty="0"/>
          </a:p>
        </p:txBody>
      </p:sp>
    </p:spTree>
    <p:extLst>
      <p:ext uri="{BB962C8B-B14F-4D97-AF65-F5344CB8AC3E}">
        <p14:creationId xmlns:p14="http://schemas.microsoft.com/office/powerpoint/2010/main" val="9894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34</a:t>
            </a:fld>
            <a:endParaRPr lang="en-US" dirty="0"/>
          </a:p>
        </p:txBody>
      </p:sp>
    </p:spTree>
    <p:extLst>
      <p:ext uri="{BB962C8B-B14F-4D97-AF65-F5344CB8AC3E}">
        <p14:creationId xmlns:p14="http://schemas.microsoft.com/office/powerpoint/2010/main" val="411566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35</a:t>
            </a:fld>
            <a:endParaRPr lang="en-US" dirty="0"/>
          </a:p>
        </p:txBody>
      </p:sp>
    </p:spTree>
    <p:extLst>
      <p:ext uri="{BB962C8B-B14F-4D97-AF65-F5344CB8AC3E}">
        <p14:creationId xmlns:p14="http://schemas.microsoft.com/office/powerpoint/2010/main" val="677164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36</a:t>
            </a:fld>
            <a:endParaRPr lang="en-US" dirty="0"/>
          </a:p>
        </p:txBody>
      </p:sp>
    </p:spTree>
    <p:extLst>
      <p:ext uri="{BB962C8B-B14F-4D97-AF65-F5344CB8AC3E}">
        <p14:creationId xmlns:p14="http://schemas.microsoft.com/office/powerpoint/2010/main" val="3490163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37</a:t>
            </a:fld>
            <a:endParaRPr lang="en-US" dirty="0"/>
          </a:p>
        </p:txBody>
      </p:sp>
    </p:spTree>
    <p:extLst>
      <p:ext uri="{BB962C8B-B14F-4D97-AF65-F5344CB8AC3E}">
        <p14:creationId xmlns:p14="http://schemas.microsoft.com/office/powerpoint/2010/main" val="4222494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38</a:t>
            </a:fld>
            <a:endParaRPr lang="en-US" dirty="0"/>
          </a:p>
        </p:txBody>
      </p:sp>
    </p:spTree>
    <p:extLst>
      <p:ext uri="{BB962C8B-B14F-4D97-AF65-F5344CB8AC3E}">
        <p14:creationId xmlns:p14="http://schemas.microsoft.com/office/powerpoint/2010/main" val="210342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310" y="3710960"/>
            <a:ext cx="7832550" cy="246221"/>
          </a:xfrm>
        </p:spPr>
        <p:txBody>
          <a:bodyPr/>
          <a:lstStyle/>
          <a:p>
            <a:endParaRPr lang="tr-TR"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88034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310" y="3710960"/>
            <a:ext cx="7832550" cy="246221"/>
          </a:xfrm>
        </p:spPr>
        <p:txBody>
          <a:bodyPr/>
          <a:lstStyle/>
          <a:p>
            <a:endParaRPr lang="tr-TR"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79699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a:t>
            </a:fld>
            <a:endParaRPr lang="en-US" dirty="0"/>
          </a:p>
        </p:txBody>
      </p:sp>
    </p:spTree>
    <p:extLst>
      <p:ext uri="{BB962C8B-B14F-4D97-AF65-F5344CB8AC3E}">
        <p14:creationId xmlns:p14="http://schemas.microsoft.com/office/powerpoint/2010/main" val="69996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7</a:t>
            </a:fld>
            <a:endParaRPr lang="en-US" dirty="0"/>
          </a:p>
        </p:txBody>
      </p:sp>
    </p:spTree>
    <p:extLst>
      <p:ext uri="{BB962C8B-B14F-4D97-AF65-F5344CB8AC3E}">
        <p14:creationId xmlns:p14="http://schemas.microsoft.com/office/powerpoint/2010/main" val="309920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8</a:t>
            </a:fld>
            <a:endParaRPr lang="en-US" dirty="0"/>
          </a:p>
        </p:txBody>
      </p:sp>
    </p:spTree>
    <p:extLst>
      <p:ext uri="{BB962C8B-B14F-4D97-AF65-F5344CB8AC3E}">
        <p14:creationId xmlns:p14="http://schemas.microsoft.com/office/powerpoint/2010/main" val="257941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9</a:t>
            </a:fld>
            <a:endParaRPr lang="en-US" dirty="0"/>
          </a:p>
        </p:txBody>
      </p:sp>
    </p:spTree>
    <p:extLst>
      <p:ext uri="{BB962C8B-B14F-4D97-AF65-F5344CB8AC3E}">
        <p14:creationId xmlns:p14="http://schemas.microsoft.com/office/powerpoint/2010/main" val="2785062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8"/>
            <a:ext cx="10515600" cy="1325562"/>
          </a:xfrm>
          <a:prstGeom prst="rect">
            <a:avLst/>
          </a:prstGeom>
        </p:spPr>
        <p:txBody>
          <a:bodyPr/>
          <a:lstStyle>
            <a:lvl1pPr>
              <a:defRPr>
                <a:latin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2" y="1825625"/>
            <a:ext cx="10515600" cy="4351338"/>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a:xfrm>
            <a:off x="838200" y="6356352"/>
            <a:ext cx="2743201" cy="365125"/>
          </a:xfrm>
          <a:prstGeom prst="rect">
            <a:avLst/>
          </a:prstGeom>
        </p:spPr>
        <p:txBody>
          <a:bodyPr/>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a:xfrm>
            <a:off x="4038602" y="6356352"/>
            <a:ext cx="4114800" cy="365125"/>
          </a:xfrm>
          <a:prstGeom prst="rect">
            <a:avLst/>
          </a:prstGeom>
        </p:spPr>
        <p:txBody>
          <a:bodyPr/>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a:xfrm>
            <a:off x="8610601" y="6356352"/>
            <a:ext cx="2743201" cy="365125"/>
          </a:xfrm>
          <a:prstGeom prst="rect">
            <a:avLst/>
          </a:prstGeom>
        </p:spPr>
        <p:txBody>
          <a:bodyPr/>
          <a:lstStyle>
            <a:lvl1pPr marL="0" marR="0" indent="0" algn="r" defTabSz="930567" rtl="0" eaLnBrk="1" fontAlgn="auto" latinLnBrk="0" hangingPunct="1">
              <a:lnSpc>
                <a:spcPct val="100000"/>
              </a:lnSpc>
              <a:spcBef>
                <a:spcPts val="0"/>
              </a:spcBef>
              <a:spcAft>
                <a:spcPts val="0"/>
              </a:spcAft>
              <a:buClrTx/>
              <a:buSzTx/>
              <a:buFontTx/>
              <a:buNone/>
              <a:tabLst/>
              <a:defRPr/>
            </a:lvl1pPr>
          </a:lstStyle>
          <a:p>
            <a:fld id="{B684CB37-C194-4B91-8D8F-0982A27574E5}" type="slidenum">
              <a:rPr lang="tr-TR" smtClean="0"/>
              <a:pPr/>
              <a:t>‹#›</a:t>
            </a:fld>
            <a:r>
              <a:rPr lang="tr-TR" dirty="0" smtClean="0"/>
              <a:t> / 78</a:t>
            </a:r>
          </a:p>
          <a:p>
            <a:endParaRPr lang="tr-TR" dirty="0"/>
          </a:p>
        </p:txBody>
      </p:sp>
    </p:spTree>
    <p:extLst>
      <p:ext uri="{BB962C8B-B14F-4D97-AF65-F5344CB8AC3E}">
        <p14:creationId xmlns:p14="http://schemas.microsoft.com/office/powerpoint/2010/main" val="56314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1" y="6356351"/>
            <a:ext cx="2743201"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a:xfrm>
            <a:off x="4038602" y="6356351"/>
            <a:ext cx="4114800"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a:xfrm>
            <a:off x="8610599" y="6356351"/>
            <a:ext cx="2743201" cy="365126"/>
          </a:xfrm>
          <a:prstGeom prst="rect">
            <a:avLst/>
          </a:prstGeom>
        </p:spPr>
        <p:txBody>
          <a:bodyPr lIns="104287" tIns="52144" rIns="104287" bIns="52144"/>
          <a:lstStyle>
            <a:lvl1pPr>
              <a:defRPr>
                <a:latin typeface="Times New Roman" panose="02020603050405020304" pitchFamily="18" charset="0"/>
              </a:defRPr>
            </a:lvl1pPr>
          </a:lstStyle>
          <a:p>
            <a:fld id="{B2C3B8B3-F421-924C-9E16-791329F0FE9B}" type="slidenum">
              <a:rPr lang="tr-TR" smtClean="0"/>
              <a:pPr/>
              <a:t>‹#›</a:t>
            </a:fld>
            <a:endParaRPr lang="tr-TR" dirty="0"/>
          </a:p>
        </p:txBody>
      </p:sp>
    </p:spTree>
    <p:extLst>
      <p:ext uri="{BB962C8B-B14F-4D97-AF65-F5344CB8AC3E}">
        <p14:creationId xmlns:p14="http://schemas.microsoft.com/office/powerpoint/2010/main" val="6585584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vert="horz"/>
          <a:lstStyle/>
          <a:p>
            <a:r>
              <a:rPr lang="tr-TR"/>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Tree>
    <p:extLst>
      <p:ext uri="{BB962C8B-B14F-4D97-AF65-F5344CB8AC3E}">
        <p14:creationId xmlns:p14="http://schemas.microsoft.com/office/powerpoint/2010/main" val="188836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Content Placeholder 2"/>
          <p:cNvSpPr>
            <a:spLocks noGrp="1"/>
          </p:cNvSpPr>
          <p:nvPr>
            <p:ph idx="1"/>
          </p:nvPr>
        </p:nvSpPr>
        <p:spPr>
          <a:xfrm>
            <a:off x="609600" y="1600202"/>
            <a:ext cx="10972800" cy="4525963"/>
          </a:xfrm>
          <a:prstGeom prst="rect">
            <a:avLst/>
          </a:prstGeom>
        </p:spPr>
        <p:txBody>
          <a:bodyPr vert="horz"/>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3842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vert="horz"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Tree>
    <p:extLst>
      <p:ext uri="{BB962C8B-B14F-4D97-AF65-F5344CB8AC3E}">
        <p14:creationId xmlns:p14="http://schemas.microsoft.com/office/powerpoint/2010/main" val="117557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Content Placeholder 2"/>
          <p:cNvSpPr>
            <a:spLocks noGrp="1"/>
          </p:cNvSpPr>
          <p:nvPr>
            <p:ph sz="half" idx="1"/>
          </p:nvPr>
        </p:nvSpPr>
        <p:spPr>
          <a:xfrm>
            <a:off x="609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197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210192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193367" y="1535113"/>
            <a:ext cx="5389034"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193367" y="2174875"/>
            <a:ext cx="5389034"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207745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Tree>
    <p:extLst>
      <p:ext uri="{BB962C8B-B14F-4D97-AF65-F5344CB8AC3E}">
        <p14:creationId xmlns:p14="http://schemas.microsoft.com/office/powerpoint/2010/main" val="317465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00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a:prstGeom prst="rect">
            <a:avLst/>
          </a:prstGeom>
        </p:spPr>
        <p:txBody>
          <a:bodyPr vert="horz"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4766734" y="273052"/>
            <a:ext cx="6815666"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609600" y="1435102"/>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Tree>
    <p:extLst>
      <p:ext uri="{BB962C8B-B14F-4D97-AF65-F5344CB8AC3E}">
        <p14:creationId xmlns:p14="http://schemas.microsoft.com/office/powerpoint/2010/main" val="366269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Verimlilik ve Kalite Uygulamaları Dairesi Başkanlığı</a:t>
            </a:r>
          </a:p>
        </p:txBody>
      </p:sp>
      <p:sp>
        <p:nvSpPr>
          <p:cNvPr id="14" name="Metin kutusu 13"/>
          <p:cNvSpPr txBox="1"/>
          <p:nvPr userDrawn="1"/>
        </p:nvSpPr>
        <p:spPr>
          <a:xfrm>
            <a:off x="3633040" y="1587065"/>
            <a:ext cx="4690792" cy="923330"/>
          </a:xfrm>
          <a:prstGeom prst="rect">
            <a:avLst/>
          </a:prstGeom>
          <a:noFill/>
        </p:spPr>
        <p:txBody>
          <a:bodyPr wrap="square" rtlCol="0">
            <a:spAutoFit/>
          </a:bodyPr>
          <a:lstStyle/>
          <a:p>
            <a:pPr algn="ctr"/>
            <a:r>
              <a:rPr lang="tr-TR" dirty="0">
                <a:solidFill>
                  <a:schemeClr val="bg1"/>
                </a:solidFill>
                <a:latin typeface="Times New Roman" panose="02020603050405020304" pitchFamily="18" charset="0"/>
              </a:rPr>
              <a:t>T.C.SAĞLIK BAKANLIĞI</a:t>
            </a:r>
          </a:p>
          <a:p>
            <a:pPr algn="ctr"/>
            <a:r>
              <a:rPr lang="tr-TR" dirty="0">
                <a:solidFill>
                  <a:schemeClr val="bg1"/>
                </a:solidFill>
                <a:latin typeface="Times New Roman" panose="02020603050405020304" pitchFamily="18" charset="0"/>
              </a:rPr>
              <a:t>KAMU HASTANELERİ</a:t>
            </a:r>
            <a:r>
              <a:rPr lang="tr-TR" baseline="0" dirty="0">
                <a:solidFill>
                  <a:schemeClr val="bg1"/>
                </a:solidFill>
                <a:latin typeface="Times New Roman" panose="02020603050405020304" pitchFamily="18" charset="0"/>
              </a:rPr>
              <a:t> </a:t>
            </a:r>
            <a:r>
              <a:rPr lang="tr-TR" dirty="0">
                <a:solidFill>
                  <a:schemeClr val="bg1"/>
                </a:solidFill>
                <a:latin typeface="Times New Roman" panose="02020603050405020304" pitchFamily="18" charset="0"/>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17" name="Unvan 1"/>
          <p:cNvSpPr>
            <a:spLocks noGrp="1"/>
          </p:cNvSpPr>
          <p:nvPr>
            <p:ph type="ctrTitle"/>
          </p:nvPr>
        </p:nvSpPr>
        <p:spPr>
          <a:xfrm>
            <a:off x="1524000" y="2772079"/>
            <a:ext cx="9144000" cy="683393"/>
          </a:xfrm>
          <a:effectLst>
            <a:reflection blurRad="114300" stA="52000" endA="300" endPos="35000" dir="5400000" sy="-100000" algn="bl" rotWithShape="0"/>
          </a:effectLst>
        </p:spPr>
        <p:txBody>
          <a:bodyPr wrap="none" bIns="0" anchor="t">
            <a:noAutofit/>
          </a:bodyPr>
          <a:lstStyle>
            <a:lvl1pPr algn="ctr">
              <a:defRPr sz="6000">
                <a:solidFill>
                  <a:schemeClr val="bg1"/>
                </a:solidFill>
                <a:latin typeface="Times New Roman" panose="02020603050405020304" pitchFamily="18" charset="0"/>
              </a:defRPr>
            </a:lvl1pPr>
          </a:lstStyle>
          <a:p>
            <a:r>
              <a:rPr lang="tr-TR" dirty="0"/>
              <a:t>Asıl başlık stili için tıklatın</a:t>
            </a:r>
          </a:p>
        </p:txBody>
      </p:sp>
      <p:sp>
        <p:nvSpPr>
          <p:cNvPr id="18" name="Alt Başlık 2"/>
          <p:cNvSpPr>
            <a:spLocks noGrp="1"/>
          </p:cNvSpPr>
          <p:nvPr>
            <p:ph type="subTitle" idx="1"/>
          </p:nvPr>
        </p:nvSpPr>
        <p:spPr>
          <a:xfrm>
            <a:off x="1524000" y="3563539"/>
            <a:ext cx="9144000" cy="305818"/>
          </a:xfrm>
          <a:effectLst>
            <a:reflection blurRad="6350" stA="52000" endA="300" endPos="63000" dir="5400000" sy="-100000" algn="bl" rotWithShape="0"/>
          </a:effectLst>
        </p:spPr>
        <p:txBody>
          <a:bodyPr bIns="0"/>
          <a:lstStyle>
            <a:lvl1pPr marL="0" indent="0" algn="ctr">
              <a:buNone/>
              <a:defRPr sz="2400">
                <a:solidFill>
                  <a:schemeClr val="bg1"/>
                </a:solidFill>
                <a:effectLst>
                  <a:reflection blurRad="254000" stA="21000" endPos="65000" dist="50800" dir="5400000" sy="-100000" algn="bl" rotWithShape="0"/>
                </a:effectLst>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Tree>
    <p:extLst>
      <p:ext uri="{BB962C8B-B14F-4D97-AF65-F5344CB8AC3E}">
        <p14:creationId xmlns:p14="http://schemas.microsoft.com/office/powerpoint/2010/main" val="3916441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301821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400644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1855167"/>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2"/>
            <a:ext cx="1002512" cy="1004162"/>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latin typeface="Times New Roman" panose="02020603050405020304" pitchFamily="18" charset="0"/>
              </a:defRPr>
            </a:lvl1pPr>
          </a:lstStyle>
          <a:p>
            <a:r>
              <a:rPr lang="tr-TR" dirty="0"/>
              <a:t>Asıl başlık stili için tıklatın</a:t>
            </a:r>
          </a:p>
        </p:txBody>
      </p:sp>
      <p:sp>
        <p:nvSpPr>
          <p:cNvPr id="18" name="Alt Başlık 2"/>
          <p:cNvSpPr>
            <a:spLocks noGrp="1"/>
          </p:cNvSpPr>
          <p:nvPr>
            <p:ph type="subTitle" idx="1"/>
          </p:nvPr>
        </p:nvSpPr>
        <p:spPr>
          <a:xfrm>
            <a:off x="1524000" y="3707919"/>
            <a:ext cx="9144000" cy="305818"/>
          </a:xfrm>
          <a:prstGeom prst="rect">
            <a:avLst/>
          </a:prstGeo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3220087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99410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Times New Roman" panose="02020603050405020304" pitchFamily="18" charset="0"/>
            </a:endParaRPr>
          </a:p>
        </p:txBody>
      </p:sp>
      <p:sp>
        <p:nvSpPr>
          <p:cNvPr id="7" name="Metin kutusu 6"/>
          <p:cNvSpPr txBox="1">
            <a:spLocks noChangeArrowheads="1"/>
          </p:cNvSpPr>
          <p:nvPr userDrawn="1"/>
        </p:nvSpPr>
        <p:spPr bwMode="auto">
          <a:xfrm>
            <a:off x="2011363" y="99410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Times New Roman" panose="02020603050405020304" pitchFamily="18" charset="0"/>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468" y="42041"/>
            <a:ext cx="914400" cy="914400"/>
          </a:xfrm>
          <a:prstGeom prst="rect">
            <a:avLst/>
          </a:prstGeom>
        </p:spPr>
      </p:pic>
      <p:sp>
        <p:nvSpPr>
          <p:cNvPr id="10" name="Slayt Numarası Yer Tutucusu 12"/>
          <p:cNvSpPr>
            <a:spLocks noGrp="1"/>
          </p:cNvSpPr>
          <p:nvPr>
            <p:ph type="sldNum" sz="quarter" idx="10"/>
          </p:nvPr>
        </p:nvSpPr>
        <p:spPr>
          <a:xfrm>
            <a:off x="11204575" y="6394450"/>
            <a:ext cx="825500" cy="365125"/>
          </a:xfrm>
          <a:prstGeom prst="rect">
            <a:avLst/>
          </a:prstGeom>
        </p:spPr>
        <p:txBody>
          <a:bodyPr/>
          <a:lstStyle>
            <a:lvl1pPr>
              <a:defRPr sz="1600">
                <a:solidFill>
                  <a:srgbClr val="C00000"/>
                </a:solidFill>
                <a:latin typeface="Times New Roman" panose="02020603050405020304" pitchFamily="18" charset="0"/>
              </a:defRPr>
            </a:lvl1pPr>
          </a:lstStyle>
          <a:p>
            <a:pPr>
              <a:defRPr/>
            </a:pPr>
            <a:fld id="{104204BE-466C-4FCD-980B-D321A1B2D829}" type="slidenum">
              <a:rPr lang="tr-TR" smtClean="0"/>
              <a:pPr>
                <a:defRPr/>
              </a:pPr>
              <a:t>‹#›</a:t>
            </a:fld>
            <a:endParaRPr lang="tr-TR" dirty="0"/>
          </a:p>
        </p:txBody>
      </p:sp>
      <p:sp>
        <p:nvSpPr>
          <p:cNvPr id="2" name="Unvan 1"/>
          <p:cNvSpPr>
            <a:spLocks noGrp="1"/>
          </p:cNvSpPr>
          <p:nvPr>
            <p:ph type="title"/>
          </p:nvPr>
        </p:nvSpPr>
        <p:spPr>
          <a:xfrm>
            <a:off x="1043867" y="128361"/>
            <a:ext cx="10986207" cy="728889"/>
          </a:xfrm>
        </p:spPr>
        <p:txBody>
          <a:bodyPr>
            <a:normAutofit/>
          </a:bodyPr>
          <a:lstStyle>
            <a:lvl1pPr>
              <a:defRPr sz="3200">
                <a:solidFill>
                  <a:srgbClr val="DC0C15"/>
                </a:solidFill>
                <a:latin typeface="Times New Roman" panose="02020603050405020304" pitchFamily="18" charset="0"/>
              </a:defRPr>
            </a:lvl1pPr>
          </a:lstStyle>
          <a:p>
            <a:r>
              <a:rPr lang="tr-TR" dirty="0"/>
              <a:t>Asıl başlık stili için tıklatın</a:t>
            </a:r>
          </a:p>
        </p:txBody>
      </p:sp>
    </p:spTree>
    <p:extLst>
      <p:ext uri="{BB962C8B-B14F-4D97-AF65-F5344CB8AC3E}">
        <p14:creationId xmlns:p14="http://schemas.microsoft.com/office/powerpoint/2010/main" val="301792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1855167"/>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2"/>
            <a:ext cx="1002512" cy="1004162"/>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latin typeface="Times New Roman" panose="02020603050405020304" pitchFamily="18" charset="0"/>
              </a:defRPr>
            </a:lvl1pPr>
          </a:lstStyle>
          <a:p>
            <a:r>
              <a:rPr lang="tr-TR" dirty="0"/>
              <a:t>Asıl başlık stili için tıklatın</a:t>
            </a:r>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308134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99410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Times New Roman" panose="02020603050405020304" pitchFamily="18" charset="0"/>
            </a:endParaRPr>
          </a:p>
        </p:txBody>
      </p:sp>
      <p:sp>
        <p:nvSpPr>
          <p:cNvPr id="7" name="Metin kutusu 6"/>
          <p:cNvSpPr txBox="1">
            <a:spLocks noChangeArrowheads="1"/>
          </p:cNvSpPr>
          <p:nvPr userDrawn="1"/>
        </p:nvSpPr>
        <p:spPr bwMode="auto">
          <a:xfrm>
            <a:off x="2011363" y="99410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Times New Roman" panose="02020603050405020304" pitchFamily="18" charset="0"/>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468" y="42041"/>
            <a:ext cx="914400" cy="914400"/>
          </a:xfrm>
          <a:prstGeom prst="rect">
            <a:avLst/>
          </a:prstGeom>
        </p:spPr>
      </p:pic>
      <p:sp>
        <p:nvSpPr>
          <p:cNvPr id="10" name="Slayt Numarası Yer Tutucusu 12"/>
          <p:cNvSpPr>
            <a:spLocks noGrp="1"/>
          </p:cNvSpPr>
          <p:nvPr>
            <p:ph type="sldNum" sz="quarter" idx="10"/>
          </p:nvPr>
        </p:nvSpPr>
        <p:spPr>
          <a:xfrm>
            <a:off x="11204575" y="6394450"/>
            <a:ext cx="825500" cy="365125"/>
          </a:xfrm>
        </p:spPr>
        <p:txBody>
          <a:bodyPr/>
          <a:lstStyle>
            <a:lvl1pPr>
              <a:defRPr sz="1600">
                <a:solidFill>
                  <a:srgbClr val="C00000"/>
                </a:solidFill>
                <a:latin typeface="Times New Roman" panose="02020603050405020304" pitchFamily="18" charset="0"/>
              </a:defRPr>
            </a:lvl1pPr>
          </a:lstStyle>
          <a:p>
            <a:pPr>
              <a:defRPr/>
            </a:pPr>
            <a:fld id="{104204BE-466C-4FCD-980B-D321A1B2D829}" type="slidenum">
              <a:rPr lang="tr-TR" smtClean="0"/>
              <a:pPr>
                <a:defRPr/>
              </a:pPr>
              <a:t>‹#›</a:t>
            </a:fld>
            <a:endParaRPr lang="tr-TR" dirty="0"/>
          </a:p>
        </p:txBody>
      </p:sp>
      <p:sp>
        <p:nvSpPr>
          <p:cNvPr id="2" name="Unvan 1"/>
          <p:cNvSpPr>
            <a:spLocks noGrp="1"/>
          </p:cNvSpPr>
          <p:nvPr>
            <p:ph type="title"/>
          </p:nvPr>
        </p:nvSpPr>
        <p:spPr>
          <a:xfrm>
            <a:off x="1043867" y="128361"/>
            <a:ext cx="10986207" cy="728889"/>
          </a:xfrm>
        </p:spPr>
        <p:txBody>
          <a:bodyPr>
            <a:normAutofit/>
          </a:bodyPr>
          <a:lstStyle>
            <a:lvl1pPr>
              <a:defRPr sz="3200">
                <a:solidFill>
                  <a:srgbClr val="DC0C15"/>
                </a:solidFill>
                <a:latin typeface="Times New Roman" panose="02020603050405020304" pitchFamily="18" charset="0"/>
              </a:defRPr>
            </a:lvl1pPr>
          </a:lstStyle>
          <a:p>
            <a:r>
              <a:rPr lang="tr-TR" dirty="0"/>
              <a:t>Asıl başlık stili için tıklatın</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Verimlilik ve Kalite Uygulamaları Dairesi Başkanlığı</a:t>
            </a:r>
          </a:p>
        </p:txBody>
      </p:sp>
      <p:sp>
        <p:nvSpPr>
          <p:cNvPr id="14" name="Metin kutusu 13"/>
          <p:cNvSpPr txBox="1"/>
          <p:nvPr userDrawn="1"/>
        </p:nvSpPr>
        <p:spPr>
          <a:xfrm>
            <a:off x="3633040" y="1587065"/>
            <a:ext cx="4690792" cy="923330"/>
          </a:xfrm>
          <a:prstGeom prst="rect">
            <a:avLst/>
          </a:prstGeom>
          <a:noFill/>
        </p:spPr>
        <p:txBody>
          <a:bodyPr wrap="square" rtlCol="0">
            <a:spAutoFit/>
          </a:bodyPr>
          <a:lstStyle/>
          <a:p>
            <a:pPr algn="ctr"/>
            <a:r>
              <a:rPr lang="tr-TR" dirty="0">
                <a:solidFill>
                  <a:schemeClr val="bg1"/>
                </a:solidFill>
                <a:latin typeface="Times New Roman" panose="02020603050405020304" pitchFamily="18" charset="0"/>
              </a:rPr>
              <a:t>T.C.SAĞLIK BAKANLIĞI</a:t>
            </a:r>
          </a:p>
          <a:p>
            <a:pPr algn="ctr"/>
            <a:r>
              <a:rPr lang="tr-TR" dirty="0">
                <a:solidFill>
                  <a:schemeClr val="bg1"/>
                </a:solidFill>
                <a:latin typeface="Times New Roman" panose="02020603050405020304" pitchFamily="18" charset="0"/>
              </a:rPr>
              <a:t>KAMU HASTANELERİ</a:t>
            </a:r>
            <a:r>
              <a:rPr lang="tr-TR" baseline="0" dirty="0">
                <a:solidFill>
                  <a:schemeClr val="bg1"/>
                </a:solidFill>
                <a:latin typeface="Times New Roman" panose="02020603050405020304" pitchFamily="18" charset="0"/>
              </a:rPr>
              <a:t> </a:t>
            </a:r>
            <a:r>
              <a:rPr lang="tr-TR" dirty="0">
                <a:solidFill>
                  <a:schemeClr val="bg1"/>
                </a:solidFill>
                <a:latin typeface="Times New Roman" panose="02020603050405020304" pitchFamily="18" charset="0"/>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2" name="Metin kutusu 1"/>
          <p:cNvSpPr txBox="1"/>
          <p:nvPr userDrawn="1"/>
        </p:nvSpPr>
        <p:spPr>
          <a:xfrm>
            <a:off x="2579687" y="3753702"/>
            <a:ext cx="7029450" cy="769441"/>
          </a:xfrm>
          <a:prstGeom prst="rect">
            <a:avLst/>
          </a:prstGeom>
          <a:noFill/>
        </p:spPr>
        <p:txBody>
          <a:bodyPr wrap="square" rtlCol="0">
            <a:spAutoFit/>
          </a:bodyPr>
          <a:lstStyle/>
          <a:p>
            <a:pPr algn="ctr"/>
            <a:r>
              <a:rPr lang="tr-TR" sz="4400" dirty="0">
                <a:solidFill>
                  <a:schemeClr val="bg1"/>
                </a:solidFill>
                <a:latin typeface="Times New Roman" panose="02020603050405020304" pitchFamily="18" charset="0"/>
              </a:rPr>
              <a:t>Arz Ederim</a:t>
            </a:r>
          </a:p>
        </p:txBody>
      </p:sp>
    </p:spTree>
    <p:extLst>
      <p:ext uri="{BB962C8B-B14F-4D97-AF65-F5344CB8AC3E}">
        <p14:creationId xmlns:p14="http://schemas.microsoft.com/office/powerpoint/2010/main" val="4217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Verimlilik ve Kalite Uygulamaları Dairesi Başkanlığı</a:t>
            </a:r>
          </a:p>
        </p:txBody>
      </p:sp>
      <p:sp>
        <p:nvSpPr>
          <p:cNvPr id="14" name="Metin kutusu 13"/>
          <p:cNvSpPr txBox="1"/>
          <p:nvPr userDrawn="1"/>
        </p:nvSpPr>
        <p:spPr>
          <a:xfrm>
            <a:off x="3633040" y="1587065"/>
            <a:ext cx="4690792" cy="923330"/>
          </a:xfrm>
          <a:prstGeom prst="rect">
            <a:avLst/>
          </a:prstGeom>
          <a:noFill/>
        </p:spPr>
        <p:txBody>
          <a:bodyPr wrap="square" rtlCol="0">
            <a:spAutoFit/>
          </a:bodyPr>
          <a:lstStyle/>
          <a:p>
            <a:pPr algn="ctr"/>
            <a:r>
              <a:rPr lang="tr-TR" dirty="0">
                <a:solidFill>
                  <a:schemeClr val="bg1"/>
                </a:solidFill>
                <a:latin typeface="Times New Roman" panose="02020603050405020304" pitchFamily="18" charset="0"/>
              </a:rPr>
              <a:t>T.C.SAĞLIK BAKANLIĞI</a:t>
            </a:r>
          </a:p>
          <a:p>
            <a:pPr algn="ctr"/>
            <a:r>
              <a:rPr lang="tr-TR" dirty="0">
                <a:solidFill>
                  <a:schemeClr val="bg1"/>
                </a:solidFill>
                <a:latin typeface="Times New Roman" panose="02020603050405020304" pitchFamily="18" charset="0"/>
              </a:rPr>
              <a:t>KAMU HASTANELERİ</a:t>
            </a:r>
            <a:r>
              <a:rPr lang="tr-TR" baseline="0" dirty="0">
                <a:solidFill>
                  <a:schemeClr val="bg1"/>
                </a:solidFill>
                <a:latin typeface="Times New Roman" panose="02020603050405020304" pitchFamily="18" charset="0"/>
              </a:rPr>
              <a:t> </a:t>
            </a:r>
            <a:r>
              <a:rPr lang="tr-TR" dirty="0">
                <a:solidFill>
                  <a:schemeClr val="bg1"/>
                </a:solidFill>
                <a:latin typeface="Times New Roman" panose="02020603050405020304" pitchFamily="18" charset="0"/>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2" name="Metin kutusu 1"/>
          <p:cNvSpPr txBox="1"/>
          <p:nvPr userDrawn="1"/>
        </p:nvSpPr>
        <p:spPr>
          <a:xfrm>
            <a:off x="2579687" y="3126922"/>
            <a:ext cx="7029450" cy="769441"/>
          </a:xfrm>
          <a:prstGeom prst="rect">
            <a:avLst/>
          </a:prstGeom>
          <a:noFill/>
        </p:spPr>
        <p:txBody>
          <a:bodyPr wrap="square" rtlCol="0">
            <a:spAutoFit/>
          </a:bodyPr>
          <a:lstStyle/>
          <a:p>
            <a:pPr algn="ctr"/>
            <a:r>
              <a:rPr lang="tr-TR" sz="4400" dirty="0">
                <a:solidFill>
                  <a:schemeClr val="bg1"/>
                </a:solidFill>
                <a:latin typeface="Times New Roman" panose="02020603050405020304" pitchFamily="18" charset="0"/>
              </a:rPr>
              <a:t>Teşekkür Ederim...</a:t>
            </a:r>
          </a:p>
        </p:txBody>
      </p:sp>
    </p:spTree>
    <p:extLst>
      <p:ext uri="{BB962C8B-B14F-4D97-AF65-F5344CB8AC3E}">
        <p14:creationId xmlns:p14="http://schemas.microsoft.com/office/powerpoint/2010/main" val="70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defRPr>
            </a:lvl1pPr>
          </a:lstStyle>
          <a:p>
            <a:r>
              <a:rPr lang="en-US" dirty="0"/>
              <a:t>Click to edit Master title style</a:t>
            </a:r>
            <a:endParaRPr lang="tr-T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A42A9E87-CCDD-4732-8752-CDD5B97AB810}" type="slidenum">
              <a:rPr lang="tr-TR" smtClean="0"/>
              <a:pPr/>
              <a:t>‹#›</a:t>
            </a:fld>
            <a:endParaRPr lang="tr-TR" dirty="0"/>
          </a:p>
        </p:txBody>
      </p:sp>
    </p:spTree>
    <p:extLst>
      <p:ext uri="{BB962C8B-B14F-4D97-AF65-F5344CB8AC3E}">
        <p14:creationId xmlns:p14="http://schemas.microsoft.com/office/powerpoint/2010/main" val="27224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F41AAC5-9689-1844-94F8-374E25585964}"/>
              </a:ext>
            </a:extLst>
          </p:cNvPr>
          <p:cNvSpPr>
            <a:spLocks noGrp="1"/>
          </p:cNvSpPr>
          <p:nvPr>
            <p:ph type="title"/>
          </p:nvPr>
        </p:nvSpPr>
        <p:spPr>
          <a:xfrm>
            <a:off x="372525" y="306129"/>
            <a:ext cx="11036549" cy="427647"/>
          </a:xfrm>
          <a:prstGeom prst="rect">
            <a:avLst/>
          </a:prstGeom>
        </p:spPr>
        <p:txBody>
          <a:bodyPr/>
          <a:lstStyle>
            <a:lvl1pPr>
              <a:defRPr>
                <a:solidFill>
                  <a:schemeClr val="bg1"/>
                </a:solidFill>
                <a:latin typeface="Times New Roman" panose="02020603050405020304" pitchFamily="18" charset="0"/>
              </a:defRPr>
            </a:lvl1pPr>
          </a:lstStyle>
          <a:p>
            <a:r>
              <a:rPr lang="tr-TR" dirty="0"/>
              <a:t>Asıl başlık stilini düzenlemek için tıklayın</a:t>
            </a:r>
          </a:p>
        </p:txBody>
      </p:sp>
      <p:sp>
        <p:nvSpPr>
          <p:cNvPr id="3" name="Slayt Numarası Yer Tutucusu 2">
            <a:extLst>
              <a:ext uri="{FF2B5EF4-FFF2-40B4-BE49-F238E27FC236}">
                <a16:creationId xmlns:a16="http://schemas.microsoft.com/office/drawing/2014/main" xmlns="" id="{040926A1-2049-B94E-AB2D-A5A3F5949F62}"/>
              </a:ext>
            </a:extLst>
          </p:cNvPr>
          <p:cNvSpPr>
            <a:spLocks noGrp="1"/>
          </p:cNvSpPr>
          <p:nvPr>
            <p:ph type="sldNum" sz="quarter" idx="10"/>
          </p:nvPr>
        </p:nvSpPr>
        <p:spPr>
          <a:xfrm>
            <a:off x="9059173" y="6411357"/>
            <a:ext cx="2743200" cy="216025"/>
          </a:xfrm>
          <a:prstGeom prst="rect">
            <a:avLst/>
          </a:prstGeom>
        </p:spPr>
        <p:txBody>
          <a:bodyPr/>
          <a:lstStyle>
            <a:lvl1pPr>
              <a:defRPr>
                <a:latin typeface="Times New Roman" panose="02020603050405020304" pitchFamily="18" charset="0"/>
              </a:defRPr>
            </a:lvl1pPr>
          </a:lstStyle>
          <a:p>
            <a:fld id="{355FEEFD-3B84-5E40-B880-6D259D79DEE1}" type="slidenum">
              <a:rPr lang="tr-TR" smtClean="0"/>
              <a:pPr/>
              <a:t>‹#›</a:t>
            </a:fld>
            <a:endParaRPr lang="tr-TR" dirty="0"/>
          </a:p>
        </p:txBody>
      </p:sp>
    </p:spTree>
    <p:extLst>
      <p:ext uri="{BB962C8B-B14F-4D97-AF65-F5344CB8AC3E}">
        <p14:creationId xmlns:p14="http://schemas.microsoft.com/office/powerpoint/2010/main" val="140115071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7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1" y="6356351"/>
            <a:ext cx="2743201"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a:xfrm>
            <a:off x="4038602" y="6356351"/>
            <a:ext cx="4114800"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a:xfrm>
            <a:off x="8610599" y="6356351"/>
            <a:ext cx="2743201" cy="365126"/>
          </a:xfrm>
          <a:prstGeom prst="rect">
            <a:avLst/>
          </a:prstGeom>
        </p:spPr>
        <p:txBody>
          <a:bodyPr lIns="104287" tIns="52144" rIns="104287" bIns="52144"/>
          <a:lstStyle>
            <a:lvl1pPr>
              <a:defRPr>
                <a:latin typeface="Times New Roman" panose="02020603050405020304" pitchFamily="18" charset="0"/>
              </a:defRPr>
            </a:lvl1pPr>
          </a:lstStyle>
          <a:p>
            <a:fld id="{B2C3B8B3-F421-924C-9E16-791329F0FE9B}" type="slidenum">
              <a:rPr lang="tr-TR" smtClean="0"/>
              <a:pPr/>
              <a:t>‹#›</a:t>
            </a:fld>
            <a:endParaRPr lang="tr-TR" dirty="0"/>
          </a:p>
        </p:txBody>
      </p:sp>
    </p:spTree>
    <p:extLst>
      <p:ext uri="{BB962C8B-B14F-4D97-AF65-F5344CB8AC3E}">
        <p14:creationId xmlns:p14="http://schemas.microsoft.com/office/powerpoint/2010/main" val="3660475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6EDF3C1-8E23-4A12-B85D-7F7F384C8C5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 id="2147483666" r:id="rId6"/>
    <p:sldLayoutId id="2147483667" r:id="rId7"/>
    <p:sldLayoutId id="2147483668"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Tree>
    <p:extLst>
      <p:ext uri="{BB962C8B-B14F-4D97-AF65-F5344CB8AC3E}">
        <p14:creationId xmlns:p14="http://schemas.microsoft.com/office/powerpoint/2010/main" val="14397949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FC2AE817-2922-412E-B95C-39142F65308B}"/>
              </a:ext>
            </a:extLst>
          </p:cNvPr>
          <p:cNvPicPr>
            <a:picLocks noChangeAspect="1"/>
          </p:cNvPicPr>
          <p:nvPr/>
        </p:nvPicPr>
        <p:blipFill>
          <a:blip r:embed="rId3">
            <a:duotone>
              <a:schemeClr val="bg2">
                <a:shade val="45000"/>
                <a:satMod val="135000"/>
              </a:schemeClr>
              <a:prstClr val="white"/>
            </a:duotone>
          </a:blip>
          <a:stretch>
            <a:fillRect/>
          </a:stretch>
        </p:blipFill>
        <p:spPr>
          <a:xfrm>
            <a:off x="-2310" y="0"/>
            <a:ext cx="12203546" cy="6842760"/>
          </a:xfrm>
          <a:prstGeom prst="rect">
            <a:avLst/>
          </a:prstGeom>
          <a:noFill/>
          <a:ln>
            <a:noFill/>
          </a:ln>
        </p:spPr>
        <p:style>
          <a:lnRef idx="0">
            <a:scrgbClr r="0" g="0" b="0"/>
          </a:lnRef>
          <a:fillRef idx="1001">
            <a:schemeClr val="lt1"/>
          </a:fillRef>
          <a:effectRef idx="0">
            <a:scrgbClr r="0" g="0" b="0"/>
          </a:effectRef>
          <a:fontRef idx="major"/>
        </p:style>
      </p:pic>
      <p:sp>
        <p:nvSpPr>
          <p:cNvPr id="2" name="Metin kutusu 1"/>
          <p:cNvSpPr txBox="1"/>
          <p:nvPr/>
        </p:nvSpPr>
        <p:spPr>
          <a:xfrm>
            <a:off x="3038763" y="5305456"/>
            <a:ext cx="5495637" cy="656590"/>
          </a:xfrm>
          <a:prstGeom prst="rect">
            <a:avLst/>
          </a:prstGeom>
          <a:noFill/>
        </p:spPr>
        <p:txBody>
          <a:bodyPr wrap="square" rtlCol="0">
            <a:spAutoFit/>
          </a:bodyPr>
          <a:lstStyle/>
          <a:p>
            <a:pPr algn="ctr" fontAlgn="base">
              <a:lnSpc>
                <a:spcPts val="2160"/>
              </a:lnSpc>
              <a:spcBef>
                <a:spcPct val="0"/>
              </a:spcBef>
              <a:spcAft>
                <a:spcPct val="0"/>
              </a:spcAft>
            </a:pPr>
            <a:r>
              <a:rPr lang="tr-TR" sz="2000" b="1" i="1" dirty="0">
                <a:solidFill>
                  <a:prstClr val="black"/>
                </a:solidFill>
                <a:latin typeface="Bookman Old Style" pitchFamily="18" charset="0"/>
              </a:rPr>
              <a:t>Mustafa AKTAŞ</a:t>
            </a:r>
          </a:p>
          <a:p>
            <a:pPr algn="ctr" fontAlgn="base">
              <a:lnSpc>
                <a:spcPts val="2160"/>
              </a:lnSpc>
              <a:spcBef>
                <a:spcPct val="0"/>
              </a:spcBef>
              <a:spcAft>
                <a:spcPct val="0"/>
              </a:spcAft>
            </a:pPr>
            <a:r>
              <a:rPr lang="tr-TR" sz="2000" b="1" i="1" dirty="0">
                <a:solidFill>
                  <a:prstClr val="black"/>
                </a:solidFill>
                <a:latin typeface="Bookman Old Style" pitchFamily="18" charset="0"/>
              </a:rPr>
              <a:t>Daire Başkanı</a:t>
            </a:r>
          </a:p>
        </p:txBody>
      </p:sp>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324" y="780729"/>
            <a:ext cx="5310076" cy="3398746"/>
          </a:xfrm>
          <a:prstGeom prst="rect">
            <a:avLst/>
          </a:prstGeom>
        </p:spPr>
      </p:pic>
    </p:spTree>
    <p:extLst>
      <p:ext uri="{BB962C8B-B14F-4D97-AF65-F5344CB8AC3E}">
        <p14:creationId xmlns:p14="http://schemas.microsoft.com/office/powerpoint/2010/main" val="234520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10</a:t>
            </a:fld>
            <a:endParaRPr lang="tr-TR" dirty="0"/>
          </a:p>
        </p:txBody>
      </p:sp>
      <p:sp>
        <p:nvSpPr>
          <p:cNvPr id="8" name="Unvan 3"/>
          <p:cNvSpPr>
            <a:spLocks noGrp="1"/>
          </p:cNvSpPr>
          <p:nvPr>
            <p:ph type="title"/>
          </p:nvPr>
        </p:nvSpPr>
        <p:spPr>
          <a:xfrm>
            <a:off x="1" y="176351"/>
            <a:ext cx="12191999" cy="728889"/>
          </a:xfrm>
        </p:spPr>
        <p:txBody>
          <a:bodyPr>
            <a:noAutofit/>
          </a:bodyPr>
          <a:lstStyle/>
          <a:p>
            <a:pPr algn="ctr">
              <a:lnSpc>
                <a:spcPct val="150000"/>
              </a:lnSpc>
              <a:spcBef>
                <a:spcPts val="816"/>
              </a:spcBef>
              <a:defRPr/>
            </a:pPr>
            <a:r>
              <a:rPr lang="tr-TR" sz="2800" b="1" kern="0" dirty="0" smtClean="0">
                <a:solidFill>
                  <a:srgbClr val="000000"/>
                </a:solidFill>
              </a:rPr>
              <a:t/>
            </a:r>
            <a:br>
              <a:rPr lang="tr-TR" sz="2800" b="1" kern="0" dirty="0" smtClean="0">
                <a:solidFill>
                  <a:srgbClr val="000000"/>
                </a:solidFill>
              </a:rPr>
            </a:br>
            <a:r>
              <a:rPr lang="tr-TR" sz="2800" b="1" dirty="0" smtClean="0"/>
              <a:t>B</a:t>
            </a:r>
            <a:r>
              <a:rPr lang="tr-TR" sz="2800" b="1" dirty="0"/>
              <a:t>. Götürü Bedel Üzerinden Sağlık Hizmeti Alım Protokolleri</a:t>
            </a:r>
            <a:r>
              <a:rPr lang="tr-TR" sz="2800" b="1" dirty="0" smtClean="0"/>
              <a:t/>
            </a:r>
            <a:br>
              <a:rPr lang="tr-TR" sz="2800" b="1" dirty="0" smtClean="0"/>
            </a:br>
            <a:endParaRPr lang="tr-TR" sz="28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841192" y="2342785"/>
            <a:ext cx="10893607" cy="3247043"/>
          </a:xfrm>
          <a:prstGeom prst="rect">
            <a:avLst/>
          </a:prstGeom>
        </p:spPr>
        <p:txBody>
          <a:bodyPr wrap="square">
            <a:spAutoFit/>
          </a:bodyPr>
          <a:lstStyle/>
          <a:p>
            <a:pPr algn="just">
              <a:spcBef>
                <a:spcPts val="600"/>
              </a:spcBef>
            </a:pPr>
            <a:endParaRPr lang="tr-TR" sz="2000" dirty="0" smtClean="0">
              <a:latin typeface="Times New Roman" panose="02020603050405020304" pitchFamily="18" charset="0"/>
              <a:cs typeface="Times New Roman" panose="02020603050405020304" pitchFamily="18" charset="0"/>
            </a:endParaRPr>
          </a:p>
          <a:p>
            <a:pPr>
              <a:buClr>
                <a:srgbClr val="1F497D"/>
              </a:buClr>
            </a:pPr>
            <a:r>
              <a:rPr lang="tr-TR" sz="2000" dirty="0">
                <a:solidFill>
                  <a:prstClr val="black"/>
                </a:solidFill>
                <a:latin typeface="Times New Roman" panose="02020603050405020304" pitchFamily="18" charset="0"/>
                <a:cs typeface="Times New Roman" panose="02020603050405020304" pitchFamily="18" charset="0"/>
              </a:rPr>
              <a:t>209 Sayılı Kanun Kanuna göre;</a:t>
            </a:r>
          </a:p>
          <a:p>
            <a:pPr>
              <a:buClr>
                <a:srgbClr val="1F497D"/>
              </a:buClr>
            </a:pPr>
            <a:endParaRPr lang="tr-TR" sz="20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a:solidFill>
                  <a:prstClr val="black"/>
                </a:solidFill>
                <a:latin typeface="Times New Roman" panose="02020603050405020304" pitchFamily="18" charset="0"/>
                <a:cs typeface="Times New Roman" panose="02020603050405020304" pitchFamily="18" charset="0"/>
              </a:rPr>
              <a:t>Sağlık Bakanlığı; götürü bedel üzerinden sağlık hizmeti sunmak üzere kamu kurum ve kuruluşları ile protokol yapmaya, kamu kurum ve kuruluşları da söz konusu protokoller doğrultusunda götürü bedel üzerinden sağlık hizmeti bedeli ödemeye yetkilidir. </a:t>
            </a:r>
          </a:p>
          <a:p>
            <a:pPr marL="342900" indent="-342900">
              <a:buFont typeface="Arial" panose="020B0604020202020204" pitchFamily="34" charset="0"/>
              <a:buChar char="•"/>
            </a:pPr>
            <a:endParaRPr lang="tr-TR" sz="20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a:solidFill>
                  <a:prstClr val="black"/>
                </a:solidFill>
                <a:latin typeface="Times New Roman" panose="02020603050405020304" pitchFamily="18" charset="0"/>
                <a:cs typeface="Times New Roman" panose="02020603050405020304" pitchFamily="18" charset="0"/>
              </a:rPr>
              <a:t>Götürü bedel üzerinden sunulan hizmetler için ilgili kurumlara ayrıca fatura ve dayanağı belge gönderilmez.</a:t>
            </a:r>
          </a:p>
          <a:p>
            <a:pPr algn="just">
              <a:spcBef>
                <a:spcPts val="600"/>
              </a:spcBef>
            </a:pPr>
            <a:endParaRPr lang="tr-TR" sz="20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40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Yuvarlatılmış Dikdörtgen 24"/>
          <p:cNvSpPr/>
          <p:nvPr/>
        </p:nvSpPr>
        <p:spPr>
          <a:xfrm>
            <a:off x="7176654" y="1486931"/>
            <a:ext cx="4498110" cy="549626"/>
          </a:xfrm>
          <a:prstGeom prst="round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24" name="Yuvarlatılmış Dikdörtgen 23"/>
          <p:cNvSpPr/>
          <p:nvPr/>
        </p:nvSpPr>
        <p:spPr>
          <a:xfrm>
            <a:off x="3607089" y="1486931"/>
            <a:ext cx="2996911" cy="549626"/>
          </a:xfrm>
          <a:prstGeom prst="round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21" name="Yuvarlatılmış Dikdörtgen 20"/>
          <p:cNvSpPr/>
          <p:nvPr/>
        </p:nvSpPr>
        <p:spPr>
          <a:xfrm>
            <a:off x="568327" y="1486931"/>
            <a:ext cx="2018724" cy="549626"/>
          </a:xfrm>
          <a:prstGeom prst="round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11</a:t>
            </a:fld>
            <a:endParaRPr lang="tr-TR" dirty="0"/>
          </a:p>
        </p:txBody>
      </p:sp>
      <p:sp>
        <p:nvSpPr>
          <p:cNvPr id="3" name="Unvan 2"/>
          <p:cNvSpPr>
            <a:spLocks noGrp="1"/>
          </p:cNvSpPr>
          <p:nvPr>
            <p:ph type="title"/>
          </p:nvPr>
        </p:nvSpPr>
        <p:spPr/>
        <p:txBody>
          <a:bodyPr/>
          <a:lstStyle/>
          <a:p>
            <a:pPr algn="ctr"/>
            <a:r>
              <a:rPr lang="tr-TR" b="1" dirty="0" smtClean="0">
                <a:solidFill>
                  <a:srgbClr val="C00000"/>
                </a:solidFill>
              </a:rPr>
              <a:t> Global Bütçe </a:t>
            </a:r>
            <a:endParaRPr lang="tr-TR" b="1" dirty="0">
              <a:solidFill>
                <a:srgbClr val="C00000"/>
              </a:solidFill>
            </a:endParaRPr>
          </a:p>
        </p:txBody>
      </p:sp>
      <p:sp>
        <p:nvSpPr>
          <p:cNvPr id="4" name="Oval 3"/>
          <p:cNvSpPr/>
          <p:nvPr/>
        </p:nvSpPr>
        <p:spPr>
          <a:xfrm>
            <a:off x="3888508" y="2762456"/>
            <a:ext cx="2456873" cy="14694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Times New Roman" panose="02020603050405020304" pitchFamily="18" charset="0"/>
              </a:rPr>
              <a:t>Global Bütçe Protokolü</a:t>
            </a:r>
            <a:endParaRPr lang="tr-TR" sz="2400" b="1" dirty="0">
              <a:latin typeface="Times New Roman" panose="02020603050405020304" pitchFamily="18" charset="0"/>
            </a:endParaRPr>
          </a:p>
        </p:txBody>
      </p:sp>
      <p:sp>
        <p:nvSpPr>
          <p:cNvPr id="6" name="Unvan 2"/>
          <p:cNvSpPr txBox="1">
            <a:spLocks/>
          </p:cNvSpPr>
          <p:nvPr/>
        </p:nvSpPr>
        <p:spPr>
          <a:xfrm>
            <a:off x="1043867" y="1820347"/>
            <a:ext cx="10986207" cy="7288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DC0C15"/>
                </a:solidFill>
                <a:latin typeface="Times New Roman" panose="02020603050405020304" pitchFamily="18" charset="0"/>
                <a:ea typeface="+mj-ea"/>
                <a:cs typeface="+mj-cs"/>
              </a:defRPr>
            </a:lvl1pPr>
          </a:lstStyle>
          <a:p>
            <a:endParaRPr lang="tr-TR" dirty="0"/>
          </a:p>
        </p:txBody>
      </p:sp>
      <p:sp>
        <p:nvSpPr>
          <p:cNvPr id="7" name="Metin kutusu 6"/>
          <p:cNvSpPr txBox="1"/>
          <p:nvPr/>
        </p:nvSpPr>
        <p:spPr>
          <a:xfrm>
            <a:off x="647414" y="1589169"/>
            <a:ext cx="2152073" cy="369332"/>
          </a:xfrm>
          <a:prstGeom prst="rect">
            <a:avLst/>
          </a:prstGeom>
          <a:noFill/>
        </p:spPr>
        <p:txBody>
          <a:bodyPr wrap="square" rtlCol="0">
            <a:spAutoFit/>
          </a:bodyPr>
          <a:lstStyle/>
          <a:p>
            <a:r>
              <a:rPr lang="tr-TR" b="1" dirty="0" smtClean="0">
                <a:latin typeface="Times New Roman" panose="02020603050405020304" pitchFamily="18" charset="0"/>
              </a:rPr>
              <a:t>Sağlık Bakanlığı</a:t>
            </a:r>
            <a:endParaRPr lang="tr-TR" b="1" dirty="0">
              <a:latin typeface="Times New Roman" panose="02020603050405020304" pitchFamily="18" charset="0"/>
            </a:endParaRPr>
          </a:p>
        </p:txBody>
      </p:sp>
      <p:sp>
        <p:nvSpPr>
          <p:cNvPr id="8" name="Metin kutusu 7"/>
          <p:cNvSpPr txBox="1"/>
          <p:nvPr/>
        </p:nvSpPr>
        <p:spPr>
          <a:xfrm>
            <a:off x="3657599" y="1607127"/>
            <a:ext cx="4045527" cy="369332"/>
          </a:xfrm>
          <a:prstGeom prst="rect">
            <a:avLst/>
          </a:prstGeom>
          <a:noFill/>
        </p:spPr>
        <p:txBody>
          <a:bodyPr wrap="square" rtlCol="0">
            <a:spAutoFit/>
          </a:bodyPr>
          <a:lstStyle/>
          <a:p>
            <a:r>
              <a:rPr lang="tr-TR" b="1" dirty="0" smtClean="0">
                <a:latin typeface="Times New Roman" panose="02020603050405020304" pitchFamily="18" charset="0"/>
              </a:rPr>
              <a:t>Hazine ve Maliye Bakanlığı</a:t>
            </a:r>
            <a:endParaRPr lang="tr-TR" b="1" dirty="0">
              <a:latin typeface="Times New Roman" panose="02020603050405020304" pitchFamily="18" charset="0"/>
            </a:endParaRPr>
          </a:p>
        </p:txBody>
      </p:sp>
      <p:sp>
        <p:nvSpPr>
          <p:cNvPr id="9" name="Metin kutusu 8"/>
          <p:cNvSpPr txBox="1"/>
          <p:nvPr/>
        </p:nvSpPr>
        <p:spPr>
          <a:xfrm>
            <a:off x="7176654" y="1607127"/>
            <a:ext cx="4922982" cy="369332"/>
          </a:xfrm>
          <a:prstGeom prst="rect">
            <a:avLst/>
          </a:prstGeom>
          <a:noFill/>
        </p:spPr>
        <p:txBody>
          <a:bodyPr wrap="square" rtlCol="0">
            <a:spAutoFit/>
          </a:bodyPr>
          <a:lstStyle/>
          <a:p>
            <a:r>
              <a:rPr lang="tr-TR" b="1" dirty="0" smtClean="0">
                <a:latin typeface="Times New Roman" panose="02020603050405020304" pitchFamily="18" charset="0"/>
              </a:rPr>
              <a:t>Aile, Çalışma ve Sosyal Hizmetler Bakanlığı</a:t>
            </a:r>
            <a:endParaRPr lang="tr-TR" b="1" dirty="0">
              <a:latin typeface="Times New Roman" panose="02020603050405020304" pitchFamily="18" charset="0"/>
            </a:endParaRPr>
          </a:p>
        </p:txBody>
      </p:sp>
      <p:cxnSp>
        <p:nvCxnSpPr>
          <p:cNvPr id="11" name="Düz Ok Bağlayıcısı 10"/>
          <p:cNvCxnSpPr/>
          <p:nvPr/>
        </p:nvCxnSpPr>
        <p:spPr>
          <a:xfrm>
            <a:off x="1842654" y="2096655"/>
            <a:ext cx="1814945" cy="868218"/>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H="1">
            <a:off x="6644693" y="2148537"/>
            <a:ext cx="2230582" cy="90299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5116945" y="2036557"/>
            <a:ext cx="0" cy="61427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5116945" y="4447248"/>
            <a:ext cx="0" cy="42499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Yuvarlatılmış Dikdörtgen 27"/>
          <p:cNvSpPr/>
          <p:nvPr/>
        </p:nvSpPr>
        <p:spPr>
          <a:xfrm>
            <a:off x="7923931" y="5574145"/>
            <a:ext cx="2762542" cy="549626"/>
          </a:xfrm>
          <a:prstGeom prst="round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29" name="Metin kutusu 28"/>
          <p:cNvSpPr txBox="1"/>
          <p:nvPr/>
        </p:nvSpPr>
        <p:spPr>
          <a:xfrm>
            <a:off x="7974441" y="5694341"/>
            <a:ext cx="2881746" cy="369332"/>
          </a:xfrm>
          <a:prstGeom prst="rect">
            <a:avLst/>
          </a:prstGeom>
          <a:noFill/>
        </p:spPr>
        <p:txBody>
          <a:bodyPr wrap="square" rtlCol="0">
            <a:spAutoFit/>
          </a:bodyPr>
          <a:lstStyle/>
          <a:p>
            <a:r>
              <a:rPr lang="tr-TR" b="1" dirty="0" smtClean="0">
                <a:latin typeface="Times New Roman" panose="02020603050405020304" pitchFamily="18" charset="0"/>
              </a:rPr>
              <a:t>Sosyal Güvenlik Kurumu</a:t>
            </a:r>
            <a:endParaRPr lang="tr-TR" b="1" dirty="0">
              <a:latin typeface="Times New Roman" panose="02020603050405020304" pitchFamily="18" charset="0"/>
            </a:endParaRPr>
          </a:p>
        </p:txBody>
      </p:sp>
      <p:sp>
        <p:nvSpPr>
          <p:cNvPr id="32" name="Oval 31"/>
          <p:cNvSpPr/>
          <p:nvPr/>
        </p:nvSpPr>
        <p:spPr>
          <a:xfrm>
            <a:off x="3472871" y="5073117"/>
            <a:ext cx="3288146" cy="14694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Times New Roman" panose="02020603050405020304" pitchFamily="18" charset="0"/>
                <a:cs typeface="Times New Roman" panose="02020603050405020304" pitchFamily="18" charset="0"/>
              </a:rPr>
              <a:t>Götürü Bedel Üzerinden Sağlık Hizmeti Alım Sözleşmesi ve Usul Esasları</a:t>
            </a:r>
            <a:endParaRPr lang="tr-TR" b="1" dirty="0">
              <a:latin typeface="Times New Roman" panose="02020603050405020304" pitchFamily="18" charset="0"/>
            </a:endParaRPr>
          </a:p>
        </p:txBody>
      </p:sp>
      <p:cxnSp>
        <p:nvCxnSpPr>
          <p:cNvPr id="33" name="Düz Ok Bağlayıcısı 32"/>
          <p:cNvCxnSpPr/>
          <p:nvPr/>
        </p:nvCxnSpPr>
        <p:spPr>
          <a:xfrm flipV="1">
            <a:off x="2633231" y="5818909"/>
            <a:ext cx="728804" cy="1391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Düz Ok Bağlayıcısı 35"/>
          <p:cNvCxnSpPr/>
          <p:nvPr/>
        </p:nvCxnSpPr>
        <p:spPr>
          <a:xfrm flipH="1">
            <a:off x="6981822" y="5832827"/>
            <a:ext cx="721304" cy="1613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Yuvarlatılmış Dikdörtgen 37"/>
          <p:cNvSpPr/>
          <p:nvPr/>
        </p:nvSpPr>
        <p:spPr>
          <a:xfrm>
            <a:off x="568327" y="5514047"/>
            <a:ext cx="2018724" cy="549626"/>
          </a:xfrm>
          <a:prstGeom prst="round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39" name="Metin kutusu 38"/>
          <p:cNvSpPr txBox="1"/>
          <p:nvPr/>
        </p:nvSpPr>
        <p:spPr>
          <a:xfrm>
            <a:off x="647414" y="5616285"/>
            <a:ext cx="2152073" cy="369332"/>
          </a:xfrm>
          <a:prstGeom prst="rect">
            <a:avLst/>
          </a:prstGeom>
          <a:noFill/>
        </p:spPr>
        <p:txBody>
          <a:bodyPr wrap="square" rtlCol="0">
            <a:spAutoFit/>
          </a:bodyPr>
          <a:lstStyle/>
          <a:p>
            <a:r>
              <a:rPr lang="tr-TR" b="1" dirty="0" smtClean="0">
                <a:latin typeface="Times New Roman" panose="02020603050405020304" pitchFamily="18" charset="0"/>
              </a:rPr>
              <a:t>Sağlık Bakanlığı</a:t>
            </a:r>
            <a:endParaRPr lang="tr-TR" b="1" dirty="0">
              <a:latin typeface="Times New Roman" panose="02020603050405020304" pitchFamily="18" charset="0"/>
            </a:endParaRPr>
          </a:p>
        </p:txBody>
      </p:sp>
    </p:spTree>
    <p:extLst>
      <p:ext uri="{BB962C8B-B14F-4D97-AF65-F5344CB8AC3E}">
        <p14:creationId xmlns:p14="http://schemas.microsoft.com/office/powerpoint/2010/main" val="29269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03929" y="3036530"/>
            <a:ext cx="9144000" cy="683393"/>
          </a:xfrm>
          <a:effectLst>
            <a:reflection blurRad="114300" stA="52000" endA="300" endPos="35000" dir="5400000" sy="-100000" algn="bl" rotWithShape="0"/>
          </a:effectLst>
        </p:spPr>
        <p:txBody>
          <a:bodyPr vert="horz" wrap="none" lIns="91440" tIns="45720" rIns="91440" bIns="0" rtlCol="0" anchor="t">
            <a:noAutofit/>
          </a:bodyPr>
          <a:lstStyle/>
          <a:p>
            <a:pPr>
              <a:lnSpc>
                <a:spcPct val="150000"/>
              </a:lnSpc>
            </a:pPr>
            <a:r>
              <a:rPr lang="tr-TR" sz="2800" b="1" dirty="0"/>
              <a:t>C. Döner </a:t>
            </a:r>
            <a:r>
              <a:rPr lang="tr-TR" sz="3200" b="1" dirty="0"/>
              <a:t>Sermaye</a:t>
            </a:r>
            <a:r>
              <a:rPr lang="tr-TR" sz="2800" b="1" dirty="0"/>
              <a:t> Bütçesinin Hazırlanması</a:t>
            </a:r>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12</a:t>
            </a:fld>
            <a:endParaRPr lang="tr-TR" dirty="0"/>
          </a:p>
        </p:txBody>
      </p:sp>
    </p:spTree>
    <p:extLst>
      <p:ext uri="{BB962C8B-B14F-4D97-AF65-F5344CB8AC3E}">
        <p14:creationId xmlns:p14="http://schemas.microsoft.com/office/powerpoint/2010/main" val="388055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13</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724027979"/>
              </p:ext>
            </p:extLst>
          </p:nvPr>
        </p:nvGraphicFramePr>
        <p:xfrm>
          <a:off x="387927" y="1209963"/>
          <a:ext cx="11481856" cy="5477164"/>
        </p:xfrm>
        <a:graphic>
          <a:graphicData uri="http://schemas.openxmlformats.org/drawingml/2006/table">
            <a:tbl>
              <a:tblPr/>
              <a:tblGrid>
                <a:gridCol w="6455777">
                  <a:extLst>
                    <a:ext uri="{9D8B030D-6E8A-4147-A177-3AD203B41FA5}">
                      <a16:colId xmlns:a16="http://schemas.microsoft.com/office/drawing/2014/main" xmlns="" val="20000"/>
                    </a:ext>
                  </a:extLst>
                </a:gridCol>
                <a:gridCol w="2454194">
                  <a:extLst>
                    <a:ext uri="{9D8B030D-6E8A-4147-A177-3AD203B41FA5}">
                      <a16:colId xmlns:a16="http://schemas.microsoft.com/office/drawing/2014/main" xmlns="" val="20001"/>
                    </a:ext>
                  </a:extLst>
                </a:gridCol>
                <a:gridCol w="2571885">
                  <a:extLst>
                    <a:ext uri="{9D8B030D-6E8A-4147-A177-3AD203B41FA5}">
                      <a16:colId xmlns:a16="http://schemas.microsoft.com/office/drawing/2014/main" xmlns="" val="20002"/>
                    </a:ext>
                  </a:extLst>
                </a:gridCol>
              </a:tblGrid>
              <a:tr h="448250">
                <a:tc gridSpan="3">
                  <a:txBody>
                    <a:bodyPr/>
                    <a:lstStyle/>
                    <a:p>
                      <a:pPr algn="ctr" fontAlgn="ctr"/>
                      <a:r>
                        <a:rPr lang="tr-TR" sz="1800" b="1" i="0" u="none" strike="noStrike" dirty="0" smtClean="0">
                          <a:solidFill>
                            <a:srgbClr val="FF0000"/>
                          </a:solidFill>
                          <a:effectLst/>
                          <a:latin typeface="Times New Roman" panose="02020603050405020304" pitchFamily="18" charset="0"/>
                          <a:cs typeface="Times New Roman" panose="02020603050405020304" pitchFamily="18" charset="0"/>
                        </a:rPr>
                        <a:t>2020-2021-2022</a:t>
                      </a:r>
                      <a:r>
                        <a:rPr lang="tr-TR" sz="1800" b="1" i="0" u="none" strike="noStrike" baseline="0" dirty="0" smtClean="0">
                          <a:solidFill>
                            <a:srgbClr val="FF0000"/>
                          </a:solidFill>
                          <a:effectLst/>
                          <a:latin typeface="Times New Roman" panose="02020603050405020304" pitchFamily="18" charset="0"/>
                          <a:cs typeface="Times New Roman" panose="02020603050405020304" pitchFamily="18" charset="0"/>
                        </a:rPr>
                        <a:t> YILLARI </a:t>
                      </a:r>
                      <a:r>
                        <a:rPr lang="tr-TR" sz="1800" b="1" i="0" u="none" strike="noStrike" dirty="0" smtClean="0">
                          <a:solidFill>
                            <a:srgbClr val="FF0000"/>
                          </a:solidFill>
                          <a:effectLst/>
                          <a:latin typeface="Times New Roman" panose="02020603050405020304" pitchFamily="18" charset="0"/>
                          <a:cs typeface="Times New Roman" panose="02020603050405020304" pitchFamily="18" charset="0"/>
                        </a:rPr>
                        <a:t>BÜTÇE </a:t>
                      </a:r>
                      <a:r>
                        <a:rPr lang="tr-TR" sz="1800" b="1" i="0" u="none" strike="noStrike" dirty="0">
                          <a:solidFill>
                            <a:srgbClr val="FF0000"/>
                          </a:solidFill>
                          <a:effectLst/>
                          <a:latin typeface="Times New Roman" panose="02020603050405020304" pitchFamily="18" charset="0"/>
                          <a:cs typeface="Times New Roman" panose="02020603050405020304" pitchFamily="18" charset="0"/>
                        </a:rPr>
                        <a:t>SÜRECİ</a:t>
                      </a:r>
                    </a:p>
                  </a:txBody>
                  <a:tcPr marL="7756" marR="7756" marT="7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403146">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İşlem</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Sorumlu Birim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Tarih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21446">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2020-2021-2022 Yılları İl Sağlık Müdürlükleri Bütçe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Çağrısının Yayımlanması</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SGB</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Ekim Ayı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390815">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Önerilen bütçelerin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ABS</a:t>
                      </a:r>
                      <a:r>
                        <a:rPr lang="tr-TR"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’ye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yüklenmesi               </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SGB-KHGM</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Ekim Ayı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21140">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Bütçe tekliflerinin İl Sağlık </a:t>
                      </a:r>
                      <a:r>
                        <a:rPr lang="tr-TR" sz="16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Müdürünün</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uygunluk onayına sunulması</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İşletme Birimleri</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sv-SE" sz="1600" b="0" i="0" u="none" strike="noStrike" dirty="0">
                          <a:solidFill>
                            <a:srgbClr val="000000"/>
                          </a:solidFill>
                          <a:effectLst/>
                          <a:latin typeface="Times New Roman" panose="02020603050405020304" pitchFamily="18" charset="0"/>
                          <a:cs typeface="Times New Roman" panose="02020603050405020304" pitchFamily="18" charset="0"/>
                        </a:rPr>
                        <a:t>En geç 28.10.2019 tarihine kadar</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894591">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Uygun görülen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bütçelerin; İSM</a:t>
                      </a:r>
                      <a:r>
                        <a:rPr lang="tr-TR"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işletme birimleri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için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Strateji Geliştirme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Başkanlığına,</a:t>
                      </a:r>
                      <a:r>
                        <a:rPr lang="tr-TR"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sağlık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tesisleri için ise Kamu Hastaneleri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Genel</a:t>
                      </a:r>
                      <a:r>
                        <a:rPr lang="tr-TR"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Müdürlüğüne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gönderilmesi</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İl Sağlık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Müdürlüğü</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sv-SE" sz="1600" b="0" i="0" u="none" strike="noStrike" dirty="0">
                          <a:solidFill>
                            <a:srgbClr val="000000"/>
                          </a:solidFill>
                          <a:effectLst/>
                          <a:latin typeface="Times New Roman" panose="02020603050405020304" pitchFamily="18" charset="0"/>
                          <a:cs typeface="Times New Roman" panose="02020603050405020304" pitchFamily="18" charset="0"/>
                        </a:rPr>
                        <a:t>En geç 01.11.2019 tarihine kadar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40937">
                <a:tc>
                  <a:txBody>
                    <a:bodyPr/>
                    <a:lstStyle/>
                    <a:p>
                      <a:pPr marL="0" algn="l" defTabSz="914400" rtl="0" eaLnBrk="1" fontAlgn="ctr" latinLnBrk="0" hangingPunct="1"/>
                      <a:r>
                        <a:rPr lang="tr-TR" sz="16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Bakanlıkça uygun görülen bütçe </a:t>
                      </a:r>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taslağının </a:t>
                      </a:r>
                      <a:r>
                        <a:rPr lang="tr-TR" sz="16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konsolide </a:t>
                      </a:r>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edilmek üzere İl Sağlık Müdürlüğüne sistem üzerinden gönderilmesi</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SGB-KHGM</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fontAlgn="ctr" latinLnBrk="0" hangingPunct="1"/>
                      <a:r>
                        <a:rPr lang="tr-TR" sz="16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01.11.2019-16.12.2019 </a:t>
                      </a:r>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tarihleri arasında</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757129">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Bütçelerin  sistem üzerinden konsolide edilerek bütçe icmalleri ve gerekçe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metninin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resmi yazı ekinde Strateji Geliştirme Başkanlığına gönderilmesi</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İl Sağlık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Müdürlüğü</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16.12.2019 tarihine kadar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799710">
                <a:tc>
                  <a:txBody>
                    <a:bodyPr/>
                    <a:lstStyle/>
                    <a:p>
                      <a:pPr algn="l" fontAlgn="ct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Konsolide bütçelerin</a:t>
                      </a:r>
                      <a:r>
                        <a:rPr lang="tr-TR"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Strateji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Geliştirme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Başkanlığınca</a:t>
                      </a:r>
                      <a:r>
                        <a:rPr lang="tr-TR"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onaylanıp </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İl Sağlık Müdürlüklerine </a:t>
                      </a:r>
                      <a:r>
                        <a:rPr lang="tr-TR" sz="1600" b="0" i="0" u="none" strike="noStrike" dirty="0" smtClean="0">
                          <a:solidFill>
                            <a:srgbClr val="000000"/>
                          </a:solidFill>
                          <a:effectLst/>
                          <a:latin typeface="Times New Roman" panose="02020603050405020304" pitchFamily="18" charset="0"/>
                          <a:cs typeface="Times New Roman" panose="02020603050405020304" pitchFamily="18" charset="0"/>
                        </a:rPr>
                        <a:t>gönderilmesi</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SGB</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31.12.2019 tarihine kadar</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8222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14</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738908" y="1408499"/>
            <a:ext cx="11291167" cy="6017032"/>
          </a:xfrm>
          <a:prstGeom prst="rect">
            <a:avLst/>
          </a:prstGeom>
        </p:spPr>
        <p:txBody>
          <a:bodyPr wrap="square">
            <a:spAutoFit/>
          </a:bodyPr>
          <a:lstStyle/>
          <a:p>
            <a:pPr>
              <a:spcBef>
                <a:spcPts val="600"/>
              </a:spcBef>
            </a:pPr>
            <a:endParaRPr lang="tr-TR" sz="2000" kern="0" dirty="0">
              <a:solidFill>
                <a:prstClr val="black"/>
              </a:solidFill>
              <a:latin typeface="Times New Roman" panose="02020603050405020304" pitchFamily="18" charset="0"/>
              <a:cs typeface="Times New Roman" panose="02020603050405020304" pitchFamily="18" charset="0"/>
            </a:endParaRPr>
          </a:p>
          <a:p>
            <a:pPr algn="ctr">
              <a:spcBef>
                <a:spcPts val="600"/>
              </a:spcBef>
            </a:pPr>
            <a:r>
              <a:rPr lang="tr-TR" sz="2000" b="1" kern="0" dirty="0" smtClean="0">
                <a:solidFill>
                  <a:prstClr val="black"/>
                </a:solidFill>
                <a:latin typeface="Times New Roman" panose="02020603050405020304" pitchFamily="18" charset="0"/>
                <a:cs typeface="Times New Roman" panose="02020603050405020304" pitchFamily="18" charset="0"/>
              </a:rPr>
              <a:t>Önerilen bütçeler hazırlanırken;</a:t>
            </a:r>
            <a:r>
              <a:rPr lang="tr-TR" sz="2000" kern="0" dirty="0" smtClean="0">
                <a:solidFill>
                  <a:prstClr val="black"/>
                </a:solidFill>
                <a:latin typeface="Times New Roman" panose="02020603050405020304" pitchFamily="18" charset="0"/>
                <a:cs typeface="Times New Roman" panose="02020603050405020304" pitchFamily="18" charset="0"/>
              </a:rPr>
              <a:t> </a:t>
            </a:r>
          </a:p>
          <a:p>
            <a:pPr algn="ctr">
              <a:spcBef>
                <a:spcPts val="600"/>
              </a:spcBef>
            </a:pPr>
            <a:endParaRPr lang="tr-TR" sz="2000" kern="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spcBef>
                <a:spcPts val="600"/>
              </a:spcBef>
              <a:buFont typeface="Arial" panose="020B0604020202020204" pitchFamily="34" charset="0"/>
              <a:buChar char="•"/>
            </a:pPr>
            <a:r>
              <a:rPr lang="tr-TR" sz="2000" kern="0" dirty="0">
                <a:solidFill>
                  <a:prstClr val="black"/>
                </a:solidFill>
                <a:latin typeface="Times New Roman" panose="02020603050405020304" pitchFamily="18" charset="0"/>
                <a:cs typeface="Times New Roman" panose="02020603050405020304" pitchFamily="18" charset="0"/>
              </a:rPr>
              <a:t>İl Sağlık </a:t>
            </a:r>
            <a:r>
              <a:rPr lang="tr-TR" sz="2000" kern="0" dirty="0" smtClean="0">
                <a:solidFill>
                  <a:prstClr val="black"/>
                </a:solidFill>
                <a:latin typeface="Times New Roman" panose="02020603050405020304" pitchFamily="18" charset="0"/>
                <a:cs typeface="Times New Roman" panose="02020603050405020304" pitchFamily="18" charset="0"/>
              </a:rPr>
              <a:t>Müdürlüklerine bağlı işletme birimlerinin gelir </a:t>
            </a:r>
            <a:r>
              <a:rPr lang="tr-TR" sz="2000" kern="0" dirty="0">
                <a:solidFill>
                  <a:prstClr val="black"/>
                </a:solidFill>
                <a:latin typeface="Times New Roman" panose="02020603050405020304" pitchFamily="18" charset="0"/>
                <a:cs typeface="Times New Roman" panose="02020603050405020304" pitchFamily="18" charset="0"/>
              </a:rPr>
              <a:t>ve gider gerçekleşme verileri, </a:t>
            </a:r>
            <a:endParaRPr lang="tr-TR" sz="2000" kern="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spcBef>
                <a:spcPts val="600"/>
              </a:spcBef>
              <a:buFont typeface="Arial" panose="020B0604020202020204" pitchFamily="34" charset="0"/>
              <a:buChar char="•"/>
            </a:pPr>
            <a:r>
              <a:rPr lang="tr-TR" sz="2000" kern="0" dirty="0" smtClean="0">
                <a:solidFill>
                  <a:prstClr val="black"/>
                </a:solidFill>
                <a:latin typeface="Times New Roman" panose="02020603050405020304" pitchFamily="18" charset="0"/>
                <a:cs typeface="Times New Roman" panose="02020603050405020304" pitchFamily="18" charset="0"/>
              </a:rPr>
              <a:t>Sosyal Güvenlik Kurumu </a:t>
            </a:r>
            <a:r>
              <a:rPr lang="tr-TR" sz="2000" kern="0" dirty="0">
                <a:solidFill>
                  <a:prstClr val="black"/>
                </a:solidFill>
                <a:latin typeface="Times New Roman" panose="02020603050405020304" pitchFamily="18" charset="0"/>
                <a:cs typeface="Times New Roman" panose="02020603050405020304" pitchFamily="18" charset="0"/>
              </a:rPr>
              <a:t>ile </a:t>
            </a:r>
            <a:r>
              <a:rPr lang="tr-TR" sz="2000" kern="0" dirty="0" smtClean="0">
                <a:solidFill>
                  <a:prstClr val="black"/>
                </a:solidFill>
                <a:latin typeface="Times New Roman" panose="02020603050405020304" pitchFamily="18" charset="0"/>
                <a:cs typeface="Times New Roman" panose="02020603050405020304" pitchFamily="18" charset="0"/>
              </a:rPr>
              <a:t>imzalanan </a:t>
            </a:r>
            <a:r>
              <a:rPr lang="tr-TR" sz="2000" kern="0" dirty="0">
                <a:solidFill>
                  <a:prstClr val="black"/>
                </a:solidFill>
                <a:latin typeface="Times New Roman" panose="02020603050405020304" pitchFamily="18" charset="0"/>
                <a:cs typeface="Times New Roman" panose="02020603050405020304" pitchFamily="18" charset="0"/>
              </a:rPr>
              <a:t>“Götürü Bedel Üzerinden Sağlık Hizmeti Alım Sözleşmesi ve Usul Esasları</a:t>
            </a:r>
            <a:r>
              <a:rPr lang="tr-TR" sz="2000" kern="0" dirty="0" smtClean="0">
                <a:solidFill>
                  <a:prstClr val="black"/>
                </a:solidFill>
                <a:latin typeface="Times New Roman" panose="02020603050405020304" pitchFamily="18" charset="0"/>
                <a:cs typeface="Times New Roman" panose="02020603050405020304" pitchFamily="18" charset="0"/>
              </a:rPr>
              <a:t>”</a:t>
            </a:r>
          </a:p>
          <a:p>
            <a:pPr marL="342900" indent="-342900">
              <a:lnSpc>
                <a:spcPct val="150000"/>
              </a:lnSpc>
              <a:spcBef>
                <a:spcPts val="600"/>
              </a:spcBef>
              <a:buFont typeface="Arial" panose="020B0604020202020204" pitchFamily="34" charset="0"/>
              <a:buChar char="•"/>
            </a:pPr>
            <a:r>
              <a:rPr lang="tr-TR" sz="2000" kern="0" dirty="0" smtClean="0">
                <a:solidFill>
                  <a:prstClr val="black"/>
                </a:solidFill>
                <a:latin typeface="Times New Roman" panose="02020603050405020304" pitchFamily="18" charset="0"/>
                <a:cs typeface="Times New Roman" panose="02020603050405020304" pitchFamily="18" charset="0"/>
              </a:rPr>
              <a:t>İşletme birimlerinin ihtiyaçları</a:t>
            </a:r>
            <a:r>
              <a:rPr lang="tr-TR" sz="2000" kern="0" dirty="0">
                <a:solidFill>
                  <a:prstClr val="black"/>
                </a:solidFill>
                <a:latin typeface="Times New Roman" panose="02020603050405020304" pitchFamily="18" charset="0"/>
                <a:cs typeface="Times New Roman" panose="02020603050405020304" pitchFamily="18" charset="0"/>
              </a:rPr>
              <a:t>, </a:t>
            </a:r>
            <a:endParaRPr lang="tr-TR" sz="2000" kern="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spcBef>
                <a:spcPts val="600"/>
              </a:spcBef>
              <a:buFont typeface="Arial" panose="020B0604020202020204" pitchFamily="34" charset="0"/>
              <a:buChar char="•"/>
            </a:pPr>
            <a:r>
              <a:rPr lang="tr-TR" sz="2000" kern="0" dirty="0">
                <a:solidFill>
                  <a:prstClr val="black"/>
                </a:solidFill>
                <a:latin typeface="Times New Roman" panose="02020603050405020304" pitchFamily="18" charset="0"/>
                <a:cs typeface="Times New Roman" panose="02020603050405020304" pitchFamily="18" charset="0"/>
              </a:rPr>
              <a:t>Yılı Yeni Ekonomi </a:t>
            </a:r>
            <a:r>
              <a:rPr lang="tr-TR" sz="2000" kern="0" dirty="0" smtClean="0">
                <a:solidFill>
                  <a:prstClr val="black"/>
                </a:solidFill>
                <a:latin typeface="Times New Roman" panose="02020603050405020304" pitchFamily="18" charset="0"/>
                <a:cs typeface="Times New Roman" panose="02020603050405020304" pitchFamily="18" charset="0"/>
              </a:rPr>
              <a:t>Programında yer alan Temel Makro Ekonomik Göstergeler </a:t>
            </a:r>
          </a:p>
          <a:p>
            <a:pPr marL="342900" indent="-342900">
              <a:lnSpc>
                <a:spcPct val="150000"/>
              </a:lnSpc>
              <a:spcBef>
                <a:spcPts val="600"/>
              </a:spcBef>
              <a:buFont typeface="Arial" panose="020B0604020202020204" pitchFamily="34" charset="0"/>
              <a:buChar char="•"/>
            </a:pPr>
            <a:r>
              <a:rPr lang="tr-TR" sz="2000" kern="0" dirty="0" smtClean="0">
                <a:solidFill>
                  <a:prstClr val="black"/>
                </a:solidFill>
                <a:latin typeface="Times New Roman" panose="02020603050405020304" pitchFamily="18" charset="0"/>
                <a:cs typeface="Times New Roman" panose="02020603050405020304" pitchFamily="18" charset="0"/>
              </a:rPr>
              <a:t>Genel bütçe kaynakları ve</a:t>
            </a:r>
          </a:p>
          <a:p>
            <a:pPr marL="342900" indent="-342900">
              <a:lnSpc>
                <a:spcPct val="150000"/>
              </a:lnSpc>
              <a:spcBef>
                <a:spcPts val="600"/>
              </a:spcBef>
              <a:buFont typeface="Arial" panose="020B0604020202020204" pitchFamily="34" charset="0"/>
              <a:buChar char="•"/>
            </a:pPr>
            <a:r>
              <a:rPr lang="tr-TR" sz="2000" kern="0" dirty="0" smtClean="0">
                <a:solidFill>
                  <a:prstClr val="black"/>
                </a:solidFill>
                <a:latin typeface="Times New Roman" panose="02020603050405020304" pitchFamily="18" charset="0"/>
                <a:cs typeface="Times New Roman" panose="02020603050405020304" pitchFamily="18" charset="0"/>
              </a:rPr>
              <a:t>Bakanlık </a:t>
            </a:r>
            <a:r>
              <a:rPr lang="tr-TR" sz="2000" kern="0" dirty="0">
                <a:solidFill>
                  <a:prstClr val="black"/>
                </a:solidFill>
                <a:latin typeface="Times New Roman" panose="02020603050405020304" pitchFamily="18" charset="0"/>
                <a:cs typeface="Times New Roman" panose="02020603050405020304" pitchFamily="18" charset="0"/>
              </a:rPr>
              <a:t>hedefleri </a:t>
            </a:r>
            <a:r>
              <a:rPr lang="tr-TR" sz="2000" kern="0" dirty="0">
                <a:solidFill>
                  <a:srgbClr val="FF0000"/>
                </a:solidFill>
                <a:latin typeface="Times New Roman" panose="02020603050405020304" pitchFamily="18" charset="0"/>
                <a:cs typeface="Times New Roman" panose="02020603050405020304" pitchFamily="18" charset="0"/>
              </a:rPr>
              <a:t>dikkate alınmaktadır.</a:t>
            </a:r>
          </a:p>
          <a:p>
            <a:pPr>
              <a:spcBef>
                <a:spcPts val="600"/>
              </a:spcBef>
            </a:pPr>
            <a:endParaRPr lang="tr-TR" sz="2000" kern="0" dirty="0" smtClean="0">
              <a:solidFill>
                <a:prstClr val="black"/>
              </a:solidFill>
              <a:latin typeface="Times New Roman" panose="02020603050405020304" pitchFamily="18" charset="0"/>
              <a:cs typeface="Times New Roman" panose="02020603050405020304" pitchFamily="18" charset="0"/>
            </a:endParaRPr>
          </a:p>
          <a:p>
            <a:pPr>
              <a:spcBef>
                <a:spcPts val="600"/>
              </a:spcBef>
            </a:pPr>
            <a:endParaRPr lang="tr-TR" sz="2000" kern="0" dirty="0">
              <a:solidFill>
                <a:prstClr val="black"/>
              </a:solidFill>
              <a:latin typeface="Times New Roman" panose="02020603050405020304" pitchFamily="18" charset="0"/>
              <a:cs typeface="Times New Roman" panose="02020603050405020304" pitchFamily="18" charset="0"/>
            </a:endParaRPr>
          </a:p>
          <a:p>
            <a:pPr>
              <a:spcBef>
                <a:spcPts val="600"/>
              </a:spcBef>
            </a:pPr>
            <a:endParaRPr lang="tr-TR" sz="20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15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15</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C</a:t>
            </a:r>
            <a:r>
              <a:rPr lang="tr-TR" b="1" dirty="0" smtClean="0"/>
              <a:t>. </a:t>
            </a:r>
            <a:r>
              <a:rPr lang="tr-TR" b="1" dirty="0"/>
              <a:t>Döner Sermaye Bütçesinin Hazırlanması</a:t>
            </a:r>
            <a:br>
              <a:rPr lang="tr-TR" b="1" dirty="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96996"/>
          </a:xfrm>
          <a:prstGeom prst="rect">
            <a:avLst/>
          </a:prstGeom>
        </p:spPr>
        <p:txBody>
          <a:bodyPr wrap="square">
            <a:spAutoFit/>
          </a:bodyPr>
          <a:lstStyle/>
          <a:p>
            <a:pPr algn="just">
              <a:lnSpc>
                <a:spcPct val="150000"/>
              </a:lnSpc>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673605" y="2193329"/>
            <a:ext cx="9027420" cy="1938992"/>
          </a:xfrm>
          <a:prstGeom prst="rect">
            <a:avLst/>
          </a:prstGeom>
        </p:spPr>
        <p:txBody>
          <a:bodyPr wrap="square">
            <a:spAutoFit/>
          </a:bodyPr>
          <a:lstStyle/>
          <a:p>
            <a:pPr>
              <a:lnSpc>
                <a:spcPct val="150000"/>
              </a:lnSpc>
            </a:pPr>
            <a:r>
              <a:rPr lang="tr-TR" sz="2000" b="1" dirty="0" smtClean="0">
                <a:latin typeface="Times New Roman" panose="02020603050405020304" pitchFamily="18" charset="0"/>
                <a:cs typeface="Times New Roman" panose="02020603050405020304" pitchFamily="18" charset="0"/>
              </a:rPr>
              <a:t>Yatırım Giderleri:</a:t>
            </a:r>
          </a:p>
          <a:p>
            <a:pPr>
              <a:lnSpc>
                <a:spcPct val="150000"/>
              </a:lnSpc>
            </a:pPr>
            <a:endParaRPr lang="tr-TR" sz="2000" b="1"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Yatırım Giderleri Grubuna konulacak bütçe tutarı, </a:t>
            </a:r>
            <a:r>
              <a:rPr lang="tr-TR" sz="2000" b="1" dirty="0">
                <a:latin typeface="Times New Roman" panose="02020603050405020304" pitchFamily="18" charset="0"/>
                <a:cs typeface="Times New Roman" panose="02020603050405020304" pitchFamily="18" charset="0"/>
              </a:rPr>
              <a:t>toplam döner sermaye bütçesinin (Gider Bütçesi Dengeleme Payı hariç) %4’ünü</a:t>
            </a:r>
            <a:r>
              <a:rPr lang="tr-TR" sz="2000" dirty="0">
                <a:latin typeface="Times New Roman" panose="02020603050405020304" pitchFamily="18" charset="0"/>
                <a:cs typeface="Times New Roman" panose="02020603050405020304" pitchFamily="18" charset="0"/>
              </a:rPr>
              <a:t> geçmeyecektir. </a:t>
            </a:r>
            <a:endParaRPr lang="tr-T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9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16</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C</a:t>
            </a:r>
            <a:r>
              <a:rPr lang="tr-TR" b="1" dirty="0" smtClean="0"/>
              <a:t>. </a:t>
            </a:r>
            <a:r>
              <a:rPr lang="tr-TR" b="1" dirty="0"/>
              <a:t>Döner Sermaye Bütçesinin Hazırlanması</a:t>
            </a:r>
            <a:br>
              <a:rPr lang="tr-TR" b="1" dirty="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5324535"/>
          </a:xfrm>
          <a:prstGeom prst="rect">
            <a:avLst/>
          </a:prstGeom>
        </p:spPr>
        <p:txBody>
          <a:bodyPr wrap="square">
            <a:spAutoFit/>
          </a:bodyPr>
          <a:lstStyle/>
          <a:p>
            <a:endParaRPr lang="tr-TR" sz="2000" b="1" dirty="0" smtClean="0">
              <a:latin typeface="Times New Roman" panose="02020603050405020304" pitchFamily="18" charset="0"/>
              <a:cs typeface="Times New Roman" panose="02020603050405020304" pitchFamily="18" charset="0"/>
            </a:endParaRPr>
          </a:p>
          <a:p>
            <a:endParaRPr lang="tr-TR" sz="2000" b="1" dirty="0">
              <a:latin typeface="Times New Roman" panose="02020603050405020304" pitchFamily="18" charset="0"/>
              <a:cs typeface="Times New Roman" panose="02020603050405020304" pitchFamily="18" charset="0"/>
            </a:endParaRPr>
          </a:p>
          <a:p>
            <a:r>
              <a:rPr lang="tr-TR" sz="2000" b="1" dirty="0" smtClean="0">
                <a:latin typeface="Times New Roman" panose="02020603050405020304" pitchFamily="18" charset="0"/>
                <a:cs typeface="Times New Roman" panose="02020603050405020304" pitchFamily="18" charset="0"/>
              </a:rPr>
              <a:t>Yedek Ödenek:</a:t>
            </a:r>
          </a:p>
          <a:p>
            <a:endParaRPr lang="tr-TR" sz="20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2020 yılında uygulanacak olan yeni hesap planına göre Gider Bütçesi Dengeleme </a:t>
            </a:r>
            <a:r>
              <a:rPr lang="tr-TR" sz="2000" dirty="0" smtClean="0">
                <a:latin typeface="Times New Roman" panose="02020603050405020304" pitchFamily="18" charset="0"/>
                <a:cs typeface="Times New Roman" panose="02020603050405020304" pitchFamily="18" charset="0"/>
              </a:rPr>
              <a:t>Payının ismi </a:t>
            </a:r>
            <a:r>
              <a:rPr lang="tr-TR" sz="2000" b="1" dirty="0" smtClean="0">
                <a:solidFill>
                  <a:srgbClr val="FF0000"/>
                </a:solidFill>
                <a:latin typeface="Times New Roman" panose="02020603050405020304" pitchFamily="18" charset="0"/>
                <a:cs typeface="Times New Roman" panose="02020603050405020304" pitchFamily="18" charset="0"/>
              </a:rPr>
              <a:t>Yedek Ödenek </a:t>
            </a:r>
            <a:r>
              <a:rPr lang="tr-TR" sz="2000" dirty="0" smtClean="0">
                <a:latin typeface="Times New Roman" panose="02020603050405020304" pitchFamily="18" charset="0"/>
                <a:cs typeface="Times New Roman" panose="02020603050405020304" pitchFamily="18" charset="0"/>
              </a:rPr>
              <a:t>(11.01) olmuştur. </a:t>
            </a:r>
          </a:p>
          <a:p>
            <a:pPr marL="342900" indent="-342900" algn="just">
              <a:lnSpc>
                <a:spcPct val="150000"/>
              </a:lnSpc>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Bütçelerden Yedek Ödenek ayrılması </a:t>
            </a:r>
            <a:r>
              <a:rPr lang="tr-TR" sz="2000" dirty="0">
                <a:latin typeface="Times New Roman" panose="02020603050405020304" pitchFamily="18" charset="0"/>
                <a:cs typeface="Times New Roman" panose="02020603050405020304" pitchFamily="18" charset="0"/>
              </a:rPr>
              <a:t>uygulamasına 2020 yılında da devam edilecek olup işletme birimleri </a:t>
            </a:r>
            <a:r>
              <a:rPr lang="tr-TR" sz="2000" b="1" dirty="0" smtClean="0">
                <a:solidFill>
                  <a:srgbClr val="FF0000"/>
                </a:solidFill>
                <a:latin typeface="Times New Roman" panose="02020603050405020304" pitchFamily="18" charset="0"/>
                <a:cs typeface="Times New Roman" panose="02020603050405020304" pitchFamily="18" charset="0"/>
              </a:rPr>
              <a:t>gelir bütçesinin % 5’ini </a:t>
            </a:r>
            <a:r>
              <a:rPr lang="tr-TR" sz="2000" dirty="0" smtClean="0">
                <a:latin typeface="Times New Roman" panose="02020603050405020304" pitchFamily="18" charset="0"/>
                <a:cs typeface="Times New Roman" panose="02020603050405020304" pitchFamily="18" charset="0"/>
              </a:rPr>
              <a:t>Yedek Ödenek olarak </a:t>
            </a:r>
            <a:r>
              <a:rPr lang="tr-TR" sz="2000" dirty="0">
                <a:latin typeface="Times New Roman" panose="02020603050405020304" pitchFamily="18" charset="0"/>
                <a:cs typeface="Times New Roman" panose="02020603050405020304" pitchFamily="18" charset="0"/>
              </a:rPr>
              <a:t>ayıracaktır. </a:t>
            </a:r>
            <a:endParaRPr lang="tr-TR"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Bakanlığımızca </a:t>
            </a:r>
            <a:r>
              <a:rPr lang="tr-TR" sz="2000" dirty="0">
                <a:latin typeface="Times New Roman" panose="02020603050405020304" pitchFamily="18" charset="0"/>
                <a:cs typeface="Times New Roman" panose="02020603050405020304" pitchFamily="18" charset="0"/>
              </a:rPr>
              <a:t>gerek görüldüğünde, Yedek </a:t>
            </a:r>
            <a:r>
              <a:rPr lang="tr-TR" sz="2000" dirty="0" smtClean="0">
                <a:latin typeface="Times New Roman" panose="02020603050405020304" pitchFamily="18" charset="0"/>
                <a:cs typeface="Times New Roman" panose="02020603050405020304" pitchFamily="18" charset="0"/>
              </a:rPr>
              <a:t>Ödenekten aktarma </a:t>
            </a:r>
            <a:r>
              <a:rPr lang="tr-TR" sz="2000" dirty="0">
                <a:latin typeface="Times New Roman" panose="02020603050405020304" pitchFamily="18" charset="0"/>
                <a:cs typeface="Times New Roman" panose="02020603050405020304" pitchFamily="18" charset="0"/>
              </a:rPr>
              <a:t>talepleri </a:t>
            </a:r>
            <a:r>
              <a:rPr lang="tr-TR" sz="2000" b="1" dirty="0" smtClean="0">
                <a:solidFill>
                  <a:srgbClr val="FF0000"/>
                </a:solidFill>
                <a:latin typeface="Times New Roman" panose="02020603050405020304" pitchFamily="18" charset="0"/>
                <a:cs typeface="Times New Roman" panose="02020603050405020304" pitchFamily="18" charset="0"/>
              </a:rPr>
              <a:t>ayrıntılı gerekçeleriyle</a:t>
            </a:r>
            <a:r>
              <a:rPr lang="tr-TR" sz="2000" b="1"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birlikte resmi yazıyla </a:t>
            </a:r>
            <a:r>
              <a:rPr lang="tr-TR" sz="2000" dirty="0" smtClean="0">
                <a:latin typeface="Times New Roman" panose="02020603050405020304" pitchFamily="18" charset="0"/>
                <a:cs typeface="Times New Roman" panose="02020603050405020304" pitchFamily="18" charset="0"/>
              </a:rPr>
              <a:t>yapılacaktır.</a:t>
            </a: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42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200" b="1" dirty="0"/>
              <a:t>D</a:t>
            </a:r>
            <a:r>
              <a:rPr lang="tr-TR" sz="3200" b="1" dirty="0" smtClean="0"/>
              <a:t>. Bütçenin Kullanılması</a:t>
            </a:r>
            <a:endParaRPr lang="tr-TR" sz="32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17</a:t>
            </a:fld>
            <a:endParaRPr lang="tr-TR" dirty="0"/>
          </a:p>
        </p:txBody>
      </p:sp>
    </p:spTree>
    <p:extLst>
      <p:ext uri="{BB962C8B-B14F-4D97-AF65-F5344CB8AC3E}">
        <p14:creationId xmlns:p14="http://schemas.microsoft.com/office/powerpoint/2010/main" val="109256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18</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D</a:t>
            </a:r>
            <a:r>
              <a:rPr lang="tr-TR" sz="3600" b="1" dirty="0" smtClean="0"/>
              <a:t>. Bütçesinin Kullanılması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504688" y="2007151"/>
            <a:ext cx="11412584" cy="3785652"/>
          </a:xfrm>
          <a:prstGeom prst="rect">
            <a:avLst/>
          </a:prstGeom>
        </p:spPr>
        <p:txBody>
          <a:bodyPr wrap="square">
            <a:spAutoFit/>
          </a:bodyPr>
          <a:lstStyle/>
          <a:p>
            <a:pPr>
              <a:lnSpc>
                <a:spcPct val="150000"/>
              </a:lnSpc>
              <a:spcBef>
                <a:spcPts val="600"/>
              </a:spcBef>
            </a:pPr>
            <a:r>
              <a:rPr lang="tr-TR" sz="2000" dirty="0">
                <a:latin typeface="Times New Roman" panose="02020603050405020304" pitchFamily="18" charset="0"/>
                <a:cs typeface="Times New Roman" panose="02020603050405020304" pitchFamily="18" charset="0"/>
              </a:rPr>
              <a:t>İşletme birimlerinin ihtiyaçları </a:t>
            </a:r>
            <a:r>
              <a:rPr lang="tr-TR" sz="2000" b="1" dirty="0">
                <a:latin typeface="Times New Roman" panose="02020603050405020304" pitchFamily="18" charset="0"/>
                <a:cs typeface="Times New Roman" panose="02020603050405020304" pitchFamily="18" charset="0"/>
              </a:rPr>
              <a:t>öncelikli olarak sırasıyla, </a:t>
            </a:r>
            <a:endParaRPr lang="tr-TR" sz="2000" b="1" dirty="0" smtClean="0">
              <a:latin typeface="Times New Roman" panose="02020603050405020304" pitchFamily="18" charset="0"/>
              <a:cs typeface="Times New Roman" panose="02020603050405020304" pitchFamily="18" charset="0"/>
            </a:endParaRPr>
          </a:p>
          <a:p>
            <a:pPr>
              <a:lnSpc>
                <a:spcPct val="150000"/>
              </a:lnSpc>
              <a:spcBef>
                <a:spcPts val="600"/>
              </a:spcBef>
            </a:pPr>
            <a:endParaRPr lang="tr-TR" sz="2000" b="1" dirty="0" smtClean="0">
              <a:latin typeface="Times New Roman" panose="02020603050405020304" pitchFamily="18" charset="0"/>
              <a:cs typeface="Times New Roman" panose="02020603050405020304" pitchFamily="18" charset="0"/>
            </a:endParaRPr>
          </a:p>
          <a:p>
            <a:pPr marL="457200" indent="-457200">
              <a:lnSpc>
                <a:spcPct val="150000"/>
              </a:lnSpc>
              <a:spcBef>
                <a:spcPts val="600"/>
              </a:spcBef>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İl </a:t>
            </a:r>
            <a:r>
              <a:rPr lang="tr-TR" sz="2000" dirty="0">
                <a:latin typeface="Times New Roman" panose="02020603050405020304" pitchFamily="18" charset="0"/>
                <a:cs typeface="Times New Roman" panose="02020603050405020304" pitchFamily="18" charset="0"/>
              </a:rPr>
              <a:t>Özel İdaresinde veya Yatırım İzleme ve Koordinasyon </a:t>
            </a:r>
            <a:r>
              <a:rPr lang="tr-TR" sz="2000" dirty="0" smtClean="0">
                <a:latin typeface="Times New Roman" panose="02020603050405020304" pitchFamily="18" charset="0"/>
                <a:cs typeface="Times New Roman" panose="02020603050405020304" pitchFamily="18" charset="0"/>
              </a:rPr>
              <a:t>Başkanlığında bekleyen ödeneklerden</a:t>
            </a:r>
            <a:r>
              <a:rPr lang="tr-TR" sz="2000" dirty="0">
                <a:latin typeface="Times New Roman" panose="02020603050405020304" pitchFamily="18" charset="0"/>
                <a:cs typeface="Times New Roman" panose="02020603050405020304" pitchFamily="18" charset="0"/>
              </a:rPr>
              <a:t>, </a:t>
            </a:r>
            <a:endParaRPr lang="tr-TR" sz="2000" dirty="0" smtClean="0">
              <a:latin typeface="Times New Roman" panose="02020603050405020304" pitchFamily="18" charset="0"/>
              <a:cs typeface="Times New Roman" panose="02020603050405020304" pitchFamily="18" charset="0"/>
            </a:endParaRPr>
          </a:p>
          <a:p>
            <a:pPr marL="457200" indent="-457200">
              <a:lnSpc>
                <a:spcPct val="150000"/>
              </a:lnSpc>
              <a:spcBef>
                <a:spcPts val="600"/>
              </a:spcBef>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a:t>
            </a:r>
            <a:r>
              <a:rPr lang="tr-TR" sz="2000" dirty="0" smtClean="0">
                <a:latin typeface="Times New Roman" panose="02020603050405020304" pitchFamily="18" charset="0"/>
                <a:cs typeface="Times New Roman" panose="02020603050405020304" pitchFamily="18" charset="0"/>
              </a:rPr>
              <a:t>enel </a:t>
            </a:r>
            <a:r>
              <a:rPr lang="tr-TR" sz="2000" dirty="0">
                <a:latin typeface="Times New Roman" panose="02020603050405020304" pitchFamily="18" charset="0"/>
                <a:cs typeface="Times New Roman" panose="02020603050405020304" pitchFamily="18" charset="0"/>
              </a:rPr>
              <a:t>bütçe kaynaklarından </a:t>
            </a:r>
            <a:r>
              <a:rPr lang="tr-TR" sz="2000" dirty="0" smtClean="0">
                <a:latin typeface="Times New Roman" panose="02020603050405020304" pitchFamily="18" charset="0"/>
                <a:cs typeface="Times New Roman" panose="02020603050405020304" pitchFamily="18" charset="0"/>
              </a:rPr>
              <a:t> </a:t>
            </a:r>
          </a:p>
          <a:p>
            <a:pPr marL="457200" indent="-457200">
              <a:lnSpc>
                <a:spcPct val="150000"/>
              </a:lnSpc>
              <a:spcBef>
                <a:spcPts val="600"/>
              </a:spcBef>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a:t>
            </a:r>
            <a:r>
              <a:rPr lang="tr-TR" sz="2000" dirty="0" smtClean="0">
                <a:latin typeface="Times New Roman" panose="02020603050405020304" pitchFamily="18" charset="0"/>
                <a:cs typeface="Times New Roman" panose="02020603050405020304" pitchFamily="18" charset="0"/>
              </a:rPr>
              <a:t>öner </a:t>
            </a:r>
            <a:r>
              <a:rPr lang="tr-TR" sz="2000" dirty="0">
                <a:latin typeface="Times New Roman" panose="02020603050405020304" pitchFamily="18" charset="0"/>
                <a:cs typeface="Times New Roman" panose="02020603050405020304" pitchFamily="18" charset="0"/>
              </a:rPr>
              <a:t>sermaye kaynaklarından </a:t>
            </a:r>
            <a:r>
              <a:rPr lang="tr-TR" sz="2000" dirty="0" smtClean="0">
                <a:latin typeface="Times New Roman" panose="02020603050405020304" pitchFamily="18" charset="0"/>
                <a:cs typeface="Times New Roman" panose="02020603050405020304" pitchFamily="18" charset="0"/>
              </a:rPr>
              <a:t>karşılanacaktır. </a:t>
            </a:r>
          </a:p>
          <a:p>
            <a:pPr>
              <a:lnSpc>
                <a:spcPct val="150000"/>
              </a:lnSpc>
              <a:spcBef>
                <a:spcPts val="600"/>
              </a:spcBef>
              <a:buClr>
                <a:schemeClr val="accent2"/>
              </a:buClr>
            </a:pPr>
            <a:endParaRPr lang="tr-TR" sz="2000" dirty="0" smtClean="0">
              <a:latin typeface="Times New Roman" panose="02020603050405020304" pitchFamily="18" charset="0"/>
              <a:cs typeface="Times New Roman" panose="02020603050405020304" pitchFamily="18" charset="0"/>
            </a:endParaRPr>
          </a:p>
          <a:p>
            <a:pPr>
              <a:lnSpc>
                <a:spcPct val="150000"/>
              </a:lnSpc>
              <a:spcBef>
                <a:spcPts val="600"/>
              </a:spcBef>
            </a:pPr>
            <a:r>
              <a:rPr lang="tr-TR" sz="2000" b="1" dirty="0" smtClean="0">
                <a:latin typeface="Times New Roman" panose="02020603050405020304" pitchFamily="18" charset="0"/>
                <a:cs typeface="Times New Roman" panose="02020603050405020304" pitchFamily="18" charset="0"/>
              </a:rPr>
              <a:t>Genel </a:t>
            </a:r>
            <a:r>
              <a:rPr lang="tr-TR" sz="2000" b="1" dirty="0">
                <a:latin typeface="Times New Roman" panose="02020603050405020304" pitchFamily="18" charset="0"/>
                <a:cs typeface="Times New Roman" panose="02020603050405020304" pitchFamily="18" charset="0"/>
              </a:rPr>
              <a:t>bütçe kaynakları tüketilmeden, döner sermaye kaynakları kullanılmayacaktır. </a:t>
            </a:r>
          </a:p>
        </p:txBody>
      </p:sp>
    </p:spTree>
    <p:extLst>
      <p:ext uri="{BB962C8B-B14F-4D97-AF65-F5344CB8AC3E}">
        <p14:creationId xmlns:p14="http://schemas.microsoft.com/office/powerpoint/2010/main" val="36021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19</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D</a:t>
            </a:r>
            <a:r>
              <a:rPr lang="tr-TR" b="1" dirty="0" smtClean="0"/>
              <a:t>. Bütçenin Kullanılması</a:t>
            </a:r>
            <a:r>
              <a:rPr lang="tr-TR" b="1" dirty="0"/>
              <a:t/>
            </a:r>
            <a:br>
              <a:rPr lang="tr-TR" b="1" dirty="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822417"/>
            <a:ext cx="11438710" cy="5170646"/>
          </a:xfrm>
          <a:prstGeom prst="rect">
            <a:avLst/>
          </a:prstGeom>
        </p:spPr>
        <p:txBody>
          <a:bodyPr wrap="square">
            <a:spAutoFit/>
          </a:bodyPr>
          <a:lstStyle/>
          <a:p>
            <a:pPr marL="457200" indent="-457200">
              <a:buFont typeface="+mj-lt"/>
              <a:buAutoNum type="arabicPeriod"/>
            </a:pPr>
            <a:r>
              <a:rPr lang="tr-TR" sz="2000" b="1" dirty="0">
                <a:latin typeface="Times New Roman" panose="02020603050405020304" pitchFamily="18" charset="0"/>
                <a:cs typeface="Times New Roman" panose="02020603050405020304" pitchFamily="18" charset="0"/>
              </a:rPr>
              <a:t>Bütçe </a:t>
            </a:r>
            <a:r>
              <a:rPr lang="tr-TR" sz="2000" b="1" dirty="0" smtClean="0">
                <a:latin typeface="Times New Roman" panose="02020603050405020304" pitchFamily="18" charset="0"/>
                <a:cs typeface="Times New Roman" panose="02020603050405020304" pitchFamily="18" charset="0"/>
              </a:rPr>
              <a:t>Aktarmaları:</a:t>
            </a:r>
          </a:p>
          <a:p>
            <a:endParaRPr lang="tr-TR" sz="2000" b="1" dirty="0" smtClean="0">
              <a:latin typeface="Times New Roman" panose="02020603050405020304" pitchFamily="18" charset="0"/>
              <a:cs typeface="Times New Roman" panose="02020603050405020304" pitchFamily="18" charset="0"/>
            </a:endParaRPr>
          </a:p>
          <a:p>
            <a:pPr>
              <a:lnSpc>
                <a:spcPct val="150000"/>
              </a:lnSpc>
            </a:pPr>
            <a:r>
              <a:rPr lang="tr-TR" sz="2000" b="1" dirty="0" smtClean="0">
                <a:solidFill>
                  <a:srgbClr val="FF0000"/>
                </a:solidFill>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İhalesi yapılıp sözleşmeye bağlanan ödeneklerden aktarma yapılmaması gerekmektedir.</a:t>
            </a:r>
          </a:p>
          <a:p>
            <a:pPr>
              <a:lnSpc>
                <a:spcPct val="150000"/>
              </a:lnSpc>
            </a:pPr>
            <a:endParaRPr lang="tr-TR" sz="20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Bütçelerde </a:t>
            </a:r>
            <a:r>
              <a:rPr lang="tr-TR" sz="2000" dirty="0">
                <a:latin typeface="Times New Roman" panose="02020603050405020304" pitchFamily="18" charset="0"/>
                <a:cs typeface="Times New Roman" panose="02020603050405020304" pitchFamily="18" charset="0"/>
              </a:rPr>
              <a:t>yapılacak bölüm içi aktarmalar, İl Sağlık Müdürlüğünce onaylanacaktır. </a:t>
            </a:r>
            <a:endParaRPr lang="tr-TR" sz="2000" dirty="0" smtClean="0">
              <a:latin typeface="Times New Roman" panose="02020603050405020304" pitchFamily="18" charset="0"/>
              <a:cs typeface="Times New Roman" panose="02020603050405020304" pitchFamily="18" charset="0"/>
            </a:endParaRPr>
          </a:p>
          <a:p>
            <a:pPr algn="just">
              <a:lnSpc>
                <a:spcPct val="150000"/>
              </a:lnSpc>
            </a:pPr>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Bölümler </a:t>
            </a:r>
            <a:r>
              <a:rPr lang="tr-TR" sz="2000" dirty="0">
                <a:latin typeface="Times New Roman" panose="02020603050405020304" pitchFamily="18" charset="0"/>
                <a:cs typeface="Times New Roman" panose="02020603050405020304" pitchFamily="18" charset="0"/>
              </a:rPr>
              <a:t>arası aktarmalar; Sağlık Müdürlüğü İşletme Birimlerinde Strateji Geliştirme Başkanlığı, sağlık tesisleri işletme birimlerinde ise Kamu Hastaneleri Genel Müdürlüğü tarafından değerlendirilecektir</a:t>
            </a:r>
            <a:r>
              <a:rPr lang="tr-TR"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Aktarma gerekçesinin ayrıntılı yazılması gerekmektedir. (Sadece ilgili kalemlerde ödeneğe ihtiyaç duyulmaktadır şeklinde aktarma gerekçesi kabul görmemektedir)</a:t>
            </a: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80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Dirsek Bağlayıcısı 79"/>
          <p:cNvCxnSpPr/>
          <p:nvPr/>
        </p:nvCxnSpPr>
        <p:spPr bwMode="auto">
          <a:xfrm rot="10800000" flipV="1">
            <a:off x="9140169" y="3256886"/>
            <a:ext cx="247932" cy="2715074"/>
          </a:xfrm>
          <a:prstGeom prst="bentConnector2">
            <a:avLst/>
          </a:prstGeom>
          <a:ln>
            <a:solidFill>
              <a:srgbClr val="48A29C"/>
            </a:solidFill>
          </a:ln>
        </p:spPr>
        <p:style>
          <a:lnRef idx="1">
            <a:schemeClr val="accent1"/>
          </a:lnRef>
          <a:fillRef idx="0">
            <a:schemeClr val="accent1"/>
          </a:fillRef>
          <a:effectRef idx="0">
            <a:schemeClr val="accent1"/>
          </a:effectRef>
          <a:fontRef idx="minor">
            <a:schemeClr val="tx1"/>
          </a:fontRef>
        </p:style>
      </p:cxnSp>
      <p:cxnSp>
        <p:nvCxnSpPr>
          <p:cNvPr id="85" name="Dirsek Bağlayıcısı 80"/>
          <p:cNvCxnSpPr/>
          <p:nvPr/>
        </p:nvCxnSpPr>
        <p:spPr bwMode="auto">
          <a:xfrm>
            <a:off x="10507595" y="3256886"/>
            <a:ext cx="258579" cy="3110548"/>
          </a:xfrm>
          <a:prstGeom prst="bentConnector2">
            <a:avLst/>
          </a:prstGeom>
          <a:ln>
            <a:solidFill>
              <a:srgbClr val="48A29C"/>
            </a:solidFill>
          </a:ln>
        </p:spPr>
        <p:style>
          <a:lnRef idx="1">
            <a:schemeClr val="accent1"/>
          </a:lnRef>
          <a:fillRef idx="0">
            <a:schemeClr val="accent1"/>
          </a:fillRef>
          <a:effectRef idx="0">
            <a:schemeClr val="accent1"/>
          </a:effectRef>
          <a:fontRef idx="minor">
            <a:schemeClr val="tx1"/>
          </a:fontRef>
        </p:style>
      </p:cxnSp>
      <p:cxnSp>
        <p:nvCxnSpPr>
          <p:cNvPr id="63" name="Düz Bağlayıcı 170"/>
          <p:cNvCxnSpPr/>
          <p:nvPr/>
        </p:nvCxnSpPr>
        <p:spPr>
          <a:xfrm>
            <a:off x="3916147" y="1827098"/>
            <a:ext cx="1" cy="119290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3" name="Düz Bağlayıcı 170"/>
          <p:cNvCxnSpPr/>
          <p:nvPr/>
        </p:nvCxnSpPr>
        <p:spPr>
          <a:xfrm>
            <a:off x="5688556" y="1827098"/>
            <a:ext cx="1" cy="119290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3" name="Object 2" hidden="1"/>
          <p:cNvGraphicFramePr>
            <a:graphicFrameLocks noChangeAspect="1"/>
          </p:cNvGraphicFramePr>
          <p:nvPr>
            <p:custDataLst>
              <p:tags r:id="rId2"/>
            </p:custDataLst>
            <p:extLst/>
          </p:nvPr>
        </p:nvGraphicFramePr>
        <p:xfrm>
          <a:off x="1525891" y="1621"/>
          <a:ext cx="1619" cy="1619"/>
        </p:xfrm>
        <a:graphic>
          <a:graphicData uri="http://schemas.openxmlformats.org/presentationml/2006/ole">
            <mc:AlternateContent xmlns:mc="http://schemas.openxmlformats.org/markup-compatibility/2006">
              <mc:Choice xmlns:v="urn:schemas-microsoft-com:vml" Requires="v">
                <p:oleObj spid="_x0000_s1097"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25891" y="1621"/>
                        <a:ext cx="1619" cy="1619"/>
                      </a:xfrm>
                      <a:prstGeom prst="rect">
                        <a:avLst/>
                      </a:prstGeom>
                    </p:spPr>
                  </p:pic>
                </p:oleObj>
              </mc:Fallback>
            </mc:AlternateContent>
          </a:graphicData>
        </a:graphic>
      </p:graphicFrame>
      <p:sp>
        <p:nvSpPr>
          <p:cNvPr id="4" name="Slayt Numarası Yer Tutucusu 3"/>
          <p:cNvSpPr>
            <a:spLocks noGrp="1"/>
          </p:cNvSpPr>
          <p:nvPr>
            <p:ph type="sldNum" sz="quarter" idx="10"/>
          </p:nvPr>
        </p:nvSpPr>
        <p:spPr>
          <a:xfrm>
            <a:off x="11536217" y="6394450"/>
            <a:ext cx="493857" cy="365125"/>
          </a:xfrm>
        </p:spPr>
        <p:txBody>
          <a:bodyPr/>
          <a:lstStyle/>
          <a:p>
            <a:fld id="{355FEEFD-3B84-5E40-B880-6D259D79DEE1}" type="slidenum">
              <a:rPr lang="tr-TR" smtClean="0"/>
              <a:pPr/>
              <a:t>2</a:t>
            </a:fld>
            <a:endParaRPr lang="tr-TR" dirty="0"/>
          </a:p>
        </p:txBody>
      </p:sp>
      <p:cxnSp>
        <p:nvCxnSpPr>
          <p:cNvPr id="177" name="Dirsek Bağlayıcısı 61"/>
          <p:cNvCxnSpPr/>
          <p:nvPr/>
        </p:nvCxnSpPr>
        <p:spPr bwMode="auto">
          <a:xfrm rot="10800000" flipV="1">
            <a:off x="5678281" y="3256886"/>
            <a:ext cx="247932" cy="2715074"/>
          </a:xfrm>
          <a:prstGeom prst="bentConnector2">
            <a:avLst/>
          </a:prstGeom>
          <a:ln>
            <a:solidFill>
              <a:srgbClr val="48A29C"/>
            </a:solidFill>
          </a:ln>
        </p:spPr>
        <p:style>
          <a:lnRef idx="1">
            <a:schemeClr val="accent1"/>
          </a:lnRef>
          <a:fillRef idx="0">
            <a:schemeClr val="accent1"/>
          </a:fillRef>
          <a:effectRef idx="0">
            <a:schemeClr val="accent1"/>
          </a:effectRef>
          <a:fontRef idx="minor">
            <a:schemeClr val="tx1"/>
          </a:fontRef>
        </p:style>
      </p:cxnSp>
      <p:cxnSp>
        <p:nvCxnSpPr>
          <p:cNvPr id="181" name="Düz Bağlayıcı 65"/>
          <p:cNvCxnSpPr>
            <a:endCxn id="211" idx="2"/>
          </p:cNvCxnSpPr>
          <p:nvPr/>
        </p:nvCxnSpPr>
        <p:spPr>
          <a:xfrm flipH="1">
            <a:off x="7476165" y="1827098"/>
            <a:ext cx="12444" cy="4926682"/>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2" name="Dirsek Bağlayıcısı 66"/>
          <p:cNvCxnSpPr/>
          <p:nvPr/>
        </p:nvCxnSpPr>
        <p:spPr>
          <a:xfrm>
            <a:off x="5960410" y="1827097"/>
            <a:ext cx="4049826" cy="1229008"/>
          </a:xfrm>
          <a:prstGeom prst="bentConnector3">
            <a:avLst>
              <a:gd name="adj1" fmla="val 99418"/>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3" name="Dirsek Bağlayıcısı 67"/>
          <p:cNvCxnSpPr>
            <a:stCxn id="185" idx="1"/>
            <a:endCxn id="199" idx="0"/>
          </p:cNvCxnSpPr>
          <p:nvPr/>
        </p:nvCxnSpPr>
        <p:spPr>
          <a:xfrm rot="10800000" flipV="1">
            <a:off x="1649462" y="1822534"/>
            <a:ext cx="3079312" cy="1074561"/>
          </a:xfrm>
          <a:prstGeom prst="bentConnector2">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85" name="Yuvarlatılmış Dikdörtgen 76">
            <a:extLst/>
          </p:cNvPr>
          <p:cNvSpPr/>
          <p:nvPr/>
        </p:nvSpPr>
        <p:spPr>
          <a:xfrm>
            <a:off x="4728774" y="1481819"/>
            <a:ext cx="1919566" cy="681431"/>
          </a:xfrm>
          <a:prstGeom prst="roundRect">
            <a:avLst/>
          </a:prstGeom>
          <a:solidFill>
            <a:schemeClr val="bg1">
              <a:lumMod val="85000"/>
            </a:schemeClr>
          </a:solidFill>
          <a:ln>
            <a:noFill/>
          </a:ln>
        </p:spPr>
        <p:style>
          <a:lnRef idx="1">
            <a:schemeClr val="accent5"/>
          </a:lnRef>
          <a:fillRef idx="2">
            <a:schemeClr val="accent5"/>
          </a:fillRef>
          <a:effectRef idx="1">
            <a:schemeClr val="accent5"/>
          </a:effectRef>
          <a:fontRef idx="minor">
            <a:schemeClr val="dk1"/>
          </a:fontRef>
        </p:style>
        <p:txBody>
          <a:bodyPr tIns="11243"/>
          <a:lstStyle/>
          <a:p>
            <a:pPr algn="ctr">
              <a:defRPr/>
            </a:pPr>
            <a:r>
              <a:rPr lang="tr-TR" sz="1050" b="1" dirty="0">
                <a:solidFill>
                  <a:schemeClr val="tx1">
                    <a:lumMod val="65000"/>
                    <a:lumOff val="35000"/>
                  </a:schemeClr>
                </a:solidFill>
                <a:latin typeface="Times New Roman" panose="02020603050405020304" pitchFamily="18" charset="0"/>
                <a:cs typeface="Times New Roman" panose="02020603050405020304" pitchFamily="18" charset="0"/>
              </a:rPr>
              <a:t>BAŞKAN</a:t>
            </a:r>
          </a:p>
        </p:txBody>
      </p:sp>
      <p:sp>
        <p:nvSpPr>
          <p:cNvPr id="187" name="Rounded Rectangle 82">
            <a:extLst/>
          </p:cNvPr>
          <p:cNvSpPr/>
          <p:nvPr/>
        </p:nvSpPr>
        <p:spPr bwMode="auto">
          <a:xfrm>
            <a:off x="6912833" y="2840943"/>
            <a:ext cx="1113409" cy="55062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prstClr val="white"/>
              </a:solidFill>
              <a:latin typeface="Times New Roman" panose="02020603050405020304" pitchFamily="18" charset="0"/>
              <a:cs typeface="Times New Roman" panose="02020603050405020304" pitchFamily="18" charset="0"/>
            </a:endParaRPr>
          </a:p>
        </p:txBody>
      </p:sp>
      <p:sp>
        <p:nvSpPr>
          <p:cNvPr id="188" name="Yuvarlatılmış Dikdörtgen 55">
            <a:extLst/>
          </p:cNvPr>
          <p:cNvSpPr/>
          <p:nvPr/>
        </p:nvSpPr>
        <p:spPr bwMode="auto">
          <a:xfrm>
            <a:off x="8533837" y="3811372"/>
            <a:ext cx="1190982" cy="595347"/>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Döner Sermaye Dairesi Başkanlığı</a:t>
            </a:r>
          </a:p>
        </p:txBody>
      </p:sp>
      <p:sp>
        <p:nvSpPr>
          <p:cNvPr id="189" name="Yuvarlatılmış Dikdörtgen 68">
            <a:extLst/>
          </p:cNvPr>
          <p:cNvSpPr/>
          <p:nvPr/>
        </p:nvSpPr>
        <p:spPr bwMode="auto">
          <a:xfrm>
            <a:off x="8678337" y="4634959"/>
            <a:ext cx="979556" cy="285743"/>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Bütçe İşlemleri</a:t>
            </a:r>
          </a:p>
        </p:txBody>
      </p:sp>
      <p:sp>
        <p:nvSpPr>
          <p:cNvPr id="190" name="Yuvarlatılmış Dikdörtgen 69">
            <a:extLst/>
          </p:cNvPr>
          <p:cNvSpPr/>
          <p:nvPr/>
        </p:nvSpPr>
        <p:spPr bwMode="auto">
          <a:xfrm>
            <a:off x="8678337" y="5006094"/>
            <a:ext cx="979556" cy="368094"/>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Muhasebe İşlemleri</a:t>
            </a:r>
          </a:p>
        </p:txBody>
      </p:sp>
      <p:sp>
        <p:nvSpPr>
          <p:cNvPr id="191" name="Metin kutusu 70">
            <a:extLst/>
          </p:cNvPr>
          <p:cNvSpPr txBox="1"/>
          <p:nvPr/>
        </p:nvSpPr>
        <p:spPr bwMode="auto">
          <a:xfrm>
            <a:off x="6848949" y="2897096"/>
            <a:ext cx="1241177" cy="415498"/>
          </a:xfrm>
          <a:prstGeom prst="rect">
            <a:avLst/>
          </a:prstGeom>
          <a:noFill/>
        </p:spPr>
        <p:txBody>
          <a:bodyPr>
            <a:spAutoFit/>
          </a:bodyPr>
          <a:lstStyle/>
          <a:p>
            <a:pPr algn="ctr">
              <a:defRPr/>
            </a:pPr>
            <a:r>
              <a:rPr lang="tr-TR" sz="1050" b="1" dirty="0">
                <a:solidFill>
                  <a:prstClr val="black"/>
                </a:solidFill>
                <a:latin typeface="Times New Roman" panose="02020603050405020304" pitchFamily="18" charset="0"/>
                <a:cs typeface="Times New Roman" panose="02020603050405020304" pitchFamily="18" charset="0"/>
              </a:rPr>
              <a:t>Yusuf </a:t>
            </a:r>
          </a:p>
          <a:p>
            <a:pPr algn="ctr">
              <a:defRPr/>
            </a:pPr>
            <a:r>
              <a:rPr lang="tr-TR" sz="1050" b="1" dirty="0">
                <a:solidFill>
                  <a:prstClr val="black"/>
                </a:solidFill>
                <a:latin typeface="Times New Roman" panose="02020603050405020304" pitchFamily="18" charset="0"/>
                <a:cs typeface="Times New Roman" panose="02020603050405020304" pitchFamily="18" charset="0"/>
              </a:rPr>
              <a:t>KARA</a:t>
            </a:r>
          </a:p>
        </p:txBody>
      </p:sp>
      <p:sp>
        <p:nvSpPr>
          <p:cNvPr id="192" name="Yuvarlatılmış Dikdörtgen 3">
            <a:extLst/>
          </p:cNvPr>
          <p:cNvSpPr/>
          <p:nvPr/>
        </p:nvSpPr>
        <p:spPr bwMode="auto">
          <a:xfrm>
            <a:off x="8681418" y="5542264"/>
            <a:ext cx="979556" cy="365515"/>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Global Bütçe İşlemleri</a:t>
            </a:r>
          </a:p>
        </p:txBody>
      </p:sp>
      <p:sp>
        <p:nvSpPr>
          <p:cNvPr id="193" name="Rounded Rectangle 80">
            <a:extLst/>
          </p:cNvPr>
          <p:cNvSpPr/>
          <p:nvPr/>
        </p:nvSpPr>
        <p:spPr>
          <a:xfrm>
            <a:off x="4855022" y="1767776"/>
            <a:ext cx="1667071" cy="343757"/>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194" name="Metin kutusu 78">
            <a:extLst/>
          </p:cNvPr>
          <p:cNvSpPr txBox="1"/>
          <p:nvPr/>
        </p:nvSpPr>
        <p:spPr>
          <a:xfrm>
            <a:off x="4769195" y="1830153"/>
            <a:ext cx="1869370" cy="276999"/>
          </a:xfrm>
          <a:prstGeom prst="rect">
            <a:avLst/>
          </a:prstGeom>
          <a:noFill/>
        </p:spPr>
        <p:txBody>
          <a:bodyPr>
            <a:spAutoFit/>
          </a:bodyPr>
          <a:lstStyle/>
          <a:p>
            <a:pPr algn="ctr">
              <a:defRPr/>
            </a:pPr>
            <a:r>
              <a:rPr lang="tr-TR" sz="1200" b="1" dirty="0">
                <a:solidFill>
                  <a:schemeClr val="bg1"/>
                </a:solidFill>
                <a:latin typeface="Times New Roman" panose="02020603050405020304" pitchFamily="18" charset="0"/>
                <a:cs typeface="Times New Roman" panose="02020603050405020304" pitchFamily="18" charset="0"/>
              </a:rPr>
              <a:t>Dr. </a:t>
            </a:r>
            <a:r>
              <a:rPr lang="tr-TR" sz="1200" b="1" dirty="0" err="1">
                <a:solidFill>
                  <a:schemeClr val="bg1"/>
                </a:solidFill>
                <a:latin typeface="Times New Roman" panose="02020603050405020304" pitchFamily="18" charset="0"/>
                <a:cs typeface="Times New Roman" panose="02020603050405020304" pitchFamily="18" charset="0"/>
              </a:rPr>
              <a:t>Abdulvahit</a:t>
            </a:r>
            <a:r>
              <a:rPr lang="tr-TR" sz="1200" b="1" dirty="0">
                <a:solidFill>
                  <a:schemeClr val="bg1"/>
                </a:solidFill>
                <a:latin typeface="Times New Roman" panose="02020603050405020304" pitchFamily="18" charset="0"/>
                <a:cs typeface="Times New Roman" panose="02020603050405020304" pitchFamily="18" charset="0"/>
              </a:rPr>
              <a:t> SÖZÜER</a:t>
            </a:r>
          </a:p>
        </p:txBody>
      </p:sp>
      <p:cxnSp>
        <p:nvCxnSpPr>
          <p:cNvPr id="195" name="Dirsek Bağlayıcısı 79"/>
          <p:cNvCxnSpPr/>
          <p:nvPr/>
        </p:nvCxnSpPr>
        <p:spPr bwMode="auto">
          <a:xfrm rot="10800000" flipV="1">
            <a:off x="840262" y="3256886"/>
            <a:ext cx="247932" cy="2715074"/>
          </a:xfrm>
          <a:prstGeom prst="bentConnector2">
            <a:avLst/>
          </a:prstGeom>
          <a:ln>
            <a:solidFill>
              <a:srgbClr val="48A29C"/>
            </a:solidFill>
          </a:ln>
        </p:spPr>
        <p:style>
          <a:lnRef idx="1">
            <a:schemeClr val="accent1"/>
          </a:lnRef>
          <a:fillRef idx="0">
            <a:schemeClr val="accent1"/>
          </a:fillRef>
          <a:effectRef idx="0">
            <a:schemeClr val="accent1"/>
          </a:effectRef>
          <a:fontRef idx="minor">
            <a:schemeClr val="tx1"/>
          </a:fontRef>
        </p:style>
      </p:cxnSp>
      <p:cxnSp>
        <p:nvCxnSpPr>
          <p:cNvPr id="196" name="Dirsek Bağlayıcısı 80"/>
          <p:cNvCxnSpPr/>
          <p:nvPr/>
        </p:nvCxnSpPr>
        <p:spPr bwMode="auto">
          <a:xfrm>
            <a:off x="2207688" y="3256886"/>
            <a:ext cx="258579" cy="3110548"/>
          </a:xfrm>
          <a:prstGeom prst="bentConnector2">
            <a:avLst/>
          </a:prstGeom>
          <a:ln>
            <a:solidFill>
              <a:srgbClr val="48A29C"/>
            </a:solidFill>
          </a:ln>
        </p:spPr>
        <p:style>
          <a:lnRef idx="1">
            <a:schemeClr val="accent1"/>
          </a:lnRef>
          <a:fillRef idx="0">
            <a:schemeClr val="accent1"/>
          </a:fillRef>
          <a:effectRef idx="0">
            <a:schemeClr val="accent1"/>
          </a:effectRef>
          <a:fontRef idx="minor">
            <a:schemeClr val="tx1"/>
          </a:fontRef>
        </p:style>
      </p:cxnSp>
      <p:sp>
        <p:nvSpPr>
          <p:cNvPr id="197" name="Rounded Rectangle 80">
            <a:extLst/>
          </p:cNvPr>
          <p:cNvSpPr/>
          <p:nvPr/>
        </p:nvSpPr>
        <p:spPr bwMode="auto">
          <a:xfrm>
            <a:off x="996932" y="2840943"/>
            <a:ext cx="1305061" cy="52780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prstClr val="white"/>
              </a:solidFill>
              <a:latin typeface="Times New Roman" panose="02020603050405020304" pitchFamily="18" charset="0"/>
              <a:cs typeface="Times New Roman" panose="02020603050405020304" pitchFamily="18" charset="0"/>
            </a:endParaRPr>
          </a:p>
        </p:txBody>
      </p:sp>
      <p:sp>
        <p:nvSpPr>
          <p:cNvPr id="198" name="Yuvarlatılmış Dikdörtgen 39">
            <a:extLst/>
          </p:cNvPr>
          <p:cNvSpPr/>
          <p:nvPr/>
        </p:nvSpPr>
        <p:spPr bwMode="auto">
          <a:xfrm>
            <a:off x="332995" y="3811372"/>
            <a:ext cx="994766" cy="650524"/>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Genel Bütçe</a:t>
            </a:r>
          </a:p>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Dairesi Başkanlığı</a:t>
            </a:r>
          </a:p>
        </p:txBody>
      </p:sp>
      <p:sp>
        <p:nvSpPr>
          <p:cNvPr id="199" name="Metin kutusu 57">
            <a:extLst/>
          </p:cNvPr>
          <p:cNvSpPr txBox="1"/>
          <p:nvPr/>
        </p:nvSpPr>
        <p:spPr bwMode="auto">
          <a:xfrm>
            <a:off x="1028873" y="2897096"/>
            <a:ext cx="1241177" cy="415498"/>
          </a:xfrm>
          <a:prstGeom prst="rect">
            <a:avLst/>
          </a:prstGeom>
          <a:noFill/>
        </p:spPr>
        <p:txBody>
          <a:bodyPr>
            <a:spAutoFit/>
          </a:bodyPr>
          <a:lstStyle/>
          <a:p>
            <a:pPr algn="ctr">
              <a:defRPr/>
            </a:pPr>
            <a:r>
              <a:rPr lang="tr-TR" sz="1050" b="1" dirty="0">
                <a:solidFill>
                  <a:prstClr val="black"/>
                </a:solidFill>
                <a:latin typeface="Times New Roman" panose="02020603050405020304" pitchFamily="18" charset="0"/>
                <a:cs typeface="Times New Roman" panose="02020603050405020304" pitchFamily="18" charset="0"/>
              </a:rPr>
              <a:t>Yalçın </a:t>
            </a:r>
          </a:p>
          <a:p>
            <a:pPr algn="ctr">
              <a:defRPr/>
            </a:pPr>
            <a:r>
              <a:rPr lang="tr-TR" sz="1050" b="1" dirty="0">
                <a:solidFill>
                  <a:prstClr val="black"/>
                </a:solidFill>
                <a:latin typeface="Times New Roman" panose="02020603050405020304" pitchFamily="18" charset="0"/>
                <a:cs typeface="Times New Roman" panose="02020603050405020304" pitchFamily="18" charset="0"/>
              </a:rPr>
              <a:t>ÖZMUTLU</a:t>
            </a:r>
          </a:p>
        </p:txBody>
      </p:sp>
      <p:sp>
        <p:nvSpPr>
          <p:cNvPr id="200" name="Yuvarlatılmış Dikdörtgen 39">
            <a:extLst/>
          </p:cNvPr>
          <p:cNvSpPr/>
          <p:nvPr/>
        </p:nvSpPr>
        <p:spPr bwMode="auto">
          <a:xfrm>
            <a:off x="1731490" y="3811372"/>
            <a:ext cx="1177293" cy="650524"/>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tr-TR" sz="800" b="1" dirty="0" smtClean="0">
                <a:solidFill>
                  <a:prstClr val="black">
                    <a:lumMod val="95000"/>
                    <a:lumOff val="5000"/>
                  </a:prstClr>
                </a:solidFill>
                <a:latin typeface="Times New Roman" panose="02020603050405020304" pitchFamily="18" charset="0"/>
                <a:cs typeface="Times New Roman" panose="02020603050405020304" pitchFamily="18" charset="0"/>
              </a:rPr>
              <a:t>Ödenek Planlama Ve Gider Takip Dairesi Başkanlığı</a:t>
            </a:r>
            <a:endParaRPr lang="tr-TR" sz="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1" name="Yuvarlatılmış Dikdörtgen 68">
            <a:extLst/>
          </p:cNvPr>
          <p:cNvSpPr/>
          <p:nvPr/>
        </p:nvSpPr>
        <p:spPr bwMode="auto">
          <a:xfrm>
            <a:off x="346683" y="4634959"/>
            <a:ext cx="959784"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Bütçe Hizmetleri</a:t>
            </a:r>
          </a:p>
        </p:txBody>
      </p:sp>
      <p:sp>
        <p:nvSpPr>
          <p:cNvPr id="202" name="Yuvarlatılmış Dikdörtgen 68">
            <a:extLst/>
          </p:cNvPr>
          <p:cNvSpPr/>
          <p:nvPr/>
        </p:nvSpPr>
        <p:spPr bwMode="auto">
          <a:xfrm>
            <a:off x="336037" y="5234251"/>
            <a:ext cx="961304" cy="457835"/>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Taşınır Yönetim</a:t>
            </a:r>
          </a:p>
        </p:txBody>
      </p:sp>
      <p:sp>
        <p:nvSpPr>
          <p:cNvPr id="203" name="Yuvarlatılmış Dikdörtgen 68">
            <a:extLst/>
          </p:cNvPr>
          <p:cNvSpPr/>
          <p:nvPr/>
        </p:nvSpPr>
        <p:spPr bwMode="auto">
          <a:xfrm>
            <a:off x="336037" y="5771181"/>
            <a:ext cx="961304"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Taşınmaz Yönetim</a:t>
            </a:r>
          </a:p>
        </p:txBody>
      </p:sp>
      <p:sp>
        <p:nvSpPr>
          <p:cNvPr id="204" name="Yuvarlatılmış Dikdörtgen 68">
            <a:extLst/>
          </p:cNvPr>
          <p:cNvSpPr/>
          <p:nvPr/>
        </p:nvSpPr>
        <p:spPr bwMode="auto">
          <a:xfrm>
            <a:off x="1718147" y="4634959"/>
            <a:ext cx="1127099"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es-ES" sz="800" dirty="0">
                <a:latin typeface="Times New Roman" panose="02020603050405020304" pitchFamily="18" charset="0"/>
                <a:cs typeface="Times New Roman" panose="02020603050405020304" pitchFamily="18" charset="0"/>
              </a:rPr>
              <a:t>GlobalBütçeve </a:t>
            </a:r>
            <a:r>
              <a:rPr lang="es-ES" sz="800" dirty="0" smtClean="0">
                <a:latin typeface="Times New Roman" panose="02020603050405020304" pitchFamily="18" charset="0"/>
                <a:cs typeface="Times New Roman" panose="02020603050405020304" pitchFamily="18" charset="0"/>
              </a:rPr>
              <a:t>Gider </a:t>
            </a:r>
            <a:r>
              <a:rPr lang="es-ES" sz="800" dirty="0">
                <a:latin typeface="Times New Roman" panose="02020603050405020304" pitchFamily="18" charset="0"/>
                <a:cs typeface="Times New Roman" panose="02020603050405020304" pitchFamily="18" charset="0"/>
              </a:rPr>
              <a:t>Takip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5" name="Yuvarlatılmış Dikdörtgen 68">
            <a:extLst/>
          </p:cNvPr>
          <p:cNvSpPr/>
          <p:nvPr/>
        </p:nvSpPr>
        <p:spPr bwMode="auto">
          <a:xfrm>
            <a:off x="1742704" y="5234252"/>
            <a:ext cx="1127099" cy="535410"/>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en-US" sz="800" dirty="0" err="1">
                <a:latin typeface="Times New Roman" panose="02020603050405020304" pitchFamily="18" charset="0"/>
                <a:cs typeface="Times New Roman" panose="02020603050405020304" pitchFamily="18" charset="0"/>
              </a:rPr>
              <a:t>Merkez</a:t>
            </a:r>
            <a:r>
              <a:rPr lang="en-US" sz="800" dirty="0">
                <a:latin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cs typeface="Times New Roman" panose="02020603050405020304" pitchFamily="18" charset="0"/>
              </a:rPr>
              <a:t>Pay</a:t>
            </a:r>
            <a:r>
              <a:rPr lang="tr-TR" sz="800" dirty="0" smtClean="0">
                <a:latin typeface="Times New Roman" panose="02020603050405020304" pitchFamily="18" charset="0"/>
                <a:cs typeface="Times New Roman" panose="02020603050405020304" pitchFamily="18" charset="0"/>
              </a:rPr>
              <a:t> </a:t>
            </a:r>
            <a:r>
              <a:rPr lang="en-US" sz="800" dirty="0" err="1" smtClean="0">
                <a:latin typeface="Times New Roman" panose="02020603050405020304" pitchFamily="18" charset="0"/>
                <a:cs typeface="Times New Roman" panose="02020603050405020304" pitchFamily="18" charset="0"/>
              </a:rPr>
              <a:t>Planlama</a:t>
            </a:r>
            <a:r>
              <a:rPr lang="en-US" sz="800" dirty="0" smtClean="0">
                <a:latin typeface="Times New Roman" panose="02020603050405020304" pitchFamily="18" charset="0"/>
                <a:cs typeface="Times New Roman" panose="02020603050405020304" pitchFamily="18" charset="0"/>
              </a:rPr>
              <a:t> </a:t>
            </a:r>
            <a:r>
              <a:rPr lang="en-US" sz="800" dirty="0" err="1" smtClean="0">
                <a:latin typeface="Times New Roman" panose="02020603050405020304" pitchFamily="18" charset="0"/>
                <a:cs typeface="Times New Roman" panose="02020603050405020304" pitchFamily="18" charset="0"/>
              </a:rPr>
              <a:t>ve</a:t>
            </a:r>
            <a:r>
              <a:rPr lang="en-US" sz="800" dirty="0" smtClean="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Gider</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Takip</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6" name="Yuvarlatılmış Dikdörtgen 68">
            <a:extLst/>
          </p:cNvPr>
          <p:cNvSpPr/>
          <p:nvPr/>
        </p:nvSpPr>
        <p:spPr bwMode="auto">
          <a:xfrm>
            <a:off x="1742704" y="5855995"/>
            <a:ext cx="1127099"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latin typeface="Times New Roman" panose="02020603050405020304" pitchFamily="18" charset="0"/>
                <a:cs typeface="Times New Roman" panose="02020603050405020304" pitchFamily="18" charset="0"/>
              </a:rPr>
              <a:t>Aile Hekimliği ve Gider Takip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7" name="Yuvarlatılmış Dikdörtgen 54">
            <a:extLst/>
          </p:cNvPr>
          <p:cNvSpPr/>
          <p:nvPr/>
        </p:nvSpPr>
        <p:spPr bwMode="auto">
          <a:xfrm>
            <a:off x="6933990" y="3811372"/>
            <a:ext cx="1062427" cy="638807"/>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Mali Analiz Dairesi Başkanlığı</a:t>
            </a:r>
          </a:p>
        </p:txBody>
      </p:sp>
      <p:sp>
        <p:nvSpPr>
          <p:cNvPr id="208" name="Yuvarlatılmış Dikdörtgen 68">
            <a:extLst/>
          </p:cNvPr>
          <p:cNvSpPr/>
          <p:nvPr/>
        </p:nvSpPr>
        <p:spPr bwMode="auto">
          <a:xfrm>
            <a:off x="6967006" y="4634959"/>
            <a:ext cx="1018317" cy="457835"/>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Mali Analiz </a:t>
            </a:r>
          </a:p>
        </p:txBody>
      </p:sp>
      <p:sp>
        <p:nvSpPr>
          <p:cNvPr id="209" name="Yuvarlatılmış Dikdörtgen 68">
            <a:extLst/>
          </p:cNvPr>
          <p:cNvSpPr/>
          <p:nvPr/>
        </p:nvSpPr>
        <p:spPr bwMode="auto">
          <a:xfrm>
            <a:off x="6967006" y="5202309"/>
            <a:ext cx="1018317"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Kamu Zararları</a:t>
            </a:r>
          </a:p>
        </p:txBody>
      </p:sp>
      <p:sp>
        <p:nvSpPr>
          <p:cNvPr id="210" name="Yuvarlatılmış Dikdörtgen 68">
            <a:extLst/>
          </p:cNvPr>
          <p:cNvSpPr/>
          <p:nvPr/>
        </p:nvSpPr>
        <p:spPr bwMode="auto">
          <a:xfrm>
            <a:off x="6967006" y="5769661"/>
            <a:ext cx="1018317" cy="457835"/>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Mali Mevzuat Düzenleme ve Mali Yük </a:t>
            </a:r>
          </a:p>
        </p:txBody>
      </p:sp>
      <p:sp>
        <p:nvSpPr>
          <p:cNvPr id="211" name="Yuvarlatılmış Dikdörtgen 68">
            <a:extLst/>
          </p:cNvPr>
          <p:cNvSpPr/>
          <p:nvPr/>
        </p:nvSpPr>
        <p:spPr bwMode="auto">
          <a:xfrm>
            <a:off x="6967006" y="6295945"/>
            <a:ext cx="1018317" cy="457835"/>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Mali Uygulamalar ve Görüş Verme</a:t>
            </a:r>
          </a:p>
        </p:txBody>
      </p:sp>
      <p:sp>
        <p:nvSpPr>
          <p:cNvPr id="212" name="Rounded Rectangle 83">
            <a:extLst/>
          </p:cNvPr>
          <p:cNvSpPr/>
          <p:nvPr/>
        </p:nvSpPr>
        <p:spPr bwMode="auto">
          <a:xfrm>
            <a:off x="9380958" y="2840942"/>
            <a:ext cx="1113409" cy="550619"/>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prstClr val="white"/>
              </a:solidFill>
              <a:latin typeface="Times New Roman" panose="02020603050405020304" pitchFamily="18" charset="0"/>
              <a:cs typeface="Times New Roman" panose="02020603050405020304" pitchFamily="18" charset="0"/>
            </a:endParaRPr>
          </a:p>
        </p:txBody>
      </p:sp>
      <p:sp>
        <p:nvSpPr>
          <p:cNvPr id="213" name="Yuvarlatılmış Dikdörtgen 56">
            <a:extLst/>
          </p:cNvPr>
          <p:cNvSpPr/>
          <p:nvPr/>
        </p:nvSpPr>
        <p:spPr bwMode="auto">
          <a:xfrm>
            <a:off x="10113218" y="3811372"/>
            <a:ext cx="1273120" cy="619069"/>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Destek Hizmetleri Dairesi Başkanlığı</a:t>
            </a:r>
          </a:p>
        </p:txBody>
      </p:sp>
      <p:sp>
        <p:nvSpPr>
          <p:cNvPr id="214" name="Metin kutusu 77">
            <a:extLst/>
          </p:cNvPr>
          <p:cNvSpPr txBox="1"/>
          <p:nvPr/>
        </p:nvSpPr>
        <p:spPr bwMode="auto">
          <a:xfrm>
            <a:off x="9309469" y="2891535"/>
            <a:ext cx="1257909" cy="415498"/>
          </a:xfrm>
          <a:prstGeom prst="rect">
            <a:avLst/>
          </a:prstGeom>
          <a:noFill/>
        </p:spPr>
        <p:txBody>
          <a:bodyPr>
            <a:spAutoFit/>
          </a:bodyPr>
          <a:lstStyle/>
          <a:p>
            <a:pPr algn="ctr">
              <a:defRPr/>
            </a:pPr>
            <a:r>
              <a:rPr lang="tr-TR" sz="1050" b="1" dirty="0">
                <a:solidFill>
                  <a:prstClr val="black"/>
                </a:solidFill>
                <a:latin typeface="Times New Roman" panose="02020603050405020304" pitchFamily="18" charset="0"/>
                <a:cs typeface="Times New Roman" panose="02020603050405020304" pitchFamily="18" charset="0"/>
              </a:rPr>
              <a:t>Mustafa </a:t>
            </a:r>
          </a:p>
          <a:p>
            <a:pPr algn="ctr">
              <a:defRPr/>
            </a:pPr>
            <a:r>
              <a:rPr lang="tr-TR" sz="1050" b="1" dirty="0">
                <a:solidFill>
                  <a:prstClr val="black"/>
                </a:solidFill>
                <a:latin typeface="Times New Roman" panose="02020603050405020304" pitchFamily="18" charset="0"/>
                <a:cs typeface="Times New Roman" panose="02020603050405020304" pitchFamily="18" charset="0"/>
              </a:rPr>
              <a:t>AKTAŞ</a:t>
            </a:r>
          </a:p>
        </p:txBody>
      </p:sp>
      <p:sp>
        <p:nvSpPr>
          <p:cNvPr id="215" name="Yuvarlatılmış Dikdörtgen 68">
            <a:extLst/>
          </p:cNvPr>
          <p:cNvSpPr/>
          <p:nvPr/>
        </p:nvSpPr>
        <p:spPr bwMode="auto">
          <a:xfrm>
            <a:off x="10196875" y="4634959"/>
            <a:ext cx="1127100" cy="285743"/>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Personel ve İç Hizmetler</a:t>
            </a:r>
          </a:p>
        </p:txBody>
      </p:sp>
      <p:sp>
        <p:nvSpPr>
          <p:cNvPr id="216" name="Yuvarlatılmış Dikdörtgen 68">
            <a:extLst/>
          </p:cNvPr>
          <p:cNvSpPr/>
          <p:nvPr/>
        </p:nvSpPr>
        <p:spPr bwMode="auto">
          <a:xfrm>
            <a:off x="10186227" y="4988858"/>
            <a:ext cx="1127100" cy="309572"/>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Satın Alma ve Tahakkuk</a:t>
            </a:r>
          </a:p>
        </p:txBody>
      </p:sp>
      <p:sp>
        <p:nvSpPr>
          <p:cNvPr id="217" name="Yuvarlatılmış Dikdörtgen 68">
            <a:extLst/>
          </p:cNvPr>
          <p:cNvSpPr/>
          <p:nvPr/>
        </p:nvSpPr>
        <p:spPr bwMode="auto">
          <a:xfrm>
            <a:off x="10186227" y="5374187"/>
            <a:ext cx="1127100"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İhalelere Katılmaktan Yasaklama </a:t>
            </a:r>
          </a:p>
        </p:txBody>
      </p:sp>
      <p:sp>
        <p:nvSpPr>
          <p:cNvPr id="218" name="Yuvarlatılmış Dikdörtgen 68">
            <a:extLst/>
          </p:cNvPr>
          <p:cNvSpPr/>
          <p:nvPr/>
        </p:nvSpPr>
        <p:spPr bwMode="auto">
          <a:xfrm>
            <a:off x="10196114" y="6465306"/>
            <a:ext cx="1127100" cy="253190"/>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Evrak ve Arşiv</a:t>
            </a:r>
          </a:p>
        </p:txBody>
      </p:sp>
      <p:cxnSp>
        <p:nvCxnSpPr>
          <p:cNvPr id="179" name="Düz Bağlayıcı 63"/>
          <p:cNvCxnSpPr>
            <a:stCxn id="219" idx="2"/>
            <a:endCxn id="223" idx="2"/>
          </p:cNvCxnSpPr>
          <p:nvPr/>
        </p:nvCxnSpPr>
        <p:spPr>
          <a:xfrm flipH="1">
            <a:off x="3916150" y="3391563"/>
            <a:ext cx="8365" cy="2911050"/>
          </a:xfrm>
          <a:prstGeom prst="line">
            <a:avLst/>
          </a:prstGeom>
          <a:ln>
            <a:solidFill>
              <a:srgbClr val="48A29C"/>
            </a:solidFill>
          </a:ln>
        </p:spPr>
        <p:style>
          <a:lnRef idx="1">
            <a:schemeClr val="accent1"/>
          </a:lnRef>
          <a:fillRef idx="0">
            <a:schemeClr val="accent1"/>
          </a:fillRef>
          <a:effectRef idx="0">
            <a:schemeClr val="accent1"/>
          </a:effectRef>
          <a:fontRef idx="minor">
            <a:schemeClr val="tx1"/>
          </a:fontRef>
        </p:style>
      </p:cxnSp>
      <p:sp>
        <p:nvSpPr>
          <p:cNvPr id="219" name="Rounded Rectangle 84">
            <a:extLst/>
          </p:cNvPr>
          <p:cNvSpPr/>
          <p:nvPr/>
        </p:nvSpPr>
        <p:spPr bwMode="auto">
          <a:xfrm>
            <a:off x="3367810" y="2840943"/>
            <a:ext cx="1113409" cy="55062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solidFill>
                <a:prstClr val="white"/>
              </a:solidFill>
              <a:latin typeface="Times New Roman" panose="02020603050405020304" pitchFamily="18" charset="0"/>
              <a:cs typeface="Times New Roman" panose="02020603050405020304" pitchFamily="18" charset="0"/>
            </a:endParaRPr>
          </a:p>
        </p:txBody>
      </p:sp>
      <p:sp>
        <p:nvSpPr>
          <p:cNvPr id="220" name="Yuvarlatılmış Dikdörtgen 1">
            <a:extLst/>
          </p:cNvPr>
          <p:cNvSpPr/>
          <p:nvPr/>
        </p:nvSpPr>
        <p:spPr bwMode="auto">
          <a:xfrm>
            <a:off x="3303926" y="3811373"/>
            <a:ext cx="1250303" cy="650525"/>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Stratejik Yönetim ve Planlama </a:t>
            </a:r>
          </a:p>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Dairesi </a:t>
            </a:r>
            <a:r>
              <a:rPr lang="tr-TR" sz="800" b="1" dirty="0" smtClean="0">
                <a:solidFill>
                  <a:prstClr val="black">
                    <a:lumMod val="95000"/>
                    <a:lumOff val="5000"/>
                  </a:prstClr>
                </a:solidFill>
                <a:latin typeface="Times New Roman" panose="02020603050405020304" pitchFamily="18" charset="0"/>
                <a:cs typeface="Times New Roman" panose="02020603050405020304" pitchFamily="18" charset="0"/>
              </a:rPr>
              <a:t>Başkanlığı</a:t>
            </a:r>
            <a:endParaRPr lang="tr-TR" sz="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21" name="Yuvarlatılmış Dikdörtgen 59">
            <a:extLst/>
          </p:cNvPr>
          <p:cNvSpPr/>
          <p:nvPr/>
        </p:nvSpPr>
        <p:spPr bwMode="auto">
          <a:xfrm>
            <a:off x="3355421" y="4634959"/>
            <a:ext cx="1243592" cy="457835"/>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latin typeface="Times New Roman" panose="02020603050405020304" pitchFamily="18" charset="0"/>
                <a:cs typeface="Times New Roman" panose="02020603050405020304" pitchFamily="18" charset="0"/>
              </a:rPr>
              <a:t>Stratejik Plan ve Performans Programı Hazırlama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22" name="Yuvarlatılmış Dikdörtgen 71">
            <a:extLst/>
          </p:cNvPr>
          <p:cNvSpPr/>
          <p:nvPr/>
        </p:nvSpPr>
        <p:spPr bwMode="auto">
          <a:xfrm>
            <a:off x="3379979" y="5234252"/>
            <a:ext cx="1072341" cy="457835"/>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latin typeface="Times New Roman" panose="02020603050405020304" pitchFamily="18" charset="0"/>
                <a:cs typeface="Times New Roman" panose="02020603050405020304" pitchFamily="18" charset="0"/>
              </a:rPr>
              <a:t>İzleme Değerlendirme ve Raporlama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23" name="Yuvarlatılmış Dikdörtgen 72">
            <a:extLst/>
          </p:cNvPr>
          <p:cNvSpPr/>
          <p:nvPr/>
        </p:nvSpPr>
        <p:spPr bwMode="auto">
          <a:xfrm>
            <a:off x="3379979" y="5844777"/>
            <a:ext cx="1072341"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latin typeface="Times New Roman" panose="02020603050405020304" pitchFamily="18" charset="0"/>
                <a:cs typeface="Times New Roman" panose="02020603050405020304" pitchFamily="18" charset="0"/>
              </a:rPr>
              <a:t>Yönetim Bilgi Sistemleri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24" name="Metin kutusu 57">
            <a:extLst/>
          </p:cNvPr>
          <p:cNvSpPr txBox="1"/>
          <p:nvPr/>
        </p:nvSpPr>
        <p:spPr bwMode="auto">
          <a:xfrm>
            <a:off x="3311531" y="2924794"/>
            <a:ext cx="1242698" cy="415498"/>
          </a:xfrm>
          <a:prstGeom prst="rect">
            <a:avLst/>
          </a:prstGeom>
          <a:noFill/>
        </p:spPr>
        <p:txBody>
          <a:bodyPr>
            <a:spAutoFit/>
          </a:bodyPr>
          <a:lstStyle/>
          <a:p>
            <a:pPr algn="ctr">
              <a:defRPr/>
            </a:pPr>
            <a:r>
              <a:rPr lang="tr-TR" sz="1050" b="1" dirty="0">
                <a:solidFill>
                  <a:prstClr val="black"/>
                </a:solidFill>
                <a:latin typeface="Times New Roman" panose="02020603050405020304" pitchFamily="18" charset="0"/>
                <a:cs typeface="Times New Roman" panose="02020603050405020304" pitchFamily="18" charset="0"/>
              </a:rPr>
              <a:t>Dr. Songül </a:t>
            </a:r>
          </a:p>
          <a:p>
            <a:pPr algn="ctr">
              <a:defRPr/>
            </a:pPr>
            <a:r>
              <a:rPr lang="tr-TR" sz="1050" b="1" dirty="0">
                <a:solidFill>
                  <a:prstClr val="black"/>
                </a:solidFill>
                <a:latin typeface="Times New Roman" panose="02020603050405020304" pitchFamily="18" charset="0"/>
                <a:cs typeface="Times New Roman" panose="02020603050405020304" pitchFamily="18" charset="0"/>
              </a:rPr>
              <a:t>DOĞAN</a:t>
            </a:r>
          </a:p>
        </p:txBody>
      </p:sp>
      <p:sp>
        <p:nvSpPr>
          <p:cNvPr id="225" name="Yuvarlatılmış Dikdörtgen 1">
            <a:extLst/>
          </p:cNvPr>
          <p:cNvSpPr/>
          <p:nvPr/>
        </p:nvSpPr>
        <p:spPr bwMode="auto">
          <a:xfrm>
            <a:off x="4969512" y="3811372"/>
            <a:ext cx="1442319" cy="638807"/>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İç Kontrol</a:t>
            </a:r>
          </a:p>
          <a:p>
            <a:pPr algn="ctr">
              <a:defRPr/>
            </a:pPr>
            <a:r>
              <a:rPr lang="tr-TR" sz="800" b="1" dirty="0">
                <a:solidFill>
                  <a:prstClr val="black">
                    <a:lumMod val="95000"/>
                    <a:lumOff val="5000"/>
                  </a:prstClr>
                </a:solidFill>
                <a:latin typeface="Times New Roman" panose="02020603050405020304" pitchFamily="18" charset="0"/>
                <a:cs typeface="Times New Roman" panose="02020603050405020304" pitchFamily="18" charset="0"/>
              </a:rPr>
              <a:t>Dairesi Başkanlığı</a:t>
            </a:r>
          </a:p>
        </p:txBody>
      </p:sp>
      <p:sp>
        <p:nvSpPr>
          <p:cNvPr id="226" name="Yuvarlatılmış Dikdörtgen 59">
            <a:extLst/>
          </p:cNvPr>
          <p:cNvSpPr/>
          <p:nvPr/>
        </p:nvSpPr>
        <p:spPr bwMode="auto">
          <a:xfrm>
            <a:off x="5025757" y="4622896"/>
            <a:ext cx="1397209" cy="557697"/>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latin typeface="Times New Roman" panose="02020603050405020304" pitchFamily="18" charset="0"/>
                <a:cs typeface="Times New Roman" panose="02020603050405020304" pitchFamily="18" charset="0"/>
              </a:rPr>
              <a:t>İç Kontrol Standartlarının Oluşturulması</a:t>
            </a:r>
            <a:r>
              <a:rPr lang="tr-TR" sz="800" dirty="0" smtClean="0">
                <a:latin typeface="Times New Roman" panose="02020603050405020304" pitchFamily="18" charset="0"/>
                <a:cs typeface="Times New Roman" panose="02020603050405020304" pitchFamily="18" charset="0"/>
              </a:rPr>
              <a:t>, İzlenmesi </a:t>
            </a:r>
            <a:r>
              <a:rPr lang="tr-TR" sz="800" dirty="0">
                <a:latin typeface="Times New Roman" panose="02020603050405020304" pitchFamily="18" charset="0"/>
                <a:cs typeface="Times New Roman" panose="02020603050405020304" pitchFamily="18" charset="0"/>
              </a:rPr>
              <a:t>ve Değerlendirilmesi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28" name="Yuvarlatılmış Dikdörtgen 72">
            <a:extLst/>
          </p:cNvPr>
          <p:cNvSpPr/>
          <p:nvPr/>
        </p:nvSpPr>
        <p:spPr bwMode="auto">
          <a:xfrm>
            <a:off x="5040805" y="5298430"/>
            <a:ext cx="1382161" cy="393657"/>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smtClean="0">
                <a:solidFill>
                  <a:prstClr val="black">
                    <a:lumMod val="95000"/>
                    <a:lumOff val="5000"/>
                  </a:prstClr>
                </a:solidFill>
                <a:latin typeface="Times New Roman" panose="02020603050405020304" pitchFamily="18" charset="0"/>
                <a:cs typeface="Times New Roman" panose="02020603050405020304" pitchFamily="18" charset="0"/>
              </a:rPr>
              <a:t>Ön Mali Kontrol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29" name="Yuvarlatılmış Dikdörtgen 72">
            <a:extLst/>
          </p:cNvPr>
          <p:cNvSpPr/>
          <p:nvPr/>
        </p:nvSpPr>
        <p:spPr bwMode="auto">
          <a:xfrm>
            <a:off x="5040805" y="5871611"/>
            <a:ext cx="1400296" cy="278352"/>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smtClean="0">
                <a:solidFill>
                  <a:prstClr val="black">
                    <a:lumMod val="95000"/>
                    <a:lumOff val="5000"/>
                  </a:prstClr>
                </a:solidFill>
                <a:latin typeface="Times New Roman" panose="02020603050405020304" pitchFamily="18" charset="0"/>
                <a:cs typeface="Times New Roman" panose="02020603050405020304" pitchFamily="18" charset="0"/>
              </a:rPr>
              <a:t>Bilgi Paylaşım ve Raporlama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232" name="Grup 169"/>
          <p:cNvGrpSpPr/>
          <p:nvPr/>
        </p:nvGrpSpPr>
        <p:grpSpPr>
          <a:xfrm>
            <a:off x="5008234" y="2840943"/>
            <a:ext cx="1414732" cy="550620"/>
            <a:chOff x="5370263" y="2508501"/>
            <a:chExt cx="1568900" cy="539659"/>
          </a:xfrm>
          <a:solidFill>
            <a:schemeClr val="bg1">
              <a:lumMod val="85000"/>
            </a:schemeClr>
          </a:solidFill>
        </p:grpSpPr>
        <p:sp>
          <p:nvSpPr>
            <p:cNvPr id="230" name="Rounded Rectangle 81">
              <a:extLst/>
            </p:cNvPr>
            <p:cNvSpPr/>
            <p:nvPr/>
          </p:nvSpPr>
          <p:spPr bwMode="auto">
            <a:xfrm>
              <a:off x="5370263" y="2508501"/>
              <a:ext cx="1568900" cy="539659"/>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dirty="0">
                <a:solidFill>
                  <a:prstClr val="white"/>
                </a:solidFill>
                <a:latin typeface="Times New Roman" panose="02020603050405020304" pitchFamily="18" charset="0"/>
                <a:cs typeface="Times New Roman" panose="02020603050405020304" pitchFamily="18" charset="0"/>
              </a:endParaRPr>
            </a:p>
          </p:txBody>
        </p:sp>
        <p:sp>
          <p:nvSpPr>
            <p:cNvPr id="231" name="Metin kutusu 58">
              <a:extLst/>
            </p:cNvPr>
            <p:cNvSpPr txBox="1"/>
            <p:nvPr/>
          </p:nvSpPr>
          <p:spPr bwMode="auto">
            <a:xfrm>
              <a:off x="5406383" y="2553358"/>
              <a:ext cx="1467672" cy="407227"/>
            </a:xfrm>
            <a:prstGeom prst="rect">
              <a:avLst/>
            </a:prstGeom>
            <a:grpFill/>
          </p:spPr>
          <p:txBody>
            <a:bodyPr wrap="square">
              <a:spAutoFit/>
            </a:bodyPr>
            <a:lstStyle/>
            <a:p>
              <a:pPr algn="ctr">
                <a:defRPr/>
              </a:pPr>
              <a:r>
                <a:rPr lang="tr-TR" sz="1050" b="1" dirty="0">
                  <a:solidFill>
                    <a:prstClr val="black"/>
                  </a:solidFill>
                  <a:latin typeface="Times New Roman" panose="02020603050405020304" pitchFamily="18" charset="0"/>
                  <a:cs typeface="Times New Roman" panose="02020603050405020304" pitchFamily="18" charset="0"/>
                </a:rPr>
                <a:t>Abdullah </a:t>
              </a:r>
            </a:p>
            <a:p>
              <a:pPr algn="ctr">
                <a:defRPr/>
              </a:pPr>
              <a:r>
                <a:rPr lang="tr-TR" sz="1050" b="1" dirty="0">
                  <a:solidFill>
                    <a:prstClr val="black"/>
                  </a:solidFill>
                  <a:latin typeface="Times New Roman" panose="02020603050405020304" pitchFamily="18" charset="0"/>
                  <a:cs typeface="Times New Roman" panose="02020603050405020304" pitchFamily="18" charset="0"/>
                </a:rPr>
                <a:t>Yusuf UĞUZ</a:t>
              </a:r>
            </a:p>
          </p:txBody>
        </p:sp>
      </p:grpSp>
      <p:sp>
        <p:nvSpPr>
          <p:cNvPr id="60" name="Yuvarlatılmış Dikdörtgen 68">
            <a:extLst/>
          </p:cNvPr>
          <p:cNvSpPr/>
          <p:nvPr/>
        </p:nvSpPr>
        <p:spPr bwMode="auto">
          <a:xfrm>
            <a:off x="10186227" y="5907779"/>
            <a:ext cx="1127100"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solidFill>
                  <a:prstClr val="black">
                    <a:lumMod val="95000"/>
                    <a:lumOff val="5000"/>
                  </a:prstClr>
                </a:solidFill>
                <a:latin typeface="Times New Roman" panose="02020603050405020304" pitchFamily="18" charset="0"/>
                <a:cs typeface="Times New Roman" panose="02020603050405020304" pitchFamily="18" charset="0"/>
              </a:rPr>
              <a:t>Teknik İşler ve İş Sağlığı ve Güvenliği Birimi </a:t>
            </a:r>
          </a:p>
        </p:txBody>
      </p:sp>
      <p:sp>
        <p:nvSpPr>
          <p:cNvPr id="61" name="Yuvarlatılmış Dikdörtgen 3">
            <a:extLst/>
          </p:cNvPr>
          <p:cNvSpPr/>
          <p:nvPr/>
        </p:nvSpPr>
        <p:spPr bwMode="auto">
          <a:xfrm>
            <a:off x="8678337" y="6000099"/>
            <a:ext cx="979556" cy="713372"/>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de-DE" sz="800" dirty="0">
                <a:solidFill>
                  <a:prstClr val="black">
                    <a:lumMod val="95000"/>
                    <a:lumOff val="5000"/>
                  </a:prstClr>
                </a:solidFill>
                <a:latin typeface="Times New Roman" panose="02020603050405020304" pitchFamily="18" charset="0"/>
                <a:cs typeface="Times New Roman" panose="02020603050405020304" pitchFamily="18" charset="0"/>
              </a:rPr>
              <a:t>Merkez Döner </a:t>
            </a:r>
            <a:r>
              <a:rPr lang="de-DE" sz="800" dirty="0" err="1">
                <a:solidFill>
                  <a:prstClr val="black">
                    <a:lumMod val="95000"/>
                    <a:lumOff val="5000"/>
                  </a:prstClr>
                </a:solidFill>
                <a:latin typeface="Times New Roman" panose="02020603050405020304" pitchFamily="18" charset="0"/>
                <a:cs typeface="Times New Roman" panose="02020603050405020304" pitchFamily="18" charset="0"/>
              </a:rPr>
              <a:t>Sermaye</a:t>
            </a:r>
            <a:r>
              <a:rPr lang="de-DE" sz="800" dirty="0">
                <a:solidFill>
                  <a:prstClr val="black">
                    <a:lumMod val="95000"/>
                    <a:lumOff val="5000"/>
                  </a:prstClr>
                </a:solidFill>
                <a:latin typeface="Times New Roman" panose="02020603050405020304" pitchFamily="18" charset="0"/>
                <a:cs typeface="Times New Roman" panose="02020603050405020304" pitchFamily="18" charset="0"/>
              </a:rPr>
              <a:t> </a:t>
            </a:r>
            <a:r>
              <a:rPr lang="de-DE" sz="800" dirty="0" err="1">
                <a:solidFill>
                  <a:prstClr val="black">
                    <a:lumMod val="95000"/>
                    <a:lumOff val="5000"/>
                  </a:prstClr>
                </a:solidFill>
                <a:latin typeface="Times New Roman" panose="02020603050405020304" pitchFamily="18" charset="0"/>
                <a:cs typeface="Times New Roman" panose="02020603050405020304" pitchFamily="18" charset="0"/>
              </a:rPr>
              <a:t>Muhasebe</a:t>
            </a:r>
            <a:r>
              <a:rPr lang="de-DE" sz="800" dirty="0">
                <a:solidFill>
                  <a:prstClr val="black">
                    <a:lumMod val="95000"/>
                    <a:lumOff val="5000"/>
                  </a:prstClr>
                </a:solidFill>
                <a:latin typeface="Times New Roman" panose="02020603050405020304" pitchFamily="18" charset="0"/>
                <a:cs typeface="Times New Roman" panose="02020603050405020304" pitchFamily="18" charset="0"/>
              </a:rPr>
              <a:t> </a:t>
            </a:r>
            <a:r>
              <a:rPr lang="de-DE" sz="800" dirty="0" err="1">
                <a:solidFill>
                  <a:prstClr val="black">
                    <a:lumMod val="95000"/>
                    <a:lumOff val="5000"/>
                  </a:prstClr>
                </a:solidFill>
                <a:latin typeface="Times New Roman" panose="02020603050405020304" pitchFamily="18" charset="0"/>
                <a:cs typeface="Times New Roman" panose="02020603050405020304" pitchFamily="18" charset="0"/>
              </a:rPr>
              <a:t>Hizmetleri</a:t>
            </a:r>
            <a:r>
              <a:rPr lang="de-DE" sz="800" dirty="0">
                <a:solidFill>
                  <a:prstClr val="black">
                    <a:lumMod val="95000"/>
                    <a:lumOff val="5000"/>
                  </a:prstClr>
                </a:solidFill>
                <a:latin typeface="Times New Roman" panose="02020603050405020304" pitchFamily="18" charset="0"/>
                <a:cs typeface="Times New Roman" panose="02020603050405020304" pitchFamily="18" charset="0"/>
              </a:rPr>
              <a:t> </a:t>
            </a:r>
            <a:r>
              <a:rPr lang="de-DE" sz="800" dirty="0" err="1">
                <a:solidFill>
                  <a:prstClr val="black">
                    <a:lumMod val="95000"/>
                    <a:lumOff val="5000"/>
                  </a:prstClr>
                </a:solidFill>
                <a:latin typeface="Times New Roman" panose="02020603050405020304" pitchFamily="18" charset="0"/>
                <a:cs typeface="Times New Roman" panose="02020603050405020304" pitchFamily="18" charset="0"/>
              </a:rPr>
              <a:t>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71" name="Yuvarlatılmış Dikdörtgen 68">
            <a:extLst/>
          </p:cNvPr>
          <p:cNvSpPr/>
          <p:nvPr/>
        </p:nvSpPr>
        <p:spPr bwMode="auto">
          <a:xfrm>
            <a:off x="1742704" y="6400164"/>
            <a:ext cx="1127099" cy="457836"/>
          </a:xfrm>
          <a:prstGeom prst="roundRect">
            <a:avLst/>
          </a:prstGeom>
          <a:ln w="12700" cmpd="sng">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lIns="18739" rIns="18739" anchor="ctr"/>
          <a:lstStyle/>
          <a:p>
            <a:pPr algn="ctr">
              <a:defRPr/>
            </a:pPr>
            <a:r>
              <a:rPr lang="tr-TR" sz="800" dirty="0">
                <a:latin typeface="Times New Roman" panose="02020603050405020304" pitchFamily="18" charset="0"/>
                <a:cs typeface="Times New Roman" panose="02020603050405020304" pitchFamily="18" charset="0"/>
              </a:rPr>
              <a:t>Taşıt Kiralama Hizmetleri ve Gider Takip Birimi</a:t>
            </a:r>
            <a:endParaRPr lang="tr-TR" sz="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5" name="Rectangle 61"/>
          <p:cNvSpPr>
            <a:spLocks noChangeArrowheads="1"/>
          </p:cNvSpPr>
          <p:nvPr/>
        </p:nvSpPr>
        <p:spPr bwMode="auto">
          <a:xfrm>
            <a:off x="838200" y="39019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rPr>
              <a:t/>
            </a:r>
            <a:br>
              <a:rPr kumimoji="0" lang="tr-TR" altLang="tr-TR" sz="1800" b="0" i="0" u="none" strike="noStrike" cap="none" normalizeH="0" baseline="0" dirty="0" smtClean="0">
                <a:ln>
                  <a:noFill/>
                </a:ln>
                <a:solidFill>
                  <a:schemeClr val="tx1"/>
                </a:solidFill>
                <a:effectLst/>
                <a:latin typeface="Times New Roman" panose="02020603050405020304" pitchFamily="18" charset="0"/>
              </a:rPr>
            </a:br>
            <a:endParaRPr kumimoji="0" lang="tr-TR" altLang="tr-TR" sz="1800" b="0" i="0" u="none" strike="noStrike" cap="none" normalizeH="0" baseline="0" dirty="0" smtClean="0">
              <a:ln>
                <a:noFill/>
              </a:ln>
              <a:solidFill>
                <a:schemeClr val="tx1"/>
              </a:solidFill>
              <a:effectLst/>
              <a:latin typeface="Times New Roman" panose="02020603050405020304" pitchFamily="18" charset="0"/>
            </a:endParaRPr>
          </a:p>
        </p:txBody>
      </p:sp>
      <p:sp>
        <p:nvSpPr>
          <p:cNvPr id="17" name="Rectangle 62"/>
          <p:cNvSpPr>
            <a:spLocks noChangeArrowheads="1"/>
          </p:cNvSpPr>
          <p:nvPr/>
        </p:nvSpPr>
        <p:spPr bwMode="auto">
          <a:xfrm>
            <a:off x="838200" y="39019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rPr>
              <a:t/>
            </a:r>
            <a:br>
              <a:rPr kumimoji="0" lang="tr-TR" altLang="tr-TR" sz="1800" b="0" i="0" u="none" strike="noStrike" cap="none" normalizeH="0" baseline="0" dirty="0" smtClean="0">
                <a:ln>
                  <a:noFill/>
                </a:ln>
                <a:solidFill>
                  <a:schemeClr val="tx1"/>
                </a:solidFill>
                <a:effectLst/>
                <a:latin typeface="Times New Roman" panose="02020603050405020304" pitchFamily="18" charset="0"/>
              </a:rPr>
            </a:br>
            <a:endParaRPr kumimoji="0" lang="tr-TR" altLang="tr-TR" sz="1800" b="0" i="0" u="none" strike="noStrike" cap="none" normalizeH="0" baseline="0" dirty="0" smtClean="0">
              <a:ln>
                <a:noFill/>
              </a:ln>
              <a:solidFill>
                <a:schemeClr val="tx1"/>
              </a:solidFill>
              <a:effectLst/>
              <a:latin typeface="Times New Roman" panose="02020603050405020304" pitchFamily="18" charset="0"/>
            </a:endParaRPr>
          </a:p>
        </p:txBody>
      </p:sp>
      <p:sp>
        <p:nvSpPr>
          <p:cNvPr id="2" name="Unvan 1"/>
          <p:cNvSpPr>
            <a:spLocks noGrp="1"/>
          </p:cNvSpPr>
          <p:nvPr>
            <p:ph type="title"/>
          </p:nvPr>
        </p:nvSpPr>
        <p:spPr>
          <a:xfrm>
            <a:off x="0" y="128361"/>
            <a:ext cx="12191999" cy="728889"/>
          </a:xfrm>
        </p:spPr>
        <p:txBody>
          <a:bodyPr/>
          <a:lstStyle/>
          <a:p>
            <a:pPr algn="ctr"/>
            <a:r>
              <a:rPr lang="tr-TR" dirty="0" smtClean="0"/>
              <a:t>Strateji Geliştirme Başkanlığı Teşkilat </a:t>
            </a:r>
            <a:r>
              <a:rPr lang="tr-TR" dirty="0"/>
              <a:t>Yapısı</a:t>
            </a:r>
          </a:p>
        </p:txBody>
      </p:sp>
    </p:spTree>
    <p:extLst>
      <p:ext uri="{BB962C8B-B14F-4D97-AF65-F5344CB8AC3E}">
        <p14:creationId xmlns:p14="http://schemas.microsoft.com/office/powerpoint/2010/main" val="7347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20</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D</a:t>
            </a:r>
            <a:r>
              <a:rPr lang="tr-TR" b="1" dirty="0" smtClean="0"/>
              <a:t>. Bütçenin Kullanılması</a:t>
            </a:r>
            <a:br>
              <a:rPr lang="tr-TR" b="1" dirty="0" smtClean="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833195"/>
            <a:ext cx="11438710" cy="5324535"/>
          </a:xfrm>
          <a:prstGeom prst="rect">
            <a:avLst/>
          </a:prstGeom>
        </p:spPr>
        <p:txBody>
          <a:bodyPr wrap="square">
            <a:spAutoFit/>
          </a:bodyPr>
          <a:lstStyle/>
          <a:p>
            <a:pPr marL="457200" indent="-457200">
              <a:buFont typeface="+mj-lt"/>
              <a:buAutoNum type="arabicPeriod"/>
            </a:pPr>
            <a:r>
              <a:rPr lang="tr-TR" sz="2000" b="1" dirty="0">
                <a:latin typeface="Times New Roman" panose="02020603050405020304" pitchFamily="18" charset="0"/>
                <a:cs typeface="Times New Roman" panose="02020603050405020304" pitchFamily="18" charset="0"/>
              </a:rPr>
              <a:t>Bütçe </a:t>
            </a:r>
            <a:r>
              <a:rPr lang="tr-TR" sz="2000" b="1" dirty="0" smtClean="0">
                <a:latin typeface="Times New Roman" panose="02020603050405020304" pitchFamily="18" charset="0"/>
                <a:cs typeface="Times New Roman" panose="02020603050405020304" pitchFamily="18" charset="0"/>
              </a:rPr>
              <a:t>Aktarmaları:</a:t>
            </a:r>
          </a:p>
          <a:p>
            <a:pPr algn="just"/>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Sağlık Müdürlüğü İşletme </a:t>
            </a:r>
            <a:r>
              <a:rPr lang="tr-TR" sz="2000" dirty="0" smtClean="0">
                <a:latin typeface="Times New Roman" panose="02020603050405020304" pitchFamily="18" charset="0"/>
                <a:cs typeface="Times New Roman" panose="02020603050405020304" pitchFamily="18" charset="0"/>
              </a:rPr>
              <a:t>Birimleri bölüm içi aktarma talepleri ile bölümler arası aktarma taleplerini aynı aktarmada Başkanlığımıza göndermemesi gerekmektedir.</a:t>
            </a:r>
          </a:p>
          <a:p>
            <a:pPr algn="just">
              <a:lnSpc>
                <a:spcPct val="150000"/>
              </a:lnSpc>
            </a:pPr>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Personel ve Ek Ödeme bölümlerinden diğer bölümlere </a:t>
            </a:r>
            <a:r>
              <a:rPr lang="tr-TR" sz="2000" b="1" dirty="0">
                <a:latin typeface="Times New Roman" panose="02020603050405020304" pitchFamily="18" charset="0"/>
                <a:cs typeface="Times New Roman" panose="02020603050405020304" pitchFamily="18" charset="0"/>
              </a:rPr>
              <a:t>aktarma yapılmayacaktır</a:t>
            </a:r>
            <a:r>
              <a:rPr lang="tr-TR" sz="2000" b="1"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(Personel ve Ek Ödeme grubu arasında bölümler arası aktarma yapılabilir.)</a:t>
            </a:r>
          </a:p>
          <a:p>
            <a:pPr lvl="0" algn="just">
              <a:lnSpc>
                <a:spcPct val="150000"/>
              </a:lnSpc>
            </a:pPr>
            <a:endParaRPr lang="tr-TR" sz="2000" dirty="0">
              <a:latin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Yatırım Giderlerine yıl içinde aktarma talep edilmemesi gerekmektedir. </a:t>
            </a:r>
            <a:r>
              <a:rPr lang="tr-TR" sz="2000" b="1" dirty="0" smtClean="0">
                <a:latin typeface="Times New Roman" panose="02020603050405020304" pitchFamily="18" charset="0"/>
                <a:cs typeface="Times New Roman" panose="02020603050405020304" pitchFamily="18" charset="0"/>
              </a:rPr>
              <a:t>Ancak yatırım bütçesi kullanılmayacaksa başka gruplara aktarma yapılabilir. </a:t>
            </a:r>
            <a:endParaRPr lang="tr-TR"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4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21</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D</a:t>
            </a:r>
            <a:r>
              <a:rPr lang="tr-TR" b="1" dirty="0" smtClean="0"/>
              <a:t>. Bütçenin Kullanılması</a:t>
            </a:r>
            <a:br>
              <a:rPr lang="tr-TR" b="1" dirty="0" smtClean="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96386" y="1808609"/>
            <a:ext cx="11438710" cy="2246769"/>
          </a:xfrm>
          <a:prstGeom prst="rect">
            <a:avLst/>
          </a:prstGeom>
        </p:spPr>
        <p:txBody>
          <a:bodyPr wrap="square">
            <a:spAutoFit/>
          </a:bodyPr>
          <a:lstStyle/>
          <a:p>
            <a:pPr marL="457200" indent="-457200">
              <a:buFont typeface="+mj-lt"/>
              <a:buAutoNum type="arabicPeriod" startAt="2"/>
            </a:pPr>
            <a:r>
              <a:rPr lang="tr-TR" sz="2000" b="1" dirty="0">
                <a:latin typeface="Times New Roman" panose="02020603050405020304" pitchFamily="18" charset="0"/>
                <a:cs typeface="Times New Roman" panose="02020603050405020304" pitchFamily="18" charset="0"/>
              </a:rPr>
              <a:t>İşletme Birimleri Arası Aktarma:</a:t>
            </a:r>
            <a:endParaRPr lang="tr-TR" sz="2000" b="1" dirty="0" smtClean="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İl Sağlık Müdürlüğüne bağlı bir işletme </a:t>
            </a:r>
            <a:r>
              <a:rPr lang="tr-TR" sz="2000" dirty="0">
                <a:latin typeface="Times New Roman" panose="02020603050405020304" pitchFamily="18" charset="0"/>
                <a:cs typeface="Times New Roman" panose="02020603050405020304" pitchFamily="18" charset="0"/>
              </a:rPr>
              <a:t>birimi tarafından </a:t>
            </a:r>
            <a:r>
              <a:rPr lang="tr-TR" sz="2000" b="1" dirty="0" smtClean="0">
                <a:latin typeface="Times New Roman" panose="02020603050405020304" pitchFamily="18" charset="0"/>
                <a:cs typeface="Times New Roman" panose="02020603050405020304" pitchFamily="18" charset="0"/>
              </a:rPr>
              <a:t>toplu </a:t>
            </a:r>
            <a:r>
              <a:rPr lang="tr-TR" sz="2000" b="1" dirty="0">
                <a:latin typeface="Times New Roman" panose="02020603050405020304" pitchFamily="18" charset="0"/>
                <a:cs typeface="Times New Roman" panose="02020603050405020304" pitchFamily="18" charset="0"/>
              </a:rPr>
              <a:t>alıma çıkılması </a:t>
            </a:r>
            <a:r>
              <a:rPr lang="tr-TR" sz="2000" dirty="0">
                <a:latin typeface="Times New Roman" panose="02020603050405020304" pitchFamily="18" charset="0"/>
                <a:cs typeface="Times New Roman" panose="02020603050405020304" pitchFamily="18" charset="0"/>
              </a:rPr>
              <a:t>durumunda ödemeler </a:t>
            </a:r>
            <a:r>
              <a:rPr lang="tr-TR" sz="2000" b="1" dirty="0">
                <a:latin typeface="Times New Roman" panose="02020603050405020304" pitchFamily="18" charset="0"/>
                <a:cs typeface="Times New Roman" panose="02020603050405020304" pitchFamily="18" charset="0"/>
              </a:rPr>
              <a:t>her bir işletme biriminin kendi bütçesinden </a:t>
            </a:r>
            <a:r>
              <a:rPr lang="tr-TR" sz="2000" dirty="0">
                <a:latin typeface="Times New Roman" panose="02020603050405020304" pitchFamily="18" charset="0"/>
                <a:cs typeface="Times New Roman" panose="02020603050405020304" pitchFamily="18" charset="0"/>
              </a:rPr>
              <a:t>yapılacaktır. </a:t>
            </a:r>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26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22</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D</a:t>
            </a:r>
            <a:r>
              <a:rPr lang="tr-TR" b="1" dirty="0" smtClean="0"/>
              <a:t>. Bütçenin Kullanılması</a:t>
            </a:r>
            <a:br>
              <a:rPr lang="tr-TR" b="1" dirty="0" smtClean="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511219" y="1808609"/>
            <a:ext cx="11438710" cy="4247317"/>
          </a:xfrm>
          <a:prstGeom prst="rect">
            <a:avLst/>
          </a:prstGeom>
        </p:spPr>
        <p:txBody>
          <a:bodyPr wrap="square">
            <a:spAutoFit/>
          </a:bodyPr>
          <a:lstStyle/>
          <a:p>
            <a:pPr marL="457200" indent="-457200">
              <a:buFont typeface="+mj-lt"/>
              <a:buAutoNum type="arabicPeriod" startAt="3"/>
            </a:pPr>
            <a:r>
              <a:rPr lang="tr-TR" sz="2000" b="1" dirty="0">
                <a:latin typeface="Times New Roman" panose="02020603050405020304" pitchFamily="18" charset="0"/>
                <a:cs typeface="Times New Roman" panose="02020603050405020304" pitchFamily="18" charset="0"/>
              </a:rPr>
              <a:t>Ek Bütçe Talepleri:</a:t>
            </a:r>
            <a:endParaRPr lang="tr-TR" sz="2000" b="1" dirty="0" smtClean="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spcAft>
                <a:spcPts val="1200"/>
              </a:spcAf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Bütçede öngörülen ödeneklerin yetersiz kalması veya iş programında öngörülmeyen işlerin yapılmasının gerektiği hallerde ek bütçe yapılabilir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spcAft>
                <a:spcPts val="1200"/>
              </a:spcAf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Ek bütçe taleplerinde kaynağın gösterilmesi zorunludur</a:t>
            </a:r>
            <a:r>
              <a:rPr lang="tr-TR" sz="2000" dirty="0" smtClean="0">
                <a:latin typeface="Times New Roman" panose="02020603050405020304" pitchFamily="18" charset="0"/>
                <a:cs typeface="Times New Roman" panose="02020603050405020304" pitchFamily="18" charset="0"/>
              </a:rPr>
              <a:t>.</a:t>
            </a:r>
          </a:p>
          <a:p>
            <a:pPr marL="342900" indent="-342900" algn="just">
              <a:lnSpc>
                <a:spcPct val="150000"/>
              </a:lnSpc>
              <a:spcAft>
                <a:spcPts val="1200"/>
              </a:spcAf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Her bir kalem için önceki aylarda yapılan giderler dikkate alınarak hesaplama yapılacak olup ihtiyaç halinde ek bütçe talebinde bulunulacaktır. </a:t>
            </a:r>
          </a:p>
          <a:p>
            <a:pPr algn="just">
              <a:lnSpc>
                <a:spcPct val="150000"/>
              </a:lnSpc>
            </a:pPr>
            <a:endParaRPr lang="tr-T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50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23</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D</a:t>
            </a:r>
            <a:r>
              <a:rPr lang="tr-TR" b="1" dirty="0" smtClean="0"/>
              <a:t>. Bütçenin Kullanılması</a:t>
            </a:r>
            <a:br>
              <a:rPr lang="tr-TR" b="1" dirty="0" smtClean="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511219" y="1808609"/>
            <a:ext cx="11438710" cy="3631763"/>
          </a:xfrm>
          <a:prstGeom prst="rect">
            <a:avLst/>
          </a:prstGeom>
        </p:spPr>
        <p:txBody>
          <a:bodyPr wrap="square">
            <a:spAutoFit/>
          </a:bodyPr>
          <a:lstStyle/>
          <a:p>
            <a:pPr marL="457200" indent="-457200">
              <a:buFont typeface="+mj-lt"/>
              <a:buAutoNum type="arabicPeriod" startAt="3"/>
            </a:pPr>
            <a:r>
              <a:rPr lang="tr-TR" sz="2000" b="1" dirty="0">
                <a:latin typeface="Times New Roman" panose="02020603050405020304" pitchFamily="18" charset="0"/>
                <a:cs typeface="Times New Roman" panose="02020603050405020304" pitchFamily="18" charset="0"/>
              </a:rPr>
              <a:t>Ek Bütçe Talepleri</a:t>
            </a:r>
            <a:r>
              <a:rPr lang="tr-TR" sz="2000" b="1" dirty="0" smtClean="0">
                <a:latin typeface="Times New Roman" panose="02020603050405020304" pitchFamily="18" charset="0"/>
                <a:cs typeface="Times New Roman" panose="02020603050405020304" pitchFamily="18" charset="0"/>
              </a:rPr>
              <a:t>:</a:t>
            </a:r>
            <a:endParaRPr lang="tr-TR" sz="2000" b="1" dirty="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tr-TR" sz="2000" b="1" dirty="0" smtClean="0">
                <a:latin typeface="Times New Roman" panose="02020603050405020304" pitchFamily="18" charset="0"/>
                <a:cs typeface="Times New Roman" panose="02020603050405020304" pitchFamily="18" charset="0"/>
              </a:rPr>
              <a:t>Ek </a:t>
            </a:r>
            <a:r>
              <a:rPr lang="tr-TR" sz="2000" b="1" dirty="0">
                <a:latin typeface="Times New Roman" panose="02020603050405020304" pitchFamily="18" charset="0"/>
                <a:cs typeface="Times New Roman" panose="02020603050405020304" pitchFamily="18" charset="0"/>
              </a:rPr>
              <a:t>bütçe </a:t>
            </a:r>
            <a:r>
              <a:rPr lang="tr-TR" sz="2000" b="1" dirty="0" smtClean="0">
                <a:latin typeface="Times New Roman" panose="02020603050405020304" pitchFamily="18" charset="0"/>
                <a:cs typeface="Times New Roman" panose="02020603050405020304" pitchFamily="18" charset="0"/>
              </a:rPr>
              <a:t>talep edilmeden önce sırasıyla;</a:t>
            </a:r>
          </a:p>
          <a:p>
            <a:pPr algn="just">
              <a:lnSpc>
                <a:spcPct val="150000"/>
              </a:lnSpc>
            </a:pPr>
            <a:endParaRPr lang="tr-TR" sz="2000" b="1"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Kullanılmayacak bütçeler, ihtiyaç duyulan kalemlere aktarılacaktır (Personel ve ek ödeme hariç),</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Yedek </a:t>
            </a:r>
            <a:r>
              <a:rPr lang="tr-TR" sz="2000" dirty="0" smtClean="0">
                <a:latin typeface="Times New Roman" panose="02020603050405020304" pitchFamily="18" charset="0"/>
                <a:cs typeface="Times New Roman" panose="02020603050405020304" pitchFamily="18" charset="0"/>
              </a:rPr>
              <a:t>Ödenekte </a:t>
            </a:r>
            <a:r>
              <a:rPr lang="tr-TR" sz="2000" dirty="0">
                <a:latin typeface="Times New Roman" panose="02020603050405020304" pitchFamily="18" charset="0"/>
                <a:cs typeface="Times New Roman" panose="02020603050405020304" pitchFamily="18" charset="0"/>
              </a:rPr>
              <a:t>yer alan bütçenin tamamı kullanılacaktır</a:t>
            </a:r>
            <a:r>
              <a:rPr lang="tr-TR"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a:t>
            </a:r>
            <a:r>
              <a:rPr lang="tr-TR" sz="2000" dirty="0" smtClean="0">
                <a:latin typeface="Times New Roman" panose="02020603050405020304" pitchFamily="18" charset="0"/>
                <a:cs typeface="Times New Roman" panose="02020603050405020304" pitchFamily="18" charset="0"/>
              </a:rPr>
              <a:t>ütçesi fazla olan işletme birimlerinden ihtiyacı bulunan işletme birimlerine aktarma işlemi yapılacaktır.</a:t>
            </a: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4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24</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a:t>
            </a:r>
            <a:r>
              <a:rPr lang="tr-TR" sz="3600" b="1" dirty="0" smtClean="0"/>
              <a:t>Bütçenin</a:t>
            </a:r>
            <a:r>
              <a:rPr lang="tr-TR" sz="3100" b="1" dirty="0" smtClean="0"/>
              <a:t> Kullanılması</a:t>
            </a:r>
            <a:r>
              <a:rPr lang="tr-TR" sz="3600" b="1" dirty="0" smtClean="0"/>
              <a:t/>
            </a:r>
            <a:br>
              <a:rPr lang="tr-TR" sz="3600" b="1" dirty="0" smtClean="0"/>
            </a:br>
            <a:endParaRPr lang="tr-TR" sz="3600" b="1" dirty="0"/>
          </a:p>
        </p:txBody>
      </p:sp>
      <p:sp>
        <p:nvSpPr>
          <p:cNvPr id="3" name="Dikdörtgen 2"/>
          <p:cNvSpPr/>
          <p:nvPr/>
        </p:nvSpPr>
        <p:spPr>
          <a:xfrm>
            <a:off x="457199" y="1837531"/>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572655" y="1379577"/>
            <a:ext cx="11323254" cy="3785652"/>
          </a:xfrm>
          <a:prstGeom prst="rect">
            <a:avLst/>
          </a:prstGeom>
        </p:spPr>
        <p:txBody>
          <a:bodyPr wrap="square">
            <a:spAutoFit/>
          </a:bodyPr>
          <a:lstStyle/>
          <a:p>
            <a:pPr marL="457200" indent="-457200">
              <a:buFont typeface="+mj-lt"/>
              <a:buAutoNum type="arabicPeriod" startAt="3"/>
            </a:pPr>
            <a:endParaRPr lang="tr-TR" sz="2000" b="1"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3"/>
            </a:pPr>
            <a:endParaRPr lang="tr-TR" sz="2000" b="1"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3"/>
            </a:pPr>
            <a:r>
              <a:rPr lang="tr-TR" sz="2000" b="1" dirty="0" smtClean="0">
                <a:latin typeface="Times New Roman" panose="02020603050405020304" pitchFamily="18" charset="0"/>
                <a:cs typeface="Times New Roman" panose="02020603050405020304" pitchFamily="18" charset="0"/>
              </a:rPr>
              <a:t>Ek </a:t>
            </a:r>
            <a:r>
              <a:rPr lang="tr-TR" sz="2000" b="1" dirty="0">
                <a:latin typeface="Times New Roman" panose="02020603050405020304" pitchFamily="18" charset="0"/>
                <a:cs typeface="Times New Roman" panose="02020603050405020304" pitchFamily="18" charset="0"/>
              </a:rPr>
              <a:t>Bütçe Talepleri</a:t>
            </a:r>
            <a:r>
              <a:rPr lang="tr-TR" sz="2000" b="1" dirty="0" smtClean="0">
                <a:latin typeface="Times New Roman" panose="02020603050405020304" pitchFamily="18" charset="0"/>
                <a:cs typeface="Times New Roman" panose="02020603050405020304" pitchFamily="18" charset="0"/>
              </a:rPr>
              <a:t>:</a:t>
            </a:r>
          </a:p>
          <a:p>
            <a:endParaRPr lang="tr-TR" sz="2000" b="1"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1200"/>
              </a:spcBef>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Bütçe </a:t>
            </a:r>
            <a:r>
              <a:rPr lang="tr-TR" sz="2000" dirty="0">
                <a:latin typeface="Times New Roman" panose="02020603050405020304" pitchFamily="18" charset="0"/>
                <a:cs typeface="Times New Roman" panose="02020603050405020304" pitchFamily="18" charset="0"/>
              </a:rPr>
              <a:t>Çağrısında verilen kurallara </a:t>
            </a:r>
            <a:r>
              <a:rPr lang="tr-TR" sz="2000" dirty="0" smtClean="0">
                <a:latin typeface="Times New Roman" panose="02020603050405020304" pitchFamily="18" charset="0"/>
                <a:cs typeface="Times New Roman" panose="02020603050405020304" pitchFamily="18" charset="0"/>
              </a:rPr>
              <a:t>uyulacaktır</a:t>
            </a:r>
            <a:r>
              <a:rPr lang="tr-TR" sz="2000" dirty="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1200"/>
              </a:spcBef>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Düzenlenecek ek bütçe taleplerinde Yedek Ödeneğe yer verilmeyecektir</a:t>
            </a:r>
            <a:r>
              <a:rPr lang="tr-TR" sz="20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1200"/>
              </a:spcBef>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Tüketime </a:t>
            </a:r>
            <a:r>
              <a:rPr lang="tr-TR" sz="2000" dirty="0">
                <a:latin typeface="Times New Roman" panose="02020603050405020304" pitchFamily="18" charset="0"/>
                <a:cs typeface="Times New Roman" panose="02020603050405020304" pitchFamily="18" charset="0"/>
              </a:rPr>
              <a:t>yönelik mal ve malzeme alımları için stok kontrolü yapılacaktır</a:t>
            </a:r>
            <a:r>
              <a:rPr lang="tr-TR" sz="2000" dirty="0" smtClean="0">
                <a:latin typeface="Times New Roman" panose="02020603050405020304" pitchFamily="18" charset="0"/>
                <a:cs typeface="Times New Roman" panose="02020603050405020304" pitchFamily="18" charset="0"/>
              </a:rPr>
              <a:t>.</a:t>
            </a:r>
          </a:p>
          <a:p>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0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25</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a:t>
            </a:r>
            <a:r>
              <a:rPr lang="tr-TR" sz="3600" b="1" dirty="0" smtClean="0"/>
              <a:t>Bütçenin</a:t>
            </a:r>
            <a:r>
              <a:rPr lang="tr-TR" sz="3100" b="1" dirty="0" smtClean="0"/>
              <a:t> Kullanılması</a:t>
            </a:r>
            <a:r>
              <a:rPr lang="tr-TR" sz="3600" b="1" dirty="0" smtClean="0"/>
              <a:t/>
            </a:r>
            <a:br>
              <a:rPr lang="tr-TR" sz="3600" b="1" dirty="0" smtClean="0"/>
            </a:br>
            <a:endParaRPr lang="tr-TR" sz="3600" b="1" dirty="0"/>
          </a:p>
        </p:txBody>
      </p:sp>
      <p:sp>
        <p:nvSpPr>
          <p:cNvPr id="3" name="Dikdörtgen 2"/>
          <p:cNvSpPr/>
          <p:nvPr/>
        </p:nvSpPr>
        <p:spPr>
          <a:xfrm>
            <a:off x="457199" y="1837531"/>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572655" y="1379577"/>
            <a:ext cx="11323254" cy="4708981"/>
          </a:xfrm>
          <a:prstGeom prst="rect">
            <a:avLst/>
          </a:prstGeom>
        </p:spPr>
        <p:txBody>
          <a:bodyPr wrap="square">
            <a:spAutoFit/>
          </a:bodyPr>
          <a:lstStyle/>
          <a:p>
            <a:pPr marL="457200" indent="-457200">
              <a:buFont typeface="+mj-lt"/>
              <a:buAutoNum type="arabicPeriod" startAt="3"/>
            </a:pPr>
            <a:endParaRPr lang="tr-TR" sz="2000" b="1"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3"/>
            </a:pPr>
            <a:endParaRPr lang="tr-TR" sz="2000" b="1"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3"/>
            </a:pPr>
            <a:r>
              <a:rPr lang="tr-TR" sz="2000" b="1" dirty="0" smtClean="0">
                <a:latin typeface="Times New Roman" panose="02020603050405020304" pitchFamily="18" charset="0"/>
                <a:cs typeface="Times New Roman" panose="02020603050405020304" pitchFamily="18" charset="0"/>
              </a:rPr>
              <a:t>Ek </a:t>
            </a:r>
            <a:r>
              <a:rPr lang="tr-TR" sz="2000" b="1" dirty="0">
                <a:latin typeface="Times New Roman" panose="02020603050405020304" pitchFamily="18" charset="0"/>
                <a:cs typeface="Times New Roman" panose="02020603050405020304" pitchFamily="18" charset="0"/>
              </a:rPr>
              <a:t>Bütçe Talepleri</a:t>
            </a:r>
            <a:r>
              <a:rPr lang="tr-TR" sz="2000" b="1" dirty="0" smtClean="0">
                <a:latin typeface="Times New Roman" panose="02020603050405020304" pitchFamily="18" charset="0"/>
                <a:cs typeface="Times New Roman" panose="02020603050405020304" pitchFamily="18" charset="0"/>
              </a:rPr>
              <a:t>:</a:t>
            </a:r>
          </a:p>
          <a:p>
            <a:endParaRPr lang="tr-TR" sz="2000" b="1"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1200"/>
              </a:spcBef>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Genel </a:t>
            </a:r>
            <a:r>
              <a:rPr lang="tr-TR" sz="2000" dirty="0">
                <a:latin typeface="Times New Roman" panose="02020603050405020304" pitchFamily="18" charset="0"/>
                <a:cs typeface="Times New Roman" panose="02020603050405020304" pitchFamily="18" charset="0"/>
              </a:rPr>
              <a:t>Bütçeden gelecek ödenekler de dikkate alınarak ek bütçe talepleri hazırlanacaktır</a:t>
            </a:r>
            <a:r>
              <a:rPr lang="tr-TR" sz="20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1200"/>
              </a:spcBef>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İhtiyaç </a:t>
            </a:r>
            <a:r>
              <a:rPr lang="tr-TR" sz="2000" dirty="0">
                <a:latin typeface="Times New Roman" panose="02020603050405020304" pitchFamily="18" charset="0"/>
                <a:cs typeface="Times New Roman" panose="02020603050405020304" pitchFamily="18" charset="0"/>
              </a:rPr>
              <a:t>halinde ek bütçe talebinde </a:t>
            </a:r>
            <a:r>
              <a:rPr lang="tr-TR" sz="2000" dirty="0" smtClean="0">
                <a:latin typeface="Times New Roman" panose="02020603050405020304" pitchFamily="18" charset="0"/>
                <a:cs typeface="Times New Roman" panose="02020603050405020304" pitchFamily="18" charset="0"/>
              </a:rPr>
              <a:t>bulunulması gerekmekte olup geliri yüksek olan işletme birimleri gelir için ek bütçe yapmayacaklardır. </a:t>
            </a:r>
          </a:p>
          <a:p>
            <a:pPr marL="342900" indent="-342900" algn="just">
              <a:lnSpc>
                <a:spcPct val="150000"/>
              </a:lnSpc>
              <a:spcBef>
                <a:spcPts val="1200"/>
              </a:spcBef>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Sağlık Müdürlükleri ek </a:t>
            </a:r>
            <a:r>
              <a:rPr lang="tr-TR" sz="2000" dirty="0">
                <a:latin typeface="Times New Roman" panose="02020603050405020304" pitchFamily="18" charset="0"/>
                <a:cs typeface="Times New Roman" panose="02020603050405020304" pitchFamily="18" charset="0"/>
              </a:rPr>
              <a:t>bütçe taleplerini </a:t>
            </a:r>
            <a:r>
              <a:rPr lang="tr-TR" sz="2000" b="1" dirty="0">
                <a:latin typeface="Times New Roman" panose="02020603050405020304" pitchFamily="18" charset="0"/>
                <a:cs typeface="Times New Roman" panose="02020603050405020304" pitchFamily="18" charset="0"/>
              </a:rPr>
              <a:t>ikinci bir ek bütçeye </a:t>
            </a:r>
            <a:r>
              <a:rPr lang="tr-TR" sz="2000" dirty="0">
                <a:latin typeface="Times New Roman" panose="02020603050405020304" pitchFamily="18" charset="0"/>
                <a:cs typeface="Times New Roman" panose="02020603050405020304" pitchFamily="18" charset="0"/>
              </a:rPr>
              <a:t>gerek kalmayacak şekilde </a:t>
            </a:r>
            <a:r>
              <a:rPr lang="tr-TR" sz="2000" dirty="0" smtClean="0">
                <a:latin typeface="Times New Roman" panose="02020603050405020304" pitchFamily="18" charset="0"/>
                <a:cs typeface="Times New Roman" panose="02020603050405020304" pitchFamily="18" charset="0"/>
              </a:rPr>
              <a:t>konsolide olarak hazırlayacaktır.</a:t>
            </a:r>
            <a:endParaRPr lang="tr-TR" sz="2000" dirty="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71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26</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D</a:t>
            </a:r>
            <a:r>
              <a:rPr lang="tr-TR" b="1" dirty="0" smtClean="0"/>
              <a:t>. Bütçenin Kullanılması</a:t>
            </a:r>
            <a:r>
              <a:rPr lang="tr-TR" b="1" dirty="0"/>
              <a:t/>
            </a:r>
            <a:br>
              <a:rPr lang="tr-TR" b="1" dirty="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2193329"/>
            <a:ext cx="11438710" cy="4401205"/>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4.  Ödenek Üstü Harcama Yapılmaması: </a:t>
            </a:r>
          </a:p>
          <a:p>
            <a:endParaRPr lang="tr-TR" sz="2000" b="1" dirty="0" smtClean="0">
              <a:latin typeface="Times New Roman" panose="02020603050405020304" pitchFamily="18" charset="0"/>
              <a:cs typeface="Times New Roman" panose="02020603050405020304" pitchFamily="18" charset="0"/>
            </a:endParaRPr>
          </a:p>
          <a:p>
            <a:endParaRPr lang="tr-TR" sz="2000" b="1"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İl Sağlık Müdürlüğüne bağlı tüm işletme birimlerince yapılacak olan mal ve hizmet </a:t>
            </a:r>
            <a:r>
              <a:rPr lang="tr-TR" sz="2000" dirty="0" smtClean="0">
                <a:latin typeface="Times New Roman" panose="02020603050405020304" pitchFamily="18" charset="0"/>
                <a:cs typeface="Times New Roman" panose="02020603050405020304" pitchFamily="18" charset="0"/>
              </a:rPr>
              <a:t>alımı </a:t>
            </a:r>
            <a:r>
              <a:rPr lang="tr-TR" sz="2000" dirty="0">
                <a:latin typeface="Times New Roman" panose="02020603050405020304" pitchFamily="18" charset="0"/>
                <a:cs typeface="Times New Roman" panose="02020603050405020304" pitchFamily="18" charset="0"/>
              </a:rPr>
              <a:t>ile yapım işlerinde bütçesi/ödeneği bulunmayan alımlar için ödeme yükümlülüğüne girilmemesi veya avans ödemesi yapılmaması gerekmektedir.</a:t>
            </a:r>
          </a:p>
          <a:p>
            <a:pPr algn="just">
              <a:lnSpc>
                <a:spcPct val="150000"/>
              </a:lnSpc>
            </a:pPr>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4734 Sayılı Kamu İhale Kanununun 5 inci maddesinde; </a:t>
            </a:r>
            <a:r>
              <a:rPr lang="tr-TR" sz="2000" b="1" dirty="0">
                <a:latin typeface="Times New Roman" panose="02020603050405020304" pitchFamily="18" charset="0"/>
                <a:cs typeface="Times New Roman" panose="02020603050405020304" pitchFamily="18" charset="0"/>
              </a:rPr>
              <a:t>ödeneği bulunmayan hiçbir iş için ihaleye çıkılamayacağı</a:t>
            </a:r>
            <a:r>
              <a:rPr lang="tr-TR" sz="2000" dirty="0">
                <a:latin typeface="Times New Roman" panose="02020603050405020304" pitchFamily="18" charset="0"/>
                <a:cs typeface="Times New Roman" panose="02020603050405020304" pitchFamily="18" charset="0"/>
              </a:rPr>
              <a:t> hüküm altına alınmıştır</a:t>
            </a:r>
            <a:r>
              <a:rPr lang="tr-TR"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9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27</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D</a:t>
            </a:r>
            <a:r>
              <a:rPr lang="tr-TR" b="1" dirty="0" smtClean="0"/>
              <a:t>. Bütçenin Kullanılması</a:t>
            </a:r>
            <a:r>
              <a:rPr lang="tr-TR" b="1" dirty="0"/>
              <a:t/>
            </a:r>
            <a:br>
              <a:rPr lang="tr-TR" b="1" dirty="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2193329"/>
            <a:ext cx="11438710" cy="4555093"/>
          </a:xfrm>
          <a:prstGeom prst="rect">
            <a:avLst/>
          </a:prstGeom>
        </p:spPr>
        <p:txBody>
          <a:bodyPr wrap="square">
            <a:spAutoFit/>
          </a:bodyPr>
          <a:lstStyle/>
          <a:p>
            <a:r>
              <a:rPr lang="tr-TR" sz="2000" b="1" dirty="0" smtClean="0">
                <a:latin typeface="Times New Roman" panose="02020603050405020304" pitchFamily="18" charset="0"/>
                <a:cs typeface="Times New Roman" panose="02020603050405020304" pitchFamily="18" charset="0"/>
              </a:rPr>
              <a:t>4.  Ödenek Üstü Harcama Yapılmaması: </a:t>
            </a:r>
          </a:p>
          <a:p>
            <a:endParaRPr lang="tr-TR" sz="2000" b="1"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5018 Sayılı Kamu Mali Yönetimi ve Kontrol Kanununun 20 inci ve 35 </a:t>
            </a:r>
            <a:r>
              <a:rPr lang="tr-TR" sz="2000" dirty="0" smtClean="0">
                <a:latin typeface="Times New Roman" panose="02020603050405020304" pitchFamily="18" charset="0"/>
                <a:cs typeface="Times New Roman" panose="02020603050405020304" pitchFamily="18" charset="0"/>
              </a:rPr>
              <a:t>inci maddesi ile Döner </a:t>
            </a:r>
            <a:r>
              <a:rPr lang="tr-TR" sz="2000" dirty="0">
                <a:latin typeface="Times New Roman" panose="02020603050405020304" pitchFamily="18" charset="0"/>
                <a:cs typeface="Times New Roman" panose="02020603050405020304" pitchFamily="18" charset="0"/>
              </a:rPr>
              <a:t>Sermayeli İşletmeler Bütçe ve Muhasebe Yönetmeliğinin 9 uncu </a:t>
            </a:r>
            <a:r>
              <a:rPr lang="tr-TR" sz="2000" dirty="0" smtClean="0">
                <a:latin typeface="Times New Roman" panose="02020603050405020304" pitchFamily="18" charset="0"/>
                <a:cs typeface="Times New Roman" panose="02020603050405020304" pitchFamily="18" charset="0"/>
              </a:rPr>
              <a:t>maddesinde</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kamu idarelerinin, bütçelerinde yer alan ödeneklerin üzerinde harcama yapamayacağı, ödeneğin karşılığının saklı tutulması kaydıyla avans verileceği belirtilmiştir</a:t>
            </a:r>
            <a:r>
              <a:rPr lang="tr-TR" sz="2000" b="1" dirty="0" smtClean="0">
                <a:latin typeface="Times New Roman" panose="02020603050405020304" pitchFamily="18" charset="0"/>
                <a:cs typeface="Times New Roman" panose="02020603050405020304" pitchFamily="18" charset="0"/>
              </a:rPr>
              <a:t>.</a:t>
            </a:r>
          </a:p>
          <a:p>
            <a:pPr algn="just">
              <a:lnSpc>
                <a:spcPct val="150000"/>
              </a:lnSpc>
            </a:pPr>
            <a:endParaRPr lang="tr-TR" sz="20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tr-TR" sz="2000" b="1" dirty="0">
                <a:solidFill>
                  <a:srgbClr val="FF0000"/>
                </a:solidFill>
                <a:latin typeface="Times New Roman" panose="02020603050405020304" pitchFamily="18" charset="0"/>
                <a:cs typeface="Times New Roman" panose="02020603050405020304" pitchFamily="18" charset="0"/>
              </a:rPr>
              <a:t>Bakanlığımız Merkez Birimleri tarafından verilen talimatlar gereği alım yapılmadan önce ilgili alım için bütçe tahsis edilmesi gerekmektedir.</a:t>
            </a:r>
          </a:p>
          <a:p>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92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200" b="1" dirty="0"/>
              <a:t>E</a:t>
            </a:r>
            <a:r>
              <a:rPr lang="tr-TR" sz="3200" b="1" dirty="0" smtClean="0"/>
              <a:t>. </a:t>
            </a:r>
            <a:r>
              <a:rPr lang="tr-TR" sz="3200" b="1" dirty="0"/>
              <a:t>Alımlarda %10 Limit </a:t>
            </a:r>
            <a:r>
              <a:rPr lang="tr-TR" sz="3200" b="1" dirty="0" smtClean="0"/>
              <a:t>Takibi</a:t>
            </a:r>
            <a:endParaRPr lang="tr-TR" sz="32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28</a:t>
            </a:fld>
            <a:endParaRPr lang="tr-TR" dirty="0"/>
          </a:p>
        </p:txBody>
      </p:sp>
    </p:spTree>
    <p:extLst>
      <p:ext uri="{BB962C8B-B14F-4D97-AF65-F5344CB8AC3E}">
        <p14:creationId xmlns:p14="http://schemas.microsoft.com/office/powerpoint/2010/main" val="57073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29</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E</a:t>
            </a:r>
            <a:r>
              <a:rPr lang="tr-TR" b="1" dirty="0" smtClean="0"/>
              <a:t>. </a:t>
            </a:r>
            <a:r>
              <a:rPr lang="tr-TR" b="1" dirty="0"/>
              <a:t>Alımlarda %10 Limit </a:t>
            </a:r>
            <a:r>
              <a:rPr lang="tr-TR" b="1" dirty="0" smtClean="0"/>
              <a:t>Takibi</a:t>
            </a:r>
            <a:r>
              <a:rPr lang="tr-TR" b="1" dirty="0"/>
              <a:t/>
            </a:r>
            <a:br>
              <a:rPr lang="tr-TR" b="1" dirty="0"/>
            </a:br>
            <a:endParaRPr lang="tr-TR" b="1" dirty="0"/>
          </a:p>
        </p:txBody>
      </p:sp>
      <p:sp>
        <p:nvSpPr>
          <p:cNvPr id="5" name="Dikdörtgen 4"/>
          <p:cNvSpPr/>
          <p:nvPr/>
        </p:nvSpPr>
        <p:spPr>
          <a:xfrm>
            <a:off x="1418491" y="2526663"/>
            <a:ext cx="9355016" cy="2400657"/>
          </a:xfrm>
          <a:prstGeom prst="rect">
            <a:avLst/>
          </a:prstGeom>
        </p:spPr>
        <p:txBody>
          <a:bodyPr wrap="square">
            <a:spAutoFit/>
          </a:bodyPr>
          <a:lstStyle/>
          <a:p>
            <a:pPr algn="just">
              <a:lnSpc>
                <a:spcPct val="150000"/>
              </a:lnSpc>
              <a:spcBef>
                <a:spcPts val="600"/>
              </a:spcBef>
            </a:pPr>
            <a:r>
              <a:rPr lang="tr-TR" sz="2000" dirty="0" smtClean="0">
                <a:latin typeface="Times New Roman" panose="02020603050405020304" pitchFamily="18" charset="0"/>
                <a:cs typeface="Times New Roman" panose="02020603050405020304" pitchFamily="18" charset="0"/>
              </a:rPr>
              <a:t>Bakanlığımıza </a:t>
            </a:r>
            <a:r>
              <a:rPr lang="tr-TR" sz="2000" dirty="0">
                <a:latin typeface="Times New Roman" panose="02020603050405020304" pitchFamily="18" charset="0"/>
                <a:cs typeface="Times New Roman" panose="02020603050405020304" pitchFamily="18" charset="0"/>
              </a:rPr>
              <a:t>bağlı tüm işletme birimleri 4734 Sayılı Kanunun 22/d ve 21/f </a:t>
            </a:r>
            <a:r>
              <a:rPr lang="tr-TR" sz="2000" dirty="0" smtClean="0">
                <a:latin typeface="Times New Roman" panose="02020603050405020304" pitchFamily="18" charset="0"/>
                <a:cs typeface="Times New Roman" panose="02020603050405020304" pitchFamily="18" charset="0"/>
              </a:rPr>
              <a:t>bendi doğrultusunda </a:t>
            </a:r>
            <a:r>
              <a:rPr lang="tr-TR" sz="2000" dirty="0">
                <a:latin typeface="Times New Roman" panose="02020603050405020304" pitchFamily="18" charset="0"/>
                <a:cs typeface="Times New Roman" panose="02020603050405020304" pitchFamily="18" charset="0"/>
              </a:rPr>
              <a:t>yapacakları her bir </a:t>
            </a:r>
            <a:r>
              <a:rPr lang="tr-TR" sz="2000" dirty="0" smtClean="0">
                <a:latin typeface="Times New Roman" panose="02020603050405020304" pitchFamily="18" charset="0"/>
                <a:cs typeface="Times New Roman" panose="02020603050405020304" pitchFamily="18" charset="0"/>
              </a:rPr>
              <a:t>alım </a:t>
            </a:r>
            <a:r>
              <a:rPr lang="tr-TR" sz="2000" dirty="0">
                <a:latin typeface="Times New Roman" panose="02020603050405020304" pitchFamily="18" charset="0"/>
                <a:cs typeface="Times New Roman" panose="02020603050405020304" pitchFamily="18" charset="0"/>
              </a:rPr>
              <a:t>karşılığında Analitik Bütçe Sistemindeki (ABS) İhale </a:t>
            </a:r>
            <a:r>
              <a:rPr lang="tr-TR" sz="2000" dirty="0" smtClean="0">
                <a:latin typeface="Times New Roman" panose="02020603050405020304" pitchFamily="18" charset="0"/>
                <a:cs typeface="Times New Roman" panose="02020603050405020304" pitchFamily="18" charset="0"/>
              </a:rPr>
              <a:t>Onay Belgesi’ni </a:t>
            </a:r>
            <a:r>
              <a:rPr lang="tr-TR" sz="2000" dirty="0">
                <a:latin typeface="Times New Roman" panose="02020603050405020304" pitchFamily="18" charset="0"/>
                <a:cs typeface="Times New Roman" panose="02020603050405020304" pitchFamily="18" charset="0"/>
              </a:rPr>
              <a:t>doldurarak kayıt yapacak olup sistemden alınacak bu belge ilgili alım/ihale </a:t>
            </a:r>
            <a:r>
              <a:rPr lang="tr-TR" sz="2000" dirty="0" smtClean="0">
                <a:latin typeface="Times New Roman" panose="02020603050405020304" pitchFamily="18" charset="0"/>
                <a:cs typeface="Times New Roman" panose="02020603050405020304" pitchFamily="18" charset="0"/>
              </a:rPr>
              <a:t>dosyasına eklenecek </a:t>
            </a:r>
            <a:r>
              <a:rPr lang="tr-TR" sz="2000" dirty="0">
                <a:latin typeface="Times New Roman" panose="02020603050405020304" pitchFamily="18" charset="0"/>
                <a:cs typeface="Times New Roman" panose="02020603050405020304" pitchFamily="18" charset="0"/>
              </a:rPr>
              <a:t>ve </a:t>
            </a:r>
            <a:r>
              <a:rPr lang="tr-TR" sz="2000" b="1" dirty="0">
                <a:latin typeface="Times New Roman" panose="02020603050405020304" pitchFamily="18" charset="0"/>
                <a:cs typeface="Times New Roman" panose="02020603050405020304" pitchFamily="18" charset="0"/>
              </a:rPr>
              <a:t>muhasebe birimlerince bu belgenin kontrolü </a:t>
            </a:r>
            <a:r>
              <a:rPr lang="tr-TR" sz="2000" dirty="0">
                <a:latin typeface="Times New Roman" panose="02020603050405020304" pitchFamily="18" charset="0"/>
                <a:cs typeface="Times New Roman" panose="02020603050405020304" pitchFamily="18" charset="0"/>
              </a:rPr>
              <a:t>yapılarak </a:t>
            </a:r>
            <a:r>
              <a:rPr lang="tr-TR" sz="2000" dirty="0" smtClean="0">
                <a:latin typeface="Times New Roman" panose="02020603050405020304" pitchFamily="18" charset="0"/>
                <a:cs typeface="Times New Roman" panose="02020603050405020304" pitchFamily="18" charset="0"/>
              </a:rPr>
              <a:t>ödemeler gerçekleştirilecektir.</a:t>
            </a:r>
          </a:p>
        </p:txBody>
      </p:sp>
    </p:spTree>
    <p:extLst>
      <p:ext uri="{BB962C8B-B14F-4D97-AF65-F5344CB8AC3E}">
        <p14:creationId xmlns:p14="http://schemas.microsoft.com/office/powerpoint/2010/main" val="372061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81019" y="2909455"/>
            <a:ext cx="9144000" cy="745815"/>
          </a:xfrm>
        </p:spPr>
        <p:txBody>
          <a:bodyPr>
            <a:noAutofit/>
          </a:bodyPr>
          <a:lstStyle/>
          <a:p>
            <a:pPr marL="457200" lvl="1" algn="ctr">
              <a:lnSpc>
                <a:spcPct val="150000"/>
              </a:lnSpc>
              <a:spcAft>
                <a:spcPts val="1200"/>
              </a:spcAft>
              <a:defRPr/>
            </a:pPr>
            <a:r>
              <a:rPr lang="tr-TR" sz="3200" b="1" dirty="0" smtClean="0">
                <a:solidFill>
                  <a:srgbClr val="000000"/>
                </a:solidFill>
                <a:latin typeface="Times New Roman" panose="02020603050405020304" pitchFamily="18" charset="0"/>
              </a:rPr>
              <a:t>Döner Sermaye İşletmeleri  </a:t>
            </a:r>
            <a:endParaRPr lang="tr-TR" sz="3200" b="1" dirty="0">
              <a:solidFill>
                <a:srgbClr val="000000"/>
              </a:solidFill>
              <a:latin typeface="Times New Roman" panose="02020603050405020304" pitchFamily="18" charset="0"/>
            </a:endParaRPr>
          </a:p>
        </p:txBody>
      </p:sp>
      <p:sp>
        <p:nvSpPr>
          <p:cNvPr id="3" name="Slayt Numarası Yer Tutucusu 2"/>
          <p:cNvSpPr>
            <a:spLocks noGrp="1"/>
          </p:cNvSpPr>
          <p:nvPr>
            <p:ph type="sldNum" sz="quarter" idx="4294967295"/>
          </p:nvPr>
        </p:nvSpPr>
        <p:spPr>
          <a:xfrm>
            <a:off x="11366500" y="6394450"/>
            <a:ext cx="825500" cy="365125"/>
          </a:xfrm>
          <a:prstGeom prst="rect">
            <a:avLst/>
          </a:prstGeom>
        </p:spPr>
        <p:txBody>
          <a:bodyPr/>
          <a:lstStyle/>
          <a:p>
            <a:fld id="{355FEEFD-3B84-5E40-B880-6D259D79DEE1}" type="slidenum">
              <a:rPr lang="tr-TR" smtClean="0"/>
              <a:pPr/>
              <a:t>3</a:t>
            </a:fld>
            <a:endParaRPr lang="tr-TR" dirty="0"/>
          </a:p>
        </p:txBody>
      </p:sp>
    </p:spTree>
    <p:extLst>
      <p:ext uri="{BB962C8B-B14F-4D97-AF65-F5344CB8AC3E}">
        <p14:creationId xmlns:p14="http://schemas.microsoft.com/office/powerpoint/2010/main" val="7977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30</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E</a:t>
            </a:r>
            <a:r>
              <a:rPr lang="tr-TR" b="1" dirty="0" smtClean="0"/>
              <a:t>. </a:t>
            </a:r>
            <a:r>
              <a:rPr lang="tr-TR" b="1" dirty="0"/>
              <a:t>Alımlarda %10 Limit </a:t>
            </a:r>
            <a:r>
              <a:rPr lang="tr-TR" b="1" dirty="0" smtClean="0"/>
              <a:t>Takibi</a:t>
            </a:r>
            <a:r>
              <a:rPr lang="tr-TR" b="1" dirty="0"/>
              <a:t/>
            </a:r>
            <a:br>
              <a:rPr lang="tr-TR" b="1" dirty="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1422400" y="2517884"/>
            <a:ext cx="9113715" cy="2400657"/>
          </a:xfrm>
          <a:prstGeom prst="rect">
            <a:avLst/>
          </a:prstGeom>
        </p:spPr>
        <p:txBody>
          <a:bodyPr wrap="square">
            <a:spAutoFit/>
          </a:bodyPr>
          <a:lstStyle/>
          <a:p>
            <a:pPr algn="just">
              <a:lnSpc>
                <a:spcPct val="150000"/>
              </a:lnSpc>
              <a:spcBef>
                <a:spcPts val="600"/>
              </a:spcBef>
            </a:pPr>
            <a:r>
              <a:rPr lang="tr-TR" sz="2000" dirty="0">
                <a:latin typeface="Times New Roman" panose="02020603050405020304" pitchFamily="18" charset="0"/>
                <a:cs typeface="Times New Roman" panose="02020603050405020304" pitchFamily="18" charset="0"/>
              </a:rPr>
              <a:t>4734 Sayılı Kanunun 62 </a:t>
            </a:r>
            <a:r>
              <a:rPr lang="tr-TR" sz="2000" dirty="0" err="1">
                <a:latin typeface="Times New Roman" panose="02020603050405020304" pitchFamily="18" charset="0"/>
                <a:cs typeface="Times New Roman" panose="02020603050405020304" pitchFamily="18" charset="0"/>
              </a:rPr>
              <a:t>nci</a:t>
            </a:r>
            <a:r>
              <a:rPr lang="tr-TR" sz="2000" dirty="0">
                <a:latin typeface="Times New Roman" panose="02020603050405020304" pitchFamily="18" charset="0"/>
                <a:cs typeface="Times New Roman" panose="02020603050405020304" pitchFamily="18" charset="0"/>
              </a:rPr>
              <a:t> maddesinin (ı) bendi gereği, İl Sağlık Müdürlükleri yılı onaylı gider bütçelerinin mal-hizmet-yapım gruplarına konulan toplam ödeneklerin her biri için ayrı ayrı %10’u kadar alım yapabileceklerdir. %10 limit takibinin, İl Sağlık Müdürlüklerince </a:t>
            </a:r>
            <a:r>
              <a:rPr lang="tr-TR" sz="2000" b="1" dirty="0">
                <a:latin typeface="Times New Roman" panose="02020603050405020304" pitchFamily="18" charset="0"/>
                <a:cs typeface="Times New Roman" panose="02020603050405020304" pitchFamily="18" charset="0"/>
              </a:rPr>
              <a:t>hem işletme birimleri düzeyinde hem de il konsolide bütçe düzeyinde</a:t>
            </a:r>
            <a:r>
              <a:rPr lang="tr-TR" sz="2000" dirty="0">
                <a:latin typeface="Times New Roman" panose="02020603050405020304" pitchFamily="18" charset="0"/>
                <a:cs typeface="Times New Roman" panose="02020603050405020304" pitchFamily="18" charset="0"/>
              </a:rPr>
              <a:t> yapılması gerekmektedir.</a:t>
            </a:r>
          </a:p>
        </p:txBody>
      </p:sp>
      <p:sp>
        <p:nvSpPr>
          <p:cNvPr id="7" name="Dikdörtgen 6"/>
          <p:cNvSpPr/>
          <p:nvPr/>
        </p:nvSpPr>
        <p:spPr>
          <a:xfrm>
            <a:off x="457199" y="1379577"/>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20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200" b="1" dirty="0"/>
              <a:t>F</a:t>
            </a:r>
            <a:r>
              <a:rPr lang="tr-TR" sz="3200" b="1" dirty="0" smtClean="0"/>
              <a:t>. </a:t>
            </a:r>
            <a:r>
              <a:rPr lang="tr-TR" sz="3200" b="1" dirty="0"/>
              <a:t>Sayıştay Denetim </a:t>
            </a:r>
            <a:r>
              <a:rPr lang="tr-TR" sz="3200" b="1" dirty="0" smtClean="0"/>
              <a:t>Raporu</a:t>
            </a:r>
            <a:endParaRPr lang="tr-TR" sz="32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31</a:t>
            </a:fld>
            <a:endParaRPr lang="tr-TR" dirty="0"/>
          </a:p>
        </p:txBody>
      </p:sp>
    </p:spTree>
    <p:extLst>
      <p:ext uri="{BB962C8B-B14F-4D97-AF65-F5344CB8AC3E}">
        <p14:creationId xmlns:p14="http://schemas.microsoft.com/office/powerpoint/2010/main" val="29113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32</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b="1" dirty="0"/>
              <a:t>F</a:t>
            </a:r>
            <a:r>
              <a:rPr lang="tr-TR" b="1" dirty="0" smtClean="0"/>
              <a:t>. Sayıştay Denetim Raporu</a:t>
            </a:r>
            <a:r>
              <a:rPr lang="tr-TR" b="1" dirty="0"/>
              <a:t/>
            </a:r>
            <a:br>
              <a:rPr lang="tr-TR" b="1" dirty="0"/>
            </a:br>
            <a:endParaRPr lang="tr-TR"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2001296" y="2189642"/>
            <a:ext cx="8189406" cy="2785378"/>
          </a:xfrm>
          <a:prstGeom prst="rect">
            <a:avLst/>
          </a:prstGeom>
        </p:spPr>
        <p:txBody>
          <a:bodyPr wrap="square">
            <a:spAutoFit/>
          </a:bodyPr>
          <a:lstStyle/>
          <a:p>
            <a:pPr algn="just">
              <a:lnSpc>
                <a:spcPct val="150000"/>
              </a:lnSpc>
              <a:spcBef>
                <a:spcPts val="600"/>
              </a:spcBef>
            </a:pPr>
            <a:r>
              <a:rPr lang="tr-TR" sz="2000" kern="0" dirty="0">
                <a:solidFill>
                  <a:prstClr val="black"/>
                </a:solidFill>
                <a:latin typeface="Times New Roman" panose="02020603050405020304" pitchFamily="18" charset="0"/>
                <a:cs typeface="Times New Roman" panose="02020603050405020304" pitchFamily="18" charset="0"/>
              </a:rPr>
              <a:t>2018 yılı Sayıştay Denetim Raporuna ilişkin genel yazı 26/06/2019 tarihinde il sağlık müdürlüklerine gönderilmiştir. </a:t>
            </a:r>
            <a:endParaRPr lang="tr-TR" sz="2000" kern="0" dirty="0" smtClean="0">
              <a:solidFill>
                <a:prstClr val="black"/>
              </a:solidFill>
              <a:latin typeface="Times New Roman" panose="02020603050405020304" pitchFamily="18" charset="0"/>
              <a:cs typeface="Times New Roman" panose="02020603050405020304" pitchFamily="18" charset="0"/>
            </a:endParaRPr>
          </a:p>
          <a:p>
            <a:pPr algn="just">
              <a:spcBef>
                <a:spcPts val="600"/>
              </a:spcBef>
            </a:pPr>
            <a:endParaRPr lang="tr-TR" sz="2000" kern="0" dirty="0">
              <a:solidFill>
                <a:prstClr val="black"/>
              </a:solidFill>
              <a:latin typeface="Times New Roman" panose="02020603050405020304" pitchFamily="18" charset="0"/>
              <a:cs typeface="Times New Roman" panose="02020603050405020304" pitchFamily="18" charset="0"/>
            </a:endParaRPr>
          </a:p>
          <a:p>
            <a:pPr algn="just">
              <a:spcBef>
                <a:spcPts val="600"/>
              </a:spcBef>
            </a:pPr>
            <a:endParaRPr lang="tr-TR" sz="2000" kern="0" dirty="0">
              <a:solidFill>
                <a:prstClr val="black"/>
              </a:solidFill>
              <a:latin typeface="Times New Roman" panose="02020603050405020304" pitchFamily="18" charset="0"/>
              <a:cs typeface="Times New Roman" panose="02020603050405020304" pitchFamily="18" charset="0"/>
            </a:endParaRPr>
          </a:p>
          <a:p>
            <a:pPr algn="just">
              <a:lnSpc>
                <a:spcPct val="150000"/>
              </a:lnSpc>
              <a:spcBef>
                <a:spcPts val="600"/>
              </a:spcBef>
            </a:pPr>
            <a:r>
              <a:rPr lang="tr-TR" sz="2000" kern="0" dirty="0">
                <a:solidFill>
                  <a:prstClr val="black"/>
                </a:solidFill>
                <a:latin typeface="Times New Roman" panose="02020603050405020304" pitchFamily="18" charset="0"/>
                <a:cs typeface="Times New Roman" panose="02020603050405020304" pitchFamily="18" charset="0"/>
              </a:rPr>
              <a:t>Sayıştay Denetim Raporunda döner sermaye işlemleriyle ilgili 19 adet </a:t>
            </a:r>
            <a:r>
              <a:rPr lang="tr-TR" sz="2000" kern="0" dirty="0" smtClean="0">
                <a:solidFill>
                  <a:prstClr val="black"/>
                </a:solidFill>
                <a:latin typeface="Times New Roman" panose="02020603050405020304" pitchFamily="18" charset="0"/>
                <a:cs typeface="Times New Roman" panose="02020603050405020304" pitchFamily="18" charset="0"/>
              </a:rPr>
              <a:t>bulgu </a:t>
            </a:r>
            <a:r>
              <a:rPr lang="tr-TR" sz="2000" kern="0" dirty="0">
                <a:solidFill>
                  <a:prstClr val="black"/>
                </a:solidFill>
                <a:latin typeface="Times New Roman" panose="02020603050405020304" pitchFamily="18" charset="0"/>
                <a:cs typeface="Times New Roman" panose="02020603050405020304" pitchFamily="18" charset="0"/>
              </a:rPr>
              <a:t>mevcuttur.</a:t>
            </a:r>
          </a:p>
        </p:txBody>
      </p:sp>
      <p:sp>
        <p:nvSpPr>
          <p:cNvPr id="7" name="Dikdörtgen 6"/>
          <p:cNvSpPr/>
          <p:nvPr/>
        </p:nvSpPr>
        <p:spPr>
          <a:xfrm>
            <a:off x="457199" y="1379577"/>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98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1351896"/>
          </a:xfrm>
        </p:spPr>
        <p:txBody>
          <a:bodyPr>
            <a:normAutofit fontScale="90000"/>
          </a:bodyPr>
          <a:lstStyle/>
          <a:p>
            <a:r>
              <a:rPr lang="tr-TR" sz="3600" b="1" dirty="0"/>
              <a:t>G</a:t>
            </a:r>
            <a:r>
              <a:rPr lang="tr-TR" sz="3600" b="1" dirty="0" smtClean="0"/>
              <a:t>. </a:t>
            </a:r>
            <a:r>
              <a:rPr lang="tr-TR" altLang="tr-TR" sz="3600" b="1" dirty="0">
                <a:cs typeface="Times New Roman" panose="02020603050405020304" pitchFamily="18" charset="0"/>
              </a:rPr>
              <a:t>Sağlık Bakanlığında Muhasebe Hizmetlerinin </a:t>
            </a:r>
            <a:r>
              <a:rPr lang="tr-TR" altLang="tr-TR" sz="3600" b="1" dirty="0" smtClean="0">
                <a:cs typeface="Times New Roman" panose="02020603050405020304" pitchFamily="18" charset="0"/>
              </a:rPr>
              <a:t/>
            </a:r>
            <a:br>
              <a:rPr lang="tr-TR" altLang="tr-TR" sz="3600" b="1" dirty="0" smtClean="0">
                <a:cs typeface="Times New Roman" panose="02020603050405020304" pitchFamily="18" charset="0"/>
              </a:rPr>
            </a:br>
            <a:r>
              <a:rPr lang="tr-TR" altLang="tr-TR" sz="3600" b="1" dirty="0" smtClean="0">
                <a:cs typeface="Times New Roman" panose="02020603050405020304" pitchFamily="18" charset="0"/>
              </a:rPr>
              <a:t>Yürütülmesine </a:t>
            </a:r>
            <a:r>
              <a:rPr lang="tr-TR" altLang="tr-TR" sz="3600" b="1" dirty="0">
                <a:cs typeface="Times New Roman" panose="02020603050405020304" pitchFamily="18" charset="0"/>
              </a:rPr>
              <a:t>İlişkin </a:t>
            </a:r>
            <a:r>
              <a:rPr lang="tr-TR" altLang="tr-TR" sz="3600" b="1" dirty="0" smtClean="0">
                <a:cs typeface="Times New Roman" panose="02020603050405020304" pitchFamily="18" charset="0"/>
              </a:rPr>
              <a:t>Yönerge</a:t>
            </a:r>
            <a:r>
              <a:rPr lang="tr-TR" altLang="tr-TR" sz="3200" b="1" dirty="0">
                <a:cs typeface="Times New Roman" panose="02020603050405020304" pitchFamily="18" charset="0"/>
              </a:rPr>
              <a:t/>
            </a:r>
            <a:br>
              <a:rPr lang="tr-TR" altLang="tr-TR" sz="3200" b="1" dirty="0">
                <a:cs typeface="Times New Roman" panose="02020603050405020304" pitchFamily="18" charset="0"/>
              </a:rPr>
            </a:br>
            <a:endParaRPr lang="tr-TR" sz="32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33</a:t>
            </a:fld>
            <a:endParaRPr lang="tr-TR" dirty="0"/>
          </a:p>
        </p:txBody>
      </p:sp>
    </p:spTree>
    <p:extLst>
      <p:ext uri="{BB962C8B-B14F-4D97-AF65-F5344CB8AC3E}">
        <p14:creationId xmlns:p14="http://schemas.microsoft.com/office/powerpoint/2010/main" val="298163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34</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00000"/>
              </a:lnSpc>
              <a:spcBef>
                <a:spcPts val="816"/>
              </a:spcBef>
              <a:defRPr/>
            </a:pPr>
            <a:r>
              <a:rPr lang="tr-TR" sz="2800" b="1" kern="0" dirty="0" smtClean="0">
                <a:solidFill>
                  <a:srgbClr val="000000"/>
                </a:solidFill>
              </a:rPr>
              <a:t/>
            </a:r>
            <a:br>
              <a:rPr lang="tr-TR" sz="2800" b="1" kern="0" dirty="0" smtClean="0">
                <a:solidFill>
                  <a:srgbClr val="000000"/>
                </a:solidFill>
              </a:rPr>
            </a:br>
            <a:r>
              <a:rPr lang="tr-TR" sz="2800" b="1" kern="0" dirty="0" smtClean="0">
                <a:solidFill>
                  <a:srgbClr val="000000"/>
                </a:solidFill>
              </a:rPr>
              <a:t>      </a:t>
            </a:r>
            <a:r>
              <a:rPr lang="tr-TR" sz="2800" b="1" dirty="0"/>
              <a:t>G</a:t>
            </a:r>
            <a:r>
              <a:rPr lang="tr-TR" sz="2800" b="1" dirty="0" smtClean="0"/>
              <a:t>. </a:t>
            </a:r>
            <a:r>
              <a:rPr lang="tr-TR" altLang="tr-TR" sz="2800" b="1" dirty="0">
                <a:cs typeface="Times New Roman" panose="02020603050405020304" pitchFamily="18" charset="0"/>
              </a:rPr>
              <a:t>Sağlık Bakanlığında Muhasebe Hizmetlerinin </a:t>
            </a:r>
            <a:br>
              <a:rPr lang="tr-TR" altLang="tr-TR" sz="2800" b="1" dirty="0">
                <a:cs typeface="Times New Roman" panose="02020603050405020304" pitchFamily="18" charset="0"/>
              </a:rPr>
            </a:br>
            <a:r>
              <a:rPr lang="tr-TR" altLang="tr-TR" sz="2800" b="1" dirty="0">
                <a:cs typeface="Times New Roman" panose="02020603050405020304" pitchFamily="18" charset="0"/>
              </a:rPr>
              <a:t>Yürütülmesine İlişkin Yönerge</a:t>
            </a:r>
            <a:r>
              <a:rPr lang="tr-TR" sz="2800" b="1" dirty="0"/>
              <a:t/>
            </a:r>
            <a:br>
              <a:rPr lang="tr-TR" sz="2800" b="1" dirty="0"/>
            </a:br>
            <a:endParaRPr lang="tr-TR" sz="2800" b="1" dirty="0"/>
          </a:p>
        </p:txBody>
      </p:sp>
      <p:sp>
        <p:nvSpPr>
          <p:cNvPr id="6" name="Dikdörtgen 6"/>
          <p:cNvSpPr>
            <a:spLocks noChangeArrowheads="1"/>
          </p:cNvSpPr>
          <p:nvPr/>
        </p:nvSpPr>
        <p:spPr bwMode="auto">
          <a:xfrm>
            <a:off x="737833" y="2040800"/>
            <a:ext cx="1071633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defRPr/>
            </a:pPr>
            <a:r>
              <a:rPr lang="tr-TR" altLang="tr-TR" sz="2000" dirty="0">
                <a:latin typeface="Times New Roman" panose="02020603050405020304" pitchFamily="18" charset="0"/>
                <a:cs typeface="Times New Roman" panose="02020603050405020304" pitchFamily="18" charset="0"/>
              </a:rPr>
              <a:t>209 Sayılı Kanunun </a:t>
            </a:r>
            <a:r>
              <a:rPr lang="tr-TR" altLang="tr-TR" sz="2000" dirty="0" smtClean="0">
                <a:latin typeface="Times New Roman" panose="02020603050405020304" pitchFamily="18" charset="0"/>
                <a:cs typeface="Times New Roman" panose="02020603050405020304" pitchFamily="18" charset="0"/>
              </a:rPr>
              <a:t>Ek </a:t>
            </a:r>
            <a:r>
              <a:rPr lang="tr-TR" altLang="tr-TR" sz="2000" dirty="0">
                <a:latin typeface="Times New Roman" panose="02020603050405020304" pitchFamily="18" charset="0"/>
                <a:cs typeface="Times New Roman" panose="02020603050405020304" pitchFamily="18" charset="0"/>
              </a:rPr>
              <a:t>2 </a:t>
            </a:r>
            <a:r>
              <a:rPr lang="tr-TR" altLang="tr-TR" sz="2000" dirty="0" err="1">
                <a:latin typeface="Times New Roman" panose="02020603050405020304" pitchFamily="18" charset="0"/>
                <a:cs typeface="Times New Roman" panose="02020603050405020304" pitchFamily="18" charset="0"/>
              </a:rPr>
              <a:t>nci</a:t>
            </a:r>
            <a:r>
              <a:rPr lang="tr-TR" altLang="tr-TR" sz="2000" dirty="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maddesinde;</a:t>
            </a:r>
          </a:p>
          <a:p>
            <a:pPr marL="0" indent="0">
              <a:defRPr/>
            </a:pPr>
            <a:endParaRPr lang="tr-TR" altLang="tr-TR" sz="2000" dirty="0">
              <a:latin typeface="Times New Roman" panose="02020603050405020304" pitchFamily="18" charset="0"/>
              <a:cs typeface="Times New Roman" panose="02020603050405020304" pitchFamily="18" charset="0"/>
            </a:endParaRPr>
          </a:p>
          <a:p>
            <a:pPr marL="0" indent="0" algn="just">
              <a:defRPr/>
            </a:pPr>
            <a:r>
              <a:rPr lang="tr-TR" sz="2000" b="1" i="1" dirty="0">
                <a:latin typeface="Times New Roman" panose="02020603050405020304" pitchFamily="18" charset="0"/>
                <a:cs typeface="Times New Roman" panose="02020603050405020304" pitchFamily="18" charset="0"/>
              </a:rPr>
              <a:t>“Sağlık Bakanlığına bağlı döner sermaye işletmelerinin muhasebe hizmetleri Bakanlıkça yürütülür. Ancak, Bakanlık tarafından teklif edilen ve Hazine ve Maliye Bakanlığınca uygun görülen döner sermaye işletmelerinin muhasebe hizmetleri Hazine ve Maliye Bakanlığı tarafından yürütülebilir.” </a:t>
            </a:r>
            <a:endParaRPr lang="tr-TR" sz="2000" b="1" i="1" dirty="0" smtClean="0">
              <a:latin typeface="Times New Roman" panose="02020603050405020304" pitchFamily="18" charset="0"/>
              <a:cs typeface="Times New Roman" panose="02020603050405020304" pitchFamily="18" charset="0"/>
            </a:endParaRPr>
          </a:p>
          <a:p>
            <a:pPr marL="0" indent="0" algn="just">
              <a:defRPr/>
            </a:pPr>
            <a:endParaRPr lang="tr-TR" sz="2000" b="1" i="1" dirty="0">
              <a:latin typeface="Times New Roman" panose="02020603050405020304" pitchFamily="18" charset="0"/>
              <a:cs typeface="Times New Roman" panose="02020603050405020304" pitchFamily="18" charset="0"/>
            </a:endParaRPr>
          </a:p>
          <a:p>
            <a:pPr marL="0" indent="0" algn="just">
              <a:defRPr/>
            </a:pPr>
            <a:r>
              <a:rPr lang="tr-TR" altLang="tr-TR" sz="2000" dirty="0">
                <a:latin typeface="Times New Roman" panose="02020603050405020304" pitchFamily="18" charset="0"/>
                <a:cs typeface="Times New Roman" panose="02020603050405020304" pitchFamily="18" charset="0"/>
              </a:rPr>
              <a:t>Şeklinde yapılan değişiklik ile Sağlık Bakanlığı döner sermayeli işletmelerin muhasebe hizmetleri, </a:t>
            </a:r>
          </a:p>
          <a:p>
            <a:pPr marL="0" indent="0" algn="just">
              <a:defRPr/>
            </a:pPr>
            <a:endParaRPr lang="tr-TR" altLang="tr-TR" sz="2000" dirty="0">
              <a:latin typeface="Times New Roman" panose="02020603050405020304" pitchFamily="18" charset="0"/>
              <a:cs typeface="Times New Roman" panose="02020603050405020304" pitchFamily="18" charset="0"/>
            </a:endParaRPr>
          </a:p>
          <a:p>
            <a:pPr marL="0" indent="0">
              <a:defRPr/>
            </a:pPr>
            <a:r>
              <a:rPr lang="tr-TR" altLang="tr-TR" sz="2000" dirty="0">
                <a:latin typeface="Times New Roman" panose="02020603050405020304" pitchFamily="18" charset="0"/>
                <a:cs typeface="Times New Roman" panose="02020603050405020304" pitchFamily="18" charset="0"/>
              </a:rPr>
              <a:t>1 Nisan 2019  tarihinden itibaren </a:t>
            </a:r>
            <a:r>
              <a:rPr lang="tr-TR" altLang="tr-TR" sz="2000" dirty="0" smtClean="0">
                <a:latin typeface="Times New Roman" panose="02020603050405020304" pitchFamily="18" charset="0"/>
                <a:cs typeface="Times New Roman" panose="02020603050405020304" pitchFamily="18" charset="0"/>
              </a:rPr>
              <a:t>Maliye </a:t>
            </a:r>
            <a:r>
              <a:rPr lang="tr-TR" altLang="tr-TR" sz="2000" dirty="0">
                <a:latin typeface="Times New Roman" panose="02020603050405020304" pitchFamily="18" charset="0"/>
                <a:cs typeface="Times New Roman" panose="02020603050405020304" pitchFamily="18" charset="0"/>
              </a:rPr>
              <a:t>Bakanlığından devir </a:t>
            </a:r>
            <a:r>
              <a:rPr lang="tr-TR" altLang="tr-TR" sz="2000" dirty="0" smtClean="0">
                <a:latin typeface="Times New Roman" panose="02020603050405020304" pitchFamily="18" charset="0"/>
                <a:cs typeface="Times New Roman" panose="02020603050405020304" pitchFamily="18" charset="0"/>
              </a:rPr>
              <a:t>alınmış ve Bakanlığımızca yürütülmektedir. </a:t>
            </a:r>
            <a:endParaRPr lang="tr-TR" alt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65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35</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00000"/>
              </a:lnSpc>
              <a:spcBef>
                <a:spcPts val="816"/>
              </a:spcBef>
              <a:defRPr/>
            </a:pPr>
            <a:r>
              <a:rPr lang="tr-TR" sz="2800" b="1" kern="0" dirty="0" smtClean="0">
                <a:solidFill>
                  <a:srgbClr val="000000"/>
                </a:solidFill>
              </a:rPr>
              <a:t/>
            </a:r>
            <a:br>
              <a:rPr lang="tr-TR" sz="2800" b="1" kern="0" dirty="0" smtClean="0">
                <a:solidFill>
                  <a:srgbClr val="000000"/>
                </a:solidFill>
              </a:rPr>
            </a:br>
            <a:r>
              <a:rPr lang="tr-TR" sz="2800" b="1" kern="0" dirty="0" smtClean="0">
                <a:solidFill>
                  <a:srgbClr val="000000"/>
                </a:solidFill>
              </a:rPr>
              <a:t> </a:t>
            </a:r>
            <a:r>
              <a:rPr lang="tr-TR" sz="2800" b="1" dirty="0"/>
              <a:t>G. </a:t>
            </a:r>
            <a:r>
              <a:rPr lang="tr-TR" altLang="tr-TR" sz="2800" b="1" dirty="0">
                <a:cs typeface="Times New Roman" panose="02020603050405020304" pitchFamily="18" charset="0"/>
              </a:rPr>
              <a:t>Sağlık Bakanlığında Muhasebe Hizmetlerinin </a:t>
            </a:r>
            <a:br>
              <a:rPr lang="tr-TR" altLang="tr-TR" sz="2800" b="1" dirty="0">
                <a:cs typeface="Times New Roman" panose="02020603050405020304" pitchFamily="18" charset="0"/>
              </a:rPr>
            </a:br>
            <a:r>
              <a:rPr lang="tr-TR" altLang="tr-TR" sz="2800" b="1" dirty="0">
                <a:cs typeface="Times New Roman" panose="02020603050405020304" pitchFamily="18" charset="0"/>
              </a:rPr>
              <a:t>Yürütülmesine İlişkin Yönerge</a:t>
            </a:r>
            <a:r>
              <a:rPr lang="tr-TR" sz="2800" b="1" dirty="0"/>
              <a:t/>
            </a:r>
            <a:br>
              <a:rPr lang="tr-TR" sz="2800" b="1" dirty="0"/>
            </a:br>
            <a:endParaRPr lang="tr-TR" sz="2800" b="1" dirty="0"/>
          </a:p>
        </p:txBody>
      </p:sp>
      <p:sp>
        <p:nvSpPr>
          <p:cNvPr id="5" name="Dikdörtgen 6"/>
          <p:cNvSpPr>
            <a:spLocks noChangeArrowheads="1"/>
          </p:cNvSpPr>
          <p:nvPr/>
        </p:nvSpPr>
        <p:spPr bwMode="auto">
          <a:xfrm>
            <a:off x="1086138" y="2075801"/>
            <a:ext cx="1001972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defRPr/>
            </a:pPr>
            <a:r>
              <a:rPr lang="tr-TR" sz="2000" dirty="0" smtClean="0">
                <a:latin typeface="Times New Roman" panose="02020603050405020304" pitchFamily="18" charset="0"/>
                <a:cs typeface="Times New Roman" panose="02020603050405020304" pitchFamily="18" charset="0"/>
              </a:rPr>
              <a:t>Muhasebe </a:t>
            </a:r>
            <a:r>
              <a:rPr lang="tr-TR" sz="2000" dirty="0">
                <a:latin typeface="Times New Roman" panose="02020603050405020304" pitchFamily="18" charset="0"/>
                <a:cs typeface="Times New Roman" panose="02020603050405020304" pitchFamily="18" charset="0"/>
              </a:rPr>
              <a:t>birimlerinin oluşturulması ve muhasebe hizmetlerinin etkin ve mevzuata uygun bir şekilde yürütülebilmesi maksadıyla </a:t>
            </a:r>
            <a:r>
              <a:rPr lang="tr-TR" sz="2000" dirty="0" smtClean="0">
                <a:latin typeface="Times New Roman" panose="02020603050405020304" pitchFamily="18" charset="0"/>
                <a:cs typeface="Times New Roman" panose="02020603050405020304" pitchFamily="18" charset="0"/>
              </a:rPr>
              <a:t>hazırlanan</a:t>
            </a:r>
          </a:p>
          <a:p>
            <a:pPr marL="0" indent="0" algn="just">
              <a:defRPr/>
            </a:pPr>
            <a:endParaRPr lang="tr-TR" sz="2000" dirty="0">
              <a:latin typeface="Times New Roman" panose="02020603050405020304" pitchFamily="18" charset="0"/>
              <a:cs typeface="Times New Roman" panose="02020603050405020304" pitchFamily="18" charset="0"/>
            </a:endParaRPr>
          </a:p>
          <a:p>
            <a:pPr marL="0" indent="0" algn="just">
              <a:defRPr/>
            </a:pPr>
            <a:r>
              <a:rPr lang="tr-TR" sz="2000" dirty="0" smtClean="0">
                <a:latin typeface="Times New Roman" panose="02020603050405020304" pitchFamily="18" charset="0"/>
                <a:cs typeface="Times New Roman" panose="02020603050405020304" pitchFamily="18" charset="0"/>
              </a:rPr>
              <a:t>“Sağlık </a:t>
            </a:r>
            <a:r>
              <a:rPr lang="tr-TR" sz="2000" dirty="0">
                <a:latin typeface="Times New Roman" panose="02020603050405020304" pitchFamily="18" charset="0"/>
                <a:cs typeface="Times New Roman" panose="02020603050405020304" pitchFamily="18" charset="0"/>
              </a:rPr>
              <a:t>Bakanlığında Döner Sermaye Muhasebe Hizmetlerinin Yürütülmesine İlişkin Yönerge” </a:t>
            </a:r>
            <a:endParaRPr lang="tr-TR" sz="2000" dirty="0" smtClean="0">
              <a:latin typeface="Times New Roman" panose="02020603050405020304" pitchFamily="18" charset="0"/>
              <a:cs typeface="Times New Roman" panose="02020603050405020304" pitchFamily="18" charset="0"/>
            </a:endParaRPr>
          </a:p>
          <a:p>
            <a:pPr marL="0" indent="0" algn="just">
              <a:defRPr/>
            </a:pPr>
            <a:endParaRPr lang="tr-TR" sz="2000" dirty="0">
              <a:latin typeface="Times New Roman" panose="02020603050405020304" pitchFamily="18" charset="0"/>
              <a:cs typeface="Times New Roman" panose="02020603050405020304" pitchFamily="18" charset="0"/>
            </a:endParaRPr>
          </a:p>
          <a:p>
            <a:pPr marL="0" indent="0" algn="just">
              <a:defRPr/>
            </a:pPr>
            <a:r>
              <a:rPr lang="tr-TR" sz="2000" dirty="0" smtClean="0">
                <a:latin typeface="Times New Roman" panose="02020603050405020304" pitchFamily="18" charset="0"/>
                <a:cs typeface="Times New Roman" panose="02020603050405020304" pitchFamily="18" charset="0"/>
              </a:rPr>
              <a:t>Bakanlık </a:t>
            </a:r>
            <a:r>
              <a:rPr lang="tr-TR" sz="2000" dirty="0">
                <a:latin typeface="Times New Roman" panose="02020603050405020304" pitchFamily="18" charset="0"/>
                <a:cs typeface="Times New Roman" panose="02020603050405020304" pitchFamily="18" charset="0"/>
              </a:rPr>
              <a:t>Makamının 14/03/2019 tarihli ve 427 sayılı Onayı ile yürürlüğe </a:t>
            </a:r>
            <a:r>
              <a:rPr lang="tr-TR" sz="2000" dirty="0" smtClean="0">
                <a:latin typeface="Times New Roman" panose="02020603050405020304" pitchFamily="18" charset="0"/>
                <a:cs typeface="Times New Roman" panose="02020603050405020304" pitchFamily="18" charset="0"/>
              </a:rPr>
              <a:t>konulmuştur</a:t>
            </a:r>
          </a:p>
          <a:p>
            <a:pPr marL="0" indent="0" algn="just">
              <a:defRPr/>
            </a:pPr>
            <a:endParaRPr lang="tr-TR" altLang="tr-TR" sz="2000" dirty="0">
              <a:latin typeface="Times New Roman" panose="02020603050405020304" pitchFamily="18" charset="0"/>
              <a:cs typeface="Times New Roman" panose="02020603050405020304" pitchFamily="18" charset="0"/>
            </a:endParaRPr>
          </a:p>
          <a:p>
            <a:pPr marL="0" indent="0" algn="just">
              <a:defRPr/>
            </a:pPr>
            <a:r>
              <a:rPr lang="tr-TR" sz="2000" dirty="0">
                <a:latin typeface="Times New Roman" panose="02020603050405020304" pitchFamily="18" charset="0"/>
                <a:cs typeface="Times New Roman" panose="02020603050405020304" pitchFamily="18" charset="0"/>
              </a:rPr>
              <a:t>Yönerge ile her ilde </a:t>
            </a:r>
            <a:r>
              <a:rPr lang="tr-TR" sz="2000" b="1" dirty="0">
                <a:latin typeface="Times New Roman" panose="02020603050405020304" pitchFamily="18" charset="0"/>
                <a:cs typeface="Times New Roman" panose="02020603050405020304" pitchFamily="18" charset="0"/>
              </a:rPr>
              <a:t>doğrudan İl Sağlık Müdürüne bağl</a:t>
            </a:r>
            <a:r>
              <a:rPr lang="tr-TR" sz="2000" dirty="0">
                <a:latin typeface="Times New Roman" panose="02020603050405020304" pitchFamily="18" charset="0"/>
                <a:cs typeface="Times New Roman" panose="02020603050405020304" pitchFamily="18" charset="0"/>
              </a:rPr>
              <a:t>ı bir muhasebe birimi kurulmuştur. </a:t>
            </a:r>
          </a:p>
          <a:p>
            <a:pPr marL="0" indent="0" algn="just">
              <a:defRPr/>
            </a:pPr>
            <a:endParaRPr lang="tr-TR" alt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63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36</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00000"/>
              </a:lnSpc>
              <a:spcBef>
                <a:spcPts val="816"/>
              </a:spcBef>
              <a:defRPr/>
            </a:pPr>
            <a:r>
              <a:rPr lang="tr-TR" sz="2800" b="1" kern="0" dirty="0" smtClean="0">
                <a:solidFill>
                  <a:srgbClr val="000000"/>
                </a:solidFill>
              </a:rPr>
              <a:t/>
            </a:r>
            <a:br>
              <a:rPr lang="tr-TR" sz="2800" b="1" kern="0" dirty="0" smtClean="0">
                <a:solidFill>
                  <a:srgbClr val="000000"/>
                </a:solidFill>
              </a:rPr>
            </a:br>
            <a:r>
              <a:rPr lang="tr-TR" sz="2800" b="1" kern="0" dirty="0" smtClean="0">
                <a:solidFill>
                  <a:srgbClr val="000000"/>
                </a:solidFill>
              </a:rPr>
              <a:t> </a:t>
            </a:r>
            <a:r>
              <a:rPr lang="tr-TR" sz="2800" b="1" dirty="0"/>
              <a:t>G. </a:t>
            </a:r>
            <a:r>
              <a:rPr lang="tr-TR" altLang="tr-TR" sz="2800" b="1" dirty="0">
                <a:cs typeface="Times New Roman" panose="02020603050405020304" pitchFamily="18" charset="0"/>
              </a:rPr>
              <a:t>Sağlık Bakanlığında Muhasebe Hizmetlerinin </a:t>
            </a:r>
            <a:br>
              <a:rPr lang="tr-TR" altLang="tr-TR" sz="2800" b="1" dirty="0">
                <a:cs typeface="Times New Roman" panose="02020603050405020304" pitchFamily="18" charset="0"/>
              </a:rPr>
            </a:br>
            <a:r>
              <a:rPr lang="tr-TR" altLang="tr-TR" sz="2800" b="1" dirty="0">
                <a:cs typeface="Times New Roman" panose="02020603050405020304" pitchFamily="18" charset="0"/>
              </a:rPr>
              <a:t>Yürütülmesine İlişkin Yönerge</a:t>
            </a:r>
            <a:r>
              <a:rPr lang="tr-TR" sz="2800" b="1" dirty="0"/>
              <a:t/>
            </a:r>
            <a:br>
              <a:rPr lang="tr-TR" sz="2800" b="1" dirty="0"/>
            </a:br>
            <a:endParaRPr lang="tr-TR" sz="2800" b="1" dirty="0"/>
          </a:p>
        </p:txBody>
      </p:sp>
      <p:sp>
        <p:nvSpPr>
          <p:cNvPr id="6" name="Dikdörtgen 6"/>
          <p:cNvSpPr>
            <a:spLocks noChangeArrowheads="1"/>
          </p:cNvSpPr>
          <p:nvPr/>
        </p:nvSpPr>
        <p:spPr bwMode="auto">
          <a:xfrm>
            <a:off x="1043867" y="1357604"/>
            <a:ext cx="10463067"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defRPr/>
            </a:pPr>
            <a:r>
              <a:rPr lang="tr-TR" altLang="tr-TR" sz="2000" dirty="0">
                <a:latin typeface="Times New Roman" panose="02020603050405020304" pitchFamily="18" charset="0"/>
                <a:cs typeface="Times New Roman" panose="02020603050405020304" pitchFamily="18" charset="0"/>
              </a:rPr>
              <a:t>Muhasebe yetkilisi ve yardımcısı olarak istihdam edileceklerde aşağıdaki şartlar aranacak: </a:t>
            </a:r>
          </a:p>
          <a:p>
            <a:pPr marL="0" indent="0" algn="just">
              <a:defRPr/>
            </a:pPr>
            <a:endParaRPr lang="tr-TR" altLang="tr-TR" sz="2000" dirty="0">
              <a:solidFill>
                <a:srgbClr val="00206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defRPr/>
            </a:pPr>
            <a:r>
              <a:rPr lang="tr-TR" sz="2000" b="1" dirty="0">
                <a:solidFill>
                  <a:srgbClr val="FF0000"/>
                </a:solidFill>
                <a:latin typeface="Times New Roman" panose="02020603050405020304" pitchFamily="18" charset="0"/>
                <a:cs typeface="Times New Roman" panose="02020603050405020304" pitchFamily="18" charset="0"/>
              </a:rPr>
              <a:t>Sözleşmeli uzman olarak görev yapıyor olmak,</a:t>
            </a:r>
          </a:p>
          <a:p>
            <a:pPr>
              <a:lnSpc>
                <a:spcPct val="150000"/>
              </a:lnSpc>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Tercihen, üniversitelerin maliye, işletme, iktisat, kamu yönetimi, vb. bölümlerinden mezun olmak,</a:t>
            </a:r>
          </a:p>
          <a:p>
            <a:pPr>
              <a:lnSpc>
                <a:spcPct val="150000"/>
              </a:lnSpc>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Muhasebe hizmetleri ile ilgili birimlerde muhasebe yetkilisi için </a:t>
            </a:r>
            <a:r>
              <a:rPr lang="tr-TR" sz="2000" b="1" dirty="0">
                <a:latin typeface="Times New Roman" panose="02020603050405020304" pitchFamily="18" charset="0"/>
                <a:cs typeface="Times New Roman" panose="02020603050405020304" pitchFamily="18" charset="0"/>
              </a:rPr>
              <a:t>en az dört yıl</a:t>
            </a:r>
            <a:r>
              <a:rPr lang="tr-TR" sz="2000" dirty="0">
                <a:latin typeface="Times New Roman" panose="02020603050405020304" pitchFamily="18" charset="0"/>
                <a:cs typeface="Times New Roman" panose="02020603050405020304" pitchFamily="18" charset="0"/>
              </a:rPr>
              <a:t>, muhasebe yetkilisi yardımcısı için </a:t>
            </a:r>
            <a:r>
              <a:rPr lang="tr-TR" sz="2000" b="1" dirty="0">
                <a:latin typeface="Times New Roman" panose="02020603050405020304" pitchFamily="18" charset="0"/>
                <a:cs typeface="Times New Roman" panose="02020603050405020304" pitchFamily="18" charset="0"/>
              </a:rPr>
              <a:t>en az iki yıl</a:t>
            </a:r>
            <a:r>
              <a:rPr lang="tr-TR" sz="2000" dirty="0">
                <a:latin typeface="Times New Roman" panose="02020603050405020304" pitchFamily="18" charset="0"/>
                <a:cs typeface="Times New Roman" panose="02020603050405020304" pitchFamily="18" charset="0"/>
              </a:rPr>
              <a:t> çalışmış olmak,</a:t>
            </a:r>
          </a:p>
          <a:p>
            <a:pPr>
              <a:lnSpc>
                <a:spcPct val="150000"/>
              </a:lnSpc>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Sözleşmeli pozisyonda çalışılan süre boyunca ihtar gerektiren fiil ve hallerden dolayı tek seferde 45 ve üzeri ihtar puanı almamış olmak. </a:t>
            </a:r>
          </a:p>
          <a:p>
            <a:pPr>
              <a:lnSpc>
                <a:spcPct val="150000"/>
              </a:lnSpc>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Aylıktan kesme ve kademe ilerlemenin durdurulması cezası almamış olmak</a:t>
            </a:r>
          </a:p>
          <a:p>
            <a:pPr>
              <a:lnSpc>
                <a:spcPct val="150000"/>
              </a:lnSpc>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Görevinin gerektirdiği bilgi birikimi, deneyim, tecrübe ve temsil kabiliyetine sahip olmak.</a:t>
            </a:r>
          </a:p>
        </p:txBody>
      </p:sp>
    </p:spTree>
    <p:extLst>
      <p:ext uri="{BB962C8B-B14F-4D97-AF65-F5344CB8AC3E}">
        <p14:creationId xmlns:p14="http://schemas.microsoft.com/office/powerpoint/2010/main" val="32762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37</a:t>
            </a:fld>
            <a:endParaRPr lang="tr-TR" dirty="0"/>
          </a:p>
        </p:txBody>
      </p:sp>
      <p:sp>
        <p:nvSpPr>
          <p:cNvPr id="8" name="Unvan 3"/>
          <p:cNvSpPr>
            <a:spLocks noGrp="1"/>
          </p:cNvSpPr>
          <p:nvPr>
            <p:ph type="title"/>
          </p:nvPr>
        </p:nvSpPr>
        <p:spPr>
          <a:xfrm>
            <a:off x="0" y="128361"/>
            <a:ext cx="12191999" cy="728889"/>
          </a:xfrm>
        </p:spPr>
        <p:txBody>
          <a:bodyPr>
            <a:noAutofit/>
          </a:bodyPr>
          <a:lstStyle/>
          <a:p>
            <a:pPr algn="ctr">
              <a:lnSpc>
                <a:spcPct val="100000"/>
              </a:lnSpc>
              <a:spcBef>
                <a:spcPts val="816"/>
              </a:spcBef>
              <a:defRPr/>
            </a:pPr>
            <a:r>
              <a:rPr lang="tr-TR" sz="2800" b="1" kern="0" dirty="0" smtClean="0">
                <a:solidFill>
                  <a:srgbClr val="000000"/>
                </a:solidFill>
              </a:rPr>
              <a:t/>
            </a:r>
            <a:br>
              <a:rPr lang="tr-TR" sz="2800" b="1" kern="0" dirty="0" smtClean="0">
                <a:solidFill>
                  <a:srgbClr val="000000"/>
                </a:solidFill>
              </a:rPr>
            </a:br>
            <a:r>
              <a:rPr lang="tr-TR" sz="2800" b="1" kern="0" dirty="0" smtClean="0">
                <a:solidFill>
                  <a:srgbClr val="000000"/>
                </a:solidFill>
              </a:rPr>
              <a:t> </a:t>
            </a:r>
            <a:r>
              <a:rPr lang="tr-TR" sz="2800" b="1" dirty="0"/>
              <a:t>G. </a:t>
            </a:r>
            <a:r>
              <a:rPr lang="tr-TR" altLang="tr-TR" sz="2800" b="1" dirty="0">
                <a:cs typeface="Times New Roman" panose="02020603050405020304" pitchFamily="18" charset="0"/>
              </a:rPr>
              <a:t>Sağlık Bakanlığında Muhasebe Hizmetlerinin </a:t>
            </a:r>
            <a:br>
              <a:rPr lang="tr-TR" altLang="tr-TR" sz="2800" b="1" dirty="0">
                <a:cs typeface="Times New Roman" panose="02020603050405020304" pitchFamily="18" charset="0"/>
              </a:rPr>
            </a:br>
            <a:r>
              <a:rPr lang="tr-TR" altLang="tr-TR" sz="2800" b="1" dirty="0">
                <a:cs typeface="Times New Roman" panose="02020603050405020304" pitchFamily="18" charset="0"/>
              </a:rPr>
              <a:t>Yürütülmesine İlişkin Yönerge</a:t>
            </a:r>
            <a:r>
              <a:rPr lang="tr-TR" sz="2800" b="1" dirty="0"/>
              <a:t/>
            </a:r>
            <a:br>
              <a:rPr lang="tr-TR" sz="2800" b="1" dirty="0"/>
            </a:br>
            <a:endParaRPr lang="tr-TR" sz="2800" b="1" dirty="0"/>
          </a:p>
        </p:txBody>
      </p:sp>
      <p:sp>
        <p:nvSpPr>
          <p:cNvPr id="7" name="Dikdörtgen 6"/>
          <p:cNvSpPr>
            <a:spLocks noChangeArrowheads="1"/>
          </p:cNvSpPr>
          <p:nvPr/>
        </p:nvSpPr>
        <p:spPr bwMode="auto">
          <a:xfrm>
            <a:off x="841375" y="2040800"/>
            <a:ext cx="105092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defRPr/>
            </a:pPr>
            <a:endParaRPr lang="tr-TR" altLang="tr-TR" sz="2000" dirty="0">
              <a:solidFill>
                <a:srgbClr val="002060"/>
              </a:solidFill>
              <a:latin typeface="Times New Roman" panose="02020603050405020304" pitchFamily="18" charset="0"/>
              <a:cs typeface="Times New Roman" panose="02020603050405020304" pitchFamily="18" charset="0"/>
            </a:endParaRPr>
          </a:p>
          <a:p>
            <a:pPr marL="0" indent="0" algn="just">
              <a:defRPr/>
            </a:pPr>
            <a:r>
              <a:rPr lang="tr-TR" sz="2000" dirty="0">
                <a:latin typeface="Times New Roman" panose="02020603050405020304" pitchFamily="18" charset="0"/>
                <a:cs typeface="Times New Roman" panose="02020603050405020304" pitchFamily="18" charset="0"/>
              </a:rPr>
              <a:t>Şartları taşıyan bir sözleşmeli uzman; </a:t>
            </a:r>
          </a:p>
          <a:p>
            <a:pPr marL="0" indent="0" algn="just">
              <a:defRPr/>
            </a:pPr>
            <a:endParaRPr lang="tr-TR" sz="20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İl Sağlık Müdürünün teklifi, </a:t>
            </a:r>
          </a:p>
          <a:p>
            <a:pPr algn="just" eaLnBrk="1" hangingPunct="1">
              <a:buFont typeface="Wingdings" panose="05000000000000000000" pitchFamily="2" charset="2"/>
              <a:buChar char="§"/>
              <a:defRPr/>
            </a:pPr>
            <a:endParaRPr lang="tr-TR" sz="20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Strateji Geliştirme Başkanın uygun görüşü ve </a:t>
            </a:r>
          </a:p>
          <a:p>
            <a:pPr algn="just" eaLnBrk="1" hangingPunct="1">
              <a:buFont typeface="Wingdings" panose="05000000000000000000" pitchFamily="2" charset="2"/>
              <a:buChar char="§"/>
              <a:defRPr/>
            </a:pPr>
            <a:endParaRPr lang="tr-TR" sz="20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defRPr/>
            </a:pPr>
            <a:r>
              <a:rPr lang="tr-TR" sz="2000" dirty="0">
                <a:latin typeface="Times New Roman" panose="02020603050405020304" pitchFamily="18" charset="0"/>
                <a:cs typeface="Times New Roman" panose="02020603050405020304" pitchFamily="18" charset="0"/>
              </a:rPr>
              <a:t>Üst yönetici (SGB</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nin</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bağlı olduğu Bakan Yardımcısı) onayı ile </a:t>
            </a:r>
            <a:r>
              <a:rPr lang="tr-TR" sz="2000" b="1" dirty="0">
                <a:latin typeface="Times New Roman" panose="02020603050405020304" pitchFamily="18" charset="0"/>
                <a:cs typeface="Times New Roman" panose="02020603050405020304" pitchFamily="18" charset="0"/>
              </a:rPr>
              <a:t>muhasebe yetkilisi </a:t>
            </a:r>
            <a:r>
              <a:rPr lang="tr-TR" sz="2000" dirty="0">
                <a:latin typeface="Times New Roman" panose="02020603050405020304" pitchFamily="18" charset="0"/>
                <a:cs typeface="Times New Roman" panose="02020603050405020304" pitchFamily="18" charset="0"/>
              </a:rPr>
              <a:t>olarak görevlendirilir. </a:t>
            </a:r>
          </a:p>
          <a:p>
            <a:pPr marL="0" indent="0" algn="just">
              <a:defRPr/>
            </a:pPr>
            <a:endParaRPr lang="tr-TR" altLang="tr-TR"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23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38</a:t>
            </a:fld>
            <a:endParaRPr lang="tr-TR" dirty="0"/>
          </a:p>
        </p:txBody>
      </p:sp>
      <p:sp>
        <p:nvSpPr>
          <p:cNvPr id="5" name="Dikdörtgen 6"/>
          <p:cNvSpPr>
            <a:spLocks noChangeArrowheads="1"/>
          </p:cNvSpPr>
          <p:nvPr/>
        </p:nvSpPr>
        <p:spPr bwMode="auto">
          <a:xfrm>
            <a:off x="1743867" y="2502465"/>
            <a:ext cx="87042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1" hangingPunct="1">
              <a:spcBef>
                <a:spcPct val="0"/>
              </a:spcBef>
              <a:buClrTx/>
              <a:buSzTx/>
              <a:buFontTx/>
              <a:buNone/>
            </a:pPr>
            <a:endParaRPr lang="tr-TR" altLang="tr-TR" sz="2000" dirty="0">
              <a:solidFill>
                <a:schemeClr val="tx1"/>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tr-TR" altLang="tr-TR" sz="2000" dirty="0">
                <a:solidFill>
                  <a:schemeClr val="tx1"/>
                </a:solidFill>
                <a:latin typeface="Times New Roman" panose="02020603050405020304" pitchFamily="18" charset="0"/>
                <a:cs typeface="Times New Roman" panose="02020603050405020304" pitchFamily="18" charset="0"/>
              </a:rPr>
              <a:t>Şartları taşıyan bir sözleşmeli uzman; </a:t>
            </a:r>
          </a:p>
          <a:p>
            <a:pPr algn="just" eaLnBrk="1" hangingPunct="1">
              <a:spcBef>
                <a:spcPct val="0"/>
              </a:spcBef>
              <a:buClrTx/>
              <a:buSzTx/>
              <a:buFontTx/>
              <a:buNone/>
            </a:pPr>
            <a:endParaRPr lang="tr-TR" altLang="tr-TR" sz="2000" dirty="0">
              <a:solidFill>
                <a:schemeClr val="tx1"/>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tr-TR" altLang="tr-TR" sz="2000" dirty="0">
                <a:solidFill>
                  <a:schemeClr val="tx1"/>
                </a:solidFill>
                <a:latin typeface="Times New Roman" panose="02020603050405020304" pitchFamily="18" charset="0"/>
                <a:cs typeface="Times New Roman" panose="02020603050405020304" pitchFamily="18" charset="0"/>
              </a:rPr>
              <a:t>İl Sağlık Müdürü tarafından doğrudan </a:t>
            </a:r>
          </a:p>
          <a:p>
            <a:pPr algn="just" eaLnBrk="1" hangingPunct="1">
              <a:spcBef>
                <a:spcPct val="0"/>
              </a:spcBef>
              <a:buClrTx/>
              <a:buSzTx/>
              <a:buFontTx/>
              <a:buNone/>
            </a:pPr>
            <a:endParaRPr lang="tr-TR" altLang="tr-TR" sz="2000" dirty="0">
              <a:solidFill>
                <a:schemeClr val="tx1"/>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tr-TR" altLang="tr-TR" sz="2000" b="1" dirty="0">
                <a:solidFill>
                  <a:schemeClr val="tx1"/>
                </a:solidFill>
                <a:latin typeface="Times New Roman" panose="02020603050405020304" pitchFamily="18" charset="0"/>
                <a:cs typeface="Times New Roman" panose="02020603050405020304" pitchFamily="18" charset="0"/>
              </a:rPr>
              <a:t>muhasebe yetkilisi yardımcısı</a:t>
            </a:r>
            <a:r>
              <a:rPr lang="tr-TR" altLang="tr-TR" sz="2000" dirty="0">
                <a:solidFill>
                  <a:schemeClr val="tx1"/>
                </a:solidFill>
                <a:latin typeface="Times New Roman" panose="02020603050405020304" pitchFamily="18" charset="0"/>
                <a:cs typeface="Times New Roman" panose="02020603050405020304" pitchFamily="18" charset="0"/>
              </a:rPr>
              <a:t> olarak görevlendirilir. </a:t>
            </a:r>
          </a:p>
          <a:p>
            <a:pPr algn="just" eaLnBrk="1" hangingPunct="1">
              <a:spcBef>
                <a:spcPct val="0"/>
              </a:spcBef>
              <a:buClrTx/>
              <a:buSzTx/>
              <a:buFontTx/>
              <a:buNone/>
            </a:pPr>
            <a:endParaRPr lang="tr-TR" altLang="tr-TR" sz="2000" dirty="0">
              <a:solidFill>
                <a:schemeClr val="tx1"/>
              </a:solidFill>
              <a:latin typeface="Times New Roman" panose="02020603050405020304" pitchFamily="18" charset="0"/>
              <a:cs typeface="Times New Roman" panose="02020603050405020304" pitchFamily="18" charset="0"/>
            </a:endParaRPr>
          </a:p>
        </p:txBody>
      </p:sp>
      <p:sp>
        <p:nvSpPr>
          <p:cNvPr id="10" name="Unvan 3"/>
          <p:cNvSpPr>
            <a:spLocks noGrp="1"/>
          </p:cNvSpPr>
          <p:nvPr>
            <p:ph type="title"/>
          </p:nvPr>
        </p:nvSpPr>
        <p:spPr>
          <a:xfrm>
            <a:off x="0" y="128361"/>
            <a:ext cx="12191999" cy="728889"/>
          </a:xfrm>
        </p:spPr>
        <p:txBody>
          <a:bodyPr>
            <a:noAutofit/>
          </a:bodyPr>
          <a:lstStyle/>
          <a:p>
            <a:pPr algn="ctr">
              <a:lnSpc>
                <a:spcPct val="100000"/>
              </a:lnSpc>
              <a:spcBef>
                <a:spcPts val="816"/>
              </a:spcBef>
              <a:defRPr/>
            </a:pPr>
            <a:r>
              <a:rPr lang="tr-TR" sz="2800" b="1" kern="0" dirty="0" smtClean="0">
                <a:solidFill>
                  <a:srgbClr val="000000"/>
                </a:solidFill>
              </a:rPr>
              <a:t/>
            </a:r>
            <a:br>
              <a:rPr lang="tr-TR" sz="2800" b="1" kern="0" dirty="0" smtClean="0">
                <a:solidFill>
                  <a:srgbClr val="000000"/>
                </a:solidFill>
              </a:rPr>
            </a:br>
            <a:r>
              <a:rPr lang="tr-TR" sz="2800" b="1" kern="0" dirty="0" smtClean="0">
                <a:solidFill>
                  <a:srgbClr val="000000"/>
                </a:solidFill>
              </a:rPr>
              <a:t> </a:t>
            </a:r>
            <a:r>
              <a:rPr lang="tr-TR" sz="2800" b="1" dirty="0"/>
              <a:t>G. </a:t>
            </a:r>
            <a:r>
              <a:rPr lang="tr-TR" altLang="tr-TR" sz="2800" b="1" dirty="0">
                <a:cs typeface="Times New Roman" panose="02020603050405020304" pitchFamily="18" charset="0"/>
              </a:rPr>
              <a:t>Sağlık Bakanlığında Muhasebe Hizmetlerinin </a:t>
            </a:r>
            <a:br>
              <a:rPr lang="tr-TR" altLang="tr-TR" sz="2800" b="1" dirty="0">
                <a:cs typeface="Times New Roman" panose="02020603050405020304" pitchFamily="18" charset="0"/>
              </a:rPr>
            </a:br>
            <a:r>
              <a:rPr lang="tr-TR" altLang="tr-TR" sz="2800" b="1" dirty="0">
                <a:cs typeface="Times New Roman" panose="02020603050405020304" pitchFamily="18" charset="0"/>
              </a:rPr>
              <a:t>Yürütülmesine İlişkin Yönerge</a:t>
            </a:r>
            <a:r>
              <a:rPr lang="tr-TR" sz="2800" b="1" dirty="0"/>
              <a:t/>
            </a:r>
            <a:br>
              <a:rPr lang="tr-TR" sz="2800" b="1" dirty="0"/>
            </a:br>
            <a:endParaRPr lang="tr-TR" sz="2800" b="1" dirty="0"/>
          </a:p>
        </p:txBody>
      </p:sp>
    </p:spTree>
    <p:extLst>
      <p:ext uri="{BB962C8B-B14F-4D97-AF65-F5344CB8AC3E}">
        <p14:creationId xmlns:p14="http://schemas.microsoft.com/office/powerpoint/2010/main" val="21916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txBox="1">
            <a:spLocks/>
          </p:cNvSpPr>
          <p:nvPr/>
        </p:nvSpPr>
        <p:spPr>
          <a:xfrm>
            <a:off x="4429985" y="5487099"/>
            <a:ext cx="4362323" cy="7288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dirty="0" smtClean="0">
                <a:solidFill>
                  <a:srgbClr val="C00000"/>
                </a:solidFill>
                <a:latin typeface="Calibri" panose="020F0502020204030204" pitchFamily="34" charset="0"/>
                <a:cs typeface="Calibri" panose="020F0502020204030204" pitchFamily="34" charset="0"/>
              </a:rPr>
              <a:t>Teşekkür Ederim</a:t>
            </a:r>
            <a:endParaRPr lang="tr-TR"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0756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 xmlns:a16="http://schemas.microsoft.com/office/drawing/2014/main" id="{4C3E2CC7-51E3-4AB5-AF59-8A2B4118D7DA}"/>
              </a:ext>
            </a:extLst>
          </p:cNvPr>
          <p:cNvSpPr/>
          <p:nvPr/>
        </p:nvSpPr>
        <p:spPr>
          <a:xfrm>
            <a:off x="1704107" y="1829844"/>
            <a:ext cx="5008927" cy="3416320"/>
          </a:xfrm>
          <a:prstGeom prst="rect">
            <a:avLst/>
          </a:prstGeom>
        </p:spPr>
        <p:txBody>
          <a:bodyPr wrap="square" anchor="ctr">
            <a:spAutoFit/>
          </a:bodyPr>
          <a:lstStyle/>
          <a:p>
            <a:r>
              <a:rPr lang="tr-TR" sz="2400" b="1" dirty="0">
                <a:solidFill>
                  <a:srgbClr val="FF0000"/>
                </a:solidFill>
                <a:latin typeface="Times New Roman" panose="02020603050405020304" pitchFamily="18" charset="0"/>
                <a:cs typeface="Times New Roman" panose="02020603050405020304" pitchFamily="18" charset="0"/>
              </a:rPr>
              <a:t>Bakanlığımıza bağlı;</a:t>
            </a:r>
          </a:p>
          <a:p>
            <a:pPr marL="342900" indent="-342900">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2900" indent="-342900">
              <a:buClr>
                <a:schemeClr val="tx1"/>
              </a:buClr>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82 Döner Sermaye </a:t>
            </a:r>
            <a:r>
              <a:rPr lang="tr-TR" sz="2400" dirty="0" smtClean="0">
                <a:latin typeface="Times New Roman" panose="02020603050405020304" pitchFamily="18" charset="0"/>
                <a:cs typeface="Times New Roman" panose="02020603050405020304" pitchFamily="18" charset="0"/>
              </a:rPr>
              <a:t>İşletmesi</a:t>
            </a:r>
            <a:endParaRPr lang="tr-TR" sz="2400" dirty="0">
              <a:latin typeface="Times New Roman" panose="02020603050405020304" pitchFamily="18" charset="0"/>
              <a:cs typeface="Times New Roman" panose="02020603050405020304" pitchFamily="18" charset="0"/>
            </a:endParaRPr>
          </a:p>
          <a:p>
            <a:pPr marL="342900" indent="-342900" algn="ctr">
              <a:buClr>
                <a:schemeClr val="tx1"/>
              </a:buClr>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2900" indent="-342900">
              <a:buClr>
                <a:schemeClr val="tx1"/>
              </a:buClr>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950 İşletme </a:t>
            </a:r>
            <a:r>
              <a:rPr lang="tr-TR" sz="2400" dirty="0" smtClean="0">
                <a:latin typeface="Times New Roman" panose="02020603050405020304" pitchFamily="18" charset="0"/>
                <a:cs typeface="Times New Roman" panose="02020603050405020304" pitchFamily="18" charset="0"/>
              </a:rPr>
              <a:t>Birimi</a:t>
            </a:r>
            <a:endParaRPr lang="tr-TR" sz="2400" dirty="0">
              <a:latin typeface="Times New Roman" panose="02020603050405020304" pitchFamily="18" charset="0"/>
              <a:cs typeface="Times New Roman" panose="02020603050405020304" pitchFamily="18" charset="0"/>
            </a:endParaRPr>
          </a:p>
          <a:p>
            <a:pPr marL="342900" indent="-342900">
              <a:buClr>
                <a:schemeClr val="tx1"/>
              </a:buClr>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2900" indent="-342900">
              <a:buClr>
                <a:schemeClr val="tx1"/>
              </a:buClr>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90 Muhasebe </a:t>
            </a:r>
            <a:r>
              <a:rPr lang="tr-TR" sz="2400" dirty="0" smtClean="0">
                <a:latin typeface="Times New Roman" panose="02020603050405020304" pitchFamily="18" charset="0"/>
                <a:cs typeface="Times New Roman" panose="02020603050405020304" pitchFamily="18" charset="0"/>
              </a:rPr>
              <a:t>Birimi</a:t>
            </a:r>
            <a:endParaRPr lang="tr-T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    İle hizmet sunulmaktadır.</a:t>
            </a:r>
            <a:endParaRPr lang="tr-TR" sz="2400" b="1" kern="0" dirty="0">
              <a:solidFill>
                <a:srgbClr val="000000"/>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0"/>
          </p:nvPr>
        </p:nvSpPr>
        <p:spPr/>
        <p:txBody>
          <a:bodyPr/>
          <a:lstStyle/>
          <a:p>
            <a:fld id="{355FEEFD-3B84-5E40-B880-6D259D79DEE1}" type="slidenum">
              <a:rPr lang="tr-TR" smtClean="0"/>
              <a:pPr/>
              <a:t>4</a:t>
            </a:fld>
            <a:endParaRPr lang="tr-TR" dirty="0"/>
          </a:p>
        </p:txBody>
      </p:sp>
      <p:sp>
        <p:nvSpPr>
          <p:cNvPr id="5" name="Unvan 4"/>
          <p:cNvSpPr>
            <a:spLocks noGrp="1"/>
          </p:cNvSpPr>
          <p:nvPr>
            <p:ph type="title"/>
          </p:nvPr>
        </p:nvSpPr>
        <p:spPr>
          <a:xfrm>
            <a:off x="0" y="128361"/>
            <a:ext cx="12191999" cy="728889"/>
          </a:xfrm>
        </p:spPr>
        <p:txBody>
          <a:bodyPr>
            <a:normAutofit/>
          </a:bodyPr>
          <a:lstStyle/>
          <a:p>
            <a:pPr algn="ctr"/>
            <a:r>
              <a:rPr lang="tr-TR" dirty="0" smtClean="0"/>
              <a:t>Sağlık Bakanlığı Döner Sermaye İşletmeleri</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327" y="1854357"/>
            <a:ext cx="4726998" cy="3114808"/>
          </a:xfrm>
          <a:prstGeom prst="rect">
            <a:avLst/>
          </a:prstGeom>
        </p:spPr>
      </p:pic>
    </p:spTree>
    <p:extLst>
      <p:ext uri="{BB962C8B-B14F-4D97-AF65-F5344CB8AC3E}">
        <p14:creationId xmlns:p14="http://schemas.microsoft.com/office/powerpoint/2010/main" val="10014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a:t>
            </a:fld>
            <a:endParaRPr lang="tr-TR" dirty="0"/>
          </a:p>
        </p:txBody>
      </p:sp>
      <p:sp>
        <p:nvSpPr>
          <p:cNvPr id="5" name="Unvan 4"/>
          <p:cNvSpPr>
            <a:spLocks noGrp="1"/>
          </p:cNvSpPr>
          <p:nvPr>
            <p:ph type="title"/>
          </p:nvPr>
        </p:nvSpPr>
        <p:spPr>
          <a:xfrm>
            <a:off x="0" y="128361"/>
            <a:ext cx="12191999" cy="728889"/>
          </a:xfrm>
        </p:spPr>
        <p:txBody>
          <a:bodyPr>
            <a:normAutofit/>
          </a:bodyPr>
          <a:lstStyle/>
          <a:p>
            <a:pPr algn="ctr"/>
            <a:r>
              <a:rPr lang="tr-TR" dirty="0"/>
              <a:t>İçindekiler</a:t>
            </a:r>
          </a:p>
        </p:txBody>
      </p:sp>
      <p:sp>
        <p:nvSpPr>
          <p:cNvPr id="7" name="İçerik Yer Tutucusu 2"/>
          <p:cNvSpPr txBox="1">
            <a:spLocks/>
          </p:cNvSpPr>
          <p:nvPr/>
        </p:nvSpPr>
        <p:spPr>
          <a:xfrm>
            <a:off x="1825215" y="1607688"/>
            <a:ext cx="8541567" cy="4229877"/>
          </a:xfrm>
          <a:prstGeom prst="rect">
            <a:avLst/>
          </a:prstGeom>
        </p:spPr>
        <p:txBody>
          <a:bodyPr/>
          <a:lstStyle>
            <a:lvl1pPr marL="0" indent="0" algn="l" defTabSz="895350" rtl="0" eaLnBrk="1" fontAlgn="base" hangingPunct="1">
              <a:spcBef>
                <a:spcPct val="0"/>
              </a:spcBef>
              <a:spcAft>
                <a:spcPts val="150"/>
              </a:spcAft>
              <a:buClr>
                <a:schemeClr val="tx2"/>
              </a:buClr>
              <a:buSzPct val="100000"/>
              <a:defRPr sz="1800" baseline="0">
                <a:solidFill>
                  <a:schemeClr val="tx1"/>
                </a:solidFill>
                <a:latin typeface="+mn-lt"/>
                <a:ea typeface="+mn-ea"/>
                <a:cs typeface="+mn-cs"/>
              </a:defRPr>
            </a:lvl1pPr>
            <a:lvl2pPr marL="193675" indent="-192088" algn="l" defTabSz="895350" rtl="0" eaLnBrk="1" fontAlgn="base" hangingPunct="1">
              <a:spcBef>
                <a:spcPct val="0"/>
              </a:spcBef>
              <a:spcAft>
                <a:spcPts val="150"/>
              </a:spcAft>
              <a:buClr>
                <a:schemeClr val="tx2"/>
              </a:buClr>
              <a:buSzPct val="125000"/>
              <a:buFont typeface="Arial" charset="0"/>
              <a:buChar char="▪"/>
              <a:defRPr sz="1800" baseline="0">
                <a:solidFill>
                  <a:schemeClr val="tx1"/>
                </a:solidFill>
                <a:latin typeface="+mn-lt"/>
              </a:defRPr>
            </a:lvl2pPr>
            <a:lvl3pPr marL="457200" indent="-261938"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3pPr>
            <a:lvl4pPr marL="614363" indent="-155575" algn="l" defTabSz="895350" rtl="0" eaLnBrk="1" fontAlgn="base" hangingPunct="1">
              <a:spcBef>
                <a:spcPct val="0"/>
              </a:spcBef>
              <a:spcAft>
                <a:spcPts val="150"/>
              </a:spcAft>
              <a:buClr>
                <a:schemeClr val="tx2"/>
              </a:buClr>
              <a:buSzPct val="120000"/>
              <a:buFont typeface="Arial" charset="0"/>
              <a:buChar char="▫"/>
              <a:defRPr sz="1800" baseline="0">
                <a:solidFill>
                  <a:schemeClr val="tx1"/>
                </a:solidFill>
                <a:latin typeface="+mn-lt"/>
              </a:defRPr>
            </a:lvl4pPr>
            <a:lvl5pPr marL="749808" indent="-130175" algn="l" defTabSz="895350" rtl="0" eaLnBrk="1" fontAlgn="base" hangingPunct="1">
              <a:spcBef>
                <a:spcPct val="0"/>
              </a:spcBef>
              <a:spcAft>
                <a:spcPts val="150"/>
              </a:spcAft>
              <a:buClr>
                <a:schemeClr val="tx2"/>
              </a:buClr>
              <a:buSzPct val="89000"/>
              <a:buFont typeface="Arial" charset="0"/>
              <a:buChar char="-"/>
              <a:defRPr sz="18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457200" indent="-457200">
              <a:lnSpc>
                <a:spcPct val="150000"/>
              </a:lnSpc>
              <a:buClrTx/>
              <a:buFont typeface="+mj-lt"/>
              <a:buAutoNum type="alphaUcPeriod"/>
            </a:pPr>
            <a:r>
              <a:rPr lang="tr-TR" sz="2400" dirty="0" smtClean="0">
                <a:latin typeface="Times New Roman" panose="02020603050405020304" pitchFamily="18" charset="0"/>
                <a:cs typeface="Times New Roman" panose="02020603050405020304" pitchFamily="18" charset="0"/>
              </a:rPr>
              <a:t>Yasal Dayanak</a:t>
            </a:r>
          </a:p>
          <a:p>
            <a:pPr marL="457200" indent="-457200">
              <a:lnSpc>
                <a:spcPct val="150000"/>
              </a:lnSpc>
              <a:buClrTx/>
              <a:buFont typeface="+mj-lt"/>
              <a:buAutoNum type="alphaUcPeriod"/>
            </a:pPr>
            <a:r>
              <a:rPr lang="tr-TR" sz="2400" dirty="0">
                <a:latin typeface="Times New Roman" panose="02020603050405020304" pitchFamily="18" charset="0"/>
                <a:cs typeface="Times New Roman" panose="02020603050405020304" pitchFamily="18" charset="0"/>
              </a:rPr>
              <a:t>Götürü Bedel Üzerinden Sağlık Hizmeti Alım </a:t>
            </a:r>
            <a:r>
              <a:rPr lang="tr-TR" sz="2400" dirty="0" smtClean="0">
                <a:latin typeface="Times New Roman" panose="02020603050405020304" pitchFamily="18" charset="0"/>
                <a:cs typeface="Times New Roman" panose="02020603050405020304" pitchFamily="18" charset="0"/>
              </a:rPr>
              <a:t>Protokolleri</a:t>
            </a:r>
          </a:p>
          <a:p>
            <a:pPr marL="457200" indent="-457200">
              <a:lnSpc>
                <a:spcPct val="150000"/>
              </a:lnSpc>
              <a:buClrTx/>
              <a:buFont typeface="+mj-lt"/>
              <a:buAutoNum type="alphaUcPeriod"/>
            </a:pPr>
            <a:r>
              <a:rPr lang="tr-TR" sz="2400" dirty="0">
                <a:latin typeface="Times New Roman" panose="02020603050405020304" pitchFamily="18" charset="0"/>
                <a:cs typeface="Times New Roman" panose="02020603050405020304" pitchFamily="18" charset="0"/>
              </a:rPr>
              <a:t>Döner Sermaye Bütçesinin Hazırlanması </a:t>
            </a:r>
            <a:endParaRPr lang="tr-TR" sz="2400" dirty="0" smtClean="0">
              <a:latin typeface="Times New Roman" panose="02020603050405020304" pitchFamily="18" charset="0"/>
              <a:cs typeface="Times New Roman" panose="02020603050405020304" pitchFamily="18" charset="0"/>
            </a:endParaRPr>
          </a:p>
          <a:p>
            <a:pPr marL="457200" indent="-457200">
              <a:lnSpc>
                <a:spcPct val="150000"/>
              </a:lnSpc>
              <a:buClrTx/>
              <a:buFont typeface="+mj-lt"/>
              <a:buAutoNum type="alphaUcPeriod"/>
            </a:pPr>
            <a:r>
              <a:rPr lang="tr-TR" sz="2400" dirty="0" smtClean="0">
                <a:latin typeface="Times New Roman" panose="02020603050405020304" pitchFamily="18" charset="0"/>
                <a:cs typeface="Times New Roman" panose="02020603050405020304" pitchFamily="18" charset="0"/>
              </a:rPr>
              <a:t>Bütçenin Kullanılması</a:t>
            </a:r>
          </a:p>
          <a:p>
            <a:pPr marL="457200" indent="-457200">
              <a:lnSpc>
                <a:spcPct val="150000"/>
              </a:lnSpc>
              <a:buClrTx/>
              <a:buFont typeface="+mj-lt"/>
              <a:buAutoNum type="alphaUcPeriod"/>
            </a:pPr>
            <a:r>
              <a:rPr lang="tr-TR" sz="2400" dirty="0">
                <a:latin typeface="Times New Roman" panose="02020603050405020304" pitchFamily="18" charset="0"/>
                <a:cs typeface="Times New Roman" panose="02020603050405020304" pitchFamily="18" charset="0"/>
              </a:rPr>
              <a:t>Alımlarda %10 Limit </a:t>
            </a:r>
            <a:r>
              <a:rPr lang="tr-TR" sz="2400" dirty="0" smtClean="0">
                <a:latin typeface="Times New Roman" panose="02020603050405020304" pitchFamily="18" charset="0"/>
                <a:cs typeface="Times New Roman" panose="02020603050405020304" pitchFamily="18" charset="0"/>
              </a:rPr>
              <a:t>Takibi</a:t>
            </a:r>
            <a:endParaRPr lang="tr-TR" sz="2400" dirty="0">
              <a:latin typeface="Times New Roman" panose="02020603050405020304" pitchFamily="18" charset="0"/>
              <a:cs typeface="Times New Roman" panose="02020603050405020304" pitchFamily="18" charset="0"/>
            </a:endParaRPr>
          </a:p>
          <a:p>
            <a:pPr marL="457200" indent="-457200">
              <a:lnSpc>
                <a:spcPct val="150000"/>
              </a:lnSpc>
              <a:buClrTx/>
              <a:buFont typeface="+mj-lt"/>
              <a:buAutoNum type="alphaUcPeriod"/>
            </a:pPr>
            <a:r>
              <a:rPr lang="tr-TR" sz="2400" dirty="0" smtClean="0">
                <a:latin typeface="Times New Roman" panose="02020603050405020304" pitchFamily="18" charset="0"/>
                <a:cs typeface="Times New Roman" panose="02020603050405020304" pitchFamily="18" charset="0"/>
              </a:rPr>
              <a:t>Sayıştay Denetim Raporu</a:t>
            </a:r>
          </a:p>
          <a:p>
            <a:pPr marL="457200" indent="-457200">
              <a:lnSpc>
                <a:spcPct val="150000"/>
              </a:lnSpc>
              <a:buClrTx/>
              <a:buFont typeface="+mj-lt"/>
              <a:buAutoNum type="alphaUcPeriod"/>
            </a:pPr>
            <a:r>
              <a:rPr lang="tr-TR" altLang="tr-TR" sz="2400" dirty="0" smtClean="0">
                <a:latin typeface="Times New Roman" panose="02020603050405020304" pitchFamily="18" charset="0"/>
                <a:cs typeface="Times New Roman" panose="02020603050405020304" pitchFamily="18" charset="0"/>
              </a:rPr>
              <a:t>Sağlık </a:t>
            </a:r>
            <a:r>
              <a:rPr lang="tr-TR" altLang="tr-TR" sz="2400" dirty="0">
                <a:latin typeface="Times New Roman" panose="02020603050405020304" pitchFamily="18" charset="0"/>
                <a:cs typeface="Times New Roman" panose="02020603050405020304" pitchFamily="18" charset="0"/>
              </a:rPr>
              <a:t>Bakanlığında Muhasebe Hizmetlerinin Yürütülmesine İlişkin Yönerge</a:t>
            </a:r>
          </a:p>
          <a:p>
            <a:pPr marL="457200" indent="-457200">
              <a:buClr>
                <a:srgbClr val="71CAC8"/>
              </a:buClr>
              <a:buAutoNum type="alphaUcPeriod"/>
            </a:pPr>
            <a:endParaRPr lang="tr-TR" sz="2400" dirty="0" smtClean="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smtClean="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smtClean="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smtClean="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smtClean="0">
              <a:latin typeface="Times New Roman" panose="02020603050405020304" pitchFamily="18" charset="0"/>
              <a:cs typeface="Times New Roman" panose="02020603050405020304" pitchFamily="18" charset="0"/>
            </a:endParaRPr>
          </a:p>
          <a:p>
            <a:pPr marL="457200" indent="-457200">
              <a:buClr>
                <a:srgbClr val="71CAC8"/>
              </a:buClr>
              <a:buAutoNum type="alphaUcPeriod"/>
            </a:pPr>
            <a:endParaRPr lang="tr-TR" sz="2400" dirty="0" smtClean="0">
              <a:latin typeface="Times New Roman" panose="02020603050405020304" pitchFamily="18" charset="0"/>
              <a:cs typeface="Times New Roman" panose="02020603050405020304" pitchFamily="18" charset="0"/>
            </a:endParaRPr>
          </a:p>
          <a:p>
            <a:pPr marL="342900" indent="-342900">
              <a:buClr>
                <a:srgbClr val="71CAC8"/>
              </a:buClr>
              <a:buFont typeface="Arial" panose="020B0604020202020204" pitchFamily="34" charset="0"/>
              <a:buChar char="•"/>
            </a:pPr>
            <a:endParaRPr lang="tr-TR" sz="2400" dirty="0" smtClean="0">
              <a:latin typeface="Times New Roman" panose="02020603050405020304" pitchFamily="18" charset="0"/>
              <a:cs typeface="Times New Roman" panose="02020603050405020304" pitchFamily="18" charset="0"/>
            </a:endParaRPr>
          </a:p>
          <a:p>
            <a:pPr>
              <a:buClr>
                <a:srgbClr val="71CAC8"/>
              </a:buClr>
            </a:pPr>
            <a:r>
              <a:rPr lang="tr-TR"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pPr marL="342900" indent="-342900">
              <a:buClr>
                <a:srgbClr val="71CAC8"/>
              </a:buClr>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66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44167"/>
            <a:ext cx="9144000" cy="683393"/>
          </a:xfrm>
        </p:spPr>
        <p:txBody>
          <a:bodyPr>
            <a:noAutofit/>
          </a:bodyPr>
          <a:lstStyle/>
          <a:p>
            <a:pPr>
              <a:lnSpc>
                <a:spcPct val="150000"/>
              </a:lnSpc>
              <a:buClrTx/>
            </a:pPr>
            <a:r>
              <a:rPr lang="tr-TR" sz="3200" b="1" dirty="0"/>
              <a:t>A</a:t>
            </a:r>
            <a:r>
              <a:rPr lang="tr-TR" sz="3200" b="1" dirty="0" smtClean="0"/>
              <a:t>. Yasal Dayanak</a:t>
            </a:r>
            <a:endParaRPr lang="tr-TR" sz="32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6</a:t>
            </a:fld>
            <a:endParaRPr lang="tr-TR" dirty="0"/>
          </a:p>
        </p:txBody>
      </p:sp>
    </p:spTree>
    <p:extLst>
      <p:ext uri="{BB962C8B-B14F-4D97-AF65-F5344CB8AC3E}">
        <p14:creationId xmlns:p14="http://schemas.microsoft.com/office/powerpoint/2010/main" val="232071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7</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A</a:t>
            </a:r>
            <a:r>
              <a:rPr lang="tr-TR" sz="3600" b="1" dirty="0" smtClean="0"/>
              <a:t>. Yasal Dayanak</a:t>
            </a:r>
            <a:r>
              <a:rPr lang="tr-TR" sz="3600" b="1" dirty="0"/>
              <a:t/>
            </a:r>
            <a:br>
              <a:rPr lang="tr-TR" sz="3600" b="1" dirty="0"/>
            </a:br>
            <a:endParaRPr lang="tr-TR" sz="3600" b="1" dirty="0"/>
          </a:p>
        </p:txBody>
      </p:sp>
      <p:sp>
        <p:nvSpPr>
          <p:cNvPr id="4" name="Dikdörtgen 3"/>
          <p:cNvSpPr/>
          <p:nvPr/>
        </p:nvSpPr>
        <p:spPr>
          <a:xfrm>
            <a:off x="771104" y="1271359"/>
            <a:ext cx="11007634" cy="5324535"/>
          </a:xfrm>
          <a:prstGeom prst="rect">
            <a:avLst/>
          </a:prstGeom>
        </p:spPr>
        <p:txBody>
          <a:bodyPr wrap="square">
            <a:spAutoFit/>
          </a:bodyPr>
          <a:lstStyle/>
          <a:p>
            <a:pPr marL="342900" indent="-342900" fontAlgn="base">
              <a:buSzPct val="102000"/>
              <a:buFont typeface="Arial" panose="020B0604020202020204" pitchFamily="34" charset="0"/>
              <a:buChar char="•"/>
            </a:pPr>
            <a:r>
              <a:rPr lang="tr-TR" sz="2000" kern="0" dirty="0">
                <a:latin typeface="Times New Roman" panose="02020603050405020304" pitchFamily="18" charset="0"/>
                <a:cs typeface="Times New Roman" panose="02020603050405020304" pitchFamily="18" charset="0"/>
              </a:rPr>
              <a:t>1 </a:t>
            </a:r>
            <a:r>
              <a:rPr lang="tr-TR" sz="2000" kern="0" dirty="0" err="1">
                <a:latin typeface="Times New Roman" panose="02020603050405020304" pitchFamily="18" charset="0"/>
                <a:cs typeface="Times New Roman" panose="02020603050405020304" pitchFamily="18" charset="0"/>
              </a:rPr>
              <a:t>Nolu</a:t>
            </a:r>
            <a:r>
              <a:rPr lang="tr-TR" sz="2000" kern="0" dirty="0">
                <a:latin typeface="Times New Roman" panose="02020603050405020304" pitchFamily="18" charset="0"/>
                <a:cs typeface="Times New Roman" panose="02020603050405020304" pitchFamily="18" charset="0"/>
              </a:rPr>
              <a:t> Cumhurbaşkanlığı Teşkilatı Hakkında Cumhurbaşkanlığı Kararnamesi</a:t>
            </a:r>
            <a:r>
              <a:rPr lang="tr-TR" sz="2000" kern="0" dirty="0" smtClean="0">
                <a:latin typeface="Times New Roman" panose="02020603050405020304" pitchFamily="18" charset="0"/>
                <a:cs typeface="Times New Roman" panose="02020603050405020304" pitchFamily="18" charset="0"/>
              </a:rPr>
              <a:t>,</a:t>
            </a:r>
          </a:p>
          <a:p>
            <a:pPr marL="342900" indent="-342900" fontAlgn="base">
              <a:buSzPct val="102000"/>
              <a:buFont typeface="Arial" panose="020B0604020202020204" pitchFamily="34" charset="0"/>
              <a:buChar char="•"/>
            </a:pPr>
            <a:endParaRPr lang="tr-TR" sz="2000" kern="0" dirty="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r>
              <a:rPr lang="tr-TR" sz="2000" kern="0" dirty="0">
                <a:latin typeface="Times New Roman" panose="02020603050405020304" pitchFamily="18" charset="0"/>
                <a:cs typeface="Times New Roman" panose="02020603050405020304" pitchFamily="18" charset="0"/>
              </a:rPr>
              <a:t>209 Sayılı Sağlık Bakanlığına Bağlı Sağlık Kurumları İle </a:t>
            </a:r>
            <a:r>
              <a:rPr lang="tr-TR" sz="2000" kern="0" dirty="0" err="1">
                <a:latin typeface="Times New Roman" panose="02020603050405020304" pitchFamily="18" charset="0"/>
                <a:cs typeface="Times New Roman" panose="02020603050405020304" pitchFamily="18" charset="0"/>
              </a:rPr>
              <a:t>Esenlendirme</a:t>
            </a:r>
            <a:r>
              <a:rPr lang="tr-TR" sz="2000" kern="0" dirty="0">
                <a:latin typeface="Times New Roman" panose="02020603050405020304" pitchFamily="18" charset="0"/>
                <a:cs typeface="Times New Roman" panose="02020603050405020304" pitchFamily="18" charset="0"/>
              </a:rPr>
              <a:t> (Rehabilitasyon) Tesislerine Verilecek Döner Sermaye Hakkında Kanun</a:t>
            </a:r>
            <a:r>
              <a:rPr lang="tr-TR" sz="2000" kern="0" dirty="0" smtClean="0">
                <a:latin typeface="Times New Roman" panose="02020603050405020304" pitchFamily="18" charset="0"/>
                <a:cs typeface="Times New Roman" panose="02020603050405020304" pitchFamily="18" charset="0"/>
              </a:rPr>
              <a:t>,</a:t>
            </a:r>
            <a:endParaRPr lang="tr-TR" sz="2000" kern="0" dirty="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endParaRPr lang="tr-TR" sz="2000" kern="0" dirty="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r>
              <a:rPr lang="tr-TR" sz="2000" kern="0" dirty="0">
                <a:latin typeface="Times New Roman" panose="02020603050405020304" pitchFamily="18" charset="0"/>
                <a:cs typeface="Times New Roman" panose="02020603050405020304" pitchFamily="18" charset="0"/>
              </a:rPr>
              <a:t>5018 Sayılı Kamu </a:t>
            </a:r>
            <a:r>
              <a:rPr lang="tr-TR" sz="2000" kern="0" dirty="0" smtClean="0">
                <a:latin typeface="Times New Roman" panose="02020603050405020304" pitchFamily="18" charset="0"/>
                <a:cs typeface="Times New Roman" panose="02020603050405020304" pitchFamily="18" charset="0"/>
              </a:rPr>
              <a:t>Malî </a:t>
            </a:r>
            <a:r>
              <a:rPr lang="tr-TR" sz="2000" kern="0" dirty="0">
                <a:latin typeface="Times New Roman" panose="02020603050405020304" pitchFamily="18" charset="0"/>
                <a:cs typeface="Times New Roman" panose="02020603050405020304" pitchFamily="18" charset="0"/>
              </a:rPr>
              <a:t>Yönetimi ve Kontrol </a:t>
            </a:r>
            <a:r>
              <a:rPr lang="tr-TR" sz="2000" kern="0" dirty="0" smtClean="0">
                <a:latin typeface="Times New Roman" panose="02020603050405020304" pitchFamily="18" charset="0"/>
                <a:cs typeface="Times New Roman" panose="02020603050405020304" pitchFamily="18" charset="0"/>
              </a:rPr>
              <a:t>Kanunu,</a:t>
            </a:r>
            <a:endParaRPr lang="tr-TR" sz="2000" kern="0" dirty="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endParaRPr lang="tr-TR" sz="2000" kern="0" dirty="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r>
              <a:rPr lang="tr-TR" sz="2000" kern="0" dirty="0">
                <a:latin typeface="Times New Roman" panose="02020603050405020304" pitchFamily="18" charset="0"/>
                <a:cs typeface="Times New Roman" panose="02020603050405020304" pitchFamily="18" charset="0"/>
              </a:rPr>
              <a:t>Döner Sermayeli İşletmeler Bütçe ve Muhasebe Yönetmeliği, </a:t>
            </a:r>
            <a:endParaRPr lang="tr-TR" sz="2000" kern="0" dirty="0" smtClean="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endParaRPr lang="tr-TR" sz="2000" kern="0" dirty="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r>
              <a:rPr lang="tr-TR" sz="2000" kern="0" dirty="0" smtClean="0">
                <a:latin typeface="Times New Roman" panose="02020603050405020304" pitchFamily="18" charset="0"/>
                <a:cs typeface="Times New Roman" panose="02020603050405020304" pitchFamily="18" charset="0"/>
              </a:rPr>
              <a:t>Sağlık </a:t>
            </a:r>
            <a:r>
              <a:rPr lang="tr-TR" sz="2000" kern="0" dirty="0">
                <a:latin typeface="Times New Roman" panose="02020603050405020304" pitchFamily="18" charset="0"/>
                <a:cs typeface="Times New Roman" panose="02020603050405020304" pitchFamily="18" charset="0"/>
              </a:rPr>
              <a:t>Bakanlığı Döner Sermaye İşletmeleri Hakkında Yönetmelik</a:t>
            </a:r>
            <a:r>
              <a:rPr lang="tr-TR" sz="2000" kern="0" dirty="0" smtClean="0">
                <a:latin typeface="Times New Roman" panose="02020603050405020304" pitchFamily="18" charset="0"/>
                <a:cs typeface="Times New Roman" panose="02020603050405020304" pitchFamily="18" charset="0"/>
              </a:rPr>
              <a:t>,</a:t>
            </a:r>
          </a:p>
          <a:p>
            <a:pPr marL="342900" indent="-342900" fontAlgn="base">
              <a:buSzPct val="102000"/>
              <a:buFont typeface="Arial" panose="020B0604020202020204" pitchFamily="34" charset="0"/>
              <a:buChar char="•"/>
            </a:pPr>
            <a:endParaRPr lang="tr-TR" sz="2000" kern="0" dirty="0" smtClean="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Döner Sermaye İşletmelerinden Merkeze Aktarılan Tutarın Sarf ve Dağılımına İlişkin </a:t>
            </a:r>
            <a:r>
              <a:rPr lang="tr-TR" sz="2000" dirty="0" smtClean="0">
                <a:latin typeface="Times New Roman" panose="02020603050405020304" pitchFamily="18" charset="0"/>
                <a:cs typeface="Times New Roman" panose="02020603050405020304" pitchFamily="18" charset="0"/>
              </a:rPr>
              <a:t>Yönerge</a:t>
            </a:r>
          </a:p>
          <a:p>
            <a:pPr marL="342900" indent="-342900" fontAlgn="base">
              <a:buSzPct val="102000"/>
              <a:buFont typeface="Arial" panose="020B0604020202020204" pitchFamily="34" charset="0"/>
              <a:buChar char="•"/>
            </a:pPr>
            <a:endParaRPr lang="tr-TR" sz="2000" dirty="0" smtClean="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Sağlık Bakanlığında Muhasebe Hizmetlerinin Yürütülmesine İlişkin </a:t>
            </a:r>
            <a:r>
              <a:rPr lang="tr-TR" altLang="tr-TR" sz="2000" dirty="0" smtClean="0">
                <a:latin typeface="Times New Roman" panose="02020603050405020304" pitchFamily="18" charset="0"/>
                <a:cs typeface="Times New Roman" panose="02020603050405020304" pitchFamily="18" charset="0"/>
              </a:rPr>
              <a:t>Yönerge</a:t>
            </a:r>
          </a:p>
          <a:p>
            <a:pPr fontAlgn="base">
              <a:buSzPct val="102000"/>
            </a:pPr>
            <a:endParaRPr lang="tr-TR" sz="2000" kern="0" dirty="0">
              <a:latin typeface="Times New Roman" panose="02020603050405020304" pitchFamily="18" charset="0"/>
              <a:cs typeface="Times New Roman" panose="02020603050405020304" pitchFamily="18" charset="0"/>
            </a:endParaRPr>
          </a:p>
          <a:p>
            <a:pPr marL="342900" indent="-342900" fontAlgn="base">
              <a:buSzPct val="102000"/>
              <a:buFont typeface="Arial" panose="020B0604020202020204" pitchFamily="34" charset="0"/>
              <a:buChar char="•"/>
            </a:pPr>
            <a:r>
              <a:rPr lang="tr-TR" sz="2000" kern="0" dirty="0" smtClean="0">
                <a:latin typeface="Times New Roman" panose="02020603050405020304" pitchFamily="18" charset="0"/>
                <a:cs typeface="Times New Roman" panose="02020603050405020304" pitchFamily="18" charset="0"/>
              </a:rPr>
              <a:t>Yılı Bütçe </a:t>
            </a:r>
            <a:r>
              <a:rPr lang="tr-TR" sz="2000" kern="0" dirty="0">
                <a:latin typeface="Times New Roman" panose="02020603050405020304" pitchFamily="18" charset="0"/>
                <a:cs typeface="Times New Roman" panose="02020603050405020304" pitchFamily="18" charset="0"/>
              </a:rPr>
              <a:t>Çağrısı ve </a:t>
            </a:r>
            <a:r>
              <a:rPr lang="tr-TR" sz="2000" kern="0" dirty="0" smtClean="0">
                <a:latin typeface="Times New Roman" panose="02020603050405020304" pitchFamily="18" charset="0"/>
                <a:cs typeface="Times New Roman" panose="02020603050405020304" pitchFamily="18" charset="0"/>
              </a:rPr>
              <a:t>Uygulamaları.</a:t>
            </a:r>
            <a:endParaRPr lang="tr-TR" sz="2000" kern="0" dirty="0">
              <a:latin typeface="Times New Roman" panose="02020603050405020304" pitchFamily="18" charset="0"/>
              <a:cs typeface="Times New Roman" panose="02020603050405020304" pitchFamily="18" charset="0"/>
            </a:endParaRPr>
          </a:p>
          <a:p>
            <a:pPr>
              <a:spcAft>
                <a:spcPts val="1200"/>
              </a:spcAft>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97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8</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A</a:t>
            </a:r>
            <a:r>
              <a:rPr lang="tr-TR" sz="3600" b="1" dirty="0" smtClean="0"/>
              <a:t>. Yasal Dayanak</a:t>
            </a:r>
            <a:r>
              <a:rPr lang="tr-TR" sz="3600" b="1" dirty="0"/>
              <a:t/>
            </a:r>
            <a:br>
              <a:rPr lang="tr-TR" sz="3600" b="1" dirty="0"/>
            </a:br>
            <a:endParaRPr lang="tr-TR" sz="3600" b="1" dirty="0"/>
          </a:p>
        </p:txBody>
      </p:sp>
      <p:sp>
        <p:nvSpPr>
          <p:cNvPr id="3" name="Dikdörtgen 2"/>
          <p:cNvSpPr/>
          <p:nvPr/>
        </p:nvSpPr>
        <p:spPr>
          <a:xfrm>
            <a:off x="627017" y="1634923"/>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627017" y="1634923"/>
            <a:ext cx="11177056" cy="4785926"/>
          </a:xfrm>
          <a:prstGeom prst="rect">
            <a:avLst/>
          </a:prstGeom>
        </p:spPr>
        <p:txBody>
          <a:bodyPr wrap="square">
            <a:spAutoFit/>
          </a:bodyPr>
          <a:lstStyle/>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Döner Sermayeli İşletmeler </a:t>
            </a:r>
            <a:r>
              <a:rPr lang="tr-TR" sz="2000" b="1" dirty="0">
                <a:solidFill>
                  <a:srgbClr val="FF0000"/>
                </a:solidFill>
                <a:latin typeface="Times New Roman" panose="02020603050405020304" pitchFamily="18" charset="0"/>
                <a:cs typeface="Times New Roman" panose="02020603050405020304" pitchFamily="18" charset="0"/>
              </a:rPr>
              <a:t>5018 Sayılı Kamu Mali Yönetimi ve Kontrol Kanununun kapsamında değildir.</a:t>
            </a:r>
          </a:p>
          <a:p>
            <a:pPr marL="342900" indent="-34290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Döner Sermayeli İşletmeler için </a:t>
            </a:r>
            <a:r>
              <a:rPr lang="tr-TR" sz="2000" b="1" dirty="0">
                <a:solidFill>
                  <a:srgbClr val="FF0000"/>
                </a:solidFill>
                <a:latin typeface="Times New Roman" panose="02020603050405020304" pitchFamily="18" charset="0"/>
                <a:cs typeface="Times New Roman" panose="02020603050405020304" pitchFamily="18" charset="0"/>
              </a:rPr>
              <a:t>Döner Sermayeli İşletmeler Bütçe ve Muhasebe Yönetmeliği</a:t>
            </a:r>
            <a:r>
              <a:rPr lang="tr-TR" sz="2000" dirty="0">
                <a:latin typeface="Times New Roman" panose="02020603050405020304" pitchFamily="18" charset="0"/>
                <a:cs typeface="Times New Roman" panose="02020603050405020304" pitchFamily="18" charset="0"/>
              </a:rPr>
              <a:t> hükümleri uygulanır.</a:t>
            </a:r>
          </a:p>
          <a:p>
            <a:pPr marL="342900" indent="-342900">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tr-TR" sz="2000" dirty="0" smtClean="0">
              <a:solidFill>
                <a:srgbClr val="1C283D"/>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tr-TR" sz="2000" b="1" dirty="0" smtClean="0">
                <a:solidFill>
                  <a:srgbClr val="1C283D"/>
                </a:solidFill>
                <a:latin typeface="Times New Roman" panose="02020603050405020304" pitchFamily="18" charset="0"/>
                <a:cs typeface="Times New Roman" panose="02020603050405020304" pitchFamily="18" charset="0"/>
              </a:rPr>
              <a:t>Döner </a:t>
            </a:r>
            <a:r>
              <a:rPr lang="tr-TR" sz="2000" b="1" dirty="0">
                <a:solidFill>
                  <a:srgbClr val="1C283D"/>
                </a:solidFill>
                <a:latin typeface="Times New Roman" panose="02020603050405020304" pitchFamily="18" charset="0"/>
                <a:cs typeface="Times New Roman" panose="02020603050405020304" pitchFamily="18" charset="0"/>
              </a:rPr>
              <a:t>Sermayeli İşletmeler Bütçe ve Muhasebe </a:t>
            </a:r>
            <a:r>
              <a:rPr lang="tr-TR" sz="2000" b="1" dirty="0" smtClean="0">
                <a:solidFill>
                  <a:srgbClr val="1C283D"/>
                </a:solidFill>
                <a:latin typeface="Times New Roman" panose="02020603050405020304" pitchFamily="18" charset="0"/>
                <a:cs typeface="Times New Roman" panose="02020603050405020304" pitchFamily="18" charset="0"/>
              </a:rPr>
              <a:t>Yönetmeliğinde </a:t>
            </a:r>
            <a:r>
              <a:rPr lang="tr-TR" sz="2000" b="1" dirty="0">
                <a:solidFill>
                  <a:srgbClr val="FF0000"/>
                </a:solidFill>
                <a:latin typeface="Times New Roman" panose="02020603050405020304" pitchFamily="18" charset="0"/>
                <a:cs typeface="Times New Roman" panose="02020603050405020304" pitchFamily="18" charset="0"/>
              </a:rPr>
              <a:t>hüküm bulunmayan hâllerde, </a:t>
            </a:r>
            <a:endParaRPr lang="tr-TR" sz="2000" b="1"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tr-TR" sz="2000" dirty="0">
              <a:solidFill>
                <a:srgbClr val="1C283D"/>
              </a:solidFill>
              <a:latin typeface="Times New Roman" panose="02020603050405020304" pitchFamily="18" charset="0"/>
              <a:cs typeface="Times New Roman" panose="02020603050405020304" pitchFamily="18" charset="0"/>
            </a:endParaRPr>
          </a:p>
          <a:p>
            <a:pPr marL="342900" indent="-342900" fontAlgn="base">
              <a:spcBef>
                <a:spcPts val="600"/>
              </a:spcBef>
              <a:spcAft>
                <a:spcPct val="0"/>
              </a:spcAft>
              <a:buSzPct val="102000"/>
              <a:buFont typeface="Arial" panose="020B0604020202020204" pitchFamily="34" charset="0"/>
              <a:buChar char="•"/>
            </a:pPr>
            <a:r>
              <a:rPr lang="tr-TR" sz="2000" kern="0" dirty="0">
                <a:solidFill>
                  <a:prstClr val="black"/>
                </a:solidFill>
                <a:latin typeface="Times New Roman" panose="02020603050405020304" pitchFamily="18" charset="0"/>
                <a:cs typeface="Times New Roman" panose="02020603050405020304" pitchFamily="18" charset="0"/>
              </a:rPr>
              <a:t>5018 Sayılı Kanun ve bu Kanuna dayanılarak hazırlanan diğer yönetmelikler ile </a:t>
            </a:r>
          </a:p>
          <a:p>
            <a:pPr marL="342900" indent="-342900" fontAlgn="base">
              <a:spcBef>
                <a:spcPts val="600"/>
              </a:spcBef>
              <a:spcAft>
                <a:spcPct val="0"/>
              </a:spcAft>
              <a:buSzPct val="102000"/>
              <a:buFont typeface="Arial" panose="020B0604020202020204" pitchFamily="34" charset="0"/>
              <a:buChar char="•"/>
            </a:pPr>
            <a:endParaRPr lang="tr-TR" sz="2000" kern="0" dirty="0">
              <a:solidFill>
                <a:prstClr val="black"/>
              </a:solidFill>
              <a:latin typeface="Times New Roman" panose="02020603050405020304" pitchFamily="18" charset="0"/>
              <a:cs typeface="Times New Roman" panose="02020603050405020304" pitchFamily="18" charset="0"/>
            </a:endParaRPr>
          </a:p>
          <a:p>
            <a:pPr marL="342900" indent="-342900" fontAlgn="base">
              <a:spcBef>
                <a:spcPts val="600"/>
              </a:spcBef>
              <a:spcAft>
                <a:spcPct val="0"/>
              </a:spcAft>
              <a:buSzPct val="102000"/>
              <a:buFont typeface="Arial" panose="020B0604020202020204" pitchFamily="34" charset="0"/>
              <a:buChar char="•"/>
            </a:pPr>
            <a:r>
              <a:rPr lang="tr-TR" sz="2000" kern="0" dirty="0">
                <a:solidFill>
                  <a:prstClr val="black"/>
                </a:solidFill>
                <a:latin typeface="Times New Roman" panose="02020603050405020304" pitchFamily="18" charset="0"/>
                <a:cs typeface="Times New Roman" panose="02020603050405020304" pitchFamily="18" charset="0"/>
              </a:rPr>
              <a:t>Merkezi Yönetim Muhasebe Yönetmeliğinin genel esasları, </a:t>
            </a:r>
            <a:endParaRPr lang="tr-TR" sz="2000" kern="0" dirty="0" smtClean="0">
              <a:solidFill>
                <a:prstClr val="black"/>
              </a:solidFill>
              <a:latin typeface="Times New Roman" panose="02020603050405020304" pitchFamily="18" charset="0"/>
              <a:cs typeface="Times New Roman" panose="02020603050405020304" pitchFamily="18" charset="0"/>
            </a:endParaRPr>
          </a:p>
          <a:p>
            <a:pPr fontAlgn="base">
              <a:spcBef>
                <a:spcPts val="600"/>
              </a:spcBef>
              <a:spcAft>
                <a:spcPct val="0"/>
              </a:spcAft>
              <a:buClr>
                <a:srgbClr val="800000"/>
              </a:buClr>
              <a:buSzPct val="102000"/>
            </a:pPr>
            <a:endParaRPr lang="tr-TR" sz="2000" b="1" kern="0" dirty="0">
              <a:solidFill>
                <a:prstClr val="black"/>
              </a:solidFill>
              <a:latin typeface="Times New Roman" panose="02020603050405020304" pitchFamily="18" charset="0"/>
              <a:cs typeface="Times New Roman" panose="02020603050405020304" pitchFamily="18" charset="0"/>
            </a:endParaRPr>
          </a:p>
          <a:p>
            <a:pPr fontAlgn="base">
              <a:spcBef>
                <a:spcPts val="600"/>
              </a:spcBef>
              <a:spcAft>
                <a:spcPct val="0"/>
              </a:spcAft>
              <a:buClr>
                <a:srgbClr val="800000"/>
              </a:buClr>
              <a:buSzPct val="102000"/>
            </a:pPr>
            <a:r>
              <a:rPr lang="tr-TR" sz="2000" b="1" kern="0" dirty="0" smtClean="0">
                <a:solidFill>
                  <a:srgbClr val="FF0000"/>
                </a:solidFill>
                <a:latin typeface="Times New Roman" panose="02020603050405020304" pitchFamily="18" charset="0"/>
                <a:cs typeface="Times New Roman" panose="02020603050405020304" pitchFamily="18" charset="0"/>
              </a:rPr>
              <a:t>      kıyasen </a:t>
            </a:r>
            <a:r>
              <a:rPr lang="tr-TR" sz="2000" b="1" kern="0" dirty="0">
                <a:solidFill>
                  <a:srgbClr val="FF0000"/>
                </a:solidFill>
                <a:latin typeface="Times New Roman" panose="02020603050405020304" pitchFamily="18" charset="0"/>
                <a:cs typeface="Times New Roman" panose="02020603050405020304" pitchFamily="18" charset="0"/>
              </a:rPr>
              <a:t>uygulanır</a:t>
            </a:r>
            <a:r>
              <a:rPr lang="tr-TR" sz="2000" b="1" kern="0" dirty="0" smtClean="0">
                <a:solidFill>
                  <a:srgbClr val="FF0000"/>
                </a:solidFill>
                <a:latin typeface="Times New Roman" panose="02020603050405020304" pitchFamily="18" charset="0"/>
                <a:cs typeface="Times New Roman" panose="02020603050405020304" pitchFamily="18" charset="0"/>
              </a:rPr>
              <a:t>.</a:t>
            </a:r>
            <a:r>
              <a:rPr lang="tr-TR" sz="2000" b="1" kern="0" dirty="0" smtClean="0">
                <a:solidFill>
                  <a:prstClr val="black"/>
                </a:solidFill>
                <a:latin typeface="Times New Roman" panose="02020603050405020304" pitchFamily="18" charset="0"/>
                <a:cs typeface="Times New Roman" panose="02020603050405020304" pitchFamily="18" charset="0"/>
              </a:rPr>
              <a:t> </a:t>
            </a:r>
            <a:r>
              <a:rPr lang="tr-TR" sz="2000" kern="0" dirty="0" smtClean="0">
                <a:solidFill>
                  <a:prstClr val="black"/>
                </a:solidFill>
                <a:latin typeface="Times New Roman" panose="02020603050405020304" pitchFamily="18" charset="0"/>
                <a:cs typeface="Times New Roman" panose="02020603050405020304" pitchFamily="18" charset="0"/>
              </a:rPr>
              <a:t>(Md. 599)</a:t>
            </a:r>
            <a:endParaRPr lang="tr-TR" sz="20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66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44167"/>
            <a:ext cx="9144000" cy="683393"/>
          </a:xfrm>
        </p:spPr>
        <p:txBody>
          <a:bodyPr>
            <a:noAutofit/>
          </a:bodyPr>
          <a:lstStyle/>
          <a:p>
            <a:pPr>
              <a:lnSpc>
                <a:spcPct val="150000"/>
              </a:lnSpc>
              <a:buClrTx/>
            </a:pPr>
            <a:r>
              <a:rPr lang="tr-TR" sz="3200" b="1" dirty="0" smtClean="0"/>
              <a:t>B. </a:t>
            </a:r>
            <a:r>
              <a:rPr lang="tr-TR" sz="3200" b="1" dirty="0"/>
              <a:t>Götürü Bedel Üzerinden Sağlık Hizmeti Alım Protokolleri</a:t>
            </a:r>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9</a:t>
            </a:fld>
            <a:endParaRPr lang="tr-TR" dirty="0"/>
          </a:p>
        </p:txBody>
      </p:sp>
    </p:spTree>
    <p:extLst>
      <p:ext uri="{BB962C8B-B14F-4D97-AF65-F5344CB8AC3E}">
        <p14:creationId xmlns:p14="http://schemas.microsoft.com/office/powerpoint/2010/main" val="159728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1201D49F58544ABF55037D3D28F43A" ma:contentTypeVersion="2" ma:contentTypeDescription="Create a new document." ma:contentTypeScope="" ma:versionID="c53c1a8c2167e67e9a7733b0cb46bc50">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d8299a6dbb52a799484d0239c4cb92ba"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47357B-9C2C-4851-B9A4-F0DD24D07BE9}">
  <ds:schemaRefs>
    <ds:schemaRef ds:uri="http://www.w3.org/XML/1998/namespace"/>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04ef92f6-9dd8-455a-8e33-ba5abb16863d"/>
    <ds:schemaRef ds:uri="http://schemas.microsoft.com/sharepoint/v3"/>
    <ds:schemaRef ds:uri="http://purl.org/dc/elements/1.1/"/>
  </ds:schemaRefs>
</ds:datastoreItem>
</file>

<file path=customXml/itemProps2.xml><?xml version="1.0" encoding="utf-8"?>
<ds:datastoreItem xmlns:ds="http://schemas.openxmlformats.org/officeDocument/2006/customXml" ds:itemID="{44D4088D-A20F-45AB-82AE-EA3BB0189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ef92f6-9dd8-455a-8e33-ba5abb168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C8BC79-28F6-44E3-B045-CCAB64FB4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11064</TotalTime>
  <Words>1749</Words>
  <Application>Microsoft Office PowerPoint</Application>
  <PresentationFormat>Geniş ekran</PresentationFormat>
  <Paragraphs>386</Paragraphs>
  <Slides>39</Slides>
  <Notes>38</Notes>
  <HiddenSlides>0</HiddenSlides>
  <MMClips>0</MMClips>
  <ScaleCrop>false</ScaleCrop>
  <HeadingPairs>
    <vt:vector size="8" baseType="variant">
      <vt:variant>
        <vt:lpstr>Kullanılan Yazı Tipleri</vt:lpstr>
      </vt:variant>
      <vt:variant>
        <vt:i4>5</vt:i4>
      </vt:variant>
      <vt:variant>
        <vt:lpstr>Tema</vt:lpstr>
      </vt:variant>
      <vt:variant>
        <vt:i4>2</vt:i4>
      </vt:variant>
      <vt:variant>
        <vt:lpstr>Eklenmiş OLE Hizmet Programları</vt:lpstr>
      </vt:variant>
      <vt:variant>
        <vt:i4>1</vt:i4>
      </vt:variant>
      <vt:variant>
        <vt:lpstr>Slayt Başlıkları</vt:lpstr>
      </vt:variant>
      <vt:variant>
        <vt:i4>39</vt:i4>
      </vt:variant>
    </vt:vector>
  </HeadingPairs>
  <TitlesOfParts>
    <vt:vector size="47" baseType="lpstr">
      <vt:lpstr>Arial</vt:lpstr>
      <vt:lpstr>Bookman Old Style</vt:lpstr>
      <vt:lpstr>Calibri</vt:lpstr>
      <vt:lpstr>Times New Roman</vt:lpstr>
      <vt:lpstr>Wingdings</vt:lpstr>
      <vt:lpstr>1_Office Teması</vt:lpstr>
      <vt:lpstr>1_Office Theme</vt:lpstr>
      <vt:lpstr>think-cell Slide</vt:lpstr>
      <vt:lpstr>PowerPoint Sunusu</vt:lpstr>
      <vt:lpstr>Strateji Geliştirme Başkanlığı Teşkilat Yapısı</vt:lpstr>
      <vt:lpstr>Döner Sermaye İşletmeleri  </vt:lpstr>
      <vt:lpstr>Sağlık Bakanlığı Döner Sermaye İşletmeleri</vt:lpstr>
      <vt:lpstr>İçindekiler</vt:lpstr>
      <vt:lpstr>A. Yasal Dayanak</vt:lpstr>
      <vt:lpstr> A. Yasal Dayanak </vt:lpstr>
      <vt:lpstr> A. Yasal Dayanak </vt:lpstr>
      <vt:lpstr>B. Götürü Bedel Üzerinden Sağlık Hizmeti Alım Protokolleri</vt:lpstr>
      <vt:lpstr> B. Götürü Bedel Üzerinden Sağlık Hizmeti Alım Protokolleri </vt:lpstr>
      <vt:lpstr> Global Bütçe </vt:lpstr>
      <vt:lpstr>C. Döner Sermaye Bütçesinin Hazırlanması</vt:lpstr>
      <vt:lpstr> C. Döner Sermaye Bütçesinin Hazırlanması </vt:lpstr>
      <vt:lpstr> C. Döner Sermaye Bütçesinin Hazırlanması </vt:lpstr>
      <vt:lpstr>       C. Döner Sermaye Bütçesinin Hazırlanması </vt:lpstr>
      <vt:lpstr>       C. Döner Sermaye Bütçesinin Hazırlanması </vt:lpstr>
      <vt:lpstr>D. Bütçenin Kullanılması</vt:lpstr>
      <vt:lpstr> D. Bütçesinin Kullanılması </vt:lpstr>
      <vt:lpstr>       D. Bütçenin Kullanılması </vt:lpstr>
      <vt:lpstr>       D. Bütçenin Kullanılması </vt:lpstr>
      <vt:lpstr>       D. Bütçenin Kullanılması </vt:lpstr>
      <vt:lpstr>       D. Bütçenin Kullanılması </vt:lpstr>
      <vt:lpstr>       D. Bütçenin Kullanılması </vt:lpstr>
      <vt:lpstr>       D. Bütçenin Kullanılması </vt:lpstr>
      <vt:lpstr>       D. Bütçenin Kullanılması </vt:lpstr>
      <vt:lpstr>       D. Bütçenin Kullanılması </vt:lpstr>
      <vt:lpstr>       D. Bütçenin Kullanılması </vt:lpstr>
      <vt:lpstr>E. Alımlarda %10 Limit Takibi</vt:lpstr>
      <vt:lpstr>       E. Alımlarda %10 Limit Takibi </vt:lpstr>
      <vt:lpstr>       E. Alımlarda %10 Limit Takibi </vt:lpstr>
      <vt:lpstr>F. Sayıştay Denetim Raporu</vt:lpstr>
      <vt:lpstr>       F. Sayıştay Denetim Raporu </vt:lpstr>
      <vt:lpstr>G. Sağlık Bakanlığında Muhasebe Hizmetlerinin  Yürütülmesine İlişkin Yönerge </vt:lpstr>
      <vt:lpstr>       G. Sağlık Bakanlığında Muhasebe Hizmetlerinin  Yürütülmesine İlişkin Yönerge </vt:lpstr>
      <vt:lpstr>  G. Sağlık Bakanlığında Muhasebe Hizmetlerinin  Yürütülmesine İlişkin Yönerge </vt:lpstr>
      <vt:lpstr>  G. Sağlık Bakanlığında Muhasebe Hizmetlerinin  Yürütülmesine İlişkin Yönerge </vt:lpstr>
      <vt:lpstr>  G. Sağlık Bakanlığında Muhasebe Hizmetlerinin  Yürütülmesine İlişkin Yönerge </vt:lpstr>
      <vt:lpstr>  G. Sağlık Bakanlığında Muhasebe Hizmetlerinin  Yürütülmesine İlişkin Yönerge </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CİHAN DÖĞER</dc:creator>
  <cp:keywords>Kamu   hastaneleri yeni şablon</cp:keywords>
  <cp:lastModifiedBy>Seyfullah KARAMEŞE</cp:lastModifiedBy>
  <cp:revision>1014</cp:revision>
  <cp:lastPrinted>2019-11-29T08:50:57Z</cp:lastPrinted>
  <dcterms:created xsi:type="dcterms:W3CDTF">2019-02-27T04:54:01Z</dcterms:created>
  <dcterms:modified xsi:type="dcterms:W3CDTF">2019-12-18T12:13:07Z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0x0101001E1201D49F58544ABF55037D3D28F43A</vt:lpwstr>
  </property>
</Properties>
</file>