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2" r:id="rId5"/>
    <p:sldId id="417" r:id="rId6"/>
    <p:sldId id="304" r:id="rId7"/>
    <p:sldId id="420" r:id="rId8"/>
    <p:sldId id="419" r:id="rId9"/>
    <p:sldId id="300" r:id="rId10"/>
    <p:sldId id="436" r:id="rId11"/>
    <p:sldId id="381" r:id="rId12"/>
    <p:sldId id="428" r:id="rId13"/>
    <p:sldId id="431" r:id="rId14"/>
    <p:sldId id="432" r:id="rId15"/>
    <p:sldId id="433" r:id="rId16"/>
    <p:sldId id="437" r:id="rId17"/>
    <p:sldId id="434" r:id="rId18"/>
    <p:sldId id="440" r:id="rId19"/>
    <p:sldId id="438" r:id="rId20"/>
    <p:sldId id="444" r:id="rId21"/>
    <p:sldId id="441" r:id="rId22"/>
    <p:sldId id="435" r:id="rId23"/>
    <p:sldId id="442" r:id="rId24"/>
    <p:sldId id="443" r:id="rId25"/>
    <p:sldId id="445" r:id="rId26"/>
    <p:sldId id="412" r:id="rId27"/>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C15"/>
    <a:srgbClr val="E61A04"/>
    <a:srgbClr val="33CCCC"/>
    <a:srgbClr val="8B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5" autoAdjust="0"/>
    <p:restoredTop sz="86861" autoAdjust="0"/>
  </p:normalViewPr>
  <p:slideViewPr>
    <p:cSldViewPr snapToGrid="0">
      <p:cViewPr varScale="1">
        <p:scale>
          <a:sx n="68" d="100"/>
          <a:sy n="68" d="100"/>
        </p:scale>
        <p:origin x="954" y="5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F9B8B-7065-45C6-BDD9-018C0A808638}" type="doc">
      <dgm:prSet loTypeId="urn:microsoft.com/office/officeart/2005/8/layout/vList4#1" loCatId="picture" qsTypeId="urn:microsoft.com/office/officeart/2005/8/quickstyle/simple1" qsCatId="simple" csTypeId="urn:microsoft.com/office/officeart/2005/8/colors/accent2_1" csCatId="accent2" phldr="1"/>
      <dgm:spPr/>
      <dgm:t>
        <a:bodyPr/>
        <a:lstStyle/>
        <a:p>
          <a:endParaRPr lang="tr-TR"/>
        </a:p>
      </dgm:t>
    </dgm:pt>
    <dgm:pt modelId="{79900F00-1204-4FA5-BE00-12B7C0C9DB20}">
      <dgm:prSet phldrT="[Metin]" custT="1"/>
      <dgm:spPr/>
      <dgm:t>
        <a:bodyPr/>
        <a:lstStyle/>
        <a:p>
          <a:pPr algn="l"/>
          <a:r>
            <a:rPr lang="tr-TR" sz="2200" i="1" dirty="0">
              <a:latin typeface="Times New Roman" panose="02020603050405020304" pitchFamily="18" charset="0"/>
              <a:cs typeface="Times New Roman" panose="02020603050405020304" pitchFamily="18" charset="0"/>
            </a:rPr>
            <a:t>Tıbbi Cihaz Alımları ile ilgili ödenek talepleri </a:t>
          </a:r>
          <a:r>
            <a:rPr lang="tr-TR" sz="2200" b="1" i="1" u="sng" dirty="0">
              <a:latin typeface="Times New Roman" panose="02020603050405020304" pitchFamily="18" charset="0"/>
              <a:cs typeface="Times New Roman" panose="02020603050405020304" pitchFamily="18" charset="0"/>
            </a:rPr>
            <a:t>Tıbbi Cihaz ve Tıbbi Hizmet Alımları Planlama Dairesi Başkanlığı</a:t>
          </a:r>
          <a:r>
            <a:rPr lang="tr-TR" sz="2200" i="1" dirty="0">
              <a:latin typeface="Times New Roman" panose="02020603050405020304" pitchFamily="18" charset="0"/>
              <a:cs typeface="Times New Roman" panose="02020603050405020304" pitchFamily="18" charset="0"/>
            </a:rPr>
            <a:t>’nın uygun görüşü sonrası</a:t>
          </a:r>
          <a:endParaRPr lang="tr-TR" sz="2200" dirty="0"/>
        </a:p>
      </dgm:t>
    </dgm:pt>
    <dgm:pt modelId="{BAB79432-F62B-405D-9114-547835688315}" type="parTrans" cxnId="{613BD0C8-2D86-42D8-8AC4-620B7B32F2A4}">
      <dgm:prSet/>
      <dgm:spPr/>
      <dgm:t>
        <a:bodyPr/>
        <a:lstStyle/>
        <a:p>
          <a:pPr algn="l"/>
          <a:endParaRPr lang="tr-TR" sz="1600"/>
        </a:p>
      </dgm:t>
    </dgm:pt>
    <dgm:pt modelId="{78613CF3-5115-4BE7-9ECA-F15B89ADADE5}" type="sibTrans" cxnId="{613BD0C8-2D86-42D8-8AC4-620B7B32F2A4}">
      <dgm:prSet/>
      <dgm:spPr/>
      <dgm:t>
        <a:bodyPr/>
        <a:lstStyle/>
        <a:p>
          <a:pPr algn="l"/>
          <a:endParaRPr lang="tr-TR" sz="1600"/>
        </a:p>
      </dgm:t>
    </dgm:pt>
    <dgm:pt modelId="{73C9CD6C-3BE0-4FAE-A952-897AD1663B25}">
      <dgm:prSet phldrT="[Metin]" custT="1"/>
      <dgm:spPr/>
      <dgm:t>
        <a:bodyPr/>
        <a:lstStyle/>
        <a:p>
          <a:pPr algn="l"/>
          <a:r>
            <a:rPr lang="tr-TR" sz="2200" i="1" dirty="0">
              <a:latin typeface="Times New Roman" panose="02020603050405020304" pitchFamily="18" charset="0"/>
              <a:cs typeface="Times New Roman" panose="02020603050405020304" pitchFamily="18" charset="0"/>
            </a:rPr>
            <a:t>Gayrimenkul Büyük Onarım ödenek talepleri  </a:t>
          </a:r>
          <a:r>
            <a:rPr lang="tr-TR" sz="2200" b="1" i="1" u="sng" dirty="0">
              <a:latin typeface="Times New Roman" panose="02020603050405020304" pitchFamily="18" charset="0"/>
              <a:cs typeface="Times New Roman" panose="02020603050405020304" pitchFamily="18" charset="0"/>
            </a:rPr>
            <a:t>Sağlık Tesisleri Yatırım Planlama ve Takip Dairesi Başkanlığı’nın </a:t>
          </a:r>
          <a:r>
            <a:rPr lang="tr-TR" sz="2200" i="1" dirty="0">
              <a:latin typeface="Times New Roman" panose="02020603050405020304" pitchFamily="18" charset="0"/>
              <a:cs typeface="Times New Roman" panose="02020603050405020304" pitchFamily="18" charset="0"/>
            </a:rPr>
            <a:t>uygun görüşü sonrası;</a:t>
          </a:r>
          <a:endParaRPr lang="tr-TR" sz="2200" dirty="0"/>
        </a:p>
      </dgm:t>
    </dgm:pt>
    <dgm:pt modelId="{F985563F-BF3B-4818-A63E-674418A24738}" type="parTrans" cxnId="{262B919C-6EC4-4D38-846F-86F5B7B44779}">
      <dgm:prSet/>
      <dgm:spPr/>
      <dgm:t>
        <a:bodyPr/>
        <a:lstStyle/>
        <a:p>
          <a:pPr algn="l"/>
          <a:endParaRPr lang="tr-TR" sz="1600"/>
        </a:p>
      </dgm:t>
    </dgm:pt>
    <dgm:pt modelId="{5C37496A-F158-4DA3-B9A4-549A39F51B06}" type="sibTrans" cxnId="{262B919C-6EC4-4D38-846F-86F5B7B44779}">
      <dgm:prSet/>
      <dgm:spPr/>
      <dgm:t>
        <a:bodyPr/>
        <a:lstStyle/>
        <a:p>
          <a:pPr algn="l"/>
          <a:endParaRPr lang="tr-TR" sz="1600"/>
        </a:p>
      </dgm:t>
    </dgm:pt>
    <dgm:pt modelId="{8074AAC7-1DBA-4D4D-8840-330873BD6EF1}">
      <dgm:prSet phldrT="[Metin]" custT="1"/>
      <dgm:spPr/>
      <dgm:t>
        <a:bodyPr/>
        <a:lstStyle/>
        <a:p>
          <a:pPr algn="l"/>
          <a:r>
            <a:rPr lang="tr-TR" sz="2200" i="1" dirty="0">
              <a:latin typeface="Times New Roman" panose="02020603050405020304" pitchFamily="18" charset="0"/>
              <a:cs typeface="Times New Roman" panose="02020603050405020304" pitchFamily="18" charset="0"/>
            </a:rPr>
            <a:t>Bilişim alt yapı iyileştirme ve yazılım alımlarınız ile ilgili ödenek talepleri </a:t>
          </a:r>
          <a:r>
            <a:rPr lang="tr-TR" sz="2200" b="1" i="1" u="sng" dirty="0">
              <a:latin typeface="Times New Roman" panose="02020603050405020304" pitchFamily="18" charset="0"/>
              <a:cs typeface="Times New Roman" panose="02020603050405020304" pitchFamily="18" charset="0"/>
            </a:rPr>
            <a:t>Sağlık Bilgi Sistemleri Genel Müdürlüğü</a:t>
          </a:r>
          <a:r>
            <a:rPr lang="tr-TR" sz="2200" i="1" dirty="0">
              <a:latin typeface="Times New Roman" panose="02020603050405020304" pitchFamily="18" charset="0"/>
              <a:cs typeface="Times New Roman" panose="02020603050405020304" pitchFamily="18" charset="0"/>
            </a:rPr>
            <a:t>’nün uygun görüşü sonrası;</a:t>
          </a:r>
          <a:endParaRPr lang="tr-TR" sz="2200" dirty="0"/>
        </a:p>
      </dgm:t>
    </dgm:pt>
    <dgm:pt modelId="{230AFB70-887D-4ABE-8851-765B775ACB3D}" type="parTrans" cxnId="{44FD0890-24BE-484F-9E83-E86A22257D91}">
      <dgm:prSet/>
      <dgm:spPr/>
      <dgm:t>
        <a:bodyPr/>
        <a:lstStyle/>
        <a:p>
          <a:pPr algn="l"/>
          <a:endParaRPr lang="tr-TR" sz="1600"/>
        </a:p>
      </dgm:t>
    </dgm:pt>
    <dgm:pt modelId="{8CBADF2D-D618-46A0-8254-735351B9E523}" type="sibTrans" cxnId="{44FD0890-24BE-484F-9E83-E86A22257D91}">
      <dgm:prSet/>
      <dgm:spPr/>
      <dgm:t>
        <a:bodyPr/>
        <a:lstStyle/>
        <a:p>
          <a:pPr algn="l"/>
          <a:endParaRPr lang="tr-TR" sz="1600"/>
        </a:p>
      </dgm:t>
    </dgm:pt>
    <dgm:pt modelId="{28B413D3-7250-4BEE-B063-C5EB6F6AC9C9}" type="pres">
      <dgm:prSet presAssocID="{829F9B8B-7065-45C6-BDD9-018C0A808638}" presName="linear" presStyleCnt="0">
        <dgm:presLayoutVars>
          <dgm:dir/>
          <dgm:resizeHandles val="exact"/>
        </dgm:presLayoutVars>
      </dgm:prSet>
      <dgm:spPr/>
      <dgm:t>
        <a:bodyPr/>
        <a:lstStyle/>
        <a:p>
          <a:endParaRPr lang="tr-TR"/>
        </a:p>
      </dgm:t>
    </dgm:pt>
    <dgm:pt modelId="{E0416058-C27D-46D2-907A-1C63F1F7F5D1}" type="pres">
      <dgm:prSet presAssocID="{79900F00-1204-4FA5-BE00-12B7C0C9DB20}" presName="comp" presStyleCnt="0"/>
      <dgm:spPr/>
    </dgm:pt>
    <dgm:pt modelId="{EA66AF24-242C-44DB-8FAA-845FA03DD2B1}" type="pres">
      <dgm:prSet presAssocID="{79900F00-1204-4FA5-BE00-12B7C0C9DB20}" presName="box" presStyleLbl="node1" presStyleIdx="0" presStyleCnt="3" custLinFactNeighborY="2104"/>
      <dgm:spPr/>
      <dgm:t>
        <a:bodyPr/>
        <a:lstStyle/>
        <a:p>
          <a:endParaRPr lang="tr-TR"/>
        </a:p>
      </dgm:t>
    </dgm:pt>
    <dgm:pt modelId="{7EA997B7-1E77-4C59-A1D3-75080E0FE141}" type="pres">
      <dgm:prSet presAssocID="{79900F00-1204-4FA5-BE00-12B7C0C9DB20}"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pt>
    <dgm:pt modelId="{AD2C7057-42DA-445A-9781-59A1D206AF66}" type="pres">
      <dgm:prSet presAssocID="{79900F00-1204-4FA5-BE00-12B7C0C9DB20}" presName="text" presStyleLbl="node1" presStyleIdx="0" presStyleCnt="3">
        <dgm:presLayoutVars>
          <dgm:bulletEnabled val="1"/>
        </dgm:presLayoutVars>
      </dgm:prSet>
      <dgm:spPr/>
      <dgm:t>
        <a:bodyPr/>
        <a:lstStyle/>
        <a:p>
          <a:endParaRPr lang="tr-TR"/>
        </a:p>
      </dgm:t>
    </dgm:pt>
    <dgm:pt modelId="{51120571-F346-4004-A674-8CADE45F20FB}" type="pres">
      <dgm:prSet presAssocID="{78613CF3-5115-4BE7-9ECA-F15B89ADADE5}" presName="spacer" presStyleCnt="0"/>
      <dgm:spPr/>
    </dgm:pt>
    <dgm:pt modelId="{1871742D-BA5C-4F48-B55D-DBDF69891EFE}" type="pres">
      <dgm:prSet presAssocID="{73C9CD6C-3BE0-4FAE-A952-897AD1663B25}" presName="comp" presStyleCnt="0"/>
      <dgm:spPr/>
    </dgm:pt>
    <dgm:pt modelId="{3728D4EF-5B96-43FE-97DF-67FA35D22E8D}" type="pres">
      <dgm:prSet presAssocID="{73C9CD6C-3BE0-4FAE-A952-897AD1663B25}" presName="box" presStyleLbl="node1" presStyleIdx="1" presStyleCnt="3"/>
      <dgm:spPr/>
      <dgm:t>
        <a:bodyPr/>
        <a:lstStyle/>
        <a:p>
          <a:endParaRPr lang="tr-TR"/>
        </a:p>
      </dgm:t>
    </dgm:pt>
    <dgm:pt modelId="{4DFD3BEF-DF2F-4BBF-8946-E6126998BCA1}" type="pres">
      <dgm:prSet presAssocID="{73C9CD6C-3BE0-4FAE-A952-897AD1663B25}"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dgm:spPr>
    </dgm:pt>
    <dgm:pt modelId="{D375F0B0-5926-41DB-9428-565AFF8AB9BE}" type="pres">
      <dgm:prSet presAssocID="{73C9CD6C-3BE0-4FAE-A952-897AD1663B25}" presName="text" presStyleLbl="node1" presStyleIdx="1" presStyleCnt="3">
        <dgm:presLayoutVars>
          <dgm:bulletEnabled val="1"/>
        </dgm:presLayoutVars>
      </dgm:prSet>
      <dgm:spPr/>
      <dgm:t>
        <a:bodyPr/>
        <a:lstStyle/>
        <a:p>
          <a:endParaRPr lang="tr-TR"/>
        </a:p>
      </dgm:t>
    </dgm:pt>
    <dgm:pt modelId="{11979E64-E891-4310-9BB6-34AF57FC392A}" type="pres">
      <dgm:prSet presAssocID="{5C37496A-F158-4DA3-B9A4-549A39F51B06}" presName="spacer" presStyleCnt="0"/>
      <dgm:spPr/>
    </dgm:pt>
    <dgm:pt modelId="{F7F1B3D8-8B33-45DF-BC04-F0DF39529085}" type="pres">
      <dgm:prSet presAssocID="{8074AAC7-1DBA-4D4D-8840-330873BD6EF1}" presName="comp" presStyleCnt="0"/>
      <dgm:spPr/>
    </dgm:pt>
    <dgm:pt modelId="{6094238F-003D-4A4C-8690-E2F26DD78414}" type="pres">
      <dgm:prSet presAssocID="{8074AAC7-1DBA-4D4D-8840-330873BD6EF1}" presName="box" presStyleLbl="node1" presStyleIdx="2" presStyleCnt="3"/>
      <dgm:spPr/>
      <dgm:t>
        <a:bodyPr/>
        <a:lstStyle/>
        <a:p>
          <a:endParaRPr lang="tr-TR"/>
        </a:p>
      </dgm:t>
    </dgm:pt>
    <dgm:pt modelId="{1E13CFEA-CA92-4E64-B7B9-3B3B402F59D9}" type="pres">
      <dgm:prSet presAssocID="{8074AAC7-1DBA-4D4D-8840-330873BD6EF1}"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A2CFC27D-3EE1-4D4B-B07C-04B30F7FBB40}" type="pres">
      <dgm:prSet presAssocID="{8074AAC7-1DBA-4D4D-8840-330873BD6EF1}" presName="text" presStyleLbl="node1" presStyleIdx="2" presStyleCnt="3">
        <dgm:presLayoutVars>
          <dgm:bulletEnabled val="1"/>
        </dgm:presLayoutVars>
      </dgm:prSet>
      <dgm:spPr/>
      <dgm:t>
        <a:bodyPr/>
        <a:lstStyle/>
        <a:p>
          <a:endParaRPr lang="tr-TR"/>
        </a:p>
      </dgm:t>
    </dgm:pt>
  </dgm:ptLst>
  <dgm:cxnLst>
    <dgm:cxn modelId="{989F76AC-1B99-4188-A6CD-F058C6FCD05E}" type="presOf" srcId="{79900F00-1204-4FA5-BE00-12B7C0C9DB20}" destId="{AD2C7057-42DA-445A-9781-59A1D206AF66}" srcOrd="1" destOrd="0" presId="urn:microsoft.com/office/officeart/2005/8/layout/vList4#1"/>
    <dgm:cxn modelId="{1651A031-B458-46E8-B1F9-447B0404F286}" type="presOf" srcId="{79900F00-1204-4FA5-BE00-12B7C0C9DB20}" destId="{EA66AF24-242C-44DB-8FAA-845FA03DD2B1}" srcOrd="0" destOrd="0" presId="urn:microsoft.com/office/officeart/2005/8/layout/vList4#1"/>
    <dgm:cxn modelId="{55024A65-3E0C-43A2-8768-69818AB38BE5}" type="presOf" srcId="{73C9CD6C-3BE0-4FAE-A952-897AD1663B25}" destId="{D375F0B0-5926-41DB-9428-565AFF8AB9BE}" srcOrd="1" destOrd="0" presId="urn:microsoft.com/office/officeart/2005/8/layout/vList4#1"/>
    <dgm:cxn modelId="{A8F62BCA-2A58-40EC-B982-6DE9A4082DC8}" type="presOf" srcId="{8074AAC7-1DBA-4D4D-8840-330873BD6EF1}" destId="{A2CFC27D-3EE1-4D4B-B07C-04B30F7FBB40}" srcOrd="1" destOrd="0" presId="urn:microsoft.com/office/officeart/2005/8/layout/vList4#1"/>
    <dgm:cxn modelId="{613BD0C8-2D86-42D8-8AC4-620B7B32F2A4}" srcId="{829F9B8B-7065-45C6-BDD9-018C0A808638}" destId="{79900F00-1204-4FA5-BE00-12B7C0C9DB20}" srcOrd="0" destOrd="0" parTransId="{BAB79432-F62B-405D-9114-547835688315}" sibTransId="{78613CF3-5115-4BE7-9ECA-F15B89ADADE5}"/>
    <dgm:cxn modelId="{CFEF1BDB-C440-4BC6-8A2B-36FEBB2A6ECC}" type="presOf" srcId="{8074AAC7-1DBA-4D4D-8840-330873BD6EF1}" destId="{6094238F-003D-4A4C-8690-E2F26DD78414}" srcOrd="0" destOrd="0" presId="urn:microsoft.com/office/officeart/2005/8/layout/vList4#1"/>
    <dgm:cxn modelId="{02AC2040-75C8-43B9-8550-D1EB25321C25}" type="presOf" srcId="{829F9B8B-7065-45C6-BDD9-018C0A808638}" destId="{28B413D3-7250-4BEE-B063-C5EB6F6AC9C9}" srcOrd="0" destOrd="0" presId="urn:microsoft.com/office/officeart/2005/8/layout/vList4#1"/>
    <dgm:cxn modelId="{262B919C-6EC4-4D38-846F-86F5B7B44779}" srcId="{829F9B8B-7065-45C6-BDD9-018C0A808638}" destId="{73C9CD6C-3BE0-4FAE-A952-897AD1663B25}" srcOrd="1" destOrd="0" parTransId="{F985563F-BF3B-4818-A63E-674418A24738}" sibTransId="{5C37496A-F158-4DA3-B9A4-549A39F51B06}"/>
    <dgm:cxn modelId="{44FD0890-24BE-484F-9E83-E86A22257D91}" srcId="{829F9B8B-7065-45C6-BDD9-018C0A808638}" destId="{8074AAC7-1DBA-4D4D-8840-330873BD6EF1}" srcOrd="2" destOrd="0" parTransId="{230AFB70-887D-4ABE-8851-765B775ACB3D}" sibTransId="{8CBADF2D-D618-46A0-8254-735351B9E523}"/>
    <dgm:cxn modelId="{71E9B096-2135-49C4-AB72-BF494639893E}" type="presOf" srcId="{73C9CD6C-3BE0-4FAE-A952-897AD1663B25}" destId="{3728D4EF-5B96-43FE-97DF-67FA35D22E8D}" srcOrd="0" destOrd="0" presId="urn:microsoft.com/office/officeart/2005/8/layout/vList4#1"/>
    <dgm:cxn modelId="{D7364AB6-B5CA-45F7-A517-E1224681D9E3}" type="presParOf" srcId="{28B413D3-7250-4BEE-B063-C5EB6F6AC9C9}" destId="{E0416058-C27D-46D2-907A-1C63F1F7F5D1}" srcOrd="0" destOrd="0" presId="urn:microsoft.com/office/officeart/2005/8/layout/vList4#1"/>
    <dgm:cxn modelId="{879A4063-2FB5-4C93-BA1F-CF2DC6D044D8}" type="presParOf" srcId="{E0416058-C27D-46D2-907A-1C63F1F7F5D1}" destId="{EA66AF24-242C-44DB-8FAA-845FA03DD2B1}" srcOrd="0" destOrd="0" presId="urn:microsoft.com/office/officeart/2005/8/layout/vList4#1"/>
    <dgm:cxn modelId="{079B5937-4BA9-4FFE-BEB0-87C074BAB804}" type="presParOf" srcId="{E0416058-C27D-46D2-907A-1C63F1F7F5D1}" destId="{7EA997B7-1E77-4C59-A1D3-75080E0FE141}" srcOrd="1" destOrd="0" presId="urn:microsoft.com/office/officeart/2005/8/layout/vList4#1"/>
    <dgm:cxn modelId="{8C3B12C2-9389-4E27-A681-8BD1D1539089}" type="presParOf" srcId="{E0416058-C27D-46D2-907A-1C63F1F7F5D1}" destId="{AD2C7057-42DA-445A-9781-59A1D206AF66}" srcOrd="2" destOrd="0" presId="urn:microsoft.com/office/officeart/2005/8/layout/vList4#1"/>
    <dgm:cxn modelId="{5315466C-8F10-4C92-86C8-736877418C5F}" type="presParOf" srcId="{28B413D3-7250-4BEE-B063-C5EB6F6AC9C9}" destId="{51120571-F346-4004-A674-8CADE45F20FB}" srcOrd="1" destOrd="0" presId="urn:microsoft.com/office/officeart/2005/8/layout/vList4#1"/>
    <dgm:cxn modelId="{8E16DDFD-943D-4E1E-BCAD-570FBC03E792}" type="presParOf" srcId="{28B413D3-7250-4BEE-B063-C5EB6F6AC9C9}" destId="{1871742D-BA5C-4F48-B55D-DBDF69891EFE}" srcOrd="2" destOrd="0" presId="urn:microsoft.com/office/officeart/2005/8/layout/vList4#1"/>
    <dgm:cxn modelId="{A20D972E-0BED-49BF-9C89-A03FE333A0D6}" type="presParOf" srcId="{1871742D-BA5C-4F48-B55D-DBDF69891EFE}" destId="{3728D4EF-5B96-43FE-97DF-67FA35D22E8D}" srcOrd="0" destOrd="0" presId="urn:microsoft.com/office/officeart/2005/8/layout/vList4#1"/>
    <dgm:cxn modelId="{5B29E420-2FC9-4B93-9F5D-BFB3A589E978}" type="presParOf" srcId="{1871742D-BA5C-4F48-B55D-DBDF69891EFE}" destId="{4DFD3BEF-DF2F-4BBF-8946-E6126998BCA1}" srcOrd="1" destOrd="0" presId="urn:microsoft.com/office/officeart/2005/8/layout/vList4#1"/>
    <dgm:cxn modelId="{04051BA9-8425-4A3A-A8A3-5DF2D68E3F8B}" type="presParOf" srcId="{1871742D-BA5C-4F48-B55D-DBDF69891EFE}" destId="{D375F0B0-5926-41DB-9428-565AFF8AB9BE}" srcOrd="2" destOrd="0" presId="urn:microsoft.com/office/officeart/2005/8/layout/vList4#1"/>
    <dgm:cxn modelId="{0C538E9C-080F-4355-9222-45BDD28D2ACC}" type="presParOf" srcId="{28B413D3-7250-4BEE-B063-C5EB6F6AC9C9}" destId="{11979E64-E891-4310-9BB6-34AF57FC392A}" srcOrd="3" destOrd="0" presId="urn:microsoft.com/office/officeart/2005/8/layout/vList4#1"/>
    <dgm:cxn modelId="{B35DFC64-A5EF-46E0-A01A-A1E52434F7CC}" type="presParOf" srcId="{28B413D3-7250-4BEE-B063-C5EB6F6AC9C9}" destId="{F7F1B3D8-8B33-45DF-BC04-F0DF39529085}" srcOrd="4" destOrd="0" presId="urn:microsoft.com/office/officeart/2005/8/layout/vList4#1"/>
    <dgm:cxn modelId="{FFF82DDF-30FD-4B3E-9CA3-8E253AE02467}" type="presParOf" srcId="{F7F1B3D8-8B33-45DF-BC04-F0DF39529085}" destId="{6094238F-003D-4A4C-8690-E2F26DD78414}" srcOrd="0" destOrd="0" presId="urn:microsoft.com/office/officeart/2005/8/layout/vList4#1"/>
    <dgm:cxn modelId="{5F8F46D3-D60C-477F-AAEB-F4A6053FCE3E}" type="presParOf" srcId="{F7F1B3D8-8B33-45DF-BC04-F0DF39529085}" destId="{1E13CFEA-CA92-4E64-B7B9-3B3B402F59D9}" srcOrd="1" destOrd="0" presId="urn:microsoft.com/office/officeart/2005/8/layout/vList4#1"/>
    <dgm:cxn modelId="{E8186BE7-C5AB-4757-AED0-CAC52BE2C918}" type="presParOf" srcId="{F7F1B3D8-8B33-45DF-BC04-F0DF39529085}" destId="{A2CFC27D-3EE1-4D4B-B07C-04B30F7FBB40}"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F2829C-2B2D-4BD1-8A3F-52EA74262AD7}" type="doc">
      <dgm:prSet loTypeId="urn:microsoft.com/office/officeart/2005/8/layout/radial3" loCatId="cycle" qsTypeId="urn:microsoft.com/office/officeart/2005/8/quickstyle/simple1" qsCatId="simple" csTypeId="urn:microsoft.com/office/officeart/2005/8/colors/accent1_1" csCatId="accent1" phldr="1"/>
      <dgm:spPr/>
      <dgm:t>
        <a:bodyPr/>
        <a:lstStyle/>
        <a:p>
          <a:endParaRPr lang="tr-TR"/>
        </a:p>
      </dgm:t>
    </dgm:pt>
    <dgm:pt modelId="{50D0F345-BE8F-41F7-841A-5DA45118371C}">
      <dgm:prSet phldrT="[Metin]" custT="1"/>
      <dgm:spPr/>
      <dgm:t>
        <a:bodyPr/>
        <a:lstStyle/>
        <a:p>
          <a:pPr algn="ctr"/>
          <a:r>
            <a:rPr lang="tr-TR" sz="1800" b="0" i="1" u="none" dirty="0">
              <a:ln w="50800"/>
              <a:latin typeface="Times New Roman" pitchFamily="18" charset="0"/>
              <a:cs typeface="Times New Roman" pitchFamily="18" charset="0"/>
            </a:rPr>
            <a:t>Sağlık Ve Tıp Alanında İkili İşbirliği Kapsamındaki Hastaların Tedavi Giderleri Ödenek Talep Ve Tahsis Süreci </a:t>
          </a:r>
          <a:endParaRPr lang="tr-TR" sz="1800" b="0" i="1" u="none" dirty="0"/>
        </a:p>
      </dgm:t>
    </dgm:pt>
    <dgm:pt modelId="{F50DC4D6-947F-4DC6-9C5D-006038BAAC77}" type="parTrans" cxnId="{66E6887F-3C39-431F-BE33-A1E9B052A72C}">
      <dgm:prSet/>
      <dgm:spPr/>
      <dgm:t>
        <a:bodyPr/>
        <a:lstStyle/>
        <a:p>
          <a:endParaRPr lang="tr-TR"/>
        </a:p>
      </dgm:t>
    </dgm:pt>
    <dgm:pt modelId="{B8AB59F6-ABBC-48F1-BDE1-45D8CEEE69F0}" type="sibTrans" cxnId="{66E6887F-3C39-431F-BE33-A1E9B052A72C}">
      <dgm:prSet/>
      <dgm:spPr/>
      <dgm:t>
        <a:bodyPr/>
        <a:lstStyle/>
        <a:p>
          <a:endParaRPr lang="tr-TR"/>
        </a:p>
      </dgm:t>
    </dgm:pt>
    <dgm:pt modelId="{C9921183-BEB7-49E4-9068-849BA03CED86}">
      <dgm:prSet phldrT="[Metin]" custT="1"/>
      <dgm:spPr/>
      <dgm:t>
        <a:bodyPr/>
        <a:lstStyle/>
        <a:p>
          <a:pPr algn="ctr">
            <a:spcAft>
              <a:spcPts val="0"/>
            </a:spcAft>
          </a:pPr>
          <a:r>
            <a:rPr lang="tr-TR" sz="1400" b="1" u="sng" dirty="0">
              <a:latin typeface="Times New Roman" pitchFamily="18" charset="0"/>
              <a:cs typeface="Times New Roman" pitchFamily="18" charset="0"/>
            </a:rPr>
            <a:t>Ödenek Talebi</a:t>
          </a:r>
        </a:p>
        <a:p>
          <a:pPr algn="l">
            <a:spcAft>
              <a:spcPts val="0"/>
            </a:spcAft>
          </a:pPr>
          <a:r>
            <a:rPr lang="tr-TR" sz="1400" dirty="0">
              <a:latin typeface="Times New Roman" pitchFamily="18" charset="0"/>
              <a:cs typeface="Times New Roman" pitchFamily="18" charset="0"/>
            </a:rPr>
            <a:t>Sağlık Tesisinden  yazı ile gelen Ödenek  talepleri İl Sağlık Müdürlüklerince Ödenek Talep  Sistemine girilmelidir.</a:t>
          </a:r>
        </a:p>
        <a:p>
          <a:pPr algn="l">
            <a:spcAft>
              <a:spcPts val="0"/>
            </a:spcAft>
          </a:pPr>
          <a:r>
            <a:rPr lang="tr-TR" sz="1400" b="1" u="sng" dirty="0">
              <a:latin typeface="Times New Roman" pitchFamily="18" charset="0"/>
              <a:cs typeface="Times New Roman" pitchFamily="18" charset="0"/>
            </a:rPr>
            <a:t>Bulunması gereken ekler;</a:t>
          </a:r>
        </a:p>
        <a:p>
          <a:pPr algn="l">
            <a:spcAft>
              <a:spcPts val="0"/>
            </a:spcAft>
          </a:pPr>
          <a:r>
            <a:rPr lang="tr-TR" sz="1400" dirty="0">
              <a:latin typeface="Times New Roman" pitchFamily="18" charset="0"/>
              <a:cs typeface="Times New Roman" pitchFamily="18" charset="0"/>
            </a:rPr>
            <a:t>*Bildirim formu</a:t>
          </a:r>
        </a:p>
        <a:p>
          <a:pPr algn="l">
            <a:spcAft>
              <a:spcPts val="0"/>
            </a:spcAft>
          </a:pPr>
          <a:r>
            <a:rPr lang="tr-TR" sz="1400" dirty="0">
              <a:latin typeface="Times New Roman" pitchFamily="18" charset="0"/>
              <a:cs typeface="Times New Roman" pitchFamily="18" charset="0"/>
            </a:rPr>
            <a:t>*Sevk Yazıları fotokopileri</a:t>
          </a:r>
          <a:endParaRPr lang="tr-TR" sz="1400" dirty="0"/>
        </a:p>
      </dgm:t>
    </dgm:pt>
    <dgm:pt modelId="{2097064D-90F6-49B6-8041-EB68AF54E47B}" type="parTrans" cxnId="{26ADBEE5-4CB8-49DC-ACC1-636877C37190}">
      <dgm:prSet/>
      <dgm:spPr/>
      <dgm:t>
        <a:bodyPr/>
        <a:lstStyle/>
        <a:p>
          <a:endParaRPr lang="tr-TR"/>
        </a:p>
      </dgm:t>
    </dgm:pt>
    <dgm:pt modelId="{B0011E84-CD68-4088-81D1-6B9713079845}" type="sibTrans" cxnId="{26ADBEE5-4CB8-49DC-ACC1-636877C37190}">
      <dgm:prSet/>
      <dgm:spPr/>
      <dgm:t>
        <a:bodyPr/>
        <a:lstStyle/>
        <a:p>
          <a:endParaRPr lang="tr-TR"/>
        </a:p>
      </dgm:t>
    </dgm:pt>
    <dgm:pt modelId="{1C08CBEB-9AC6-47F6-A74B-34780C1DAE67}">
      <dgm:prSet phldrT="[Metin]" custT="1"/>
      <dgm:spPr/>
      <dgm:t>
        <a:bodyPr/>
        <a:lstStyle/>
        <a:p>
          <a:pPr algn="ctr"/>
          <a:r>
            <a:rPr lang="tr-TR" sz="1400" b="1" u="sng" dirty="0"/>
            <a:t>Bütçe</a:t>
          </a:r>
        </a:p>
        <a:p>
          <a:pPr algn="l"/>
          <a:r>
            <a:rPr lang="tr-TR" sz="1400" b="0" i="1" u="sng" dirty="0">
              <a:latin typeface="Times New Roman" pitchFamily="18" charset="0"/>
              <a:cs typeface="Times New Roman" pitchFamily="18" charset="0"/>
            </a:rPr>
            <a:t>15.01.00.62-07.3.1.02-1-03.9 - </a:t>
          </a:r>
          <a:r>
            <a:rPr lang="tr-TR" sz="1400" b="0" i="1" dirty="0">
              <a:latin typeface="Times New Roman" pitchFamily="18" charset="0"/>
              <a:cs typeface="Times New Roman" pitchFamily="18" charset="0"/>
            </a:rPr>
            <a:t>2</a:t>
          </a:r>
          <a:r>
            <a:rPr lang="tr-TR" sz="1400" b="0" dirty="0">
              <a:latin typeface="Times New Roman" pitchFamily="18" charset="0"/>
              <a:cs typeface="Times New Roman" pitchFamily="18" charset="0"/>
            </a:rPr>
            <a:t>44 Sayılı Kanun Hükümlerine Göre Onaylanmış Sağlık  alanında İkili Anlaşmalar Gereğince Yapılan Tedavi Giderleri</a:t>
          </a:r>
          <a:r>
            <a:rPr lang="tr-TR" sz="1400" b="0" i="1" dirty="0">
              <a:latin typeface="Times New Roman" pitchFamily="18" charset="0"/>
              <a:cs typeface="Times New Roman" pitchFamily="18" charset="0"/>
            </a:rPr>
            <a:t> </a:t>
          </a:r>
          <a:endParaRPr lang="tr-TR" sz="1400" b="0" dirty="0"/>
        </a:p>
      </dgm:t>
    </dgm:pt>
    <dgm:pt modelId="{073C9967-3375-4556-B9B7-0AE164B4D8CA}" type="parTrans" cxnId="{A8B0C3BF-5ED8-4A41-B42F-088E0781BD8C}">
      <dgm:prSet/>
      <dgm:spPr/>
      <dgm:t>
        <a:bodyPr/>
        <a:lstStyle/>
        <a:p>
          <a:endParaRPr lang="tr-TR"/>
        </a:p>
      </dgm:t>
    </dgm:pt>
    <dgm:pt modelId="{D268BC85-E963-46CD-BE1B-68110A1C2455}" type="sibTrans" cxnId="{A8B0C3BF-5ED8-4A41-B42F-088E0781BD8C}">
      <dgm:prSet/>
      <dgm:spPr/>
      <dgm:t>
        <a:bodyPr/>
        <a:lstStyle/>
        <a:p>
          <a:endParaRPr lang="tr-TR"/>
        </a:p>
      </dgm:t>
    </dgm:pt>
    <dgm:pt modelId="{FB7DEEFB-DAEC-4026-8315-C32C495E5917}">
      <dgm:prSet phldrT="[Metin]" custT="1"/>
      <dgm:spPr/>
      <dgm:t>
        <a:bodyPr/>
        <a:lstStyle/>
        <a:p>
          <a:pPr algn="l"/>
          <a:r>
            <a:rPr lang="tr-TR" sz="1400" b="1" u="sng" dirty="0">
              <a:latin typeface="Times New Roman" pitchFamily="18" charset="0"/>
              <a:cs typeface="Times New Roman" pitchFamily="18" charset="0"/>
            </a:rPr>
            <a:t>Faturalandırma </a:t>
          </a:r>
        </a:p>
        <a:p>
          <a:pPr algn="l"/>
          <a:r>
            <a:rPr lang="tr-TR" sz="1400" dirty="0">
              <a:latin typeface="Times New Roman" pitchFamily="18" charset="0"/>
              <a:cs typeface="Times New Roman" pitchFamily="18" charset="0"/>
            </a:rPr>
            <a:t>Tüm tedavi uygulamaları için </a:t>
          </a:r>
          <a:r>
            <a:rPr lang="tr-TR" sz="1400" b="1" i="1" dirty="0">
              <a:latin typeface="Times New Roman" pitchFamily="18" charset="0"/>
              <a:cs typeface="Times New Roman" pitchFamily="18" charset="0"/>
            </a:rPr>
            <a:t>SUT </a:t>
          </a:r>
          <a:r>
            <a:rPr lang="tr-TR" sz="1400" dirty="0">
              <a:latin typeface="Times New Roman" pitchFamily="18" charset="0"/>
              <a:cs typeface="Times New Roman" pitchFamily="18" charset="0"/>
            </a:rPr>
            <a:t>fiyatlarına</a:t>
          </a:r>
          <a:r>
            <a:rPr lang="tr-TR" sz="1400" b="1" i="1" dirty="0">
              <a:latin typeface="Times New Roman" pitchFamily="18" charset="0"/>
              <a:cs typeface="Times New Roman" pitchFamily="18" charset="0"/>
            </a:rPr>
            <a:t> </a:t>
          </a:r>
          <a:r>
            <a:rPr lang="tr-TR" sz="1400" dirty="0">
              <a:latin typeface="Times New Roman" pitchFamily="18" charset="0"/>
              <a:cs typeface="Times New Roman" pitchFamily="18" charset="0"/>
            </a:rPr>
            <a:t>göre tedavi faturası düzenlenecektir</a:t>
          </a:r>
          <a:endParaRPr lang="tr-TR" sz="1400" dirty="0"/>
        </a:p>
      </dgm:t>
    </dgm:pt>
    <dgm:pt modelId="{9B7AF4E8-62D3-4CD6-BDFD-4F0261DB1C5E}" type="parTrans" cxnId="{4885F187-F942-48FC-BC9F-D12EBE484445}">
      <dgm:prSet/>
      <dgm:spPr/>
      <dgm:t>
        <a:bodyPr/>
        <a:lstStyle/>
        <a:p>
          <a:endParaRPr lang="tr-TR"/>
        </a:p>
      </dgm:t>
    </dgm:pt>
    <dgm:pt modelId="{9C5666B1-02D6-4CFB-9D0B-E05A773AA3B2}" type="sibTrans" cxnId="{4885F187-F942-48FC-BC9F-D12EBE484445}">
      <dgm:prSet/>
      <dgm:spPr/>
      <dgm:t>
        <a:bodyPr/>
        <a:lstStyle/>
        <a:p>
          <a:endParaRPr lang="tr-TR"/>
        </a:p>
      </dgm:t>
    </dgm:pt>
    <dgm:pt modelId="{EB5C8FE5-2060-4F78-870F-1DAA5605DBE1}" type="pres">
      <dgm:prSet presAssocID="{36F2829C-2B2D-4BD1-8A3F-52EA74262AD7}" presName="composite" presStyleCnt="0">
        <dgm:presLayoutVars>
          <dgm:chMax val="1"/>
          <dgm:dir/>
          <dgm:resizeHandles val="exact"/>
        </dgm:presLayoutVars>
      </dgm:prSet>
      <dgm:spPr/>
      <dgm:t>
        <a:bodyPr/>
        <a:lstStyle/>
        <a:p>
          <a:endParaRPr lang="tr-TR"/>
        </a:p>
      </dgm:t>
    </dgm:pt>
    <dgm:pt modelId="{3EFBEB5A-F6EE-411C-95AC-9A9D0D8EB7B0}" type="pres">
      <dgm:prSet presAssocID="{36F2829C-2B2D-4BD1-8A3F-52EA74262AD7}" presName="radial" presStyleCnt="0">
        <dgm:presLayoutVars>
          <dgm:animLvl val="ctr"/>
        </dgm:presLayoutVars>
      </dgm:prSet>
      <dgm:spPr/>
    </dgm:pt>
    <dgm:pt modelId="{68E3971F-A507-4945-AE3C-E881E9BD185F}" type="pres">
      <dgm:prSet presAssocID="{50D0F345-BE8F-41F7-841A-5DA45118371C}" presName="centerShape" presStyleLbl="vennNode1" presStyleIdx="0" presStyleCnt="4" custLinFactNeighborX="-3910" custLinFactNeighborY="8937"/>
      <dgm:spPr/>
      <dgm:t>
        <a:bodyPr/>
        <a:lstStyle/>
        <a:p>
          <a:endParaRPr lang="tr-TR"/>
        </a:p>
      </dgm:t>
    </dgm:pt>
    <dgm:pt modelId="{EDBDAF2A-193D-44CF-992B-8521187AC112}" type="pres">
      <dgm:prSet presAssocID="{C9921183-BEB7-49E4-9068-849BA03CED86}" presName="node" presStyleLbl="vennNode1" presStyleIdx="1" presStyleCnt="4" custScaleX="260864" custScaleY="108721" custRadScaleRad="102985" custRadScaleInc="-3369">
        <dgm:presLayoutVars>
          <dgm:bulletEnabled val="1"/>
        </dgm:presLayoutVars>
      </dgm:prSet>
      <dgm:spPr/>
      <dgm:t>
        <a:bodyPr/>
        <a:lstStyle/>
        <a:p>
          <a:endParaRPr lang="tr-TR"/>
        </a:p>
      </dgm:t>
    </dgm:pt>
    <dgm:pt modelId="{6D3AB279-9D6C-4D3C-B5EC-38533F815DB9}" type="pres">
      <dgm:prSet presAssocID="{1C08CBEB-9AC6-47F6-A74B-34780C1DAE67}" presName="node" presStyleLbl="vennNode1" presStyleIdx="2" presStyleCnt="4" custScaleX="162789" custScaleY="137915" custRadScaleRad="138893" custRadScaleInc="-6408">
        <dgm:presLayoutVars>
          <dgm:bulletEnabled val="1"/>
        </dgm:presLayoutVars>
      </dgm:prSet>
      <dgm:spPr/>
      <dgm:t>
        <a:bodyPr/>
        <a:lstStyle/>
        <a:p>
          <a:endParaRPr lang="tr-TR"/>
        </a:p>
      </dgm:t>
    </dgm:pt>
    <dgm:pt modelId="{5554D169-DDAA-4449-8077-57513CEC8BE8}" type="pres">
      <dgm:prSet presAssocID="{FB7DEEFB-DAEC-4026-8315-C32C495E5917}" presName="node" presStyleLbl="vennNode1" presStyleIdx="3" presStyleCnt="4" custScaleX="163097" custScaleY="137621" custRadScaleRad="156234" custRadScaleInc="6531">
        <dgm:presLayoutVars>
          <dgm:bulletEnabled val="1"/>
        </dgm:presLayoutVars>
      </dgm:prSet>
      <dgm:spPr/>
      <dgm:t>
        <a:bodyPr/>
        <a:lstStyle/>
        <a:p>
          <a:endParaRPr lang="tr-TR"/>
        </a:p>
      </dgm:t>
    </dgm:pt>
  </dgm:ptLst>
  <dgm:cxnLst>
    <dgm:cxn modelId="{4C1FB933-68A4-4A45-978B-30777DA5CE67}" type="presOf" srcId="{C9921183-BEB7-49E4-9068-849BA03CED86}" destId="{EDBDAF2A-193D-44CF-992B-8521187AC112}" srcOrd="0" destOrd="0" presId="urn:microsoft.com/office/officeart/2005/8/layout/radial3"/>
    <dgm:cxn modelId="{18365759-FF97-4293-9CCA-ED3D0D505104}" type="presOf" srcId="{50D0F345-BE8F-41F7-841A-5DA45118371C}" destId="{68E3971F-A507-4945-AE3C-E881E9BD185F}" srcOrd="0" destOrd="0" presId="urn:microsoft.com/office/officeart/2005/8/layout/radial3"/>
    <dgm:cxn modelId="{ACD9D422-7239-45FF-81A9-E7CDEDDCCD4F}" type="presOf" srcId="{FB7DEEFB-DAEC-4026-8315-C32C495E5917}" destId="{5554D169-DDAA-4449-8077-57513CEC8BE8}" srcOrd="0" destOrd="0" presId="urn:microsoft.com/office/officeart/2005/8/layout/radial3"/>
    <dgm:cxn modelId="{4885F187-F942-48FC-BC9F-D12EBE484445}" srcId="{50D0F345-BE8F-41F7-841A-5DA45118371C}" destId="{FB7DEEFB-DAEC-4026-8315-C32C495E5917}" srcOrd="2" destOrd="0" parTransId="{9B7AF4E8-62D3-4CD6-BDFD-4F0261DB1C5E}" sibTransId="{9C5666B1-02D6-4CFB-9D0B-E05A773AA3B2}"/>
    <dgm:cxn modelId="{26ADBEE5-4CB8-49DC-ACC1-636877C37190}" srcId="{50D0F345-BE8F-41F7-841A-5DA45118371C}" destId="{C9921183-BEB7-49E4-9068-849BA03CED86}" srcOrd="0" destOrd="0" parTransId="{2097064D-90F6-49B6-8041-EB68AF54E47B}" sibTransId="{B0011E84-CD68-4088-81D1-6B9713079845}"/>
    <dgm:cxn modelId="{F8B2D30B-6BEA-4C26-AAC1-5FA09D7A8789}" type="presOf" srcId="{36F2829C-2B2D-4BD1-8A3F-52EA74262AD7}" destId="{EB5C8FE5-2060-4F78-870F-1DAA5605DBE1}" srcOrd="0" destOrd="0" presId="urn:microsoft.com/office/officeart/2005/8/layout/radial3"/>
    <dgm:cxn modelId="{E8AED354-A7AB-44C6-9415-9E2852A1B728}" type="presOf" srcId="{1C08CBEB-9AC6-47F6-A74B-34780C1DAE67}" destId="{6D3AB279-9D6C-4D3C-B5EC-38533F815DB9}" srcOrd="0" destOrd="0" presId="urn:microsoft.com/office/officeart/2005/8/layout/radial3"/>
    <dgm:cxn modelId="{A8B0C3BF-5ED8-4A41-B42F-088E0781BD8C}" srcId="{50D0F345-BE8F-41F7-841A-5DA45118371C}" destId="{1C08CBEB-9AC6-47F6-A74B-34780C1DAE67}" srcOrd="1" destOrd="0" parTransId="{073C9967-3375-4556-B9B7-0AE164B4D8CA}" sibTransId="{D268BC85-E963-46CD-BE1B-68110A1C2455}"/>
    <dgm:cxn modelId="{66E6887F-3C39-431F-BE33-A1E9B052A72C}" srcId="{36F2829C-2B2D-4BD1-8A3F-52EA74262AD7}" destId="{50D0F345-BE8F-41F7-841A-5DA45118371C}" srcOrd="0" destOrd="0" parTransId="{F50DC4D6-947F-4DC6-9C5D-006038BAAC77}" sibTransId="{B8AB59F6-ABBC-48F1-BDE1-45D8CEEE69F0}"/>
    <dgm:cxn modelId="{1AD84E00-3C49-46B1-A4B1-C26183139E6E}" type="presParOf" srcId="{EB5C8FE5-2060-4F78-870F-1DAA5605DBE1}" destId="{3EFBEB5A-F6EE-411C-95AC-9A9D0D8EB7B0}" srcOrd="0" destOrd="0" presId="urn:microsoft.com/office/officeart/2005/8/layout/radial3"/>
    <dgm:cxn modelId="{23AF5712-6B81-4E72-B40C-086743ECDBD8}" type="presParOf" srcId="{3EFBEB5A-F6EE-411C-95AC-9A9D0D8EB7B0}" destId="{68E3971F-A507-4945-AE3C-E881E9BD185F}" srcOrd="0" destOrd="0" presId="urn:microsoft.com/office/officeart/2005/8/layout/radial3"/>
    <dgm:cxn modelId="{8DB0531D-28B0-4321-AD9E-5B8214C01AAA}" type="presParOf" srcId="{3EFBEB5A-F6EE-411C-95AC-9A9D0D8EB7B0}" destId="{EDBDAF2A-193D-44CF-992B-8521187AC112}" srcOrd="1" destOrd="0" presId="urn:microsoft.com/office/officeart/2005/8/layout/radial3"/>
    <dgm:cxn modelId="{AFBF648E-8014-4CA8-8DEC-CDE8D34B1D16}" type="presParOf" srcId="{3EFBEB5A-F6EE-411C-95AC-9A9D0D8EB7B0}" destId="{6D3AB279-9D6C-4D3C-B5EC-38533F815DB9}" srcOrd="2" destOrd="0" presId="urn:microsoft.com/office/officeart/2005/8/layout/radial3"/>
    <dgm:cxn modelId="{80C9963B-8DD8-41D9-A811-BCCF761627EC}" type="presParOf" srcId="{3EFBEB5A-F6EE-411C-95AC-9A9D0D8EB7B0}" destId="{5554D169-DDAA-4449-8077-57513CEC8BE8}"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2829C-2B2D-4BD1-8A3F-52EA74262AD7}" type="doc">
      <dgm:prSet loTypeId="urn:microsoft.com/office/officeart/2005/8/layout/radial3" loCatId="cycle" qsTypeId="urn:microsoft.com/office/officeart/2005/8/quickstyle/simple1" qsCatId="simple" csTypeId="urn:microsoft.com/office/officeart/2005/8/colors/accent1_1" csCatId="accent1" phldr="1"/>
      <dgm:spPr/>
      <dgm:t>
        <a:bodyPr/>
        <a:lstStyle/>
        <a:p>
          <a:endParaRPr lang="tr-TR"/>
        </a:p>
      </dgm:t>
    </dgm:pt>
    <dgm:pt modelId="{50D0F345-BE8F-41F7-841A-5DA45118371C}">
      <dgm:prSet phldrT="[Metin]" custT="1"/>
      <dgm:spPr/>
      <dgm:t>
        <a:bodyPr/>
        <a:lstStyle/>
        <a:p>
          <a:pPr algn="ctr"/>
          <a:r>
            <a:rPr lang="tr-TR" sz="1800" b="0" i="1" u="none" dirty="0">
              <a:ln w="50800"/>
              <a:latin typeface="Times New Roman" pitchFamily="18" charset="0"/>
              <a:cs typeface="Times New Roman" pitchFamily="18" charset="0"/>
            </a:rPr>
            <a:t>Sağlık Ve Tıp Alanında İkili İşbirliği Kapsamındaki Hastaların Tedavi Giderleri Ödenek Talep Ve Tahsis Süreci </a:t>
          </a:r>
          <a:endParaRPr lang="tr-TR" sz="1800" b="0" i="1" u="none" dirty="0"/>
        </a:p>
      </dgm:t>
    </dgm:pt>
    <dgm:pt modelId="{F50DC4D6-947F-4DC6-9C5D-006038BAAC77}" type="parTrans" cxnId="{66E6887F-3C39-431F-BE33-A1E9B052A72C}">
      <dgm:prSet/>
      <dgm:spPr/>
      <dgm:t>
        <a:bodyPr/>
        <a:lstStyle/>
        <a:p>
          <a:endParaRPr lang="tr-TR"/>
        </a:p>
      </dgm:t>
    </dgm:pt>
    <dgm:pt modelId="{B8AB59F6-ABBC-48F1-BDE1-45D8CEEE69F0}" type="sibTrans" cxnId="{66E6887F-3C39-431F-BE33-A1E9B052A72C}">
      <dgm:prSet/>
      <dgm:spPr/>
      <dgm:t>
        <a:bodyPr/>
        <a:lstStyle/>
        <a:p>
          <a:endParaRPr lang="tr-TR"/>
        </a:p>
      </dgm:t>
    </dgm:pt>
    <dgm:pt modelId="{C9921183-BEB7-49E4-9068-849BA03CED86}">
      <dgm:prSet phldrT="[Metin]" custT="1"/>
      <dgm:spPr/>
      <dgm:t>
        <a:bodyPr/>
        <a:lstStyle/>
        <a:p>
          <a:pPr algn="ctr">
            <a:spcAft>
              <a:spcPts val="0"/>
            </a:spcAft>
          </a:pPr>
          <a:r>
            <a:rPr lang="tr-TR" sz="1400" b="1" u="sng" dirty="0">
              <a:latin typeface="Times New Roman" pitchFamily="18" charset="0"/>
              <a:cs typeface="Times New Roman" pitchFamily="18" charset="0"/>
            </a:rPr>
            <a:t>Ödenek Talebi</a:t>
          </a:r>
        </a:p>
        <a:p>
          <a:pPr algn="l">
            <a:spcAft>
              <a:spcPts val="0"/>
            </a:spcAft>
          </a:pPr>
          <a:r>
            <a:rPr lang="tr-TR" sz="1400" dirty="0">
              <a:latin typeface="Times New Roman" pitchFamily="18" charset="0"/>
              <a:cs typeface="Times New Roman" pitchFamily="18" charset="0"/>
            </a:rPr>
            <a:t>Sağlık Tesisinden  yazı ile gelen Ödenek  talepleri İl Sağlık Müdürlüklerince Ödenek Talep  Sistemine girilmelidir.</a:t>
          </a:r>
        </a:p>
        <a:p>
          <a:pPr algn="l">
            <a:spcAft>
              <a:spcPts val="0"/>
            </a:spcAft>
          </a:pPr>
          <a:r>
            <a:rPr lang="tr-TR" sz="1400" b="1" u="sng" dirty="0">
              <a:latin typeface="Times New Roman" pitchFamily="18" charset="0"/>
              <a:cs typeface="Times New Roman" pitchFamily="18" charset="0"/>
            </a:rPr>
            <a:t>Bulunması gereken ekler;</a:t>
          </a:r>
        </a:p>
        <a:p>
          <a:pPr algn="l">
            <a:spcAft>
              <a:spcPts val="0"/>
            </a:spcAft>
          </a:pPr>
          <a:r>
            <a:rPr lang="tr-TR" sz="1400" dirty="0">
              <a:latin typeface="Times New Roman" pitchFamily="18" charset="0"/>
              <a:cs typeface="Times New Roman" pitchFamily="18" charset="0"/>
            </a:rPr>
            <a:t>*Bildirim formu</a:t>
          </a:r>
        </a:p>
        <a:p>
          <a:pPr algn="l">
            <a:spcAft>
              <a:spcPts val="0"/>
            </a:spcAft>
          </a:pPr>
          <a:r>
            <a:rPr lang="tr-TR" sz="1400" dirty="0">
              <a:latin typeface="Times New Roman" pitchFamily="18" charset="0"/>
              <a:cs typeface="Times New Roman" pitchFamily="18" charset="0"/>
            </a:rPr>
            <a:t>*Sevk Yazıları fotokopileri</a:t>
          </a:r>
          <a:endParaRPr lang="tr-TR" sz="1400" dirty="0"/>
        </a:p>
      </dgm:t>
    </dgm:pt>
    <dgm:pt modelId="{2097064D-90F6-49B6-8041-EB68AF54E47B}" type="parTrans" cxnId="{26ADBEE5-4CB8-49DC-ACC1-636877C37190}">
      <dgm:prSet/>
      <dgm:spPr/>
      <dgm:t>
        <a:bodyPr/>
        <a:lstStyle/>
        <a:p>
          <a:endParaRPr lang="tr-TR"/>
        </a:p>
      </dgm:t>
    </dgm:pt>
    <dgm:pt modelId="{B0011E84-CD68-4088-81D1-6B9713079845}" type="sibTrans" cxnId="{26ADBEE5-4CB8-49DC-ACC1-636877C37190}">
      <dgm:prSet/>
      <dgm:spPr/>
      <dgm:t>
        <a:bodyPr/>
        <a:lstStyle/>
        <a:p>
          <a:endParaRPr lang="tr-TR"/>
        </a:p>
      </dgm:t>
    </dgm:pt>
    <dgm:pt modelId="{1C08CBEB-9AC6-47F6-A74B-34780C1DAE67}">
      <dgm:prSet phldrT="[Metin]" custT="1"/>
      <dgm:spPr/>
      <dgm:t>
        <a:bodyPr/>
        <a:lstStyle/>
        <a:p>
          <a:pPr algn="l"/>
          <a:r>
            <a:rPr lang="tr-TR" sz="1400" b="1" u="sng" dirty="0"/>
            <a:t>Bütçe</a:t>
          </a:r>
        </a:p>
        <a:p>
          <a:pPr algn="l"/>
          <a:r>
            <a:rPr lang="tr-TR" sz="1400" b="0" i="0" dirty="0">
              <a:solidFill>
                <a:schemeClr val="tx1"/>
              </a:solidFill>
              <a:latin typeface="Times New Roman" pitchFamily="18" charset="0"/>
              <a:cs typeface="Times New Roman" pitchFamily="18" charset="0"/>
            </a:rPr>
            <a:t>Tedavi Giderleri </a:t>
          </a:r>
          <a:r>
            <a:rPr lang="tr-TR" sz="1400" b="1" i="1" dirty="0">
              <a:solidFill>
                <a:srgbClr val="FF0000"/>
              </a:solidFill>
              <a:latin typeface="Times New Roman" pitchFamily="18" charset="0"/>
              <a:cs typeface="Times New Roman" pitchFamily="18" charset="0"/>
            </a:rPr>
            <a:t>15.01.00.62-07.9.9.23-1-03.9 </a:t>
          </a:r>
          <a:r>
            <a:rPr lang="tr-TR" sz="1400" dirty="0">
              <a:latin typeface="Times New Roman" pitchFamily="18" charset="0"/>
              <a:cs typeface="Times New Roman" pitchFamily="18" charset="0"/>
            </a:rPr>
            <a:t>tertibine;</a:t>
          </a:r>
        </a:p>
        <a:p>
          <a:pPr algn="l"/>
          <a:r>
            <a:rPr lang="tr-TR" sz="1400" dirty="0">
              <a:latin typeface="Times New Roman" pitchFamily="18" charset="0"/>
              <a:cs typeface="Times New Roman" pitchFamily="18" charset="0"/>
            </a:rPr>
            <a:t>Ulaşım ve Konaklama </a:t>
          </a:r>
          <a:r>
            <a:rPr lang="tr-TR" sz="1400" b="1" i="1" dirty="0">
              <a:solidFill>
                <a:srgbClr val="FF0000"/>
              </a:solidFill>
              <a:latin typeface="Times New Roman" pitchFamily="18" charset="0"/>
              <a:cs typeface="Times New Roman" pitchFamily="18" charset="0"/>
            </a:rPr>
            <a:t>15.01.00.62-07.9.9.23-1-03.5 </a:t>
          </a:r>
          <a:r>
            <a:rPr lang="tr-TR" sz="1400" dirty="0">
              <a:latin typeface="Times New Roman" pitchFamily="18" charset="0"/>
              <a:cs typeface="Times New Roman" pitchFamily="18" charset="0"/>
            </a:rPr>
            <a:t>tertibine konulan ödenekten karşılanmaktadır. </a:t>
          </a:r>
          <a:endParaRPr lang="tr-TR" sz="1400" b="0" dirty="0"/>
        </a:p>
      </dgm:t>
    </dgm:pt>
    <dgm:pt modelId="{073C9967-3375-4556-B9B7-0AE164B4D8CA}" type="parTrans" cxnId="{A8B0C3BF-5ED8-4A41-B42F-088E0781BD8C}">
      <dgm:prSet/>
      <dgm:spPr/>
      <dgm:t>
        <a:bodyPr/>
        <a:lstStyle/>
        <a:p>
          <a:endParaRPr lang="tr-TR"/>
        </a:p>
      </dgm:t>
    </dgm:pt>
    <dgm:pt modelId="{D268BC85-E963-46CD-BE1B-68110A1C2455}" type="sibTrans" cxnId="{A8B0C3BF-5ED8-4A41-B42F-088E0781BD8C}">
      <dgm:prSet/>
      <dgm:spPr/>
      <dgm:t>
        <a:bodyPr/>
        <a:lstStyle/>
        <a:p>
          <a:endParaRPr lang="tr-TR"/>
        </a:p>
      </dgm:t>
    </dgm:pt>
    <dgm:pt modelId="{FB7DEEFB-DAEC-4026-8315-C32C495E5917}">
      <dgm:prSet phldrT="[Metin]" custT="1"/>
      <dgm:spPr/>
      <dgm:t>
        <a:bodyPr/>
        <a:lstStyle/>
        <a:p>
          <a:pPr algn="l"/>
          <a:r>
            <a:rPr lang="tr-TR" sz="1400" b="1" u="sng" dirty="0">
              <a:latin typeface="Times New Roman" pitchFamily="18" charset="0"/>
              <a:cs typeface="Times New Roman" pitchFamily="18" charset="0"/>
            </a:rPr>
            <a:t>Faturalandırma </a:t>
          </a:r>
        </a:p>
        <a:p>
          <a:pPr algn="l"/>
          <a:r>
            <a:rPr lang="tr-TR" sz="1400" dirty="0">
              <a:latin typeface="Times New Roman" pitchFamily="18" charset="0"/>
              <a:cs typeface="Times New Roman" pitchFamily="18" charset="0"/>
            </a:rPr>
            <a:t>Tüm tedavi uygulamaları için </a:t>
          </a:r>
          <a:r>
            <a:rPr lang="tr-TR" sz="1400" b="1" i="1" dirty="0">
              <a:latin typeface="Times New Roman" pitchFamily="18" charset="0"/>
              <a:cs typeface="Times New Roman" pitchFamily="18" charset="0"/>
            </a:rPr>
            <a:t>SUT </a:t>
          </a:r>
          <a:r>
            <a:rPr lang="tr-TR" sz="1400" dirty="0">
              <a:latin typeface="Times New Roman" pitchFamily="18" charset="0"/>
              <a:cs typeface="Times New Roman" pitchFamily="18" charset="0"/>
            </a:rPr>
            <a:t>fiyatlarına</a:t>
          </a:r>
          <a:r>
            <a:rPr lang="tr-TR" sz="1400" b="1" i="1" dirty="0">
              <a:latin typeface="Times New Roman" pitchFamily="18" charset="0"/>
              <a:cs typeface="Times New Roman" pitchFamily="18" charset="0"/>
            </a:rPr>
            <a:t> </a:t>
          </a:r>
          <a:r>
            <a:rPr lang="tr-TR" sz="1400" dirty="0">
              <a:latin typeface="Times New Roman" pitchFamily="18" charset="0"/>
              <a:cs typeface="Times New Roman" pitchFamily="18" charset="0"/>
            </a:rPr>
            <a:t>göre tedavi faturası düzenlenecektir</a:t>
          </a:r>
          <a:endParaRPr lang="tr-TR" sz="1400" dirty="0"/>
        </a:p>
      </dgm:t>
    </dgm:pt>
    <dgm:pt modelId="{9B7AF4E8-62D3-4CD6-BDFD-4F0261DB1C5E}" type="parTrans" cxnId="{4885F187-F942-48FC-BC9F-D12EBE484445}">
      <dgm:prSet/>
      <dgm:spPr/>
      <dgm:t>
        <a:bodyPr/>
        <a:lstStyle/>
        <a:p>
          <a:endParaRPr lang="tr-TR"/>
        </a:p>
      </dgm:t>
    </dgm:pt>
    <dgm:pt modelId="{9C5666B1-02D6-4CFB-9D0B-E05A773AA3B2}" type="sibTrans" cxnId="{4885F187-F942-48FC-BC9F-D12EBE484445}">
      <dgm:prSet/>
      <dgm:spPr/>
      <dgm:t>
        <a:bodyPr/>
        <a:lstStyle/>
        <a:p>
          <a:endParaRPr lang="tr-TR"/>
        </a:p>
      </dgm:t>
    </dgm:pt>
    <dgm:pt modelId="{EB5C8FE5-2060-4F78-870F-1DAA5605DBE1}" type="pres">
      <dgm:prSet presAssocID="{36F2829C-2B2D-4BD1-8A3F-52EA74262AD7}" presName="composite" presStyleCnt="0">
        <dgm:presLayoutVars>
          <dgm:chMax val="1"/>
          <dgm:dir/>
          <dgm:resizeHandles val="exact"/>
        </dgm:presLayoutVars>
      </dgm:prSet>
      <dgm:spPr/>
      <dgm:t>
        <a:bodyPr/>
        <a:lstStyle/>
        <a:p>
          <a:endParaRPr lang="tr-TR"/>
        </a:p>
      </dgm:t>
    </dgm:pt>
    <dgm:pt modelId="{3EFBEB5A-F6EE-411C-95AC-9A9D0D8EB7B0}" type="pres">
      <dgm:prSet presAssocID="{36F2829C-2B2D-4BD1-8A3F-52EA74262AD7}" presName="radial" presStyleCnt="0">
        <dgm:presLayoutVars>
          <dgm:animLvl val="ctr"/>
        </dgm:presLayoutVars>
      </dgm:prSet>
      <dgm:spPr/>
    </dgm:pt>
    <dgm:pt modelId="{68E3971F-A507-4945-AE3C-E881E9BD185F}" type="pres">
      <dgm:prSet presAssocID="{50D0F345-BE8F-41F7-841A-5DA45118371C}" presName="centerShape" presStyleLbl="vennNode1" presStyleIdx="0" presStyleCnt="4" custLinFactNeighborX="-3910" custLinFactNeighborY="8937"/>
      <dgm:spPr/>
      <dgm:t>
        <a:bodyPr/>
        <a:lstStyle/>
        <a:p>
          <a:endParaRPr lang="tr-TR"/>
        </a:p>
      </dgm:t>
    </dgm:pt>
    <dgm:pt modelId="{EDBDAF2A-193D-44CF-992B-8521187AC112}" type="pres">
      <dgm:prSet presAssocID="{C9921183-BEB7-49E4-9068-849BA03CED86}" presName="node" presStyleLbl="vennNode1" presStyleIdx="1" presStyleCnt="4" custScaleX="260864" custScaleY="108721" custRadScaleRad="102985" custRadScaleInc="-3369">
        <dgm:presLayoutVars>
          <dgm:bulletEnabled val="1"/>
        </dgm:presLayoutVars>
      </dgm:prSet>
      <dgm:spPr/>
      <dgm:t>
        <a:bodyPr/>
        <a:lstStyle/>
        <a:p>
          <a:endParaRPr lang="tr-TR"/>
        </a:p>
      </dgm:t>
    </dgm:pt>
    <dgm:pt modelId="{6D3AB279-9D6C-4D3C-B5EC-38533F815DB9}" type="pres">
      <dgm:prSet presAssocID="{1C08CBEB-9AC6-47F6-A74B-34780C1DAE67}" presName="node" presStyleLbl="vennNode1" presStyleIdx="2" presStyleCnt="4" custScaleX="159187" custScaleY="162626" custRadScaleRad="141145" custRadScaleInc="-7049">
        <dgm:presLayoutVars>
          <dgm:bulletEnabled val="1"/>
        </dgm:presLayoutVars>
      </dgm:prSet>
      <dgm:spPr/>
      <dgm:t>
        <a:bodyPr/>
        <a:lstStyle/>
        <a:p>
          <a:endParaRPr lang="tr-TR"/>
        </a:p>
      </dgm:t>
    </dgm:pt>
    <dgm:pt modelId="{5554D169-DDAA-4449-8077-57513CEC8BE8}" type="pres">
      <dgm:prSet presAssocID="{FB7DEEFB-DAEC-4026-8315-C32C495E5917}" presName="node" presStyleLbl="vennNode1" presStyleIdx="3" presStyleCnt="4" custScaleX="163097" custScaleY="137621" custRadScaleRad="156234" custRadScaleInc="6531">
        <dgm:presLayoutVars>
          <dgm:bulletEnabled val="1"/>
        </dgm:presLayoutVars>
      </dgm:prSet>
      <dgm:spPr/>
      <dgm:t>
        <a:bodyPr/>
        <a:lstStyle/>
        <a:p>
          <a:endParaRPr lang="tr-TR"/>
        </a:p>
      </dgm:t>
    </dgm:pt>
  </dgm:ptLst>
  <dgm:cxnLst>
    <dgm:cxn modelId="{4885F187-F942-48FC-BC9F-D12EBE484445}" srcId="{50D0F345-BE8F-41F7-841A-5DA45118371C}" destId="{FB7DEEFB-DAEC-4026-8315-C32C495E5917}" srcOrd="2" destOrd="0" parTransId="{9B7AF4E8-62D3-4CD6-BDFD-4F0261DB1C5E}" sibTransId="{9C5666B1-02D6-4CFB-9D0B-E05A773AA3B2}"/>
    <dgm:cxn modelId="{947053B1-F686-478D-B097-2A21385A9DBB}" type="presOf" srcId="{FB7DEEFB-DAEC-4026-8315-C32C495E5917}" destId="{5554D169-DDAA-4449-8077-57513CEC8BE8}" srcOrd="0" destOrd="0" presId="urn:microsoft.com/office/officeart/2005/8/layout/radial3"/>
    <dgm:cxn modelId="{26ADBEE5-4CB8-49DC-ACC1-636877C37190}" srcId="{50D0F345-BE8F-41F7-841A-5DA45118371C}" destId="{C9921183-BEB7-49E4-9068-849BA03CED86}" srcOrd="0" destOrd="0" parTransId="{2097064D-90F6-49B6-8041-EB68AF54E47B}" sibTransId="{B0011E84-CD68-4088-81D1-6B9713079845}"/>
    <dgm:cxn modelId="{A8B0C3BF-5ED8-4A41-B42F-088E0781BD8C}" srcId="{50D0F345-BE8F-41F7-841A-5DA45118371C}" destId="{1C08CBEB-9AC6-47F6-A74B-34780C1DAE67}" srcOrd="1" destOrd="0" parTransId="{073C9967-3375-4556-B9B7-0AE164B4D8CA}" sibTransId="{D268BC85-E963-46CD-BE1B-68110A1C2455}"/>
    <dgm:cxn modelId="{66E6887F-3C39-431F-BE33-A1E9B052A72C}" srcId="{36F2829C-2B2D-4BD1-8A3F-52EA74262AD7}" destId="{50D0F345-BE8F-41F7-841A-5DA45118371C}" srcOrd="0" destOrd="0" parTransId="{F50DC4D6-947F-4DC6-9C5D-006038BAAC77}" sibTransId="{B8AB59F6-ABBC-48F1-BDE1-45D8CEEE69F0}"/>
    <dgm:cxn modelId="{801EEE9F-C397-4C30-BA48-D966A809EAFE}" type="presOf" srcId="{36F2829C-2B2D-4BD1-8A3F-52EA74262AD7}" destId="{EB5C8FE5-2060-4F78-870F-1DAA5605DBE1}" srcOrd="0" destOrd="0" presId="urn:microsoft.com/office/officeart/2005/8/layout/radial3"/>
    <dgm:cxn modelId="{8A64C597-377B-4966-B755-CEDCA3E7B154}" type="presOf" srcId="{50D0F345-BE8F-41F7-841A-5DA45118371C}" destId="{68E3971F-A507-4945-AE3C-E881E9BD185F}" srcOrd="0" destOrd="0" presId="urn:microsoft.com/office/officeart/2005/8/layout/radial3"/>
    <dgm:cxn modelId="{FCDEA846-F507-46BC-8AE6-B24A1F6A77B0}" type="presOf" srcId="{C9921183-BEB7-49E4-9068-849BA03CED86}" destId="{EDBDAF2A-193D-44CF-992B-8521187AC112}" srcOrd="0" destOrd="0" presId="urn:microsoft.com/office/officeart/2005/8/layout/radial3"/>
    <dgm:cxn modelId="{FD119FE6-5644-4F34-9BD9-2006B5C66926}" type="presOf" srcId="{1C08CBEB-9AC6-47F6-A74B-34780C1DAE67}" destId="{6D3AB279-9D6C-4D3C-B5EC-38533F815DB9}" srcOrd="0" destOrd="0" presId="urn:microsoft.com/office/officeart/2005/8/layout/radial3"/>
    <dgm:cxn modelId="{761DC9B3-9A1C-48B8-B46E-8B5A41315C42}" type="presParOf" srcId="{EB5C8FE5-2060-4F78-870F-1DAA5605DBE1}" destId="{3EFBEB5A-F6EE-411C-95AC-9A9D0D8EB7B0}" srcOrd="0" destOrd="0" presId="urn:microsoft.com/office/officeart/2005/8/layout/radial3"/>
    <dgm:cxn modelId="{44FF313E-34EB-4AFE-AC4E-3ECB61C208EB}" type="presParOf" srcId="{3EFBEB5A-F6EE-411C-95AC-9A9D0D8EB7B0}" destId="{68E3971F-A507-4945-AE3C-E881E9BD185F}" srcOrd="0" destOrd="0" presId="urn:microsoft.com/office/officeart/2005/8/layout/radial3"/>
    <dgm:cxn modelId="{E7875817-3BEB-4B7F-AD1F-35A8DA92D350}" type="presParOf" srcId="{3EFBEB5A-F6EE-411C-95AC-9A9D0D8EB7B0}" destId="{EDBDAF2A-193D-44CF-992B-8521187AC112}" srcOrd="1" destOrd="0" presId="urn:microsoft.com/office/officeart/2005/8/layout/radial3"/>
    <dgm:cxn modelId="{65A0E825-B3C2-4CA1-9AB7-D267BE72BE3C}" type="presParOf" srcId="{3EFBEB5A-F6EE-411C-95AC-9A9D0D8EB7B0}" destId="{6D3AB279-9D6C-4D3C-B5EC-38533F815DB9}" srcOrd="2" destOrd="0" presId="urn:microsoft.com/office/officeart/2005/8/layout/radial3"/>
    <dgm:cxn modelId="{36FF3190-BC66-439F-984E-758B6D68FED9}" type="presParOf" srcId="{3EFBEB5A-F6EE-411C-95AC-9A9D0D8EB7B0}" destId="{5554D169-DDAA-4449-8077-57513CEC8BE8}"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8524A6-CE3F-4A90-AF45-FC2B647196E7}" type="datetimeFigureOut">
              <a:rPr lang="tr-TR" smtClean="0"/>
              <a:pPr/>
              <a:t>18.12.2019</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212B49-2AA9-4769-BFF0-38AE2E5D13D4}" type="slidenum">
              <a:rPr lang="tr-TR" smtClean="0"/>
              <a:pPr/>
              <a:t>‹#›</a:t>
            </a:fld>
            <a:endParaRPr lang="tr-T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B384BF-8403-4CF2-BA85-C831FD6A52F0}" type="datetimeFigureOut">
              <a:rPr lang="tr-TR" smtClean="0"/>
              <a:pPr/>
              <a:t>18.12.2019</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70D695-6253-43A2-ABD5-115974ABEBE7}" type="slidenum">
              <a:rPr lang="tr-TR" smtClean="0"/>
              <a:pPr/>
              <a:t>‹#›</a:t>
            </a:fld>
            <a:endParaRPr lang="tr-TR"/>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70D695-6253-43A2-ABD5-115974ABEBE7}" type="slidenum">
              <a:rPr lang="tr-TR" smtClean="0"/>
              <a:pPr/>
              <a:t>15</a:t>
            </a:fld>
            <a:endParaRPr lang="tr-TR"/>
          </a:p>
        </p:txBody>
      </p:sp>
    </p:spTree>
    <p:extLst>
      <p:ext uri="{BB962C8B-B14F-4D97-AF65-F5344CB8AC3E}">
        <p14:creationId xmlns:p14="http://schemas.microsoft.com/office/powerpoint/2010/main" val="171073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pPr/>
              <a:t>19</a:t>
            </a:fld>
            <a:endParaRPr lang="tr-TR"/>
          </a:p>
        </p:txBody>
      </p:sp>
    </p:spTree>
    <p:extLst>
      <p:ext uri="{BB962C8B-B14F-4D97-AF65-F5344CB8AC3E}">
        <p14:creationId xmlns:p14="http://schemas.microsoft.com/office/powerpoint/2010/main" val="394116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70D695-6253-43A2-ABD5-115974ABEBE7}" type="slidenum">
              <a:rPr lang="tr-TR" smtClean="0"/>
              <a:pPr/>
              <a:t>21</a:t>
            </a:fld>
            <a:endParaRPr lang="tr-TR"/>
          </a:p>
        </p:txBody>
      </p:sp>
    </p:spTree>
    <p:extLst>
      <p:ext uri="{BB962C8B-B14F-4D97-AF65-F5344CB8AC3E}">
        <p14:creationId xmlns:p14="http://schemas.microsoft.com/office/powerpoint/2010/main" val="174845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pPr/>
              <a:t>22</a:t>
            </a:fld>
            <a:endParaRPr lang="tr-TR"/>
          </a:p>
        </p:txBody>
      </p:sp>
    </p:spTree>
    <p:extLst>
      <p:ext uri="{BB962C8B-B14F-4D97-AF65-F5344CB8AC3E}">
        <p14:creationId xmlns:p14="http://schemas.microsoft.com/office/powerpoint/2010/main" val="2101843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rPr>
              <a:t>Verimlilik ve Kalite Uygulamaları Dairesi Başkanlığı</a:t>
            </a:r>
          </a:p>
        </p:txBody>
      </p:sp>
      <p:sp>
        <p:nvSpPr>
          <p:cNvPr id="14" name="Metin kutusu 13"/>
          <p:cNvSpPr txBox="1"/>
          <p:nvPr userDrawn="1"/>
        </p:nvSpPr>
        <p:spPr>
          <a:xfrm>
            <a:off x="3633040" y="1587065"/>
            <a:ext cx="4690792" cy="646331"/>
          </a:xfrm>
          <a:prstGeom prst="rect">
            <a:avLst/>
          </a:prstGeom>
          <a:noFill/>
        </p:spPr>
        <p:txBody>
          <a:bodyPr wrap="square" rtlCol="0">
            <a:spAutoFit/>
          </a:bodyPr>
          <a:lstStyle/>
          <a:p>
            <a:pPr algn="ctr"/>
            <a:r>
              <a:rPr lang="tr-TR" dirty="0">
                <a:solidFill>
                  <a:schemeClr val="bg1"/>
                </a:solidFill>
              </a:rPr>
              <a:t>T.C.SAĞLIK BAKANLIĞI</a:t>
            </a:r>
          </a:p>
          <a:p>
            <a:pPr algn="ctr"/>
            <a:r>
              <a:rPr lang="tr-TR" dirty="0">
                <a:solidFill>
                  <a:schemeClr val="bg1"/>
                </a:solidFill>
              </a:rPr>
              <a:t>KAMU HASTANELERİ</a:t>
            </a:r>
            <a:r>
              <a:rPr lang="tr-TR" baseline="0" dirty="0">
                <a:solidFill>
                  <a:schemeClr val="bg1"/>
                </a:solidFill>
              </a:rPr>
              <a:t> </a:t>
            </a:r>
            <a:r>
              <a:rPr lang="tr-TR" dirty="0">
                <a:solidFill>
                  <a:schemeClr val="bg1"/>
                </a:solidFill>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17" name="Unvan 1"/>
          <p:cNvSpPr>
            <a:spLocks noGrp="1"/>
          </p:cNvSpPr>
          <p:nvPr>
            <p:ph type="ctrTitle"/>
          </p:nvPr>
        </p:nvSpPr>
        <p:spPr>
          <a:xfrm>
            <a:off x="1524000" y="2772079"/>
            <a:ext cx="9144000" cy="683393"/>
          </a:xfrm>
          <a:effectLst>
            <a:reflection blurRad="114300" stA="52000" endA="300" endPos="35000" dir="5400000" sy="-100000" algn="bl" rotWithShape="0"/>
          </a:effectLst>
        </p:spPr>
        <p:txBody>
          <a:bodyPr wrap="none" bIns="0" anchor="t">
            <a:noAutofit/>
          </a:bodyPr>
          <a:lstStyle>
            <a:lvl1pPr algn="ctr">
              <a:defRPr sz="60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1524000" y="3563539"/>
            <a:ext cx="9144000" cy="305818"/>
          </a:xfrm>
          <a:effectLst>
            <a:reflection blurRad="6350" stA="52000" endA="300" endPos="63000" dir="5400000" sy="-100000" algn="bl" rotWithShape="0"/>
          </a:effectLst>
        </p:spPr>
        <p:txBody>
          <a:bodyPr bIns="0"/>
          <a:lstStyle>
            <a:lvl1pPr marL="0" indent="0" algn="ctr">
              <a:buNone/>
              <a:defRPr sz="24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73832588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a:solidFill>
                <a:schemeClr val="bg1"/>
              </a:solidFill>
            </a:endParaRPr>
          </a:p>
        </p:txBody>
      </p:sp>
      <p:sp>
        <p:nvSpPr>
          <p:cNvPr id="7" name="Metin kutusu 6"/>
          <p:cNvSpPr txBox="1">
            <a:spLocks noChangeArrowheads="1"/>
          </p:cNvSpPr>
          <p:nvPr userDrawn="1"/>
        </p:nvSpPr>
        <p:spPr bwMode="auto">
          <a:xfrm>
            <a:off x="2011363" y="994105"/>
            <a:ext cx="10177462"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a:solidFill>
                <a:schemeClr val="bg1"/>
              </a:solidFill>
            </a:endParaRPr>
          </a:p>
        </p:txBody>
      </p:sp>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468" y="42041"/>
            <a:ext cx="914400" cy="914400"/>
          </a:xfrm>
          <a:prstGeom prst="rect">
            <a:avLst/>
          </a:prstGeom>
        </p:spPr>
      </p:pic>
      <p:sp>
        <p:nvSpPr>
          <p:cNvPr id="10" name="Slayt Numarası Yer Tutucusu 12"/>
          <p:cNvSpPr>
            <a:spLocks noGrp="1"/>
          </p:cNvSpPr>
          <p:nvPr>
            <p:ph type="sldNum" sz="quarter" idx="10"/>
          </p:nvPr>
        </p:nvSpPr>
        <p:spPr>
          <a:xfrm>
            <a:off x="11204575" y="6394450"/>
            <a:ext cx="825500" cy="365125"/>
          </a:xfrm>
        </p:spPr>
        <p:txBody>
          <a:bodyPr/>
          <a:lstStyle>
            <a:lvl1pPr>
              <a:defRPr sz="1600">
                <a:solidFill>
                  <a:srgbClr val="C00000"/>
                </a:solidFill>
              </a:defRPr>
            </a:lvl1pPr>
          </a:lstStyle>
          <a:p>
            <a:pPr>
              <a:defRPr/>
            </a:pPr>
            <a:fld id="{104204BE-466C-4FCD-980B-D321A1B2D829}" type="slidenum">
              <a:rPr lang="tr-TR"/>
              <a:pPr>
                <a:defRPr/>
              </a:pPr>
              <a:t>‹#›</a:t>
            </a:fld>
            <a:endParaRPr lang="tr-TR" dirty="0"/>
          </a:p>
        </p:txBody>
      </p:sp>
      <p:sp>
        <p:nvSpPr>
          <p:cNvPr id="11" name="İçerik Yer Tutucusu 2"/>
          <p:cNvSpPr>
            <a:spLocks noGrp="1"/>
          </p:cNvSpPr>
          <p:nvPr>
            <p:ph idx="1"/>
          </p:nvPr>
        </p:nvSpPr>
        <p:spPr>
          <a:xfrm>
            <a:off x="165035" y="133481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1043867" y="128361"/>
            <a:ext cx="10986207" cy="728889"/>
          </a:xfrm>
        </p:spPr>
        <p:txBody>
          <a:bodyPr>
            <a:normAutofit/>
          </a:bodyPr>
          <a:lstStyle>
            <a:lvl1pPr>
              <a:defRPr sz="3200">
                <a:solidFill>
                  <a:srgbClr val="DC0C15"/>
                </a:solidFill>
              </a:defRPr>
            </a:lvl1pPr>
          </a:lstStyle>
          <a:p>
            <a:r>
              <a:rPr lang="tr-TR"/>
              <a:t>Asıl başlık stili için tıklatın</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rPr>
              <a:t>Verimlilik ve Kalite Uygulamaları Dairesi Başkanlığı</a:t>
            </a:r>
          </a:p>
        </p:txBody>
      </p:sp>
      <p:sp>
        <p:nvSpPr>
          <p:cNvPr id="14" name="Metin kutusu 13"/>
          <p:cNvSpPr txBox="1"/>
          <p:nvPr userDrawn="1"/>
        </p:nvSpPr>
        <p:spPr>
          <a:xfrm>
            <a:off x="3633040" y="1587065"/>
            <a:ext cx="4690792" cy="646331"/>
          </a:xfrm>
          <a:prstGeom prst="rect">
            <a:avLst/>
          </a:prstGeom>
          <a:noFill/>
        </p:spPr>
        <p:txBody>
          <a:bodyPr wrap="square" rtlCol="0">
            <a:spAutoFit/>
          </a:bodyPr>
          <a:lstStyle/>
          <a:p>
            <a:pPr algn="ctr"/>
            <a:r>
              <a:rPr lang="tr-TR" dirty="0">
                <a:solidFill>
                  <a:schemeClr val="bg1"/>
                </a:solidFill>
              </a:rPr>
              <a:t>T.C.SAĞLIK BAKANLIĞI</a:t>
            </a:r>
          </a:p>
          <a:p>
            <a:pPr algn="ctr"/>
            <a:r>
              <a:rPr lang="tr-TR" dirty="0">
                <a:solidFill>
                  <a:schemeClr val="bg1"/>
                </a:solidFill>
              </a:rPr>
              <a:t>KAMU HASTANELERİ</a:t>
            </a:r>
            <a:r>
              <a:rPr lang="tr-TR" baseline="0" dirty="0">
                <a:solidFill>
                  <a:schemeClr val="bg1"/>
                </a:solidFill>
              </a:rPr>
              <a:t> </a:t>
            </a:r>
            <a:r>
              <a:rPr lang="tr-TR" dirty="0">
                <a:solidFill>
                  <a:schemeClr val="bg1"/>
                </a:solidFill>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2" name="Metin kutusu 1"/>
          <p:cNvSpPr txBox="1"/>
          <p:nvPr userDrawn="1"/>
        </p:nvSpPr>
        <p:spPr>
          <a:xfrm>
            <a:off x="2579687" y="3753702"/>
            <a:ext cx="7029450" cy="769441"/>
          </a:xfrm>
          <a:prstGeom prst="rect">
            <a:avLst/>
          </a:prstGeom>
          <a:noFill/>
        </p:spPr>
        <p:txBody>
          <a:bodyPr wrap="square" rtlCol="0">
            <a:spAutoFit/>
          </a:bodyPr>
          <a:lstStyle/>
          <a:p>
            <a:pPr algn="ctr"/>
            <a:r>
              <a:rPr lang="tr-TR" sz="4400" dirty="0">
                <a:solidFill>
                  <a:schemeClr val="bg1"/>
                </a:solidFill>
              </a:rPr>
              <a:t>Arz Ederim</a:t>
            </a:r>
          </a:p>
        </p:txBody>
      </p:sp>
    </p:spTree>
    <p:extLst>
      <p:ext uri="{BB962C8B-B14F-4D97-AF65-F5344CB8AC3E}">
        <p14:creationId xmlns:p14="http://schemas.microsoft.com/office/powerpoint/2010/main" val="4217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2" name="Dikdörtgen 11"/>
          <p:cNvSpPr/>
          <p:nvPr userDrawn="1"/>
        </p:nvSpPr>
        <p:spPr>
          <a:xfrm>
            <a:off x="0" y="6043449"/>
            <a:ext cx="12188825" cy="814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a:spLocks noChangeArrowheads="1"/>
          </p:cNvSpPr>
          <p:nvPr userDrawn="1"/>
        </p:nvSpPr>
        <p:spPr bwMode="auto">
          <a:xfrm>
            <a:off x="0" y="6149975"/>
            <a:ext cx="3148013" cy="61595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rPr>
              <a:t>Şubat 2019</a:t>
            </a:r>
          </a:p>
        </p:txBody>
      </p:sp>
      <p:sp>
        <p:nvSpPr>
          <p:cNvPr id="11" name="Metin kutusu 10"/>
          <p:cNvSpPr txBox="1">
            <a:spLocks noChangeArrowheads="1"/>
          </p:cNvSpPr>
          <p:nvPr userDrawn="1"/>
        </p:nvSpPr>
        <p:spPr bwMode="auto">
          <a:xfrm>
            <a:off x="3227388" y="6149975"/>
            <a:ext cx="8961437" cy="61595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dirty="0">
                <a:solidFill>
                  <a:schemeClr val="bg1"/>
                </a:solidFill>
              </a:rPr>
              <a:t>Verimlilik ve Kalite Uygulamaları Dairesi Başkanlığı</a:t>
            </a:r>
          </a:p>
        </p:txBody>
      </p:sp>
      <p:sp>
        <p:nvSpPr>
          <p:cNvPr id="14" name="Metin kutusu 13"/>
          <p:cNvSpPr txBox="1"/>
          <p:nvPr userDrawn="1"/>
        </p:nvSpPr>
        <p:spPr>
          <a:xfrm>
            <a:off x="3633040" y="1587065"/>
            <a:ext cx="4690792" cy="646331"/>
          </a:xfrm>
          <a:prstGeom prst="rect">
            <a:avLst/>
          </a:prstGeom>
          <a:noFill/>
        </p:spPr>
        <p:txBody>
          <a:bodyPr wrap="square" rtlCol="0">
            <a:spAutoFit/>
          </a:bodyPr>
          <a:lstStyle/>
          <a:p>
            <a:pPr algn="ctr"/>
            <a:r>
              <a:rPr lang="tr-TR" dirty="0">
                <a:solidFill>
                  <a:schemeClr val="bg1"/>
                </a:solidFill>
              </a:rPr>
              <a:t>T.C.SAĞLIK BAKANLIĞI</a:t>
            </a:r>
          </a:p>
          <a:p>
            <a:pPr algn="ctr"/>
            <a:r>
              <a:rPr lang="tr-TR" dirty="0">
                <a:solidFill>
                  <a:schemeClr val="bg1"/>
                </a:solidFill>
              </a:rPr>
              <a:t>KAMU HASTANELERİ</a:t>
            </a:r>
            <a:r>
              <a:rPr lang="tr-TR" baseline="0" dirty="0">
                <a:solidFill>
                  <a:schemeClr val="bg1"/>
                </a:solidFill>
              </a:rPr>
              <a:t> </a:t>
            </a:r>
            <a:r>
              <a:rPr lang="tr-TR" dirty="0">
                <a:solidFill>
                  <a:schemeClr val="bg1"/>
                </a:solidFill>
              </a:rPr>
              <a:t>GENEL MÜDÜRLÜĞÜ</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2576" y="116874"/>
            <a:ext cx="1551722" cy="1554276"/>
          </a:xfrm>
          <a:prstGeom prst="rect">
            <a:avLst/>
          </a:prstGeom>
        </p:spPr>
      </p:pic>
      <p:sp>
        <p:nvSpPr>
          <p:cNvPr id="2" name="Metin kutusu 1"/>
          <p:cNvSpPr txBox="1"/>
          <p:nvPr userDrawn="1"/>
        </p:nvSpPr>
        <p:spPr>
          <a:xfrm>
            <a:off x="2579687" y="3126922"/>
            <a:ext cx="7029450" cy="769441"/>
          </a:xfrm>
          <a:prstGeom prst="rect">
            <a:avLst/>
          </a:prstGeom>
          <a:noFill/>
        </p:spPr>
        <p:txBody>
          <a:bodyPr wrap="square" rtlCol="0">
            <a:spAutoFit/>
          </a:bodyPr>
          <a:lstStyle/>
          <a:p>
            <a:pPr algn="ctr"/>
            <a:r>
              <a:rPr lang="tr-TR" sz="4400" dirty="0">
                <a:solidFill>
                  <a:schemeClr val="bg1"/>
                </a:solidFill>
              </a:rPr>
              <a:t>Teşekkür Ederim...</a:t>
            </a:r>
          </a:p>
        </p:txBody>
      </p:sp>
    </p:spTree>
    <p:extLst>
      <p:ext uri="{BB962C8B-B14F-4D97-AF65-F5344CB8AC3E}">
        <p14:creationId xmlns:p14="http://schemas.microsoft.com/office/powerpoint/2010/main" val="70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80C23DC-5AF9-4428-8159-620031D5480D}" type="datetimeFigureOut">
              <a:rPr lang="tr-TR" smtClean="0"/>
              <a:pPr/>
              <a:t>18.12.2019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2A9E87-CCDD-4732-8752-CDD5B97AB810}" type="slidenum">
              <a:rPr lang="tr-TR" smtClean="0"/>
              <a:pPr/>
              <a:t>‹#›</a:t>
            </a:fld>
            <a:endParaRPr lang="tr-TR"/>
          </a:p>
        </p:txBody>
      </p:sp>
    </p:spTree>
    <p:extLst>
      <p:ext uri="{BB962C8B-B14F-4D97-AF65-F5344CB8AC3E}">
        <p14:creationId xmlns:p14="http://schemas.microsoft.com/office/powerpoint/2010/main" val="2722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DF3C1-8E23-4A12-B85D-7F7F384C8C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khgmfinans.saglik.gov.tr/"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S&#246;zle&#351;meli%20Y&#246;netici%20&#304;MHM%20Kart&#305;.doc" TargetMode="External"/><Relationship Id="rId7"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package" Target="../embeddings/Microsoft_Excel__al__ma_Sayfas_1.xls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3040" y="2764059"/>
            <a:ext cx="9707880" cy="2112741"/>
          </a:xfrm>
        </p:spPr>
        <p:txBody>
          <a:bodyPr>
            <a:noAutofit/>
          </a:bodyPr>
          <a:lstStyle/>
          <a:p>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KAMU HASTANELERİ GENEL MÜDÜRLÜĞÜ</a:t>
            </a:r>
            <a:b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Başkanlığı</a:t>
            </a:r>
            <a:b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Ödenek Talep ve Tahsis Süreçleri İle Bütçe Yönetimi</a:t>
            </a:r>
            <a:endPar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61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10</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0" y="1182034"/>
            <a:ext cx="12192000" cy="369332"/>
          </a:xfrm>
          <a:prstGeom prst="rect">
            <a:avLst/>
          </a:prstGeom>
        </p:spPr>
        <p:txBody>
          <a:bodyPr wrap="square">
            <a:spAutoFit/>
          </a:bodyPr>
          <a:lstStyle/>
          <a:p>
            <a:r>
              <a:rPr lang="tr-TR" b="1" u="sng" dirty="0">
                <a:ln w="50800"/>
                <a:latin typeface="Times New Roman" pitchFamily="18" charset="0"/>
                <a:cs typeface="Times New Roman" pitchFamily="18" charset="0"/>
              </a:rPr>
              <a:t>03.3 Geçici Görev Yollukları Ödenek Talep Ve Tahsis Süreci</a:t>
            </a:r>
          </a:p>
        </p:txBody>
      </p:sp>
      <p:sp>
        <p:nvSpPr>
          <p:cNvPr id="5" name="Dikdörtgen 4"/>
          <p:cNvSpPr/>
          <p:nvPr/>
        </p:nvSpPr>
        <p:spPr>
          <a:xfrm>
            <a:off x="9008595" y="1568583"/>
            <a:ext cx="3183405" cy="4247317"/>
          </a:xfrm>
          <a:prstGeom prst="rect">
            <a:avLst/>
          </a:prstGeom>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Yurt içinde yapılacak geçici görevlendirmeler için istihdam şekline bakılmaksızın kamu personeline yapılacak ödemeler bu kalemden yapılmaktadır.</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Geçici görevlendirme ödemeleri için </a:t>
            </a:r>
            <a:r>
              <a:rPr lang="tr-TR" b="1" i="1" u="sng" dirty="0">
                <a:solidFill>
                  <a:srgbClr val="FF0000"/>
                </a:solidFill>
                <a:latin typeface="Times New Roman" pitchFamily="18" charset="0"/>
                <a:cs typeface="Times New Roman" pitchFamily="18" charset="0"/>
              </a:rPr>
              <a:t>http://analitikbutce.saglik.gov.tr</a:t>
            </a:r>
            <a:r>
              <a:rPr lang="tr-TR" b="1" i="1" dirty="0">
                <a:solidFill>
                  <a:srgbClr val="FF0000"/>
                </a:solidFill>
                <a:latin typeface="Times New Roman" pitchFamily="18" charset="0"/>
                <a:cs typeface="Times New Roman" pitchFamily="18" charset="0"/>
              </a:rPr>
              <a:t> </a:t>
            </a:r>
            <a:r>
              <a:rPr lang="tr-TR" b="1" dirty="0">
                <a:latin typeface="Times New Roman" pitchFamily="18" charset="0"/>
                <a:cs typeface="Times New Roman" pitchFamily="18" charset="0"/>
              </a:rPr>
              <a:t>Kullanıcı Menüsü-Ödenek İşlemleri </a:t>
            </a:r>
            <a:r>
              <a:rPr lang="tr-TR" dirty="0">
                <a:latin typeface="Times New Roman" pitchFamily="18" charset="0"/>
                <a:cs typeface="Times New Roman" pitchFamily="18" charset="0"/>
              </a:rPr>
              <a:t>menüsünden  ödenek talep edilmelidir.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 t="17291" r="18811" b="23951"/>
          <a:stretch/>
        </p:blipFill>
        <p:spPr bwMode="auto">
          <a:xfrm>
            <a:off x="142503" y="1631064"/>
            <a:ext cx="8933631" cy="418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045028" y="1852549"/>
            <a:ext cx="3906981" cy="4631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68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11</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0" y="1158281"/>
            <a:ext cx="12192000" cy="369332"/>
          </a:xfrm>
          <a:prstGeom prst="rect">
            <a:avLst/>
          </a:prstGeom>
        </p:spPr>
        <p:txBody>
          <a:bodyPr wrap="square">
            <a:spAutoFit/>
          </a:bodyPr>
          <a:lstStyle/>
          <a:p>
            <a:r>
              <a:rPr lang="tr-TR" b="1" u="sng" dirty="0">
                <a:ln w="50800"/>
                <a:latin typeface="Times New Roman" pitchFamily="18" charset="0"/>
                <a:cs typeface="Times New Roman" pitchFamily="18" charset="0"/>
              </a:rPr>
              <a:t>03.9 Tutuklu Hükümlü Ödenek Talep Ve Tahsis Süreci</a:t>
            </a:r>
          </a:p>
        </p:txBody>
      </p:sp>
      <p:sp>
        <p:nvSpPr>
          <p:cNvPr id="5" name="Dikdörtgen 4"/>
          <p:cNvSpPr/>
          <p:nvPr/>
        </p:nvSpPr>
        <p:spPr>
          <a:xfrm>
            <a:off x="8953994" y="1527876"/>
            <a:ext cx="3111335" cy="4247317"/>
          </a:xfrm>
          <a:prstGeom prst="rect">
            <a:avLst/>
          </a:prstGeom>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Tutuklu ve hükümlülerin tedavileri için tedavi kurumlarına yapılan ödemeler ile tedavide kullanılan sağlık malzemelerinin alımına ilişkin giderler bu kalemden yapılmaktadır.</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Fatura ödemesi için </a:t>
            </a:r>
            <a:r>
              <a:rPr lang="tr-TR" b="1" i="1" u="sng" dirty="0">
                <a:solidFill>
                  <a:srgbClr val="FF0000"/>
                </a:solidFill>
                <a:latin typeface="Times New Roman" pitchFamily="18" charset="0"/>
                <a:cs typeface="Times New Roman" pitchFamily="18" charset="0"/>
              </a:rPr>
              <a:t>http://analitikbutce.saglik.gov.tr</a:t>
            </a:r>
            <a:r>
              <a:rPr lang="tr-TR" b="1" i="1" dirty="0">
                <a:solidFill>
                  <a:srgbClr val="FF0000"/>
                </a:solidFill>
                <a:latin typeface="Times New Roman" pitchFamily="18" charset="0"/>
                <a:cs typeface="Times New Roman" pitchFamily="18" charset="0"/>
              </a:rPr>
              <a:t> </a:t>
            </a:r>
            <a:r>
              <a:rPr lang="tr-TR" b="1" dirty="0">
                <a:latin typeface="Times New Roman" pitchFamily="18" charset="0"/>
                <a:cs typeface="Times New Roman" pitchFamily="18" charset="0"/>
              </a:rPr>
              <a:t>Kullanıcı Menüsü-Ödenek İşlemleri </a:t>
            </a:r>
            <a:r>
              <a:rPr lang="tr-TR" dirty="0">
                <a:latin typeface="Times New Roman" pitchFamily="18" charset="0"/>
                <a:cs typeface="Times New Roman" pitchFamily="18" charset="0"/>
              </a:rPr>
              <a:t>menüsünden eki fatura ile talep edilmelidir.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2" t="17201" r="19092" b="23520"/>
          <a:stretch/>
        </p:blipFill>
        <p:spPr bwMode="auto">
          <a:xfrm>
            <a:off x="106878" y="1557573"/>
            <a:ext cx="8716488" cy="408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045028" y="1745674"/>
            <a:ext cx="3906981" cy="4631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68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12</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0" y="1241409"/>
            <a:ext cx="12192000"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B) Global Bütçe-Göç İdaresi (AFAD) Ödenek Tahsis Süreci</a:t>
            </a:r>
          </a:p>
        </p:txBody>
      </p:sp>
      <p:sp>
        <p:nvSpPr>
          <p:cNvPr id="6" name="Dikdörtgen 5"/>
          <p:cNvSpPr/>
          <p:nvPr/>
        </p:nvSpPr>
        <p:spPr>
          <a:xfrm>
            <a:off x="175582" y="1822833"/>
            <a:ext cx="4108817" cy="369332"/>
          </a:xfrm>
          <a:prstGeom prst="rect">
            <a:avLst/>
          </a:prstGeom>
        </p:spPr>
        <p:txBody>
          <a:bodyPr wrap="none">
            <a:spAutoFit/>
          </a:bodyPr>
          <a:lstStyle/>
          <a:p>
            <a:r>
              <a:rPr lang="tr-TR" b="1" u="sng" dirty="0">
                <a:latin typeface="Times New Roman" panose="02020603050405020304" pitchFamily="18" charset="0"/>
                <a:cs typeface="Times New Roman" panose="02020603050405020304" pitchFamily="18" charset="0"/>
              </a:rPr>
              <a:t>Global Bütçe (SGK) Ödenek Planlama  </a:t>
            </a:r>
          </a:p>
        </p:txBody>
      </p:sp>
      <p:sp>
        <p:nvSpPr>
          <p:cNvPr id="7" name="Dikdörtgen 6"/>
          <p:cNvSpPr/>
          <p:nvPr/>
        </p:nvSpPr>
        <p:spPr>
          <a:xfrm>
            <a:off x="266283" y="4797026"/>
            <a:ext cx="11659431" cy="1015663"/>
          </a:xfrm>
          <a:prstGeom prst="rect">
            <a:avLst/>
          </a:prstGeom>
        </p:spPr>
        <p:txBody>
          <a:bodyPr wrap="square">
            <a:spAutoFit/>
          </a:bodyPr>
          <a:lstStyle/>
          <a:p>
            <a:pPr algn="just"/>
            <a:r>
              <a:rPr lang="tr-TR" sz="2000" dirty="0">
                <a:latin typeface="Times New Roman" panose="02020603050405020304" pitchFamily="18" charset="0"/>
                <a:cs typeface="Times New Roman" panose="02020603050405020304" pitchFamily="18" charset="0"/>
              </a:rPr>
              <a:t>2. Ve 3. Basamak Sağlık Tesislerinin SGK Global Bütçe ödenek planlamaları Başkanlığımız tarafından yapılmakta olup, tahsis işlemi Strateji Geliştirme Başkanlığımız tarafından yürütülmektedir.</a:t>
            </a:r>
          </a:p>
          <a:p>
            <a:pPr algn="just"/>
            <a:endParaRPr lang="tr-TR" sz="2000" dirty="0">
              <a:latin typeface="Times New Roman" panose="02020603050405020304" pitchFamily="18" charset="0"/>
              <a:cs typeface="Times New Roman" panose="02020603050405020304" pitchFamily="18" charset="0"/>
            </a:endParaRPr>
          </a:p>
        </p:txBody>
      </p:sp>
      <p:pic>
        <p:nvPicPr>
          <p:cNvPr id="2050" name="Picture 2" descr="C:\Users\ASUS\Desktop\yeni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21" r="18007"/>
          <a:stretch/>
        </p:blipFill>
        <p:spPr bwMode="auto">
          <a:xfrm>
            <a:off x="748144" y="2432058"/>
            <a:ext cx="2291939" cy="21161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wCui-3dL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758" y="2432059"/>
            <a:ext cx="1979310" cy="1887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Aile-Çalışma-ve-Sosyal-Hizmetler-Bakanlığı.jpeg"/>
          <p:cNvPicPr>
            <a:picLocks noChangeAspect="1" noChangeArrowheads="1"/>
          </p:cNvPicPr>
          <p:nvPr/>
        </p:nvPicPr>
        <p:blipFill rotWithShape="1">
          <a:blip r:embed="rId4">
            <a:extLst>
              <a:ext uri="{28A0092B-C50C-407E-A947-70E740481C1C}">
                <a14:useLocalDpi xmlns:a14="http://schemas.microsoft.com/office/drawing/2010/main" val="0"/>
              </a:ext>
            </a:extLst>
          </a:blip>
          <a:srcRect l="19820" r="23724"/>
          <a:stretch/>
        </p:blipFill>
        <p:spPr bwMode="auto">
          <a:xfrm>
            <a:off x="9154858" y="2303813"/>
            <a:ext cx="2316705" cy="2039860"/>
          </a:xfrm>
          <a:prstGeom prst="rect">
            <a:avLst/>
          </a:prstGeom>
          <a:noFill/>
          <a:extLst>
            <a:ext uri="{909E8E84-426E-40DD-AFC4-6F175D3DCCD1}">
              <a14:hiddenFill xmlns:a14="http://schemas.microsoft.com/office/drawing/2010/main">
                <a:solidFill>
                  <a:srgbClr val="FFFFFF"/>
                </a:solidFill>
              </a14:hiddenFill>
            </a:ext>
          </a:extLst>
        </p:spPr>
      </p:pic>
      <p:sp>
        <p:nvSpPr>
          <p:cNvPr id="25" name="Artı 24"/>
          <p:cNvSpPr/>
          <p:nvPr/>
        </p:nvSpPr>
        <p:spPr>
          <a:xfrm>
            <a:off x="3432016" y="2906915"/>
            <a:ext cx="914400" cy="9144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Artı 28"/>
          <p:cNvSpPr/>
          <p:nvPr/>
        </p:nvSpPr>
        <p:spPr>
          <a:xfrm>
            <a:off x="7930785" y="2906915"/>
            <a:ext cx="914400" cy="9144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68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13</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Dikdörtgen 5"/>
          <p:cNvSpPr/>
          <p:nvPr/>
        </p:nvSpPr>
        <p:spPr>
          <a:xfrm>
            <a:off x="251519" y="1181567"/>
            <a:ext cx="4108817" cy="369332"/>
          </a:xfrm>
          <a:prstGeom prst="rect">
            <a:avLst/>
          </a:prstGeom>
        </p:spPr>
        <p:txBody>
          <a:bodyPr wrap="none" anchor="ctr">
            <a:spAutoFit/>
          </a:bodyPr>
          <a:lstStyle/>
          <a:p>
            <a:r>
              <a:rPr lang="tr-TR" b="1" u="sng" dirty="0">
                <a:latin typeface="Times New Roman" panose="02020603050405020304" pitchFamily="18" charset="0"/>
                <a:cs typeface="Times New Roman" panose="02020603050405020304" pitchFamily="18" charset="0"/>
              </a:rPr>
              <a:t>Global Bütçe (SGK) Ödenek Planlama  </a:t>
            </a:r>
          </a:p>
        </p:txBody>
      </p:sp>
      <p:sp>
        <p:nvSpPr>
          <p:cNvPr id="7" name="Dikdörtgen 6"/>
          <p:cNvSpPr/>
          <p:nvPr/>
        </p:nvSpPr>
        <p:spPr>
          <a:xfrm>
            <a:off x="5403273" y="1815806"/>
            <a:ext cx="6258296" cy="3416320"/>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Dönemsel olarak farkındalık olmakla beraber ödenek planlaması 3 dönem şeklinde yapılmaktadır.</a:t>
            </a:r>
          </a:p>
          <a:p>
            <a:pPr algn="just"/>
            <a:endParaRPr lang="tr-TR" sz="24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2000" i="1" dirty="0">
                <a:latin typeface="Times New Roman" panose="02020603050405020304" pitchFamily="18" charset="0"/>
                <a:cs typeface="Times New Roman" panose="02020603050405020304" pitchFamily="18" charset="0"/>
              </a:rPr>
              <a:t>Hizmet Alımları, Personel ( Maaş, Ek Ödeme, Nöbet ) Ödemeleri ve İşletme Giderleri</a:t>
            </a:r>
          </a:p>
          <a:p>
            <a:pPr marL="342900" indent="-342900" algn="just">
              <a:buFont typeface="+mj-lt"/>
              <a:buAutoNum type="arabicPeriod"/>
            </a:pPr>
            <a:endParaRPr lang="tr-TR" sz="2000" i="1"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2000" i="1" dirty="0">
                <a:latin typeface="Times New Roman" panose="02020603050405020304" pitchFamily="18" charset="0"/>
                <a:cs typeface="Times New Roman" panose="02020603050405020304" pitchFamily="18" charset="0"/>
              </a:rPr>
              <a:t>Kanuni Yükümlülükler ve Vergi Ödemeleri</a:t>
            </a:r>
          </a:p>
          <a:p>
            <a:pPr marL="342900" indent="-342900" algn="just">
              <a:buFont typeface="+mj-lt"/>
              <a:buAutoNum type="arabicPeriod"/>
            </a:pPr>
            <a:endParaRPr lang="tr-TR" sz="2000" i="1"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2000" i="1" dirty="0">
                <a:latin typeface="Times New Roman" panose="02020603050405020304" pitchFamily="18" charset="0"/>
                <a:cs typeface="Times New Roman" panose="02020603050405020304" pitchFamily="18" charset="0"/>
              </a:rPr>
              <a:t>Firma Ödemeleri (Ödenek olması durumunda)</a:t>
            </a:r>
          </a:p>
        </p:txBody>
      </p:sp>
      <p:pic>
        <p:nvPicPr>
          <p:cNvPr id="3074" name="Picture 2" descr="C:\Users\ASUS\Desktop\709401-financialfuture-thinkstock-042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97" y="1815807"/>
            <a:ext cx="4700491" cy="397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9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14</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5" name="Rectangle 1"/>
          <p:cNvSpPr txBox="1">
            <a:spLocks/>
          </p:cNvSpPr>
          <p:nvPr/>
        </p:nvSpPr>
        <p:spPr>
          <a:xfrm>
            <a:off x="379039" y="1196752"/>
            <a:ext cx="3984937" cy="369332"/>
          </a:xfrm>
          <a:prstGeom prst="rect">
            <a:avLst/>
          </a:prstGeom>
        </p:spPr>
        <p:txBody>
          <a:bodyPr wrap="none">
            <a:spAutoFit/>
          </a:bodyPr>
          <a:lstStyle>
            <a:defPPr>
              <a:defRPr lang="tr-TR"/>
            </a:defPPr>
            <a:lvl1pPr>
              <a:defRPr b="1">
                <a:latin typeface="Times New Roman" pitchFamily="18" charset="0"/>
                <a:cs typeface="Times New Roman" pitchFamily="18" charset="0"/>
              </a:defRPr>
            </a:lvl1pPr>
          </a:lstStyle>
          <a:p>
            <a:r>
              <a:rPr lang="tr-TR" u="sng" dirty="0"/>
              <a:t>Göç İdaresi (AFAD) Ödenek Planlama</a:t>
            </a:r>
          </a:p>
        </p:txBody>
      </p:sp>
      <p:sp>
        <p:nvSpPr>
          <p:cNvPr id="6" name="Dikdörtgen 5"/>
          <p:cNvSpPr/>
          <p:nvPr/>
        </p:nvSpPr>
        <p:spPr>
          <a:xfrm>
            <a:off x="379039" y="4611019"/>
            <a:ext cx="11591288" cy="1754326"/>
          </a:xfrm>
          <a:prstGeom prst="rect">
            <a:avLst/>
          </a:prstGeom>
        </p:spPr>
        <p:txBody>
          <a:bodyPr wrap="square">
            <a:spAutoFit/>
          </a:bodyPr>
          <a:lstStyle/>
          <a:p>
            <a:pPr algn="just"/>
            <a:r>
              <a:rPr lang="tr-TR" dirty="0">
                <a:latin typeface="Times New Roman" pitchFamily="18" charset="0"/>
                <a:cs typeface="Times New Roman" pitchFamily="18" charset="0"/>
              </a:rPr>
              <a:t>İç İşleri Bakanlığı (Göç İdaresi Genel Müdürlüğü) ile Bakanlığımız arasında imzalanan protokol kapsamında Türkiye’de ikamet eden geçici oturma izni almış Suriyeli vatandaşların sağlık hizmetleri bağlı sağlık tesisleri tarafından verilmekte olup, ihtiyaç duyulması halinde hastaların Üniversite ve Özel Sağlık kuruluşlarına sevki yapılmaktadır.</a:t>
            </a:r>
          </a:p>
          <a:p>
            <a:pPr algn="just"/>
            <a:endParaRPr lang="tr-TR"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Ödenek planlaması, Göç idaresi Genel Müdürlüğü tarafından tahsis edilen ödenek ile ilgili sağlık tesisinin tahakkukunun oranı alınarak yapılmaktadır. </a:t>
            </a:r>
          </a:p>
        </p:txBody>
      </p:sp>
      <p:pic>
        <p:nvPicPr>
          <p:cNvPr id="7" name="Picture 2" descr="C:\Users\ASUS\Desktop\yeni_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21" r="18007"/>
          <a:stretch/>
        </p:blipFill>
        <p:spPr bwMode="auto">
          <a:xfrm>
            <a:off x="985650" y="2040172"/>
            <a:ext cx="2291939" cy="21161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SUS\Desktop\tokalasma-nereden-gelir-50fd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61" y="2123949"/>
            <a:ext cx="3891044" cy="194863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SUS\Desktop\indi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570" y="2040172"/>
            <a:ext cx="2032412" cy="20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8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1991"/>
            <a:ext cx="4654774" cy="3590925"/>
          </a:xfrm>
          <a:prstGeom prst="rect">
            <a:avLst/>
          </a:prstGeom>
        </p:spPr>
      </p:pic>
      <p:sp>
        <p:nvSpPr>
          <p:cNvPr id="4" name="Metin kutusu 3"/>
          <p:cNvSpPr txBox="1"/>
          <p:nvPr/>
        </p:nvSpPr>
        <p:spPr>
          <a:xfrm>
            <a:off x="5507801" y="1870117"/>
            <a:ext cx="5655004" cy="2308324"/>
          </a:xfrm>
          <a:prstGeom prst="rect">
            <a:avLst/>
          </a:prstGeom>
          <a:noFill/>
        </p:spPr>
        <p:txBody>
          <a:bodyPr wrap="square" rtlCol="0">
            <a:spAutoFit/>
          </a:bodyPr>
          <a:lstStyle/>
          <a:p>
            <a:pPr marL="342900" indent="-342900" algn="just">
              <a:buFont typeface="Arial" panose="020B0604020202020204" pitchFamily="34" charset="0"/>
              <a:buChar char="•"/>
            </a:pPr>
            <a:r>
              <a:rPr lang="tr-TR" i="1" dirty="0"/>
              <a:t>694 Sayılı KHK Sonrası </a:t>
            </a:r>
            <a:r>
              <a:rPr lang="tr-TR" b="1" i="1" u="sng" dirty="0"/>
              <a:t>2. Ve 3. Basamak Sağlık Tesislerinin</a:t>
            </a:r>
            <a:r>
              <a:rPr lang="tr-TR" i="1" dirty="0"/>
              <a:t> İlk Bütçe, Ek Bütçe, Yıl içi kalemler arası bütçe aktarımları Döner Sermaye Bütçe Birimi tarafından yürütülmektedir.</a:t>
            </a:r>
          </a:p>
          <a:p>
            <a:pPr marL="342900" indent="-342900" algn="just">
              <a:buFont typeface="Arial" panose="020B0604020202020204" pitchFamily="34" charset="0"/>
              <a:buChar char="•"/>
            </a:pPr>
            <a:endParaRPr lang="tr-TR" i="1" dirty="0"/>
          </a:p>
          <a:p>
            <a:pPr marL="342900" indent="-342900" algn="just">
              <a:buFont typeface="Arial" panose="020B0604020202020204" pitchFamily="34" charset="0"/>
              <a:buChar char="•"/>
            </a:pPr>
            <a:r>
              <a:rPr lang="tr-TR" i="1" dirty="0"/>
              <a:t>İl Sağlık Müdürlükleri tarafından konsolide edilen bütçelerin imza makamı Strateji Geliştirme Başkanlığımızdır.</a:t>
            </a:r>
          </a:p>
        </p:txBody>
      </p:sp>
      <p:sp>
        <p:nvSpPr>
          <p:cNvPr id="6" name="Dikdörtgen 5"/>
          <p:cNvSpPr/>
          <p:nvPr/>
        </p:nvSpPr>
        <p:spPr>
          <a:xfrm>
            <a:off x="91665" y="1189903"/>
            <a:ext cx="4540538"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C) Bütçe Yönetimi</a:t>
            </a:r>
          </a:p>
        </p:txBody>
      </p:sp>
    </p:spTree>
    <p:extLst>
      <p:ext uri="{BB962C8B-B14F-4D97-AF65-F5344CB8AC3E}">
        <p14:creationId xmlns:p14="http://schemas.microsoft.com/office/powerpoint/2010/main" val="3058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16</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153217" y="5571276"/>
            <a:ext cx="11898060" cy="646331"/>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Tek Düzen Muhasebe Sistemine entegre olarak çalışan web tabanlı Bütçe Karar Destek Sistemi kurulmuş olup, İl Sağlık Müdürlüklerinin ve sağlık tesislerinin kullanımına açılmıştır. </a:t>
            </a:r>
          </a:p>
        </p:txBody>
      </p:sp>
      <p:sp>
        <p:nvSpPr>
          <p:cNvPr id="6" name="Dikdörtgen 5"/>
          <p:cNvSpPr/>
          <p:nvPr/>
        </p:nvSpPr>
        <p:spPr>
          <a:xfrm>
            <a:off x="153217" y="6182449"/>
            <a:ext cx="7279979" cy="523220"/>
          </a:xfrm>
          <a:prstGeom prst="rect">
            <a:avLst/>
          </a:prstGeom>
        </p:spPr>
        <p:txBody>
          <a:bodyPr wrap="square">
            <a:spAutoFit/>
          </a:bodyPr>
          <a:lstStyle/>
          <a:p>
            <a:r>
              <a:rPr lang="tr-TR" sz="2800" b="1" i="1" u="sng" dirty="0">
                <a:hlinkClick r:id="rId2"/>
              </a:rPr>
              <a:t>https://khgmfinans.saglik.gov.tr</a:t>
            </a:r>
            <a:endParaRPr lang="tr-TR" sz="2800"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6" t="5115" r="1739" b="4646"/>
          <a:stretch/>
        </p:blipFill>
        <p:spPr bwMode="auto">
          <a:xfrm>
            <a:off x="268557" y="1317696"/>
            <a:ext cx="10442985" cy="407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1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17</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141343" y="1780834"/>
            <a:ext cx="11399348" cy="3970318"/>
          </a:xfrm>
          <a:prstGeom prst="rect">
            <a:avLst/>
          </a:prstGeom>
        </p:spPr>
        <p:txBody>
          <a:bodyPr wrap="square">
            <a:spAutoFit/>
          </a:bodyPr>
          <a:lstStyle/>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Karar Destek Sistemi ile ilgili İl Sağlık Müdürlüğü Bütçe Uzmanlarına yetkilendirme yapılmış olup; </a:t>
            </a:r>
          </a:p>
          <a:p>
            <a:pPr algn="just"/>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200" i="1" dirty="0">
                <a:latin typeface="Times New Roman" panose="02020603050405020304" pitchFamily="18" charset="0"/>
                <a:cs typeface="Times New Roman" panose="02020603050405020304" pitchFamily="18" charset="0"/>
              </a:rPr>
              <a:t>İl Sağlık Müdürlerine</a:t>
            </a:r>
          </a:p>
          <a:p>
            <a:pPr marL="285750" indent="-285750" algn="just">
              <a:buFont typeface="Arial" panose="020B0604020202020204" pitchFamily="34" charset="0"/>
              <a:buChar char="•"/>
            </a:pPr>
            <a:r>
              <a:rPr lang="tr-TR" sz="2200" i="1" dirty="0">
                <a:latin typeface="Times New Roman" panose="02020603050405020304" pitchFamily="18" charset="0"/>
                <a:cs typeface="Times New Roman" panose="02020603050405020304" pitchFamily="18" charset="0"/>
              </a:rPr>
              <a:t>Destek Hizmetleri Başkanlarına ( Destek Hizmetleri Başkanı olmayan illerde Destek hizmetlerine bakan Başkan veya Başkan Yardımcısı)</a:t>
            </a:r>
          </a:p>
          <a:p>
            <a:pPr marL="285750" indent="-285750" algn="just">
              <a:buFont typeface="Arial" panose="020B0604020202020204" pitchFamily="34" charset="0"/>
              <a:buChar char="•"/>
            </a:pPr>
            <a:r>
              <a:rPr lang="tr-TR" sz="2200" i="1" dirty="0">
                <a:latin typeface="Times New Roman" panose="02020603050405020304" pitchFamily="18" charset="0"/>
                <a:cs typeface="Times New Roman" panose="02020603050405020304" pitchFamily="18" charset="0"/>
              </a:rPr>
              <a:t>Sağlık Tesisleri Başhekimlerine</a:t>
            </a:r>
          </a:p>
          <a:p>
            <a:pPr marL="285750" indent="-285750" algn="just">
              <a:buFont typeface="Arial" panose="020B0604020202020204" pitchFamily="34" charset="0"/>
              <a:buChar char="•"/>
            </a:pPr>
            <a:r>
              <a:rPr lang="tr-TR" sz="2200" i="1" dirty="0">
                <a:latin typeface="Times New Roman" panose="02020603050405020304" pitchFamily="18" charset="0"/>
                <a:cs typeface="Times New Roman" panose="02020603050405020304" pitchFamily="18" charset="0"/>
              </a:rPr>
              <a:t>Sağlık Tesisleri İdari Mali İşler Müdürlerine </a:t>
            </a:r>
          </a:p>
          <a:p>
            <a:pPr algn="just"/>
            <a:endParaRPr lang="tr-TR" sz="2200" i="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Kullanıcı tanımlamaları yapılmıştır. </a:t>
            </a:r>
          </a:p>
        </p:txBody>
      </p:sp>
    </p:spTree>
    <p:extLst>
      <p:ext uri="{BB962C8B-B14F-4D97-AF65-F5344CB8AC3E}">
        <p14:creationId xmlns:p14="http://schemas.microsoft.com/office/powerpoint/2010/main" val="404549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18</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 xmlns:a16="http://schemas.microsoft.com/office/drawing/2014/main" id="{FC937F23-3B6D-442A-8A45-9312FEA8D3D3}"/>
              </a:ext>
            </a:extLst>
          </p:cNvPr>
          <p:cNvSpPr/>
          <p:nvPr/>
        </p:nvSpPr>
        <p:spPr>
          <a:xfrm>
            <a:off x="91665" y="1189903"/>
            <a:ext cx="5616116"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Bütçe Gerçekleşmeleri</a:t>
            </a:r>
          </a:p>
        </p:txBody>
      </p:sp>
      <p:graphicFrame>
        <p:nvGraphicFramePr>
          <p:cNvPr id="3" name="Tablo 2">
            <a:extLst>
              <a:ext uri="{FF2B5EF4-FFF2-40B4-BE49-F238E27FC236}">
                <a16:creationId xmlns="" xmlns:a16="http://schemas.microsoft.com/office/drawing/2014/main" id="{E2F8B2A6-2AFB-454E-AF3D-D65A0693A82D}"/>
              </a:ext>
            </a:extLst>
          </p:cNvPr>
          <p:cNvGraphicFramePr>
            <a:graphicFrameLocks noGrp="1"/>
          </p:cNvGraphicFramePr>
          <p:nvPr>
            <p:extLst>
              <p:ext uri="{D42A27DB-BD31-4B8C-83A1-F6EECF244321}">
                <p14:modId xmlns:p14="http://schemas.microsoft.com/office/powerpoint/2010/main" val="3925597066"/>
              </p:ext>
            </p:extLst>
          </p:nvPr>
        </p:nvGraphicFramePr>
        <p:xfrm>
          <a:off x="197543" y="2113487"/>
          <a:ext cx="10395284" cy="3022330"/>
        </p:xfrm>
        <a:graphic>
          <a:graphicData uri="http://schemas.openxmlformats.org/drawingml/2006/table">
            <a:tbl>
              <a:tblPr/>
              <a:tblGrid>
                <a:gridCol w="4292989">
                  <a:extLst>
                    <a:ext uri="{9D8B030D-6E8A-4147-A177-3AD203B41FA5}">
                      <a16:colId xmlns="" xmlns:a16="http://schemas.microsoft.com/office/drawing/2014/main" val="74322798"/>
                    </a:ext>
                  </a:extLst>
                </a:gridCol>
                <a:gridCol w="2352097">
                  <a:extLst>
                    <a:ext uri="{9D8B030D-6E8A-4147-A177-3AD203B41FA5}">
                      <a16:colId xmlns="" xmlns:a16="http://schemas.microsoft.com/office/drawing/2014/main" val="444901271"/>
                    </a:ext>
                  </a:extLst>
                </a:gridCol>
                <a:gridCol w="2450788">
                  <a:extLst>
                    <a:ext uri="{9D8B030D-6E8A-4147-A177-3AD203B41FA5}">
                      <a16:colId xmlns="" xmlns:a16="http://schemas.microsoft.com/office/drawing/2014/main" val="4102962900"/>
                    </a:ext>
                  </a:extLst>
                </a:gridCol>
                <a:gridCol w="1299410">
                  <a:extLst>
                    <a:ext uri="{9D8B030D-6E8A-4147-A177-3AD203B41FA5}">
                      <a16:colId xmlns="" xmlns:a16="http://schemas.microsoft.com/office/drawing/2014/main" val="1459993234"/>
                    </a:ext>
                  </a:extLst>
                </a:gridCol>
              </a:tblGrid>
              <a:tr h="302233">
                <a:tc gridSpan="4">
                  <a:txBody>
                    <a:bodyPr/>
                    <a:lstStyle/>
                    <a:p>
                      <a:pPr algn="ctr" fontAlgn="b"/>
                      <a:r>
                        <a:rPr lang="tr-TR" sz="1400" b="1" kern="1200" dirty="0">
                          <a:solidFill>
                            <a:srgbClr val="E61A04"/>
                          </a:solidFill>
                          <a:latin typeface="Times New Roman" panose="02020603050405020304" pitchFamily="18" charset="0"/>
                          <a:ea typeface="+mn-ea"/>
                          <a:cs typeface="Times New Roman" panose="02020603050405020304" pitchFamily="18" charset="0"/>
                        </a:rPr>
                        <a:t>TÜRKİYE GENELİ 2. ve 3. BASAMAK SAĞLIK TESİSLERİ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257347745"/>
                  </a:ext>
                </a:extLst>
              </a:tr>
              <a:tr h="302233">
                <a:tc>
                  <a:txBody>
                    <a:bodyPr/>
                    <a:lstStyle/>
                    <a:p>
                      <a:pPr algn="l" fontAlgn="ctr"/>
                      <a:r>
                        <a:rPr lang="tr-TR" sz="1200" b="1" i="0" u="none" strike="noStrike">
                          <a:solidFill>
                            <a:srgbClr val="000000"/>
                          </a:solidFill>
                          <a:effectLst/>
                          <a:latin typeface="Times" panose="02020603050405020304" pitchFamily="18" charset="0"/>
                        </a:rPr>
                        <a:t>GİDER GRUPLARI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200" b="1" i="0" u="none" strike="noStrike">
                          <a:solidFill>
                            <a:srgbClr val="000000"/>
                          </a:solidFill>
                          <a:effectLst/>
                          <a:latin typeface="Times" panose="02020603050405020304" pitchFamily="18" charset="0"/>
                        </a:rPr>
                        <a:t> 2018 İLK 9 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200" b="1" i="0" u="none" strike="noStrike" dirty="0">
                          <a:solidFill>
                            <a:srgbClr val="000000"/>
                          </a:solidFill>
                          <a:effectLst/>
                          <a:latin typeface="Times" panose="02020603050405020304" pitchFamily="18" charset="0"/>
                        </a:rPr>
                        <a:t> 2019 İLK 9 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tr-TR" sz="1200" b="1" i="0" u="none" strike="noStrike">
                          <a:solidFill>
                            <a:srgbClr val="000000"/>
                          </a:solidFill>
                          <a:effectLst/>
                          <a:latin typeface="Times" panose="02020603050405020304" pitchFamily="18" charset="0"/>
                        </a:rPr>
                        <a:t>FARK ORAN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966616562"/>
                  </a:ext>
                </a:extLst>
              </a:tr>
              <a:tr h="302233">
                <a:tc>
                  <a:txBody>
                    <a:bodyPr/>
                    <a:lstStyle/>
                    <a:p>
                      <a:pPr algn="l" fontAlgn="b"/>
                      <a:r>
                        <a:rPr lang="tr-TR" sz="1200" b="0" i="0" u="none" strike="noStrike">
                          <a:solidFill>
                            <a:srgbClr val="000000"/>
                          </a:solidFill>
                          <a:effectLst/>
                          <a:latin typeface="Times" panose="02020603050405020304" pitchFamily="18" charset="0"/>
                        </a:rPr>
                        <a:t>DİĞER İŞLETME GİDER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panose="02020603050405020304" pitchFamily="18" charset="0"/>
                        </a:rPr>
                        <a:t>       1.405.749.181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         2.507.100.150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3122265"/>
                  </a:ext>
                </a:extLst>
              </a:tr>
              <a:tr h="302233">
                <a:tc>
                  <a:txBody>
                    <a:bodyPr/>
                    <a:lstStyle/>
                    <a:p>
                      <a:pPr algn="l" fontAlgn="b"/>
                      <a:r>
                        <a:rPr lang="tr-TR" sz="1200" b="0" i="0" u="none" strike="noStrike">
                          <a:solidFill>
                            <a:srgbClr val="000000"/>
                          </a:solidFill>
                          <a:effectLst/>
                          <a:latin typeface="Times" panose="02020603050405020304" pitchFamily="18" charset="0"/>
                        </a:rPr>
                        <a:t>PERSONEL GİDER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dirty="0">
                          <a:solidFill>
                            <a:srgbClr val="000000"/>
                          </a:solidFill>
                          <a:effectLst/>
                          <a:latin typeface="Times" panose="02020603050405020304" pitchFamily="18" charset="0"/>
                        </a:rPr>
                        <a:t>       4.709.999.240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a:solidFill>
                            <a:srgbClr val="000000"/>
                          </a:solidFill>
                          <a:effectLst/>
                          <a:latin typeface="Times" panose="02020603050405020304" pitchFamily="18" charset="0"/>
                        </a:rPr>
                        <a:t>         7.527.895.644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a:solidFill>
                            <a:srgbClr val="000000"/>
                          </a:solidFill>
                          <a:effectLst/>
                          <a:latin typeface="Times" panose="02020603050405020304" pitchFamily="18"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3491903546"/>
                  </a:ext>
                </a:extLst>
              </a:tr>
              <a:tr h="302233">
                <a:tc>
                  <a:txBody>
                    <a:bodyPr/>
                    <a:lstStyle/>
                    <a:p>
                      <a:pPr algn="l" fontAlgn="b"/>
                      <a:r>
                        <a:rPr lang="tr-TR" sz="1200" b="0" i="0" u="none" strike="noStrike">
                          <a:solidFill>
                            <a:srgbClr val="000000"/>
                          </a:solidFill>
                          <a:effectLst/>
                          <a:latin typeface="Times" panose="02020603050405020304" pitchFamily="18" charset="0"/>
                        </a:rPr>
                        <a:t>TIBBİ MALZEME - İLAÇ - LAB MALZEME GİDER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panose="02020603050405020304" pitchFamily="18" charset="0"/>
                        </a:rPr>
                        <a:t>       4.982.690.441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         6.532.639.859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0371574"/>
                  </a:ext>
                </a:extLst>
              </a:tr>
              <a:tr h="302233">
                <a:tc>
                  <a:txBody>
                    <a:bodyPr/>
                    <a:lstStyle/>
                    <a:p>
                      <a:pPr algn="l" fontAlgn="b"/>
                      <a:r>
                        <a:rPr lang="tr-TR" sz="1200" b="0" i="0" u="none" strike="noStrike">
                          <a:solidFill>
                            <a:srgbClr val="000000"/>
                          </a:solidFill>
                          <a:effectLst/>
                          <a:latin typeface="Times" panose="02020603050405020304" pitchFamily="18" charset="0"/>
                        </a:rPr>
                        <a:t>YATIRIM GİDER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dirty="0">
                          <a:solidFill>
                            <a:srgbClr val="000000"/>
                          </a:solidFill>
                          <a:effectLst/>
                          <a:latin typeface="Times" panose="02020603050405020304" pitchFamily="18" charset="0"/>
                        </a:rPr>
                        <a:t>          828.580.485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dirty="0">
                          <a:solidFill>
                            <a:srgbClr val="000000"/>
                          </a:solidFill>
                          <a:effectLst/>
                          <a:latin typeface="Times" panose="02020603050405020304" pitchFamily="18" charset="0"/>
                        </a:rPr>
                        <a:t>            991.897.335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a:solidFill>
                            <a:srgbClr val="000000"/>
                          </a:solidFill>
                          <a:effectLst/>
                          <a:latin typeface="Times"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419895519"/>
                  </a:ext>
                </a:extLst>
              </a:tr>
              <a:tr h="302233">
                <a:tc>
                  <a:txBody>
                    <a:bodyPr/>
                    <a:lstStyle/>
                    <a:p>
                      <a:pPr algn="l" fontAlgn="b"/>
                      <a:r>
                        <a:rPr lang="tr-TR" sz="1200" b="0" i="0" u="none" strike="noStrike">
                          <a:solidFill>
                            <a:srgbClr val="000000"/>
                          </a:solidFill>
                          <a:effectLst/>
                          <a:latin typeface="Times" panose="02020603050405020304" pitchFamily="18" charset="0"/>
                        </a:rPr>
                        <a:t>EK ÖDEME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       8.893.074.482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panose="02020603050405020304" pitchFamily="18" charset="0"/>
                        </a:rPr>
                        <a:t>         9.899.533.873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6491231"/>
                  </a:ext>
                </a:extLst>
              </a:tr>
              <a:tr h="302233">
                <a:tc>
                  <a:txBody>
                    <a:bodyPr/>
                    <a:lstStyle/>
                    <a:p>
                      <a:pPr algn="l" fontAlgn="b"/>
                      <a:r>
                        <a:rPr lang="tr-TR" sz="1200" b="0" i="0" u="none" strike="noStrike">
                          <a:solidFill>
                            <a:srgbClr val="000000"/>
                          </a:solidFill>
                          <a:effectLst/>
                          <a:latin typeface="Times" panose="02020603050405020304" pitchFamily="18" charset="0"/>
                        </a:rPr>
                        <a:t>KANUNİ YÜKÜMLÜLÜKLER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a:solidFill>
                            <a:srgbClr val="000000"/>
                          </a:solidFill>
                          <a:effectLst/>
                          <a:latin typeface="Times" panose="02020603050405020304" pitchFamily="18" charset="0"/>
                        </a:rPr>
                        <a:t>       1.590.020.213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dirty="0">
                          <a:solidFill>
                            <a:srgbClr val="000000"/>
                          </a:solidFill>
                          <a:effectLst/>
                          <a:latin typeface="Times" panose="02020603050405020304" pitchFamily="18" charset="0"/>
                        </a:rPr>
                        <a:t>         1.692.932.147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tr-TR" sz="1200" b="0" i="0" u="none" strike="noStrike">
                          <a:solidFill>
                            <a:srgbClr val="000000"/>
                          </a:solidFill>
                          <a:effectLst/>
                          <a:latin typeface="Times"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 xmlns:a16="http://schemas.microsoft.com/office/drawing/2014/main" val="3330062795"/>
                  </a:ext>
                </a:extLst>
              </a:tr>
              <a:tr h="302233">
                <a:tc>
                  <a:txBody>
                    <a:bodyPr/>
                    <a:lstStyle/>
                    <a:p>
                      <a:pPr algn="l" fontAlgn="b"/>
                      <a:r>
                        <a:rPr lang="tr-TR" sz="1200" b="0" i="0" u="none" strike="noStrike">
                          <a:solidFill>
                            <a:srgbClr val="000000"/>
                          </a:solidFill>
                          <a:effectLst/>
                          <a:latin typeface="Times" panose="02020603050405020304" pitchFamily="18" charset="0"/>
                        </a:rPr>
                        <a:t>HİZMET GİDER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       4.074.808.261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panose="02020603050405020304" pitchFamily="18" charset="0"/>
                        </a:rPr>
                        <a:t>         3.371.331.671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6237693"/>
                  </a:ext>
                </a:extLst>
              </a:tr>
              <a:tr h="302233">
                <a:tc>
                  <a:txBody>
                    <a:bodyPr/>
                    <a:lstStyle/>
                    <a:p>
                      <a:pPr algn="l" fontAlgn="b"/>
                      <a:r>
                        <a:rPr lang="tr-TR" sz="1200" b="1" i="0" u="none" strike="noStrike">
                          <a:solidFill>
                            <a:srgbClr val="FF0000"/>
                          </a:solidFill>
                          <a:effectLst/>
                          <a:latin typeface="Times" panose="02020603050405020304" pitchFamily="18" charset="0"/>
                        </a:rPr>
                        <a:t>Genel 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tr-TR" sz="1200" b="1" i="0" u="none" strike="noStrike">
                          <a:solidFill>
                            <a:srgbClr val="FF0000"/>
                          </a:solidFill>
                          <a:effectLst/>
                          <a:latin typeface="Times" panose="02020603050405020304" pitchFamily="18" charset="0"/>
                        </a:rPr>
                        <a:t>     26.484.922.304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tr-TR" sz="1200" b="1" i="0" u="none" strike="noStrike" dirty="0">
                          <a:solidFill>
                            <a:srgbClr val="FF0000"/>
                          </a:solidFill>
                          <a:effectLst/>
                          <a:latin typeface="Times" panose="02020603050405020304" pitchFamily="18" charset="0"/>
                        </a:rPr>
                        <a:t>       32.523.330.680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tr-TR" sz="1200" b="1" i="0" u="none" strike="noStrike" dirty="0">
                          <a:solidFill>
                            <a:srgbClr val="FF0000"/>
                          </a:solidFill>
                          <a:effectLst/>
                          <a:latin typeface="Times" panose="020206030504050203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867925274"/>
                  </a:ext>
                </a:extLst>
              </a:tr>
            </a:tbl>
          </a:graphicData>
        </a:graphic>
      </p:graphicFrame>
    </p:spTree>
    <p:extLst>
      <p:ext uri="{BB962C8B-B14F-4D97-AF65-F5344CB8AC3E}">
        <p14:creationId xmlns:p14="http://schemas.microsoft.com/office/powerpoint/2010/main" val="9719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19</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8" name="Dikdörtgen 7">
            <a:extLst>
              <a:ext uri="{FF2B5EF4-FFF2-40B4-BE49-F238E27FC236}">
                <a16:creationId xmlns="" xmlns:a16="http://schemas.microsoft.com/office/drawing/2014/main" id="{D220E5C2-798B-4628-8B55-F451850B039A}"/>
              </a:ext>
            </a:extLst>
          </p:cNvPr>
          <p:cNvSpPr/>
          <p:nvPr/>
        </p:nvSpPr>
        <p:spPr>
          <a:xfrm>
            <a:off x="141343" y="1223029"/>
            <a:ext cx="10764080"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Tahakkuk, Tahsilat, Gider Ve Borç Durumu</a:t>
            </a:r>
          </a:p>
        </p:txBody>
      </p:sp>
      <p:graphicFrame>
        <p:nvGraphicFramePr>
          <p:cNvPr id="5" name="Tablo 4">
            <a:extLst>
              <a:ext uri="{FF2B5EF4-FFF2-40B4-BE49-F238E27FC236}">
                <a16:creationId xmlns="" xmlns:a16="http://schemas.microsoft.com/office/drawing/2014/main" id="{00B59CBD-51EC-41AA-AB23-1D199E59135B}"/>
              </a:ext>
            </a:extLst>
          </p:cNvPr>
          <p:cNvGraphicFramePr>
            <a:graphicFrameLocks noGrp="1"/>
          </p:cNvGraphicFramePr>
          <p:nvPr>
            <p:extLst>
              <p:ext uri="{D42A27DB-BD31-4B8C-83A1-F6EECF244321}">
                <p14:modId xmlns:p14="http://schemas.microsoft.com/office/powerpoint/2010/main" val="3009882381"/>
              </p:ext>
            </p:extLst>
          </p:nvPr>
        </p:nvGraphicFramePr>
        <p:xfrm>
          <a:off x="847453" y="2011680"/>
          <a:ext cx="10202346" cy="2483319"/>
        </p:xfrm>
        <a:graphic>
          <a:graphicData uri="http://schemas.openxmlformats.org/drawingml/2006/table">
            <a:tbl>
              <a:tblPr/>
              <a:tblGrid>
                <a:gridCol w="1457478">
                  <a:extLst>
                    <a:ext uri="{9D8B030D-6E8A-4147-A177-3AD203B41FA5}">
                      <a16:colId xmlns="" xmlns:a16="http://schemas.microsoft.com/office/drawing/2014/main" val="4239834756"/>
                    </a:ext>
                  </a:extLst>
                </a:gridCol>
                <a:gridCol w="1457478">
                  <a:extLst>
                    <a:ext uri="{9D8B030D-6E8A-4147-A177-3AD203B41FA5}">
                      <a16:colId xmlns="" xmlns:a16="http://schemas.microsoft.com/office/drawing/2014/main" val="4288606351"/>
                    </a:ext>
                  </a:extLst>
                </a:gridCol>
                <a:gridCol w="1457478">
                  <a:extLst>
                    <a:ext uri="{9D8B030D-6E8A-4147-A177-3AD203B41FA5}">
                      <a16:colId xmlns="" xmlns:a16="http://schemas.microsoft.com/office/drawing/2014/main" val="358080377"/>
                    </a:ext>
                  </a:extLst>
                </a:gridCol>
                <a:gridCol w="1457478">
                  <a:extLst>
                    <a:ext uri="{9D8B030D-6E8A-4147-A177-3AD203B41FA5}">
                      <a16:colId xmlns="" xmlns:a16="http://schemas.microsoft.com/office/drawing/2014/main" val="755931123"/>
                    </a:ext>
                  </a:extLst>
                </a:gridCol>
                <a:gridCol w="1457478">
                  <a:extLst>
                    <a:ext uri="{9D8B030D-6E8A-4147-A177-3AD203B41FA5}">
                      <a16:colId xmlns="" xmlns:a16="http://schemas.microsoft.com/office/drawing/2014/main" val="1811567399"/>
                    </a:ext>
                  </a:extLst>
                </a:gridCol>
                <a:gridCol w="1457478">
                  <a:extLst>
                    <a:ext uri="{9D8B030D-6E8A-4147-A177-3AD203B41FA5}">
                      <a16:colId xmlns="" xmlns:a16="http://schemas.microsoft.com/office/drawing/2014/main" val="1892625584"/>
                    </a:ext>
                  </a:extLst>
                </a:gridCol>
                <a:gridCol w="1457478">
                  <a:extLst>
                    <a:ext uri="{9D8B030D-6E8A-4147-A177-3AD203B41FA5}">
                      <a16:colId xmlns="" xmlns:a16="http://schemas.microsoft.com/office/drawing/2014/main" val="2802009814"/>
                    </a:ext>
                  </a:extLst>
                </a:gridCol>
              </a:tblGrid>
              <a:tr h="885729">
                <a:tc rowSpan="2">
                  <a:txBody>
                    <a:bodyPr/>
                    <a:lstStyle/>
                    <a:p>
                      <a:pPr algn="ctr" rtl="0" fontAlgn="ctr"/>
                      <a:r>
                        <a:rPr lang="tr-TR" sz="1400" b="0" i="0" u="none" strike="noStrike" dirty="0">
                          <a:solidFill>
                            <a:srgbClr val="000000"/>
                          </a:solidFill>
                          <a:effectLst/>
                          <a:latin typeface="Calibri" panose="020F0502020204030204" pitchFamily="34" charset="0"/>
                        </a:rPr>
                        <a:t>İSM</a:t>
                      </a:r>
                    </a:p>
                  </a:txBody>
                  <a:tcPr marL="7717" marR="7717" marT="771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rtl="0" fontAlgn="ctr"/>
                      <a:r>
                        <a:rPr lang="tr-TR" sz="1400" b="0" i="0" u="none" strike="noStrike" dirty="0">
                          <a:solidFill>
                            <a:srgbClr val="000000"/>
                          </a:solidFill>
                          <a:effectLst/>
                          <a:latin typeface="Calibri" panose="020F0502020204030204" pitchFamily="34" charset="0"/>
                        </a:rPr>
                        <a:t> 2019 YILI İLK 9 AY ARTIŞ AZALIŞ ORANI (%)</a:t>
                      </a:r>
                    </a:p>
                  </a:txBody>
                  <a:tcPr marL="7717" marR="7717" marT="771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rowSpan="2">
                  <a:txBody>
                    <a:bodyPr/>
                    <a:lstStyle/>
                    <a:p>
                      <a:pPr algn="ctr" rtl="0" fontAlgn="ctr"/>
                      <a:r>
                        <a:rPr lang="tr-TR" sz="1400" b="0" i="0" u="none" strike="noStrike" dirty="0">
                          <a:solidFill>
                            <a:srgbClr val="000000"/>
                          </a:solidFill>
                          <a:effectLst/>
                          <a:latin typeface="Calibri" panose="020F0502020204030204" pitchFamily="34" charset="0"/>
                        </a:rPr>
                        <a:t>2019 YILI İLK 8 AY TAHSİLAT/TAHAKKUK ORANI (%)</a:t>
                      </a:r>
                    </a:p>
                  </a:txBody>
                  <a:tcPr marL="7717" marR="7717" marT="7717"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rtl="0" fontAlgn="ctr"/>
                      <a:r>
                        <a:rPr lang="tr-TR" sz="1400" b="0" i="0" u="none" strike="noStrike" dirty="0">
                          <a:solidFill>
                            <a:srgbClr val="000000"/>
                          </a:solidFill>
                          <a:effectLst/>
                          <a:latin typeface="Calibri" panose="020F0502020204030204" pitchFamily="34" charset="0"/>
                        </a:rPr>
                        <a:t> 2019 YILI 9 AYLIK ARTIŞ AZALIŞ ORANI (%)</a:t>
                      </a:r>
                    </a:p>
                  </a:txBody>
                  <a:tcPr marL="7717" marR="7717" marT="771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928016478"/>
                  </a:ext>
                </a:extLst>
              </a:tr>
              <a:tr h="581231">
                <a:tc vMerge="1">
                  <a:txBody>
                    <a:bodyPr/>
                    <a:lstStyle/>
                    <a:p>
                      <a:endParaRPr lang="tr-TR"/>
                    </a:p>
                  </a:txBody>
                  <a:tcPr/>
                </a:tc>
                <a:tc>
                  <a:txBody>
                    <a:bodyPr/>
                    <a:lstStyle/>
                    <a:p>
                      <a:pPr algn="ctr" rtl="0" fontAlgn="ctr"/>
                      <a:r>
                        <a:rPr lang="tr-TR" sz="1400" b="0" i="0" u="none" strike="noStrike">
                          <a:solidFill>
                            <a:srgbClr val="000000"/>
                          </a:solidFill>
                          <a:effectLst/>
                          <a:latin typeface="Calibri" panose="020F0502020204030204" pitchFamily="34" charset="0"/>
                        </a:rPr>
                        <a:t>TAHAKKUK</a:t>
                      </a:r>
                    </a:p>
                  </a:txBody>
                  <a:tcPr marL="7717" marR="7717" marT="771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TAHSİLAT </a:t>
                      </a:r>
                    </a:p>
                  </a:txBody>
                  <a:tcPr marL="7717" marR="7717" marT="771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rtl="0" fontAlgn="ctr"/>
                      <a:r>
                        <a:rPr lang="tr-TR" sz="1400" b="0" i="0" u="none" strike="noStrike" dirty="0">
                          <a:solidFill>
                            <a:srgbClr val="000000"/>
                          </a:solidFill>
                          <a:effectLst/>
                          <a:latin typeface="Calibri" panose="020F0502020204030204" pitchFamily="34" charset="0"/>
                        </a:rPr>
                        <a:t>*SABİT GİDER</a:t>
                      </a:r>
                    </a:p>
                  </a:txBody>
                  <a:tcPr marL="7717" marR="7717" marT="771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*DEĞİŞKEN GİDER </a:t>
                      </a:r>
                    </a:p>
                  </a:txBody>
                  <a:tcPr marL="7717" marR="7717" marT="771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**BORÇ TUTARI</a:t>
                      </a:r>
                    </a:p>
                  </a:txBody>
                  <a:tcPr marL="7717" marR="7717" marT="7717"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7300369"/>
                  </a:ext>
                </a:extLst>
              </a:tr>
              <a:tr h="1016359">
                <a:tc>
                  <a:txBody>
                    <a:bodyPr/>
                    <a:lstStyle/>
                    <a:p>
                      <a:pPr algn="l" rtl="0" fontAlgn="ctr"/>
                      <a:r>
                        <a:rPr lang="tr-TR" sz="1400" b="0" i="0" u="none" strike="noStrike" dirty="0">
                          <a:solidFill>
                            <a:srgbClr val="000000"/>
                          </a:solidFill>
                          <a:effectLst/>
                          <a:latin typeface="Calibri" panose="020F0502020204030204" pitchFamily="34" charset="0"/>
                        </a:rPr>
                        <a:t>TÜRKİYE GENELİ</a:t>
                      </a:r>
                    </a:p>
                  </a:txBody>
                  <a:tcPr marL="7717" marR="7717" marT="771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5</a:t>
                      </a:r>
                    </a:p>
                  </a:txBody>
                  <a:tcPr marL="7717" marR="7717" marT="7717"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tr-TR" sz="1400" b="0" i="0" u="none" strike="noStrike" dirty="0">
                          <a:solidFill>
                            <a:srgbClr val="FF0000"/>
                          </a:solidFill>
                          <a:effectLst/>
                          <a:latin typeface="Calibri" panose="020F0502020204030204" pitchFamily="34" charset="0"/>
                        </a:rPr>
                        <a:t>22</a:t>
                      </a:r>
                    </a:p>
                  </a:txBody>
                  <a:tcPr marL="7717" marR="7717" marT="7717"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tr-TR" sz="1400" b="0" i="0" u="none" strike="noStrike" dirty="0">
                          <a:solidFill>
                            <a:srgbClr val="FF0000"/>
                          </a:solidFill>
                          <a:effectLst/>
                          <a:latin typeface="Calibri" panose="020F0502020204030204" pitchFamily="34" charset="0"/>
                        </a:rPr>
                        <a:t>1,32</a:t>
                      </a:r>
                    </a:p>
                  </a:txBody>
                  <a:tcPr marL="7717" marR="7717" marT="7717"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20</a:t>
                      </a:r>
                    </a:p>
                  </a:txBody>
                  <a:tcPr marL="7717" marR="7717" marT="771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tr-TR" sz="1400" b="0" i="0" u="none" strike="noStrike" dirty="0">
                          <a:solidFill>
                            <a:srgbClr val="FF0000"/>
                          </a:solidFill>
                          <a:effectLst/>
                          <a:latin typeface="Calibri" panose="020F0502020204030204" pitchFamily="34" charset="0"/>
                        </a:rPr>
                        <a:t>30</a:t>
                      </a:r>
                    </a:p>
                  </a:txBody>
                  <a:tcPr marL="7717" marR="7717" marT="771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tr-TR" sz="1400" b="0" i="0" u="none" strike="noStrike" dirty="0">
                          <a:solidFill>
                            <a:srgbClr val="FF0000"/>
                          </a:solidFill>
                          <a:effectLst/>
                          <a:latin typeface="Calibri" panose="020F0502020204030204" pitchFamily="34" charset="0"/>
                        </a:rPr>
                        <a:t>36</a:t>
                      </a:r>
                    </a:p>
                  </a:txBody>
                  <a:tcPr marL="7717" marR="7717" marT="7717" marB="0" anchor="ctr">
                    <a:lnL w="6350"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 xmlns:a16="http://schemas.microsoft.com/office/drawing/2014/main" val="2292935127"/>
                  </a:ext>
                </a:extLst>
              </a:tr>
            </a:tbl>
          </a:graphicData>
        </a:graphic>
      </p:graphicFrame>
      <p:sp>
        <p:nvSpPr>
          <p:cNvPr id="6" name="Metin kutusu 5">
            <a:extLst>
              <a:ext uri="{FF2B5EF4-FFF2-40B4-BE49-F238E27FC236}">
                <a16:creationId xmlns="" xmlns:a16="http://schemas.microsoft.com/office/drawing/2014/main" id="{FFEC9802-B981-4E32-AA7D-2F3C6D38DF7B}"/>
              </a:ext>
            </a:extLst>
          </p:cNvPr>
          <p:cNvSpPr txBox="1"/>
          <p:nvPr/>
        </p:nvSpPr>
        <p:spPr>
          <a:xfrm>
            <a:off x="847453" y="4494999"/>
            <a:ext cx="4144083" cy="415498"/>
          </a:xfrm>
          <a:prstGeom prst="rect">
            <a:avLst/>
          </a:prstGeom>
          <a:noFill/>
        </p:spPr>
        <p:txBody>
          <a:bodyPr wrap="none" rtlCol="0">
            <a:spAutoFit/>
          </a:bodyPr>
          <a:lstStyle/>
          <a:p>
            <a:r>
              <a:rPr lang="tr-TR" sz="1050" i="1" dirty="0"/>
              <a:t>* 2018 Yılı 8 Aylık Giderleri İle Karşılaştırılmıştır.</a:t>
            </a:r>
          </a:p>
          <a:p>
            <a:r>
              <a:rPr lang="tr-TR" sz="1050" i="1" dirty="0"/>
              <a:t>** 2018 Yıl Sonu Borç Tutarı İle Güncel Borç Tutarı Karşılaştırılmıştır.</a:t>
            </a:r>
            <a:endParaRPr lang="tr-TR" sz="1050" dirty="0"/>
          </a:p>
        </p:txBody>
      </p:sp>
      <p:sp>
        <p:nvSpPr>
          <p:cNvPr id="3" name="Dikdörtgen 2">
            <a:extLst>
              <a:ext uri="{FF2B5EF4-FFF2-40B4-BE49-F238E27FC236}">
                <a16:creationId xmlns="" xmlns:a16="http://schemas.microsoft.com/office/drawing/2014/main" id="{EF45B922-41FB-4F10-9948-25D56DC33AFC}"/>
              </a:ext>
            </a:extLst>
          </p:cNvPr>
          <p:cNvSpPr/>
          <p:nvPr/>
        </p:nvSpPr>
        <p:spPr>
          <a:xfrm>
            <a:off x="847453" y="5053320"/>
            <a:ext cx="10741364" cy="1597489"/>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2019 yılı 9 aylık tahakkuku, 2018 yılı ilk 9 ayına göre %5 artmış olup, aynı dönem tahsilatları %22 artmıştır.</a:t>
            </a:r>
          </a:p>
          <a:p>
            <a:pPr marL="285750" indent="-285750" algn="just">
              <a:lnSpc>
                <a:spcPct val="115000"/>
              </a:lnSpc>
              <a:spcAft>
                <a:spcPts val="1000"/>
              </a:spcAft>
              <a:buFont typeface="Arial" panose="020B0604020202020204" pitchFamily="34" charset="0"/>
              <a:buChar char="•"/>
            </a:pPr>
            <a:r>
              <a:rPr lang="tr-TR" dirty="0">
                <a:latin typeface="Times New Roman" panose="02020603050405020304" pitchFamily="18" charset="0"/>
                <a:ea typeface="Calibri" panose="020F0502020204030204" pitchFamily="34" charset="0"/>
                <a:cs typeface="Times New Roman" panose="02020603050405020304" pitchFamily="18" charset="0"/>
              </a:rPr>
              <a:t>Sabit Giderlerde %20, değişken giderlerde %30 artış olmuştur. Değişken gider artışlarının takibi ve kontrol altına alınması gerekmektedir.</a:t>
            </a:r>
          </a:p>
          <a:p>
            <a:pPr marL="285750" indent="-285750" algn="just">
              <a:lnSpc>
                <a:spcPct val="115000"/>
              </a:lnSpc>
              <a:spcAft>
                <a:spcPts val="1000"/>
              </a:spcAf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2018 yılsonu firma borcuna göre mevcut borçlarda % 36 oranında artış olmuştur. </a:t>
            </a:r>
          </a:p>
        </p:txBody>
      </p:sp>
    </p:spTree>
    <p:extLst>
      <p:ext uri="{BB962C8B-B14F-4D97-AF65-F5344CB8AC3E}">
        <p14:creationId xmlns:p14="http://schemas.microsoft.com/office/powerpoint/2010/main" val="37668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a:t>
            </a:fld>
            <a:endParaRPr lang="tr-TR" dirty="0"/>
          </a:p>
        </p:txBody>
      </p:sp>
      <p:sp>
        <p:nvSpPr>
          <p:cNvPr id="3" name="İçerik Yer Tutucusu 2"/>
          <p:cNvSpPr>
            <a:spLocks noGrp="1"/>
          </p:cNvSpPr>
          <p:nvPr>
            <p:ph idx="1"/>
          </p:nvPr>
        </p:nvSpPr>
        <p:spPr>
          <a:xfrm>
            <a:off x="1" y="1168564"/>
            <a:ext cx="12192000" cy="814613"/>
          </a:xfrm>
        </p:spPr>
        <p:txBody>
          <a:bodyPr>
            <a:normAutofit fontScale="92500" lnSpcReduction="20000"/>
          </a:bodyPr>
          <a:lstStyle/>
          <a:p>
            <a:pPr marL="0" indent="0">
              <a:buNone/>
            </a:pPr>
            <a:r>
              <a:rPr lang="tr-TR" sz="3600" b="1" dirty="0">
                <a:solidFill>
                  <a:srgbClr val="E61A04"/>
                </a:solidFill>
                <a:latin typeface="Times New Roman" panose="02020603050405020304" pitchFamily="18" charset="0"/>
                <a:cs typeface="Times New Roman" panose="02020603050405020304" pitchFamily="18" charset="0"/>
              </a:rPr>
              <a:t>A)Genel Bütçe Ödenek Planlama ve Tahsis Süreçleri</a:t>
            </a:r>
          </a:p>
          <a:p>
            <a:pPr marL="0" indent="0">
              <a:buNone/>
            </a:pPr>
            <a:r>
              <a:rPr lang="tr-TR" sz="2000" b="1" u="sng" dirty="0">
                <a:latin typeface="Times New Roman" panose="02020603050405020304" pitchFamily="18" charset="0"/>
                <a:cs typeface="Times New Roman" panose="02020603050405020304" pitchFamily="18" charset="0"/>
              </a:rPr>
              <a:t>06.1 Mamul Mal Alımları Kalemi İle 06.7 Gayrimenkul Büyük Onarım Kalemi Ödenek Talep Ve Tahsis Süreci</a:t>
            </a:r>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p>
        </p:txBody>
      </p:sp>
      <p:graphicFrame>
        <p:nvGraphicFramePr>
          <p:cNvPr id="8" name="Diyagram 7"/>
          <p:cNvGraphicFramePr/>
          <p:nvPr>
            <p:extLst>
              <p:ext uri="{D42A27DB-BD31-4B8C-83A1-F6EECF244321}">
                <p14:modId xmlns:p14="http://schemas.microsoft.com/office/powerpoint/2010/main" val="480563043"/>
              </p:ext>
            </p:extLst>
          </p:nvPr>
        </p:nvGraphicFramePr>
        <p:xfrm>
          <a:off x="938150" y="2085323"/>
          <a:ext cx="8989621" cy="423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916876" y="6320043"/>
            <a:ext cx="3185552" cy="369332"/>
          </a:xfrm>
          <a:prstGeom prst="rect">
            <a:avLst/>
          </a:prstGeom>
        </p:spPr>
        <p:txBody>
          <a:bodyPr wrap="none">
            <a:spAutoFit/>
          </a:bodyPr>
          <a:lstStyle/>
          <a:p>
            <a:pPr algn="just"/>
            <a:r>
              <a:rPr lang="tr-TR" dirty="0">
                <a:latin typeface="Times New Roman" panose="02020603050405020304" pitchFamily="18" charset="0"/>
                <a:cs typeface="Times New Roman" panose="02020603050405020304" pitchFamily="18" charset="0"/>
              </a:rPr>
              <a:t>Değerlendirilmeye alınmaktadır.</a:t>
            </a:r>
          </a:p>
        </p:txBody>
      </p:sp>
    </p:spTree>
    <p:extLst>
      <p:ext uri="{BB962C8B-B14F-4D97-AF65-F5344CB8AC3E}">
        <p14:creationId xmlns:p14="http://schemas.microsoft.com/office/powerpoint/2010/main" val="21972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20</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 xmlns:a16="http://schemas.microsoft.com/office/drawing/2014/main" id="{752F5413-2224-4E72-8AA1-D3D919BED89A}"/>
              </a:ext>
            </a:extLst>
          </p:cNvPr>
          <p:cNvSpPr/>
          <p:nvPr/>
        </p:nvSpPr>
        <p:spPr>
          <a:xfrm>
            <a:off x="315648" y="1904677"/>
            <a:ext cx="8183457" cy="923330"/>
          </a:xfrm>
          <a:prstGeom prst="rect">
            <a:avLst/>
          </a:prstGeom>
        </p:spPr>
        <p:txBody>
          <a:bodyPr wrap="square">
            <a:spAutoFit/>
          </a:bodyPr>
          <a:lstStyle/>
          <a:p>
            <a:pPr algn="just"/>
            <a:r>
              <a:rPr lang="tr-TR" i="1" dirty="0"/>
              <a:t>Yönetici Performans Gösterge Kartları içerisinde 4 adet gösterge kartının takibi Başkanlığınız tarafından yapılmaktadır. Yeni yayımlanan Sözleşmeli Yönetici Performans Değerlendirme Yönergesinde 3 adet gösterge kartı revize edilmiştir. </a:t>
            </a:r>
          </a:p>
        </p:txBody>
      </p:sp>
      <p:sp>
        <p:nvSpPr>
          <p:cNvPr id="7" name="Dikdörtgen 6">
            <a:extLst>
              <a:ext uri="{FF2B5EF4-FFF2-40B4-BE49-F238E27FC236}">
                <a16:creationId xmlns="" xmlns:a16="http://schemas.microsoft.com/office/drawing/2014/main" id="{B7745485-8B6B-4774-9563-2B606970B534}"/>
              </a:ext>
            </a:extLst>
          </p:cNvPr>
          <p:cNvSpPr/>
          <p:nvPr/>
        </p:nvSpPr>
        <p:spPr>
          <a:xfrm>
            <a:off x="315650" y="4834188"/>
            <a:ext cx="6403699" cy="1200329"/>
          </a:xfrm>
          <a:prstGeom prst="rect">
            <a:avLst/>
          </a:prstGeom>
        </p:spPr>
        <p:txBody>
          <a:bodyPr wrap="square">
            <a:spAutoFit/>
          </a:bodyPr>
          <a:lstStyle/>
          <a:p>
            <a:pPr algn="just"/>
            <a:r>
              <a:rPr lang="tr-TR" b="1" u="sng" dirty="0">
                <a:hlinkClick r:id="rId3" action="ppaction://hlinkfile"/>
              </a:rPr>
              <a:t>Gösterge kartları üzerinden değerlendirilen hedef kitle</a:t>
            </a:r>
            <a:endParaRPr lang="tr-TR" b="1" u="sng" dirty="0"/>
          </a:p>
          <a:p>
            <a:pPr algn="just"/>
            <a:endParaRPr lang="tr-TR" b="1" u="sng" dirty="0"/>
          </a:p>
          <a:p>
            <a:pPr marL="285750" indent="-285750" algn="just">
              <a:buFont typeface="Arial" panose="020B0604020202020204" pitchFamily="34" charset="0"/>
              <a:buChar char="•"/>
            </a:pPr>
            <a:r>
              <a:rPr lang="tr-TR" i="1" dirty="0"/>
              <a:t>Hastane İdari ve Mali Hizmetler Müdürü</a:t>
            </a:r>
          </a:p>
          <a:p>
            <a:pPr marL="285750" indent="-285750" algn="just">
              <a:buFont typeface="Arial" panose="020B0604020202020204" pitchFamily="34" charset="0"/>
              <a:buChar char="•"/>
            </a:pPr>
            <a:r>
              <a:rPr lang="tr-TR" i="1" dirty="0"/>
              <a:t>Ağız ve Diş Sağlığı  Merkezi İdari Hizmetler Müdürü</a:t>
            </a:r>
          </a:p>
        </p:txBody>
      </p:sp>
      <p:graphicFrame>
        <p:nvGraphicFramePr>
          <p:cNvPr id="8" name="Nesne 7">
            <a:extLst>
              <a:ext uri="{FF2B5EF4-FFF2-40B4-BE49-F238E27FC236}">
                <a16:creationId xmlns="" xmlns:a16="http://schemas.microsoft.com/office/drawing/2014/main" id="{1E6A55C9-3530-4B6B-932F-A4B89EFA5BFC}"/>
              </a:ext>
            </a:extLst>
          </p:cNvPr>
          <p:cNvGraphicFramePr>
            <a:graphicFrameLocks noChangeAspect="1"/>
          </p:cNvGraphicFramePr>
          <p:nvPr>
            <p:extLst>
              <p:ext uri="{D42A27DB-BD31-4B8C-83A1-F6EECF244321}">
                <p14:modId xmlns:p14="http://schemas.microsoft.com/office/powerpoint/2010/main" val="1877312448"/>
              </p:ext>
            </p:extLst>
          </p:nvPr>
        </p:nvGraphicFramePr>
        <p:xfrm>
          <a:off x="315649" y="3019412"/>
          <a:ext cx="8183457" cy="1623371"/>
        </p:xfrm>
        <a:graphic>
          <a:graphicData uri="http://schemas.openxmlformats.org/presentationml/2006/ole">
            <mc:AlternateContent xmlns:mc="http://schemas.openxmlformats.org/markup-compatibility/2006">
              <mc:Choice xmlns:v="urn:schemas-microsoft-com:vml" Requires="v">
                <p:oleObj spid="_x0000_s1036" name="Çalışma Sayfası" r:id="rId5" imgW="5867250" imgH="1009637" progId="Excel.Sheet.12">
                  <p:embed/>
                </p:oleObj>
              </mc:Choice>
              <mc:Fallback>
                <p:oleObj name="Çalışma Sayfası" r:id="rId5" imgW="5867250" imgH="1009637" progId="Excel.Sheet.12">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649" y="3019412"/>
                        <a:ext cx="8183457" cy="1623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a:extLst>
              <a:ext uri="{FF2B5EF4-FFF2-40B4-BE49-F238E27FC236}">
                <a16:creationId xmlns="" xmlns:a16="http://schemas.microsoft.com/office/drawing/2014/main" id="{4A0F4541-CF22-40E2-91AA-E74BA60C719F}"/>
              </a:ext>
            </a:extLst>
          </p:cNvPr>
          <p:cNvSpPr/>
          <p:nvPr/>
        </p:nvSpPr>
        <p:spPr>
          <a:xfrm>
            <a:off x="190148" y="1196297"/>
            <a:ext cx="8395587"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Sözleşmeli Yönetici Performans Kartları</a:t>
            </a:r>
          </a:p>
        </p:txBody>
      </p:sp>
      <p:pic>
        <p:nvPicPr>
          <p:cNvPr id="10" name="Resim 9">
            <a:extLst>
              <a:ext uri="{FF2B5EF4-FFF2-40B4-BE49-F238E27FC236}">
                <a16:creationId xmlns="" xmlns:a16="http://schemas.microsoft.com/office/drawing/2014/main" id="{4253433B-ECD5-47B8-8E20-9DA29FFD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0770" y="1482290"/>
            <a:ext cx="3155580" cy="3691471"/>
          </a:xfrm>
          <a:prstGeom prst="rect">
            <a:avLst/>
          </a:prstGeom>
        </p:spPr>
      </p:pic>
    </p:spTree>
    <p:extLst>
      <p:ext uri="{BB962C8B-B14F-4D97-AF65-F5344CB8AC3E}">
        <p14:creationId xmlns:p14="http://schemas.microsoft.com/office/powerpoint/2010/main" val="203624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21</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141343" y="1713428"/>
            <a:ext cx="11860509" cy="5016758"/>
          </a:xfrm>
          <a:prstGeom prst="rect">
            <a:avLst/>
          </a:prstGeom>
        </p:spPr>
        <p:txBody>
          <a:bodyPr wrap="square">
            <a:spAutoFit/>
          </a:bodyPr>
          <a:lstStyle/>
          <a:p>
            <a:pPr marL="342900" indent="-342900" algn="just">
              <a:buFont typeface="Arial" panose="020B0604020202020204" pitchFamily="34" charset="0"/>
              <a:buChar char="•"/>
            </a:pPr>
            <a:r>
              <a:rPr lang="tr-TR" sz="2000" dirty="0"/>
              <a:t>İl düzeyinde Doğrudan temin limiti %10 olup kontrollerin iyi yapılması </a:t>
            </a:r>
          </a:p>
          <a:p>
            <a:pPr algn="just"/>
            <a:endParaRPr lang="tr-TR" sz="2000" dirty="0"/>
          </a:p>
          <a:p>
            <a:pPr marL="342900" indent="-342900" algn="just">
              <a:buFont typeface="Arial" panose="020B0604020202020204" pitchFamily="34" charset="0"/>
              <a:buChar char="•"/>
            </a:pPr>
            <a:r>
              <a:rPr lang="tr-TR" sz="2000" dirty="0">
                <a:cs typeface="Times New Roman" panose="02020603050405020304" pitchFamily="18" charset="0"/>
              </a:rPr>
              <a:t>Sağlık Müdürlüklerine  Bakanlığımızca sistem üzerinden verilen bölüm içi aktarma yetkisi kapsamında Bakanlıkça uygun görülmeyen ödemeler için aktarmaların yapılmaması</a:t>
            </a:r>
          </a:p>
          <a:p>
            <a:pPr algn="just"/>
            <a:endParaRPr lang="tr-TR" sz="2000" dirty="0">
              <a:cs typeface="Times New Roman" panose="02020603050405020304" pitchFamily="18" charset="0"/>
            </a:endParaRPr>
          </a:p>
          <a:p>
            <a:pPr marL="342900" indent="-342900" algn="just">
              <a:buFont typeface="Arial" panose="020B0604020202020204" pitchFamily="34" charset="0"/>
              <a:buChar char="•"/>
            </a:pPr>
            <a:r>
              <a:rPr lang="tr-TR" sz="2000" dirty="0">
                <a:cs typeface="Times New Roman" panose="02020603050405020304" pitchFamily="18" charset="0"/>
              </a:rPr>
              <a:t>Her muhasebe biriminde en az bir muhasebe yetkilisi yardımcısının çalıştırılmasına özen gösterilmesi</a:t>
            </a:r>
          </a:p>
          <a:p>
            <a:pPr algn="just"/>
            <a:endParaRPr lang="tr-TR" sz="2000" dirty="0">
              <a:cs typeface="Times New Roman" panose="02020603050405020304" pitchFamily="18" charset="0"/>
            </a:endParaRPr>
          </a:p>
          <a:p>
            <a:pPr marL="342900" indent="-342900" algn="just">
              <a:buFont typeface="Arial" panose="020B0604020202020204" pitchFamily="34" charset="0"/>
              <a:buChar char="•"/>
            </a:pPr>
            <a:r>
              <a:rPr lang="tr-TR" sz="2000" dirty="0"/>
              <a:t>Sağlık Bakanlığında Döner Sermaye Muhasebe Hizmetlerinin Yürütülmesine İlişkin Yönerge” de belirtilen iş yoğunluğuna göre Sağlık Müdürlüklerine bağlı muhasebe birimlerinde personel görevlendirilmesi </a:t>
            </a:r>
            <a:r>
              <a:rPr lang="tr-TR" sz="2000" i="1" dirty="0">
                <a:solidFill>
                  <a:srgbClr val="FF0000"/>
                </a:solidFill>
              </a:rPr>
              <a:t>(Maliyeden devir alındıktan sonra iş yükü %35 artmış olmasına rağmen personel sayımız %47 azalmıştır.) </a:t>
            </a:r>
          </a:p>
          <a:p>
            <a:pPr algn="just"/>
            <a:endParaRPr lang="tr-TR" sz="2000" dirty="0"/>
          </a:p>
          <a:p>
            <a:pPr marL="342900" indent="-342900" algn="just">
              <a:buFont typeface="Arial" panose="020B0604020202020204" pitchFamily="34" charset="0"/>
              <a:buChar char="•"/>
            </a:pPr>
            <a:r>
              <a:rPr lang="tr-TR" sz="2000" dirty="0"/>
              <a:t>İl Sağlık Müdürü tarafından önerilen muhasebe yetkilisinin, Yönergede belirlenen muhasebe yetkilisi olabilme şartlarını taşıması</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Ek bütçe taleplerinin zamanında yapılması</a:t>
            </a:r>
          </a:p>
        </p:txBody>
      </p:sp>
      <p:sp>
        <p:nvSpPr>
          <p:cNvPr id="6" name="Dikdörtgen 5">
            <a:extLst>
              <a:ext uri="{FF2B5EF4-FFF2-40B4-BE49-F238E27FC236}">
                <a16:creationId xmlns="" xmlns:a16="http://schemas.microsoft.com/office/drawing/2014/main" id="{42C620E5-238C-40B5-98D8-B2B775084733}"/>
              </a:ext>
            </a:extLst>
          </p:cNvPr>
          <p:cNvSpPr/>
          <p:nvPr/>
        </p:nvSpPr>
        <p:spPr>
          <a:xfrm>
            <a:off x="190148" y="1158197"/>
            <a:ext cx="8395587"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Taleplerimiz;</a:t>
            </a:r>
          </a:p>
        </p:txBody>
      </p:sp>
    </p:spTree>
    <p:extLst>
      <p:ext uri="{BB962C8B-B14F-4D97-AF65-F5344CB8AC3E}">
        <p14:creationId xmlns:p14="http://schemas.microsoft.com/office/powerpoint/2010/main" val="157556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22</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0" y="1629545"/>
            <a:ext cx="11860509" cy="5109091"/>
          </a:xfrm>
          <a:prstGeom prst="rect">
            <a:avLst/>
          </a:prstGeom>
        </p:spPr>
        <p:txBody>
          <a:bodyPr wrap="square">
            <a:spAutoFit/>
          </a:bodyPr>
          <a:lstStyle/>
          <a:p>
            <a:pPr marL="342900" indent="-342900" algn="just"/>
            <a:endParaRPr lang="tr-TR" sz="2000" dirty="0"/>
          </a:p>
          <a:p>
            <a:pPr marL="342900" indent="-342900" algn="just">
              <a:buFont typeface="Arial" panose="020B0604020202020204" pitchFamily="34" charset="0"/>
              <a:buChar char="•"/>
            </a:pPr>
            <a:r>
              <a:rPr lang="tr-TR" sz="2000" dirty="0"/>
              <a:t>SGK kesintilerinin ödenek planlamada dikkate alınacağının ve hatta rücu sebebi olabileceğinin bilinmesi</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Global bütçe protokolünde yer alan yılı gider artış öngörüleri dışında hizmet büyümelerine izinsiz ve kontrolsüz gidilmemesi</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Bütçesi olmayan herhangi bir ihaleye çıkılmaması</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Genel Bütçeden ödenmesi öngörülen ödemelerin döner sermayeden ödenmemesi</a:t>
            </a:r>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tr-TR" sz="2000" dirty="0"/>
              <a:t>Sayıştay bulgularına yönelik sürecin titizlikle yönetilmesi</a:t>
            </a:r>
          </a:p>
          <a:p>
            <a:pPr marL="342900" indent="-342900" algn="just">
              <a:buFont typeface="Arial" panose="020B0604020202020204" pitchFamily="34" charset="0"/>
              <a:buChar char="•"/>
            </a:pPr>
            <a:endParaRPr lang="tr-TR" sz="2000" i="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Kullanılmayan banka hesaplarının kapatılması</a:t>
            </a:r>
            <a:r>
              <a:rPr lang="tr-TR" sz="22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tr-TR"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200" dirty="0" smtClean="0">
                <a:latin typeface="Times New Roman" panose="02020603050405020304" pitchFamily="18" charset="0"/>
                <a:cs typeface="Times New Roman" panose="02020603050405020304" pitchFamily="18" charset="0"/>
              </a:rPr>
              <a:t>Biyomedikal mühendislerinin avans ihtiyaçları</a:t>
            </a:r>
          </a:p>
        </p:txBody>
      </p:sp>
      <p:sp>
        <p:nvSpPr>
          <p:cNvPr id="6" name="Dikdörtgen 5">
            <a:extLst>
              <a:ext uri="{FF2B5EF4-FFF2-40B4-BE49-F238E27FC236}">
                <a16:creationId xmlns="" xmlns:a16="http://schemas.microsoft.com/office/drawing/2014/main" id="{42C620E5-238C-40B5-98D8-B2B775084733}"/>
              </a:ext>
            </a:extLst>
          </p:cNvPr>
          <p:cNvSpPr/>
          <p:nvPr/>
        </p:nvSpPr>
        <p:spPr>
          <a:xfrm>
            <a:off x="190148" y="1196297"/>
            <a:ext cx="8395587" cy="590931"/>
          </a:xfrm>
          <a:prstGeom prst="rect">
            <a:avLst/>
          </a:prstGeom>
        </p:spPr>
        <p:txBody>
          <a:bodyPr wrap="square">
            <a:spAutoFit/>
          </a:bodyPr>
          <a:lstStyle/>
          <a:p>
            <a:pPr>
              <a:lnSpc>
                <a:spcPct val="90000"/>
              </a:lnSpc>
              <a:spcBef>
                <a:spcPts val="1000"/>
              </a:spcBef>
            </a:pPr>
            <a:r>
              <a:rPr lang="tr-TR" sz="3600" b="1" dirty="0">
                <a:solidFill>
                  <a:srgbClr val="E61A04"/>
                </a:solidFill>
                <a:latin typeface="Times New Roman" panose="02020603050405020304" pitchFamily="18" charset="0"/>
                <a:cs typeface="Times New Roman" panose="02020603050405020304" pitchFamily="18" charset="0"/>
              </a:rPr>
              <a:t>Taleplerimiz;</a:t>
            </a:r>
          </a:p>
        </p:txBody>
      </p:sp>
    </p:spTree>
    <p:extLst>
      <p:ext uri="{BB962C8B-B14F-4D97-AF65-F5344CB8AC3E}">
        <p14:creationId xmlns:p14="http://schemas.microsoft.com/office/powerpoint/2010/main" val="10459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0834" y="3696476"/>
            <a:ext cx="4485112" cy="308760"/>
          </a:xfrm>
        </p:spPr>
        <p:txBody>
          <a:bodyPr>
            <a:noAutofit/>
          </a:bodyPr>
          <a:lstStyle/>
          <a:p>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ARZ/TEŞEKKÜR EDERİM.</a:t>
            </a:r>
          </a:p>
        </p:txBody>
      </p:sp>
      <p:sp>
        <p:nvSpPr>
          <p:cNvPr id="3" name="Metin kutusu 2"/>
          <p:cNvSpPr txBox="1"/>
          <p:nvPr/>
        </p:nvSpPr>
        <p:spPr>
          <a:xfrm>
            <a:off x="8431480" y="4981054"/>
            <a:ext cx="3632468" cy="1754326"/>
          </a:xfrm>
          <a:prstGeom prst="rect">
            <a:avLst/>
          </a:prstGeom>
          <a:noFill/>
        </p:spPr>
        <p:txBody>
          <a:bodyPr wrap="square" rtlCol="0">
            <a:spAutoFit/>
          </a:bodyPr>
          <a:lstStyle/>
          <a:p>
            <a:r>
              <a:rPr lang="tr-TR" b="1" i="1" dirty="0">
                <a:solidFill>
                  <a:schemeClr val="bg1"/>
                </a:solidFill>
              </a:rPr>
              <a:t>Özkan ARSLAN </a:t>
            </a:r>
          </a:p>
          <a:p>
            <a:r>
              <a:rPr lang="tr-TR" i="1" dirty="0">
                <a:solidFill>
                  <a:schemeClr val="bg1"/>
                </a:solidFill>
              </a:rPr>
              <a:t>KHGM Döner Sermaye Bütçe ve Muhasebe İşlemleri Daire Başkanı</a:t>
            </a:r>
          </a:p>
          <a:p>
            <a:r>
              <a:rPr lang="tr-TR" i="1" dirty="0">
                <a:solidFill>
                  <a:schemeClr val="bg1"/>
                </a:solidFill>
              </a:rPr>
              <a:t>05325958777</a:t>
            </a:r>
          </a:p>
          <a:p>
            <a:r>
              <a:rPr lang="tr-TR" i="1" dirty="0">
                <a:solidFill>
                  <a:schemeClr val="bg1"/>
                </a:solidFill>
              </a:rPr>
              <a:t>03125650193</a:t>
            </a:r>
          </a:p>
          <a:p>
            <a:r>
              <a:rPr lang="tr-TR" i="1" dirty="0">
                <a:solidFill>
                  <a:schemeClr val="bg1"/>
                </a:solidFill>
              </a:rPr>
              <a:t>ozkan.arslan@saglik.gov.tr</a:t>
            </a:r>
          </a:p>
        </p:txBody>
      </p:sp>
    </p:spTree>
    <p:extLst>
      <p:ext uri="{BB962C8B-B14F-4D97-AF65-F5344CB8AC3E}">
        <p14:creationId xmlns:p14="http://schemas.microsoft.com/office/powerpoint/2010/main" val="129647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3</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Dikdörtgen 5"/>
          <p:cNvSpPr/>
          <p:nvPr/>
        </p:nvSpPr>
        <p:spPr>
          <a:xfrm>
            <a:off x="359909" y="1190973"/>
            <a:ext cx="11562917" cy="1477328"/>
          </a:xfrm>
          <a:prstGeom prst="rect">
            <a:avLst/>
          </a:prstGeom>
        </p:spPr>
        <p:txBody>
          <a:bodyPr wrap="square">
            <a:spAutoFit/>
          </a:bodyPr>
          <a:lstStyle/>
          <a:p>
            <a:pPr marL="342900" indent="-34290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İlgili Genel Müdürlük ve Daire Başkanlıklarının uygun görüşü sonrası kabul edilen ödenek talepleri taahhüt kapsamına alınmakta olup, taahhüt kapsamına alınan talepler Başkanlığımız tarafından resmi yazı ile bildirilmekte olup, aynı zamanda Başkanlığımızın web sayfasında duyuru yapılmaktadır. </a:t>
            </a:r>
          </a:p>
          <a:p>
            <a:pPr marL="342900" indent="-34290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Alım ve/veya yapım süreçlerine taahhüt verildikten sonra başlanılması gerekmektedir.</a:t>
            </a:r>
          </a:p>
        </p:txBody>
      </p:sp>
      <p:pic>
        <p:nvPicPr>
          <p:cNvPr id="7" name="Resim 6"/>
          <p:cNvPicPr>
            <a:picLocks noChangeAspect="1"/>
          </p:cNvPicPr>
          <p:nvPr/>
        </p:nvPicPr>
        <p:blipFill rotWithShape="1">
          <a:blip r:embed="rId2"/>
          <a:srcRect t="7823" r="1716" b="10131"/>
          <a:stretch/>
        </p:blipFill>
        <p:spPr>
          <a:xfrm>
            <a:off x="538035" y="2731326"/>
            <a:ext cx="6694033" cy="3949534"/>
          </a:xfrm>
          <a:prstGeom prst="rect">
            <a:avLst/>
          </a:prstGeom>
        </p:spPr>
      </p:pic>
      <p:sp>
        <p:nvSpPr>
          <p:cNvPr id="8" name="Metin kutusu 7"/>
          <p:cNvSpPr txBox="1"/>
          <p:nvPr/>
        </p:nvSpPr>
        <p:spPr>
          <a:xfrm>
            <a:off x="7849572" y="3059198"/>
            <a:ext cx="3562615" cy="1477328"/>
          </a:xfrm>
          <a:prstGeom prst="rect">
            <a:avLst/>
          </a:prstGeom>
          <a:noFill/>
        </p:spPr>
        <p:txBody>
          <a:bodyPr wrap="square" rtlCol="0">
            <a:spAutoFit/>
          </a:bodyPr>
          <a:lstStyle/>
          <a:p>
            <a:pPr algn="just"/>
            <a:endParaRPr lang="tr-TR" i="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i="1" dirty="0">
                <a:latin typeface="Times New Roman" panose="02020603050405020304" pitchFamily="18" charset="0"/>
                <a:cs typeface="Times New Roman" panose="02020603050405020304" pitchFamily="18" charset="0"/>
              </a:rPr>
              <a:t>Alım veya yapımı biten işlerin ödenek talepleri </a:t>
            </a:r>
            <a:r>
              <a:rPr lang="tr-TR" b="1" i="1" u="sng" dirty="0">
                <a:latin typeface="Times New Roman" panose="02020603050405020304" pitchFamily="18" charset="0"/>
                <a:cs typeface="Times New Roman" panose="02020603050405020304" pitchFamily="18" charset="0"/>
              </a:rPr>
              <a:t>Analitik Bütçe Sistemi (ABS) </a:t>
            </a:r>
            <a:r>
              <a:rPr lang="tr-TR" i="1" dirty="0">
                <a:latin typeface="Times New Roman" panose="02020603050405020304" pitchFamily="18" charset="0"/>
                <a:cs typeface="Times New Roman" panose="02020603050405020304" pitchFamily="18" charset="0"/>
              </a:rPr>
              <a:t>üzerinden yapılmalıdır.</a:t>
            </a:r>
          </a:p>
        </p:txBody>
      </p:sp>
      <p:sp>
        <p:nvSpPr>
          <p:cNvPr id="9" name="Oval 8"/>
          <p:cNvSpPr/>
          <p:nvPr/>
        </p:nvSpPr>
        <p:spPr>
          <a:xfrm>
            <a:off x="688766" y="5142017"/>
            <a:ext cx="1935681" cy="59970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63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4</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İçerik Yer Tutucusu 2"/>
          <p:cNvSpPr>
            <a:spLocks noGrp="1"/>
          </p:cNvSpPr>
          <p:nvPr>
            <p:ph idx="1"/>
          </p:nvPr>
        </p:nvSpPr>
        <p:spPr>
          <a:xfrm>
            <a:off x="69495" y="1146829"/>
            <a:ext cx="12192000" cy="351482"/>
          </a:xfrm>
        </p:spPr>
        <p:txBody>
          <a:bodyPr>
            <a:normAutofit fontScale="92500" lnSpcReduction="10000"/>
          </a:bodyPr>
          <a:lstStyle/>
          <a:p>
            <a:r>
              <a:rPr lang="tr-TR" sz="2000" b="1" u="sng" dirty="0">
                <a:ln w="50800"/>
                <a:latin typeface="Times New Roman" pitchFamily="18" charset="0"/>
                <a:cs typeface="Times New Roman" pitchFamily="18" charset="0"/>
              </a:rPr>
              <a:t>Sağlık Ve Tıp Alanında İkili İşbirliği Kapsamındaki Hastaların Tedavi Giderleri Ödenek Talep Ve Tahsis Süreci </a:t>
            </a:r>
          </a:p>
        </p:txBody>
      </p:sp>
      <p:sp>
        <p:nvSpPr>
          <p:cNvPr id="10" name="İçerik Yer Tutucusu 5"/>
          <p:cNvSpPr txBox="1">
            <a:spLocks/>
          </p:cNvSpPr>
          <p:nvPr/>
        </p:nvSpPr>
        <p:spPr>
          <a:xfrm>
            <a:off x="1382368" y="1659181"/>
            <a:ext cx="2250615" cy="380346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600" dirty="0">
                <a:latin typeface="Times New Roman" pitchFamily="18" charset="0"/>
                <a:cs typeface="Times New Roman" pitchFamily="18" charset="0"/>
              </a:rPr>
              <a:t>AFGANİSTAN </a:t>
            </a:r>
          </a:p>
          <a:p>
            <a:pPr marL="0" indent="0">
              <a:buFont typeface="Arial" panose="020B0604020202020204" pitchFamily="34" charset="0"/>
              <a:buNone/>
            </a:pPr>
            <a:r>
              <a:rPr lang="tr-TR" sz="2600" dirty="0">
                <a:latin typeface="Times New Roman" pitchFamily="18" charset="0"/>
                <a:cs typeface="Times New Roman" pitchFamily="18" charset="0"/>
              </a:rPr>
              <a:t>ARNAVUTLUK</a:t>
            </a:r>
          </a:p>
          <a:p>
            <a:pPr marL="0" indent="0">
              <a:buFont typeface="Arial" panose="020B0604020202020204" pitchFamily="34" charset="0"/>
              <a:buNone/>
            </a:pPr>
            <a:r>
              <a:rPr lang="tr-TR" sz="2600" dirty="0">
                <a:latin typeface="Times New Roman" pitchFamily="18" charset="0"/>
                <a:cs typeface="Times New Roman" pitchFamily="18" charset="0"/>
              </a:rPr>
              <a:t>AZERBAYCAN</a:t>
            </a:r>
          </a:p>
          <a:p>
            <a:pPr marL="0" indent="0">
              <a:buFont typeface="Arial" panose="020B0604020202020204" pitchFamily="34" charset="0"/>
              <a:buNone/>
            </a:pPr>
            <a:r>
              <a:rPr lang="tr-TR" sz="2600" dirty="0">
                <a:latin typeface="Times New Roman" pitchFamily="18" charset="0"/>
                <a:cs typeface="Times New Roman" pitchFamily="18" charset="0"/>
              </a:rPr>
              <a:t>KKTC</a:t>
            </a:r>
          </a:p>
          <a:p>
            <a:pPr marL="0" indent="0">
              <a:buFont typeface="Arial" panose="020B0604020202020204" pitchFamily="34" charset="0"/>
              <a:buNone/>
            </a:pPr>
            <a:r>
              <a:rPr lang="tr-TR" sz="2600" dirty="0">
                <a:latin typeface="Times New Roman" pitchFamily="18" charset="0"/>
                <a:cs typeface="Times New Roman" pitchFamily="18" charset="0"/>
              </a:rPr>
              <a:t>KOSOVA</a:t>
            </a:r>
          </a:p>
          <a:p>
            <a:pPr marL="0" indent="0">
              <a:buFont typeface="Arial" panose="020B0604020202020204" pitchFamily="34" charset="0"/>
              <a:buNone/>
            </a:pPr>
            <a:r>
              <a:rPr lang="tr-TR" sz="2600" dirty="0">
                <a:latin typeface="Times New Roman" pitchFamily="18" charset="0"/>
                <a:cs typeface="Times New Roman" pitchFamily="18" charset="0"/>
              </a:rPr>
              <a:t>KIRGIZİSTAN</a:t>
            </a:r>
          </a:p>
          <a:p>
            <a:pPr marL="0" indent="0">
              <a:buFont typeface="Arial" panose="020B0604020202020204" pitchFamily="34" charset="0"/>
              <a:buNone/>
            </a:pPr>
            <a:r>
              <a:rPr lang="tr-TR" sz="2600" dirty="0">
                <a:latin typeface="Times New Roman" pitchFamily="18" charset="0"/>
                <a:cs typeface="Times New Roman" pitchFamily="18" charset="0"/>
              </a:rPr>
              <a:t>NİJER</a:t>
            </a:r>
          </a:p>
          <a:p>
            <a:pPr marL="0" indent="0">
              <a:buFont typeface="Arial" panose="020B0604020202020204" pitchFamily="34" charset="0"/>
              <a:buNone/>
            </a:pPr>
            <a:r>
              <a:rPr lang="tr-TR" sz="2600" dirty="0">
                <a:latin typeface="Times New Roman" pitchFamily="18" charset="0"/>
                <a:cs typeface="Times New Roman" pitchFamily="18" charset="0"/>
              </a:rPr>
              <a:t>SUDAN</a:t>
            </a:r>
          </a:p>
          <a:p>
            <a:pPr marL="0" indent="0">
              <a:buFont typeface="Arial" panose="020B0604020202020204" pitchFamily="34" charset="0"/>
              <a:buNone/>
            </a:pPr>
            <a:r>
              <a:rPr lang="tr-TR" sz="2600" dirty="0">
                <a:latin typeface="Times New Roman" pitchFamily="18" charset="0"/>
                <a:cs typeface="Times New Roman" pitchFamily="18" charset="0"/>
              </a:rPr>
              <a:t>YEMEN</a:t>
            </a:r>
          </a:p>
          <a:p>
            <a:pPr marL="0" indent="0">
              <a:buFont typeface="Arial" panose="020B0604020202020204" pitchFamily="34" charset="0"/>
              <a:buNone/>
            </a:pPr>
            <a:r>
              <a:rPr lang="tr-TR" sz="2600" dirty="0">
                <a:latin typeface="Times New Roman" pitchFamily="18" charset="0"/>
                <a:cs typeface="Times New Roman" pitchFamily="18" charset="0"/>
              </a:rPr>
              <a:t>GAMBİYA</a:t>
            </a:r>
          </a:p>
          <a:p>
            <a:pPr marL="0" indent="0">
              <a:buFont typeface="Arial" panose="020B0604020202020204" pitchFamily="34" charset="0"/>
              <a:buNone/>
            </a:pPr>
            <a:r>
              <a:rPr lang="tr-TR" sz="2600" dirty="0">
                <a:latin typeface="Times New Roman" pitchFamily="18" charset="0"/>
                <a:cs typeface="Times New Roman" pitchFamily="18" charset="0"/>
              </a:rPr>
              <a:t>MORİTANYA</a:t>
            </a:r>
          </a:p>
          <a:p>
            <a:pPr marL="0" indent="0">
              <a:buFont typeface="Arial" panose="020B0604020202020204" pitchFamily="34" charset="0"/>
              <a:buNone/>
            </a:pPr>
            <a:r>
              <a:rPr lang="tr-TR" sz="2600" dirty="0">
                <a:latin typeface="Times New Roman" pitchFamily="18" charset="0"/>
                <a:cs typeface="Times New Roman" pitchFamily="18" charset="0"/>
              </a:rPr>
              <a:t>SOMALİ</a:t>
            </a:r>
          </a:p>
          <a:p>
            <a:pPr>
              <a:buFont typeface="Wingdings" pitchFamily="2" charset="2"/>
              <a:buChar char="Ø"/>
            </a:pPr>
            <a:endParaRPr lang="tr-TR" dirty="0">
              <a:latin typeface="Times New Roman" pitchFamily="18" charset="0"/>
              <a:cs typeface="Times New Roman" pitchFamily="18" charset="0"/>
            </a:endParaRPr>
          </a:p>
          <a:p>
            <a:pPr>
              <a:buFont typeface="Wingdings" pitchFamily="2" charset="2"/>
              <a:buChar char="Ø"/>
            </a:pPr>
            <a:endParaRPr lang="tr-TR"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510" y="2362327"/>
            <a:ext cx="341108" cy="21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78" y="3579288"/>
            <a:ext cx="344003" cy="24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576" y="1694806"/>
            <a:ext cx="349608" cy="23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631" y="2024845"/>
            <a:ext cx="341108" cy="24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575" y="2638469"/>
            <a:ext cx="354180" cy="28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609" y="2946420"/>
            <a:ext cx="348674" cy="22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80" y="3895208"/>
            <a:ext cx="348673" cy="23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3873" y="4191569"/>
            <a:ext cx="354181" cy="24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http://t2.gstatic.com/images?q=tbn:ANd9GcR3fks6-NTms-DBf-EirH227ttbkoU-naxK-leG93qatr-Fh4Vc&amp;t=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011" y="4512397"/>
            <a:ext cx="366112" cy="243631"/>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19"/>
          <p:cNvPicPr>
            <a:picLocks noChangeAspect="1"/>
          </p:cNvPicPr>
          <p:nvPr/>
        </p:nvPicPr>
        <p:blipFill>
          <a:blip r:embed="rId11" cstate="print"/>
          <a:stretch>
            <a:fillRect/>
          </a:stretch>
        </p:blipFill>
        <p:spPr>
          <a:xfrm>
            <a:off x="839370" y="4792884"/>
            <a:ext cx="373630" cy="249653"/>
          </a:xfrm>
          <a:prstGeom prst="rect">
            <a:avLst/>
          </a:prstGeom>
        </p:spPr>
      </p:pic>
      <p:pic>
        <p:nvPicPr>
          <p:cNvPr id="21" name="Resim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011" y="5104542"/>
            <a:ext cx="364043" cy="241088"/>
          </a:xfrm>
          <a:prstGeom prst="rect">
            <a:avLst/>
          </a:prstGeom>
        </p:spPr>
      </p:pic>
      <p:pic>
        <p:nvPicPr>
          <p:cNvPr id="22" name="Resim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378" y="3279660"/>
            <a:ext cx="356191" cy="214345"/>
          </a:xfrm>
          <a:prstGeom prst="rect">
            <a:avLst/>
          </a:prstGeom>
        </p:spPr>
      </p:pic>
      <p:sp>
        <p:nvSpPr>
          <p:cNvPr id="3" name="Dikdörtgen 2"/>
          <p:cNvSpPr/>
          <p:nvPr/>
        </p:nvSpPr>
        <p:spPr>
          <a:xfrm>
            <a:off x="449102" y="5640778"/>
            <a:ext cx="10738205" cy="954107"/>
          </a:xfrm>
          <a:prstGeom prst="rect">
            <a:avLst/>
          </a:prstGeom>
        </p:spPr>
        <p:txBody>
          <a:bodyPr wrap="square">
            <a:spAutoFit/>
          </a:bodyPr>
          <a:lstStyle/>
          <a:p>
            <a:pPr marL="285750" indent="-285750" algn="just">
              <a:buFont typeface="Wingdings" panose="05000000000000000000" pitchFamily="2" charset="2"/>
              <a:buChar char="Ø"/>
            </a:pPr>
            <a:r>
              <a:rPr lang="tr-TR" dirty="0">
                <a:latin typeface="Times New Roman" pitchFamily="18" charset="0"/>
                <a:cs typeface="Times New Roman" pitchFamily="18" charset="0"/>
              </a:rPr>
              <a:t>Sağlık Bakanlığımız ile diğer ülkelerin Sağlık Bakanlıkları arasında yapılan Sağlık İşbirliği Anlaşmaları çerçevesinde ülkelerinde tedavileri mümkün olmayan hastalar belli bir kontenjan dahilinde ülkemizde ücretsiz olarak tedavi edilmektedirler</a:t>
            </a:r>
            <a:r>
              <a:rPr lang="tr-TR" sz="2000" dirty="0">
                <a:latin typeface="Times New Roman" pitchFamily="18" charset="0"/>
                <a:cs typeface="Times New Roman" pitchFamily="18" charset="0"/>
              </a:rPr>
              <a:t>. </a:t>
            </a:r>
          </a:p>
        </p:txBody>
      </p:sp>
      <p:pic>
        <p:nvPicPr>
          <p:cNvPr id="1027" name="Picture 3" descr="C:\Users\ASUS\Desktop\37201,romanyakpkjp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8218" y="1894525"/>
            <a:ext cx="7924270" cy="319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2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7037E-7 L 0.68593 0.19846 " pathEditMode="relative" rAng="0" ptsTypes="AA">
                                      <p:cBhvr>
                                        <p:cTn id="6" dur="2000" fill="hold"/>
                                        <p:tgtEl>
                                          <p:spTgt spid="13"/>
                                        </p:tgtEl>
                                        <p:attrNameLst>
                                          <p:attrName>ppt_x</p:attrName>
                                          <p:attrName>ppt_y</p:attrName>
                                        </p:attrNameLst>
                                      </p:cBhvr>
                                      <p:rCtr x="34288" y="99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7 -3.82716E-6 L 0.50399 0.11544 " pathEditMode="relative" rAng="0" ptsTypes="AA">
                                      <p:cBhvr>
                                        <p:cTn id="10" dur="2000" fill="hold"/>
                                        <p:tgtEl>
                                          <p:spTgt spid="14"/>
                                        </p:tgtEl>
                                        <p:attrNameLst>
                                          <p:attrName>ppt_x</p:attrName>
                                          <p:attrName>ppt_y</p:attrName>
                                        </p:attrNameLst>
                                      </p:cBhvr>
                                      <p:rCtr x="25191" y="577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3.20988E-6 L 0.58229 0.05247 " pathEditMode="relative" rAng="0" ptsTypes="AA">
                                      <p:cBhvr>
                                        <p:cTn id="14" dur="2000" fill="hold"/>
                                        <p:tgtEl>
                                          <p:spTgt spid="11"/>
                                        </p:tgtEl>
                                        <p:attrNameLst>
                                          <p:attrName>ppt_x</p:attrName>
                                          <p:attrName>ppt_y</p:attrName>
                                        </p:attrNameLst>
                                      </p:cBhvr>
                                      <p:rCtr x="29115" y="262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55556E-7 -2.59259E-6 L 0.54392 0.03303 " pathEditMode="relative" rAng="0" ptsTypes="AA">
                                      <p:cBhvr>
                                        <p:cTn id="18" dur="2000" fill="hold"/>
                                        <p:tgtEl>
                                          <p:spTgt spid="15"/>
                                        </p:tgtEl>
                                        <p:attrNameLst>
                                          <p:attrName>ppt_x</p:attrName>
                                          <p:attrName>ppt_y</p:attrName>
                                        </p:attrNameLst>
                                      </p:cBhvr>
                                      <p:rCtr x="27187" y="163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5E-6 2.46914E-6 L 0.50364 -0.10556 " pathEditMode="relative" rAng="0" ptsTypes="AA">
                                      <p:cBhvr>
                                        <p:cTn id="22" dur="2000" fill="hold"/>
                                        <p:tgtEl>
                                          <p:spTgt spid="16"/>
                                        </p:tgtEl>
                                        <p:attrNameLst>
                                          <p:attrName>ppt_x</p:attrName>
                                          <p:attrName>ppt_y</p:attrName>
                                        </p:attrNameLst>
                                      </p:cBhvr>
                                      <p:rCtr x="25174" y="-527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7 -3.20988E-6 L 0.70087 -0.13055 " pathEditMode="relative" rAng="0" ptsTypes="AA">
                                      <p:cBhvr>
                                        <p:cTn id="26" dur="2000" fill="hold"/>
                                        <p:tgtEl>
                                          <p:spTgt spid="22"/>
                                        </p:tgtEl>
                                        <p:attrNameLst>
                                          <p:attrName>ppt_x</p:attrName>
                                          <p:attrName>ppt_y</p:attrName>
                                        </p:attrNameLst>
                                      </p:cBhvr>
                                      <p:rCtr x="35035" y="-654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38889E-6 3.58025E-6 L 0.46562 0.00277 " pathEditMode="relative" rAng="0" ptsTypes="AA">
                                      <p:cBhvr>
                                        <p:cTn id="30" dur="2000" fill="hold"/>
                                        <p:tgtEl>
                                          <p:spTgt spid="12"/>
                                        </p:tgtEl>
                                        <p:attrNameLst>
                                          <p:attrName>ppt_x</p:attrName>
                                          <p:attrName>ppt_y</p:attrName>
                                        </p:attrNameLst>
                                      </p:cBhvr>
                                      <p:rCtr x="23281" y="12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72222E-6 3.7037E-6 L 0.5349 -0.04414 " pathEditMode="relative" rAng="0" ptsTypes="AA">
                                      <p:cBhvr>
                                        <p:cTn id="34" dur="2000" fill="hold"/>
                                        <p:tgtEl>
                                          <p:spTgt spid="17"/>
                                        </p:tgtEl>
                                        <p:attrNameLst>
                                          <p:attrName>ppt_x</p:attrName>
                                          <p:attrName>ppt_y</p:attrName>
                                        </p:attrNameLst>
                                      </p:cBhvr>
                                      <p:rCtr x="26736" y="-2222"/>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94444E-6 2.96296E-6 L 0.6132 -0.10803 " pathEditMode="relative" rAng="0" ptsTypes="AA">
                                      <p:cBhvr>
                                        <p:cTn id="38" dur="2000" fill="hold"/>
                                        <p:tgtEl>
                                          <p:spTgt spid="18"/>
                                        </p:tgtEl>
                                        <p:attrNameLst>
                                          <p:attrName>ppt_x</p:attrName>
                                          <p:attrName>ppt_y</p:attrName>
                                        </p:attrNameLst>
                                      </p:cBhvr>
                                      <p:rCtr x="30660" y="-540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5E-6 3.7037E-6 L 0.38559 -0.14753 " pathEditMode="relative" rAng="0" ptsTypes="AA">
                                      <p:cBhvr>
                                        <p:cTn id="42" dur="2000" fill="hold"/>
                                        <p:tgtEl>
                                          <p:spTgt spid="19"/>
                                        </p:tgtEl>
                                        <p:attrNameLst>
                                          <p:attrName>ppt_x</p:attrName>
                                          <p:attrName>ppt_y</p:attrName>
                                        </p:attrNameLst>
                                      </p:cBhvr>
                                      <p:rCtr x="19271" y="-737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069 0.00618 L 0.40105 -0.24537 " pathEditMode="relative" rAng="0" ptsTypes="AA">
                                      <p:cBhvr>
                                        <p:cTn id="46" dur="2000" fill="hold"/>
                                        <p:tgtEl>
                                          <p:spTgt spid="20"/>
                                        </p:tgtEl>
                                        <p:attrNameLst>
                                          <p:attrName>ppt_x</p:attrName>
                                          <p:attrName>ppt_y</p:attrName>
                                        </p:attrNameLst>
                                      </p:cBhvr>
                                      <p:rCtr x="20087" y="-12593"/>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88889E-6 1.85185E-6 L 0.59844 -0.22901 " pathEditMode="relative" rAng="0" ptsTypes="AA">
                                      <p:cBhvr>
                                        <p:cTn id="50" dur="2000" fill="hold"/>
                                        <p:tgtEl>
                                          <p:spTgt spid="21"/>
                                        </p:tgtEl>
                                        <p:attrNameLst>
                                          <p:attrName>ppt_x</p:attrName>
                                          <p:attrName>ppt_y</p:attrName>
                                        </p:attrNameLst>
                                      </p:cBhvr>
                                      <p:rCtr x="29913" y="-11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5</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p>
        </p:txBody>
      </p:sp>
      <p:graphicFrame>
        <p:nvGraphicFramePr>
          <p:cNvPr id="5" name="Diyagram 4"/>
          <p:cNvGraphicFramePr/>
          <p:nvPr>
            <p:extLst>
              <p:ext uri="{D42A27DB-BD31-4B8C-83A1-F6EECF244321}">
                <p14:modId xmlns:p14="http://schemas.microsoft.com/office/powerpoint/2010/main" val="2177291217"/>
              </p:ext>
            </p:extLst>
          </p:nvPr>
        </p:nvGraphicFramePr>
        <p:xfrm>
          <a:off x="178131" y="1472532"/>
          <a:ext cx="11839698" cy="532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ikdörtgen 11"/>
          <p:cNvSpPr/>
          <p:nvPr/>
        </p:nvSpPr>
        <p:spPr>
          <a:xfrm>
            <a:off x="-1" y="1051406"/>
            <a:ext cx="12089081" cy="369332"/>
          </a:xfrm>
          <a:prstGeom prst="rect">
            <a:avLst/>
          </a:prstGeom>
        </p:spPr>
        <p:txBody>
          <a:bodyPr wrap="square">
            <a:spAutoFit/>
          </a:bodyPr>
          <a:lstStyle/>
          <a:p>
            <a:r>
              <a:rPr lang="tr-TR" b="1" u="sng" dirty="0">
                <a:ln w="50800"/>
                <a:latin typeface="Times New Roman" pitchFamily="18" charset="0"/>
                <a:cs typeface="Times New Roman" pitchFamily="18" charset="0"/>
              </a:rPr>
              <a:t>Sağlık Ve Tıp Alanında İkili İşbirliği Kapsamındaki Hastaların Tedavi Giderleri Ödenek Talep Ve Tahsis Süreci </a:t>
            </a:r>
          </a:p>
        </p:txBody>
      </p:sp>
    </p:spTree>
    <p:extLst>
      <p:ext uri="{BB962C8B-B14F-4D97-AF65-F5344CB8AC3E}">
        <p14:creationId xmlns:p14="http://schemas.microsoft.com/office/powerpoint/2010/main" val="29841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6</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Dikdörtgen 5"/>
          <p:cNvSpPr/>
          <p:nvPr/>
        </p:nvSpPr>
        <p:spPr>
          <a:xfrm>
            <a:off x="0" y="1221662"/>
            <a:ext cx="12192000" cy="369332"/>
          </a:xfrm>
          <a:prstGeom prst="rect">
            <a:avLst/>
          </a:prstGeom>
        </p:spPr>
        <p:txBody>
          <a:bodyPr wrap="square">
            <a:spAutoFit/>
          </a:bodyPr>
          <a:lstStyle/>
          <a:p>
            <a:r>
              <a:rPr lang="tr-TR" b="1" u="sng" dirty="0">
                <a:ln w="50800"/>
                <a:latin typeface="Times New Roman" pitchFamily="18" charset="0"/>
                <a:cs typeface="Times New Roman" pitchFamily="18" charset="0"/>
              </a:rPr>
              <a:t>7/5/1987 Tarihli Ve 3359 Sayılı Sağlık </a:t>
            </a:r>
            <a:r>
              <a:rPr lang="tr-TR" b="1" u="sng" dirty="0" err="1">
                <a:ln w="50800"/>
                <a:latin typeface="Times New Roman" pitchFamily="18" charset="0"/>
                <a:cs typeface="Times New Roman" pitchFamily="18" charset="0"/>
              </a:rPr>
              <a:t>Hizmetl</a:t>
            </a:r>
            <a:r>
              <a:rPr lang="tr-TR" b="1" u="sng" dirty="0">
                <a:ln w="50800"/>
                <a:latin typeface="Times New Roman" pitchFamily="18" charset="0"/>
                <a:cs typeface="Times New Roman" pitchFamily="18" charset="0"/>
              </a:rPr>
              <a:t>  Temel Kanununa Eklenen “Ek Madde 14” Ödenek Talep Ve Tahsis Süreci</a:t>
            </a:r>
          </a:p>
        </p:txBody>
      </p:sp>
      <p:sp>
        <p:nvSpPr>
          <p:cNvPr id="7" name="Dikdörtgen 6"/>
          <p:cNvSpPr/>
          <p:nvPr/>
        </p:nvSpPr>
        <p:spPr>
          <a:xfrm>
            <a:off x="241156" y="1929644"/>
            <a:ext cx="5102739" cy="3724096"/>
          </a:xfrm>
          <a:prstGeom prst="rect">
            <a:avLst/>
          </a:prstGeom>
        </p:spPr>
        <p:txBody>
          <a:bodyPr wrap="square">
            <a:spAutoFit/>
          </a:bodyPr>
          <a:lstStyle/>
          <a:p>
            <a:pPr marL="12700" algn="just">
              <a:spcBef>
                <a:spcPts val="775"/>
              </a:spcBef>
              <a:buClr>
                <a:srgbClr val="DA1F28"/>
              </a:buClr>
              <a:buSzPct val="60784"/>
              <a:tabLst>
                <a:tab pos="332105" algn="l"/>
                <a:tab pos="332740" algn="l"/>
              </a:tabLst>
            </a:pPr>
            <a:r>
              <a:rPr lang="tr-TR" spc="-20" dirty="0">
                <a:latin typeface="Times New Roman"/>
                <a:cs typeface="Times New Roman"/>
              </a:rPr>
              <a:t>Ülkemizde tedavi </a:t>
            </a:r>
            <a:r>
              <a:rPr lang="tr-TR" spc="-15" dirty="0">
                <a:latin typeface="Times New Roman"/>
                <a:cs typeface="Times New Roman"/>
              </a:rPr>
              <a:t>talebinde </a:t>
            </a:r>
            <a:r>
              <a:rPr lang="tr-TR" spc="-5" dirty="0">
                <a:latin typeface="Times New Roman"/>
                <a:cs typeface="Times New Roman"/>
              </a:rPr>
              <a:t>bulunan </a:t>
            </a:r>
            <a:r>
              <a:rPr lang="tr-TR" spc="-15" dirty="0">
                <a:latin typeface="Times New Roman"/>
                <a:cs typeface="Times New Roman"/>
              </a:rPr>
              <a:t>ve </a:t>
            </a:r>
            <a:r>
              <a:rPr lang="tr-TR" dirty="0">
                <a:latin typeface="Times New Roman"/>
                <a:cs typeface="Times New Roman"/>
              </a:rPr>
              <a:t>bu </a:t>
            </a:r>
            <a:r>
              <a:rPr lang="tr-TR" spc="-25" dirty="0">
                <a:latin typeface="Times New Roman"/>
                <a:cs typeface="Times New Roman"/>
              </a:rPr>
              <a:t>talepleri  </a:t>
            </a:r>
            <a:r>
              <a:rPr lang="tr-TR" dirty="0">
                <a:latin typeface="Times New Roman"/>
                <a:cs typeface="Times New Roman"/>
              </a:rPr>
              <a:t>Dışişleri Bakanlığı </a:t>
            </a:r>
            <a:r>
              <a:rPr lang="tr-TR" spc="5" dirty="0">
                <a:latin typeface="Times New Roman"/>
                <a:cs typeface="Times New Roman"/>
              </a:rPr>
              <a:t>ile </a:t>
            </a:r>
            <a:r>
              <a:rPr lang="tr-TR" dirty="0">
                <a:latin typeface="Times New Roman"/>
                <a:cs typeface="Times New Roman"/>
              </a:rPr>
              <a:t>Sağlık Bakanlığı </a:t>
            </a:r>
            <a:r>
              <a:rPr lang="tr-TR" spc="5" dirty="0">
                <a:latin typeface="Times New Roman"/>
                <a:cs typeface="Times New Roman"/>
              </a:rPr>
              <a:t>tarafından </a:t>
            </a:r>
            <a:r>
              <a:rPr lang="tr-TR" spc="10" dirty="0">
                <a:latin typeface="Times New Roman"/>
                <a:cs typeface="Times New Roman"/>
              </a:rPr>
              <a:t>uygun  </a:t>
            </a:r>
            <a:r>
              <a:rPr lang="tr-TR" dirty="0">
                <a:latin typeface="Times New Roman"/>
                <a:cs typeface="Times New Roman"/>
              </a:rPr>
              <a:t>görülen </a:t>
            </a:r>
            <a:r>
              <a:rPr lang="tr-TR" spc="10" dirty="0">
                <a:latin typeface="Times New Roman"/>
                <a:cs typeface="Times New Roman"/>
              </a:rPr>
              <a:t>yılda </a:t>
            </a:r>
            <a:r>
              <a:rPr lang="tr-TR" spc="-10" dirty="0">
                <a:latin typeface="Times New Roman"/>
                <a:cs typeface="Times New Roman"/>
              </a:rPr>
              <a:t>en </a:t>
            </a:r>
            <a:r>
              <a:rPr lang="tr-TR" spc="5" dirty="0">
                <a:latin typeface="Times New Roman"/>
                <a:cs typeface="Times New Roman"/>
              </a:rPr>
              <a:t>fazla </a:t>
            </a:r>
            <a:r>
              <a:rPr lang="tr-TR" spc="15" dirty="0">
                <a:latin typeface="Times New Roman"/>
                <a:cs typeface="Times New Roman"/>
              </a:rPr>
              <a:t>dört yüz </a:t>
            </a:r>
            <a:r>
              <a:rPr lang="tr-TR" spc="20" dirty="0">
                <a:latin typeface="Times New Roman"/>
                <a:cs typeface="Times New Roman"/>
              </a:rPr>
              <a:t>(400) </a:t>
            </a:r>
            <a:r>
              <a:rPr lang="tr-TR" spc="10" dirty="0">
                <a:latin typeface="Times New Roman"/>
                <a:cs typeface="Times New Roman"/>
              </a:rPr>
              <a:t>yabancı</a:t>
            </a:r>
            <a:r>
              <a:rPr lang="tr-TR" spc="350" dirty="0">
                <a:latin typeface="Times New Roman"/>
                <a:cs typeface="Times New Roman"/>
              </a:rPr>
              <a:t> </a:t>
            </a:r>
            <a:r>
              <a:rPr lang="tr-TR" spc="10" dirty="0">
                <a:latin typeface="Times New Roman"/>
                <a:cs typeface="Times New Roman"/>
              </a:rPr>
              <a:t>hastanın;</a:t>
            </a:r>
            <a:endParaRPr lang="tr-TR" dirty="0">
              <a:latin typeface="Times New Roman"/>
              <a:cs typeface="Times New Roman"/>
            </a:endParaRPr>
          </a:p>
          <a:p>
            <a:pPr marL="298450" indent="-285750" algn="just">
              <a:spcBef>
                <a:spcPts val="775"/>
              </a:spcBef>
              <a:buSzPct val="60784"/>
              <a:buFont typeface="Arial" panose="020B0604020202020204" pitchFamily="34" charset="0"/>
              <a:buChar char="•"/>
              <a:tabLst>
                <a:tab pos="332105" algn="l"/>
                <a:tab pos="332740" algn="l"/>
              </a:tabLst>
            </a:pPr>
            <a:r>
              <a:rPr lang="tr-TR" i="1" spc="-25" dirty="0">
                <a:latin typeface="Times New Roman"/>
                <a:cs typeface="Times New Roman"/>
              </a:rPr>
              <a:t>Tedavi</a:t>
            </a:r>
            <a:r>
              <a:rPr lang="tr-TR" i="1" spc="90" dirty="0">
                <a:latin typeface="Times New Roman"/>
                <a:cs typeface="Times New Roman"/>
              </a:rPr>
              <a:t> </a:t>
            </a:r>
            <a:r>
              <a:rPr lang="tr-TR" i="1" spc="-5" dirty="0">
                <a:latin typeface="Times New Roman"/>
                <a:cs typeface="Times New Roman"/>
              </a:rPr>
              <a:t>giderleri,</a:t>
            </a:r>
            <a:endParaRPr lang="tr-TR" i="1" dirty="0">
              <a:latin typeface="Times New Roman"/>
              <a:cs typeface="Times New Roman"/>
            </a:endParaRPr>
          </a:p>
          <a:p>
            <a:pPr marL="298450" indent="-285750" algn="just">
              <a:spcBef>
                <a:spcPts val="775"/>
              </a:spcBef>
              <a:buSzPct val="60784"/>
              <a:buFont typeface="Arial" panose="020B0604020202020204" pitchFamily="34" charset="0"/>
              <a:buChar char="•"/>
              <a:tabLst>
                <a:tab pos="332105" algn="l"/>
                <a:tab pos="332740" algn="l"/>
              </a:tabLst>
            </a:pPr>
            <a:r>
              <a:rPr lang="tr-TR" i="1" spc="5" dirty="0">
                <a:latin typeface="Times New Roman"/>
                <a:cs typeface="Times New Roman"/>
              </a:rPr>
              <a:t>Gerektiğinde </a:t>
            </a:r>
            <a:r>
              <a:rPr lang="tr-TR" i="1" dirty="0">
                <a:latin typeface="Times New Roman"/>
                <a:cs typeface="Times New Roman"/>
              </a:rPr>
              <a:t>hastaların kendileri </a:t>
            </a:r>
            <a:r>
              <a:rPr lang="tr-TR" i="1" spc="5" dirty="0">
                <a:latin typeface="Times New Roman"/>
                <a:cs typeface="Times New Roman"/>
              </a:rPr>
              <a:t>ve </a:t>
            </a:r>
            <a:r>
              <a:rPr lang="tr-TR" i="1" spc="-10" dirty="0">
                <a:latin typeface="Times New Roman"/>
                <a:cs typeface="Times New Roman"/>
              </a:rPr>
              <a:t>en </a:t>
            </a:r>
            <a:r>
              <a:rPr lang="tr-TR" i="1" spc="5" dirty="0">
                <a:latin typeface="Times New Roman"/>
                <a:cs typeface="Times New Roman"/>
              </a:rPr>
              <a:t>fazla </a:t>
            </a:r>
            <a:r>
              <a:rPr lang="tr-TR" i="1" dirty="0">
                <a:latin typeface="Times New Roman"/>
                <a:cs typeface="Times New Roman"/>
              </a:rPr>
              <a:t>iki kişiyi  </a:t>
            </a:r>
            <a:r>
              <a:rPr lang="tr-TR" i="1" spc="-5" dirty="0">
                <a:latin typeface="Times New Roman"/>
                <a:cs typeface="Times New Roman"/>
              </a:rPr>
              <a:t>geçmeyen </a:t>
            </a:r>
            <a:r>
              <a:rPr lang="tr-TR" i="1" dirty="0">
                <a:latin typeface="Times New Roman"/>
                <a:cs typeface="Times New Roman"/>
              </a:rPr>
              <a:t>refakatçilerinin konaklama</a:t>
            </a:r>
            <a:r>
              <a:rPr lang="tr-TR" i="1" spc="600" dirty="0">
                <a:latin typeface="Times New Roman"/>
                <a:cs typeface="Times New Roman"/>
              </a:rPr>
              <a:t> </a:t>
            </a:r>
            <a:r>
              <a:rPr lang="tr-TR" i="1" spc="-5" dirty="0">
                <a:latin typeface="Times New Roman"/>
                <a:cs typeface="Times New Roman"/>
              </a:rPr>
              <a:t>giderleri, gidiş-dönüş </a:t>
            </a:r>
            <a:r>
              <a:rPr lang="tr-TR" i="1" spc="-30" dirty="0">
                <a:latin typeface="Times New Roman"/>
                <a:cs typeface="Times New Roman"/>
              </a:rPr>
              <a:t>olmak </a:t>
            </a:r>
            <a:r>
              <a:rPr lang="tr-TR" i="1" spc="-15" dirty="0">
                <a:latin typeface="Times New Roman"/>
                <a:cs typeface="Times New Roman"/>
              </a:rPr>
              <a:t>üzere </a:t>
            </a:r>
            <a:r>
              <a:rPr lang="tr-TR" i="1" spc="-20" dirty="0">
                <a:latin typeface="Times New Roman"/>
                <a:cs typeface="Times New Roman"/>
              </a:rPr>
              <a:t>yol</a:t>
            </a:r>
            <a:r>
              <a:rPr lang="tr-TR" i="1" spc="250" dirty="0">
                <a:latin typeface="Times New Roman"/>
                <a:cs typeface="Times New Roman"/>
              </a:rPr>
              <a:t> </a:t>
            </a:r>
            <a:r>
              <a:rPr lang="tr-TR" i="1" spc="-20" dirty="0">
                <a:latin typeface="Times New Roman"/>
                <a:cs typeface="Times New Roman"/>
              </a:rPr>
              <a:t>masrafları </a:t>
            </a:r>
          </a:p>
          <a:p>
            <a:pPr marL="12700" algn="just">
              <a:spcBef>
                <a:spcPts val="775"/>
              </a:spcBef>
              <a:buSzPct val="60784"/>
              <a:tabLst>
                <a:tab pos="332105" algn="l"/>
                <a:tab pos="332740" algn="l"/>
              </a:tabLst>
            </a:pPr>
            <a:r>
              <a:rPr lang="tr-TR" spc="5" dirty="0">
                <a:latin typeface="Times New Roman"/>
                <a:cs typeface="Times New Roman"/>
              </a:rPr>
              <a:t>Tedavinin </a:t>
            </a:r>
            <a:r>
              <a:rPr lang="tr-TR" dirty="0">
                <a:latin typeface="Times New Roman"/>
                <a:cs typeface="Times New Roman"/>
              </a:rPr>
              <a:t>Sağlık </a:t>
            </a:r>
            <a:r>
              <a:rPr lang="tr-TR" spc="5" dirty="0">
                <a:latin typeface="Times New Roman"/>
                <a:cs typeface="Times New Roman"/>
              </a:rPr>
              <a:t>Bakanlığına </a:t>
            </a:r>
            <a:r>
              <a:rPr lang="tr-TR" dirty="0">
                <a:latin typeface="Times New Roman"/>
                <a:cs typeface="Times New Roman"/>
              </a:rPr>
              <a:t>bağlı </a:t>
            </a:r>
            <a:r>
              <a:rPr lang="tr-TR" spc="-5" dirty="0">
                <a:latin typeface="Times New Roman"/>
                <a:cs typeface="Times New Roman"/>
              </a:rPr>
              <a:t>sağlık </a:t>
            </a:r>
            <a:r>
              <a:rPr lang="tr-TR" dirty="0">
                <a:latin typeface="Times New Roman"/>
                <a:cs typeface="Times New Roman"/>
              </a:rPr>
              <a:t>kurumları </a:t>
            </a:r>
            <a:r>
              <a:rPr lang="tr-TR" spc="5" dirty="0">
                <a:latin typeface="Times New Roman"/>
                <a:cs typeface="Times New Roman"/>
              </a:rPr>
              <a:t>ile </a:t>
            </a:r>
            <a:r>
              <a:rPr lang="tr-TR" dirty="0">
                <a:latin typeface="Times New Roman"/>
                <a:cs typeface="Times New Roman"/>
              </a:rPr>
              <a:t>Devlete  ait </a:t>
            </a:r>
            <a:r>
              <a:rPr lang="tr-TR" spc="5" dirty="0">
                <a:latin typeface="Times New Roman"/>
                <a:cs typeface="Times New Roman"/>
              </a:rPr>
              <a:t>üniversite hastanelerinde </a:t>
            </a:r>
            <a:r>
              <a:rPr lang="tr-TR" dirty="0">
                <a:latin typeface="Times New Roman"/>
                <a:cs typeface="Times New Roman"/>
              </a:rPr>
              <a:t>yapılmış </a:t>
            </a:r>
            <a:r>
              <a:rPr lang="tr-TR" spc="-5" dirty="0">
                <a:latin typeface="Times New Roman"/>
                <a:cs typeface="Times New Roman"/>
              </a:rPr>
              <a:t>olması</a:t>
            </a:r>
            <a:r>
              <a:rPr lang="tr-TR" spc="35" dirty="0">
                <a:latin typeface="Times New Roman"/>
                <a:cs typeface="Times New Roman"/>
              </a:rPr>
              <a:t> </a:t>
            </a:r>
            <a:r>
              <a:rPr lang="tr-TR" dirty="0">
                <a:latin typeface="Times New Roman"/>
                <a:cs typeface="Times New Roman"/>
              </a:rPr>
              <a:t>kaydıyla, </a:t>
            </a:r>
            <a:r>
              <a:rPr lang="tr-TR" spc="-25" dirty="0">
                <a:latin typeface="Times New Roman"/>
                <a:cs typeface="Times New Roman"/>
              </a:rPr>
              <a:t>T.C. Sağlık Bakanlığı </a:t>
            </a:r>
            <a:r>
              <a:rPr lang="tr-TR" dirty="0">
                <a:latin typeface="Times New Roman"/>
                <a:cs typeface="Times New Roman"/>
              </a:rPr>
              <a:t>tarafından</a:t>
            </a:r>
            <a:r>
              <a:rPr lang="tr-TR" spc="135" dirty="0">
                <a:latin typeface="Times New Roman"/>
                <a:cs typeface="Times New Roman"/>
              </a:rPr>
              <a:t> </a:t>
            </a:r>
            <a:r>
              <a:rPr lang="tr-TR" dirty="0">
                <a:latin typeface="Times New Roman"/>
                <a:cs typeface="Times New Roman"/>
              </a:rPr>
              <a:t>karşılanır.</a:t>
            </a:r>
          </a:p>
        </p:txBody>
      </p:sp>
      <p:pic>
        <p:nvPicPr>
          <p:cNvPr id="8" name="Picture 2" descr="C:\Users\ASUS\Desktop\dunya-duz-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404" y="1929645"/>
            <a:ext cx="6175612" cy="372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6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7</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p>
        </p:txBody>
      </p:sp>
      <p:graphicFrame>
        <p:nvGraphicFramePr>
          <p:cNvPr id="12" name="Diyagram 11"/>
          <p:cNvGraphicFramePr/>
          <p:nvPr>
            <p:extLst>
              <p:ext uri="{D42A27DB-BD31-4B8C-83A1-F6EECF244321}">
                <p14:modId xmlns:p14="http://schemas.microsoft.com/office/powerpoint/2010/main" val="1157239369"/>
              </p:ext>
            </p:extLst>
          </p:nvPr>
        </p:nvGraphicFramePr>
        <p:xfrm>
          <a:off x="178131" y="1472532"/>
          <a:ext cx="11839698" cy="532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Dikdörtgen 12"/>
          <p:cNvSpPr/>
          <p:nvPr/>
        </p:nvSpPr>
        <p:spPr>
          <a:xfrm>
            <a:off x="0" y="1067287"/>
            <a:ext cx="12192000" cy="369332"/>
          </a:xfrm>
          <a:prstGeom prst="rect">
            <a:avLst/>
          </a:prstGeom>
        </p:spPr>
        <p:txBody>
          <a:bodyPr wrap="square">
            <a:spAutoFit/>
          </a:bodyPr>
          <a:lstStyle/>
          <a:p>
            <a:r>
              <a:rPr lang="tr-TR" b="1" u="sng" dirty="0">
                <a:ln w="50800"/>
                <a:latin typeface="Times New Roman" pitchFamily="18" charset="0"/>
                <a:cs typeface="Times New Roman" pitchFamily="18" charset="0"/>
              </a:rPr>
              <a:t>7/5/1987 Tarihli Ve 3359 Sayılı Sağlık </a:t>
            </a:r>
            <a:r>
              <a:rPr lang="tr-TR" b="1" u="sng" dirty="0" err="1">
                <a:ln w="50800"/>
                <a:latin typeface="Times New Roman" pitchFamily="18" charset="0"/>
                <a:cs typeface="Times New Roman" pitchFamily="18" charset="0"/>
              </a:rPr>
              <a:t>Hizmetl</a:t>
            </a:r>
            <a:r>
              <a:rPr lang="tr-TR" b="1" u="sng" dirty="0">
                <a:ln w="50800"/>
                <a:latin typeface="Times New Roman" pitchFamily="18" charset="0"/>
                <a:cs typeface="Times New Roman" pitchFamily="18" charset="0"/>
              </a:rPr>
              <a:t>  Temel Kanununa Eklenen “Ek Madde 14” Ödenek Talep Ve Tahsis Süreci</a:t>
            </a:r>
          </a:p>
        </p:txBody>
      </p:sp>
    </p:spTree>
    <p:extLst>
      <p:ext uri="{BB962C8B-B14F-4D97-AF65-F5344CB8AC3E}">
        <p14:creationId xmlns:p14="http://schemas.microsoft.com/office/powerpoint/2010/main" val="173570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8</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Rectangle 3"/>
          <p:cNvSpPr txBox="1">
            <a:spLocks/>
          </p:cNvSpPr>
          <p:nvPr/>
        </p:nvSpPr>
        <p:spPr>
          <a:xfrm>
            <a:off x="-15834" y="1214750"/>
            <a:ext cx="12192000" cy="388419"/>
          </a:xfrm>
          <a:prstGeom prst="rect">
            <a:avLst/>
          </a:prstGeom>
        </p:spPr>
        <p:txBody>
          <a:bodyPr>
            <a:normAutofit/>
            <a:scene3d>
              <a:camera prst="orthographicFront"/>
              <a:lightRig rig="threePt" dir="t"/>
            </a:scene3d>
            <a:sp3d extrusionH="57150">
              <a:bevelT w="38100" h="38100"/>
            </a:sp3d>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l"/>
            <a:r>
              <a:rPr lang="tr-TR" sz="1800" b="1" u="sng" dirty="0">
                <a:ln w="50800"/>
                <a:latin typeface="Times New Roman" pitchFamily="18" charset="0"/>
                <a:cs typeface="Times New Roman" pitchFamily="18" charset="0"/>
              </a:rPr>
              <a:t>03.2 Tüketime Yönelik Mamul Mal Alımları Kalemi Ödenek Talep Ve Tahsis Süreci</a:t>
            </a:r>
          </a:p>
        </p:txBody>
      </p:sp>
      <p:sp>
        <p:nvSpPr>
          <p:cNvPr id="7" name="Dikdörtgen 6"/>
          <p:cNvSpPr/>
          <p:nvPr/>
        </p:nvSpPr>
        <p:spPr>
          <a:xfrm>
            <a:off x="6127665" y="1947553"/>
            <a:ext cx="5628906" cy="3416320"/>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Üretim sürecinde kullanılmadan doğrudan tüketime yönelik olarak kullanılan nihai mal ve hizmetler ( Kırtasiye, Temizlik Malzemesi, </a:t>
            </a:r>
            <a:r>
              <a:rPr lang="tr-TR" b="1" dirty="0">
                <a:solidFill>
                  <a:srgbClr val="FF0000"/>
                </a:solidFill>
                <a:latin typeface="Times New Roman" panose="02020603050405020304" pitchFamily="18" charset="0"/>
                <a:cs typeface="Times New Roman" panose="02020603050405020304" pitchFamily="18" charset="0"/>
              </a:rPr>
              <a:t>Tıbbi Malzeme ve İlaç</a:t>
            </a:r>
            <a:r>
              <a:rPr lang="tr-TR" dirty="0">
                <a:latin typeface="Times New Roman" panose="02020603050405020304" pitchFamily="18" charset="0"/>
                <a:cs typeface="Times New Roman" panose="02020603050405020304" pitchFamily="18" charset="0"/>
              </a:rPr>
              <a:t>, Akaryakıt, Elektrik, Su, Yakacak vb.…)  bu ödenek kaleminden yapılmaktadır.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Genel Bütçe 03.2 kalemindeki ödeneğin zaten döner sermayeden de ödense peşin ödenen Elektrik, doğalgaz ve su giderlerinde kullanılmak yerine peşin alım avantajının kullanılabileceği kırtasiye, tıbbi sarf, ilaç, temizlik malzemeleri vs. alımında kullanılması daha efektif olacaktır. </a:t>
            </a:r>
          </a:p>
        </p:txBody>
      </p:sp>
      <p:pic>
        <p:nvPicPr>
          <p:cNvPr id="2051" name="Picture 3" descr="C:\Users\ASUS\Desktop\hea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39" y="2038350"/>
            <a:ext cx="5011387"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1136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104204BE-466C-4FCD-980B-D321A1B2D829}" type="slidenum">
              <a:rPr lang="tr-TR" smtClean="0"/>
              <a:pPr>
                <a:defRPr/>
              </a:pPr>
              <a:t>9</a:t>
            </a:fld>
            <a:endParaRPr lang="tr-TR" dirty="0"/>
          </a:p>
        </p:txBody>
      </p:sp>
      <p:sp>
        <p:nvSpPr>
          <p:cNvPr id="4" name="Unvan 3"/>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Döner Sermaye Bütçe ve Muhasebe İşlemleri Dairesi Başkanlığı</a:t>
            </a:r>
            <a:endParaRPr lang="tr-TR" dirty="0">
              <a:latin typeface="Times New Roman" panose="02020603050405020304" pitchFamily="18" charset="0"/>
              <a:cs typeface="Times New Roman" panose="02020603050405020304" pitchFamily="18" charset="0"/>
            </a:endParaRPr>
          </a:p>
        </p:txBody>
      </p:sp>
      <p:sp>
        <p:nvSpPr>
          <p:cNvPr id="6" name="Dikdörtgen 5"/>
          <p:cNvSpPr/>
          <p:nvPr/>
        </p:nvSpPr>
        <p:spPr>
          <a:xfrm>
            <a:off x="0" y="1174161"/>
            <a:ext cx="12192000" cy="369332"/>
          </a:xfrm>
          <a:prstGeom prst="rect">
            <a:avLst/>
          </a:prstGeom>
        </p:spPr>
        <p:txBody>
          <a:bodyPr wrap="square">
            <a:spAutoFit/>
          </a:bodyPr>
          <a:lstStyle/>
          <a:p>
            <a:r>
              <a:rPr lang="tr-TR" b="1" u="sng" dirty="0">
                <a:ln w="50800"/>
                <a:latin typeface="Times New Roman" pitchFamily="18" charset="0"/>
                <a:cs typeface="Times New Roman" pitchFamily="18" charset="0"/>
              </a:rPr>
              <a:t>03.7 Menkul Mal, </a:t>
            </a:r>
            <a:r>
              <a:rPr lang="tr-TR" b="1" u="sng" dirty="0" err="1">
                <a:ln w="50800"/>
                <a:latin typeface="Times New Roman" pitchFamily="18" charset="0"/>
                <a:cs typeface="Times New Roman" pitchFamily="18" charset="0"/>
              </a:rPr>
              <a:t>Gayrimaddi</a:t>
            </a:r>
            <a:r>
              <a:rPr lang="tr-TR" b="1" u="sng" dirty="0">
                <a:ln w="50800"/>
                <a:latin typeface="Times New Roman" pitchFamily="18" charset="0"/>
                <a:cs typeface="Times New Roman" pitchFamily="18" charset="0"/>
              </a:rPr>
              <a:t> Hak Alım, Bakım Ve Onarım Giderleri Ödenek Talep Ve Tahsis Süreci</a:t>
            </a:r>
          </a:p>
        </p:txBody>
      </p:sp>
      <p:sp>
        <p:nvSpPr>
          <p:cNvPr id="7" name="Dikdörtgen 6"/>
          <p:cNvSpPr/>
          <p:nvPr/>
        </p:nvSpPr>
        <p:spPr>
          <a:xfrm>
            <a:off x="206155" y="1631659"/>
            <a:ext cx="11709070" cy="1754326"/>
          </a:xfrm>
          <a:prstGeom prst="rect">
            <a:avLst/>
          </a:prstGeom>
        </p:spPr>
        <p:txBody>
          <a:bodyPr wrap="square">
            <a:spAutoFit/>
          </a:bodyPr>
          <a:lstStyle/>
          <a:p>
            <a:pPr algn="just"/>
            <a:r>
              <a:rPr lang="tr-TR" dirty="0">
                <a:latin typeface="Times New Roman" panose="02020603050405020304" pitchFamily="18" charset="0"/>
                <a:cs typeface="Times New Roman" panose="02020603050405020304" pitchFamily="18" charset="0"/>
              </a:rPr>
              <a:t>Bu grupta yer olan alım, bakım ve onarım giderleri her yıl bütçe kanunuyla belirlenecek tutarın altında kalanlar için bu kalemden harcama yapılabilir.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Döner Sermaye Bütçesi 03.7 hesap kodundaki giderlerinizin toplam gider üzerindeki ağırlıklı ortalaması alınarak, ayını oranda Genel Bütçenin 03.7 kalemindeki kullanılabilir ödeneğinin İl Sağlık Müdürlüğü düzeyinde dağılımı yapılmıştır. </a:t>
            </a:r>
          </a:p>
          <a:p>
            <a:pPr algn="just"/>
            <a:endParaRPr lang="tr-TR" dirty="0">
              <a:latin typeface="Times New Roman" panose="02020603050405020304" pitchFamily="18" charset="0"/>
              <a:cs typeface="Times New Roman" panose="020206030504050203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1084622341"/>
              </p:ext>
            </p:extLst>
          </p:nvPr>
        </p:nvGraphicFramePr>
        <p:xfrm>
          <a:off x="267175" y="4162468"/>
          <a:ext cx="7834044" cy="1562100"/>
        </p:xfrm>
        <a:graphic>
          <a:graphicData uri="http://schemas.openxmlformats.org/drawingml/2006/table">
            <a:tbl>
              <a:tblPr/>
              <a:tblGrid>
                <a:gridCol w="4729988">
                  <a:extLst>
                    <a:ext uri="{9D8B030D-6E8A-4147-A177-3AD203B41FA5}">
                      <a16:colId xmlns="" xmlns:a16="http://schemas.microsoft.com/office/drawing/2014/main" val="20000"/>
                    </a:ext>
                  </a:extLst>
                </a:gridCol>
                <a:gridCol w="3104056">
                  <a:extLst>
                    <a:ext uri="{9D8B030D-6E8A-4147-A177-3AD203B41FA5}">
                      <a16:colId xmlns="" xmlns:a16="http://schemas.microsoft.com/office/drawing/2014/main" val="20001"/>
                    </a:ext>
                  </a:extLst>
                </a:gridCol>
              </a:tblGrid>
              <a:tr h="390525">
                <a:tc>
                  <a:txBody>
                    <a:bodyPr/>
                    <a:lstStyle/>
                    <a:p>
                      <a:pPr algn="l" fontAlgn="ctr"/>
                      <a:r>
                        <a:rPr lang="tr-TR" sz="1800" b="0" i="0" u="none" strike="noStrike" dirty="0">
                          <a:solidFill>
                            <a:srgbClr val="000000"/>
                          </a:solidFill>
                          <a:effectLst/>
                          <a:latin typeface="Times New Roman" panose="02020603050405020304" pitchFamily="18" charset="0"/>
                          <a:cs typeface="Times New Roman" panose="02020603050405020304" pitchFamily="18" charset="0"/>
                        </a:rPr>
                        <a:t>Menkul mal alımlarında       </a:t>
                      </a:r>
                      <a:r>
                        <a:rPr lang="tr-TR" sz="18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tr-TR" sz="1800" b="1" i="0" u="none" strike="noStrike" dirty="0">
                          <a:solidFill>
                            <a:srgbClr val="000000"/>
                          </a:solidFill>
                          <a:effectLst/>
                          <a:latin typeface="Times New Roman" panose="02020603050405020304" pitchFamily="18" charset="0"/>
                          <a:cs typeface="Times New Roman" panose="02020603050405020304" pitchFamily="18" charset="0"/>
                        </a:rPr>
                        <a:t>(03.7.1)</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800" b="1" i="0" u="none" strike="noStrike">
                          <a:solidFill>
                            <a:srgbClr val="000000"/>
                          </a:solidFill>
                          <a:effectLst/>
                          <a:latin typeface="Times New Roman" panose="02020603050405020304" pitchFamily="18" charset="0"/>
                          <a:cs typeface="Times New Roman" panose="02020603050405020304" pitchFamily="18" charset="0"/>
                        </a:rPr>
                        <a:t>25.000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90525">
                <a:tc>
                  <a:txBody>
                    <a:bodyPr/>
                    <a:lstStyle/>
                    <a:p>
                      <a:pPr algn="l" fontAlgn="ctr"/>
                      <a:r>
                        <a:rPr lang="tr-TR" sz="1800" b="0" i="0" u="none" strike="noStrike" dirty="0" err="1">
                          <a:solidFill>
                            <a:srgbClr val="000000"/>
                          </a:solidFill>
                          <a:effectLst/>
                          <a:latin typeface="Times New Roman" panose="02020603050405020304" pitchFamily="18" charset="0"/>
                          <a:cs typeface="Times New Roman" panose="02020603050405020304" pitchFamily="18" charset="0"/>
                        </a:rPr>
                        <a:t>Gayrimaddi</a:t>
                      </a:r>
                      <a:r>
                        <a:rPr lang="tr-TR" sz="1800" b="0" i="0" u="none" strike="noStrike" dirty="0">
                          <a:solidFill>
                            <a:srgbClr val="000000"/>
                          </a:solidFill>
                          <a:effectLst/>
                          <a:latin typeface="Times New Roman" panose="02020603050405020304" pitchFamily="18" charset="0"/>
                          <a:cs typeface="Times New Roman" panose="02020603050405020304" pitchFamily="18" charset="0"/>
                        </a:rPr>
                        <a:t> hak alımlarında</a:t>
                      </a:r>
                      <a:r>
                        <a:rPr lang="tr-TR" sz="18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tr-TR" sz="1800" b="1" i="0" u="none" strike="noStrike" dirty="0">
                          <a:solidFill>
                            <a:srgbClr val="000000"/>
                          </a:solidFill>
                          <a:effectLst/>
                          <a:latin typeface="Times New Roman" panose="02020603050405020304" pitchFamily="18" charset="0"/>
                          <a:cs typeface="Times New Roman" panose="02020603050405020304" pitchFamily="18" charset="0"/>
                        </a:rPr>
                        <a:t>(03.7.2) </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800" b="1" i="0" u="none" strike="noStrike" dirty="0">
                          <a:solidFill>
                            <a:srgbClr val="000000"/>
                          </a:solidFill>
                          <a:effectLst/>
                          <a:latin typeface="Times New Roman" panose="02020603050405020304" pitchFamily="18" charset="0"/>
                          <a:cs typeface="Times New Roman" panose="02020603050405020304" pitchFamily="18" charset="0"/>
                        </a:rPr>
                        <a:t>20.000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90525">
                <a:tc>
                  <a:txBody>
                    <a:bodyPr/>
                    <a:lstStyle/>
                    <a:p>
                      <a:pPr algn="l" fontAlgn="ctr"/>
                      <a:r>
                        <a:rPr lang="tr-TR" sz="1800" b="0" i="0" u="none" strike="noStrike" dirty="0">
                          <a:solidFill>
                            <a:srgbClr val="000000"/>
                          </a:solidFill>
                          <a:effectLst/>
                          <a:latin typeface="Times New Roman" panose="02020603050405020304" pitchFamily="18" charset="0"/>
                          <a:cs typeface="Times New Roman" panose="02020603050405020304" pitchFamily="18" charset="0"/>
                        </a:rPr>
                        <a:t>Menkul malların bakım ve onarımlarında</a:t>
                      </a:r>
                      <a:r>
                        <a:rPr lang="tr-TR" sz="18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tr-TR" sz="1800" b="1" i="0" u="none" strike="noStrike" dirty="0">
                          <a:solidFill>
                            <a:srgbClr val="000000"/>
                          </a:solidFill>
                          <a:effectLst/>
                          <a:latin typeface="Times New Roman" panose="02020603050405020304" pitchFamily="18" charset="0"/>
                          <a:cs typeface="Times New Roman" panose="02020603050405020304" pitchFamily="18" charset="0"/>
                        </a:rPr>
                        <a:t>(03.7.3)</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800" b="1" i="0" u="none" strike="noStrike">
                          <a:solidFill>
                            <a:srgbClr val="000000"/>
                          </a:solidFill>
                          <a:effectLst/>
                          <a:latin typeface="Times New Roman" panose="02020603050405020304" pitchFamily="18" charset="0"/>
                          <a:cs typeface="Times New Roman" panose="02020603050405020304" pitchFamily="18" charset="0"/>
                        </a:rPr>
                        <a:t>25.000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90525">
                <a:tc>
                  <a:txBody>
                    <a:bodyPr/>
                    <a:lstStyle/>
                    <a:p>
                      <a:pPr algn="l" fontAlgn="ctr"/>
                      <a:r>
                        <a:rPr lang="tr-TR" sz="1800" b="0" i="0" u="none" strike="noStrike" dirty="0">
                          <a:solidFill>
                            <a:srgbClr val="000000"/>
                          </a:solidFill>
                          <a:effectLst/>
                          <a:latin typeface="Times New Roman" panose="02020603050405020304" pitchFamily="18" charset="0"/>
                          <a:cs typeface="Times New Roman" panose="02020603050405020304" pitchFamily="18" charset="0"/>
                        </a:rPr>
                        <a:t>Gayrimenkullerin bakım ve onarımlarında</a:t>
                      </a:r>
                      <a:r>
                        <a:rPr lang="tr-TR" sz="18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tr-TR" sz="1800" b="1" i="0" u="none" strike="noStrike" dirty="0">
                          <a:solidFill>
                            <a:srgbClr val="000000"/>
                          </a:solidFill>
                          <a:effectLst/>
                          <a:latin typeface="Times New Roman" panose="02020603050405020304" pitchFamily="18" charset="0"/>
                          <a:cs typeface="Times New Roman" panose="02020603050405020304" pitchFamily="18" charset="0"/>
                        </a:rPr>
                        <a:t>(03.8)</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800" b="1" i="0" u="none" strike="noStrike" dirty="0">
                          <a:solidFill>
                            <a:srgbClr val="000000"/>
                          </a:solidFill>
                          <a:effectLst/>
                          <a:latin typeface="Times New Roman" panose="02020603050405020304" pitchFamily="18" charset="0"/>
                          <a:cs typeface="Times New Roman" panose="02020603050405020304" pitchFamily="18" charset="0"/>
                        </a:rPr>
                        <a:t>55.000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Metin kutusu 8"/>
          <p:cNvSpPr txBox="1"/>
          <p:nvPr/>
        </p:nvSpPr>
        <p:spPr>
          <a:xfrm>
            <a:off x="144641" y="3415132"/>
            <a:ext cx="1847952" cy="369332"/>
          </a:xfrm>
          <a:prstGeom prst="rect">
            <a:avLst/>
          </a:prstGeom>
          <a:noFill/>
        </p:spPr>
        <p:txBody>
          <a:bodyPr wrap="square" rtlCol="0">
            <a:spAutoFit/>
          </a:bodyPr>
          <a:lstStyle/>
          <a:p>
            <a:r>
              <a:rPr lang="tr-TR" b="1" i="1" u="sng" dirty="0">
                <a:solidFill>
                  <a:srgbClr val="FF0000"/>
                </a:solidFill>
                <a:latin typeface="Times New Roman" panose="02020603050405020304" pitchFamily="18" charset="0"/>
                <a:cs typeface="Times New Roman" panose="02020603050405020304" pitchFamily="18" charset="0"/>
              </a:rPr>
              <a:t>Parasal Limitler </a:t>
            </a:r>
          </a:p>
        </p:txBody>
      </p:sp>
      <p:sp>
        <p:nvSpPr>
          <p:cNvPr id="10" name="Metin kutusu 9"/>
          <p:cNvSpPr txBox="1"/>
          <p:nvPr/>
        </p:nvSpPr>
        <p:spPr>
          <a:xfrm>
            <a:off x="214253" y="5951105"/>
            <a:ext cx="3556680" cy="369332"/>
          </a:xfrm>
          <a:prstGeom prst="rect">
            <a:avLst/>
          </a:prstGeom>
          <a:noFill/>
        </p:spPr>
        <p:txBody>
          <a:bodyPr wrap="square" rtlCol="0">
            <a:spAutoFit/>
          </a:bodyPr>
          <a:lstStyle/>
          <a:p>
            <a:r>
              <a:rPr lang="tr-TR" b="1" i="1" u="sng" dirty="0"/>
              <a:t>Bu limitlere KDV dahildir.</a:t>
            </a:r>
          </a:p>
        </p:txBody>
      </p:sp>
    </p:spTree>
    <p:extLst>
      <p:ext uri="{BB962C8B-B14F-4D97-AF65-F5344CB8AC3E}">
        <p14:creationId xmlns:p14="http://schemas.microsoft.com/office/powerpoint/2010/main" val="295586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1201D49F58544ABF55037D3D28F43A" ma:contentTypeVersion="2" ma:contentTypeDescription="Create a new document." ma:contentTypeScope="" ma:versionID="c53c1a8c2167e67e9a7733b0cb46bc50">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d8299a6dbb52a799484d0239c4cb92ba"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FA596-2DBE-4CAF-A960-E34832418A5E}">
  <ds:schemaRefs>
    <ds:schemaRef ds:uri="http://schemas.microsoft.com/office/infopath/2007/PartnerControls"/>
    <ds:schemaRef ds:uri="http://purl.org/dc/elements/1.1/"/>
    <ds:schemaRef ds:uri="http://schemas.openxmlformats.org/package/2006/metadata/core-properties"/>
    <ds:schemaRef ds:uri="http://schemas.microsoft.com/sharepoint/v3"/>
    <ds:schemaRef ds:uri="http://purl.org/dc/dcmitype/"/>
    <ds:schemaRef ds:uri="http://purl.org/dc/terms/"/>
    <ds:schemaRef ds:uri="http://schemas.microsoft.com/office/2006/documentManagement/types"/>
    <ds:schemaRef ds:uri="http://www.w3.org/XML/1998/namespace"/>
    <ds:schemaRef ds:uri="04ef92f6-9dd8-455a-8e33-ba5abb16863d"/>
    <ds:schemaRef ds:uri="http://schemas.microsoft.com/office/2006/metadata/properties"/>
  </ds:schemaRefs>
</ds:datastoreItem>
</file>

<file path=customXml/itemProps2.xml><?xml version="1.0" encoding="utf-8"?>
<ds:datastoreItem xmlns:ds="http://schemas.openxmlformats.org/officeDocument/2006/customXml" ds:itemID="{964FD6F6-55A9-4F41-844C-1FE181B4B133}">
  <ds:schemaRefs>
    <ds:schemaRef ds:uri="http://schemas.microsoft.com/sharepoint/v3/contenttype/forms"/>
  </ds:schemaRefs>
</ds:datastoreItem>
</file>

<file path=customXml/itemProps3.xml><?xml version="1.0" encoding="utf-8"?>
<ds:datastoreItem xmlns:ds="http://schemas.openxmlformats.org/officeDocument/2006/customXml" ds:itemID="{CAF8A71B-1405-4CD2-A2BF-4CAC515CE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ef92f6-9dd8-455a-8e33-ba5abb168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6026</TotalTime>
  <Words>1688</Words>
  <Application>Microsoft Office PowerPoint</Application>
  <PresentationFormat>Geniş ekran</PresentationFormat>
  <Paragraphs>254</Paragraphs>
  <Slides>23</Slides>
  <Notes>4</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1" baseType="lpstr">
      <vt:lpstr>Arial</vt:lpstr>
      <vt:lpstr>Calibri</vt:lpstr>
      <vt:lpstr>Segoe UI</vt:lpstr>
      <vt:lpstr>Times</vt:lpstr>
      <vt:lpstr>Times New Roman</vt:lpstr>
      <vt:lpstr>Wingdings</vt:lpstr>
      <vt:lpstr>1_Office Teması</vt:lpstr>
      <vt:lpstr>Çalışma Sayfası</vt:lpstr>
      <vt:lpstr> KAMU HASTANELERİ GENEL MÜDÜRLÜĞÜ Döner Sermaye Bütçe ve Muhasebe İşlemleri Dairesi Başkanlığı Ödenek Talep ve Tahsis Süreçleri İle Bütçe Yönetimi</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Döner Sermaye Bütçe ve Muhasebe İşlemleri Dairesi Başkanlığı</vt:lpstr>
      <vt:lpstr> ARZ/TEŞEKKÜR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 DÖĞER</dc:creator>
  <cp:keywords>Kamu   hastaneleri yeni şablon</cp:keywords>
  <cp:lastModifiedBy>Seyfullah KARAMEŞE</cp:lastModifiedBy>
  <cp:revision>234</cp:revision>
  <cp:lastPrinted>2019-04-16T08:50:32Z</cp:lastPrinted>
  <dcterms:created xsi:type="dcterms:W3CDTF">2019-02-27T04:54:01Z</dcterms:created>
  <dcterms:modified xsi:type="dcterms:W3CDTF">2019-12-18T12:17:06Z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0x0101001E1201D49F58544ABF55037D3D28F43A</vt:lpwstr>
  </property>
</Properties>
</file>