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0.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1.xml" ContentType="application/vnd.openxmlformats-officedocument.presentationml.notesSlide+xml"/>
  <Override PartName="/ppt/tags/tag38.xml" ContentType="application/vnd.openxmlformats-officedocument.presentationml.tags+xml"/>
  <Override PartName="/ppt/notesSlides/notesSlide12.xml" ContentType="application/vnd.openxmlformats-officedocument.presentationml.notesSlide+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4.xml" ContentType="application/vnd.openxmlformats-officedocument.presentationml.notesSlide+xml"/>
  <Override PartName="/ppt/tags/tag47.xml" ContentType="application/vnd.openxmlformats-officedocument.presentationml.tags+xml"/>
  <Override PartName="/ppt/notesSlides/notesSlide15.xml" ContentType="application/vnd.openxmlformats-officedocument.presentationml.notesSlide+xml"/>
  <Override PartName="/ppt/tags/tag48.xml" ContentType="application/vnd.openxmlformats-officedocument.presentationml.tags+xml"/>
  <Override PartName="/ppt/notesSlides/notesSlide16.xml" ContentType="application/vnd.openxmlformats-officedocument.presentationml.notesSlide+xml"/>
  <Override PartName="/ppt/tags/tag49.xml" ContentType="application/vnd.openxmlformats-officedocument.presentationml.tags+xml"/>
  <Override PartName="/ppt/notesSlides/notesSlide17.xml" ContentType="application/vnd.openxmlformats-officedocument.presentationml.notesSlide+xml"/>
  <Override PartName="/ppt/tags/tag50.xml" ContentType="application/vnd.openxmlformats-officedocument.presentationml.tags+xml"/>
  <Override PartName="/ppt/notesSlides/notesSlide18.xml" ContentType="application/vnd.openxmlformats-officedocument.presentationml.notesSlide+xml"/>
  <Override PartName="/ppt/tags/tag51.xml" ContentType="application/vnd.openxmlformats-officedocument.presentationml.tags+xml"/>
  <Override PartName="/ppt/notesSlides/notesSlide19.xml" ContentType="application/vnd.openxmlformats-officedocument.presentationml.notesSlide+xml"/>
  <Override PartName="/ppt/tags/tag52.xml" ContentType="application/vnd.openxmlformats-officedocument.presentationml.tags+xml"/>
  <Override PartName="/ppt/notesSlides/notesSlide20.xml" ContentType="application/vnd.openxmlformats-officedocument.presentationml.notesSlide+xml"/>
  <Override PartName="/ppt/tags/tag53.xml" ContentType="application/vnd.openxmlformats-officedocument.presentationml.tags+xml"/>
  <Override PartName="/ppt/notesSlides/notesSlide21.xml" ContentType="application/vnd.openxmlformats-officedocument.presentationml.notesSlide+xml"/>
  <Override PartName="/ppt/tags/tag54.xml" ContentType="application/vnd.openxmlformats-officedocument.presentationml.tags+xml"/>
  <Override PartName="/ppt/notesSlides/notesSlide22.xml" ContentType="application/vnd.openxmlformats-officedocument.presentationml.notesSlide+xml"/>
  <Override PartName="/ppt/tags/tag55.xml" ContentType="application/vnd.openxmlformats-officedocument.presentationml.tags+xml"/>
  <Override PartName="/ppt/notesSlides/notesSlide23.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24.xml" ContentType="application/vnd.openxmlformats-officedocument.presentationml.notesSlide+xml"/>
  <Override PartName="/ppt/tags/tag58.xml" ContentType="application/vnd.openxmlformats-officedocument.presentationml.tags+xml"/>
  <Override PartName="/ppt/notesSlides/notesSlide25.xml" ContentType="application/vnd.openxmlformats-officedocument.presentationml.notesSlide+xml"/>
  <Override PartName="/ppt/tags/tag59.xml" ContentType="application/vnd.openxmlformats-officedocument.presentationml.tags+xml"/>
  <Override PartName="/ppt/notesSlides/notesSlide26.xml" ContentType="application/vnd.openxmlformats-officedocument.presentationml.notesSlide+xml"/>
  <Override PartName="/ppt/tags/tag60.xml" ContentType="application/vnd.openxmlformats-officedocument.presentationml.tags+xml"/>
  <Override PartName="/ppt/notesSlides/notesSlide27.xml" ContentType="application/vnd.openxmlformats-officedocument.presentationml.notesSlide+xml"/>
  <Override PartName="/ppt/tags/tag61.xml" ContentType="application/vnd.openxmlformats-officedocument.presentationml.tags+xml"/>
  <Override PartName="/ppt/notesSlides/notesSlide28.xml" ContentType="application/vnd.openxmlformats-officedocument.presentationml.notesSlide+xml"/>
  <Override PartName="/ppt/tags/tag62.xml" ContentType="application/vnd.openxmlformats-officedocument.presentationml.tags+xml"/>
  <Override PartName="/ppt/notesSlides/notesSlide29.xml" ContentType="application/vnd.openxmlformats-officedocument.presentationml.notesSlide+xml"/>
  <Override PartName="/ppt/tags/tag63.xml" ContentType="application/vnd.openxmlformats-officedocument.presentationml.tags+xml"/>
  <Override PartName="/ppt/notesSlides/notesSlide30.xml" ContentType="application/vnd.openxmlformats-officedocument.presentationml.notesSlide+xml"/>
  <Override PartName="/ppt/tags/tag64.xml" ContentType="application/vnd.openxmlformats-officedocument.presentationml.tags+xml"/>
  <Override PartName="/ppt/notesSlides/notesSlide31.xml" ContentType="application/vnd.openxmlformats-officedocument.presentationml.notesSlide+xml"/>
  <Override PartName="/ppt/tags/tag65.xml" ContentType="application/vnd.openxmlformats-officedocument.presentationml.tags+xml"/>
  <Override PartName="/ppt/notesSlides/notesSlide32.xml" ContentType="application/vnd.openxmlformats-officedocument.presentationml.notesSlide+xml"/>
  <Override PartName="/ppt/tags/tag66.xml" ContentType="application/vnd.openxmlformats-officedocument.presentationml.tags+xml"/>
  <Override PartName="/ppt/notesSlides/notesSlide33.xml" ContentType="application/vnd.openxmlformats-officedocument.presentationml.notesSlide+xml"/>
  <Override PartName="/ppt/tags/tag67.xml" ContentType="application/vnd.openxmlformats-officedocument.presentationml.tags+xml"/>
  <Override PartName="/ppt/notesSlides/notesSlide34.xml" ContentType="application/vnd.openxmlformats-officedocument.presentationml.notesSlide+xml"/>
  <Override PartName="/ppt/tags/tag68.xml" ContentType="application/vnd.openxmlformats-officedocument.presentationml.tags+xml"/>
  <Override PartName="/ppt/notesSlides/notesSlide35.xml" ContentType="application/vnd.openxmlformats-officedocument.presentationml.notesSlide+xml"/>
  <Override PartName="/ppt/tags/tag69.xml" ContentType="application/vnd.openxmlformats-officedocument.presentationml.tags+xml"/>
  <Override PartName="/ppt/notesSlides/notesSlide36.xml" ContentType="application/vnd.openxmlformats-officedocument.presentationml.notesSlide+xml"/>
  <Override PartName="/ppt/tags/tag70.xml" ContentType="application/vnd.openxmlformats-officedocument.presentationml.tags+xml"/>
  <Override PartName="/ppt/notesSlides/notesSlide37.xml" ContentType="application/vnd.openxmlformats-officedocument.presentationml.notesSlide+xml"/>
  <Override PartName="/ppt/tags/tag71.xml" ContentType="application/vnd.openxmlformats-officedocument.presentationml.tags+xml"/>
  <Override PartName="/ppt/notesSlides/notesSlide38.xml" ContentType="application/vnd.openxmlformats-officedocument.presentationml.notesSlide+xml"/>
  <Override PartName="/ppt/tags/tag72.xml" ContentType="application/vnd.openxmlformats-officedocument.presentationml.tags+xml"/>
  <Override PartName="/ppt/notesSlides/notesSlide39.xml" ContentType="application/vnd.openxmlformats-officedocument.presentationml.notesSlide+xml"/>
  <Override PartName="/ppt/tags/tag73.xml" ContentType="application/vnd.openxmlformats-officedocument.presentationml.tags+xml"/>
  <Override PartName="/ppt/notesSlides/notesSlide40.xml" ContentType="application/vnd.openxmlformats-officedocument.presentationml.notesSlide+xml"/>
  <Override PartName="/ppt/tags/tag74.xml" ContentType="application/vnd.openxmlformats-officedocument.presentationml.tags+xml"/>
  <Override PartName="/ppt/notesSlides/notesSlide41.xml" ContentType="application/vnd.openxmlformats-officedocument.presentationml.notesSlide+xml"/>
  <Override PartName="/ppt/tags/tag75.xml" ContentType="application/vnd.openxmlformats-officedocument.presentationml.tags+xml"/>
  <Override PartName="/ppt/notesSlides/notesSlide42.xml" ContentType="application/vnd.openxmlformats-officedocument.presentationml.notesSlide+xml"/>
  <Override PartName="/ppt/tags/tag76.xml" ContentType="application/vnd.openxmlformats-officedocument.presentationml.tags+xml"/>
  <Override PartName="/ppt/notesSlides/notesSlide43.xml" ContentType="application/vnd.openxmlformats-officedocument.presentationml.notesSlide+xml"/>
  <Override PartName="/ppt/tags/tag77.xml" ContentType="application/vnd.openxmlformats-officedocument.presentationml.tags+xml"/>
  <Override PartName="/ppt/notesSlides/notesSlide44.xml" ContentType="application/vnd.openxmlformats-officedocument.presentationml.notesSlide+xml"/>
  <Override PartName="/ppt/tags/tag78.xml" ContentType="application/vnd.openxmlformats-officedocument.presentationml.tags+xml"/>
  <Override PartName="/ppt/notesSlides/notesSlide45.xml" ContentType="application/vnd.openxmlformats-officedocument.presentationml.notesSlide+xml"/>
  <Override PartName="/ppt/tags/tag79.xml" ContentType="application/vnd.openxmlformats-officedocument.presentationml.tags+xml"/>
  <Override PartName="/ppt/notesSlides/notesSlide46.xml" ContentType="application/vnd.openxmlformats-officedocument.presentationml.notesSlide+xml"/>
  <Override PartName="/ppt/tags/tag80.xml" ContentType="application/vnd.openxmlformats-officedocument.presentationml.tags+xml"/>
  <Override PartName="/ppt/notesSlides/notesSlide47.xml" ContentType="application/vnd.openxmlformats-officedocument.presentationml.notesSlide+xml"/>
  <Override PartName="/ppt/tags/tag81.xml" ContentType="application/vnd.openxmlformats-officedocument.presentationml.tags+xml"/>
  <Override PartName="/ppt/notesSlides/notesSlide48.xml" ContentType="application/vnd.openxmlformats-officedocument.presentationml.notesSlide+xml"/>
  <Override PartName="/ppt/tags/tag82.xml" ContentType="application/vnd.openxmlformats-officedocument.presentationml.tags+xml"/>
  <Override PartName="/ppt/notesSlides/notesSlide49.xml" ContentType="application/vnd.openxmlformats-officedocument.presentationml.notesSlide+xml"/>
  <Override PartName="/ppt/tags/tag83.xml" ContentType="application/vnd.openxmlformats-officedocument.presentationml.tags+xml"/>
  <Override PartName="/ppt/notesSlides/notesSlide50.xml" ContentType="application/vnd.openxmlformats-officedocument.presentationml.notesSlide+xml"/>
  <Override PartName="/ppt/tags/tag84.xml" ContentType="application/vnd.openxmlformats-officedocument.presentationml.tags+xml"/>
  <Override PartName="/ppt/notesSlides/notesSlide51.xml" ContentType="application/vnd.openxmlformats-officedocument.presentationml.notesSlide+xml"/>
  <Override PartName="/ppt/tags/tag85.xml" ContentType="application/vnd.openxmlformats-officedocument.presentationml.tags+xml"/>
  <Override PartName="/ppt/notesSlides/notesSlide52.xml" ContentType="application/vnd.openxmlformats-officedocument.presentationml.notesSlide+xml"/>
  <Override PartName="/ppt/tags/tag86.xml" ContentType="application/vnd.openxmlformats-officedocument.presentationml.tags+xml"/>
  <Override PartName="/ppt/notesSlides/notesSlide53.xml" ContentType="application/vnd.openxmlformats-officedocument.presentationml.notesSlide+xml"/>
  <Override PartName="/ppt/tags/tag87.xml" ContentType="application/vnd.openxmlformats-officedocument.presentationml.tags+xml"/>
  <Override PartName="/ppt/notesSlides/notesSlide54.xml" ContentType="application/vnd.openxmlformats-officedocument.presentationml.notesSlide+xml"/>
  <Override PartName="/ppt/tags/tag88.xml" ContentType="application/vnd.openxmlformats-officedocument.presentationml.tags+xml"/>
  <Override PartName="/ppt/notesSlides/notesSlide55.xml" ContentType="application/vnd.openxmlformats-officedocument.presentationml.notesSlide+xml"/>
  <Override PartName="/ppt/tags/tag89.xml" ContentType="application/vnd.openxmlformats-officedocument.presentationml.tags+xml"/>
  <Override PartName="/ppt/notesSlides/notesSlide56.xml" ContentType="application/vnd.openxmlformats-officedocument.presentationml.notesSlide+xml"/>
  <Override PartName="/ppt/tags/tag90.xml" ContentType="application/vnd.openxmlformats-officedocument.presentationml.tags+xml"/>
  <Override PartName="/ppt/notesSlides/notesSlide57.xml" ContentType="application/vnd.openxmlformats-officedocument.presentationml.notesSlide+xml"/>
  <Override PartName="/ppt/tags/tag91.xml" ContentType="application/vnd.openxmlformats-officedocument.presentationml.tags+xml"/>
  <Override PartName="/ppt/notesSlides/notesSlide58.xml" ContentType="application/vnd.openxmlformats-officedocument.presentationml.notesSlide+xml"/>
  <Override PartName="/ppt/tags/tag92.xml" ContentType="application/vnd.openxmlformats-officedocument.presentationml.tags+xml"/>
  <Override PartName="/ppt/notesSlides/notesSlide59.xml" ContentType="application/vnd.openxmlformats-officedocument.presentationml.notesSlide+xml"/>
  <Override PartName="/ppt/tags/tag93.xml" ContentType="application/vnd.openxmlformats-officedocument.presentationml.tags+xml"/>
  <Override PartName="/ppt/notesSlides/notesSlide60.xml" ContentType="application/vnd.openxmlformats-officedocument.presentationml.notesSlide+xml"/>
  <Override PartName="/ppt/tags/tag94.xml" ContentType="application/vnd.openxmlformats-officedocument.presentationml.tags+xml"/>
  <Override PartName="/ppt/notesSlides/notesSlide61.xml" ContentType="application/vnd.openxmlformats-officedocument.presentationml.notesSlide+xml"/>
  <Override PartName="/ppt/tags/tag95.xml" ContentType="application/vnd.openxmlformats-officedocument.presentationml.tags+xml"/>
  <Override PartName="/ppt/notesSlides/notesSlide62.xml" ContentType="application/vnd.openxmlformats-officedocument.presentationml.notesSlide+xml"/>
  <Override PartName="/ppt/tags/tag96.xml" ContentType="application/vnd.openxmlformats-officedocument.presentationml.tags+xml"/>
  <Override PartName="/ppt/notesSlides/notesSlide63.xml" ContentType="application/vnd.openxmlformats-officedocument.presentationml.notesSlide+xml"/>
  <Override PartName="/ppt/tags/tag97.xml" ContentType="application/vnd.openxmlformats-officedocument.presentationml.tags+xml"/>
  <Override PartName="/ppt/notesSlides/notesSlide64.xml" ContentType="application/vnd.openxmlformats-officedocument.presentationml.notesSlide+xml"/>
  <Override PartName="/ppt/tags/tag98.xml" ContentType="application/vnd.openxmlformats-officedocument.presentationml.tags+xml"/>
  <Override PartName="/ppt/notesSlides/notesSlide65.xml" ContentType="application/vnd.openxmlformats-officedocument.presentationml.notesSlide+xml"/>
  <Override PartName="/ppt/tags/tag99.xml" ContentType="application/vnd.openxmlformats-officedocument.presentationml.tags+xml"/>
  <Override PartName="/ppt/notesSlides/notesSlide66.xml" ContentType="application/vnd.openxmlformats-officedocument.presentationml.notesSlide+xml"/>
  <Override PartName="/ppt/tags/tag100.xml" ContentType="application/vnd.openxmlformats-officedocument.presentationml.tags+xml"/>
  <Override PartName="/ppt/notesSlides/notesSlide67.xml" ContentType="application/vnd.openxmlformats-officedocument.presentationml.notesSlide+xml"/>
  <Override PartName="/ppt/tags/tag101.xml" ContentType="application/vnd.openxmlformats-officedocument.presentationml.tags+xml"/>
  <Override PartName="/ppt/notesSlides/notesSlide68.xml" ContentType="application/vnd.openxmlformats-officedocument.presentationml.notesSlide+xml"/>
  <Override PartName="/ppt/tags/tag102.xml" ContentType="application/vnd.openxmlformats-officedocument.presentationml.tags+xml"/>
  <Override PartName="/ppt/notesSlides/notesSlide69.xml" ContentType="application/vnd.openxmlformats-officedocument.presentationml.notesSlide+xml"/>
  <Override PartName="/ppt/tags/tag103.xml" ContentType="application/vnd.openxmlformats-officedocument.presentationml.tags+xml"/>
  <Override PartName="/ppt/notesSlides/notesSlide70.xml" ContentType="application/vnd.openxmlformats-officedocument.presentationml.notesSlide+xml"/>
  <Override PartName="/ppt/tags/tag104.xml" ContentType="application/vnd.openxmlformats-officedocument.presentationml.tags+xml"/>
  <Override PartName="/ppt/notesSlides/notesSlide71.xml" ContentType="application/vnd.openxmlformats-officedocument.presentationml.notesSlide+xml"/>
  <Override PartName="/ppt/tags/tag105.xml" ContentType="application/vnd.openxmlformats-officedocument.presentationml.tags+xml"/>
  <Override PartName="/ppt/notesSlides/notesSlide72.xml" ContentType="application/vnd.openxmlformats-officedocument.presentationml.notesSlide+xml"/>
  <Override PartName="/ppt/tags/tag106.xml" ContentType="application/vnd.openxmlformats-officedocument.presentationml.tags+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130"/>
  </p:notesMasterIdLst>
  <p:handoutMasterIdLst>
    <p:handoutMasterId r:id="rId131"/>
  </p:handoutMasterIdLst>
  <p:sldIdLst>
    <p:sldId id="497" r:id="rId5"/>
    <p:sldId id="498" r:id="rId6"/>
    <p:sldId id="678" r:id="rId7"/>
    <p:sldId id="679" r:id="rId8"/>
    <p:sldId id="537" r:id="rId9"/>
    <p:sldId id="502" r:id="rId10"/>
    <p:sldId id="544" r:id="rId11"/>
    <p:sldId id="545" r:id="rId12"/>
    <p:sldId id="546" r:id="rId13"/>
    <p:sldId id="547" r:id="rId14"/>
    <p:sldId id="548" r:id="rId15"/>
    <p:sldId id="549" r:id="rId16"/>
    <p:sldId id="550" r:id="rId17"/>
    <p:sldId id="551" r:id="rId18"/>
    <p:sldId id="552" r:id="rId19"/>
    <p:sldId id="553" r:id="rId20"/>
    <p:sldId id="554" r:id="rId21"/>
    <p:sldId id="555" r:id="rId22"/>
    <p:sldId id="556" r:id="rId23"/>
    <p:sldId id="557" r:id="rId24"/>
    <p:sldId id="558" r:id="rId25"/>
    <p:sldId id="559" r:id="rId26"/>
    <p:sldId id="560" r:id="rId27"/>
    <p:sldId id="561" r:id="rId28"/>
    <p:sldId id="562" r:id="rId29"/>
    <p:sldId id="563" r:id="rId30"/>
    <p:sldId id="564" r:id="rId31"/>
    <p:sldId id="565" r:id="rId32"/>
    <p:sldId id="542" r:id="rId33"/>
    <p:sldId id="569" r:id="rId34"/>
    <p:sldId id="570" r:id="rId35"/>
    <p:sldId id="571" r:id="rId36"/>
    <p:sldId id="572" r:id="rId37"/>
    <p:sldId id="573" r:id="rId38"/>
    <p:sldId id="574" r:id="rId39"/>
    <p:sldId id="575" r:id="rId40"/>
    <p:sldId id="576" r:id="rId41"/>
    <p:sldId id="577" r:id="rId42"/>
    <p:sldId id="578" r:id="rId43"/>
    <p:sldId id="504" r:id="rId44"/>
    <p:sldId id="580" r:id="rId45"/>
    <p:sldId id="581" r:id="rId46"/>
    <p:sldId id="582" r:id="rId47"/>
    <p:sldId id="583" r:id="rId48"/>
    <p:sldId id="584" r:id="rId49"/>
    <p:sldId id="589" r:id="rId50"/>
    <p:sldId id="585" r:id="rId51"/>
    <p:sldId id="586" r:id="rId52"/>
    <p:sldId id="587" r:id="rId53"/>
    <p:sldId id="588" r:id="rId54"/>
    <p:sldId id="567" r:id="rId55"/>
    <p:sldId id="590" r:id="rId56"/>
    <p:sldId id="665" r:id="rId57"/>
    <p:sldId id="506" r:id="rId58"/>
    <p:sldId id="593" r:id="rId59"/>
    <p:sldId id="594" r:id="rId60"/>
    <p:sldId id="595" r:id="rId61"/>
    <p:sldId id="596" r:id="rId62"/>
    <p:sldId id="597" r:id="rId63"/>
    <p:sldId id="598" r:id="rId64"/>
    <p:sldId id="528" r:id="rId65"/>
    <p:sldId id="599" r:id="rId66"/>
    <p:sldId id="600" r:id="rId67"/>
    <p:sldId id="507" r:id="rId68"/>
    <p:sldId id="602" r:id="rId69"/>
    <p:sldId id="508" r:id="rId70"/>
    <p:sldId id="604" r:id="rId71"/>
    <p:sldId id="605" r:id="rId72"/>
    <p:sldId id="606" r:id="rId73"/>
    <p:sldId id="607" r:id="rId74"/>
    <p:sldId id="608" r:id="rId75"/>
    <p:sldId id="509" r:id="rId76"/>
    <p:sldId id="610" r:id="rId77"/>
    <p:sldId id="611" r:id="rId78"/>
    <p:sldId id="612" r:id="rId79"/>
    <p:sldId id="613" r:id="rId80"/>
    <p:sldId id="614" r:id="rId81"/>
    <p:sldId id="510" r:id="rId82"/>
    <p:sldId id="615" r:id="rId83"/>
    <p:sldId id="616" r:id="rId84"/>
    <p:sldId id="512" r:id="rId85"/>
    <p:sldId id="617" r:id="rId86"/>
    <p:sldId id="618" r:id="rId87"/>
    <p:sldId id="619" r:id="rId88"/>
    <p:sldId id="620" r:id="rId89"/>
    <p:sldId id="511" r:id="rId90"/>
    <p:sldId id="621" r:id="rId91"/>
    <p:sldId id="622" r:id="rId92"/>
    <p:sldId id="670" r:id="rId93"/>
    <p:sldId id="671" r:id="rId94"/>
    <p:sldId id="623" r:id="rId95"/>
    <p:sldId id="672" r:id="rId96"/>
    <p:sldId id="673" r:id="rId97"/>
    <p:sldId id="674" r:id="rId98"/>
    <p:sldId id="513" r:id="rId99"/>
    <p:sldId id="624" r:id="rId100"/>
    <p:sldId id="625" r:id="rId101"/>
    <p:sldId id="514" r:id="rId102"/>
    <p:sldId id="627" r:id="rId103"/>
    <p:sldId id="628" r:id="rId104"/>
    <p:sldId id="629" r:id="rId105"/>
    <p:sldId id="630" r:id="rId106"/>
    <p:sldId id="631" r:id="rId107"/>
    <p:sldId id="632" r:id="rId108"/>
    <p:sldId id="633" r:id="rId109"/>
    <p:sldId id="634" r:id="rId110"/>
    <p:sldId id="635" r:id="rId111"/>
    <p:sldId id="636" r:id="rId112"/>
    <p:sldId id="637" r:id="rId113"/>
    <p:sldId id="662" r:id="rId114"/>
    <p:sldId id="663" r:id="rId115"/>
    <p:sldId id="676" r:id="rId116"/>
    <p:sldId id="677" r:id="rId117"/>
    <p:sldId id="638" r:id="rId118"/>
    <p:sldId id="639" r:id="rId119"/>
    <p:sldId id="515" r:id="rId120"/>
    <p:sldId id="641" r:id="rId121"/>
    <p:sldId id="640" r:id="rId122"/>
    <p:sldId id="652" r:id="rId123"/>
    <p:sldId id="654" r:id="rId124"/>
    <p:sldId id="653" r:id="rId125"/>
    <p:sldId id="655" r:id="rId126"/>
    <p:sldId id="656" r:id="rId127"/>
    <p:sldId id="675" r:id="rId128"/>
    <p:sldId id="524" r:id="rId129"/>
  </p:sldIdLst>
  <p:sldSz cx="9144000" cy="6858000" type="screen4x3"/>
  <p:notesSz cx="9874250"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65" autoAdjust="0"/>
  </p:normalViewPr>
  <p:slideViewPr>
    <p:cSldViewPr>
      <p:cViewPr varScale="1">
        <p:scale>
          <a:sx n="72" d="100"/>
          <a:sy n="72" d="100"/>
        </p:scale>
        <p:origin x="15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theme" Target="theme/theme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notesMaster" Target="notesMasters/notesMaster1.xml"/><Relationship Id="rId135" Type="http://schemas.openxmlformats.org/officeDocument/2006/relationships/tableStyles" Target="tableStyle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handoutMaster" Target="handoutMasters/handoutMaster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presProps" Target="pres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593124" y="1"/>
            <a:ext cx="4278842" cy="341064"/>
          </a:xfrm>
          <a:prstGeom prst="rect">
            <a:avLst/>
          </a:prstGeom>
        </p:spPr>
        <p:txBody>
          <a:bodyPr vert="horz" lIns="91440" tIns="45720" rIns="91440" bIns="45720" rtlCol="0"/>
          <a:lstStyle>
            <a:lvl1pPr algn="r">
              <a:defRPr sz="1200"/>
            </a:lvl1pPr>
          </a:lstStyle>
          <a:p>
            <a:fld id="{23DCD57D-5125-45EE-AADB-C975178E722A}" type="datetimeFigureOut">
              <a:rPr lang="tr-TR" smtClean="0"/>
              <a:t>18.12.2019</a:t>
            </a:fld>
            <a:endParaRPr lang="tr-TR"/>
          </a:p>
        </p:txBody>
      </p:sp>
      <p:sp>
        <p:nvSpPr>
          <p:cNvPr id="4" name="Altbilgi Yer Tutucusu 3"/>
          <p:cNvSpPr>
            <a:spLocks noGrp="1"/>
          </p:cNvSpPr>
          <p:nvPr>
            <p:ph type="ftr" sz="quarter" idx="2"/>
          </p:nvPr>
        </p:nvSpPr>
        <p:spPr>
          <a:xfrm>
            <a:off x="0" y="6456613"/>
            <a:ext cx="4278842" cy="341063"/>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593124" y="6456613"/>
            <a:ext cx="4278842" cy="341063"/>
          </a:xfrm>
          <a:prstGeom prst="rect">
            <a:avLst/>
          </a:prstGeom>
        </p:spPr>
        <p:txBody>
          <a:bodyPr vert="horz" lIns="91440" tIns="45720" rIns="91440" bIns="45720" rtlCol="0" anchor="b"/>
          <a:lstStyle>
            <a:lvl1pPr algn="r">
              <a:defRPr sz="1200"/>
            </a:lvl1pPr>
          </a:lstStyle>
          <a:p>
            <a:fld id="{680A4B92-5267-4EBD-8A42-6ED205911A39}" type="slidenum">
              <a:rPr lang="tr-TR" smtClean="0"/>
              <a:t>‹#›</a:t>
            </a:fld>
            <a:endParaRPr lang="tr-TR"/>
          </a:p>
        </p:txBody>
      </p:sp>
    </p:spTree>
    <p:extLst>
      <p:ext uri="{BB962C8B-B14F-4D97-AF65-F5344CB8AC3E}">
        <p14:creationId xmlns:p14="http://schemas.microsoft.com/office/powerpoint/2010/main" val="3592216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593124" y="1"/>
            <a:ext cx="4278842" cy="341064"/>
          </a:xfrm>
          <a:prstGeom prst="rect">
            <a:avLst/>
          </a:prstGeom>
        </p:spPr>
        <p:txBody>
          <a:bodyPr vert="horz" lIns="91440" tIns="45720" rIns="91440" bIns="45720" rtlCol="0"/>
          <a:lstStyle>
            <a:lvl1pPr algn="r">
              <a:defRPr sz="1200"/>
            </a:lvl1pPr>
          </a:lstStyle>
          <a:p>
            <a:fld id="{B9503311-8FC2-44F3-AE1A-2ECAF1D451B5}" type="datetimeFigureOut">
              <a:rPr lang="tr-TR" smtClean="0"/>
              <a:t>18.12.2019</a:t>
            </a:fld>
            <a:endParaRPr lang="tr-TR"/>
          </a:p>
        </p:txBody>
      </p:sp>
      <p:sp>
        <p:nvSpPr>
          <p:cNvPr id="4" name="Slayt Görüntüsü Yer Tutucusu 3"/>
          <p:cNvSpPr>
            <a:spLocks noGrp="1" noRot="1" noChangeAspect="1"/>
          </p:cNvSpPr>
          <p:nvPr>
            <p:ph type="sldImg" idx="2"/>
          </p:nvPr>
        </p:nvSpPr>
        <p:spPr>
          <a:xfrm>
            <a:off x="3408363" y="849313"/>
            <a:ext cx="3057525" cy="229393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87425" y="3271382"/>
            <a:ext cx="7899400" cy="267658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6456613"/>
            <a:ext cx="4278842" cy="341063"/>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593124" y="6456613"/>
            <a:ext cx="4278842" cy="341063"/>
          </a:xfrm>
          <a:prstGeom prst="rect">
            <a:avLst/>
          </a:prstGeom>
        </p:spPr>
        <p:txBody>
          <a:bodyPr vert="horz" lIns="91440" tIns="45720" rIns="91440" bIns="45720" rtlCol="0" anchor="b"/>
          <a:lstStyle>
            <a:lvl1pPr algn="r">
              <a:defRPr sz="1200"/>
            </a:lvl1pPr>
          </a:lstStyle>
          <a:p>
            <a:fld id="{25C43D79-9609-4A17-A5EE-2AB9FCD470C9}" type="slidenum">
              <a:rPr lang="tr-TR" smtClean="0"/>
              <a:t>‹#›</a:t>
            </a:fld>
            <a:endParaRPr lang="tr-TR"/>
          </a:p>
        </p:txBody>
      </p:sp>
    </p:spTree>
    <p:extLst>
      <p:ext uri="{BB962C8B-B14F-4D97-AF65-F5344CB8AC3E}">
        <p14:creationId xmlns:p14="http://schemas.microsoft.com/office/powerpoint/2010/main" val="241126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5C43D79-9609-4A17-A5EE-2AB9FCD470C9}" type="slidenum">
              <a:rPr lang="tr-TR" smtClean="0"/>
              <a:t>1</a:t>
            </a:fld>
            <a:endParaRPr lang="tr-TR"/>
          </a:p>
        </p:txBody>
      </p:sp>
    </p:spTree>
    <p:extLst>
      <p:ext uri="{BB962C8B-B14F-4D97-AF65-F5344CB8AC3E}">
        <p14:creationId xmlns:p14="http://schemas.microsoft.com/office/powerpoint/2010/main" val="1075554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5C43D79-9609-4A17-A5EE-2AB9FCD470C9}" type="slidenum">
              <a:rPr lang="tr-TR" smtClean="0"/>
              <a:t>39</a:t>
            </a:fld>
            <a:endParaRPr lang="tr-TR"/>
          </a:p>
        </p:txBody>
      </p:sp>
    </p:spTree>
    <p:extLst>
      <p:ext uri="{BB962C8B-B14F-4D97-AF65-F5344CB8AC3E}">
        <p14:creationId xmlns:p14="http://schemas.microsoft.com/office/powerpoint/2010/main" val="3018435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42</a:t>
            </a:fld>
            <a:endParaRPr lang="tr-TR"/>
          </a:p>
        </p:txBody>
      </p:sp>
    </p:spTree>
    <p:extLst>
      <p:ext uri="{BB962C8B-B14F-4D97-AF65-F5344CB8AC3E}">
        <p14:creationId xmlns:p14="http://schemas.microsoft.com/office/powerpoint/2010/main" val="2727977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43</a:t>
            </a:fld>
            <a:endParaRPr lang="tr-TR"/>
          </a:p>
        </p:txBody>
      </p:sp>
    </p:spTree>
    <p:extLst>
      <p:ext uri="{BB962C8B-B14F-4D97-AF65-F5344CB8AC3E}">
        <p14:creationId xmlns:p14="http://schemas.microsoft.com/office/powerpoint/2010/main" val="1779085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44</a:t>
            </a:fld>
            <a:endParaRPr lang="tr-TR"/>
          </a:p>
        </p:txBody>
      </p:sp>
    </p:spTree>
    <p:extLst>
      <p:ext uri="{BB962C8B-B14F-4D97-AF65-F5344CB8AC3E}">
        <p14:creationId xmlns:p14="http://schemas.microsoft.com/office/powerpoint/2010/main" val="323682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52</a:t>
            </a:fld>
            <a:endParaRPr lang="tr-TR"/>
          </a:p>
        </p:txBody>
      </p:sp>
    </p:spTree>
    <p:extLst>
      <p:ext uri="{BB962C8B-B14F-4D97-AF65-F5344CB8AC3E}">
        <p14:creationId xmlns:p14="http://schemas.microsoft.com/office/powerpoint/2010/main" val="4118931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53</a:t>
            </a:fld>
            <a:endParaRPr lang="tr-TR"/>
          </a:p>
        </p:txBody>
      </p:sp>
    </p:spTree>
    <p:extLst>
      <p:ext uri="{BB962C8B-B14F-4D97-AF65-F5344CB8AC3E}">
        <p14:creationId xmlns:p14="http://schemas.microsoft.com/office/powerpoint/2010/main" val="3855619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55</a:t>
            </a:fld>
            <a:endParaRPr lang="tr-TR">
              <a:solidFill>
                <a:prstClr val="black"/>
              </a:solidFill>
            </a:endParaRPr>
          </a:p>
        </p:txBody>
      </p:sp>
    </p:spTree>
    <p:extLst>
      <p:ext uri="{BB962C8B-B14F-4D97-AF65-F5344CB8AC3E}">
        <p14:creationId xmlns:p14="http://schemas.microsoft.com/office/powerpoint/2010/main" val="2260779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56</a:t>
            </a:fld>
            <a:endParaRPr lang="tr-TR">
              <a:solidFill>
                <a:prstClr val="black"/>
              </a:solidFill>
            </a:endParaRPr>
          </a:p>
        </p:txBody>
      </p:sp>
    </p:spTree>
    <p:extLst>
      <p:ext uri="{BB962C8B-B14F-4D97-AF65-F5344CB8AC3E}">
        <p14:creationId xmlns:p14="http://schemas.microsoft.com/office/powerpoint/2010/main" val="3472424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57</a:t>
            </a:fld>
            <a:endParaRPr lang="tr-TR">
              <a:solidFill>
                <a:prstClr val="black"/>
              </a:solidFill>
            </a:endParaRPr>
          </a:p>
        </p:txBody>
      </p:sp>
    </p:spTree>
    <p:extLst>
      <p:ext uri="{BB962C8B-B14F-4D97-AF65-F5344CB8AC3E}">
        <p14:creationId xmlns:p14="http://schemas.microsoft.com/office/powerpoint/2010/main" val="1612320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58</a:t>
            </a:fld>
            <a:endParaRPr lang="tr-TR">
              <a:solidFill>
                <a:prstClr val="black"/>
              </a:solidFill>
            </a:endParaRPr>
          </a:p>
        </p:txBody>
      </p:sp>
    </p:spTree>
    <p:extLst>
      <p:ext uri="{BB962C8B-B14F-4D97-AF65-F5344CB8AC3E}">
        <p14:creationId xmlns:p14="http://schemas.microsoft.com/office/powerpoint/2010/main" val="387502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5</a:t>
            </a:fld>
            <a:endParaRPr lang="tr-TR"/>
          </a:p>
        </p:txBody>
      </p:sp>
    </p:spTree>
    <p:extLst>
      <p:ext uri="{BB962C8B-B14F-4D97-AF65-F5344CB8AC3E}">
        <p14:creationId xmlns:p14="http://schemas.microsoft.com/office/powerpoint/2010/main" val="1636516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59</a:t>
            </a:fld>
            <a:endParaRPr lang="tr-TR">
              <a:solidFill>
                <a:prstClr val="black"/>
              </a:solidFill>
            </a:endParaRPr>
          </a:p>
        </p:txBody>
      </p:sp>
    </p:spTree>
    <p:extLst>
      <p:ext uri="{BB962C8B-B14F-4D97-AF65-F5344CB8AC3E}">
        <p14:creationId xmlns:p14="http://schemas.microsoft.com/office/powerpoint/2010/main" val="97809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60</a:t>
            </a:fld>
            <a:endParaRPr lang="tr-TR">
              <a:solidFill>
                <a:prstClr val="black"/>
              </a:solidFill>
            </a:endParaRPr>
          </a:p>
        </p:txBody>
      </p:sp>
    </p:spTree>
    <p:extLst>
      <p:ext uri="{BB962C8B-B14F-4D97-AF65-F5344CB8AC3E}">
        <p14:creationId xmlns:p14="http://schemas.microsoft.com/office/powerpoint/2010/main" val="2491888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62</a:t>
            </a:fld>
            <a:endParaRPr lang="tr-TR">
              <a:solidFill>
                <a:prstClr val="black"/>
              </a:solidFill>
            </a:endParaRPr>
          </a:p>
        </p:txBody>
      </p:sp>
    </p:spTree>
    <p:extLst>
      <p:ext uri="{BB962C8B-B14F-4D97-AF65-F5344CB8AC3E}">
        <p14:creationId xmlns:p14="http://schemas.microsoft.com/office/powerpoint/2010/main" val="33416457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63</a:t>
            </a:fld>
            <a:endParaRPr lang="tr-TR">
              <a:solidFill>
                <a:prstClr val="black"/>
              </a:solidFill>
            </a:endParaRPr>
          </a:p>
        </p:txBody>
      </p:sp>
    </p:spTree>
    <p:extLst>
      <p:ext uri="{BB962C8B-B14F-4D97-AF65-F5344CB8AC3E}">
        <p14:creationId xmlns:p14="http://schemas.microsoft.com/office/powerpoint/2010/main" val="2943777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67</a:t>
            </a:fld>
            <a:endParaRPr lang="tr-TR"/>
          </a:p>
        </p:txBody>
      </p:sp>
    </p:spTree>
    <p:extLst>
      <p:ext uri="{BB962C8B-B14F-4D97-AF65-F5344CB8AC3E}">
        <p14:creationId xmlns:p14="http://schemas.microsoft.com/office/powerpoint/2010/main" val="14270499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68</a:t>
            </a:fld>
            <a:endParaRPr lang="tr-TR"/>
          </a:p>
        </p:txBody>
      </p:sp>
    </p:spTree>
    <p:extLst>
      <p:ext uri="{BB962C8B-B14F-4D97-AF65-F5344CB8AC3E}">
        <p14:creationId xmlns:p14="http://schemas.microsoft.com/office/powerpoint/2010/main" val="38739840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69</a:t>
            </a:fld>
            <a:endParaRPr lang="tr-TR"/>
          </a:p>
        </p:txBody>
      </p:sp>
    </p:spTree>
    <p:extLst>
      <p:ext uri="{BB962C8B-B14F-4D97-AF65-F5344CB8AC3E}">
        <p14:creationId xmlns:p14="http://schemas.microsoft.com/office/powerpoint/2010/main" val="1876441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70</a:t>
            </a:fld>
            <a:endParaRPr lang="tr-TR"/>
          </a:p>
        </p:txBody>
      </p:sp>
    </p:spTree>
    <p:extLst>
      <p:ext uri="{BB962C8B-B14F-4D97-AF65-F5344CB8AC3E}">
        <p14:creationId xmlns:p14="http://schemas.microsoft.com/office/powerpoint/2010/main" val="1297773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71</a:t>
            </a:fld>
            <a:endParaRPr lang="tr-TR"/>
          </a:p>
        </p:txBody>
      </p:sp>
    </p:spTree>
    <p:extLst>
      <p:ext uri="{BB962C8B-B14F-4D97-AF65-F5344CB8AC3E}">
        <p14:creationId xmlns:p14="http://schemas.microsoft.com/office/powerpoint/2010/main" val="8815232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73</a:t>
            </a:fld>
            <a:endParaRPr lang="tr-TR"/>
          </a:p>
        </p:txBody>
      </p:sp>
    </p:spTree>
    <p:extLst>
      <p:ext uri="{BB962C8B-B14F-4D97-AF65-F5344CB8AC3E}">
        <p14:creationId xmlns:p14="http://schemas.microsoft.com/office/powerpoint/2010/main" val="2236100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7</a:t>
            </a:fld>
            <a:endParaRPr lang="tr-TR"/>
          </a:p>
        </p:txBody>
      </p:sp>
    </p:spTree>
    <p:extLst>
      <p:ext uri="{BB962C8B-B14F-4D97-AF65-F5344CB8AC3E}">
        <p14:creationId xmlns:p14="http://schemas.microsoft.com/office/powerpoint/2010/main" val="30273922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74</a:t>
            </a:fld>
            <a:endParaRPr lang="tr-TR"/>
          </a:p>
        </p:txBody>
      </p:sp>
    </p:spTree>
    <p:extLst>
      <p:ext uri="{BB962C8B-B14F-4D97-AF65-F5344CB8AC3E}">
        <p14:creationId xmlns:p14="http://schemas.microsoft.com/office/powerpoint/2010/main" val="22434356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75</a:t>
            </a:fld>
            <a:endParaRPr lang="tr-TR"/>
          </a:p>
        </p:txBody>
      </p:sp>
    </p:spTree>
    <p:extLst>
      <p:ext uri="{BB962C8B-B14F-4D97-AF65-F5344CB8AC3E}">
        <p14:creationId xmlns:p14="http://schemas.microsoft.com/office/powerpoint/2010/main" val="13104156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76</a:t>
            </a:fld>
            <a:endParaRPr lang="tr-TR"/>
          </a:p>
        </p:txBody>
      </p:sp>
    </p:spTree>
    <p:extLst>
      <p:ext uri="{BB962C8B-B14F-4D97-AF65-F5344CB8AC3E}">
        <p14:creationId xmlns:p14="http://schemas.microsoft.com/office/powerpoint/2010/main" val="13102226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77</a:t>
            </a:fld>
            <a:endParaRPr lang="tr-TR"/>
          </a:p>
        </p:txBody>
      </p:sp>
    </p:spTree>
    <p:extLst>
      <p:ext uri="{BB962C8B-B14F-4D97-AF65-F5344CB8AC3E}">
        <p14:creationId xmlns:p14="http://schemas.microsoft.com/office/powerpoint/2010/main" val="2812817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79</a:t>
            </a:fld>
            <a:endParaRPr lang="tr-TR"/>
          </a:p>
        </p:txBody>
      </p:sp>
    </p:spTree>
    <p:extLst>
      <p:ext uri="{BB962C8B-B14F-4D97-AF65-F5344CB8AC3E}">
        <p14:creationId xmlns:p14="http://schemas.microsoft.com/office/powerpoint/2010/main" val="27738378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80</a:t>
            </a:fld>
            <a:endParaRPr lang="tr-TR"/>
          </a:p>
        </p:txBody>
      </p:sp>
    </p:spTree>
    <p:extLst>
      <p:ext uri="{BB962C8B-B14F-4D97-AF65-F5344CB8AC3E}">
        <p14:creationId xmlns:p14="http://schemas.microsoft.com/office/powerpoint/2010/main" val="16146865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82</a:t>
            </a:fld>
            <a:endParaRPr lang="tr-TR"/>
          </a:p>
        </p:txBody>
      </p:sp>
    </p:spTree>
    <p:extLst>
      <p:ext uri="{BB962C8B-B14F-4D97-AF65-F5344CB8AC3E}">
        <p14:creationId xmlns:p14="http://schemas.microsoft.com/office/powerpoint/2010/main" val="797922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83</a:t>
            </a:fld>
            <a:endParaRPr lang="tr-TR"/>
          </a:p>
        </p:txBody>
      </p:sp>
    </p:spTree>
    <p:extLst>
      <p:ext uri="{BB962C8B-B14F-4D97-AF65-F5344CB8AC3E}">
        <p14:creationId xmlns:p14="http://schemas.microsoft.com/office/powerpoint/2010/main" val="20037758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84</a:t>
            </a:fld>
            <a:endParaRPr lang="tr-TR"/>
          </a:p>
        </p:txBody>
      </p:sp>
    </p:spTree>
    <p:extLst>
      <p:ext uri="{BB962C8B-B14F-4D97-AF65-F5344CB8AC3E}">
        <p14:creationId xmlns:p14="http://schemas.microsoft.com/office/powerpoint/2010/main" val="21540729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85</a:t>
            </a:fld>
            <a:endParaRPr lang="tr-TR"/>
          </a:p>
        </p:txBody>
      </p:sp>
    </p:spTree>
    <p:extLst>
      <p:ext uri="{BB962C8B-B14F-4D97-AF65-F5344CB8AC3E}">
        <p14:creationId xmlns:p14="http://schemas.microsoft.com/office/powerpoint/2010/main" val="227324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12</a:t>
            </a:fld>
            <a:endParaRPr lang="tr-TR"/>
          </a:p>
        </p:txBody>
      </p:sp>
    </p:spTree>
    <p:extLst>
      <p:ext uri="{BB962C8B-B14F-4D97-AF65-F5344CB8AC3E}">
        <p14:creationId xmlns:p14="http://schemas.microsoft.com/office/powerpoint/2010/main" val="22591623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87</a:t>
            </a:fld>
            <a:endParaRPr lang="tr-TR">
              <a:solidFill>
                <a:prstClr val="black"/>
              </a:solidFill>
            </a:endParaRPr>
          </a:p>
        </p:txBody>
      </p:sp>
    </p:spTree>
    <p:extLst>
      <p:ext uri="{BB962C8B-B14F-4D97-AF65-F5344CB8AC3E}">
        <p14:creationId xmlns:p14="http://schemas.microsoft.com/office/powerpoint/2010/main" val="1005913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88</a:t>
            </a:fld>
            <a:endParaRPr lang="tr-TR">
              <a:solidFill>
                <a:prstClr val="black"/>
              </a:solidFill>
            </a:endParaRPr>
          </a:p>
        </p:txBody>
      </p:sp>
    </p:spTree>
    <p:extLst>
      <p:ext uri="{BB962C8B-B14F-4D97-AF65-F5344CB8AC3E}">
        <p14:creationId xmlns:p14="http://schemas.microsoft.com/office/powerpoint/2010/main" val="12066230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89</a:t>
            </a:fld>
            <a:endParaRPr lang="tr-TR">
              <a:solidFill>
                <a:prstClr val="black"/>
              </a:solidFill>
            </a:endParaRPr>
          </a:p>
        </p:txBody>
      </p:sp>
    </p:spTree>
    <p:extLst>
      <p:ext uri="{BB962C8B-B14F-4D97-AF65-F5344CB8AC3E}">
        <p14:creationId xmlns:p14="http://schemas.microsoft.com/office/powerpoint/2010/main" val="13977450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90</a:t>
            </a:fld>
            <a:endParaRPr lang="tr-TR">
              <a:solidFill>
                <a:prstClr val="black"/>
              </a:solidFill>
            </a:endParaRPr>
          </a:p>
        </p:txBody>
      </p:sp>
    </p:spTree>
    <p:extLst>
      <p:ext uri="{BB962C8B-B14F-4D97-AF65-F5344CB8AC3E}">
        <p14:creationId xmlns:p14="http://schemas.microsoft.com/office/powerpoint/2010/main" val="6121099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91</a:t>
            </a:fld>
            <a:endParaRPr lang="tr-TR">
              <a:solidFill>
                <a:prstClr val="black"/>
              </a:solidFill>
            </a:endParaRPr>
          </a:p>
        </p:txBody>
      </p:sp>
    </p:spTree>
    <p:extLst>
      <p:ext uri="{BB962C8B-B14F-4D97-AF65-F5344CB8AC3E}">
        <p14:creationId xmlns:p14="http://schemas.microsoft.com/office/powerpoint/2010/main" val="383913028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92</a:t>
            </a:fld>
            <a:endParaRPr lang="tr-TR">
              <a:solidFill>
                <a:prstClr val="black"/>
              </a:solidFill>
            </a:endParaRPr>
          </a:p>
        </p:txBody>
      </p:sp>
    </p:spTree>
    <p:extLst>
      <p:ext uri="{BB962C8B-B14F-4D97-AF65-F5344CB8AC3E}">
        <p14:creationId xmlns:p14="http://schemas.microsoft.com/office/powerpoint/2010/main" val="253560736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93</a:t>
            </a:fld>
            <a:endParaRPr lang="tr-TR">
              <a:solidFill>
                <a:prstClr val="black"/>
              </a:solidFill>
            </a:endParaRPr>
          </a:p>
        </p:txBody>
      </p:sp>
    </p:spTree>
    <p:extLst>
      <p:ext uri="{BB962C8B-B14F-4D97-AF65-F5344CB8AC3E}">
        <p14:creationId xmlns:p14="http://schemas.microsoft.com/office/powerpoint/2010/main" val="5937239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solidFill>
                  <a:prstClr val="black"/>
                </a:solidFill>
              </a:rPr>
              <a:pPr/>
              <a:t>94</a:t>
            </a:fld>
            <a:endParaRPr lang="tr-TR">
              <a:solidFill>
                <a:prstClr val="black"/>
              </a:solidFill>
            </a:endParaRPr>
          </a:p>
        </p:txBody>
      </p:sp>
    </p:spTree>
    <p:extLst>
      <p:ext uri="{BB962C8B-B14F-4D97-AF65-F5344CB8AC3E}">
        <p14:creationId xmlns:p14="http://schemas.microsoft.com/office/powerpoint/2010/main" val="2374019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96</a:t>
            </a:fld>
            <a:endParaRPr lang="tr-TR"/>
          </a:p>
        </p:txBody>
      </p:sp>
    </p:spTree>
    <p:extLst>
      <p:ext uri="{BB962C8B-B14F-4D97-AF65-F5344CB8AC3E}">
        <p14:creationId xmlns:p14="http://schemas.microsoft.com/office/powerpoint/2010/main" val="27612591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97</a:t>
            </a:fld>
            <a:endParaRPr lang="tr-TR"/>
          </a:p>
        </p:txBody>
      </p:sp>
    </p:spTree>
    <p:extLst>
      <p:ext uri="{BB962C8B-B14F-4D97-AF65-F5344CB8AC3E}">
        <p14:creationId xmlns:p14="http://schemas.microsoft.com/office/powerpoint/2010/main" val="965849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13</a:t>
            </a:fld>
            <a:endParaRPr lang="tr-TR"/>
          </a:p>
        </p:txBody>
      </p:sp>
    </p:spTree>
    <p:extLst>
      <p:ext uri="{BB962C8B-B14F-4D97-AF65-F5344CB8AC3E}">
        <p14:creationId xmlns:p14="http://schemas.microsoft.com/office/powerpoint/2010/main" val="373735233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99</a:t>
            </a:fld>
            <a:endParaRPr lang="tr-TR"/>
          </a:p>
        </p:txBody>
      </p:sp>
    </p:spTree>
    <p:extLst>
      <p:ext uri="{BB962C8B-B14F-4D97-AF65-F5344CB8AC3E}">
        <p14:creationId xmlns:p14="http://schemas.microsoft.com/office/powerpoint/2010/main" val="24571429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100</a:t>
            </a:fld>
            <a:endParaRPr lang="tr-TR"/>
          </a:p>
        </p:txBody>
      </p:sp>
    </p:spTree>
    <p:extLst>
      <p:ext uri="{BB962C8B-B14F-4D97-AF65-F5344CB8AC3E}">
        <p14:creationId xmlns:p14="http://schemas.microsoft.com/office/powerpoint/2010/main" val="106251548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101</a:t>
            </a:fld>
            <a:endParaRPr lang="tr-TR"/>
          </a:p>
        </p:txBody>
      </p:sp>
    </p:spTree>
    <p:extLst>
      <p:ext uri="{BB962C8B-B14F-4D97-AF65-F5344CB8AC3E}">
        <p14:creationId xmlns:p14="http://schemas.microsoft.com/office/powerpoint/2010/main" val="18791028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102</a:t>
            </a:fld>
            <a:endParaRPr lang="tr-TR"/>
          </a:p>
        </p:txBody>
      </p:sp>
    </p:spTree>
    <p:extLst>
      <p:ext uri="{BB962C8B-B14F-4D97-AF65-F5344CB8AC3E}">
        <p14:creationId xmlns:p14="http://schemas.microsoft.com/office/powerpoint/2010/main" val="26598753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103</a:t>
            </a:fld>
            <a:endParaRPr lang="tr-TR"/>
          </a:p>
        </p:txBody>
      </p:sp>
    </p:spTree>
    <p:extLst>
      <p:ext uri="{BB962C8B-B14F-4D97-AF65-F5344CB8AC3E}">
        <p14:creationId xmlns:p14="http://schemas.microsoft.com/office/powerpoint/2010/main" val="36626055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104</a:t>
            </a:fld>
            <a:endParaRPr lang="tr-TR"/>
          </a:p>
        </p:txBody>
      </p:sp>
    </p:spTree>
    <p:extLst>
      <p:ext uri="{BB962C8B-B14F-4D97-AF65-F5344CB8AC3E}">
        <p14:creationId xmlns:p14="http://schemas.microsoft.com/office/powerpoint/2010/main" val="12128984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105</a:t>
            </a:fld>
            <a:endParaRPr lang="tr-TR"/>
          </a:p>
        </p:txBody>
      </p:sp>
    </p:spTree>
    <p:extLst>
      <p:ext uri="{BB962C8B-B14F-4D97-AF65-F5344CB8AC3E}">
        <p14:creationId xmlns:p14="http://schemas.microsoft.com/office/powerpoint/2010/main" val="22781382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106</a:t>
            </a:fld>
            <a:endParaRPr lang="tr-TR"/>
          </a:p>
        </p:txBody>
      </p:sp>
    </p:spTree>
    <p:extLst>
      <p:ext uri="{BB962C8B-B14F-4D97-AF65-F5344CB8AC3E}">
        <p14:creationId xmlns:p14="http://schemas.microsoft.com/office/powerpoint/2010/main" val="31610050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107</a:t>
            </a:fld>
            <a:endParaRPr lang="tr-TR"/>
          </a:p>
        </p:txBody>
      </p:sp>
    </p:spTree>
    <p:extLst>
      <p:ext uri="{BB962C8B-B14F-4D97-AF65-F5344CB8AC3E}">
        <p14:creationId xmlns:p14="http://schemas.microsoft.com/office/powerpoint/2010/main" val="40290228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108</a:t>
            </a:fld>
            <a:endParaRPr lang="tr-TR"/>
          </a:p>
        </p:txBody>
      </p:sp>
    </p:spTree>
    <p:extLst>
      <p:ext uri="{BB962C8B-B14F-4D97-AF65-F5344CB8AC3E}">
        <p14:creationId xmlns:p14="http://schemas.microsoft.com/office/powerpoint/2010/main" val="2661386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14</a:t>
            </a:fld>
            <a:endParaRPr lang="tr-TR"/>
          </a:p>
        </p:txBody>
      </p:sp>
    </p:spTree>
    <p:extLst>
      <p:ext uri="{BB962C8B-B14F-4D97-AF65-F5344CB8AC3E}">
        <p14:creationId xmlns:p14="http://schemas.microsoft.com/office/powerpoint/2010/main" val="368399441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109</a:t>
            </a:fld>
            <a:endParaRPr lang="tr-TR"/>
          </a:p>
        </p:txBody>
      </p:sp>
    </p:spTree>
    <p:extLst>
      <p:ext uri="{BB962C8B-B14F-4D97-AF65-F5344CB8AC3E}">
        <p14:creationId xmlns:p14="http://schemas.microsoft.com/office/powerpoint/2010/main" val="165916042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110</a:t>
            </a:fld>
            <a:endParaRPr lang="tr-TR"/>
          </a:p>
        </p:txBody>
      </p:sp>
    </p:spTree>
    <p:extLst>
      <p:ext uri="{BB962C8B-B14F-4D97-AF65-F5344CB8AC3E}">
        <p14:creationId xmlns:p14="http://schemas.microsoft.com/office/powerpoint/2010/main" val="200059209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111</a:t>
            </a:fld>
            <a:endParaRPr lang="tr-TR"/>
          </a:p>
        </p:txBody>
      </p:sp>
    </p:spTree>
    <p:extLst>
      <p:ext uri="{BB962C8B-B14F-4D97-AF65-F5344CB8AC3E}">
        <p14:creationId xmlns:p14="http://schemas.microsoft.com/office/powerpoint/2010/main" val="36135857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112</a:t>
            </a:fld>
            <a:endParaRPr lang="tr-TR"/>
          </a:p>
        </p:txBody>
      </p:sp>
    </p:spTree>
    <p:extLst>
      <p:ext uri="{BB962C8B-B14F-4D97-AF65-F5344CB8AC3E}">
        <p14:creationId xmlns:p14="http://schemas.microsoft.com/office/powerpoint/2010/main" val="135367173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113</a:t>
            </a:fld>
            <a:endParaRPr lang="tr-TR"/>
          </a:p>
        </p:txBody>
      </p:sp>
    </p:spTree>
    <p:extLst>
      <p:ext uri="{BB962C8B-B14F-4D97-AF65-F5344CB8AC3E}">
        <p14:creationId xmlns:p14="http://schemas.microsoft.com/office/powerpoint/2010/main" val="41935606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114</a:t>
            </a:fld>
            <a:endParaRPr lang="tr-TR"/>
          </a:p>
        </p:txBody>
      </p:sp>
    </p:spTree>
    <p:extLst>
      <p:ext uri="{BB962C8B-B14F-4D97-AF65-F5344CB8AC3E}">
        <p14:creationId xmlns:p14="http://schemas.microsoft.com/office/powerpoint/2010/main" val="270706981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115</a:t>
            </a:fld>
            <a:endParaRPr lang="tr-TR"/>
          </a:p>
        </p:txBody>
      </p:sp>
    </p:spTree>
    <p:extLst>
      <p:ext uri="{BB962C8B-B14F-4D97-AF65-F5344CB8AC3E}">
        <p14:creationId xmlns:p14="http://schemas.microsoft.com/office/powerpoint/2010/main" val="50503492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117</a:t>
            </a:fld>
            <a:endParaRPr lang="tr-TR"/>
          </a:p>
        </p:txBody>
      </p:sp>
    </p:spTree>
    <p:extLst>
      <p:ext uri="{BB962C8B-B14F-4D97-AF65-F5344CB8AC3E}">
        <p14:creationId xmlns:p14="http://schemas.microsoft.com/office/powerpoint/2010/main" val="303194644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118</a:t>
            </a:fld>
            <a:endParaRPr lang="tr-TR"/>
          </a:p>
        </p:txBody>
      </p:sp>
    </p:spTree>
    <p:extLst>
      <p:ext uri="{BB962C8B-B14F-4D97-AF65-F5344CB8AC3E}">
        <p14:creationId xmlns:p14="http://schemas.microsoft.com/office/powerpoint/2010/main" val="389349507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119</a:t>
            </a:fld>
            <a:endParaRPr lang="tr-TR"/>
          </a:p>
        </p:txBody>
      </p:sp>
    </p:spTree>
    <p:extLst>
      <p:ext uri="{BB962C8B-B14F-4D97-AF65-F5344CB8AC3E}">
        <p14:creationId xmlns:p14="http://schemas.microsoft.com/office/powerpoint/2010/main" val="1364929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21</a:t>
            </a:fld>
            <a:endParaRPr lang="tr-TR"/>
          </a:p>
        </p:txBody>
      </p:sp>
    </p:spTree>
    <p:extLst>
      <p:ext uri="{BB962C8B-B14F-4D97-AF65-F5344CB8AC3E}">
        <p14:creationId xmlns:p14="http://schemas.microsoft.com/office/powerpoint/2010/main" val="31611590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120</a:t>
            </a:fld>
            <a:endParaRPr lang="tr-TR"/>
          </a:p>
        </p:txBody>
      </p:sp>
    </p:spTree>
    <p:extLst>
      <p:ext uri="{BB962C8B-B14F-4D97-AF65-F5344CB8AC3E}">
        <p14:creationId xmlns:p14="http://schemas.microsoft.com/office/powerpoint/2010/main" val="411469472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121</a:t>
            </a:fld>
            <a:endParaRPr lang="tr-TR"/>
          </a:p>
        </p:txBody>
      </p:sp>
    </p:spTree>
    <p:extLst>
      <p:ext uri="{BB962C8B-B14F-4D97-AF65-F5344CB8AC3E}">
        <p14:creationId xmlns:p14="http://schemas.microsoft.com/office/powerpoint/2010/main" val="21331581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122</a:t>
            </a:fld>
            <a:endParaRPr lang="tr-TR"/>
          </a:p>
        </p:txBody>
      </p:sp>
    </p:spTree>
    <p:extLst>
      <p:ext uri="{BB962C8B-B14F-4D97-AF65-F5344CB8AC3E}">
        <p14:creationId xmlns:p14="http://schemas.microsoft.com/office/powerpoint/2010/main" val="138171950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123</a:t>
            </a:fld>
            <a:endParaRPr lang="tr-TR"/>
          </a:p>
        </p:txBody>
      </p:sp>
    </p:spTree>
    <p:extLst>
      <p:ext uri="{BB962C8B-B14F-4D97-AF65-F5344CB8AC3E}">
        <p14:creationId xmlns:p14="http://schemas.microsoft.com/office/powerpoint/2010/main" val="3911893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22</a:t>
            </a:fld>
            <a:endParaRPr lang="tr-TR"/>
          </a:p>
        </p:txBody>
      </p:sp>
    </p:spTree>
    <p:extLst>
      <p:ext uri="{BB962C8B-B14F-4D97-AF65-F5344CB8AC3E}">
        <p14:creationId xmlns:p14="http://schemas.microsoft.com/office/powerpoint/2010/main" val="3094406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5C43D79-9609-4A17-A5EE-2AB9FCD470C9}" type="slidenum">
              <a:rPr lang="tr-TR" smtClean="0"/>
              <a:t>23</a:t>
            </a:fld>
            <a:endParaRPr lang="tr-TR"/>
          </a:p>
        </p:txBody>
      </p:sp>
    </p:spTree>
    <p:extLst>
      <p:ext uri="{BB962C8B-B14F-4D97-AF65-F5344CB8AC3E}">
        <p14:creationId xmlns:p14="http://schemas.microsoft.com/office/powerpoint/2010/main" val="3160441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80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815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a:xfrm>
            <a:off x="628650" y="6356351"/>
            <a:ext cx="2057400" cy="365125"/>
          </a:xfrm>
          <a:prstGeom prst="rect">
            <a:avLst/>
          </a:prstGeom>
        </p:spPr>
        <p:txBody>
          <a:bodyPr/>
          <a:lstStyle/>
          <a:p>
            <a:fld id="{BA419C2D-35D4-454D-BB05-0B3C7F82DFC1}" type="datetimeFigureOut">
              <a:rPr lang="tr-TR" smtClean="0"/>
              <a:t>18.12.2019</a:t>
            </a:fld>
            <a:endParaRPr lang="tr-T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457950" y="6356351"/>
            <a:ext cx="2057400" cy="365125"/>
          </a:xfrm>
          <a:prstGeom prst="rect">
            <a:avLst/>
          </a:prstGeom>
        </p:spPr>
        <p:txBody>
          <a:bodyPr/>
          <a:lstStyle/>
          <a:p>
            <a:fld id="{ED2C6AF8-211F-4302-9D89-6C977AF62C08}" type="slidenum">
              <a:rPr lang="tr-TR" smtClean="0"/>
              <a:t>‹#›</a:t>
            </a:fld>
            <a:endParaRPr lang="tr-TR"/>
          </a:p>
        </p:txBody>
      </p:sp>
    </p:spTree>
    <p:extLst>
      <p:ext uri="{BB962C8B-B14F-4D97-AF65-F5344CB8AC3E}">
        <p14:creationId xmlns:p14="http://schemas.microsoft.com/office/powerpoint/2010/main" val="136234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1325563"/>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idx="1"/>
          </p:nvPr>
        </p:nvSpPr>
        <p:spPr>
          <a:xfrm>
            <a:off x="628650" y="1825625"/>
            <a:ext cx="7886700" cy="4351338"/>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628650" y="6356351"/>
            <a:ext cx="2057400" cy="365125"/>
          </a:xfrm>
          <a:prstGeom prst="rect">
            <a:avLst/>
          </a:prstGeom>
        </p:spPr>
        <p:txBody>
          <a:bodyPr/>
          <a:lstStyle/>
          <a:p>
            <a:fld id="{BA419C2D-35D4-454D-BB05-0B3C7F82DFC1}" type="datetimeFigureOut">
              <a:rPr lang="tr-TR" smtClean="0"/>
              <a:t>18.12.2019</a:t>
            </a:fld>
            <a:endParaRPr lang="tr-T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457950" y="6356351"/>
            <a:ext cx="2057400" cy="365125"/>
          </a:xfrm>
          <a:prstGeom prst="rect">
            <a:avLst/>
          </a:prstGeom>
        </p:spPr>
        <p:txBody>
          <a:bodyPr/>
          <a:lstStyle/>
          <a:p>
            <a:fld id="{ED2C6AF8-211F-4302-9D89-6C977AF62C08}" type="slidenum">
              <a:rPr lang="tr-TR" smtClean="0"/>
              <a:t>‹#›</a:t>
            </a:fld>
            <a:endParaRPr lang="tr-TR"/>
          </a:p>
        </p:txBody>
      </p:sp>
    </p:spTree>
    <p:extLst>
      <p:ext uri="{BB962C8B-B14F-4D97-AF65-F5344CB8AC3E}">
        <p14:creationId xmlns:p14="http://schemas.microsoft.com/office/powerpoint/2010/main" val="41129515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Dikdörtgen 6"/>
          <p:cNvSpPr/>
          <p:nvPr userDrawn="1"/>
        </p:nvSpPr>
        <p:spPr>
          <a:xfrm>
            <a:off x="0" y="6613588"/>
            <a:ext cx="9144000" cy="271796"/>
          </a:xfrm>
          <a:prstGeom prst="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tr-TR" dirty="0" err="1" smtClean="0">
              <a:solidFill>
                <a:prstClr val="black"/>
              </a:solidFill>
              <a:latin typeface="Arial" panose="020B0604020202020204" pitchFamily="34" charset="0"/>
            </a:endParaRPr>
          </a:p>
        </p:txBody>
      </p:sp>
      <p:sp>
        <p:nvSpPr>
          <p:cNvPr id="8" name="Slide Number"/>
          <p:cNvSpPr txBox="1">
            <a:spLocks/>
          </p:cNvSpPr>
          <p:nvPr userDrawn="1"/>
        </p:nvSpPr>
        <p:spPr bwMode="auto">
          <a:xfrm>
            <a:off x="8564563" y="6690265"/>
            <a:ext cx="125034" cy="123111"/>
          </a:xfrm>
          <a:prstGeom prst="rect">
            <a:avLst/>
          </a:prstGeom>
        </p:spPr>
        <p:txBody>
          <a:bodyPr vert="horz" wrap="none" lIns="0" tIns="0" rIns="0" bIns="0" rtlCol="0" anchor="ctr">
            <a:spAutoFit/>
          </a:bodyPr>
          <a:lstStyle>
            <a:defPPr>
              <a:defRPr lang="en-US"/>
            </a:defPPr>
            <a:lvl1pPr>
              <a:defRPr sz="1000" baseline="0">
                <a:latin typeface="+mn-lt"/>
              </a:defRPr>
            </a:lvl1pPr>
          </a:lstStyle>
          <a:p>
            <a:pPr eaLnBrk="0" fontAlgn="base" hangingPunct="0">
              <a:spcBef>
                <a:spcPct val="0"/>
              </a:spcBef>
              <a:spcAft>
                <a:spcPct val="0"/>
              </a:spcAft>
            </a:pPr>
            <a:fld id="{42C328C1-A84F-4A39-A664-DBA00541A8C6}" type="slidenum">
              <a:rPr lang="en-US" sz="800" smtClean="0">
                <a:solidFill>
                  <a:prstClr val="white"/>
                </a:solidFill>
                <a:latin typeface="Arial" panose="020B0604020202020204" pitchFamily="34" charset="0"/>
              </a:rPr>
              <a:pPr eaLnBrk="0" fontAlgn="base" hangingPunct="0">
                <a:spcBef>
                  <a:spcPct val="0"/>
                </a:spcBef>
                <a:spcAft>
                  <a:spcPct val="0"/>
                </a:spcAft>
              </a:pPr>
              <a:t>‹#›</a:t>
            </a:fld>
            <a:endParaRPr lang="en-US" sz="800" dirty="0">
              <a:solidFill>
                <a:prstClr val="white"/>
              </a:solidFill>
              <a:latin typeface="Arial" panose="020B0604020202020204" pitchFamily="34" charset="0"/>
            </a:endParaRPr>
          </a:p>
        </p:txBody>
      </p:sp>
      <p:sp>
        <p:nvSpPr>
          <p:cNvPr id="9" name="Dikdörtgen 10">
            <a:extLst>
              <a:ext uri="{FF2B5EF4-FFF2-40B4-BE49-F238E27FC236}">
                <a16:creationId xmlns:a16="http://schemas.microsoft.com/office/drawing/2014/main" xmlns="" id="{B2D43386-851E-4A17-AB98-5759F5B2DC01}"/>
              </a:ext>
            </a:extLst>
          </p:cNvPr>
          <p:cNvSpPr/>
          <p:nvPr userDrawn="1"/>
        </p:nvSpPr>
        <p:spPr>
          <a:xfrm>
            <a:off x="0" y="188640"/>
            <a:ext cx="9144000" cy="1785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tr-TR" dirty="0">
              <a:solidFill>
                <a:prstClr val="white"/>
              </a:solidFill>
              <a:latin typeface="Arial" panose="020B0604020202020204" pitchFamily="34" charset="0"/>
            </a:endParaRPr>
          </a:p>
        </p:txBody>
      </p:sp>
      <p:sp>
        <p:nvSpPr>
          <p:cNvPr id="11" name="Oval 10"/>
          <p:cNvSpPr/>
          <p:nvPr userDrawn="1"/>
        </p:nvSpPr>
        <p:spPr>
          <a:xfrm>
            <a:off x="7941425" y="50801"/>
            <a:ext cx="523702" cy="523702"/>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tr-TR" dirty="0" err="1" smtClean="0">
              <a:solidFill>
                <a:prstClr val="black"/>
              </a:solidFill>
              <a:latin typeface="Arial" panose="020B0604020202020204" pitchFamily="34" charset="0"/>
            </a:endParaRPr>
          </a:p>
        </p:txBody>
      </p:sp>
      <p:pic>
        <p:nvPicPr>
          <p:cNvPr id="12" name="Resim 11"/>
          <p:cNvPicPr>
            <a:picLocks noChangeAspect="1"/>
          </p:cNvPicPr>
          <p:nvPr userDrawn="1"/>
        </p:nvPicPr>
        <p:blipFill rotWithShape="1">
          <a:blip r:embed="rId6" cstate="print">
            <a:extLst>
              <a:ext uri="{28A0092B-C50C-407E-A947-70E740481C1C}">
                <a14:useLocalDpi xmlns:a14="http://schemas.microsoft.com/office/drawing/2010/main" val="0"/>
              </a:ext>
            </a:extLst>
          </a:blip>
          <a:srcRect t="22341" b="22493"/>
          <a:stretch/>
        </p:blipFill>
        <p:spPr>
          <a:xfrm>
            <a:off x="7668592" y="77607"/>
            <a:ext cx="1077740" cy="594350"/>
          </a:xfrm>
          <a:prstGeom prst="rect">
            <a:avLst/>
          </a:prstGeom>
        </p:spPr>
      </p:pic>
    </p:spTree>
    <p:extLst>
      <p:ext uri="{BB962C8B-B14F-4D97-AF65-F5344CB8AC3E}">
        <p14:creationId xmlns:p14="http://schemas.microsoft.com/office/powerpoint/2010/main" val="36453390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00.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3.xml"/><Relationship Id="rId1" Type="http://schemas.openxmlformats.org/officeDocument/2006/relationships/tags" Target="../tags/tag84.xml"/></Relationships>
</file>

<file path=ppt/slides/_rels/slide101.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3.xml"/><Relationship Id="rId1" Type="http://schemas.openxmlformats.org/officeDocument/2006/relationships/tags" Target="../tags/tag85.xml"/></Relationships>
</file>

<file path=ppt/slides/_rels/slide102.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3.xml"/><Relationship Id="rId1" Type="http://schemas.openxmlformats.org/officeDocument/2006/relationships/tags" Target="../tags/tag86.xml"/></Relationships>
</file>

<file path=ppt/slides/_rels/slide103.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3.xml"/><Relationship Id="rId1" Type="http://schemas.openxmlformats.org/officeDocument/2006/relationships/tags" Target="../tags/tag87.xml"/></Relationships>
</file>

<file path=ppt/slides/_rels/slide104.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3.xml"/><Relationship Id="rId1" Type="http://schemas.openxmlformats.org/officeDocument/2006/relationships/tags" Target="../tags/tag88.xml"/></Relationships>
</file>

<file path=ppt/slides/_rels/slide105.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3.xml"/><Relationship Id="rId1" Type="http://schemas.openxmlformats.org/officeDocument/2006/relationships/tags" Target="../tags/tag89.xml"/></Relationships>
</file>

<file path=ppt/slides/_rels/slide106.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3.xml"/><Relationship Id="rId1" Type="http://schemas.openxmlformats.org/officeDocument/2006/relationships/tags" Target="../tags/tag90.xml"/></Relationships>
</file>

<file path=ppt/slides/_rels/slide107.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3.xml"/><Relationship Id="rId1" Type="http://schemas.openxmlformats.org/officeDocument/2006/relationships/tags" Target="../tags/tag91.xml"/></Relationships>
</file>

<file path=ppt/slides/_rels/slide108.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3.xml"/><Relationship Id="rId1" Type="http://schemas.openxmlformats.org/officeDocument/2006/relationships/tags" Target="../tags/tag92.xml"/></Relationships>
</file>

<file path=ppt/slides/_rels/slide109.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3.xml"/><Relationship Id="rId1" Type="http://schemas.openxmlformats.org/officeDocument/2006/relationships/tags" Target="../tags/tag9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10.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3.xml"/><Relationship Id="rId1" Type="http://schemas.openxmlformats.org/officeDocument/2006/relationships/tags" Target="../tags/tag94.xml"/></Relationships>
</file>

<file path=ppt/slides/_rels/slide111.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3.xml"/><Relationship Id="rId1" Type="http://schemas.openxmlformats.org/officeDocument/2006/relationships/tags" Target="../tags/tag95.xml"/></Relationships>
</file>

<file path=ppt/slides/_rels/slide112.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3.xml"/><Relationship Id="rId1" Type="http://schemas.openxmlformats.org/officeDocument/2006/relationships/tags" Target="../tags/tag96.xml"/></Relationships>
</file>

<file path=ppt/slides/_rels/slide113.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3.xml"/><Relationship Id="rId1" Type="http://schemas.openxmlformats.org/officeDocument/2006/relationships/tags" Target="../tags/tag97.xml"/></Relationships>
</file>

<file path=ppt/slides/_rels/slide114.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3.xml"/><Relationship Id="rId1" Type="http://schemas.openxmlformats.org/officeDocument/2006/relationships/tags" Target="../tags/tag98.xml"/></Relationships>
</file>

<file path=ppt/slides/_rels/slide115.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3.xml"/><Relationship Id="rId1" Type="http://schemas.openxmlformats.org/officeDocument/2006/relationships/tags" Target="../tags/tag99.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3.xml"/><Relationship Id="rId1" Type="http://schemas.openxmlformats.org/officeDocument/2006/relationships/tags" Target="../tags/tag100.xml"/></Relationships>
</file>

<file path=ppt/slides/_rels/slide11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3.xml"/><Relationship Id="rId1" Type="http://schemas.openxmlformats.org/officeDocument/2006/relationships/tags" Target="../tags/tag101.xml"/></Relationships>
</file>

<file path=ppt/slides/_rels/slide11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3.xml"/><Relationship Id="rId1" Type="http://schemas.openxmlformats.org/officeDocument/2006/relationships/tags" Target="../tags/tag10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2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3.xml"/><Relationship Id="rId1" Type="http://schemas.openxmlformats.org/officeDocument/2006/relationships/tags" Target="../tags/tag103.xml"/></Relationships>
</file>

<file path=ppt/slides/_rels/slide12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3.xml"/><Relationship Id="rId1" Type="http://schemas.openxmlformats.org/officeDocument/2006/relationships/tags" Target="../tags/tag104.xml"/></Relationships>
</file>

<file path=ppt/slides/_rels/slide12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3.xml"/><Relationship Id="rId1" Type="http://schemas.openxmlformats.org/officeDocument/2006/relationships/tags" Target="../tags/tag105.xml"/></Relationships>
</file>

<file path=ppt/slides/_rels/slide123.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3.xml"/><Relationship Id="rId1" Type="http://schemas.openxmlformats.org/officeDocument/2006/relationships/tags" Target="../tags/tag10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46.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4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48.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49.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50.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5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54.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5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57.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5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60.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6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tags" Target="../tags/tag62.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63.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3.xml"/><Relationship Id="rId1" Type="http://schemas.openxmlformats.org/officeDocument/2006/relationships/tags" Target="../tags/tag64.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3.xml"/><Relationship Id="rId1" Type="http://schemas.openxmlformats.org/officeDocument/2006/relationships/tags" Target="../tags/tag65.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3.xml"/><Relationship Id="rId1" Type="http://schemas.openxmlformats.org/officeDocument/2006/relationships/tags" Target="../tags/tag6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3.xml"/><Relationship Id="rId1" Type="http://schemas.openxmlformats.org/officeDocument/2006/relationships/tags" Target="../tags/tag6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3.xml"/><Relationship Id="rId1" Type="http://schemas.openxmlformats.org/officeDocument/2006/relationships/tags" Target="../tags/tag6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3.xml"/><Relationship Id="rId1" Type="http://schemas.openxmlformats.org/officeDocument/2006/relationships/tags" Target="../tags/tag69.xml"/></Relationships>
</file>

<file path=ppt/slides/_rels/slide83.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3.xml"/><Relationship Id="rId1" Type="http://schemas.openxmlformats.org/officeDocument/2006/relationships/tags" Target="../tags/tag70.xml"/></Relationships>
</file>

<file path=ppt/slides/_rels/slide84.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3.xml"/><Relationship Id="rId1" Type="http://schemas.openxmlformats.org/officeDocument/2006/relationships/tags" Target="../tags/tag71.xml"/></Relationships>
</file>

<file path=ppt/slides/_rels/slide85.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3.xml"/><Relationship Id="rId1" Type="http://schemas.openxmlformats.org/officeDocument/2006/relationships/tags" Target="../tags/tag7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3.xml"/><Relationship Id="rId1" Type="http://schemas.openxmlformats.org/officeDocument/2006/relationships/tags" Target="../tags/tag73.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3.xml"/><Relationship Id="rId1" Type="http://schemas.openxmlformats.org/officeDocument/2006/relationships/tags" Target="../tags/tag74.xml"/></Relationships>
</file>

<file path=ppt/slides/_rels/slide89.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3.xml"/><Relationship Id="rId1" Type="http://schemas.openxmlformats.org/officeDocument/2006/relationships/tags" Target="../tags/tag7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90.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3.xml"/><Relationship Id="rId1" Type="http://schemas.openxmlformats.org/officeDocument/2006/relationships/tags" Target="../tags/tag76.xml"/></Relationships>
</file>

<file path=ppt/slides/_rels/slide91.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3.xml"/><Relationship Id="rId1" Type="http://schemas.openxmlformats.org/officeDocument/2006/relationships/tags" Target="../tags/tag77.xml"/></Relationships>
</file>

<file path=ppt/slides/_rels/slide92.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3.xml"/><Relationship Id="rId1" Type="http://schemas.openxmlformats.org/officeDocument/2006/relationships/tags" Target="../tags/tag78.xml"/></Relationships>
</file>

<file path=ppt/slides/_rels/slide93.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3.xml"/><Relationship Id="rId1" Type="http://schemas.openxmlformats.org/officeDocument/2006/relationships/tags" Target="../tags/tag79.xml"/></Relationships>
</file>

<file path=ppt/slides/_rels/slide94.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3.xml"/><Relationship Id="rId1" Type="http://schemas.openxmlformats.org/officeDocument/2006/relationships/tags" Target="../tags/tag80.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3.xml"/><Relationship Id="rId1" Type="http://schemas.openxmlformats.org/officeDocument/2006/relationships/tags" Target="../tags/tag81.xml"/></Relationships>
</file>

<file path=ppt/slides/_rels/slide97.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3.xml"/><Relationship Id="rId1" Type="http://schemas.openxmlformats.org/officeDocument/2006/relationships/tags" Target="../tags/tag8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3.xml"/><Relationship Id="rId1" Type="http://schemas.openxmlformats.org/officeDocument/2006/relationships/tags" Target="../tags/tag8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0691" y="544725"/>
            <a:ext cx="3610385" cy="2300532"/>
          </a:xfrm>
          <a:prstGeom prst="rect">
            <a:avLst/>
          </a:prstGeom>
        </p:spPr>
      </p:pic>
      <p:sp>
        <p:nvSpPr>
          <p:cNvPr id="3" name="Dikdörtgen 2"/>
          <p:cNvSpPr/>
          <p:nvPr/>
        </p:nvSpPr>
        <p:spPr>
          <a:xfrm>
            <a:off x="0" y="3284984"/>
            <a:ext cx="9144000" cy="615553"/>
          </a:xfrm>
          <a:prstGeom prst="rect">
            <a:avLst/>
          </a:prstGeom>
        </p:spPr>
        <p:txBody>
          <a:bodyPr wrap="square">
            <a:spAutoFit/>
          </a:bodyPr>
          <a:lstStyle/>
          <a:p>
            <a:pPr algn="ctr"/>
            <a:r>
              <a:rPr lang="tr-TR" sz="3400" b="1" dirty="0">
                <a:solidFill>
                  <a:srgbClr val="0000FF"/>
                </a:solidFill>
              </a:rPr>
              <a:t> </a:t>
            </a:r>
            <a:r>
              <a:rPr lang="tr-TR" sz="3400" b="1" dirty="0" smtClean="0">
                <a:solidFill>
                  <a:srgbClr val="0000FF"/>
                </a:solidFill>
              </a:rPr>
              <a:t>TDMS Uygulamaları</a:t>
            </a:r>
            <a:endParaRPr lang="tr-TR" sz="3400" b="1" dirty="0">
              <a:solidFill>
                <a:srgbClr val="0000FF"/>
              </a:solidFill>
            </a:endParaRPr>
          </a:p>
        </p:txBody>
      </p:sp>
      <p:sp>
        <p:nvSpPr>
          <p:cNvPr id="4" name="Dikdörtgen 3"/>
          <p:cNvSpPr/>
          <p:nvPr/>
        </p:nvSpPr>
        <p:spPr>
          <a:xfrm>
            <a:off x="5940152" y="5304110"/>
            <a:ext cx="2664296" cy="1077218"/>
          </a:xfrm>
          <a:prstGeom prst="rect">
            <a:avLst/>
          </a:prstGeom>
        </p:spPr>
        <p:txBody>
          <a:bodyPr wrap="square">
            <a:spAutoFit/>
          </a:bodyPr>
          <a:lstStyle/>
          <a:p>
            <a:pPr algn="ctr"/>
            <a:r>
              <a:rPr lang="tr-TR" sz="2800" b="1" dirty="0">
                <a:solidFill>
                  <a:srgbClr val="FF0000"/>
                </a:solidFill>
              </a:rPr>
              <a:t> </a:t>
            </a:r>
            <a:r>
              <a:rPr lang="tr-TR" sz="2800" b="1" dirty="0" smtClean="0">
                <a:solidFill>
                  <a:srgbClr val="0000FF"/>
                </a:solidFill>
              </a:rPr>
              <a:t>Kadir ÇELEN</a:t>
            </a:r>
            <a:endParaRPr lang="tr-TR" sz="1200" b="1" dirty="0" smtClean="0">
              <a:solidFill>
                <a:srgbClr val="FF0000"/>
              </a:solidFill>
            </a:endParaRPr>
          </a:p>
          <a:p>
            <a:pPr algn="ctr"/>
            <a:r>
              <a:rPr lang="tr-TR" sz="1200" b="1" dirty="0" smtClean="0">
                <a:solidFill>
                  <a:srgbClr val="FF0000"/>
                </a:solidFill>
              </a:rPr>
              <a:t>Muhasebe </a:t>
            </a:r>
            <a:r>
              <a:rPr lang="tr-TR" sz="1200" b="1" dirty="0">
                <a:solidFill>
                  <a:srgbClr val="FF0000"/>
                </a:solidFill>
              </a:rPr>
              <a:t>Uygulamaları </a:t>
            </a:r>
            <a:r>
              <a:rPr lang="tr-TR" sz="1200" b="1" dirty="0" smtClean="0">
                <a:solidFill>
                  <a:srgbClr val="FF0000"/>
                </a:solidFill>
              </a:rPr>
              <a:t>Danışmanı</a:t>
            </a:r>
          </a:p>
          <a:p>
            <a:pPr algn="ctr"/>
            <a:r>
              <a:rPr lang="tr-TR" sz="1200" b="1" dirty="0" smtClean="0">
                <a:solidFill>
                  <a:srgbClr val="FF0000"/>
                </a:solidFill>
              </a:rPr>
              <a:t>Serbest Muhasebeci Mali Müşavir</a:t>
            </a:r>
          </a:p>
          <a:p>
            <a:pPr algn="ctr"/>
            <a:r>
              <a:rPr lang="tr-TR" sz="1200" b="1" dirty="0" smtClean="0">
                <a:solidFill>
                  <a:srgbClr val="FF0000"/>
                </a:solidFill>
              </a:rPr>
              <a:t> Bağımsız Denetçi </a:t>
            </a:r>
          </a:p>
        </p:txBody>
      </p:sp>
    </p:spTree>
    <p:extLst>
      <p:ext uri="{BB962C8B-B14F-4D97-AF65-F5344CB8AC3E}">
        <p14:creationId xmlns:p14="http://schemas.microsoft.com/office/powerpoint/2010/main" val="3396912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9" name="Dikdörtgen 8"/>
          <p:cNvSpPr/>
          <p:nvPr/>
        </p:nvSpPr>
        <p:spPr>
          <a:xfrm>
            <a:off x="611560" y="2460952"/>
            <a:ext cx="7920880" cy="3416320"/>
          </a:xfrm>
          <a:prstGeom prst="rect">
            <a:avLst/>
          </a:prstGeom>
        </p:spPr>
        <p:txBody>
          <a:bodyPr wrap="square">
            <a:spAutoFit/>
          </a:bodyPr>
          <a:lstStyle/>
          <a:p>
            <a:r>
              <a:rPr lang="tr-TR" b="1" dirty="0"/>
              <a:t>Devir Alan İşletme;</a:t>
            </a:r>
          </a:p>
          <a:p>
            <a:pPr algn="just"/>
            <a:endParaRPr lang="tr-TR" b="1" dirty="0"/>
          </a:p>
          <a:p>
            <a:pPr algn="just"/>
            <a:r>
              <a:rPr lang="tr-TR" b="1" dirty="0" smtClean="0"/>
              <a:t>---------------------------------------------------------------/----------------------------------------------</a:t>
            </a:r>
            <a:endParaRPr lang="tr-TR" b="1" dirty="0"/>
          </a:p>
          <a:p>
            <a:pPr algn="just"/>
            <a:r>
              <a:rPr lang="tr-TR" b="1" dirty="0" smtClean="0"/>
              <a:t> </a:t>
            </a:r>
            <a:r>
              <a:rPr lang="tr-TR" b="1" dirty="0"/>
              <a:t>Hesap Kodu- Hesap Adı  </a:t>
            </a:r>
            <a:r>
              <a:rPr lang="tr-TR" b="1" dirty="0" smtClean="0"/>
              <a:t>                                             </a:t>
            </a:r>
            <a:r>
              <a:rPr lang="tr-TR" b="1" dirty="0"/>
              <a:t>Borç                        </a:t>
            </a:r>
            <a:r>
              <a:rPr lang="tr-TR" b="1" dirty="0" smtClean="0"/>
              <a:t>  Alacak</a:t>
            </a:r>
            <a:r>
              <a:rPr lang="tr-TR" dirty="0" smtClean="0"/>
              <a:t>                    </a:t>
            </a:r>
            <a:endParaRPr lang="tr-TR" dirty="0"/>
          </a:p>
          <a:p>
            <a:pPr algn="just"/>
            <a:r>
              <a:rPr lang="tr-TR" dirty="0"/>
              <a:t>  </a:t>
            </a:r>
            <a:r>
              <a:rPr lang="tr-TR" dirty="0" smtClean="0"/>
              <a:t>150- </a:t>
            </a:r>
            <a:r>
              <a:rPr lang="tr-TR" dirty="0"/>
              <a:t>İlk Madde Ve Malzeme        </a:t>
            </a:r>
            <a:r>
              <a:rPr lang="tr-TR" dirty="0" smtClean="0"/>
              <a:t>                            </a:t>
            </a:r>
            <a:r>
              <a:rPr lang="tr-TR" dirty="0"/>
              <a:t>15.000</a:t>
            </a:r>
          </a:p>
          <a:p>
            <a:pPr algn="just"/>
            <a:r>
              <a:rPr lang="tr-TR" dirty="0"/>
              <a:t>                                    </a:t>
            </a:r>
          </a:p>
          <a:p>
            <a:pPr algn="just"/>
            <a:r>
              <a:rPr lang="tr-TR" dirty="0"/>
              <a:t>                  </a:t>
            </a:r>
            <a:r>
              <a:rPr lang="tr-TR" dirty="0" smtClean="0"/>
              <a:t>   602.06-İşletmelerarası </a:t>
            </a:r>
            <a:r>
              <a:rPr lang="tr-TR" dirty="0"/>
              <a:t>Bedelsiz Devredilen               </a:t>
            </a:r>
            <a:r>
              <a:rPr lang="tr-TR" dirty="0" smtClean="0"/>
              <a:t>            </a:t>
            </a:r>
            <a:r>
              <a:rPr lang="tr-TR" dirty="0"/>
              <a:t>15.000</a:t>
            </a:r>
          </a:p>
          <a:p>
            <a:pPr algn="just"/>
            <a:r>
              <a:rPr lang="tr-TR" dirty="0"/>
              <a:t>                                 </a:t>
            </a:r>
            <a:r>
              <a:rPr lang="tr-TR" dirty="0" smtClean="0"/>
              <a:t> </a:t>
            </a:r>
            <a:r>
              <a:rPr lang="tr-TR" dirty="0"/>
              <a:t>Mal ve Malzeme Gelirleri</a:t>
            </a:r>
          </a:p>
          <a:p>
            <a:pPr algn="just"/>
            <a:r>
              <a:rPr lang="tr-TR" b="1" dirty="0" smtClean="0"/>
              <a:t>--------------------------------------------------------------/-----------------------------------------------</a:t>
            </a:r>
            <a:endParaRPr lang="tr-TR" b="1" dirty="0"/>
          </a:p>
          <a:p>
            <a:pPr algn="just"/>
            <a:endParaRPr lang="tr-TR" dirty="0"/>
          </a:p>
          <a:p>
            <a:pPr algn="just"/>
            <a:r>
              <a:rPr lang="tr-TR" dirty="0"/>
              <a:t>(Not: Bedelsiz mal/malzeme devir alan sağlık tesisi hazine payı, merkez payı, SHÇEK</a:t>
            </a:r>
          </a:p>
          <a:p>
            <a:pPr algn="just"/>
            <a:r>
              <a:rPr lang="tr-TR" dirty="0"/>
              <a:t>payı ödemez.)</a:t>
            </a:r>
          </a:p>
        </p:txBody>
      </p:sp>
      <p:sp>
        <p:nvSpPr>
          <p:cNvPr id="7" name="Dikdörtgen 6"/>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İhtiyaç Fazlası Sarf Malzeme Devirleri (Bedelsiz) </a:t>
            </a:r>
          </a:p>
        </p:txBody>
      </p:sp>
      <p:sp>
        <p:nvSpPr>
          <p:cNvPr id="10"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6" name="Dikdörtgen 5"/>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72556071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564904"/>
            <a:ext cx="7920880" cy="2031325"/>
          </a:xfrm>
          <a:prstGeom prst="rect">
            <a:avLst/>
          </a:prstGeom>
        </p:spPr>
        <p:txBody>
          <a:bodyPr wrap="square">
            <a:spAutoFit/>
          </a:bodyPr>
          <a:lstStyle/>
          <a:p>
            <a:pPr marL="285750" indent="-285750" algn="just">
              <a:buFont typeface="Arial" panose="020B0604020202020204" pitchFamily="34" charset="0"/>
              <a:buChar char="•"/>
            </a:pPr>
            <a:r>
              <a:rPr lang="tr-TR" dirty="0"/>
              <a:t>İşletmede bir yıldan fazla kullanılabilir olması</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a:t> Yıpranmaya, aşınmaya veya kıymetten düşmeye maruz bulunması</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a:t> Değerleme gününde envantere dahil ve kullanıma hazır </a:t>
            </a:r>
            <a:r>
              <a:rPr lang="tr-TR" dirty="0" smtClean="0"/>
              <a:t>olması         </a:t>
            </a:r>
            <a:endParaRPr lang="tr-TR" dirty="0"/>
          </a:p>
          <a:p>
            <a:pPr marL="285750" indent="-285750" algn="just">
              <a:buFont typeface="Arial" panose="020B0604020202020204" pitchFamily="34" charset="0"/>
              <a:buChar char="•"/>
            </a:pPr>
            <a:endParaRPr lang="tr-TR" dirty="0"/>
          </a:p>
          <a:p>
            <a:pPr algn="just"/>
            <a:r>
              <a:rPr lang="tr-TR" dirty="0" smtClean="0"/>
              <a:t>Gerekir.</a:t>
            </a:r>
            <a:endParaRPr lang="tr-TR" dirty="0"/>
          </a:p>
        </p:txBody>
      </p:sp>
      <p:sp>
        <p:nvSpPr>
          <p:cNvPr id="11" name="Dikdörtgen 10"/>
          <p:cNvSpPr/>
          <p:nvPr/>
        </p:nvSpPr>
        <p:spPr>
          <a:xfrm>
            <a:off x="0" y="1484784"/>
            <a:ext cx="9143998" cy="400110"/>
          </a:xfrm>
          <a:prstGeom prst="rect">
            <a:avLst/>
          </a:prstGeom>
        </p:spPr>
        <p:txBody>
          <a:bodyPr wrap="square">
            <a:spAutoFit/>
          </a:bodyPr>
          <a:lstStyle/>
          <a:p>
            <a:pPr algn="ctr"/>
            <a:r>
              <a:rPr lang="tr-TR" sz="2000" b="1" dirty="0">
                <a:solidFill>
                  <a:srgbClr val="FF0000"/>
                </a:solidFill>
              </a:rPr>
              <a:t>Amortisman Ayırma Şartları</a:t>
            </a:r>
          </a:p>
        </p:txBody>
      </p:sp>
      <p:sp>
        <p:nvSpPr>
          <p:cNvPr id="7"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5547362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316936"/>
            <a:ext cx="7920880" cy="2031325"/>
          </a:xfrm>
          <a:prstGeom prst="rect">
            <a:avLst/>
          </a:prstGeom>
        </p:spPr>
        <p:txBody>
          <a:bodyPr wrap="square">
            <a:spAutoFit/>
          </a:bodyPr>
          <a:lstStyle/>
          <a:p>
            <a:pPr marL="285750" indent="-285750" algn="just">
              <a:buFont typeface="Arial" panose="020B0604020202020204" pitchFamily="34" charset="0"/>
              <a:buChar char="•"/>
            </a:pPr>
            <a:r>
              <a:rPr lang="tr-TR" dirty="0"/>
              <a:t>İşletmede kullanılan ve </a:t>
            </a:r>
            <a:r>
              <a:rPr lang="tr-TR" dirty="0" smtClean="0"/>
              <a:t>değeri (2019 yılı için) </a:t>
            </a:r>
            <a:r>
              <a:rPr lang="tr-TR" dirty="0"/>
              <a:t>1.200, - TL aşmayan </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a:t>Alet, edevat, mefruşat ve demirbaşlar Amortismana tabi tutulmayarak doğrudan gider yazılabilir. </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a:t>İktisadi ve teknik bakımdan bütünlük arz edenlerde (1.200, - TL) bu had topluca dikkate alınır. </a:t>
            </a:r>
          </a:p>
        </p:txBody>
      </p:sp>
      <p:sp>
        <p:nvSpPr>
          <p:cNvPr id="7" name="Dikdörtgen 6"/>
          <p:cNvSpPr/>
          <p:nvPr/>
        </p:nvSpPr>
        <p:spPr>
          <a:xfrm>
            <a:off x="0" y="1412776"/>
            <a:ext cx="9143998" cy="400110"/>
          </a:xfrm>
          <a:prstGeom prst="rect">
            <a:avLst/>
          </a:prstGeom>
        </p:spPr>
        <p:txBody>
          <a:bodyPr wrap="square">
            <a:spAutoFit/>
          </a:bodyPr>
          <a:lstStyle/>
          <a:p>
            <a:pPr algn="ctr"/>
            <a:r>
              <a:rPr lang="tr-TR" sz="2000" b="1" dirty="0">
                <a:solidFill>
                  <a:srgbClr val="FF0000"/>
                </a:solidFill>
              </a:rPr>
              <a:t>Amortisman Ayırma Şartları</a:t>
            </a:r>
          </a:p>
        </p:txBody>
      </p:sp>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118947060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132856"/>
            <a:ext cx="7920880" cy="2862322"/>
          </a:xfrm>
          <a:prstGeom prst="rect">
            <a:avLst/>
          </a:prstGeom>
        </p:spPr>
        <p:txBody>
          <a:bodyPr wrap="square">
            <a:spAutoFit/>
          </a:bodyPr>
          <a:lstStyle/>
          <a:p>
            <a:pPr marL="285750" indent="-285750" algn="just">
              <a:buFont typeface="Arial" panose="020B0604020202020204" pitchFamily="34" charset="0"/>
              <a:buChar char="•"/>
            </a:pPr>
            <a:r>
              <a:rPr lang="tr-TR" dirty="0"/>
              <a:t>Amortisman tutarı, maddi duran varlığın tutarına sabit bir amortisman oranı uygulanır veya tutarın ekonomik ömrüne bölünmesiyle hesaplanır.</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smtClean="0"/>
              <a:t>Ekonomik faydalı </a:t>
            </a:r>
            <a:r>
              <a:rPr lang="tr-TR" dirty="0"/>
              <a:t>ömrü 5 yıl olan ve 5.000 TL ye alındığı varsayılan bir demirbaş için, amortisman oranı ve tutarının </a:t>
            </a:r>
            <a:r>
              <a:rPr lang="tr-TR" dirty="0" smtClean="0"/>
              <a:t>hesaplanması</a:t>
            </a:r>
            <a:endParaRPr lang="tr-TR" dirty="0"/>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b="1" dirty="0">
                <a:solidFill>
                  <a:srgbClr val="FF0000"/>
                </a:solidFill>
              </a:rPr>
              <a:t>Amortisman oranı: 1 / Ekonomik </a:t>
            </a:r>
            <a:r>
              <a:rPr lang="tr-TR" b="1" dirty="0" smtClean="0">
                <a:solidFill>
                  <a:srgbClr val="FF0000"/>
                </a:solidFill>
              </a:rPr>
              <a:t> Faydalı Ömür </a:t>
            </a:r>
            <a:endParaRPr lang="tr-TR" b="1" dirty="0">
              <a:solidFill>
                <a:srgbClr val="FF0000"/>
              </a:solidFill>
            </a:endParaRPr>
          </a:p>
          <a:p>
            <a:pPr algn="just"/>
            <a:r>
              <a:rPr lang="tr-TR" dirty="0" smtClean="0"/>
              <a:t>            </a:t>
            </a:r>
          </a:p>
          <a:p>
            <a:pPr algn="just"/>
            <a:r>
              <a:rPr lang="tr-TR" dirty="0"/>
              <a:t> </a:t>
            </a:r>
            <a:r>
              <a:rPr lang="tr-TR" dirty="0" smtClean="0"/>
              <a:t>            1 </a:t>
            </a:r>
            <a:r>
              <a:rPr lang="tr-TR" dirty="0"/>
              <a:t>/ 5 = 0,20 yani % 20 </a:t>
            </a:r>
            <a:r>
              <a:rPr lang="tr-TR" dirty="0" err="1"/>
              <a:t>dir</a:t>
            </a:r>
            <a:r>
              <a:rPr lang="tr-TR" dirty="0"/>
              <a:t>.</a:t>
            </a:r>
          </a:p>
          <a:p>
            <a:pPr algn="just"/>
            <a:r>
              <a:rPr lang="tr-TR" dirty="0" smtClean="0"/>
              <a:t>            </a:t>
            </a:r>
            <a:r>
              <a:rPr lang="tr-TR" dirty="0"/>
              <a:t>5.000 x 0,20 = 1.000 TL yıllık amortisman tutarı</a:t>
            </a:r>
          </a:p>
        </p:txBody>
      </p:sp>
      <p:sp>
        <p:nvSpPr>
          <p:cNvPr id="7" name="Dikdörtgen 6"/>
          <p:cNvSpPr/>
          <p:nvPr/>
        </p:nvSpPr>
        <p:spPr>
          <a:xfrm>
            <a:off x="0" y="1412776"/>
            <a:ext cx="9143998" cy="400110"/>
          </a:xfrm>
          <a:prstGeom prst="rect">
            <a:avLst/>
          </a:prstGeom>
        </p:spPr>
        <p:txBody>
          <a:bodyPr wrap="square">
            <a:spAutoFit/>
          </a:bodyPr>
          <a:lstStyle/>
          <a:p>
            <a:pPr algn="ctr"/>
            <a:r>
              <a:rPr lang="tr-TR" sz="2000" b="1" dirty="0">
                <a:solidFill>
                  <a:srgbClr val="FF0000"/>
                </a:solidFill>
              </a:rPr>
              <a:t>Amortisman Tutarının Hesaplanması</a:t>
            </a:r>
          </a:p>
        </p:txBody>
      </p:sp>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336026457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1796038"/>
            <a:ext cx="7920880" cy="4801314"/>
          </a:xfrm>
          <a:prstGeom prst="rect">
            <a:avLst/>
          </a:prstGeom>
        </p:spPr>
        <p:txBody>
          <a:bodyPr wrap="square">
            <a:spAutoFit/>
          </a:bodyPr>
          <a:lstStyle/>
          <a:p>
            <a:pPr marL="285750" indent="-285750" algn="just">
              <a:buFont typeface="Arial" panose="020B0604020202020204" pitchFamily="34" charset="0"/>
              <a:buChar char="•"/>
            </a:pPr>
            <a:r>
              <a:rPr lang="tr-TR" b="1" dirty="0"/>
              <a:t>257 </a:t>
            </a:r>
            <a:r>
              <a:rPr lang="tr-TR" b="1" dirty="0" smtClean="0"/>
              <a:t>Birikmiş Amortismanlar Hesabı (-)</a:t>
            </a:r>
            <a:endParaRPr lang="tr-TR" b="1" dirty="0"/>
          </a:p>
          <a:p>
            <a:pPr marL="285750" indent="-285750" algn="just">
              <a:buFont typeface="Arial" panose="020B0604020202020204" pitchFamily="34" charset="0"/>
              <a:buChar char="•"/>
            </a:pPr>
            <a:endParaRPr lang="tr-TR" dirty="0"/>
          </a:p>
          <a:p>
            <a:pPr lvl="1" algn="just"/>
            <a:r>
              <a:rPr lang="tr-TR" dirty="0"/>
              <a:t>Maddi duran varlık bedellerinin, kullanılabilecekleri süre içerisinde </a:t>
            </a:r>
            <a:r>
              <a:rPr lang="tr-TR" dirty="0" err="1"/>
              <a:t>hesaben</a:t>
            </a:r>
            <a:r>
              <a:rPr lang="tr-TR" dirty="0"/>
              <a:t> yok edilebilmesini sağlamak amacıyla kullanılan hesaptır. </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b="1" dirty="0" smtClean="0"/>
              <a:t>268 Birikmiş Amortismanlar Hesabı </a:t>
            </a:r>
            <a:r>
              <a:rPr lang="tr-TR" dirty="0" smtClean="0"/>
              <a:t>(-)</a:t>
            </a:r>
            <a:endParaRPr lang="tr-TR" dirty="0"/>
          </a:p>
          <a:p>
            <a:pPr marL="285750" indent="-285750" algn="just">
              <a:buFont typeface="Arial" panose="020B0604020202020204" pitchFamily="34" charset="0"/>
              <a:buChar char="•"/>
            </a:pPr>
            <a:endParaRPr lang="tr-TR" dirty="0"/>
          </a:p>
          <a:p>
            <a:pPr lvl="1" algn="just"/>
            <a:r>
              <a:rPr lang="tr-TR" dirty="0"/>
              <a:t>Maddi olmayan duran varlık bedellerinin, kullanılabilecekleri süre içerisinde </a:t>
            </a:r>
            <a:r>
              <a:rPr lang="tr-TR" dirty="0" err="1"/>
              <a:t>hesaben</a:t>
            </a:r>
            <a:r>
              <a:rPr lang="tr-TR" dirty="0"/>
              <a:t> yok edilebilmesini sağlamak amacıyla kullanılan hesaptır.</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b="1" dirty="0" smtClean="0"/>
              <a:t>299 Birikmiş Amortismanlar Hesabı (-)</a:t>
            </a:r>
            <a:endParaRPr lang="tr-TR" b="1" dirty="0"/>
          </a:p>
          <a:p>
            <a:pPr marL="285750" indent="-285750" algn="just">
              <a:buFont typeface="Arial" panose="020B0604020202020204" pitchFamily="34" charset="0"/>
              <a:buChar char="•"/>
            </a:pPr>
            <a:endParaRPr lang="tr-TR" dirty="0"/>
          </a:p>
          <a:p>
            <a:pPr lvl="1" algn="just"/>
            <a:r>
              <a:rPr lang="tr-TR" dirty="0"/>
              <a:t>Maddi Duran Varlıkların Hurdaya Ayrılan ve 294 Elden Çıkarılacak Stoklar Ve Maddi Duran Varlıklar Hesabına alınan  Demir Başlarla İlgili ayrılan amortismanlarının bu hesaba alınması gerekir. </a:t>
            </a:r>
          </a:p>
          <a:p>
            <a:pPr marL="285750" indent="-285750" algn="just">
              <a:buFont typeface="Arial" panose="020B0604020202020204" pitchFamily="34" charset="0"/>
              <a:buChar char="•"/>
            </a:pPr>
            <a:endParaRPr lang="tr-TR" dirty="0"/>
          </a:p>
          <a:p>
            <a:pPr algn="just"/>
            <a:r>
              <a:rPr lang="tr-TR" b="1" dirty="0">
                <a:solidFill>
                  <a:srgbClr val="FF0000"/>
                </a:solidFill>
              </a:rPr>
              <a:t>Bu hesaplar pasif karakterli </a:t>
            </a:r>
            <a:r>
              <a:rPr lang="tr-TR" b="1" dirty="0" smtClean="0">
                <a:solidFill>
                  <a:srgbClr val="FF0000"/>
                </a:solidFill>
              </a:rPr>
              <a:t>hesaplardır</a:t>
            </a:r>
            <a:r>
              <a:rPr lang="tr-TR" b="1" dirty="0">
                <a:solidFill>
                  <a:srgbClr val="FF0000"/>
                </a:solidFill>
              </a:rPr>
              <a:t>.</a:t>
            </a:r>
          </a:p>
        </p:txBody>
      </p:sp>
      <p:sp>
        <p:nvSpPr>
          <p:cNvPr id="9" name="Dikdörtgen 8"/>
          <p:cNvSpPr/>
          <p:nvPr/>
        </p:nvSpPr>
        <p:spPr>
          <a:xfrm>
            <a:off x="0" y="1340768"/>
            <a:ext cx="9143998" cy="400110"/>
          </a:xfrm>
          <a:prstGeom prst="rect">
            <a:avLst/>
          </a:prstGeom>
        </p:spPr>
        <p:txBody>
          <a:bodyPr wrap="square">
            <a:spAutoFit/>
          </a:bodyPr>
          <a:lstStyle/>
          <a:p>
            <a:pPr algn="ctr"/>
            <a:r>
              <a:rPr lang="tr-TR" sz="2000" b="1" dirty="0">
                <a:solidFill>
                  <a:srgbClr val="FF0000"/>
                </a:solidFill>
              </a:rPr>
              <a:t>Amortisman Hesapları</a:t>
            </a:r>
          </a:p>
        </p:txBody>
      </p:sp>
      <p:sp>
        <p:nvSpPr>
          <p:cNvPr id="10"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270578808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250176"/>
            <a:ext cx="9143998" cy="400110"/>
          </a:xfrm>
          <a:prstGeom prst="rect">
            <a:avLst/>
          </a:prstGeom>
        </p:spPr>
        <p:txBody>
          <a:bodyPr wrap="square">
            <a:spAutoFit/>
          </a:bodyPr>
          <a:lstStyle/>
          <a:p>
            <a:pPr algn="ctr"/>
            <a:r>
              <a:rPr lang="tr-TR" sz="2000" b="1" dirty="0">
                <a:solidFill>
                  <a:srgbClr val="FF0000"/>
                </a:solidFill>
              </a:rPr>
              <a:t>257 Birikmiş Amortismanlar Hesabı (-)</a:t>
            </a:r>
          </a:p>
        </p:txBody>
      </p:sp>
      <p:graphicFrame>
        <p:nvGraphicFramePr>
          <p:cNvPr id="12" name="Tablo 11"/>
          <p:cNvGraphicFramePr>
            <a:graphicFrameLocks noGrp="1"/>
          </p:cNvGraphicFramePr>
          <p:nvPr>
            <p:extLst>
              <p:ext uri="{D42A27DB-BD31-4B8C-83A1-F6EECF244321}">
                <p14:modId xmlns:p14="http://schemas.microsoft.com/office/powerpoint/2010/main" val="1031646208"/>
              </p:ext>
            </p:extLst>
          </p:nvPr>
        </p:nvGraphicFramePr>
        <p:xfrm>
          <a:off x="611560" y="4816046"/>
          <a:ext cx="7920881" cy="1051934"/>
        </p:xfrm>
        <a:graphic>
          <a:graphicData uri="http://schemas.openxmlformats.org/drawingml/2006/table">
            <a:tbl>
              <a:tblPr/>
              <a:tblGrid>
                <a:gridCol w="1080120">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5">
                  <a:extLst>
                    <a:ext uri="{9D8B030D-6E8A-4147-A177-3AD203B41FA5}">
                      <a16:colId xmlns:a16="http://schemas.microsoft.com/office/drawing/2014/main" xmlns="" val="20003"/>
                    </a:ext>
                  </a:extLst>
                </a:gridCol>
              </a:tblGrid>
              <a:tr h="363384">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55598">
                <a:tc>
                  <a:txBody>
                    <a:bodyPr/>
                    <a:lstStyle/>
                    <a:p>
                      <a:pPr algn="l" fontAlgn="b"/>
                      <a:r>
                        <a:rPr lang="tr-TR" dirty="0" smtClean="0"/>
                        <a:t>740.09</a:t>
                      </a:r>
                      <a:endParaRPr lang="tr-TR" sz="1800" kern="1200" dirty="0" smtClean="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Amortisman ve Tükenme Payları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2952">
                <a:tc>
                  <a:txBody>
                    <a:bodyPr/>
                    <a:lstStyle/>
                    <a:p>
                      <a:r>
                        <a:rPr lang="tr-TR" dirty="0" smtClean="0"/>
                        <a:t>          257</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Birikmiş Amortismanlar Hesabı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2" name="Dikdörtgen 1"/>
          <p:cNvSpPr/>
          <p:nvPr/>
        </p:nvSpPr>
        <p:spPr>
          <a:xfrm>
            <a:off x="611560" y="1835532"/>
            <a:ext cx="7920880" cy="2862322"/>
          </a:xfrm>
          <a:prstGeom prst="rect">
            <a:avLst/>
          </a:prstGeom>
        </p:spPr>
        <p:txBody>
          <a:bodyPr wrap="square">
            <a:spAutoFit/>
          </a:bodyPr>
          <a:lstStyle/>
          <a:p>
            <a:r>
              <a:rPr lang="tr-TR" dirty="0"/>
              <a:t>Maddi duran varlık bedellerinin, kullanılabilecekleri süre içerisinde </a:t>
            </a:r>
            <a:r>
              <a:rPr lang="tr-TR" dirty="0" err="1"/>
              <a:t>hesaben</a:t>
            </a:r>
            <a:r>
              <a:rPr lang="tr-TR" dirty="0"/>
              <a:t> yok edilebilmesini sağlamak amacıyla kullanılan hesaptır. </a:t>
            </a:r>
          </a:p>
          <a:p>
            <a:endParaRPr lang="tr-TR" dirty="0"/>
          </a:p>
          <a:p>
            <a:r>
              <a:rPr lang="tr-TR" dirty="0"/>
              <a:t>252- Binalar</a:t>
            </a:r>
          </a:p>
          <a:p>
            <a:r>
              <a:rPr lang="tr-TR" dirty="0"/>
              <a:t>253- Tesis, Makine Ve Cihazlar Hesabı</a:t>
            </a:r>
          </a:p>
          <a:p>
            <a:r>
              <a:rPr lang="tr-TR" dirty="0"/>
              <a:t>254- Taşıtlar Hesabı</a:t>
            </a:r>
          </a:p>
          <a:p>
            <a:r>
              <a:rPr lang="tr-TR" dirty="0"/>
              <a:t>255- Demirbaşlar hesabı</a:t>
            </a:r>
          </a:p>
          <a:p>
            <a:r>
              <a:rPr lang="tr-TR" dirty="0"/>
              <a:t>256- Diğer Maddi Duran Varlıklar </a:t>
            </a:r>
            <a:r>
              <a:rPr lang="tr-TR" dirty="0" smtClean="0"/>
              <a:t>Hesabı</a:t>
            </a:r>
          </a:p>
          <a:p>
            <a:endParaRPr lang="tr-TR" dirty="0" smtClean="0"/>
          </a:p>
          <a:p>
            <a:r>
              <a:rPr lang="tr-TR" dirty="0"/>
              <a:t>Hesaplarındaki Faydalı Ömür Esasına Göre Hesaplanan Amortismanlar </a:t>
            </a:r>
          </a:p>
        </p:txBody>
      </p:sp>
      <p:sp>
        <p:nvSpPr>
          <p:cNvPr id="6" name="Dikdörtgen 5"/>
          <p:cNvSpPr/>
          <p:nvPr/>
        </p:nvSpPr>
        <p:spPr>
          <a:xfrm>
            <a:off x="611560" y="6084004"/>
            <a:ext cx="7920880" cy="369332"/>
          </a:xfrm>
          <a:prstGeom prst="rect">
            <a:avLst/>
          </a:prstGeom>
        </p:spPr>
        <p:txBody>
          <a:bodyPr wrap="square">
            <a:spAutoFit/>
          </a:bodyPr>
          <a:lstStyle/>
          <a:p>
            <a:r>
              <a:rPr lang="tr-TR" dirty="0"/>
              <a:t>Kayıt </a:t>
            </a:r>
            <a:r>
              <a:rPr lang="tr-TR" dirty="0" smtClean="0"/>
              <a:t>Yapılır. </a:t>
            </a:r>
            <a:endParaRPr lang="tr-TR" dirty="0"/>
          </a:p>
        </p:txBody>
      </p:sp>
      <p:sp>
        <p:nvSpPr>
          <p:cNvPr id="10"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320373924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466200"/>
            <a:ext cx="9143998" cy="400110"/>
          </a:xfrm>
          <a:prstGeom prst="rect">
            <a:avLst/>
          </a:prstGeom>
        </p:spPr>
        <p:txBody>
          <a:bodyPr wrap="square">
            <a:spAutoFit/>
          </a:bodyPr>
          <a:lstStyle/>
          <a:p>
            <a:pPr algn="ctr"/>
            <a:r>
              <a:rPr lang="tr-TR" sz="2000" b="1" dirty="0">
                <a:solidFill>
                  <a:srgbClr val="FF0000"/>
                </a:solidFill>
              </a:rPr>
              <a:t>268 Birikmiş Amortismanlar Hesabı (-)</a:t>
            </a:r>
          </a:p>
        </p:txBody>
      </p:sp>
      <p:graphicFrame>
        <p:nvGraphicFramePr>
          <p:cNvPr id="12" name="Tablo 11"/>
          <p:cNvGraphicFramePr>
            <a:graphicFrameLocks noGrp="1"/>
          </p:cNvGraphicFramePr>
          <p:nvPr>
            <p:extLst>
              <p:ext uri="{D42A27DB-BD31-4B8C-83A1-F6EECF244321}">
                <p14:modId xmlns:p14="http://schemas.microsoft.com/office/powerpoint/2010/main" val="2040044543"/>
              </p:ext>
            </p:extLst>
          </p:nvPr>
        </p:nvGraphicFramePr>
        <p:xfrm>
          <a:off x="611560" y="4427820"/>
          <a:ext cx="7920881" cy="1051934"/>
        </p:xfrm>
        <a:graphic>
          <a:graphicData uri="http://schemas.openxmlformats.org/drawingml/2006/table">
            <a:tbl>
              <a:tblPr/>
              <a:tblGrid>
                <a:gridCol w="1080120">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864097">
                  <a:extLst>
                    <a:ext uri="{9D8B030D-6E8A-4147-A177-3AD203B41FA5}">
                      <a16:colId xmlns:a16="http://schemas.microsoft.com/office/drawing/2014/main" xmlns="" val="20003"/>
                    </a:ext>
                  </a:extLst>
                </a:gridCol>
              </a:tblGrid>
              <a:tr h="363384">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55598">
                <a:tc>
                  <a:txBody>
                    <a:bodyPr/>
                    <a:lstStyle/>
                    <a:p>
                      <a:pPr algn="l" fontAlgn="b"/>
                      <a:r>
                        <a:rPr lang="tr-TR" dirty="0" smtClean="0"/>
                        <a:t>740.09</a:t>
                      </a:r>
                      <a:endParaRPr lang="tr-TR" sz="1800" kern="1200" dirty="0" smtClean="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Amortisman ve Tükenme Payları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2952">
                <a:tc>
                  <a:txBody>
                    <a:bodyPr/>
                    <a:lstStyle/>
                    <a:p>
                      <a:r>
                        <a:rPr lang="tr-TR" sz="1800" kern="1200" dirty="0" smtClean="0">
                          <a:solidFill>
                            <a:schemeClr val="tx1"/>
                          </a:solidFill>
                          <a:latin typeface="+mn-lt"/>
                          <a:ea typeface="+mn-ea"/>
                          <a:cs typeface="+mn-cs"/>
                        </a:rPr>
                        <a:t>          268</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Birikmiş Amortismanlar Hesabı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2" name="Dikdörtgen 1"/>
          <p:cNvSpPr/>
          <p:nvPr/>
        </p:nvSpPr>
        <p:spPr>
          <a:xfrm>
            <a:off x="611560" y="2051556"/>
            <a:ext cx="7920880" cy="2308324"/>
          </a:xfrm>
          <a:prstGeom prst="rect">
            <a:avLst/>
          </a:prstGeom>
        </p:spPr>
        <p:txBody>
          <a:bodyPr wrap="square">
            <a:spAutoFit/>
          </a:bodyPr>
          <a:lstStyle/>
          <a:p>
            <a:r>
              <a:rPr lang="tr-TR" dirty="0"/>
              <a:t>Maddi olmayan duran varlık bedellerinin, kullanılabilecekleri süre içerisinde </a:t>
            </a:r>
            <a:r>
              <a:rPr lang="tr-TR" dirty="0" err="1"/>
              <a:t>hesaben</a:t>
            </a:r>
            <a:r>
              <a:rPr lang="tr-TR" dirty="0"/>
              <a:t> yok edilebilmesini sağlamak amacıyla kullanılan hesaptır. </a:t>
            </a:r>
          </a:p>
          <a:p>
            <a:endParaRPr lang="tr-TR" dirty="0"/>
          </a:p>
          <a:p>
            <a:r>
              <a:rPr lang="tr-TR" dirty="0"/>
              <a:t>260- Haklar Hesabı</a:t>
            </a:r>
          </a:p>
          <a:p>
            <a:r>
              <a:rPr lang="tr-TR" dirty="0"/>
              <a:t>264- Özel Maliyetler</a:t>
            </a:r>
          </a:p>
          <a:p>
            <a:r>
              <a:rPr lang="tr-TR" dirty="0"/>
              <a:t>267- Diğer Maddi Olmayan Duran Varlıklar </a:t>
            </a:r>
            <a:r>
              <a:rPr lang="tr-TR" dirty="0" smtClean="0"/>
              <a:t>Hesabı</a:t>
            </a:r>
          </a:p>
          <a:p>
            <a:endParaRPr lang="tr-TR" dirty="0" smtClean="0"/>
          </a:p>
          <a:p>
            <a:r>
              <a:rPr lang="tr-TR" dirty="0"/>
              <a:t>Hesaplarındaki Faydalı Ömür Esasına Göre Hesaplanan Amortismanlar </a:t>
            </a:r>
          </a:p>
        </p:txBody>
      </p:sp>
      <p:sp>
        <p:nvSpPr>
          <p:cNvPr id="6" name="Dikdörtgen 5"/>
          <p:cNvSpPr/>
          <p:nvPr/>
        </p:nvSpPr>
        <p:spPr>
          <a:xfrm>
            <a:off x="611560" y="5939988"/>
            <a:ext cx="7920880" cy="369332"/>
          </a:xfrm>
          <a:prstGeom prst="rect">
            <a:avLst/>
          </a:prstGeom>
        </p:spPr>
        <p:txBody>
          <a:bodyPr wrap="square">
            <a:spAutoFit/>
          </a:bodyPr>
          <a:lstStyle/>
          <a:p>
            <a:r>
              <a:rPr lang="tr-TR" dirty="0"/>
              <a:t>Kayıt </a:t>
            </a:r>
            <a:r>
              <a:rPr lang="tr-TR" dirty="0" smtClean="0"/>
              <a:t>Yapılır. </a:t>
            </a:r>
            <a:endParaRPr lang="tr-TR" dirty="0"/>
          </a:p>
        </p:txBody>
      </p:sp>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136993775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394192"/>
            <a:ext cx="9143998" cy="400110"/>
          </a:xfrm>
          <a:prstGeom prst="rect">
            <a:avLst/>
          </a:prstGeom>
        </p:spPr>
        <p:txBody>
          <a:bodyPr wrap="square">
            <a:spAutoFit/>
          </a:bodyPr>
          <a:lstStyle/>
          <a:p>
            <a:pPr algn="ctr"/>
            <a:r>
              <a:rPr lang="tr-TR" sz="2000" b="1" dirty="0">
                <a:solidFill>
                  <a:srgbClr val="FF0000"/>
                </a:solidFill>
              </a:rPr>
              <a:t>299 Birikmiş Amortismanlar Hesabı (-)</a:t>
            </a:r>
          </a:p>
        </p:txBody>
      </p:sp>
      <p:graphicFrame>
        <p:nvGraphicFramePr>
          <p:cNvPr id="12" name="Tablo 11"/>
          <p:cNvGraphicFramePr>
            <a:graphicFrameLocks noGrp="1"/>
          </p:cNvGraphicFramePr>
          <p:nvPr>
            <p:extLst>
              <p:ext uri="{D42A27DB-BD31-4B8C-83A1-F6EECF244321}">
                <p14:modId xmlns:p14="http://schemas.microsoft.com/office/powerpoint/2010/main" val="3269182702"/>
              </p:ext>
            </p:extLst>
          </p:nvPr>
        </p:nvGraphicFramePr>
        <p:xfrm>
          <a:off x="737573" y="4581128"/>
          <a:ext cx="7920881" cy="1224136"/>
        </p:xfrm>
        <a:graphic>
          <a:graphicData uri="http://schemas.openxmlformats.org/drawingml/2006/table">
            <a:tbl>
              <a:tblPr/>
              <a:tblGrid>
                <a:gridCol w="1080120">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864097">
                  <a:extLst>
                    <a:ext uri="{9D8B030D-6E8A-4147-A177-3AD203B41FA5}">
                      <a16:colId xmlns:a16="http://schemas.microsoft.com/office/drawing/2014/main" xmlns="" val="20003"/>
                    </a:ext>
                  </a:extLst>
                </a:gridCol>
              </a:tblGrid>
              <a:tr h="395392">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66465">
                <a:tc>
                  <a:txBody>
                    <a:bodyPr/>
                    <a:lstStyle/>
                    <a:p>
                      <a:pPr algn="l" fontAlgn="b"/>
                      <a:r>
                        <a:rPr lang="tr-TR" dirty="0" smtClean="0"/>
                        <a:t>257</a:t>
                      </a:r>
                      <a:endParaRPr lang="tr-TR" sz="1800" kern="1200" dirty="0" smtClean="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Birikmiş Amortismanlar Hesabı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62279">
                <a:tc>
                  <a:txBody>
                    <a:bodyPr/>
                    <a:lstStyle/>
                    <a:p>
                      <a:r>
                        <a:rPr lang="tr-TR" sz="1800" kern="1200" dirty="0" smtClean="0">
                          <a:solidFill>
                            <a:schemeClr val="tx1"/>
                          </a:solidFill>
                          <a:latin typeface="+mn-lt"/>
                          <a:ea typeface="+mn-ea"/>
                          <a:cs typeface="+mn-cs"/>
                        </a:rPr>
                        <a:t>       299</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Birikmiş Amortismanlar Hesabı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2" name="Dikdörtgen 1"/>
          <p:cNvSpPr/>
          <p:nvPr/>
        </p:nvSpPr>
        <p:spPr>
          <a:xfrm>
            <a:off x="611560" y="1844824"/>
            <a:ext cx="7920880" cy="923330"/>
          </a:xfrm>
          <a:prstGeom prst="rect">
            <a:avLst/>
          </a:prstGeom>
        </p:spPr>
        <p:txBody>
          <a:bodyPr wrap="square">
            <a:spAutoFit/>
          </a:bodyPr>
          <a:lstStyle/>
          <a:p>
            <a:r>
              <a:rPr lang="tr-TR" dirty="0"/>
              <a:t>Maddi Duran Varlıkların Hurdaya Ayrılan 294 Elden Çıkarılacak Stoklar Ve Maddi Duran Varlıklar Hesabına alınan  Demir </a:t>
            </a:r>
            <a:r>
              <a:rPr lang="tr-TR" dirty="0" smtClean="0"/>
              <a:t>Başlar için </a:t>
            </a:r>
            <a:r>
              <a:rPr lang="tr-TR" dirty="0"/>
              <a:t>daha önce </a:t>
            </a:r>
            <a:r>
              <a:rPr lang="tr-TR" dirty="0" smtClean="0"/>
              <a:t>ayrılmış </a:t>
            </a:r>
            <a:r>
              <a:rPr lang="tr-TR" dirty="0"/>
              <a:t>257 birikmiş </a:t>
            </a:r>
            <a:r>
              <a:rPr lang="tr-TR" dirty="0" smtClean="0"/>
              <a:t>amortismanların </a:t>
            </a:r>
            <a:r>
              <a:rPr lang="tr-TR" dirty="0"/>
              <a:t>299 Birikmiş Amortismanlar Hesabına alınması gerekir. </a:t>
            </a:r>
          </a:p>
        </p:txBody>
      </p:sp>
      <p:sp>
        <p:nvSpPr>
          <p:cNvPr id="6" name="Dikdörtgen 5"/>
          <p:cNvSpPr/>
          <p:nvPr/>
        </p:nvSpPr>
        <p:spPr>
          <a:xfrm>
            <a:off x="611559" y="6093296"/>
            <a:ext cx="7920880" cy="369332"/>
          </a:xfrm>
          <a:prstGeom prst="rect">
            <a:avLst/>
          </a:prstGeom>
        </p:spPr>
        <p:txBody>
          <a:bodyPr wrap="square">
            <a:spAutoFit/>
          </a:bodyPr>
          <a:lstStyle/>
          <a:p>
            <a:r>
              <a:rPr lang="tr-TR" dirty="0"/>
              <a:t>Kayıt </a:t>
            </a:r>
            <a:r>
              <a:rPr lang="tr-TR" dirty="0" smtClean="0"/>
              <a:t>Yapılır. </a:t>
            </a:r>
            <a:endParaRPr lang="tr-TR" dirty="0"/>
          </a:p>
        </p:txBody>
      </p:sp>
      <p:graphicFrame>
        <p:nvGraphicFramePr>
          <p:cNvPr id="9" name="Tablo 8"/>
          <p:cNvGraphicFramePr>
            <a:graphicFrameLocks noGrp="1"/>
          </p:cNvGraphicFramePr>
          <p:nvPr>
            <p:extLst>
              <p:ext uri="{D42A27DB-BD31-4B8C-83A1-F6EECF244321}">
                <p14:modId xmlns:p14="http://schemas.microsoft.com/office/powerpoint/2010/main" val="556357847"/>
              </p:ext>
            </p:extLst>
          </p:nvPr>
        </p:nvGraphicFramePr>
        <p:xfrm>
          <a:off x="737572" y="2852620"/>
          <a:ext cx="7920881" cy="1559259"/>
        </p:xfrm>
        <a:graphic>
          <a:graphicData uri="http://schemas.openxmlformats.org/drawingml/2006/table">
            <a:tbl>
              <a:tblPr/>
              <a:tblGrid>
                <a:gridCol w="1080120">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864097">
                  <a:extLst>
                    <a:ext uri="{9D8B030D-6E8A-4147-A177-3AD203B41FA5}">
                      <a16:colId xmlns:a16="http://schemas.microsoft.com/office/drawing/2014/main" xmlns="" val="20003"/>
                    </a:ext>
                  </a:extLst>
                </a:gridCol>
              </a:tblGrid>
              <a:tr h="388369">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Demirbaş Malzemenin Elden Çıkarılacak Stoklar hesabına Alınması</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tr-TR" sz="1800" b="1" kern="1200" dirty="0" smtClean="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1692">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5598">
                <a:tc>
                  <a:txBody>
                    <a:bodyPr/>
                    <a:lstStyle/>
                    <a:p>
                      <a:pPr algn="l" fontAlgn="b"/>
                      <a:r>
                        <a:rPr lang="tr-TR" dirty="0" smtClean="0"/>
                        <a:t>294</a:t>
                      </a:r>
                      <a:endParaRPr lang="tr-TR" sz="1800" kern="1200" dirty="0" smtClean="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Elden Çıkarılacak Stoklar Ve Maddi Duran Varlıklar Hesabına </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2952">
                <a:tc>
                  <a:txBody>
                    <a:bodyPr/>
                    <a:lstStyle/>
                    <a:p>
                      <a:r>
                        <a:rPr lang="tr-TR" sz="1800" kern="1200" dirty="0" smtClean="0">
                          <a:solidFill>
                            <a:schemeClr val="tx1"/>
                          </a:solidFill>
                          <a:latin typeface="+mn-lt"/>
                          <a:ea typeface="+mn-ea"/>
                          <a:cs typeface="+mn-cs"/>
                        </a:rPr>
                        <a:t>        255</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Demirbaşlar</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0"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128838509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196752"/>
            <a:ext cx="9143998" cy="400110"/>
          </a:xfrm>
          <a:prstGeom prst="rect">
            <a:avLst/>
          </a:prstGeom>
        </p:spPr>
        <p:txBody>
          <a:bodyPr wrap="square">
            <a:spAutoFit/>
          </a:bodyPr>
          <a:lstStyle/>
          <a:p>
            <a:pPr algn="ctr"/>
            <a:r>
              <a:rPr lang="tr-TR" sz="2000" b="1" dirty="0">
                <a:solidFill>
                  <a:srgbClr val="FF0000"/>
                </a:solidFill>
              </a:rPr>
              <a:t>Maddi Duran Varlıklarda Amortisman Kayıt Örnekleri</a:t>
            </a:r>
          </a:p>
        </p:txBody>
      </p:sp>
      <p:sp>
        <p:nvSpPr>
          <p:cNvPr id="2" name="Dikdörtgen 1"/>
          <p:cNvSpPr/>
          <p:nvPr/>
        </p:nvSpPr>
        <p:spPr>
          <a:xfrm>
            <a:off x="395536" y="1630541"/>
            <a:ext cx="8748464" cy="646331"/>
          </a:xfrm>
          <a:prstGeom prst="rect">
            <a:avLst/>
          </a:prstGeom>
        </p:spPr>
        <p:txBody>
          <a:bodyPr wrap="square">
            <a:spAutoFit/>
          </a:bodyPr>
          <a:lstStyle/>
          <a:p>
            <a:r>
              <a:rPr lang="tr-TR" b="1" dirty="0"/>
              <a:t>Örnek:</a:t>
            </a:r>
            <a:r>
              <a:rPr lang="tr-TR" dirty="0"/>
              <a:t> Kurumunuz almış olduğu bir demirbaş için 20.000 TL ödemiş ve bu demirbaşın ekonomik ömrü 5 yıldır. </a:t>
            </a:r>
          </a:p>
        </p:txBody>
      </p:sp>
      <p:graphicFrame>
        <p:nvGraphicFramePr>
          <p:cNvPr id="12" name="Tablo 11"/>
          <p:cNvGraphicFramePr>
            <a:graphicFrameLocks noGrp="1"/>
          </p:cNvGraphicFramePr>
          <p:nvPr>
            <p:extLst>
              <p:ext uri="{D42A27DB-BD31-4B8C-83A1-F6EECF244321}">
                <p14:modId xmlns:p14="http://schemas.microsoft.com/office/powerpoint/2010/main" val="1042082884"/>
              </p:ext>
            </p:extLst>
          </p:nvPr>
        </p:nvGraphicFramePr>
        <p:xfrm>
          <a:off x="611560" y="2348088"/>
          <a:ext cx="7920881" cy="1533687"/>
        </p:xfrm>
        <a:graphic>
          <a:graphicData uri="http://schemas.openxmlformats.org/drawingml/2006/table">
            <a:tbl>
              <a:tblPr/>
              <a:tblGrid>
                <a:gridCol w="1080120">
                  <a:extLst>
                    <a:ext uri="{9D8B030D-6E8A-4147-A177-3AD203B41FA5}">
                      <a16:colId xmlns:a16="http://schemas.microsoft.com/office/drawing/2014/main" xmlns="" val="20000"/>
                    </a:ext>
                  </a:extLst>
                </a:gridCol>
                <a:gridCol w="4927788">
                  <a:extLst>
                    <a:ext uri="{9D8B030D-6E8A-4147-A177-3AD203B41FA5}">
                      <a16:colId xmlns:a16="http://schemas.microsoft.com/office/drawing/2014/main" xmlns="" val="20001"/>
                    </a:ext>
                  </a:extLst>
                </a:gridCol>
                <a:gridCol w="1055433">
                  <a:extLst>
                    <a:ext uri="{9D8B030D-6E8A-4147-A177-3AD203B41FA5}">
                      <a16:colId xmlns:a16="http://schemas.microsoft.com/office/drawing/2014/main" xmlns="" val="20002"/>
                    </a:ext>
                  </a:extLst>
                </a:gridCol>
                <a:gridCol w="857540">
                  <a:extLst>
                    <a:ext uri="{9D8B030D-6E8A-4147-A177-3AD203B41FA5}">
                      <a16:colId xmlns:a16="http://schemas.microsoft.com/office/drawing/2014/main" xmlns="" val="20003"/>
                    </a:ext>
                  </a:extLst>
                </a:gridCol>
              </a:tblGrid>
              <a:tr h="36004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1.Yıl Sonunda Yapılacak Amortisman Kaydı</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60040">
                <a:tc>
                  <a:txBody>
                    <a:bodyPr/>
                    <a:lstStyle/>
                    <a:p>
                      <a:pPr algn="ctr" fontAlgn="b"/>
                      <a:r>
                        <a:rPr lang="tr-TR" sz="1800" b="1" kern="1200" dirty="0" err="1" smtClean="0">
                          <a:solidFill>
                            <a:schemeClr val="tx1"/>
                          </a:solidFill>
                          <a:latin typeface="+mn-lt"/>
                          <a:ea typeface="+mn-ea"/>
                          <a:cs typeface="+mn-cs"/>
                        </a:rPr>
                        <a:t>H.Kodu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840">
                <a:tc>
                  <a:txBody>
                    <a:bodyPr/>
                    <a:lstStyle/>
                    <a:p>
                      <a:pPr algn="l" fontAlgn="b"/>
                      <a:r>
                        <a:rPr lang="tr-TR" sz="1800" kern="1200" dirty="0" smtClean="0">
                          <a:solidFill>
                            <a:schemeClr val="tx1"/>
                          </a:solidFill>
                          <a:latin typeface="+mn-lt"/>
                          <a:ea typeface="+mn-ea"/>
                          <a:cs typeface="+mn-cs"/>
                        </a:rPr>
                        <a:t>740.09</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Amortisman ve Tükenme Payları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4.000</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0767">
                <a:tc>
                  <a:txBody>
                    <a:bodyPr/>
                    <a:lstStyle/>
                    <a:p>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257</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Birikmiş Amortismanlar Hesabı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4.000</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13" name="Tablo 12"/>
          <p:cNvGraphicFramePr>
            <a:graphicFrameLocks noGrp="1"/>
          </p:cNvGraphicFramePr>
          <p:nvPr>
            <p:extLst>
              <p:ext uri="{D42A27DB-BD31-4B8C-83A1-F6EECF244321}">
                <p14:modId xmlns:p14="http://schemas.microsoft.com/office/powerpoint/2010/main" val="3515198421"/>
              </p:ext>
            </p:extLst>
          </p:nvPr>
        </p:nvGraphicFramePr>
        <p:xfrm>
          <a:off x="611560" y="4241830"/>
          <a:ext cx="7920880" cy="2273627"/>
        </p:xfrm>
        <a:graphic>
          <a:graphicData uri="http://schemas.openxmlformats.org/drawingml/2006/table">
            <a:tbl>
              <a:tblPr/>
              <a:tblGrid>
                <a:gridCol w="1080120">
                  <a:extLst>
                    <a:ext uri="{9D8B030D-6E8A-4147-A177-3AD203B41FA5}">
                      <a16:colId xmlns:a16="http://schemas.microsoft.com/office/drawing/2014/main" xmlns="" val="20000"/>
                    </a:ext>
                  </a:extLst>
                </a:gridCol>
                <a:gridCol w="4992554">
                  <a:extLst>
                    <a:ext uri="{9D8B030D-6E8A-4147-A177-3AD203B41FA5}">
                      <a16:colId xmlns:a16="http://schemas.microsoft.com/office/drawing/2014/main" xmlns="" val="20001"/>
                    </a:ext>
                  </a:extLst>
                </a:gridCol>
                <a:gridCol w="990110">
                  <a:extLst>
                    <a:ext uri="{9D8B030D-6E8A-4147-A177-3AD203B41FA5}">
                      <a16:colId xmlns:a16="http://schemas.microsoft.com/office/drawing/2014/main" xmlns="" val="20002"/>
                    </a:ext>
                  </a:extLst>
                </a:gridCol>
                <a:gridCol w="858096">
                  <a:extLst>
                    <a:ext uri="{9D8B030D-6E8A-4147-A177-3AD203B41FA5}">
                      <a16:colId xmlns:a16="http://schemas.microsoft.com/office/drawing/2014/main" xmlns="" val="20003"/>
                    </a:ext>
                  </a:extLst>
                </a:gridCol>
              </a:tblGrid>
              <a:tr h="27311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a:solidFill>
                            <a:schemeClr val="tx1"/>
                          </a:solidFill>
                          <a:latin typeface="+mn-lt"/>
                          <a:ea typeface="+mn-ea"/>
                          <a:cs typeface="+mn-cs"/>
                        </a:rPr>
                        <a:t>5. </a:t>
                      </a:r>
                      <a:r>
                        <a:rPr lang="tr-TR" sz="1800" b="1" kern="1200" dirty="0" smtClean="0">
                          <a:solidFill>
                            <a:schemeClr val="tx1"/>
                          </a:solidFill>
                          <a:latin typeface="+mn-lt"/>
                          <a:ea typeface="+mn-ea"/>
                          <a:cs typeface="+mn-cs"/>
                        </a:rPr>
                        <a:t>Yılın Sonunda Eğer Demirbaş Hurdaya Ayrılmayacak İse</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96557">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Hesap Adı</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46242">
                <a:tc>
                  <a:txBody>
                    <a:bodyPr/>
                    <a:lstStyle/>
                    <a:p>
                      <a:pPr marL="0" algn="l" defTabSz="914400" rtl="0" eaLnBrk="1" fontAlgn="b" latinLnBrk="0" hangingPunct="1"/>
                      <a:r>
                        <a:rPr lang="tr-TR" sz="1800" kern="1200" dirty="0" smtClean="0">
                          <a:solidFill>
                            <a:schemeClr val="tx1"/>
                          </a:solidFill>
                          <a:latin typeface="+mn-lt"/>
                          <a:ea typeface="+mn-ea"/>
                          <a:cs typeface="+mn-cs"/>
                        </a:rPr>
                        <a:t>740.09</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Amortisman ve Tükenme Payları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3.999 </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200" b="1"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70970">
                <a:tc>
                  <a:txBody>
                    <a:bodyPr/>
                    <a:lstStyle/>
                    <a:p>
                      <a:pPr marL="0" algn="l" defTabSz="914400" rtl="0" eaLnBrk="1" fontAlgn="b" latinLnBrk="0" hangingPunct="1"/>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  257</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Birikmiş </a:t>
                      </a:r>
                      <a:r>
                        <a:rPr lang="tr-TR" sz="1800" kern="1200" dirty="0">
                          <a:solidFill>
                            <a:schemeClr val="tx1"/>
                          </a:solidFill>
                          <a:latin typeface="+mn-lt"/>
                          <a:ea typeface="+mn-ea"/>
                          <a:cs typeface="+mn-cs"/>
                        </a:rPr>
                        <a:t>Amortismanlar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200" b="1"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3.999</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57118">
                <a:tc gridSpan="4">
                  <a:txBody>
                    <a:bodyPr/>
                    <a:lstStyle/>
                    <a:p>
                      <a:pPr algn="l" fontAlgn="b"/>
                      <a:endParaRPr lang="tr-TR" sz="800" b="1" i="0" u="none" strike="noStrike" dirty="0" smtClean="0">
                        <a:effectLst/>
                        <a:latin typeface="Arial"/>
                      </a:endParaRPr>
                    </a:p>
                    <a:p>
                      <a:pPr algn="l" fontAlgn="b"/>
                      <a:r>
                        <a:rPr kumimoji="0" lang="tr-TR" sz="800" b="1" i="0" u="none" strike="noStrike" kern="1200" baseline="0" dirty="0" smtClean="0">
                          <a:solidFill>
                            <a:schemeClr val="tx1"/>
                          </a:solidFill>
                          <a:effectLst/>
                          <a:latin typeface="Arial"/>
                          <a:ea typeface="+mn-ea"/>
                          <a:cs typeface="+mn-cs"/>
                        </a:rPr>
                        <a:t> </a:t>
                      </a:r>
                      <a:r>
                        <a:rPr lang="tr-TR" sz="1800" kern="1200" dirty="0" smtClean="0">
                          <a:solidFill>
                            <a:schemeClr val="tx1"/>
                          </a:solidFill>
                          <a:latin typeface="+mn-lt"/>
                          <a:ea typeface="+mn-ea"/>
                          <a:cs typeface="+mn-cs"/>
                        </a:rPr>
                        <a:t>Demirbaş </a:t>
                      </a:r>
                      <a:r>
                        <a:rPr lang="tr-TR" sz="1800" kern="1200" dirty="0">
                          <a:solidFill>
                            <a:schemeClr val="tx1"/>
                          </a:solidFill>
                          <a:latin typeface="+mn-lt"/>
                          <a:ea typeface="+mn-ea"/>
                          <a:cs typeface="+mn-cs"/>
                        </a:rPr>
                        <a:t>malzeme eğer hurdaya ayrılmayacak ise </a:t>
                      </a:r>
                      <a:r>
                        <a:rPr lang="tr-TR" sz="1800" kern="1200" dirty="0" smtClean="0">
                          <a:solidFill>
                            <a:schemeClr val="tx1"/>
                          </a:solidFill>
                          <a:latin typeface="+mn-lt"/>
                          <a:ea typeface="+mn-ea"/>
                          <a:cs typeface="+mn-cs"/>
                        </a:rPr>
                        <a:t>1TL </a:t>
                      </a:r>
                      <a:r>
                        <a:rPr lang="tr-TR" sz="1800" kern="1200" dirty="0">
                          <a:solidFill>
                            <a:schemeClr val="tx1"/>
                          </a:solidFill>
                          <a:latin typeface="+mn-lt"/>
                          <a:ea typeface="+mn-ea"/>
                          <a:cs typeface="+mn-cs"/>
                        </a:rPr>
                        <a:t>iz bedeli bırakılarak takip edilir</a:t>
                      </a:r>
                      <a:r>
                        <a:rPr lang="tr-TR" sz="1800" kern="1200" dirty="0" smtClean="0">
                          <a:solidFill>
                            <a:schemeClr val="tx1"/>
                          </a:solidFill>
                          <a:latin typeface="+mn-lt"/>
                          <a:ea typeface="+mn-ea"/>
                          <a:cs typeface="+mn-cs"/>
                        </a:rPr>
                        <a:t>.</a:t>
                      </a:r>
                    </a:p>
                  </a:txBody>
                  <a:tcPr marL="7489" marR="7489" marT="7489"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4"/>
                  </a:ext>
                </a:extLst>
              </a:tr>
            </a:tbl>
          </a:graphicData>
        </a:graphic>
      </p:graphicFrame>
      <p:sp>
        <p:nvSpPr>
          <p:cNvPr id="10"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188950055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228690"/>
            <a:ext cx="9143998" cy="400110"/>
          </a:xfrm>
          <a:prstGeom prst="rect">
            <a:avLst/>
          </a:prstGeom>
        </p:spPr>
        <p:txBody>
          <a:bodyPr wrap="square">
            <a:spAutoFit/>
          </a:bodyPr>
          <a:lstStyle/>
          <a:p>
            <a:pPr algn="ctr"/>
            <a:r>
              <a:rPr lang="tr-TR" sz="2000" b="1" dirty="0">
                <a:solidFill>
                  <a:srgbClr val="FF0000"/>
                </a:solidFill>
              </a:rPr>
              <a:t>Ekonomik Ömrü  Tamamlanan ve Hurdaya  Ayrılan Varlıklar İçin Muhasebe Kaydı</a:t>
            </a:r>
          </a:p>
        </p:txBody>
      </p:sp>
      <p:graphicFrame>
        <p:nvGraphicFramePr>
          <p:cNvPr id="12" name="Tablo 11"/>
          <p:cNvGraphicFramePr>
            <a:graphicFrameLocks noGrp="1"/>
          </p:cNvGraphicFramePr>
          <p:nvPr>
            <p:extLst>
              <p:ext uri="{D42A27DB-BD31-4B8C-83A1-F6EECF244321}">
                <p14:modId xmlns:p14="http://schemas.microsoft.com/office/powerpoint/2010/main" val="2978977747"/>
              </p:ext>
            </p:extLst>
          </p:nvPr>
        </p:nvGraphicFramePr>
        <p:xfrm>
          <a:off x="611560" y="1720172"/>
          <a:ext cx="7920881" cy="1830774"/>
        </p:xfrm>
        <a:graphic>
          <a:graphicData uri="http://schemas.openxmlformats.org/drawingml/2006/table">
            <a:tbl>
              <a:tblPr/>
              <a:tblGrid>
                <a:gridCol w="1080120">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5">
                  <a:extLst>
                    <a:ext uri="{9D8B030D-6E8A-4147-A177-3AD203B41FA5}">
                      <a16:colId xmlns:a16="http://schemas.microsoft.com/office/drawing/2014/main" xmlns="" val="20003"/>
                    </a:ext>
                  </a:extLst>
                </a:gridCol>
              </a:tblGrid>
              <a:tr h="288032">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it-IT" sz="1800" b="1" kern="1200" dirty="0" smtClean="0">
                          <a:solidFill>
                            <a:schemeClr val="tx1"/>
                          </a:solidFill>
                          <a:latin typeface="+mn-lt"/>
                          <a:ea typeface="+mn-ea"/>
                          <a:cs typeface="+mn-cs"/>
                        </a:rPr>
                        <a:t>İz Bedeli  Varsa Öncelikle Amorti Edilir</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16024">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90915">
                <a:tc>
                  <a:txBody>
                    <a:bodyPr/>
                    <a:lstStyle/>
                    <a:p>
                      <a:pPr algn="l" fontAlgn="b"/>
                      <a:r>
                        <a:rPr lang="tr-TR" sz="1800" kern="1200" dirty="0" smtClean="0">
                          <a:solidFill>
                            <a:schemeClr val="tx1"/>
                          </a:solidFill>
                          <a:latin typeface="+mn-lt"/>
                          <a:ea typeface="+mn-ea"/>
                          <a:cs typeface="+mn-cs"/>
                        </a:rPr>
                        <a:t>740.09</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Amortisman ve Tükenme Payları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1</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1736">
                <a:tc>
                  <a:txBody>
                    <a:bodyPr/>
                    <a:lstStyle/>
                    <a:p>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257</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Birikmiş Amortismanlar Hesabı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1</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88282">
                <a:tc gridSpan="4">
                  <a:txBody>
                    <a:bodyPr/>
                    <a:lstStyle/>
                    <a:p>
                      <a:r>
                        <a:rPr lang="tr-TR" sz="1800" kern="1200" dirty="0" smtClean="0">
                          <a:solidFill>
                            <a:schemeClr val="tx1"/>
                          </a:solidFill>
                          <a:latin typeface="+mn-lt"/>
                          <a:ea typeface="+mn-ea"/>
                          <a:cs typeface="+mn-cs"/>
                        </a:rPr>
                        <a:t>Bu kayıtla 19.999  olan amortisman tutarı 20.000'e tamamlanmış olur.</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graphicFrame>
        <p:nvGraphicFramePr>
          <p:cNvPr id="13" name="Tablo 12"/>
          <p:cNvGraphicFramePr>
            <a:graphicFrameLocks noGrp="1"/>
          </p:cNvGraphicFramePr>
          <p:nvPr>
            <p:extLst>
              <p:ext uri="{D42A27DB-BD31-4B8C-83A1-F6EECF244321}">
                <p14:modId xmlns:p14="http://schemas.microsoft.com/office/powerpoint/2010/main" val="2513041969"/>
              </p:ext>
            </p:extLst>
          </p:nvPr>
        </p:nvGraphicFramePr>
        <p:xfrm>
          <a:off x="611560" y="3794496"/>
          <a:ext cx="7920880" cy="2730848"/>
        </p:xfrm>
        <a:graphic>
          <a:graphicData uri="http://schemas.openxmlformats.org/drawingml/2006/table">
            <a:tbl>
              <a:tblPr/>
              <a:tblGrid>
                <a:gridCol w="936104">
                  <a:extLst>
                    <a:ext uri="{9D8B030D-6E8A-4147-A177-3AD203B41FA5}">
                      <a16:colId xmlns:a16="http://schemas.microsoft.com/office/drawing/2014/main" xmlns="" val="20000"/>
                    </a:ext>
                  </a:extLst>
                </a:gridCol>
                <a:gridCol w="5256584">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273553">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Demirbaş Malzemenin Kayıtlardan Çıkarılması</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79776">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Hesap Adı</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8007">
                <a:tc>
                  <a:txBody>
                    <a:bodyPr/>
                    <a:lstStyle/>
                    <a:p>
                      <a:pPr marL="0" algn="l" defTabSz="914400" rtl="0" eaLnBrk="1" fontAlgn="b" latinLnBrk="0" hangingPunct="1"/>
                      <a:r>
                        <a:rPr lang="tr-TR" sz="1800" kern="1200" dirty="0" smtClean="0">
                          <a:solidFill>
                            <a:schemeClr val="tx1"/>
                          </a:solidFill>
                          <a:latin typeface="+mn-lt"/>
                          <a:ea typeface="+mn-ea"/>
                          <a:cs typeface="+mn-cs"/>
                        </a:rPr>
                        <a:t>294</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Elden Çıkarılacak Stoklar ve Maddi Duran Varlıklar </a:t>
                      </a:r>
                      <a:r>
                        <a:rPr lang="tr-TR" sz="1800" kern="1200" dirty="0" err="1" smtClean="0">
                          <a:solidFill>
                            <a:schemeClr val="tx1"/>
                          </a:solidFill>
                          <a:latin typeface="+mn-lt"/>
                          <a:ea typeface="+mn-ea"/>
                          <a:cs typeface="+mn-cs"/>
                        </a:rPr>
                        <a:t>Hes</a:t>
                      </a:r>
                      <a:endParaRPr lang="tr-TR" sz="1800" kern="1200" dirty="0" smtClean="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20.000 </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200" b="1"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1320">
                <a:tc>
                  <a:txBody>
                    <a:bodyPr/>
                    <a:lstStyle/>
                    <a:p>
                      <a:pPr marL="0" algn="l" defTabSz="914400" rtl="0" eaLnBrk="1" fontAlgn="b" latinLnBrk="0" hangingPunct="1"/>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  255</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Demirbaşlar</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200" b="1"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20.000</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81320">
                <a:tc>
                  <a:txBody>
                    <a:bodyPr/>
                    <a:lstStyle/>
                    <a:p>
                      <a:pPr marL="0" algn="l" defTabSz="914400" rtl="0" eaLnBrk="1" fontAlgn="b" latinLnBrk="0" hangingPunct="1"/>
                      <a:r>
                        <a:rPr lang="tr-TR" sz="1800" kern="1200" dirty="0" smtClean="0">
                          <a:solidFill>
                            <a:schemeClr val="tx1"/>
                          </a:solidFill>
                          <a:latin typeface="+mn-lt"/>
                          <a:ea typeface="+mn-ea"/>
                          <a:cs typeface="+mn-cs"/>
                        </a:rPr>
                        <a:t>257</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Birikmiş Amortismanlar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20.000</a:t>
                      </a:r>
                      <a:endParaRPr lang="tr-TR" sz="1800" b="1" i="0" u="none" strike="noStrike" kern="1200" dirty="0">
                        <a:solidFill>
                          <a:schemeClr val="tx1"/>
                        </a:solidFill>
                        <a:effectLst/>
                        <a:latin typeface="Arial"/>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endParaRPr lang="tr-TR" sz="20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57584">
                <a:tc>
                  <a:txBody>
                    <a:bodyPr/>
                    <a:lstStyle/>
                    <a:p>
                      <a:pPr marL="0" algn="l" defTabSz="914400" rtl="0" eaLnBrk="1" fontAlgn="b" latinLnBrk="0" hangingPunct="1"/>
                      <a:r>
                        <a:rPr lang="tr-TR" sz="1800" kern="1200" dirty="0" smtClean="0">
                          <a:solidFill>
                            <a:schemeClr val="tx1"/>
                          </a:solidFill>
                          <a:latin typeface="+mn-lt"/>
                          <a:ea typeface="+mn-ea"/>
                          <a:cs typeface="+mn-cs"/>
                        </a:rPr>
                        <a:t>       299</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Birikmiş Amortismanlar Hesabı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endParaRPr lang="tr-TR" sz="1400" b="1" i="0" u="none" strike="noStrike" kern="1200" dirty="0">
                        <a:solidFill>
                          <a:schemeClr val="tx1"/>
                        </a:solidFill>
                        <a:effectLst/>
                        <a:latin typeface="Arial"/>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2000" kern="1200" dirty="0" smtClean="0">
                          <a:solidFill>
                            <a:schemeClr val="tx1"/>
                          </a:solidFill>
                          <a:latin typeface="+mn-lt"/>
                          <a:ea typeface="+mn-ea"/>
                          <a:cs typeface="+mn-cs"/>
                        </a:rPr>
                        <a:t>20.000</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588999">
                <a:tc gridSpan="4">
                  <a:txBody>
                    <a:bodyPr/>
                    <a:lstStyle/>
                    <a:p>
                      <a:pPr algn="l" fontAlgn="b"/>
                      <a:r>
                        <a:rPr lang="tr-TR" sz="1800" b="0" i="0" u="none" strike="noStrike" dirty="0" smtClean="0">
                          <a:effectLst/>
                          <a:latin typeface="Arial"/>
                        </a:rPr>
                        <a:t>Bu kayıtla demirbaş malzemenin birikmiş amortisman hesabındaki tutarlar 299 hesabına alınarak sıfırlanır.</a:t>
                      </a:r>
                    </a:p>
                  </a:txBody>
                  <a:tcPr marL="7489" marR="7489" marT="7489"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dirty="0"/>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6"/>
                  </a:ext>
                </a:extLst>
              </a:tr>
            </a:tbl>
          </a:graphicData>
        </a:graphic>
      </p:graphicFrame>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148876354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412776"/>
            <a:ext cx="9143998" cy="400110"/>
          </a:xfrm>
          <a:prstGeom prst="rect">
            <a:avLst/>
          </a:prstGeom>
        </p:spPr>
        <p:txBody>
          <a:bodyPr wrap="square">
            <a:spAutoFit/>
          </a:bodyPr>
          <a:lstStyle/>
          <a:p>
            <a:pPr algn="ctr"/>
            <a:r>
              <a:rPr lang="tr-TR" sz="2000" b="1" dirty="0">
                <a:solidFill>
                  <a:srgbClr val="FF0000"/>
                </a:solidFill>
              </a:rPr>
              <a:t>Hurdaya Ayrılan Maddi Duran Varlıkların Satışının Muhasebe Kaydı</a:t>
            </a:r>
          </a:p>
        </p:txBody>
      </p:sp>
      <p:graphicFrame>
        <p:nvGraphicFramePr>
          <p:cNvPr id="12" name="Tablo 11"/>
          <p:cNvGraphicFramePr>
            <a:graphicFrameLocks noGrp="1"/>
          </p:cNvGraphicFramePr>
          <p:nvPr>
            <p:extLst>
              <p:ext uri="{D42A27DB-BD31-4B8C-83A1-F6EECF244321}">
                <p14:modId xmlns:p14="http://schemas.microsoft.com/office/powerpoint/2010/main" val="3204534751"/>
              </p:ext>
            </p:extLst>
          </p:nvPr>
        </p:nvGraphicFramePr>
        <p:xfrm>
          <a:off x="611560" y="2708921"/>
          <a:ext cx="7920881" cy="3528391"/>
        </p:xfrm>
        <a:graphic>
          <a:graphicData uri="http://schemas.openxmlformats.org/drawingml/2006/table">
            <a:tbl>
              <a:tblPr/>
              <a:tblGrid>
                <a:gridCol w="1224136">
                  <a:extLst>
                    <a:ext uri="{9D8B030D-6E8A-4147-A177-3AD203B41FA5}">
                      <a16:colId xmlns:a16="http://schemas.microsoft.com/office/drawing/2014/main" xmlns="" val="20000"/>
                    </a:ext>
                  </a:extLst>
                </a:gridCol>
                <a:gridCol w="4896544">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5">
                  <a:extLst>
                    <a:ext uri="{9D8B030D-6E8A-4147-A177-3AD203B41FA5}">
                      <a16:colId xmlns:a16="http://schemas.microsoft.com/office/drawing/2014/main" xmlns="" val="20003"/>
                    </a:ext>
                  </a:extLst>
                </a:gridCol>
              </a:tblGrid>
              <a:tr h="412391">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Hurdaya Ayrılan </a:t>
                      </a:r>
                      <a:r>
                        <a:rPr lang="it-IT" sz="1800" b="1" kern="1200" dirty="0" smtClean="0">
                          <a:solidFill>
                            <a:schemeClr val="tx1"/>
                          </a:solidFill>
                          <a:latin typeface="+mn-lt"/>
                          <a:ea typeface="+mn-ea"/>
                          <a:cs typeface="+mn-cs"/>
                        </a:rPr>
                        <a:t>Demirbaş</a:t>
                      </a:r>
                      <a:r>
                        <a:rPr lang="tr-TR" sz="1800" b="1" kern="1200" dirty="0" err="1" smtClean="0">
                          <a:solidFill>
                            <a:schemeClr val="tx1"/>
                          </a:solidFill>
                          <a:latin typeface="+mn-lt"/>
                          <a:ea typeface="+mn-ea"/>
                          <a:cs typeface="+mn-cs"/>
                        </a:rPr>
                        <a:t>ın</a:t>
                      </a:r>
                      <a:r>
                        <a:rPr lang="it-IT" sz="1800" b="1" kern="1200" dirty="0" smtClean="0">
                          <a:solidFill>
                            <a:schemeClr val="tx1"/>
                          </a:solidFill>
                          <a:latin typeface="+mn-lt"/>
                          <a:ea typeface="+mn-ea"/>
                          <a:cs typeface="+mn-cs"/>
                        </a:rPr>
                        <a:t> Kayıtlardan Çıkarılması</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86004">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77734">
                <a:tc>
                  <a:txBody>
                    <a:bodyPr/>
                    <a:lstStyle/>
                    <a:p>
                      <a:pPr algn="l" fontAlgn="b"/>
                      <a:r>
                        <a:rPr lang="tr-TR" sz="1800" kern="1200" dirty="0" smtClean="0">
                          <a:solidFill>
                            <a:schemeClr val="tx1"/>
                          </a:solidFill>
                          <a:latin typeface="+mn-lt"/>
                          <a:ea typeface="+mn-ea"/>
                          <a:cs typeface="+mn-cs"/>
                        </a:rPr>
                        <a:t>102</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Banka</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500</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06859">
                <a:tc>
                  <a:txBody>
                    <a:bodyPr/>
                    <a:lstStyle/>
                    <a:p>
                      <a:r>
                        <a:rPr lang="tr-TR" sz="1800" kern="1200" dirty="0" smtClean="0">
                          <a:solidFill>
                            <a:schemeClr val="tx1"/>
                          </a:solidFill>
                          <a:latin typeface="+mn-lt"/>
                          <a:ea typeface="+mn-ea"/>
                          <a:cs typeface="+mn-cs"/>
                        </a:rPr>
                        <a:t>     679.04.03 </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Diğer Stok, Hurda Satış Gelirleri</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500</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40049">
                <a:tc>
                  <a:txBody>
                    <a:bodyPr/>
                    <a:lstStyle/>
                    <a:p>
                      <a:r>
                        <a:rPr lang="tr-TR" sz="2000" kern="1200" dirty="0" smtClean="0">
                          <a:solidFill>
                            <a:schemeClr val="tx1"/>
                          </a:solidFill>
                          <a:latin typeface="+mn-lt"/>
                          <a:ea typeface="+mn-ea"/>
                          <a:cs typeface="+mn-cs"/>
                        </a:rPr>
                        <a:t>299</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Birikmiş Amortismanlar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smtClean="0">
                          <a:effectLst/>
                          <a:latin typeface="Arial"/>
                        </a:rPr>
                        <a:t>20.000</a:t>
                      </a:r>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05563">
                <a:tc>
                  <a:txBody>
                    <a:bodyPr/>
                    <a:lstStyle/>
                    <a:p>
                      <a:r>
                        <a:rPr lang="tr-TR" sz="2000" kern="1200" dirty="0" smtClean="0">
                          <a:solidFill>
                            <a:schemeClr val="tx1"/>
                          </a:solidFill>
                          <a:latin typeface="+mn-lt"/>
                          <a:ea typeface="+mn-ea"/>
                          <a:cs typeface="+mn-cs"/>
                        </a:rPr>
                        <a:t>     294</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Elden Çıkarılacak Stoklar ve Maddi Duran Varlıklar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smtClean="0">
                          <a:effectLst/>
                          <a:latin typeface="Arial"/>
                        </a:rPr>
                        <a:t>20.000</a:t>
                      </a:r>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099791">
                <a:tc gridSpan="4">
                  <a:txBody>
                    <a:bodyPr/>
                    <a:lstStyle/>
                    <a:p>
                      <a:r>
                        <a:rPr lang="tr-TR" sz="1800" kern="1200" dirty="0" smtClean="0">
                          <a:solidFill>
                            <a:schemeClr val="tx1"/>
                          </a:solidFill>
                          <a:latin typeface="+mn-lt"/>
                          <a:ea typeface="+mn-ea"/>
                          <a:cs typeface="+mn-cs"/>
                        </a:rPr>
                        <a:t>Satış işlemi gerçekleştirildikten sonra 294 ve 299 hesapları karşılıklı çalıştırılarak hurda malzeme kayıtlardan çıkarılmış olur.</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4" name="Dikdörtgen 3"/>
          <p:cNvSpPr/>
          <p:nvPr/>
        </p:nvSpPr>
        <p:spPr>
          <a:xfrm>
            <a:off x="611560" y="2051556"/>
            <a:ext cx="7920880" cy="369332"/>
          </a:xfrm>
          <a:prstGeom prst="rect">
            <a:avLst/>
          </a:prstGeom>
        </p:spPr>
        <p:txBody>
          <a:bodyPr wrap="square">
            <a:spAutoFit/>
          </a:bodyPr>
          <a:lstStyle/>
          <a:p>
            <a:r>
              <a:rPr lang="tr-TR" b="1" dirty="0"/>
              <a:t>Hurda Satış Bedeli 500 </a:t>
            </a:r>
            <a:r>
              <a:rPr lang="tr-TR" b="1" dirty="0" smtClean="0"/>
              <a:t>TL </a:t>
            </a:r>
            <a:r>
              <a:rPr lang="tr-TR" b="1" dirty="0"/>
              <a:t>Olarak Kabul Edilmiştir</a:t>
            </a:r>
          </a:p>
        </p:txBody>
      </p:sp>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4475674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726918"/>
            <a:ext cx="7957454" cy="2862322"/>
          </a:xfrm>
          <a:prstGeom prst="rect">
            <a:avLst/>
          </a:prstGeom>
        </p:spPr>
        <p:txBody>
          <a:bodyPr wrap="square">
            <a:spAutoFit/>
          </a:bodyPr>
          <a:lstStyle/>
          <a:p>
            <a:pPr lvl="0" algn="just"/>
            <a:r>
              <a:rPr lang="tr-TR" b="1" dirty="0"/>
              <a:t>Örnek </a:t>
            </a:r>
            <a:r>
              <a:rPr lang="tr-TR" b="1" dirty="0" smtClean="0"/>
              <a:t>: </a:t>
            </a:r>
            <a:r>
              <a:rPr lang="tr-TR" dirty="0"/>
              <a:t>D İl Sağlık Müdürlüğüne </a:t>
            </a:r>
            <a:r>
              <a:rPr lang="tr-TR" dirty="0" smtClean="0"/>
              <a:t>bağlı</a:t>
            </a:r>
          </a:p>
          <a:p>
            <a:pPr lvl="0" algn="just"/>
            <a:r>
              <a:rPr lang="tr-TR" dirty="0" smtClean="0">
                <a:solidFill>
                  <a:prstClr val="black"/>
                </a:solidFill>
              </a:rPr>
              <a:t>         </a:t>
            </a:r>
          </a:p>
          <a:p>
            <a:pPr marL="1792288" lvl="0" algn="just"/>
            <a:r>
              <a:rPr lang="tr-TR" dirty="0" smtClean="0">
                <a:solidFill>
                  <a:prstClr val="black"/>
                </a:solidFill>
              </a:rPr>
              <a:t>A </a:t>
            </a:r>
            <a:r>
              <a:rPr lang="tr-TR" dirty="0">
                <a:solidFill>
                  <a:prstClr val="black"/>
                </a:solidFill>
              </a:rPr>
              <a:t>Sağlık Tesisinde - 10.000 </a:t>
            </a:r>
            <a:r>
              <a:rPr lang="tr-TR" dirty="0" smtClean="0">
                <a:solidFill>
                  <a:prstClr val="black"/>
                </a:solidFill>
              </a:rPr>
              <a:t>TL</a:t>
            </a:r>
          </a:p>
          <a:p>
            <a:pPr marL="1792288" lvl="0" algn="just"/>
            <a:r>
              <a:rPr lang="tr-TR" dirty="0" smtClean="0">
                <a:solidFill>
                  <a:prstClr val="black"/>
                </a:solidFill>
              </a:rPr>
              <a:t>B </a:t>
            </a:r>
            <a:r>
              <a:rPr lang="tr-TR" dirty="0">
                <a:solidFill>
                  <a:prstClr val="black"/>
                </a:solidFill>
              </a:rPr>
              <a:t>Sağlık Tesisinde -  8.000 </a:t>
            </a:r>
            <a:r>
              <a:rPr lang="tr-TR" dirty="0" smtClean="0">
                <a:solidFill>
                  <a:prstClr val="black"/>
                </a:solidFill>
              </a:rPr>
              <a:t>TL</a:t>
            </a:r>
          </a:p>
          <a:p>
            <a:pPr marL="1792288" lvl="0" algn="just"/>
            <a:r>
              <a:rPr lang="tr-TR" dirty="0" smtClean="0">
                <a:solidFill>
                  <a:prstClr val="black"/>
                </a:solidFill>
              </a:rPr>
              <a:t>C </a:t>
            </a:r>
            <a:r>
              <a:rPr lang="tr-TR" dirty="0">
                <a:solidFill>
                  <a:prstClr val="black"/>
                </a:solidFill>
              </a:rPr>
              <a:t>Sağlık Tesisinde - 7.000 </a:t>
            </a:r>
            <a:r>
              <a:rPr lang="tr-TR" dirty="0" smtClean="0">
                <a:solidFill>
                  <a:prstClr val="black"/>
                </a:solidFill>
              </a:rPr>
              <a:t>TL</a:t>
            </a:r>
          </a:p>
          <a:p>
            <a:pPr lvl="0" algn="just"/>
            <a:endParaRPr lang="tr-TR" dirty="0">
              <a:solidFill>
                <a:prstClr val="black"/>
              </a:solidFill>
            </a:endParaRPr>
          </a:p>
          <a:p>
            <a:pPr marL="712788" lvl="0" algn="just"/>
            <a:r>
              <a:rPr lang="tr-TR" dirty="0" smtClean="0">
                <a:solidFill>
                  <a:prstClr val="black"/>
                </a:solidFill>
              </a:rPr>
              <a:t>Tutarında </a:t>
            </a:r>
            <a:r>
              <a:rPr lang="tr-TR" dirty="0">
                <a:solidFill>
                  <a:prstClr val="black"/>
                </a:solidFill>
              </a:rPr>
              <a:t>olmak üzere toplam 25.000 TL tutarında ihtiyaç olan demirbaş alımı yapılmıştır. Demirbaş alımları her bir sağlık tesisine ayrı ayrı faturalandırılıp </a:t>
            </a:r>
            <a:r>
              <a:rPr lang="tr-TR" dirty="0" smtClean="0">
                <a:solidFill>
                  <a:prstClr val="black"/>
                </a:solidFill>
              </a:rPr>
              <a:t>muhasebeleşmesi.</a:t>
            </a:r>
            <a:endParaRPr lang="tr-TR" dirty="0">
              <a:solidFill>
                <a:prstClr val="black"/>
              </a:solidFill>
            </a:endParaRPr>
          </a:p>
          <a:p>
            <a:pPr lvl="0" algn="just"/>
            <a:r>
              <a:rPr lang="tr-TR" dirty="0">
                <a:solidFill>
                  <a:prstClr val="black"/>
                </a:solidFill>
              </a:rPr>
              <a:t> </a:t>
            </a:r>
          </a:p>
        </p:txBody>
      </p:sp>
      <p:sp>
        <p:nvSpPr>
          <p:cNvPr id="13" name="Dikdörtgen 12"/>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İlk Defa İhaleyle Demirbaş Alımı (Bedelli) </a:t>
            </a:r>
          </a:p>
        </p:txBody>
      </p:sp>
      <p:sp>
        <p:nvSpPr>
          <p:cNvPr id="7"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6" name="Dikdörtgen 5"/>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7751095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196752"/>
            <a:ext cx="9143998" cy="400110"/>
          </a:xfrm>
          <a:prstGeom prst="rect">
            <a:avLst/>
          </a:prstGeom>
        </p:spPr>
        <p:txBody>
          <a:bodyPr wrap="square">
            <a:spAutoFit/>
          </a:bodyPr>
          <a:lstStyle/>
          <a:p>
            <a:pPr algn="ctr"/>
            <a:r>
              <a:rPr lang="tr-TR" sz="2000" b="1" dirty="0">
                <a:solidFill>
                  <a:srgbClr val="FF0000"/>
                </a:solidFill>
              </a:rPr>
              <a:t>Maddi Duran </a:t>
            </a:r>
            <a:r>
              <a:rPr lang="tr-TR" sz="2000" b="1" dirty="0" smtClean="0">
                <a:solidFill>
                  <a:srgbClr val="FF0000"/>
                </a:solidFill>
              </a:rPr>
              <a:t>Varlığın Hurdaya Ayırma Kaydı </a:t>
            </a:r>
            <a:endParaRPr lang="tr-TR" sz="2000" b="1" dirty="0">
              <a:solidFill>
                <a:srgbClr val="FF0000"/>
              </a:solidFill>
            </a:endParaRPr>
          </a:p>
        </p:txBody>
      </p:sp>
      <p:sp>
        <p:nvSpPr>
          <p:cNvPr id="2" name="Dikdörtgen 1"/>
          <p:cNvSpPr/>
          <p:nvPr/>
        </p:nvSpPr>
        <p:spPr>
          <a:xfrm>
            <a:off x="395536" y="1735648"/>
            <a:ext cx="8748464" cy="1477328"/>
          </a:xfrm>
          <a:prstGeom prst="rect">
            <a:avLst/>
          </a:prstGeom>
        </p:spPr>
        <p:txBody>
          <a:bodyPr wrap="square">
            <a:spAutoFit/>
          </a:bodyPr>
          <a:lstStyle/>
          <a:p>
            <a:r>
              <a:rPr lang="tr-TR" b="1" dirty="0"/>
              <a:t>Örnek:</a:t>
            </a:r>
            <a:r>
              <a:rPr lang="tr-TR" dirty="0"/>
              <a:t> Kurumunuz almış olduğu bir demirbaş için </a:t>
            </a:r>
            <a:endParaRPr lang="tr-TR" dirty="0" smtClean="0"/>
          </a:p>
          <a:p>
            <a:r>
              <a:rPr lang="tr-TR" dirty="0" smtClean="0"/>
              <a:t>Demirbaş </a:t>
            </a:r>
            <a:r>
              <a:rPr lang="tr-TR" dirty="0"/>
              <a:t>d</a:t>
            </a:r>
            <a:r>
              <a:rPr lang="tr-TR" dirty="0" smtClean="0"/>
              <a:t>eğeri	: 20.000 </a:t>
            </a:r>
            <a:r>
              <a:rPr lang="tr-TR" dirty="0"/>
              <a:t>TL </a:t>
            </a:r>
            <a:endParaRPr lang="tr-TR" dirty="0" smtClean="0"/>
          </a:p>
          <a:p>
            <a:r>
              <a:rPr lang="tr-TR" dirty="0" smtClean="0"/>
              <a:t>Ekonomik </a:t>
            </a:r>
            <a:r>
              <a:rPr lang="tr-TR" dirty="0"/>
              <a:t>ömrü </a:t>
            </a:r>
            <a:r>
              <a:rPr lang="tr-TR" dirty="0" smtClean="0"/>
              <a:t>	:    5 </a:t>
            </a:r>
            <a:r>
              <a:rPr lang="tr-TR" dirty="0"/>
              <a:t>yıldır. </a:t>
            </a:r>
            <a:endParaRPr lang="tr-TR" dirty="0" smtClean="0"/>
          </a:p>
          <a:p>
            <a:r>
              <a:rPr lang="tr-TR" dirty="0" smtClean="0"/>
              <a:t>Bu demirbaş için	:    3 yıl Amortisman ayrılmış olsun</a:t>
            </a:r>
          </a:p>
          <a:p>
            <a:r>
              <a:rPr lang="tr-TR" dirty="0" smtClean="0"/>
              <a:t>Ayrılan Amortisman: 12.000 TL </a:t>
            </a:r>
          </a:p>
        </p:txBody>
      </p:sp>
      <p:sp>
        <p:nvSpPr>
          <p:cNvPr id="10"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graphicFrame>
        <p:nvGraphicFramePr>
          <p:cNvPr id="8" name="Tablo 7"/>
          <p:cNvGraphicFramePr>
            <a:graphicFrameLocks noGrp="1"/>
          </p:cNvGraphicFramePr>
          <p:nvPr>
            <p:extLst>
              <p:ext uri="{D42A27DB-BD31-4B8C-83A1-F6EECF244321}">
                <p14:modId xmlns:p14="http://schemas.microsoft.com/office/powerpoint/2010/main" val="3039380827"/>
              </p:ext>
            </p:extLst>
          </p:nvPr>
        </p:nvGraphicFramePr>
        <p:xfrm>
          <a:off x="611560" y="3807431"/>
          <a:ext cx="7920880" cy="2141849"/>
        </p:xfrm>
        <a:graphic>
          <a:graphicData uri="http://schemas.openxmlformats.org/drawingml/2006/table">
            <a:tbl>
              <a:tblPr/>
              <a:tblGrid>
                <a:gridCol w="936104">
                  <a:extLst>
                    <a:ext uri="{9D8B030D-6E8A-4147-A177-3AD203B41FA5}">
                      <a16:colId xmlns:a16="http://schemas.microsoft.com/office/drawing/2014/main" xmlns="" val="20000"/>
                    </a:ext>
                  </a:extLst>
                </a:gridCol>
                <a:gridCol w="5256584">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273553">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Demirbaş Malzemenin Kayıtlardan Çıkarılması</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79776">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Hesap Adı</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8007">
                <a:tc>
                  <a:txBody>
                    <a:bodyPr/>
                    <a:lstStyle/>
                    <a:p>
                      <a:pPr marL="0" algn="l" defTabSz="914400" rtl="0" eaLnBrk="1" fontAlgn="b" latinLnBrk="0" hangingPunct="1"/>
                      <a:r>
                        <a:rPr lang="tr-TR" sz="1800" kern="1200" dirty="0" smtClean="0">
                          <a:solidFill>
                            <a:schemeClr val="tx1"/>
                          </a:solidFill>
                          <a:latin typeface="+mn-lt"/>
                          <a:ea typeface="+mn-ea"/>
                          <a:cs typeface="+mn-cs"/>
                        </a:rPr>
                        <a:t>294</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Elden Çıkarılacak Stoklar ve Maddi Duran Varlıklar </a:t>
                      </a:r>
                      <a:r>
                        <a:rPr lang="tr-TR" sz="1800" kern="1200" dirty="0" err="1" smtClean="0">
                          <a:solidFill>
                            <a:schemeClr val="tx1"/>
                          </a:solidFill>
                          <a:latin typeface="+mn-lt"/>
                          <a:ea typeface="+mn-ea"/>
                          <a:cs typeface="+mn-cs"/>
                        </a:rPr>
                        <a:t>Hes</a:t>
                      </a:r>
                      <a:endParaRPr lang="tr-TR" sz="1800" kern="1200" dirty="0" smtClean="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20.000 </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200" b="1"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1320">
                <a:tc>
                  <a:txBody>
                    <a:bodyPr/>
                    <a:lstStyle/>
                    <a:p>
                      <a:pPr marL="0" algn="l" defTabSz="914400" rtl="0" eaLnBrk="1" fontAlgn="b" latinLnBrk="0" hangingPunct="1"/>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  255</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Demirbaşlar</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200" b="1"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20.000</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81320">
                <a:tc>
                  <a:txBody>
                    <a:bodyPr/>
                    <a:lstStyle/>
                    <a:p>
                      <a:pPr marL="0" algn="l" defTabSz="914400" rtl="0" eaLnBrk="1" fontAlgn="b" latinLnBrk="0" hangingPunct="1"/>
                      <a:r>
                        <a:rPr lang="tr-TR" sz="1800" kern="1200" dirty="0" smtClean="0">
                          <a:solidFill>
                            <a:schemeClr val="tx1"/>
                          </a:solidFill>
                          <a:latin typeface="+mn-lt"/>
                          <a:ea typeface="+mn-ea"/>
                          <a:cs typeface="+mn-cs"/>
                        </a:rPr>
                        <a:t>257</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Birikmiş Amortismanlar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12.000</a:t>
                      </a:r>
                      <a:endParaRPr lang="tr-TR" sz="1800" b="1" i="0" u="none" strike="noStrike" kern="1200" dirty="0">
                        <a:solidFill>
                          <a:schemeClr val="tx1"/>
                        </a:solidFill>
                        <a:effectLst/>
                        <a:latin typeface="Arial"/>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endParaRPr lang="tr-TR" sz="20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57584">
                <a:tc>
                  <a:txBody>
                    <a:bodyPr/>
                    <a:lstStyle/>
                    <a:p>
                      <a:pPr marL="0" algn="l" defTabSz="914400" rtl="0" eaLnBrk="1" fontAlgn="b" latinLnBrk="0" hangingPunct="1"/>
                      <a:r>
                        <a:rPr lang="tr-TR" sz="1800" kern="1200" dirty="0" smtClean="0">
                          <a:solidFill>
                            <a:schemeClr val="tx1"/>
                          </a:solidFill>
                          <a:latin typeface="+mn-lt"/>
                          <a:ea typeface="+mn-ea"/>
                          <a:cs typeface="+mn-cs"/>
                        </a:rPr>
                        <a:t>       299</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Birikmiş Amortismanlar Hesabı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endParaRPr lang="tr-TR" sz="1400" b="1" i="0" u="none" strike="noStrike" kern="1200" dirty="0">
                        <a:solidFill>
                          <a:schemeClr val="tx1"/>
                        </a:solidFill>
                        <a:effectLst/>
                        <a:latin typeface="Arial"/>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2000" kern="1200" dirty="0" smtClean="0">
                          <a:solidFill>
                            <a:schemeClr val="tx1"/>
                          </a:solidFill>
                          <a:latin typeface="+mn-lt"/>
                          <a:ea typeface="+mn-ea"/>
                          <a:cs typeface="+mn-cs"/>
                        </a:rPr>
                        <a:t>12.000</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ustDataLst>
      <p:tags r:id="rId1"/>
    </p:custDataLst>
    <p:extLst>
      <p:ext uri="{BB962C8B-B14F-4D97-AF65-F5344CB8AC3E}">
        <p14:creationId xmlns:p14="http://schemas.microsoft.com/office/powerpoint/2010/main" val="111150025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412776"/>
            <a:ext cx="9143998" cy="400110"/>
          </a:xfrm>
          <a:prstGeom prst="rect">
            <a:avLst/>
          </a:prstGeom>
        </p:spPr>
        <p:txBody>
          <a:bodyPr wrap="square">
            <a:spAutoFit/>
          </a:bodyPr>
          <a:lstStyle/>
          <a:p>
            <a:pPr algn="ctr"/>
            <a:r>
              <a:rPr lang="tr-TR" sz="2000" b="1" dirty="0">
                <a:solidFill>
                  <a:srgbClr val="FF0000"/>
                </a:solidFill>
              </a:rPr>
              <a:t>Hurdaya Ayrılan Maddi Duran Varlıkların Satışının Muhasebe Kaydı</a:t>
            </a:r>
          </a:p>
        </p:txBody>
      </p:sp>
      <p:graphicFrame>
        <p:nvGraphicFramePr>
          <p:cNvPr id="12" name="Tablo 11"/>
          <p:cNvGraphicFramePr>
            <a:graphicFrameLocks noGrp="1"/>
          </p:cNvGraphicFramePr>
          <p:nvPr>
            <p:extLst>
              <p:ext uri="{D42A27DB-BD31-4B8C-83A1-F6EECF244321}">
                <p14:modId xmlns:p14="http://schemas.microsoft.com/office/powerpoint/2010/main" val="1501741798"/>
              </p:ext>
            </p:extLst>
          </p:nvPr>
        </p:nvGraphicFramePr>
        <p:xfrm>
          <a:off x="611560" y="2708921"/>
          <a:ext cx="8280920" cy="3399927"/>
        </p:xfrm>
        <a:graphic>
          <a:graphicData uri="http://schemas.openxmlformats.org/drawingml/2006/table">
            <a:tbl>
              <a:tblPr/>
              <a:tblGrid>
                <a:gridCol w="1080120">
                  <a:extLst>
                    <a:ext uri="{9D8B030D-6E8A-4147-A177-3AD203B41FA5}">
                      <a16:colId xmlns:a16="http://schemas.microsoft.com/office/drawing/2014/main" xmlns="" val="20000"/>
                    </a:ext>
                  </a:extLst>
                </a:gridCol>
                <a:gridCol w="5256584">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412391">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b="1" dirty="0" smtClean="0"/>
                        <a:t>Hurdaya Ayrılan Demirbaşın İmha Edilmesinden</a:t>
                      </a:r>
                      <a:r>
                        <a:rPr lang="tr-TR" b="1" baseline="0" dirty="0" smtClean="0"/>
                        <a:t> Sonra Kayıt</a:t>
                      </a:r>
                      <a:endParaRPr lang="it-IT" sz="1800" b="1" kern="1200" dirty="0" smtClean="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86004">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06859">
                <a:tc>
                  <a:txBody>
                    <a:bodyPr/>
                    <a:lstStyle/>
                    <a:p>
                      <a:r>
                        <a:rPr lang="tr-TR" sz="1800" kern="1200" dirty="0" smtClean="0">
                          <a:solidFill>
                            <a:schemeClr val="tx1"/>
                          </a:solidFill>
                          <a:latin typeface="+mn-lt"/>
                          <a:ea typeface="+mn-ea"/>
                          <a:cs typeface="+mn-cs"/>
                        </a:rPr>
                        <a:t>     689.01 </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Elden Çıkarılacak Stok ve Maddi Duran Varlık Satış Zararları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0" i="0" u="none" strike="noStrike" kern="1200" dirty="0" smtClean="0">
                          <a:solidFill>
                            <a:schemeClr val="tx1"/>
                          </a:solidFill>
                          <a:effectLst/>
                          <a:latin typeface="Arial"/>
                          <a:ea typeface="+mn-ea"/>
                          <a:cs typeface="+mn-cs"/>
                        </a:rPr>
                        <a:t>8.000</a:t>
                      </a:r>
                      <a:r>
                        <a:rPr lang="tr-TR" sz="1800" b="0"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40049">
                <a:tc>
                  <a:txBody>
                    <a:bodyPr/>
                    <a:lstStyle/>
                    <a:p>
                      <a:r>
                        <a:rPr lang="tr-TR" sz="2000" kern="1200" dirty="0" smtClean="0">
                          <a:solidFill>
                            <a:schemeClr val="tx1"/>
                          </a:solidFill>
                          <a:latin typeface="+mn-lt"/>
                          <a:ea typeface="+mn-ea"/>
                          <a:cs typeface="+mn-cs"/>
                        </a:rPr>
                        <a:t>299</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Birikmiş Amortismanlar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smtClean="0">
                          <a:effectLst/>
                          <a:latin typeface="Arial"/>
                        </a:rPr>
                        <a:t>12.000</a:t>
                      </a:r>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05563">
                <a:tc>
                  <a:txBody>
                    <a:bodyPr/>
                    <a:lstStyle/>
                    <a:p>
                      <a:r>
                        <a:rPr lang="tr-TR" sz="2000" kern="1200" dirty="0" smtClean="0">
                          <a:solidFill>
                            <a:schemeClr val="tx1"/>
                          </a:solidFill>
                          <a:latin typeface="+mn-lt"/>
                          <a:ea typeface="+mn-ea"/>
                          <a:cs typeface="+mn-cs"/>
                        </a:rPr>
                        <a:t>     294</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Elden Çıkarılacak Stoklar ve Maddi Duran Varlıklar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smtClean="0">
                          <a:effectLst/>
                          <a:latin typeface="Arial"/>
                        </a:rPr>
                        <a:t>20.000</a:t>
                      </a:r>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099791">
                <a:tc gridSpan="4">
                  <a:txBody>
                    <a:bodyPr/>
                    <a:lstStyle/>
                    <a:p>
                      <a:r>
                        <a:rPr lang="tr-TR" sz="1800" kern="1200" dirty="0" smtClean="0">
                          <a:solidFill>
                            <a:schemeClr val="tx1"/>
                          </a:solidFill>
                          <a:latin typeface="+mn-lt"/>
                          <a:ea typeface="+mn-ea"/>
                          <a:cs typeface="+mn-cs"/>
                        </a:rPr>
                        <a:t>Satış işlemi gerçekleştirildikten sonra 294 ve 299 hesapları karşılıklı çalıştırılarak hurda malzeme kayıtlardan çıkarılmış olur.</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4" name="Dikdörtgen 3"/>
          <p:cNvSpPr/>
          <p:nvPr/>
        </p:nvSpPr>
        <p:spPr>
          <a:xfrm>
            <a:off x="611560" y="2051556"/>
            <a:ext cx="7920880" cy="369332"/>
          </a:xfrm>
          <a:prstGeom prst="rect">
            <a:avLst/>
          </a:prstGeom>
        </p:spPr>
        <p:txBody>
          <a:bodyPr wrap="square">
            <a:spAutoFit/>
          </a:bodyPr>
          <a:lstStyle/>
          <a:p>
            <a:r>
              <a:rPr lang="tr-TR" b="1" dirty="0" smtClean="0"/>
              <a:t>Hurdaya Ayrılan Demirbaşın İmha edilmesi durumunda </a:t>
            </a:r>
            <a:endParaRPr lang="tr-TR" b="1" dirty="0"/>
          </a:p>
        </p:txBody>
      </p:sp>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326952234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412776"/>
            <a:ext cx="9143998" cy="400110"/>
          </a:xfrm>
          <a:prstGeom prst="rect">
            <a:avLst/>
          </a:prstGeom>
        </p:spPr>
        <p:txBody>
          <a:bodyPr wrap="square">
            <a:spAutoFit/>
          </a:bodyPr>
          <a:lstStyle/>
          <a:p>
            <a:pPr algn="ctr"/>
            <a:r>
              <a:rPr lang="tr-TR" sz="2000" b="1" dirty="0">
                <a:solidFill>
                  <a:srgbClr val="FF0000"/>
                </a:solidFill>
              </a:rPr>
              <a:t>Hurdaya Ayrılan Maddi Duran Varlıkların Satışının Muhasebe Kaydı</a:t>
            </a:r>
          </a:p>
        </p:txBody>
      </p:sp>
      <p:graphicFrame>
        <p:nvGraphicFramePr>
          <p:cNvPr id="12" name="Tablo 11"/>
          <p:cNvGraphicFramePr>
            <a:graphicFrameLocks noGrp="1"/>
          </p:cNvGraphicFramePr>
          <p:nvPr>
            <p:extLst>
              <p:ext uri="{D42A27DB-BD31-4B8C-83A1-F6EECF244321}">
                <p14:modId xmlns:p14="http://schemas.microsoft.com/office/powerpoint/2010/main" val="1783099053"/>
              </p:ext>
            </p:extLst>
          </p:nvPr>
        </p:nvGraphicFramePr>
        <p:xfrm>
          <a:off x="611560" y="2708921"/>
          <a:ext cx="8280920" cy="1482988"/>
        </p:xfrm>
        <a:graphic>
          <a:graphicData uri="http://schemas.openxmlformats.org/drawingml/2006/table">
            <a:tbl>
              <a:tblPr/>
              <a:tblGrid>
                <a:gridCol w="1080120">
                  <a:extLst>
                    <a:ext uri="{9D8B030D-6E8A-4147-A177-3AD203B41FA5}">
                      <a16:colId xmlns:a16="http://schemas.microsoft.com/office/drawing/2014/main" xmlns="" val="20000"/>
                    </a:ext>
                  </a:extLst>
                </a:gridCol>
                <a:gridCol w="5256584">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412391">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Hurda </a:t>
                      </a:r>
                      <a:r>
                        <a:rPr lang="it-IT" sz="1800" b="1" kern="1200" dirty="0" smtClean="0">
                          <a:solidFill>
                            <a:schemeClr val="tx1"/>
                          </a:solidFill>
                          <a:latin typeface="+mn-lt"/>
                          <a:ea typeface="+mn-ea"/>
                          <a:cs typeface="+mn-cs"/>
                        </a:rPr>
                        <a:t>Bedeli  </a:t>
                      </a:r>
                      <a:r>
                        <a:rPr lang="tr-TR" sz="1800" b="1" kern="1200" dirty="0" smtClean="0">
                          <a:solidFill>
                            <a:schemeClr val="tx1"/>
                          </a:solidFill>
                          <a:latin typeface="+mn-lt"/>
                          <a:ea typeface="+mn-ea"/>
                          <a:cs typeface="+mn-cs"/>
                        </a:rPr>
                        <a:t>Kaydı</a:t>
                      </a:r>
                      <a:endParaRPr lang="it-IT" sz="1800" b="1" kern="1200" dirty="0" smtClean="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86004">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77734">
                <a:tc>
                  <a:txBody>
                    <a:bodyPr/>
                    <a:lstStyle/>
                    <a:p>
                      <a:pPr algn="l" fontAlgn="b"/>
                      <a:r>
                        <a:rPr lang="tr-TR" sz="1800" kern="1200" dirty="0" smtClean="0">
                          <a:solidFill>
                            <a:schemeClr val="tx1"/>
                          </a:solidFill>
                          <a:latin typeface="+mn-lt"/>
                          <a:ea typeface="+mn-ea"/>
                          <a:cs typeface="+mn-cs"/>
                        </a:rPr>
                        <a:t>102</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Banka</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500</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06859">
                <a:tc>
                  <a:txBody>
                    <a:bodyPr/>
                    <a:lstStyle/>
                    <a:p>
                      <a:r>
                        <a:rPr lang="tr-TR" sz="1800" kern="1200" dirty="0" smtClean="0">
                          <a:solidFill>
                            <a:schemeClr val="tx1"/>
                          </a:solidFill>
                          <a:latin typeface="+mn-lt"/>
                          <a:ea typeface="+mn-ea"/>
                          <a:cs typeface="+mn-cs"/>
                        </a:rPr>
                        <a:t>679.04.03</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Diğer Stok, Hurda Satış Gelirleri</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endParaRPr lang="tr-TR" sz="1800" b="0" i="0" u="none" strike="noStrike" kern="1200" dirty="0">
                        <a:solidFill>
                          <a:schemeClr val="tx1"/>
                        </a:solidFill>
                        <a:effectLst/>
                        <a:latin typeface="Arial"/>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500</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4" name="Dikdörtgen 3"/>
          <p:cNvSpPr/>
          <p:nvPr/>
        </p:nvSpPr>
        <p:spPr>
          <a:xfrm>
            <a:off x="611560" y="2051556"/>
            <a:ext cx="7920880" cy="369332"/>
          </a:xfrm>
          <a:prstGeom prst="rect">
            <a:avLst/>
          </a:prstGeom>
        </p:spPr>
        <p:txBody>
          <a:bodyPr wrap="square">
            <a:spAutoFit/>
          </a:bodyPr>
          <a:lstStyle/>
          <a:p>
            <a:r>
              <a:rPr lang="tr-TR" b="1" dirty="0"/>
              <a:t>Hurda </a:t>
            </a:r>
            <a:r>
              <a:rPr lang="tr-TR" b="1" dirty="0" smtClean="0"/>
              <a:t>Bedeli Olarak Makine Kimyadan 500 TL </a:t>
            </a:r>
            <a:r>
              <a:rPr lang="tr-TR" b="1" dirty="0"/>
              <a:t> </a:t>
            </a:r>
            <a:r>
              <a:rPr lang="tr-TR" b="1" dirty="0" smtClean="0"/>
              <a:t>Tahsil Edilmiştir</a:t>
            </a:r>
            <a:r>
              <a:rPr lang="tr-TR" b="1" dirty="0"/>
              <a:t>.</a:t>
            </a:r>
          </a:p>
        </p:txBody>
      </p:sp>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428275317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412776"/>
            <a:ext cx="9143998" cy="400110"/>
          </a:xfrm>
          <a:prstGeom prst="rect">
            <a:avLst/>
          </a:prstGeom>
        </p:spPr>
        <p:txBody>
          <a:bodyPr wrap="square">
            <a:spAutoFit/>
          </a:bodyPr>
          <a:lstStyle/>
          <a:p>
            <a:pPr algn="ctr"/>
            <a:r>
              <a:rPr lang="tr-TR" sz="2000" b="1" dirty="0">
                <a:solidFill>
                  <a:srgbClr val="FF0000"/>
                </a:solidFill>
              </a:rPr>
              <a:t>Hurdaya Ayrılan Maddi Duran Varlıkların Satışının Muhasebe Kaydı</a:t>
            </a:r>
          </a:p>
        </p:txBody>
      </p:sp>
      <p:graphicFrame>
        <p:nvGraphicFramePr>
          <p:cNvPr id="12" name="Tablo 11"/>
          <p:cNvGraphicFramePr>
            <a:graphicFrameLocks noGrp="1"/>
          </p:cNvGraphicFramePr>
          <p:nvPr>
            <p:extLst>
              <p:ext uri="{D42A27DB-BD31-4B8C-83A1-F6EECF244321}">
                <p14:modId xmlns:p14="http://schemas.microsoft.com/office/powerpoint/2010/main" val="3423499227"/>
              </p:ext>
            </p:extLst>
          </p:nvPr>
        </p:nvGraphicFramePr>
        <p:xfrm>
          <a:off x="611560" y="2708921"/>
          <a:ext cx="8280920" cy="3777661"/>
        </p:xfrm>
        <a:graphic>
          <a:graphicData uri="http://schemas.openxmlformats.org/drawingml/2006/table">
            <a:tbl>
              <a:tblPr/>
              <a:tblGrid>
                <a:gridCol w="1080120">
                  <a:extLst>
                    <a:ext uri="{9D8B030D-6E8A-4147-A177-3AD203B41FA5}">
                      <a16:colId xmlns:a16="http://schemas.microsoft.com/office/drawing/2014/main" xmlns="" val="20000"/>
                    </a:ext>
                  </a:extLst>
                </a:gridCol>
                <a:gridCol w="5256584">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412391">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b="1" dirty="0" smtClean="0"/>
                        <a:t>Hurdaya Ayrılan Demirbaşın Satış</a:t>
                      </a:r>
                      <a:r>
                        <a:rPr lang="tr-TR" b="1" baseline="0" dirty="0" smtClean="0"/>
                        <a:t> Sonrası Kayıt</a:t>
                      </a:r>
                      <a:endParaRPr lang="it-IT" sz="1800" b="1" kern="1200" dirty="0" smtClean="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86004">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77734">
                <a:tc>
                  <a:txBody>
                    <a:bodyPr/>
                    <a:lstStyle/>
                    <a:p>
                      <a:pPr algn="l" fontAlgn="b"/>
                      <a:r>
                        <a:rPr lang="tr-TR" sz="1800" kern="1200" dirty="0" smtClean="0">
                          <a:solidFill>
                            <a:schemeClr val="tx1"/>
                          </a:solidFill>
                          <a:latin typeface="+mn-lt"/>
                          <a:ea typeface="+mn-ea"/>
                          <a:cs typeface="+mn-cs"/>
                        </a:rPr>
                        <a:t>102</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Banka</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500</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06859">
                <a:tc>
                  <a:txBody>
                    <a:bodyPr/>
                    <a:lstStyle/>
                    <a:p>
                      <a:r>
                        <a:rPr lang="tr-TR" sz="1800" kern="1200" dirty="0" smtClean="0">
                          <a:solidFill>
                            <a:schemeClr val="tx1"/>
                          </a:solidFill>
                          <a:latin typeface="+mn-lt"/>
                          <a:ea typeface="+mn-ea"/>
                          <a:cs typeface="+mn-cs"/>
                        </a:rPr>
                        <a:t>     689.01 </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Elden Çıkarılacak Stok ve Maddi Duran Varlık Satış Zararları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0" i="0" u="none" strike="noStrike" kern="1200" dirty="0" smtClean="0">
                          <a:solidFill>
                            <a:schemeClr val="tx1"/>
                          </a:solidFill>
                          <a:effectLst/>
                          <a:latin typeface="Arial"/>
                          <a:ea typeface="+mn-ea"/>
                          <a:cs typeface="+mn-cs"/>
                        </a:rPr>
                        <a:t>7.500</a:t>
                      </a:r>
                      <a:r>
                        <a:rPr lang="tr-TR" sz="1800" b="0"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40049">
                <a:tc>
                  <a:txBody>
                    <a:bodyPr/>
                    <a:lstStyle/>
                    <a:p>
                      <a:r>
                        <a:rPr lang="tr-TR" sz="2000" kern="1200" dirty="0" smtClean="0">
                          <a:solidFill>
                            <a:schemeClr val="tx1"/>
                          </a:solidFill>
                          <a:latin typeface="+mn-lt"/>
                          <a:ea typeface="+mn-ea"/>
                          <a:cs typeface="+mn-cs"/>
                        </a:rPr>
                        <a:t>299</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Birikmiş Amortismanlar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smtClean="0">
                          <a:effectLst/>
                          <a:latin typeface="Arial"/>
                        </a:rPr>
                        <a:t>12.000</a:t>
                      </a:r>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05563">
                <a:tc>
                  <a:txBody>
                    <a:bodyPr/>
                    <a:lstStyle/>
                    <a:p>
                      <a:r>
                        <a:rPr lang="tr-TR" sz="2000" kern="1200" dirty="0" smtClean="0">
                          <a:solidFill>
                            <a:schemeClr val="tx1"/>
                          </a:solidFill>
                          <a:latin typeface="+mn-lt"/>
                          <a:ea typeface="+mn-ea"/>
                          <a:cs typeface="+mn-cs"/>
                        </a:rPr>
                        <a:t>     294</a:t>
                      </a:r>
                      <a:endParaRPr lang="tr-TR" sz="20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Elden Çıkarılacak Stoklar ve Maddi Duran Varlıklar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smtClean="0">
                          <a:effectLst/>
                          <a:latin typeface="Arial"/>
                        </a:rPr>
                        <a:t>20.000</a:t>
                      </a:r>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099791">
                <a:tc gridSpan="4">
                  <a:txBody>
                    <a:bodyPr/>
                    <a:lstStyle/>
                    <a:p>
                      <a:r>
                        <a:rPr lang="tr-TR" sz="1800" kern="1200" dirty="0" smtClean="0">
                          <a:solidFill>
                            <a:schemeClr val="tx1"/>
                          </a:solidFill>
                          <a:latin typeface="+mn-lt"/>
                          <a:ea typeface="+mn-ea"/>
                          <a:cs typeface="+mn-cs"/>
                        </a:rPr>
                        <a:t>Satış işlemi gerçekleştirildikten sonra 294 ve 299 hesapları karşılıklı çalıştırılarak hurda malzeme kayıtlardan çıkarılmış olur.</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4" name="Dikdörtgen 3"/>
          <p:cNvSpPr/>
          <p:nvPr/>
        </p:nvSpPr>
        <p:spPr>
          <a:xfrm>
            <a:off x="611560" y="2051556"/>
            <a:ext cx="7920880" cy="369332"/>
          </a:xfrm>
          <a:prstGeom prst="rect">
            <a:avLst/>
          </a:prstGeom>
        </p:spPr>
        <p:txBody>
          <a:bodyPr wrap="square">
            <a:spAutoFit/>
          </a:bodyPr>
          <a:lstStyle/>
          <a:p>
            <a:r>
              <a:rPr lang="tr-TR" b="1" dirty="0" smtClean="0"/>
              <a:t>Hurda Ayrılan Demirbaş Satış </a:t>
            </a:r>
            <a:r>
              <a:rPr lang="tr-TR" b="1" dirty="0"/>
              <a:t>Bedeli </a:t>
            </a:r>
            <a:r>
              <a:rPr lang="tr-TR" b="1" dirty="0" smtClean="0"/>
              <a:t>500 TL </a:t>
            </a:r>
            <a:r>
              <a:rPr lang="tr-TR" b="1" dirty="0"/>
              <a:t>Olarak Kabul Edilmiştir</a:t>
            </a:r>
          </a:p>
        </p:txBody>
      </p:sp>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91856927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300698"/>
            <a:ext cx="9143998" cy="400110"/>
          </a:xfrm>
          <a:prstGeom prst="rect">
            <a:avLst/>
          </a:prstGeom>
        </p:spPr>
        <p:txBody>
          <a:bodyPr wrap="square">
            <a:spAutoFit/>
          </a:bodyPr>
          <a:lstStyle/>
          <a:p>
            <a:pPr algn="ctr"/>
            <a:r>
              <a:rPr lang="tr-TR" sz="2000" b="1" dirty="0">
                <a:solidFill>
                  <a:srgbClr val="FF0000"/>
                </a:solidFill>
              </a:rPr>
              <a:t>Maddi Olmayan Duran Varlıklarda Amortisman Kayıtları</a:t>
            </a:r>
          </a:p>
        </p:txBody>
      </p:sp>
      <p:graphicFrame>
        <p:nvGraphicFramePr>
          <p:cNvPr id="12" name="Tablo 11"/>
          <p:cNvGraphicFramePr>
            <a:graphicFrameLocks noGrp="1"/>
          </p:cNvGraphicFramePr>
          <p:nvPr>
            <p:extLst>
              <p:ext uri="{D42A27DB-BD31-4B8C-83A1-F6EECF244321}">
                <p14:modId xmlns:p14="http://schemas.microsoft.com/office/powerpoint/2010/main" val="475472618"/>
              </p:ext>
            </p:extLst>
          </p:nvPr>
        </p:nvGraphicFramePr>
        <p:xfrm>
          <a:off x="611560" y="2348880"/>
          <a:ext cx="7920882" cy="1755409"/>
        </p:xfrm>
        <a:graphic>
          <a:graphicData uri="http://schemas.openxmlformats.org/drawingml/2006/table">
            <a:tbl>
              <a:tblPr/>
              <a:tblGrid>
                <a:gridCol w="1080120">
                  <a:extLst>
                    <a:ext uri="{9D8B030D-6E8A-4147-A177-3AD203B41FA5}">
                      <a16:colId xmlns:a16="http://schemas.microsoft.com/office/drawing/2014/main" xmlns="" val="20000"/>
                    </a:ext>
                  </a:extLst>
                </a:gridCol>
                <a:gridCol w="5040561">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5">
                  <a:extLst>
                    <a:ext uri="{9D8B030D-6E8A-4147-A177-3AD203B41FA5}">
                      <a16:colId xmlns:a16="http://schemas.microsoft.com/office/drawing/2014/main" xmlns="" val="20003"/>
                    </a:ext>
                  </a:extLst>
                </a:gridCol>
              </a:tblGrid>
              <a:tr h="390274">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it-IT" sz="1800" b="1" kern="1200" dirty="0" smtClean="0">
                          <a:solidFill>
                            <a:schemeClr val="tx1"/>
                          </a:solidFill>
                          <a:latin typeface="+mn-lt"/>
                          <a:ea typeface="+mn-ea"/>
                          <a:cs typeface="+mn-cs"/>
                        </a:rPr>
                        <a:t>İşletmeye Alınan Lisans Hakkının Muhasebe Kayıtlarına Alınması</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20513">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7474">
                <a:tc>
                  <a:txBody>
                    <a:bodyPr/>
                    <a:lstStyle/>
                    <a:p>
                      <a:pPr algn="l" fontAlgn="b"/>
                      <a:r>
                        <a:rPr lang="tr-TR" sz="1800" kern="1200" dirty="0" smtClean="0">
                          <a:solidFill>
                            <a:schemeClr val="tx1"/>
                          </a:solidFill>
                          <a:latin typeface="+mn-lt"/>
                          <a:ea typeface="+mn-ea"/>
                          <a:cs typeface="+mn-cs"/>
                        </a:rPr>
                        <a:t>260</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Haklar Hesabı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30.000</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16131">
                <a:tc>
                  <a:txBody>
                    <a:bodyPr/>
                    <a:lstStyle/>
                    <a:p>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360.03</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Damga Vergisi</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241</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71017">
                <a:tc>
                  <a:txBody>
                    <a:bodyPr/>
                    <a:lstStyle/>
                    <a:p>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320.11</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Gerçek ve Tüzel Kişilere Borçlar</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b="0" i="0" u="none" strike="noStrike" dirty="0" smtClean="0">
                          <a:effectLst/>
                          <a:latin typeface="Arial"/>
                        </a:rPr>
                        <a:t>29.759</a:t>
                      </a:r>
                      <a:endParaRPr lang="tr-TR" sz="1800" b="0"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graphicFrame>
        <p:nvGraphicFramePr>
          <p:cNvPr id="13" name="Tablo 12"/>
          <p:cNvGraphicFramePr>
            <a:graphicFrameLocks noGrp="1"/>
          </p:cNvGraphicFramePr>
          <p:nvPr>
            <p:extLst>
              <p:ext uri="{D42A27DB-BD31-4B8C-83A1-F6EECF244321}">
                <p14:modId xmlns:p14="http://schemas.microsoft.com/office/powerpoint/2010/main" val="2894978263"/>
              </p:ext>
            </p:extLst>
          </p:nvPr>
        </p:nvGraphicFramePr>
        <p:xfrm>
          <a:off x="611560" y="4353407"/>
          <a:ext cx="7920881" cy="2017074"/>
        </p:xfrm>
        <a:graphic>
          <a:graphicData uri="http://schemas.openxmlformats.org/drawingml/2006/table">
            <a:tbl>
              <a:tblPr/>
              <a:tblGrid>
                <a:gridCol w="1080121">
                  <a:extLst>
                    <a:ext uri="{9D8B030D-6E8A-4147-A177-3AD203B41FA5}">
                      <a16:colId xmlns:a16="http://schemas.microsoft.com/office/drawing/2014/main" xmlns="" val="20000"/>
                    </a:ext>
                  </a:extLst>
                </a:gridCol>
                <a:gridCol w="5112568">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36368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1.Yıl Sonunda Yapılacak Amortisman Kaydı</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75100">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Hesap Adı</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01266">
                <a:tc>
                  <a:txBody>
                    <a:bodyPr/>
                    <a:lstStyle/>
                    <a:p>
                      <a:pPr marL="0" algn="l" defTabSz="914400" rtl="0" eaLnBrk="1" fontAlgn="b" latinLnBrk="0" hangingPunct="1"/>
                      <a:r>
                        <a:rPr lang="tr-TR" sz="1800" kern="1200" dirty="0" smtClean="0">
                          <a:solidFill>
                            <a:schemeClr val="tx1"/>
                          </a:solidFill>
                          <a:latin typeface="+mn-lt"/>
                          <a:ea typeface="+mn-ea"/>
                          <a:cs typeface="+mn-cs"/>
                        </a:rPr>
                        <a:t>740.09 </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Amortisman ve Tükenme Payları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30.000 </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200" b="1"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1320">
                <a:tc>
                  <a:txBody>
                    <a:bodyPr/>
                    <a:lstStyle/>
                    <a:p>
                      <a:pPr marL="0" algn="l" defTabSz="914400" rtl="0" eaLnBrk="1" fontAlgn="b" latinLnBrk="0" hangingPunct="1"/>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  268</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Birikmiş Amortismanlar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200" b="1" i="0" u="none" strike="noStrike" kern="1200" dirty="0">
                          <a:solidFill>
                            <a:schemeClr val="tx1"/>
                          </a:solidFill>
                          <a:effectLst/>
                          <a:latin typeface="Arial"/>
                          <a:ea typeface="+mn-ea"/>
                          <a:cs typeface="+mn-cs"/>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88999">
                <a:tc gridSpan="4">
                  <a:txBody>
                    <a:bodyPr/>
                    <a:lstStyle/>
                    <a:p>
                      <a:pPr algn="l" fontAlgn="b"/>
                      <a:r>
                        <a:rPr lang="tr-TR" sz="1600" b="0" i="0" u="none" strike="noStrike" dirty="0" smtClean="0">
                          <a:effectLst/>
                          <a:latin typeface="Arial"/>
                        </a:rPr>
                        <a:t>Maddi olmayan duran varlıklarda ilgili mevzuat gereği amortisman oranı%100 olarak uygulanır. </a:t>
                      </a:r>
                    </a:p>
                  </a:txBody>
                  <a:tcPr marL="7489" marR="7489" marT="7489"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dirty="0"/>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4"/>
                  </a:ext>
                </a:extLst>
              </a:tr>
            </a:tbl>
          </a:graphicData>
        </a:graphic>
      </p:graphicFrame>
      <p:sp>
        <p:nvSpPr>
          <p:cNvPr id="4" name="Dikdörtgen 3"/>
          <p:cNvSpPr/>
          <p:nvPr/>
        </p:nvSpPr>
        <p:spPr>
          <a:xfrm>
            <a:off x="611560" y="1772816"/>
            <a:ext cx="7920880" cy="369332"/>
          </a:xfrm>
          <a:prstGeom prst="rect">
            <a:avLst/>
          </a:prstGeom>
        </p:spPr>
        <p:txBody>
          <a:bodyPr wrap="square">
            <a:spAutoFit/>
          </a:bodyPr>
          <a:lstStyle/>
          <a:p>
            <a:r>
              <a:rPr lang="tr-TR" b="1" dirty="0" smtClean="0"/>
              <a:t>Programın </a:t>
            </a:r>
            <a:r>
              <a:rPr lang="tr-TR" b="1" dirty="0"/>
              <a:t>lisans hakkı için 30.000 TL ödenmiştir.</a:t>
            </a:r>
            <a:endParaRPr lang="tr-TR" sz="2000" b="1" dirty="0"/>
          </a:p>
        </p:txBody>
      </p:sp>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370551959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899428"/>
            <a:ext cx="9143998" cy="400110"/>
          </a:xfrm>
          <a:prstGeom prst="rect">
            <a:avLst/>
          </a:prstGeom>
        </p:spPr>
        <p:txBody>
          <a:bodyPr wrap="square">
            <a:spAutoFit/>
          </a:bodyPr>
          <a:lstStyle/>
          <a:p>
            <a:pPr algn="ctr"/>
            <a:endParaRPr lang="tr-TR" sz="2000" b="1" dirty="0">
              <a:solidFill>
                <a:srgbClr val="0000FF"/>
              </a:solidFill>
            </a:endParaRPr>
          </a:p>
        </p:txBody>
      </p:sp>
      <p:graphicFrame>
        <p:nvGraphicFramePr>
          <p:cNvPr id="12" name="Tablo 11"/>
          <p:cNvGraphicFramePr>
            <a:graphicFrameLocks noGrp="1"/>
          </p:cNvGraphicFramePr>
          <p:nvPr>
            <p:extLst>
              <p:ext uri="{D42A27DB-BD31-4B8C-83A1-F6EECF244321}">
                <p14:modId xmlns:p14="http://schemas.microsoft.com/office/powerpoint/2010/main" val="1319075261"/>
              </p:ext>
            </p:extLst>
          </p:nvPr>
        </p:nvGraphicFramePr>
        <p:xfrm>
          <a:off x="611560" y="2752685"/>
          <a:ext cx="7920881" cy="2692539"/>
        </p:xfrm>
        <a:graphic>
          <a:graphicData uri="http://schemas.openxmlformats.org/drawingml/2006/table">
            <a:tbl>
              <a:tblPr/>
              <a:tblGrid>
                <a:gridCol w="1080120">
                  <a:extLst>
                    <a:ext uri="{9D8B030D-6E8A-4147-A177-3AD203B41FA5}">
                      <a16:colId xmlns:a16="http://schemas.microsoft.com/office/drawing/2014/main" xmlns="" val="20000"/>
                    </a:ext>
                  </a:extLst>
                </a:gridCol>
                <a:gridCol w="504056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5">
                  <a:extLst>
                    <a:ext uri="{9D8B030D-6E8A-4147-A177-3AD203B41FA5}">
                      <a16:colId xmlns:a16="http://schemas.microsoft.com/office/drawing/2014/main" xmlns="" val="20003"/>
                    </a:ext>
                  </a:extLst>
                </a:gridCol>
              </a:tblGrid>
              <a:tr h="455066">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Alınan Lisans Hakkın kullanılmaya Devam Edilmeyecekse</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25949">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16822">
                <a:tc>
                  <a:txBody>
                    <a:bodyPr/>
                    <a:lstStyle/>
                    <a:p>
                      <a:pPr algn="l" fontAlgn="b"/>
                      <a:r>
                        <a:rPr lang="tr-TR" sz="1800" kern="1200" dirty="0" smtClean="0">
                          <a:solidFill>
                            <a:schemeClr val="tx1"/>
                          </a:solidFill>
                          <a:latin typeface="+mn-lt"/>
                          <a:ea typeface="+mn-ea"/>
                          <a:cs typeface="+mn-cs"/>
                        </a:rPr>
                        <a:t>268</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Birikmiş Amortismanlar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30.000</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46089">
                <a:tc>
                  <a:txBody>
                    <a:bodyPr/>
                    <a:lstStyle/>
                    <a:p>
                      <a:r>
                        <a:rPr lang="tr-TR" sz="1800" kern="1200" dirty="0" smtClean="0">
                          <a:solidFill>
                            <a:schemeClr val="tx1"/>
                          </a:solidFill>
                          <a:latin typeface="+mn-lt"/>
                          <a:ea typeface="+mn-ea"/>
                          <a:cs typeface="+mn-cs"/>
                        </a:rPr>
                        <a:t>       260</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Haklar Hesabı </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48613">
                <a:tc gridSpan="4">
                  <a:txBody>
                    <a:bodyPr/>
                    <a:lstStyle/>
                    <a:p>
                      <a:r>
                        <a:rPr lang="tr-TR" sz="1800" kern="1200" dirty="0" smtClean="0">
                          <a:solidFill>
                            <a:schemeClr val="tx1"/>
                          </a:solidFill>
                          <a:latin typeface="+mn-lt"/>
                          <a:ea typeface="+mn-ea"/>
                          <a:cs typeface="+mn-cs"/>
                        </a:rPr>
                        <a:t>Satın alınan haklar 1. yılın sonunda kullanılmaya devam etmeyecekse 260 ve 268 hesapları karşılıklı ters çalıştırılarak muhasebe kayıtlarından çıkarılır. </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4" name="Dikdörtgen 13"/>
          <p:cNvSpPr/>
          <p:nvPr/>
        </p:nvSpPr>
        <p:spPr>
          <a:xfrm>
            <a:off x="0" y="1743665"/>
            <a:ext cx="9143998" cy="400110"/>
          </a:xfrm>
          <a:prstGeom prst="rect">
            <a:avLst/>
          </a:prstGeom>
        </p:spPr>
        <p:txBody>
          <a:bodyPr wrap="square">
            <a:spAutoFit/>
          </a:bodyPr>
          <a:lstStyle/>
          <a:p>
            <a:pPr algn="ctr"/>
            <a:r>
              <a:rPr lang="tr-TR" sz="2000" b="1" dirty="0">
                <a:solidFill>
                  <a:srgbClr val="FF0000"/>
                </a:solidFill>
              </a:rPr>
              <a:t>Maddi Olmayan Duran Varlıklarda Amortisman Kayıtları</a:t>
            </a:r>
          </a:p>
        </p:txBody>
      </p:sp>
      <p:sp>
        <p:nvSpPr>
          <p:cNvPr id="9"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315284275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708920"/>
            <a:ext cx="8604956" cy="523220"/>
          </a:xfrm>
          <a:prstGeom prst="rect">
            <a:avLst/>
          </a:prstGeom>
        </p:spPr>
        <p:txBody>
          <a:bodyPr wrap="square">
            <a:spAutoFit/>
          </a:bodyPr>
          <a:lstStyle/>
          <a:p>
            <a:pPr algn="ctr"/>
            <a:r>
              <a:rPr lang="tr-TR" sz="2800" b="1" dirty="0">
                <a:solidFill>
                  <a:srgbClr val="FF0000"/>
                </a:solidFill>
              </a:rPr>
              <a:t> </a:t>
            </a:r>
            <a:r>
              <a:rPr lang="tr-TR" sz="2800" b="1" dirty="0" smtClean="0">
                <a:solidFill>
                  <a:srgbClr val="FF0000"/>
                </a:solidFill>
              </a:rPr>
              <a:t>Avans Hesaplarının Kullanımı</a:t>
            </a:r>
            <a:endParaRPr lang="tr-TR" sz="2800" b="1" dirty="0">
              <a:solidFill>
                <a:srgbClr val="FF0000"/>
              </a:solidFill>
            </a:endParaRPr>
          </a:p>
        </p:txBody>
      </p:sp>
    </p:spTree>
    <p:extLst>
      <p:ext uri="{BB962C8B-B14F-4D97-AF65-F5344CB8AC3E}">
        <p14:creationId xmlns:p14="http://schemas.microsoft.com/office/powerpoint/2010/main" val="171772482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899428"/>
            <a:ext cx="9143998" cy="400110"/>
          </a:xfrm>
          <a:prstGeom prst="rect">
            <a:avLst/>
          </a:prstGeom>
        </p:spPr>
        <p:txBody>
          <a:bodyPr wrap="square">
            <a:spAutoFit/>
          </a:bodyPr>
          <a:lstStyle/>
          <a:p>
            <a:pPr algn="ctr"/>
            <a:endParaRPr lang="tr-TR" sz="2000" b="1" dirty="0">
              <a:solidFill>
                <a:srgbClr val="0000FF"/>
              </a:solidFill>
            </a:endParaRPr>
          </a:p>
        </p:txBody>
      </p:sp>
      <p:sp>
        <p:nvSpPr>
          <p:cNvPr id="7" name="Dikdörtgen 6"/>
          <p:cNvSpPr/>
          <p:nvPr/>
        </p:nvSpPr>
        <p:spPr>
          <a:xfrm>
            <a:off x="611560" y="2239704"/>
            <a:ext cx="7920880" cy="1477328"/>
          </a:xfrm>
          <a:prstGeom prst="rect">
            <a:avLst/>
          </a:prstGeom>
        </p:spPr>
        <p:txBody>
          <a:bodyPr wrap="square">
            <a:spAutoFit/>
          </a:bodyPr>
          <a:lstStyle/>
          <a:p>
            <a:r>
              <a:rPr lang="tr-TR" dirty="0" smtClean="0"/>
              <a:t>Resmi dairelerce </a:t>
            </a:r>
            <a:r>
              <a:rPr lang="tr-TR" dirty="0"/>
              <a:t>mal ve hizmet alımları nedeniyle yapılacak masraflara sarf edilmek üzere amir-i ita mutemetlerine verilen avanslara ilişkin olarak düzenlenen kağıtlar resmi dairelerin dahili işlemlerine ait kağıtlar mahiyetinde olduğundan ve 488 sayılı Kanunun konusu dışında kaldığından damga vergisine tabi tutulmaması gerekmektedir. (DVKGT Seri No: 43) </a:t>
            </a:r>
          </a:p>
        </p:txBody>
      </p:sp>
      <p:sp>
        <p:nvSpPr>
          <p:cNvPr id="9"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Avans Hesapları</a:t>
            </a:r>
          </a:p>
        </p:txBody>
      </p:sp>
      <p:sp>
        <p:nvSpPr>
          <p:cNvPr id="10" name="Dikdörtgen 9"/>
          <p:cNvSpPr/>
          <p:nvPr/>
        </p:nvSpPr>
        <p:spPr>
          <a:xfrm>
            <a:off x="152400" y="1484784"/>
            <a:ext cx="9143998" cy="400110"/>
          </a:xfrm>
          <a:prstGeom prst="rect">
            <a:avLst/>
          </a:prstGeom>
        </p:spPr>
        <p:txBody>
          <a:bodyPr wrap="square">
            <a:spAutoFit/>
          </a:bodyPr>
          <a:lstStyle/>
          <a:p>
            <a:pPr algn="ctr"/>
            <a:r>
              <a:rPr lang="tr-TR" sz="2000" b="1" dirty="0">
                <a:solidFill>
                  <a:srgbClr val="FF0000"/>
                </a:solidFill>
              </a:rPr>
              <a:t>Resmi Dairelerce Mutemetlerine Verilen Avanslardan Damga Vergisi</a:t>
            </a:r>
          </a:p>
        </p:txBody>
      </p:sp>
      <p:sp>
        <p:nvSpPr>
          <p:cNvPr id="6" name="Dikdörtgen 5"/>
          <p:cNvSpPr/>
          <p:nvPr/>
        </p:nvSpPr>
        <p:spPr>
          <a:xfrm>
            <a:off x="696908" y="6381328"/>
            <a:ext cx="8483604" cy="253916"/>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Döner Sermayeli işletmeler bütçe ve muhasebe yönetmeliği</a:t>
            </a:r>
            <a:endParaRPr lang="tr-TR" sz="105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1346264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899428"/>
            <a:ext cx="9143998" cy="400110"/>
          </a:xfrm>
          <a:prstGeom prst="rect">
            <a:avLst/>
          </a:prstGeom>
        </p:spPr>
        <p:txBody>
          <a:bodyPr wrap="square">
            <a:spAutoFit/>
          </a:bodyPr>
          <a:lstStyle/>
          <a:p>
            <a:pPr algn="ctr"/>
            <a:endParaRPr lang="tr-TR" sz="2000" b="1" dirty="0">
              <a:solidFill>
                <a:srgbClr val="0000FF"/>
              </a:solidFill>
            </a:endParaRPr>
          </a:p>
        </p:txBody>
      </p:sp>
      <p:sp>
        <p:nvSpPr>
          <p:cNvPr id="8"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Avans Hesapları</a:t>
            </a:r>
          </a:p>
        </p:txBody>
      </p:sp>
      <p:sp>
        <p:nvSpPr>
          <p:cNvPr id="14" name="Dikdörtgen 13"/>
          <p:cNvSpPr/>
          <p:nvPr/>
        </p:nvSpPr>
        <p:spPr>
          <a:xfrm>
            <a:off x="152400" y="1484784"/>
            <a:ext cx="9143998" cy="400110"/>
          </a:xfrm>
          <a:prstGeom prst="rect">
            <a:avLst/>
          </a:prstGeom>
        </p:spPr>
        <p:txBody>
          <a:bodyPr wrap="square">
            <a:spAutoFit/>
          </a:bodyPr>
          <a:lstStyle/>
          <a:p>
            <a:pPr algn="ctr"/>
            <a:r>
              <a:rPr lang="tr-TR" sz="2000" b="1" dirty="0">
                <a:solidFill>
                  <a:srgbClr val="FF0000"/>
                </a:solidFill>
              </a:rPr>
              <a:t>Avans Hesaplarının Kullanımı</a:t>
            </a:r>
          </a:p>
        </p:txBody>
      </p:sp>
      <p:graphicFrame>
        <p:nvGraphicFramePr>
          <p:cNvPr id="2" name="Tablo 1"/>
          <p:cNvGraphicFramePr>
            <a:graphicFrameLocks noGrp="1"/>
          </p:cNvGraphicFramePr>
          <p:nvPr>
            <p:extLst>
              <p:ext uri="{D42A27DB-BD31-4B8C-83A1-F6EECF244321}">
                <p14:modId xmlns:p14="http://schemas.microsoft.com/office/powerpoint/2010/main" val="66066149"/>
              </p:ext>
            </p:extLst>
          </p:nvPr>
        </p:nvGraphicFramePr>
        <p:xfrm>
          <a:off x="611558" y="1988840"/>
          <a:ext cx="7920881" cy="4312401"/>
        </p:xfrm>
        <a:graphic>
          <a:graphicData uri="http://schemas.openxmlformats.org/drawingml/2006/table">
            <a:tbl>
              <a:tblPr/>
              <a:tblGrid>
                <a:gridCol w="576066">
                  <a:extLst>
                    <a:ext uri="{9D8B030D-6E8A-4147-A177-3AD203B41FA5}">
                      <a16:colId xmlns:a16="http://schemas.microsoft.com/office/drawing/2014/main" xmlns="" val="20000"/>
                    </a:ext>
                  </a:extLst>
                </a:gridCol>
                <a:gridCol w="2520278">
                  <a:extLst>
                    <a:ext uri="{9D8B030D-6E8A-4147-A177-3AD203B41FA5}">
                      <a16:colId xmlns:a16="http://schemas.microsoft.com/office/drawing/2014/main" xmlns="" val="20001"/>
                    </a:ext>
                  </a:extLst>
                </a:gridCol>
                <a:gridCol w="4824537">
                  <a:extLst>
                    <a:ext uri="{9D8B030D-6E8A-4147-A177-3AD203B41FA5}">
                      <a16:colId xmlns:a16="http://schemas.microsoft.com/office/drawing/2014/main" xmlns="" val="20002"/>
                    </a:ext>
                  </a:extLst>
                </a:gridCol>
              </a:tblGrid>
              <a:tr h="720080">
                <a:tc>
                  <a:txBody>
                    <a:bodyPr/>
                    <a:lstStyle/>
                    <a:p>
                      <a:pPr algn="ctr" fontAlgn="ctr"/>
                      <a:r>
                        <a:rPr lang="tr-TR" sz="1800" kern="1200" dirty="0">
                          <a:solidFill>
                            <a:schemeClr val="tx1"/>
                          </a:solidFill>
                          <a:latin typeface="+mn-lt"/>
                          <a:ea typeface="+mn-ea"/>
                          <a:cs typeface="+mn-cs"/>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Verilen Sipariş Avansları</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Stoklarla ilgili olarak yapılan avans ödemeleri </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10529">
                <a:tc>
                  <a:txBody>
                    <a:bodyPr/>
                    <a:lstStyle/>
                    <a:p>
                      <a:pPr algn="ctr" fontAlgn="ctr"/>
                      <a:r>
                        <a:rPr lang="tr-TR" sz="1800" kern="1200" dirty="0">
                          <a:solidFill>
                            <a:schemeClr val="tx1"/>
                          </a:solidFill>
                          <a:latin typeface="+mn-lt"/>
                          <a:ea typeface="+mn-ea"/>
                          <a:cs typeface="+mn-cs"/>
                        </a:rPr>
                        <a:t>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Taşeronlara Verilen Avanslar</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Taahhüt konusu inşaat ve onarımın işi için, taşeronlara projeler bazında verilen avanslar.</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977662">
                <a:tc>
                  <a:txBody>
                    <a:bodyPr/>
                    <a:lstStyle/>
                    <a:p>
                      <a:pPr algn="ctr" fontAlgn="ctr"/>
                      <a:r>
                        <a:rPr lang="tr-TR" sz="1800" kern="1200">
                          <a:solidFill>
                            <a:schemeClr val="tx1"/>
                          </a:solidFill>
                          <a:latin typeface="+mn-lt"/>
                          <a:ea typeface="+mn-ea"/>
                          <a:cs typeface="+mn-cs"/>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İş Avansları Hesabı</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Mal ve hizmet satın almak üzere gider ve ödemeleri yapacak personele verilen avanslar. (Harcama Yetkilisi Mutemedi Av.)</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78522">
                <a:tc>
                  <a:txBody>
                    <a:bodyPr/>
                    <a:lstStyle/>
                    <a:p>
                      <a:pPr algn="ctr" fontAlgn="ctr"/>
                      <a:r>
                        <a:rPr lang="tr-TR" sz="1800" kern="1200">
                          <a:solidFill>
                            <a:schemeClr val="tx1"/>
                          </a:solidFill>
                          <a:latin typeface="+mn-lt"/>
                          <a:ea typeface="+mn-ea"/>
                          <a:cs typeface="+mn-cs"/>
                        </a:rPr>
                        <a:t>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Personel Avansları Hesabı</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Personele maaş, ücret ve yolluk karşılığı verilen</a:t>
                      </a:r>
                    </a:p>
                    <a:p>
                      <a:pPr algn="l" fontAlgn="ctr"/>
                      <a:r>
                        <a:rPr lang="tr-TR" sz="1800" kern="1200" dirty="0" smtClean="0">
                          <a:solidFill>
                            <a:schemeClr val="tx1"/>
                          </a:solidFill>
                          <a:latin typeface="+mn-lt"/>
                          <a:ea typeface="+mn-ea"/>
                          <a:cs typeface="+mn-cs"/>
                        </a:rPr>
                        <a:t>avanslar.</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67443">
                <a:tc>
                  <a:txBody>
                    <a:bodyPr/>
                    <a:lstStyle/>
                    <a:p>
                      <a:pPr algn="ctr" fontAlgn="ctr"/>
                      <a:r>
                        <a:rPr lang="tr-TR" sz="1800" kern="1200" dirty="0">
                          <a:solidFill>
                            <a:schemeClr val="tx1"/>
                          </a:solidFill>
                          <a:latin typeface="+mn-lt"/>
                          <a:ea typeface="+mn-ea"/>
                          <a:cs typeface="+mn-cs"/>
                        </a:rPr>
                        <a:t>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Verilen Avanslar Hesabı</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Maddi duran varlıklarla ilgili avans ödemeleri.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12677">
                <a:tc>
                  <a:txBody>
                    <a:bodyPr/>
                    <a:lstStyle/>
                    <a:p>
                      <a:pPr algn="ctr" fontAlgn="ctr"/>
                      <a:r>
                        <a:rPr lang="tr-TR" sz="1800" kern="1200" dirty="0" smtClean="0">
                          <a:solidFill>
                            <a:schemeClr val="tx1"/>
                          </a:solidFill>
                          <a:latin typeface="+mn-lt"/>
                          <a:ea typeface="+mn-ea"/>
                          <a:cs typeface="+mn-cs"/>
                        </a:rPr>
                        <a:t>269</a:t>
                      </a:r>
                      <a:endParaRPr lang="tr-TR" sz="1800" kern="1200" dirty="0">
                        <a:solidFill>
                          <a:schemeClr val="tx1"/>
                        </a:solidFill>
                        <a:latin typeface="+mn-lt"/>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Verilen Avanslar Hesabı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kern="1200" dirty="0" smtClean="0">
                          <a:solidFill>
                            <a:schemeClr val="tx1"/>
                          </a:solidFill>
                          <a:latin typeface="+mn-lt"/>
                          <a:ea typeface="+mn-ea"/>
                          <a:cs typeface="+mn-cs"/>
                        </a:rPr>
                        <a:t>Maddi olmayan duran varlıklarla ilgili avans ödemeleri için kullanılır (260,264,267)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7" name="Dikdörtgen 6"/>
          <p:cNvSpPr/>
          <p:nvPr/>
        </p:nvSpPr>
        <p:spPr>
          <a:xfrm>
            <a:off x="696908" y="6381328"/>
            <a:ext cx="8483604" cy="253916"/>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Döner Sermayeli işletmeler bütçe ve muhasebe yönetmeliği</a:t>
            </a:r>
            <a:endParaRPr lang="tr-TR" sz="105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34417726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899428"/>
            <a:ext cx="9143998" cy="400110"/>
          </a:xfrm>
          <a:prstGeom prst="rect">
            <a:avLst/>
          </a:prstGeom>
        </p:spPr>
        <p:txBody>
          <a:bodyPr wrap="square">
            <a:spAutoFit/>
          </a:bodyPr>
          <a:lstStyle/>
          <a:p>
            <a:pPr algn="ctr"/>
            <a:endParaRPr lang="tr-TR" sz="2000" b="1" dirty="0">
              <a:solidFill>
                <a:srgbClr val="0000FF"/>
              </a:solidFill>
            </a:endParaRPr>
          </a:p>
        </p:txBody>
      </p:sp>
      <p:sp>
        <p:nvSpPr>
          <p:cNvPr id="7" name="Başlık 1"/>
          <p:cNvSpPr txBox="1">
            <a:spLocks/>
          </p:cNvSpPr>
          <p:nvPr/>
        </p:nvSpPr>
        <p:spPr>
          <a:xfrm>
            <a:off x="0" y="292494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sz="2800" dirty="0" smtClean="0"/>
              <a:t>Kıdem Tazminatı </a:t>
            </a:r>
          </a:p>
        </p:txBody>
      </p:sp>
    </p:spTree>
    <p:custDataLst>
      <p:tags r:id="rId1"/>
    </p:custDataLst>
    <p:extLst>
      <p:ext uri="{BB962C8B-B14F-4D97-AF65-F5344CB8AC3E}">
        <p14:creationId xmlns:p14="http://schemas.microsoft.com/office/powerpoint/2010/main" val="125012948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737951"/>
            <a:ext cx="7920880" cy="3139321"/>
          </a:xfrm>
          <a:prstGeom prst="rect">
            <a:avLst/>
          </a:prstGeom>
        </p:spPr>
        <p:txBody>
          <a:bodyPr wrap="square">
            <a:spAutoFit/>
          </a:bodyPr>
          <a:lstStyle/>
          <a:p>
            <a:pPr lvl="0" algn="just"/>
            <a:r>
              <a:rPr lang="tr-TR" b="1" dirty="0" smtClean="0">
                <a:solidFill>
                  <a:prstClr val="black"/>
                </a:solidFill>
              </a:rPr>
              <a:t>--------------------------------------------------------------/-----------------------------------------------</a:t>
            </a:r>
            <a:endParaRPr lang="tr-TR" b="1" dirty="0">
              <a:solidFill>
                <a:prstClr val="black"/>
              </a:solidFill>
            </a:endParaRPr>
          </a:p>
          <a:p>
            <a:pPr lvl="0" algn="just"/>
            <a:r>
              <a:rPr lang="tr-TR" b="1" dirty="0">
                <a:solidFill>
                  <a:prstClr val="black"/>
                </a:solidFill>
              </a:rPr>
              <a:t> </a:t>
            </a:r>
            <a:r>
              <a:rPr lang="tr-TR" b="1" dirty="0" smtClean="0">
                <a:solidFill>
                  <a:prstClr val="black"/>
                </a:solidFill>
              </a:rPr>
              <a:t>Hesap </a:t>
            </a:r>
            <a:r>
              <a:rPr lang="tr-TR" b="1" dirty="0">
                <a:solidFill>
                  <a:prstClr val="black"/>
                </a:solidFill>
              </a:rPr>
              <a:t>Kodu- Hesap Adı                                               Borç            </a:t>
            </a:r>
            <a:r>
              <a:rPr lang="tr-TR" b="1" dirty="0" smtClean="0">
                <a:solidFill>
                  <a:prstClr val="black"/>
                </a:solidFill>
              </a:rPr>
              <a:t>           </a:t>
            </a:r>
            <a:r>
              <a:rPr lang="tr-TR" b="1" dirty="0">
                <a:solidFill>
                  <a:prstClr val="black"/>
                </a:solidFill>
              </a:rPr>
              <a:t>Alacak</a:t>
            </a:r>
          </a:p>
          <a:p>
            <a:pPr lvl="0" algn="just"/>
            <a:r>
              <a:rPr lang="tr-TR" dirty="0">
                <a:solidFill>
                  <a:prstClr val="black"/>
                </a:solidFill>
              </a:rPr>
              <a:t> </a:t>
            </a:r>
            <a:r>
              <a:rPr lang="tr-TR" dirty="0" smtClean="0">
                <a:solidFill>
                  <a:prstClr val="black"/>
                </a:solidFill>
              </a:rPr>
              <a:t> 255-Demirbaşlar </a:t>
            </a:r>
            <a:r>
              <a:rPr lang="tr-TR" dirty="0">
                <a:solidFill>
                  <a:prstClr val="black"/>
                </a:solidFill>
              </a:rPr>
              <a:t>Hesabı                                              10.000</a:t>
            </a:r>
          </a:p>
          <a:p>
            <a:pPr lvl="0" algn="just"/>
            <a:r>
              <a:rPr lang="tr-TR" dirty="0">
                <a:solidFill>
                  <a:prstClr val="black"/>
                </a:solidFill>
              </a:rPr>
              <a:t>                           </a:t>
            </a:r>
            <a:endParaRPr lang="tr-TR" dirty="0" smtClean="0">
              <a:solidFill>
                <a:prstClr val="black"/>
              </a:solidFill>
            </a:endParaRPr>
          </a:p>
          <a:p>
            <a:pPr lvl="0" algn="just"/>
            <a:r>
              <a:rPr lang="tr-TR" dirty="0">
                <a:solidFill>
                  <a:prstClr val="black"/>
                </a:solidFill>
              </a:rPr>
              <a:t> </a:t>
            </a:r>
            <a:r>
              <a:rPr lang="tr-TR" dirty="0" smtClean="0">
                <a:solidFill>
                  <a:prstClr val="black"/>
                </a:solidFill>
              </a:rPr>
              <a:t>                   </a:t>
            </a:r>
            <a:r>
              <a:rPr lang="tr-TR" dirty="0">
                <a:solidFill>
                  <a:prstClr val="black"/>
                </a:solidFill>
              </a:rPr>
              <a:t>320.11- Gerçek ve Tüzel Kişilere Borçlar          </a:t>
            </a:r>
            <a:r>
              <a:rPr lang="tr-TR" dirty="0" smtClean="0">
                <a:solidFill>
                  <a:prstClr val="black"/>
                </a:solidFill>
              </a:rPr>
              <a:t>                               </a:t>
            </a:r>
            <a:r>
              <a:rPr lang="tr-TR" dirty="0">
                <a:solidFill>
                  <a:prstClr val="black"/>
                </a:solidFill>
              </a:rPr>
              <a:t>9.915</a:t>
            </a:r>
          </a:p>
          <a:p>
            <a:pPr lvl="0" algn="just"/>
            <a:r>
              <a:rPr lang="tr-TR" dirty="0">
                <a:solidFill>
                  <a:prstClr val="black"/>
                </a:solidFill>
              </a:rPr>
              <a:t>                   </a:t>
            </a:r>
            <a:r>
              <a:rPr lang="tr-TR" dirty="0" smtClean="0">
                <a:solidFill>
                  <a:prstClr val="black"/>
                </a:solidFill>
              </a:rPr>
              <a:t> </a:t>
            </a:r>
            <a:r>
              <a:rPr lang="tr-TR" dirty="0">
                <a:solidFill>
                  <a:prstClr val="black"/>
                </a:solidFill>
              </a:rPr>
              <a:t>360.03- Damga Vergisi                                                         </a:t>
            </a:r>
            <a:r>
              <a:rPr lang="tr-TR" dirty="0" smtClean="0">
                <a:solidFill>
                  <a:prstClr val="black"/>
                </a:solidFill>
              </a:rPr>
              <a:t>                   </a:t>
            </a:r>
            <a:r>
              <a:rPr lang="tr-TR" dirty="0">
                <a:solidFill>
                  <a:prstClr val="black"/>
                </a:solidFill>
              </a:rPr>
              <a:t>85</a:t>
            </a:r>
          </a:p>
          <a:p>
            <a:pPr lvl="0" algn="just"/>
            <a:r>
              <a:rPr lang="tr-TR" dirty="0">
                <a:solidFill>
                  <a:prstClr val="black"/>
                </a:solidFill>
              </a:rPr>
              <a:t>          </a:t>
            </a:r>
            <a:endParaRPr lang="tr-TR" dirty="0" smtClean="0">
              <a:solidFill>
                <a:prstClr val="black"/>
              </a:solidFill>
            </a:endParaRPr>
          </a:p>
          <a:p>
            <a:pPr lvl="0" algn="just"/>
            <a:r>
              <a:rPr lang="tr-TR" dirty="0">
                <a:solidFill>
                  <a:prstClr val="black"/>
                </a:solidFill>
              </a:rPr>
              <a:t> </a:t>
            </a:r>
            <a:r>
              <a:rPr lang="tr-TR" dirty="0" smtClean="0">
                <a:solidFill>
                  <a:prstClr val="black"/>
                </a:solidFill>
              </a:rPr>
              <a:t>  830-Bütçe </a:t>
            </a:r>
            <a:r>
              <a:rPr lang="tr-TR" dirty="0">
                <a:solidFill>
                  <a:prstClr val="black"/>
                </a:solidFill>
              </a:rPr>
              <a:t>Gideri                                                        </a:t>
            </a:r>
            <a:r>
              <a:rPr lang="tr-TR" dirty="0" smtClean="0">
                <a:solidFill>
                  <a:prstClr val="black"/>
                </a:solidFill>
              </a:rPr>
              <a:t>    </a:t>
            </a:r>
            <a:r>
              <a:rPr lang="tr-TR" dirty="0">
                <a:solidFill>
                  <a:prstClr val="black"/>
                </a:solidFill>
              </a:rPr>
              <a:t>10.000</a:t>
            </a:r>
          </a:p>
          <a:p>
            <a:pPr lvl="0" algn="just"/>
            <a:r>
              <a:rPr lang="tr-TR" dirty="0">
                <a:solidFill>
                  <a:prstClr val="black"/>
                </a:solidFill>
              </a:rPr>
              <a:t>           </a:t>
            </a:r>
            <a:r>
              <a:rPr lang="tr-TR" dirty="0" smtClean="0">
                <a:solidFill>
                  <a:prstClr val="black"/>
                </a:solidFill>
              </a:rPr>
              <a:t>        835-Bütçe </a:t>
            </a:r>
            <a:r>
              <a:rPr lang="tr-TR" dirty="0">
                <a:solidFill>
                  <a:prstClr val="black"/>
                </a:solidFill>
              </a:rPr>
              <a:t>Gideri Yansıtma        </a:t>
            </a:r>
            <a:r>
              <a:rPr lang="tr-TR" dirty="0" smtClean="0">
                <a:solidFill>
                  <a:prstClr val="black"/>
                </a:solidFill>
              </a:rPr>
              <a:t>                                                        </a:t>
            </a:r>
            <a:r>
              <a:rPr lang="tr-TR" dirty="0">
                <a:solidFill>
                  <a:prstClr val="black"/>
                </a:solidFill>
              </a:rPr>
              <a:t>10.000</a:t>
            </a:r>
          </a:p>
          <a:p>
            <a:pPr lvl="0" algn="just"/>
            <a:endParaRPr lang="tr-TR" dirty="0">
              <a:solidFill>
                <a:prstClr val="black"/>
              </a:solidFill>
            </a:endParaRPr>
          </a:p>
          <a:p>
            <a:pPr lvl="0" algn="just"/>
            <a:r>
              <a:rPr lang="tr-TR" b="1" dirty="0" smtClean="0">
                <a:solidFill>
                  <a:prstClr val="black"/>
                </a:solidFill>
              </a:rPr>
              <a:t>----------------------------------------------------------/---------------------------------------------------</a:t>
            </a:r>
            <a:endParaRPr lang="tr-TR" b="1" dirty="0">
              <a:solidFill>
                <a:prstClr val="black"/>
              </a:solidFill>
            </a:endParaRPr>
          </a:p>
        </p:txBody>
      </p:sp>
      <p:sp>
        <p:nvSpPr>
          <p:cNvPr id="7" name="Dikdörtgen 6"/>
          <p:cNvSpPr/>
          <p:nvPr/>
        </p:nvSpPr>
        <p:spPr>
          <a:xfrm>
            <a:off x="395536" y="2077690"/>
            <a:ext cx="8748462" cy="369332"/>
          </a:xfrm>
          <a:prstGeom prst="rect">
            <a:avLst/>
          </a:prstGeom>
        </p:spPr>
        <p:txBody>
          <a:bodyPr wrap="square">
            <a:spAutoFit/>
          </a:bodyPr>
          <a:lstStyle/>
          <a:p>
            <a:pPr lvl="0"/>
            <a:r>
              <a:rPr lang="tr-TR" b="1" dirty="0"/>
              <a:t>A Sağlık Tesisi Kaydı; İhtiyacı olan mal/malzeme tutarı =10.000</a:t>
            </a:r>
          </a:p>
        </p:txBody>
      </p:sp>
      <p:sp>
        <p:nvSpPr>
          <p:cNvPr id="11" name="Dikdörtgen 10"/>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İlk Defa İhaleyle Demirbaş Alımı (Bedelli) </a:t>
            </a:r>
          </a:p>
        </p:txBody>
      </p:sp>
      <p:sp>
        <p:nvSpPr>
          <p:cNvPr id="8"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9" name="Dikdörtgen 8"/>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70530289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899428"/>
            <a:ext cx="9143998" cy="400110"/>
          </a:xfrm>
          <a:prstGeom prst="rect">
            <a:avLst/>
          </a:prstGeom>
        </p:spPr>
        <p:txBody>
          <a:bodyPr wrap="square">
            <a:spAutoFit/>
          </a:bodyPr>
          <a:lstStyle/>
          <a:p>
            <a:pPr algn="ctr"/>
            <a:endParaRPr lang="tr-TR" sz="2000" b="1" dirty="0">
              <a:solidFill>
                <a:srgbClr val="0000FF"/>
              </a:solidFill>
            </a:endParaRPr>
          </a:p>
        </p:txBody>
      </p:sp>
      <p:sp>
        <p:nvSpPr>
          <p:cNvPr id="7"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Kıdem Tazminatı </a:t>
            </a:r>
          </a:p>
        </p:txBody>
      </p:sp>
      <p:sp>
        <p:nvSpPr>
          <p:cNvPr id="6" name="Dikdörtgen 5"/>
          <p:cNvSpPr/>
          <p:nvPr/>
        </p:nvSpPr>
        <p:spPr>
          <a:xfrm>
            <a:off x="0" y="1156682"/>
            <a:ext cx="9144000" cy="707886"/>
          </a:xfrm>
          <a:prstGeom prst="rect">
            <a:avLst/>
          </a:prstGeom>
        </p:spPr>
        <p:txBody>
          <a:bodyPr wrap="square">
            <a:spAutoFit/>
          </a:bodyPr>
          <a:lstStyle/>
          <a:p>
            <a:pPr algn="ctr"/>
            <a:r>
              <a:rPr lang="tr-TR" sz="2000" b="1" dirty="0" smtClean="0">
                <a:solidFill>
                  <a:srgbClr val="FF0000"/>
                </a:solidFill>
              </a:rPr>
              <a:t>Döner Sermayeden Maaş Alan İşçilerin Kıdem Tazminat Karşılıklarının Muhasebeleştirilmesi </a:t>
            </a:r>
            <a:endParaRPr lang="tr-TR" sz="2000" b="1" dirty="0">
              <a:solidFill>
                <a:srgbClr val="FF0000"/>
              </a:solidFill>
            </a:endParaRPr>
          </a:p>
        </p:txBody>
      </p:sp>
      <p:sp>
        <p:nvSpPr>
          <p:cNvPr id="3" name="Dikdörtgen 2"/>
          <p:cNvSpPr/>
          <p:nvPr/>
        </p:nvSpPr>
        <p:spPr>
          <a:xfrm>
            <a:off x="611560" y="2150854"/>
            <a:ext cx="8532438" cy="2862322"/>
          </a:xfrm>
          <a:prstGeom prst="rect">
            <a:avLst/>
          </a:prstGeom>
        </p:spPr>
        <p:txBody>
          <a:bodyPr wrap="square">
            <a:spAutoFit/>
          </a:bodyPr>
          <a:lstStyle/>
          <a:p>
            <a:r>
              <a:rPr lang="tr-TR" b="1" dirty="0" smtClean="0">
                <a:solidFill>
                  <a:srgbClr val="FF0000"/>
                </a:solidFill>
              </a:rPr>
              <a:t>Kıdem Tazminatı Hesaplaması</a:t>
            </a:r>
            <a:r>
              <a:rPr lang="tr-TR" dirty="0" smtClean="0"/>
              <a:t>;</a:t>
            </a:r>
          </a:p>
          <a:p>
            <a:endParaRPr lang="tr-TR" dirty="0" smtClean="0"/>
          </a:p>
          <a:p>
            <a:r>
              <a:rPr lang="tr-TR" dirty="0" smtClean="0"/>
              <a:t>Kıdem Tazminatı= (</a:t>
            </a:r>
            <a:r>
              <a:rPr lang="tr-TR" sz="1600" dirty="0" smtClean="0"/>
              <a:t>Çalışma Sür.(Gün Olarak) x Ücret (son aldığı </a:t>
            </a:r>
            <a:r>
              <a:rPr lang="tr-TR" sz="1600" dirty="0"/>
              <a:t>brüt ücretin 1 </a:t>
            </a:r>
            <a:r>
              <a:rPr lang="tr-TR" sz="1600" dirty="0" smtClean="0"/>
              <a:t>günlüğü) </a:t>
            </a:r>
            <a:r>
              <a:rPr lang="tr-TR" sz="1600" dirty="0"/>
              <a:t>x 30)/</a:t>
            </a:r>
            <a:r>
              <a:rPr lang="tr-TR" sz="1600" dirty="0" smtClean="0"/>
              <a:t>365</a:t>
            </a:r>
          </a:p>
          <a:p>
            <a:endParaRPr lang="tr-TR" dirty="0"/>
          </a:p>
          <a:p>
            <a:r>
              <a:rPr lang="tr-TR" dirty="0"/>
              <a:t>Kıdem tazminatı son brüt ücret üzerinden hesaplanır. </a:t>
            </a:r>
            <a:endParaRPr lang="tr-TR" dirty="0" smtClean="0"/>
          </a:p>
          <a:p>
            <a:endParaRPr lang="tr-TR" dirty="0"/>
          </a:p>
          <a:p>
            <a:r>
              <a:rPr lang="tr-TR" dirty="0" smtClean="0"/>
              <a:t>Tazminat </a:t>
            </a:r>
            <a:r>
              <a:rPr lang="tr-TR" dirty="0"/>
              <a:t>hesabında, ücrete ek olarak son 1 yıl içerisinde  işçiye sağlanmış para ve para ile ölçülmesi mümkün sözleşme ve Kanundan doğan menfaatler göz önünde tutulacaktır. </a:t>
            </a:r>
            <a:endParaRPr lang="tr-TR" dirty="0" smtClean="0"/>
          </a:p>
          <a:p>
            <a:endParaRPr lang="tr-TR" dirty="0"/>
          </a:p>
          <a:p>
            <a:r>
              <a:rPr lang="tr-TR" dirty="0"/>
              <a:t>Ödemeden sadece </a:t>
            </a:r>
            <a:r>
              <a:rPr lang="tr-TR" dirty="0" smtClean="0"/>
              <a:t>damga vergisi kesintisi </a:t>
            </a:r>
            <a:r>
              <a:rPr lang="tr-TR" dirty="0"/>
              <a:t>yapılır.</a:t>
            </a:r>
          </a:p>
        </p:txBody>
      </p:sp>
    </p:spTree>
    <p:custDataLst>
      <p:tags r:id="rId1"/>
    </p:custDataLst>
    <p:extLst>
      <p:ext uri="{BB962C8B-B14F-4D97-AF65-F5344CB8AC3E}">
        <p14:creationId xmlns:p14="http://schemas.microsoft.com/office/powerpoint/2010/main" val="328761944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899428"/>
            <a:ext cx="9143998" cy="400110"/>
          </a:xfrm>
          <a:prstGeom prst="rect">
            <a:avLst/>
          </a:prstGeom>
        </p:spPr>
        <p:txBody>
          <a:bodyPr wrap="square">
            <a:spAutoFit/>
          </a:bodyPr>
          <a:lstStyle/>
          <a:p>
            <a:pPr algn="ctr"/>
            <a:endParaRPr lang="tr-TR" sz="2000" b="1" dirty="0">
              <a:solidFill>
                <a:srgbClr val="0000FF"/>
              </a:solidFill>
            </a:endParaRPr>
          </a:p>
        </p:txBody>
      </p:sp>
      <p:sp>
        <p:nvSpPr>
          <p:cNvPr id="7"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Kıdem Tazminatı </a:t>
            </a:r>
          </a:p>
        </p:txBody>
      </p:sp>
      <p:sp>
        <p:nvSpPr>
          <p:cNvPr id="6" name="Dikdörtgen 5"/>
          <p:cNvSpPr/>
          <p:nvPr/>
        </p:nvSpPr>
        <p:spPr>
          <a:xfrm>
            <a:off x="0" y="1156682"/>
            <a:ext cx="9144000" cy="707886"/>
          </a:xfrm>
          <a:prstGeom prst="rect">
            <a:avLst/>
          </a:prstGeom>
        </p:spPr>
        <p:txBody>
          <a:bodyPr wrap="square">
            <a:spAutoFit/>
          </a:bodyPr>
          <a:lstStyle/>
          <a:p>
            <a:pPr algn="ctr"/>
            <a:r>
              <a:rPr lang="tr-TR" sz="2000" b="1" dirty="0" smtClean="0">
                <a:solidFill>
                  <a:srgbClr val="FF0000"/>
                </a:solidFill>
              </a:rPr>
              <a:t>Döner Sermayeden Maaş Alan İşçilerin Kıdem Tazminat Karşılıklarının Muhasebeleştirilmesi </a:t>
            </a:r>
            <a:endParaRPr lang="tr-TR" sz="2000" b="1" dirty="0">
              <a:solidFill>
                <a:srgbClr val="FF0000"/>
              </a:solidFill>
            </a:endParaRPr>
          </a:p>
        </p:txBody>
      </p:sp>
      <p:sp>
        <p:nvSpPr>
          <p:cNvPr id="3" name="Dikdörtgen 2"/>
          <p:cNvSpPr/>
          <p:nvPr/>
        </p:nvSpPr>
        <p:spPr>
          <a:xfrm>
            <a:off x="611560" y="1916832"/>
            <a:ext cx="8532438" cy="646331"/>
          </a:xfrm>
          <a:prstGeom prst="rect">
            <a:avLst/>
          </a:prstGeom>
        </p:spPr>
        <p:txBody>
          <a:bodyPr wrap="square">
            <a:spAutoFit/>
          </a:bodyPr>
          <a:lstStyle/>
          <a:p>
            <a:r>
              <a:rPr lang="tr-TR" dirty="0"/>
              <a:t>Döner </a:t>
            </a:r>
            <a:r>
              <a:rPr lang="tr-TR" dirty="0" smtClean="0"/>
              <a:t>sermayeden maaş alan işçilerin hesaplanan kıdem tazminat karşılıklarının </a:t>
            </a:r>
            <a:r>
              <a:rPr lang="tr-TR" dirty="0"/>
              <a:t>yıl sonunda </a:t>
            </a:r>
            <a:r>
              <a:rPr lang="tr-TR" dirty="0" smtClean="0"/>
              <a:t>muhasebeleştirilmesi gerekmektedir.</a:t>
            </a:r>
          </a:p>
        </p:txBody>
      </p:sp>
      <p:graphicFrame>
        <p:nvGraphicFramePr>
          <p:cNvPr id="8" name="Tablo 7"/>
          <p:cNvGraphicFramePr>
            <a:graphicFrameLocks noGrp="1"/>
          </p:cNvGraphicFramePr>
          <p:nvPr>
            <p:extLst>
              <p:ext uri="{D42A27DB-BD31-4B8C-83A1-F6EECF244321}">
                <p14:modId xmlns:p14="http://schemas.microsoft.com/office/powerpoint/2010/main" val="3069390736"/>
              </p:ext>
            </p:extLst>
          </p:nvPr>
        </p:nvGraphicFramePr>
        <p:xfrm>
          <a:off x="611560" y="3801298"/>
          <a:ext cx="7920881" cy="1643926"/>
        </p:xfrm>
        <a:graphic>
          <a:graphicData uri="http://schemas.openxmlformats.org/drawingml/2006/table">
            <a:tbl>
              <a:tblPr/>
              <a:tblGrid>
                <a:gridCol w="1440160">
                  <a:extLst>
                    <a:ext uri="{9D8B030D-6E8A-4147-A177-3AD203B41FA5}">
                      <a16:colId xmlns:a16="http://schemas.microsoft.com/office/drawing/2014/main" xmlns="" val="20000"/>
                    </a:ext>
                  </a:extLst>
                </a:gridCol>
                <a:gridCol w="468052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5">
                  <a:extLst>
                    <a:ext uri="{9D8B030D-6E8A-4147-A177-3AD203B41FA5}">
                      <a16:colId xmlns:a16="http://schemas.microsoft.com/office/drawing/2014/main" xmlns="" val="20003"/>
                    </a:ext>
                  </a:extLst>
                </a:gridCol>
              </a:tblGrid>
              <a:tr h="455066">
                <a:tc gridSpan="4">
                  <a:txBody>
                    <a:bodyPr/>
                    <a:lstStyle/>
                    <a:p>
                      <a:pPr algn="ctr"/>
                      <a:r>
                        <a:rPr lang="tr-TR" sz="1800" b="1" dirty="0" smtClean="0">
                          <a:solidFill>
                            <a:srgbClr val="FF0000"/>
                          </a:solidFill>
                        </a:rPr>
                        <a:t>Kıdem Tazminat Karşılıklarının Muhasebeleştirilme</a:t>
                      </a:r>
                      <a:r>
                        <a:rPr lang="tr-TR" sz="1800" b="1" baseline="0" dirty="0" smtClean="0">
                          <a:solidFill>
                            <a:srgbClr val="FF0000"/>
                          </a:solidFill>
                        </a:rPr>
                        <a:t> Kayıt Örneği</a:t>
                      </a:r>
                      <a:endParaRPr lang="tr-TR" sz="1800" b="1" dirty="0">
                        <a:solidFill>
                          <a:srgbClr val="FF0000"/>
                        </a:solidFill>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25949">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16822">
                <a:tc>
                  <a:txBody>
                    <a:bodyPr/>
                    <a:lstStyle/>
                    <a:p>
                      <a:pPr algn="l" fontAlgn="b"/>
                      <a:r>
                        <a:rPr lang="tr-TR" sz="1800" kern="1200" dirty="0" smtClean="0">
                          <a:solidFill>
                            <a:schemeClr val="tx1"/>
                          </a:solidFill>
                          <a:latin typeface="+mn-lt"/>
                          <a:ea typeface="+mn-ea"/>
                          <a:cs typeface="+mn-cs"/>
                        </a:rPr>
                        <a:t>740.04.01.02</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İhbar ve Kıdem Tazminatları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46089">
                <a:tc>
                  <a:txBody>
                    <a:bodyPr/>
                    <a:lstStyle/>
                    <a:p>
                      <a:r>
                        <a:rPr lang="tr-TR" sz="1800" kern="1200" dirty="0" smtClean="0">
                          <a:solidFill>
                            <a:schemeClr val="tx1"/>
                          </a:solidFill>
                          <a:latin typeface="+mn-lt"/>
                          <a:ea typeface="+mn-ea"/>
                          <a:cs typeface="+mn-cs"/>
                        </a:rPr>
                        <a:t>       472</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Kıdem Tazminatı Karşılığı Hesabı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0" name="Dikdörtgen 9"/>
          <p:cNvSpPr/>
          <p:nvPr/>
        </p:nvSpPr>
        <p:spPr>
          <a:xfrm>
            <a:off x="611560" y="2710661"/>
            <a:ext cx="8532438" cy="646331"/>
          </a:xfrm>
          <a:prstGeom prst="rect">
            <a:avLst/>
          </a:prstGeom>
        </p:spPr>
        <p:txBody>
          <a:bodyPr wrap="square">
            <a:spAutoFit/>
          </a:bodyPr>
          <a:lstStyle/>
          <a:p>
            <a:r>
              <a:rPr lang="tr-TR" b="1" dirty="0" smtClean="0"/>
              <a:t>Örnek: </a:t>
            </a:r>
            <a:r>
              <a:rPr lang="tr-TR" dirty="0" smtClean="0"/>
              <a:t>Bir yılını doldurmuş işçilerin yıl sonunda hesaplanan kıdem tazminat karşılıkları ayrılmış ve ayrılan tutar aşağıdaki şekilde muhasebeleştirilecektir. </a:t>
            </a:r>
          </a:p>
        </p:txBody>
      </p:sp>
    </p:spTree>
    <p:custDataLst>
      <p:tags r:id="rId1"/>
    </p:custDataLst>
    <p:extLst>
      <p:ext uri="{BB962C8B-B14F-4D97-AF65-F5344CB8AC3E}">
        <p14:creationId xmlns:p14="http://schemas.microsoft.com/office/powerpoint/2010/main" val="30799088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899428"/>
            <a:ext cx="9143998" cy="400110"/>
          </a:xfrm>
          <a:prstGeom prst="rect">
            <a:avLst/>
          </a:prstGeom>
        </p:spPr>
        <p:txBody>
          <a:bodyPr wrap="square">
            <a:spAutoFit/>
          </a:bodyPr>
          <a:lstStyle/>
          <a:p>
            <a:pPr algn="ctr"/>
            <a:endParaRPr lang="tr-TR" sz="2000" b="1" dirty="0">
              <a:solidFill>
                <a:srgbClr val="0000FF"/>
              </a:solidFill>
            </a:endParaRPr>
          </a:p>
        </p:txBody>
      </p:sp>
      <p:sp>
        <p:nvSpPr>
          <p:cNvPr id="7"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Kıdem Tazminatı </a:t>
            </a:r>
          </a:p>
        </p:txBody>
      </p:sp>
      <p:sp>
        <p:nvSpPr>
          <p:cNvPr id="6" name="Dikdörtgen 5"/>
          <p:cNvSpPr/>
          <p:nvPr/>
        </p:nvSpPr>
        <p:spPr>
          <a:xfrm>
            <a:off x="0" y="1156682"/>
            <a:ext cx="9144000" cy="707886"/>
          </a:xfrm>
          <a:prstGeom prst="rect">
            <a:avLst/>
          </a:prstGeom>
        </p:spPr>
        <p:txBody>
          <a:bodyPr wrap="square">
            <a:spAutoFit/>
          </a:bodyPr>
          <a:lstStyle/>
          <a:p>
            <a:pPr algn="ctr"/>
            <a:r>
              <a:rPr lang="tr-TR" sz="2000" b="1" dirty="0" smtClean="0">
                <a:solidFill>
                  <a:srgbClr val="FF0000"/>
                </a:solidFill>
              </a:rPr>
              <a:t>Döner Sermayeden Maaş Alan İşçilerin Kıdem Tazminat Karşılıklarının Muhasebeleştirilmesi </a:t>
            </a:r>
            <a:endParaRPr lang="tr-TR" sz="2000" b="1" dirty="0">
              <a:solidFill>
                <a:srgbClr val="FF0000"/>
              </a:solidFill>
            </a:endParaRPr>
          </a:p>
        </p:txBody>
      </p:sp>
      <p:graphicFrame>
        <p:nvGraphicFramePr>
          <p:cNvPr id="8" name="Tablo 7"/>
          <p:cNvGraphicFramePr>
            <a:graphicFrameLocks noGrp="1"/>
          </p:cNvGraphicFramePr>
          <p:nvPr>
            <p:extLst>
              <p:ext uri="{D42A27DB-BD31-4B8C-83A1-F6EECF244321}">
                <p14:modId xmlns:p14="http://schemas.microsoft.com/office/powerpoint/2010/main" val="2914642300"/>
              </p:ext>
            </p:extLst>
          </p:nvPr>
        </p:nvGraphicFramePr>
        <p:xfrm>
          <a:off x="611560" y="3212976"/>
          <a:ext cx="7920881" cy="1861455"/>
        </p:xfrm>
        <a:graphic>
          <a:graphicData uri="http://schemas.openxmlformats.org/drawingml/2006/table">
            <a:tbl>
              <a:tblPr/>
              <a:tblGrid>
                <a:gridCol w="1440160">
                  <a:extLst>
                    <a:ext uri="{9D8B030D-6E8A-4147-A177-3AD203B41FA5}">
                      <a16:colId xmlns:a16="http://schemas.microsoft.com/office/drawing/2014/main" xmlns="" val="20000"/>
                    </a:ext>
                  </a:extLst>
                </a:gridCol>
                <a:gridCol w="468052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5">
                  <a:extLst>
                    <a:ext uri="{9D8B030D-6E8A-4147-A177-3AD203B41FA5}">
                      <a16:colId xmlns:a16="http://schemas.microsoft.com/office/drawing/2014/main" xmlns="" val="20003"/>
                    </a:ext>
                  </a:extLst>
                </a:gridCol>
              </a:tblGrid>
              <a:tr h="455066">
                <a:tc gridSpan="4">
                  <a:txBody>
                    <a:bodyPr/>
                    <a:lstStyle/>
                    <a:p>
                      <a:pPr algn="ctr"/>
                      <a:r>
                        <a:rPr lang="tr-TR" sz="1800" b="1" dirty="0" smtClean="0">
                          <a:solidFill>
                            <a:srgbClr val="FF0000"/>
                          </a:solidFill>
                        </a:rPr>
                        <a:t>Ödeme Aşamasına Gelmiş Kıdem Tazminat Karşılıklarının Muhasebeleştirilmes</a:t>
                      </a:r>
                      <a:r>
                        <a:rPr lang="tr-TR" sz="1800" b="1" baseline="0" dirty="0" smtClean="0">
                          <a:solidFill>
                            <a:srgbClr val="FF0000"/>
                          </a:solidFill>
                        </a:rPr>
                        <a:t>i</a:t>
                      </a:r>
                      <a:endParaRPr lang="tr-TR" sz="1800" b="1" dirty="0">
                        <a:solidFill>
                          <a:srgbClr val="FF0000"/>
                        </a:solidFill>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25949">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16822">
                <a:tc>
                  <a:txBody>
                    <a:bodyPr/>
                    <a:lstStyle/>
                    <a:p>
                      <a:pPr algn="l" fontAlgn="b"/>
                      <a:r>
                        <a:rPr lang="tr-TR" sz="1800" kern="1200" dirty="0" smtClean="0">
                          <a:solidFill>
                            <a:schemeClr val="tx1"/>
                          </a:solidFill>
                          <a:latin typeface="+mn-lt"/>
                          <a:ea typeface="+mn-ea"/>
                          <a:cs typeface="+mn-cs"/>
                        </a:rPr>
                        <a:t>740.04.01.02</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İhbar ve Kıdem Tazminatları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73045">
                <a:tc>
                  <a:txBody>
                    <a:bodyPr/>
                    <a:lstStyle/>
                    <a:p>
                      <a:r>
                        <a:rPr lang="tr-TR" sz="1800" kern="1200" dirty="0" smtClean="0">
                          <a:solidFill>
                            <a:schemeClr val="tx1"/>
                          </a:solidFill>
                          <a:latin typeface="+mn-lt"/>
                          <a:ea typeface="+mn-ea"/>
                          <a:cs typeface="+mn-cs"/>
                        </a:rPr>
                        <a:t>472</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Kıdem Tazminatı Karşılığı Hesabı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3045">
                <a:tc>
                  <a:txBody>
                    <a:bodyPr/>
                    <a:lstStyle/>
                    <a:p>
                      <a:r>
                        <a:rPr lang="tr-TR" sz="1800" kern="1200" dirty="0" smtClean="0">
                          <a:solidFill>
                            <a:schemeClr val="tx1"/>
                          </a:solidFill>
                          <a:latin typeface="+mn-lt"/>
                          <a:ea typeface="+mn-ea"/>
                          <a:cs typeface="+mn-cs"/>
                        </a:rPr>
                        <a:t>         372</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Kıdem Tazminatı Karşılığı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0" name="Dikdörtgen 9"/>
          <p:cNvSpPr/>
          <p:nvPr/>
        </p:nvSpPr>
        <p:spPr>
          <a:xfrm>
            <a:off x="611560" y="2204864"/>
            <a:ext cx="8532438" cy="646331"/>
          </a:xfrm>
          <a:prstGeom prst="rect">
            <a:avLst/>
          </a:prstGeom>
        </p:spPr>
        <p:txBody>
          <a:bodyPr wrap="square">
            <a:spAutoFit/>
          </a:bodyPr>
          <a:lstStyle/>
          <a:p>
            <a:r>
              <a:rPr lang="tr-TR" b="1" dirty="0" smtClean="0"/>
              <a:t>Örnek: </a:t>
            </a:r>
            <a:r>
              <a:rPr lang="tr-TR" dirty="0" smtClean="0"/>
              <a:t>Karşılık ayrılan kıdem tazminatının ödeme aşamasına gelmesi durumunda yapılacak muhasebe kaydı. </a:t>
            </a:r>
          </a:p>
        </p:txBody>
      </p:sp>
    </p:spTree>
    <p:custDataLst>
      <p:tags r:id="rId1"/>
    </p:custDataLst>
    <p:extLst>
      <p:ext uri="{BB962C8B-B14F-4D97-AF65-F5344CB8AC3E}">
        <p14:creationId xmlns:p14="http://schemas.microsoft.com/office/powerpoint/2010/main" val="368519563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899428"/>
            <a:ext cx="9143998" cy="400110"/>
          </a:xfrm>
          <a:prstGeom prst="rect">
            <a:avLst/>
          </a:prstGeom>
        </p:spPr>
        <p:txBody>
          <a:bodyPr wrap="square">
            <a:spAutoFit/>
          </a:bodyPr>
          <a:lstStyle/>
          <a:p>
            <a:pPr algn="ctr"/>
            <a:endParaRPr lang="tr-TR" sz="2000" b="1" dirty="0">
              <a:solidFill>
                <a:srgbClr val="0000FF"/>
              </a:solidFill>
            </a:endParaRPr>
          </a:p>
        </p:txBody>
      </p:sp>
      <p:sp>
        <p:nvSpPr>
          <p:cNvPr id="7"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smtClean="0"/>
              <a:t>Kıdem Tazminatı </a:t>
            </a:r>
          </a:p>
        </p:txBody>
      </p:sp>
      <p:sp>
        <p:nvSpPr>
          <p:cNvPr id="6" name="Dikdörtgen 5"/>
          <p:cNvSpPr/>
          <p:nvPr/>
        </p:nvSpPr>
        <p:spPr>
          <a:xfrm>
            <a:off x="0" y="1156682"/>
            <a:ext cx="9144000" cy="707886"/>
          </a:xfrm>
          <a:prstGeom prst="rect">
            <a:avLst/>
          </a:prstGeom>
        </p:spPr>
        <p:txBody>
          <a:bodyPr wrap="square">
            <a:spAutoFit/>
          </a:bodyPr>
          <a:lstStyle/>
          <a:p>
            <a:pPr algn="ctr"/>
            <a:r>
              <a:rPr lang="tr-TR" sz="2000" b="1" dirty="0" smtClean="0">
                <a:solidFill>
                  <a:srgbClr val="FF0000"/>
                </a:solidFill>
              </a:rPr>
              <a:t>Döner Sermayeden Maaş Alan İşçilerin Kıdem Tazminat Karşılıklarının Muhasebeleştirilmesi </a:t>
            </a:r>
            <a:endParaRPr lang="tr-TR" sz="2000" b="1" dirty="0">
              <a:solidFill>
                <a:srgbClr val="FF0000"/>
              </a:solidFill>
            </a:endParaRPr>
          </a:p>
        </p:txBody>
      </p:sp>
      <p:sp>
        <p:nvSpPr>
          <p:cNvPr id="2" name="Dikdörtgen 1"/>
          <p:cNvSpPr/>
          <p:nvPr/>
        </p:nvSpPr>
        <p:spPr>
          <a:xfrm>
            <a:off x="611560" y="6156012"/>
            <a:ext cx="8532440" cy="369332"/>
          </a:xfrm>
          <a:prstGeom prst="rect">
            <a:avLst/>
          </a:prstGeom>
        </p:spPr>
        <p:txBody>
          <a:bodyPr wrap="square">
            <a:spAutoFit/>
          </a:bodyPr>
          <a:lstStyle/>
          <a:p>
            <a:r>
              <a:rPr lang="tr-TR" dirty="0" smtClean="0"/>
              <a:t>Kıdem Tazminatı Ödemesinden Sadece Damga </a:t>
            </a:r>
            <a:r>
              <a:rPr lang="tr-TR" dirty="0"/>
              <a:t>Vergisi </a:t>
            </a:r>
            <a:r>
              <a:rPr lang="tr-TR" dirty="0" smtClean="0"/>
              <a:t>Kesintisi Yapılır.</a:t>
            </a:r>
            <a:endParaRPr lang="tr-TR" dirty="0"/>
          </a:p>
        </p:txBody>
      </p:sp>
      <p:graphicFrame>
        <p:nvGraphicFramePr>
          <p:cNvPr id="8" name="Tablo 7"/>
          <p:cNvGraphicFramePr>
            <a:graphicFrameLocks noGrp="1"/>
          </p:cNvGraphicFramePr>
          <p:nvPr>
            <p:extLst>
              <p:ext uri="{D42A27DB-BD31-4B8C-83A1-F6EECF244321}">
                <p14:modId xmlns:p14="http://schemas.microsoft.com/office/powerpoint/2010/main" val="1512648813"/>
              </p:ext>
            </p:extLst>
          </p:nvPr>
        </p:nvGraphicFramePr>
        <p:xfrm>
          <a:off x="611560" y="3068960"/>
          <a:ext cx="7920881" cy="2290060"/>
        </p:xfrm>
        <a:graphic>
          <a:graphicData uri="http://schemas.openxmlformats.org/drawingml/2006/table">
            <a:tbl>
              <a:tblPr/>
              <a:tblGrid>
                <a:gridCol w="1440160">
                  <a:extLst>
                    <a:ext uri="{9D8B030D-6E8A-4147-A177-3AD203B41FA5}">
                      <a16:colId xmlns:a16="http://schemas.microsoft.com/office/drawing/2014/main" xmlns="" val="20000"/>
                    </a:ext>
                  </a:extLst>
                </a:gridCol>
                <a:gridCol w="468052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5">
                  <a:extLst>
                    <a:ext uri="{9D8B030D-6E8A-4147-A177-3AD203B41FA5}">
                      <a16:colId xmlns:a16="http://schemas.microsoft.com/office/drawing/2014/main" xmlns="" val="20003"/>
                    </a:ext>
                  </a:extLst>
                </a:gridCol>
              </a:tblGrid>
              <a:tr h="455066">
                <a:tc gridSpan="4">
                  <a:txBody>
                    <a:bodyPr/>
                    <a:lstStyle/>
                    <a:p>
                      <a:pPr algn="ctr"/>
                      <a:r>
                        <a:rPr lang="tr-TR" sz="1800" b="1" dirty="0" smtClean="0">
                          <a:solidFill>
                            <a:srgbClr val="FF0000"/>
                          </a:solidFill>
                        </a:rPr>
                        <a:t>Kıdem Tazminatının Ödeme Emri Belgesinin Muhasebeleştirilmes</a:t>
                      </a:r>
                      <a:r>
                        <a:rPr lang="tr-TR" sz="1800" b="1" baseline="0" dirty="0" smtClean="0">
                          <a:solidFill>
                            <a:srgbClr val="FF0000"/>
                          </a:solidFill>
                        </a:rPr>
                        <a:t>i</a:t>
                      </a:r>
                      <a:endParaRPr lang="tr-TR" sz="1800" b="1" dirty="0">
                        <a:solidFill>
                          <a:srgbClr val="FF0000"/>
                        </a:solidFill>
                      </a:endParaRP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25949">
                <a:tc>
                  <a:txBody>
                    <a:bodyPr/>
                    <a:lstStyle/>
                    <a:p>
                      <a:pPr marL="0" algn="ctr" defTabSz="914400" rtl="0" eaLnBrk="1" fontAlgn="b" latinLnBrk="0" hangingPunct="1"/>
                      <a:r>
                        <a:rPr lang="tr-TR" sz="1800" b="1" kern="1200" dirty="0" smtClean="0">
                          <a:solidFill>
                            <a:schemeClr val="tx1"/>
                          </a:solidFill>
                          <a:latin typeface="+mn-lt"/>
                          <a:ea typeface="+mn-ea"/>
                          <a:cs typeface="+mn-cs"/>
                        </a:rPr>
                        <a:t>H. 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8855">
                <a:tc>
                  <a:txBody>
                    <a:bodyPr/>
                    <a:lstStyle/>
                    <a:p>
                      <a:pPr algn="l" fontAlgn="b"/>
                      <a:r>
                        <a:rPr lang="tr-TR" sz="1800" kern="1200" dirty="0" smtClean="0">
                          <a:solidFill>
                            <a:schemeClr val="tx1"/>
                          </a:solidFill>
                          <a:latin typeface="+mn-lt"/>
                          <a:ea typeface="+mn-ea"/>
                          <a:cs typeface="+mn-cs"/>
                        </a:rPr>
                        <a:t>372</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Kıdem Tazminatı Karşılığı Hesabı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r>
                        <a:rPr lang="tr-TR" sz="1200" b="1" i="0" u="none" strike="noStrike" dirty="0" smtClean="0">
                          <a:effectLst/>
                          <a:latin typeface="Arial"/>
                        </a:rPr>
                        <a:t> </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40905">
                <a:tc>
                  <a:txBody>
                    <a:bodyPr/>
                    <a:lstStyle/>
                    <a:p>
                      <a:r>
                        <a:rPr lang="tr-TR" sz="1800" kern="1200" dirty="0" smtClean="0">
                          <a:solidFill>
                            <a:schemeClr val="tx1"/>
                          </a:solidFill>
                          <a:latin typeface="+mn-lt"/>
                          <a:ea typeface="+mn-ea"/>
                          <a:cs typeface="+mn-cs"/>
                        </a:rPr>
                        <a:t>         360</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n-NO" sz="1800" kern="1200" dirty="0" smtClean="0">
                          <a:solidFill>
                            <a:schemeClr val="tx1"/>
                          </a:solidFill>
                          <a:latin typeface="+mn-lt"/>
                          <a:ea typeface="+mn-ea"/>
                          <a:cs typeface="+mn-cs"/>
                        </a:rPr>
                        <a:t>Ödenecek Vergi ve Fonlar Hesab</a:t>
                      </a:r>
                      <a:r>
                        <a:rPr lang="tr-TR" sz="1800" kern="1200" dirty="0" smtClean="0">
                          <a:solidFill>
                            <a:schemeClr val="tx1"/>
                          </a:solidFill>
                          <a:latin typeface="+mn-lt"/>
                          <a:ea typeface="+mn-ea"/>
                          <a:cs typeface="+mn-cs"/>
                        </a:rPr>
                        <a:t>ı</a:t>
                      </a:r>
                      <a:r>
                        <a:rPr lang="tr-TR" sz="1800" kern="1200" baseline="0" dirty="0" smtClean="0">
                          <a:solidFill>
                            <a:schemeClr val="tx1"/>
                          </a:solidFill>
                          <a:latin typeface="+mn-lt"/>
                          <a:ea typeface="+mn-ea"/>
                          <a:cs typeface="+mn-cs"/>
                        </a:rPr>
                        <a:t> (Damga Vergisi)</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40905">
                <a:tc>
                  <a:txBody>
                    <a:bodyPr/>
                    <a:lstStyle/>
                    <a:p>
                      <a:r>
                        <a:rPr lang="tr-TR" sz="1800" kern="1200" dirty="0" smtClean="0">
                          <a:solidFill>
                            <a:schemeClr val="tx1"/>
                          </a:solidFill>
                          <a:latin typeface="+mn-lt"/>
                          <a:ea typeface="+mn-ea"/>
                          <a:cs typeface="+mn-cs"/>
                        </a:rPr>
                        <a:t>         103</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Verilen Çekler Ve Gönderme Emirleri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40905">
                <a:tc>
                  <a:txBody>
                    <a:bodyPr/>
                    <a:lstStyle/>
                    <a:p>
                      <a:r>
                        <a:rPr lang="tr-TR" sz="1800" kern="1200" dirty="0" smtClean="0">
                          <a:solidFill>
                            <a:schemeClr val="tx1"/>
                          </a:solidFill>
                          <a:latin typeface="+mn-lt"/>
                          <a:ea typeface="+mn-ea"/>
                          <a:cs typeface="+mn-cs"/>
                        </a:rPr>
                        <a:t>830.01.03</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İhbar ve Kıdem Tazminatları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smtClean="0">
                          <a:effectLst/>
                          <a:latin typeface="Arial"/>
                        </a:rPr>
                        <a:t>xx</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40905">
                <a:tc>
                  <a:txBody>
                    <a:bodyPr/>
                    <a:lstStyle/>
                    <a:p>
                      <a:r>
                        <a:rPr lang="tr-TR" sz="1800" kern="1200" dirty="0" smtClean="0">
                          <a:solidFill>
                            <a:schemeClr val="tx1"/>
                          </a:solidFill>
                          <a:latin typeface="+mn-lt"/>
                          <a:ea typeface="+mn-ea"/>
                          <a:cs typeface="+mn-cs"/>
                        </a:rPr>
                        <a:t>835</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Gider Yansıtma Hesabı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xx</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10" name="Dikdörtgen 9"/>
          <p:cNvSpPr/>
          <p:nvPr/>
        </p:nvSpPr>
        <p:spPr>
          <a:xfrm>
            <a:off x="611560" y="2348880"/>
            <a:ext cx="8532438" cy="646331"/>
          </a:xfrm>
          <a:prstGeom prst="rect">
            <a:avLst/>
          </a:prstGeom>
        </p:spPr>
        <p:txBody>
          <a:bodyPr wrap="square">
            <a:spAutoFit/>
          </a:bodyPr>
          <a:lstStyle/>
          <a:p>
            <a:r>
              <a:rPr lang="tr-TR" b="1" dirty="0" smtClean="0"/>
              <a:t>Örnek: </a:t>
            </a:r>
            <a:r>
              <a:rPr lang="tr-TR" dirty="0" smtClean="0"/>
              <a:t>Karşılık ayrılan kıdem tazminatının ödeme emri Belgesi düzenlendiğinde yapılacak kayıt aşağıdaki şekilde muhasebeleştirilecektir. </a:t>
            </a:r>
          </a:p>
        </p:txBody>
      </p:sp>
    </p:spTree>
    <p:custDataLst>
      <p:tags r:id="rId1"/>
    </p:custDataLst>
    <p:extLst>
      <p:ext uri="{BB962C8B-B14F-4D97-AF65-F5344CB8AC3E}">
        <p14:creationId xmlns:p14="http://schemas.microsoft.com/office/powerpoint/2010/main" val="170045817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708920"/>
            <a:ext cx="8604956" cy="523220"/>
          </a:xfrm>
          <a:prstGeom prst="rect">
            <a:avLst/>
          </a:prstGeom>
        </p:spPr>
        <p:txBody>
          <a:bodyPr wrap="square">
            <a:spAutoFit/>
          </a:bodyPr>
          <a:lstStyle/>
          <a:p>
            <a:pPr algn="ctr"/>
            <a:r>
              <a:rPr lang="tr-TR" sz="2800" b="1" dirty="0">
                <a:solidFill>
                  <a:srgbClr val="FF0000"/>
                </a:solidFill>
              </a:rPr>
              <a:t> </a:t>
            </a:r>
            <a:r>
              <a:rPr lang="tr-TR" sz="2800" b="1" dirty="0" smtClean="0">
                <a:solidFill>
                  <a:srgbClr val="FF0000"/>
                </a:solidFill>
              </a:rPr>
              <a:t>Hatalı Kayıtlar</a:t>
            </a:r>
            <a:endParaRPr lang="tr-TR" sz="2800" b="1" dirty="0">
              <a:solidFill>
                <a:srgbClr val="FF0000"/>
              </a:solidFill>
            </a:endParaRPr>
          </a:p>
        </p:txBody>
      </p:sp>
    </p:spTree>
    <p:extLst>
      <p:ext uri="{BB962C8B-B14F-4D97-AF65-F5344CB8AC3E}">
        <p14:creationId xmlns:p14="http://schemas.microsoft.com/office/powerpoint/2010/main" val="394938867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9"/>
          <p:cNvPicPr>
            <a:picLocks noChangeAspect="1"/>
          </p:cNvPicPr>
          <p:nvPr/>
        </p:nvPicPr>
        <p:blipFill>
          <a:blip r:embed="rId2"/>
          <a:stretch>
            <a:fillRect/>
          </a:stretch>
        </p:blipFill>
        <p:spPr>
          <a:xfrm>
            <a:off x="251520" y="836712"/>
            <a:ext cx="8892480" cy="5760640"/>
          </a:xfrm>
          <a:prstGeom prst="rect">
            <a:avLst/>
          </a:prstGeom>
          <a:solidFill>
            <a:schemeClr val="bg1"/>
          </a:solidFill>
        </p:spPr>
      </p:pic>
    </p:spTree>
    <p:extLst>
      <p:ext uri="{BB962C8B-B14F-4D97-AF65-F5344CB8AC3E}">
        <p14:creationId xmlns:p14="http://schemas.microsoft.com/office/powerpoint/2010/main" val="2058346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2" name="Dikdörtgen 1"/>
          <p:cNvSpPr/>
          <p:nvPr/>
        </p:nvSpPr>
        <p:spPr>
          <a:xfrm>
            <a:off x="395536" y="2089878"/>
            <a:ext cx="8748464" cy="369332"/>
          </a:xfrm>
          <a:prstGeom prst="rect">
            <a:avLst/>
          </a:prstGeom>
        </p:spPr>
        <p:txBody>
          <a:bodyPr wrap="square">
            <a:spAutoFit/>
          </a:bodyPr>
          <a:lstStyle/>
          <a:p>
            <a:r>
              <a:rPr lang="tr-TR" b="1" dirty="0"/>
              <a:t>B Sağlık Tesisi Kaydı; İhtiyacı olan mal/malzeme tutarı =8.000</a:t>
            </a:r>
          </a:p>
        </p:txBody>
      </p:sp>
      <p:sp>
        <p:nvSpPr>
          <p:cNvPr id="8" name="Dikdörtgen 7"/>
          <p:cNvSpPr/>
          <p:nvPr/>
        </p:nvSpPr>
        <p:spPr>
          <a:xfrm>
            <a:off x="611560" y="3097991"/>
            <a:ext cx="7920880" cy="3139321"/>
          </a:xfrm>
          <a:prstGeom prst="rect">
            <a:avLst/>
          </a:prstGeom>
        </p:spPr>
        <p:txBody>
          <a:bodyPr wrap="square">
            <a:spAutoFit/>
          </a:bodyPr>
          <a:lstStyle/>
          <a:p>
            <a:pPr lvl="0" algn="just"/>
            <a:r>
              <a:rPr lang="tr-TR" b="1" dirty="0" smtClean="0">
                <a:solidFill>
                  <a:prstClr val="black"/>
                </a:solidFill>
              </a:rPr>
              <a:t>--------------------------------------------------------------/-----------------------------------------------</a:t>
            </a:r>
            <a:endParaRPr lang="tr-TR" b="1" dirty="0">
              <a:solidFill>
                <a:prstClr val="black"/>
              </a:solidFill>
            </a:endParaRPr>
          </a:p>
          <a:p>
            <a:pPr lvl="0" algn="just"/>
            <a:r>
              <a:rPr lang="tr-TR" b="1" dirty="0">
                <a:solidFill>
                  <a:prstClr val="black"/>
                </a:solidFill>
              </a:rPr>
              <a:t>  </a:t>
            </a:r>
            <a:r>
              <a:rPr lang="tr-TR" b="1" dirty="0" smtClean="0">
                <a:solidFill>
                  <a:prstClr val="black"/>
                </a:solidFill>
              </a:rPr>
              <a:t>Hesap </a:t>
            </a:r>
            <a:r>
              <a:rPr lang="tr-TR" b="1" dirty="0">
                <a:solidFill>
                  <a:prstClr val="black"/>
                </a:solidFill>
              </a:rPr>
              <a:t>Kodu- Hesap Adı                                               Borç                         Alacak</a:t>
            </a:r>
          </a:p>
          <a:p>
            <a:pPr lvl="0" algn="just"/>
            <a:r>
              <a:rPr lang="tr-TR" dirty="0">
                <a:solidFill>
                  <a:prstClr val="black"/>
                </a:solidFill>
              </a:rPr>
              <a:t>  </a:t>
            </a:r>
            <a:r>
              <a:rPr lang="tr-TR" dirty="0" smtClean="0">
                <a:solidFill>
                  <a:prstClr val="black"/>
                </a:solidFill>
              </a:rPr>
              <a:t>  </a:t>
            </a:r>
            <a:r>
              <a:rPr lang="tr-TR" dirty="0">
                <a:solidFill>
                  <a:prstClr val="black"/>
                </a:solidFill>
              </a:rPr>
              <a:t>255-Demirbaşlar Hesabı                                              8.000</a:t>
            </a:r>
          </a:p>
          <a:p>
            <a:pPr lvl="0" algn="just"/>
            <a:r>
              <a:rPr lang="tr-TR" dirty="0">
                <a:solidFill>
                  <a:prstClr val="black"/>
                </a:solidFill>
              </a:rPr>
              <a:t>                             </a:t>
            </a:r>
            <a:endParaRPr lang="tr-TR" dirty="0" smtClean="0">
              <a:solidFill>
                <a:prstClr val="black"/>
              </a:solidFill>
            </a:endParaRPr>
          </a:p>
          <a:p>
            <a:pPr lvl="0" algn="just"/>
            <a:r>
              <a:rPr lang="tr-TR" dirty="0">
                <a:solidFill>
                  <a:prstClr val="black"/>
                </a:solidFill>
              </a:rPr>
              <a:t> </a:t>
            </a:r>
            <a:r>
              <a:rPr lang="tr-TR" dirty="0" smtClean="0">
                <a:solidFill>
                  <a:prstClr val="black"/>
                </a:solidFill>
              </a:rPr>
              <a:t>                    320.11- </a:t>
            </a:r>
            <a:r>
              <a:rPr lang="tr-TR" dirty="0">
                <a:solidFill>
                  <a:prstClr val="black"/>
                </a:solidFill>
              </a:rPr>
              <a:t>Gerçek ve Tüzel Kişilere Borçlar                                    7.932</a:t>
            </a:r>
          </a:p>
          <a:p>
            <a:pPr lvl="0" algn="just"/>
            <a:r>
              <a:rPr lang="tr-TR" dirty="0">
                <a:solidFill>
                  <a:prstClr val="black"/>
                </a:solidFill>
              </a:rPr>
              <a:t>  </a:t>
            </a:r>
            <a:r>
              <a:rPr lang="tr-TR" dirty="0" smtClean="0">
                <a:solidFill>
                  <a:prstClr val="black"/>
                </a:solidFill>
              </a:rPr>
              <a:t>                   </a:t>
            </a:r>
            <a:r>
              <a:rPr lang="tr-TR" dirty="0">
                <a:solidFill>
                  <a:prstClr val="black"/>
                </a:solidFill>
              </a:rPr>
              <a:t>360.03- Damga Vergisi                                                                       68</a:t>
            </a:r>
          </a:p>
          <a:p>
            <a:pPr lvl="0" algn="just"/>
            <a:r>
              <a:rPr lang="tr-TR" dirty="0">
                <a:solidFill>
                  <a:prstClr val="black"/>
                </a:solidFill>
              </a:rPr>
              <a:t>           </a:t>
            </a:r>
            <a:endParaRPr lang="tr-TR" dirty="0" smtClean="0">
              <a:solidFill>
                <a:prstClr val="black"/>
              </a:solidFill>
            </a:endParaRPr>
          </a:p>
          <a:p>
            <a:pPr lvl="0" algn="just"/>
            <a:r>
              <a:rPr lang="tr-TR" dirty="0">
                <a:solidFill>
                  <a:prstClr val="black"/>
                </a:solidFill>
              </a:rPr>
              <a:t> </a:t>
            </a:r>
            <a:r>
              <a:rPr lang="tr-TR" dirty="0" smtClean="0">
                <a:solidFill>
                  <a:prstClr val="black"/>
                </a:solidFill>
              </a:rPr>
              <a:t>       830-Bütçe </a:t>
            </a:r>
            <a:r>
              <a:rPr lang="tr-TR" dirty="0">
                <a:solidFill>
                  <a:prstClr val="black"/>
                </a:solidFill>
              </a:rPr>
              <a:t>Gideri                                                            8.000</a:t>
            </a:r>
          </a:p>
          <a:p>
            <a:pPr lvl="0" algn="just"/>
            <a:r>
              <a:rPr lang="tr-TR" dirty="0">
                <a:solidFill>
                  <a:prstClr val="black"/>
                </a:solidFill>
              </a:rPr>
              <a:t>  </a:t>
            </a:r>
            <a:r>
              <a:rPr lang="tr-TR" dirty="0" smtClean="0">
                <a:solidFill>
                  <a:prstClr val="black"/>
                </a:solidFill>
              </a:rPr>
              <a:t>                    </a:t>
            </a:r>
            <a:r>
              <a:rPr lang="tr-TR" dirty="0">
                <a:solidFill>
                  <a:prstClr val="black"/>
                </a:solidFill>
              </a:rPr>
              <a:t>835-Bütçe Gideri Yansıtma                                           </a:t>
            </a:r>
            <a:r>
              <a:rPr lang="tr-TR" dirty="0" smtClean="0">
                <a:solidFill>
                  <a:prstClr val="black"/>
                </a:solidFill>
              </a:rPr>
              <a:t>               </a:t>
            </a:r>
            <a:r>
              <a:rPr lang="tr-TR" dirty="0">
                <a:solidFill>
                  <a:prstClr val="black"/>
                </a:solidFill>
              </a:rPr>
              <a:t>8.000</a:t>
            </a:r>
          </a:p>
          <a:p>
            <a:pPr lvl="0" algn="just"/>
            <a:endParaRPr lang="tr-TR" dirty="0">
              <a:solidFill>
                <a:prstClr val="black"/>
              </a:solidFill>
            </a:endParaRPr>
          </a:p>
          <a:p>
            <a:pPr lvl="0" algn="just"/>
            <a:r>
              <a:rPr lang="tr-TR" b="1" dirty="0" smtClean="0">
                <a:solidFill>
                  <a:prstClr val="black"/>
                </a:solidFill>
              </a:rPr>
              <a:t>----------------------------------------------------------/---------------------------------------------------</a:t>
            </a:r>
            <a:endParaRPr lang="tr-TR" b="1" dirty="0">
              <a:solidFill>
                <a:prstClr val="black"/>
              </a:solidFill>
            </a:endParaRPr>
          </a:p>
        </p:txBody>
      </p:sp>
      <p:sp>
        <p:nvSpPr>
          <p:cNvPr id="12" name="Dikdörtgen 11"/>
          <p:cNvSpPr/>
          <p:nvPr/>
        </p:nvSpPr>
        <p:spPr>
          <a:xfrm>
            <a:off x="0" y="1576530"/>
            <a:ext cx="9143998" cy="400110"/>
          </a:xfrm>
          <a:prstGeom prst="rect">
            <a:avLst/>
          </a:prstGeom>
        </p:spPr>
        <p:txBody>
          <a:bodyPr wrap="square">
            <a:spAutoFit/>
          </a:bodyPr>
          <a:lstStyle/>
          <a:p>
            <a:pPr algn="ctr"/>
            <a:r>
              <a:rPr lang="tr-TR" sz="2000" b="1" dirty="0">
                <a:solidFill>
                  <a:srgbClr val="FF0000"/>
                </a:solidFill>
              </a:rPr>
              <a:t>İlk Defa İhaleyle Demirbaş Alımı (Bedelli) </a:t>
            </a:r>
          </a:p>
        </p:txBody>
      </p:sp>
      <p:sp>
        <p:nvSpPr>
          <p:cNvPr id="9"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17984669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2" name="Dikdörtgen 1"/>
          <p:cNvSpPr/>
          <p:nvPr/>
        </p:nvSpPr>
        <p:spPr>
          <a:xfrm>
            <a:off x="467544" y="2089879"/>
            <a:ext cx="8676456" cy="369332"/>
          </a:xfrm>
          <a:prstGeom prst="rect">
            <a:avLst/>
          </a:prstGeom>
        </p:spPr>
        <p:txBody>
          <a:bodyPr wrap="square">
            <a:spAutoFit/>
          </a:bodyPr>
          <a:lstStyle/>
          <a:p>
            <a:pPr lvl="0"/>
            <a:r>
              <a:rPr lang="tr-TR" b="1" dirty="0"/>
              <a:t>C Sağlık Tesisi Kaydı; İhtiyacı olan mal/malzeme tutarı =7.000</a:t>
            </a:r>
          </a:p>
        </p:txBody>
      </p:sp>
      <p:sp>
        <p:nvSpPr>
          <p:cNvPr id="8" name="Dikdörtgen 7"/>
          <p:cNvSpPr/>
          <p:nvPr/>
        </p:nvSpPr>
        <p:spPr>
          <a:xfrm>
            <a:off x="611560" y="2881967"/>
            <a:ext cx="7920880" cy="3139321"/>
          </a:xfrm>
          <a:prstGeom prst="rect">
            <a:avLst/>
          </a:prstGeom>
        </p:spPr>
        <p:txBody>
          <a:bodyPr wrap="square">
            <a:spAutoFit/>
          </a:bodyPr>
          <a:lstStyle/>
          <a:p>
            <a:pPr lvl="0"/>
            <a:r>
              <a:rPr lang="tr-TR" b="1" dirty="0" smtClean="0">
                <a:solidFill>
                  <a:prstClr val="black"/>
                </a:solidFill>
              </a:rPr>
              <a:t>--------------------------------------------------------------/-----------------------------------------------</a:t>
            </a:r>
            <a:endParaRPr lang="tr-TR" b="1" dirty="0">
              <a:solidFill>
                <a:prstClr val="black"/>
              </a:solidFill>
            </a:endParaRPr>
          </a:p>
          <a:p>
            <a:pPr lvl="0"/>
            <a:r>
              <a:rPr lang="tr-TR" b="1" dirty="0">
                <a:solidFill>
                  <a:prstClr val="black"/>
                </a:solidFill>
              </a:rPr>
              <a:t> </a:t>
            </a:r>
            <a:r>
              <a:rPr lang="tr-TR" b="1" dirty="0" smtClean="0">
                <a:solidFill>
                  <a:prstClr val="black"/>
                </a:solidFill>
              </a:rPr>
              <a:t>Hesap </a:t>
            </a:r>
            <a:r>
              <a:rPr lang="tr-TR" b="1" dirty="0">
                <a:solidFill>
                  <a:prstClr val="black"/>
                </a:solidFill>
              </a:rPr>
              <a:t>Kodu- Hesap Adı                                              </a:t>
            </a:r>
            <a:r>
              <a:rPr lang="tr-TR" b="1" dirty="0" smtClean="0">
                <a:solidFill>
                  <a:prstClr val="black"/>
                </a:solidFill>
              </a:rPr>
              <a:t>  </a:t>
            </a:r>
            <a:r>
              <a:rPr lang="tr-TR" b="1" dirty="0">
                <a:solidFill>
                  <a:prstClr val="black"/>
                </a:solidFill>
              </a:rPr>
              <a:t>Borç                         </a:t>
            </a:r>
            <a:r>
              <a:rPr lang="tr-TR" b="1" dirty="0" smtClean="0">
                <a:solidFill>
                  <a:prstClr val="black"/>
                </a:solidFill>
              </a:rPr>
              <a:t>Alacak</a:t>
            </a:r>
            <a:endParaRPr lang="tr-TR" b="1" dirty="0">
              <a:solidFill>
                <a:prstClr val="black"/>
              </a:solidFill>
            </a:endParaRPr>
          </a:p>
          <a:p>
            <a:pPr lvl="0"/>
            <a:r>
              <a:rPr lang="tr-TR" dirty="0">
                <a:solidFill>
                  <a:prstClr val="black"/>
                </a:solidFill>
              </a:rPr>
              <a:t> </a:t>
            </a:r>
            <a:r>
              <a:rPr lang="tr-TR" dirty="0" smtClean="0">
                <a:solidFill>
                  <a:prstClr val="black"/>
                </a:solidFill>
              </a:rPr>
              <a:t>  </a:t>
            </a:r>
            <a:r>
              <a:rPr lang="tr-TR" dirty="0">
                <a:solidFill>
                  <a:prstClr val="black"/>
                </a:solidFill>
              </a:rPr>
              <a:t>255-Demirbaşlar Hesabı                                             </a:t>
            </a:r>
            <a:r>
              <a:rPr lang="tr-TR" dirty="0" smtClean="0">
                <a:solidFill>
                  <a:prstClr val="black"/>
                </a:solidFill>
              </a:rPr>
              <a:t>  </a:t>
            </a:r>
            <a:r>
              <a:rPr lang="tr-TR" dirty="0">
                <a:solidFill>
                  <a:prstClr val="black"/>
                </a:solidFill>
              </a:rPr>
              <a:t>7.000</a:t>
            </a:r>
          </a:p>
          <a:p>
            <a:pPr lvl="0"/>
            <a:r>
              <a:rPr lang="tr-TR" dirty="0">
                <a:solidFill>
                  <a:prstClr val="black"/>
                </a:solidFill>
              </a:rPr>
              <a:t>                            </a:t>
            </a:r>
            <a:endParaRPr lang="tr-TR" dirty="0" smtClean="0">
              <a:solidFill>
                <a:prstClr val="black"/>
              </a:solidFill>
            </a:endParaRPr>
          </a:p>
          <a:p>
            <a:pPr lvl="0"/>
            <a:r>
              <a:rPr lang="tr-TR" dirty="0">
                <a:solidFill>
                  <a:prstClr val="black"/>
                </a:solidFill>
              </a:rPr>
              <a:t> </a:t>
            </a:r>
            <a:r>
              <a:rPr lang="tr-TR" dirty="0" smtClean="0">
                <a:solidFill>
                  <a:prstClr val="black"/>
                </a:solidFill>
              </a:rPr>
              <a:t>                   </a:t>
            </a:r>
            <a:r>
              <a:rPr lang="tr-TR" dirty="0">
                <a:solidFill>
                  <a:prstClr val="black"/>
                </a:solidFill>
              </a:rPr>
              <a:t>320.11- Gerçek ve Tüzel Kişilere Borçlar                                    6.940</a:t>
            </a:r>
          </a:p>
          <a:p>
            <a:pPr lvl="0"/>
            <a:r>
              <a:rPr lang="tr-TR" dirty="0">
                <a:solidFill>
                  <a:prstClr val="black"/>
                </a:solidFill>
              </a:rPr>
              <a:t>     </a:t>
            </a:r>
            <a:r>
              <a:rPr lang="tr-TR" dirty="0" smtClean="0">
                <a:solidFill>
                  <a:prstClr val="black"/>
                </a:solidFill>
              </a:rPr>
              <a:t>               </a:t>
            </a:r>
            <a:r>
              <a:rPr lang="tr-TR" dirty="0">
                <a:solidFill>
                  <a:prstClr val="black"/>
                </a:solidFill>
              </a:rPr>
              <a:t>360.03- Damga Vergisi                                                                       60</a:t>
            </a:r>
          </a:p>
          <a:p>
            <a:pPr lvl="0"/>
            <a:r>
              <a:rPr lang="tr-TR" dirty="0">
                <a:solidFill>
                  <a:prstClr val="black"/>
                </a:solidFill>
              </a:rPr>
              <a:t>         </a:t>
            </a:r>
            <a:endParaRPr lang="tr-TR" dirty="0" smtClean="0">
              <a:solidFill>
                <a:prstClr val="black"/>
              </a:solidFill>
            </a:endParaRPr>
          </a:p>
          <a:p>
            <a:pPr lvl="0"/>
            <a:r>
              <a:rPr lang="tr-TR" dirty="0">
                <a:solidFill>
                  <a:prstClr val="black"/>
                </a:solidFill>
              </a:rPr>
              <a:t> </a:t>
            </a:r>
            <a:r>
              <a:rPr lang="tr-TR" dirty="0" smtClean="0">
                <a:solidFill>
                  <a:prstClr val="black"/>
                </a:solidFill>
              </a:rPr>
              <a:t>    830-Bütçe </a:t>
            </a:r>
            <a:r>
              <a:rPr lang="tr-TR" dirty="0">
                <a:solidFill>
                  <a:prstClr val="black"/>
                </a:solidFill>
              </a:rPr>
              <a:t>Gideri                                                          </a:t>
            </a:r>
            <a:r>
              <a:rPr lang="tr-TR" dirty="0" smtClean="0">
                <a:solidFill>
                  <a:prstClr val="black"/>
                </a:solidFill>
              </a:rPr>
              <a:t>  </a:t>
            </a:r>
            <a:r>
              <a:rPr lang="tr-TR" dirty="0">
                <a:solidFill>
                  <a:prstClr val="black"/>
                </a:solidFill>
              </a:rPr>
              <a:t>7.000</a:t>
            </a:r>
          </a:p>
          <a:p>
            <a:pPr lvl="0"/>
            <a:r>
              <a:rPr lang="tr-TR" dirty="0">
                <a:solidFill>
                  <a:prstClr val="black"/>
                </a:solidFill>
              </a:rPr>
              <a:t>     </a:t>
            </a:r>
            <a:r>
              <a:rPr lang="tr-TR" dirty="0" smtClean="0">
                <a:solidFill>
                  <a:prstClr val="black"/>
                </a:solidFill>
              </a:rPr>
              <a:t>               </a:t>
            </a:r>
            <a:r>
              <a:rPr lang="tr-TR" dirty="0">
                <a:solidFill>
                  <a:prstClr val="black"/>
                </a:solidFill>
              </a:rPr>
              <a:t>835-Bütçe Gideri Yansıtma  </a:t>
            </a:r>
            <a:r>
              <a:rPr lang="tr-TR" dirty="0" smtClean="0">
                <a:solidFill>
                  <a:prstClr val="black"/>
                </a:solidFill>
              </a:rPr>
              <a:t>                                                          </a:t>
            </a:r>
            <a:r>
              <a:rPr lang="tr-TR" dirty="0">
                <a:solidFill>
                  <a:prstClr val="black"/>
                </a:solidFill>
              </a:rPr>
              <a:t>7.000</a:t>
            </a:r>
          </a:p>
          <a:p>
            <a:pPr lvl="0"/>
            <a:endParaRPr lang="tr-TR" dirty="0">
              <a:solidFill>
                <a:prstClr val="black"/>
              </a:solidFill>
            </a:endParaRPr>
          </a:p>
          <a:p>
            <a:pPr lvl="0"/>
            <a:r>
              <a:rPr lang="tr-TR" b="1" dirty="0" smtClean="0">
                <a:solidFill>
                  <a:prstClr val="black"/>
                </a:solidFill>
              </a:rPr>
              <a:t>----------------------------------------------------------/---------------------------------------------------</a:t>
            </a:r>
            <a:endParaRPr lang="tr-TR" b="1" dirty="0">
              <a:solidFill>
                <a:prstClr val="black"/>
              </a:solidFill>
            </a:endParaRPr>
          </a:p>
        </p:txBody>
      </p:sp>
      <p:sp>
        <p:nvSpPr>
          <p:cNvPr id="12" name="Dikdörtgen 11"/>
          <p:cNvSpPr/>
          <p:nvPr/>
        </p:nvSpPr>
        <p:spPr>
          <a:xfrm>
            <a:off x="0" y="1576531"/>
            <a:ext cx="9143998" cy="400110"/>
          </a:xfrm>
          <a:prstGeom prst="rect">
            <a:avLst/>
          </a:prstGeom>
        </p:spPr>
        <p:txBody>
          <a:bodyPr wrap="square">
            <a:spAutoFit/>
          </a:bodyPr>
          <a:lstStyle/>
          <a:p>
            <a:pPr algn="ctr"/>
            <a:r>
              <a:rPr lang="tr-TR" sz="2000" b="1" dirty="0">
                <a:solidFill>
                  <a:srgbClr val="FF0000"/>
                </a:solidFill>
              </a:rPr>
              <a:t>İlk Defa İhaleyle Demirbaş Alımı (Bedelli) </a:t>
            </a:r>
          </a:p>
        </p:txBody>
      </p:sp>
      <p:sp>
        <p:nvSpPr>
          <p:cNvPr id="9"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9881691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416820"/>
            <a:ext cx="7920880" cy="2308324"/>
          </a:xfrm>
          <a:prstGeom prst="rect">
            <a:avLst/>
          </a:prstGeom>
        </p:spPr>
        <p:txBody>
          <a:bodyPr wrap="square">
            <a:spAutoFit/>
          </a:bodyPr>
          <a:lstStyle/>
          <a:p>
            <a:r>
              <a:rPr lang="tr-TR" b="1" dirty="0"/>
              <a:t>Örnek : A Sağlık Tesisi kayıtlarında bulunan demirbaş, B Sağlık Tesisine devredilecektir. (Bedelli)</a:t>
            </a:r>
          </a:p>
          <a:p>
            <a:endParaRPr lang="tr-TR" b="1" dirty="0">
              <a:solidFill>
                <a:srgbClr val="0000FF"/>
              </a:solidFill>
            </a:endParaRPr>
          </a:p>
          <a:p>
            <a:r>
              <a:rPr lang="tr-TR" dirty="0"/>
              <a:t>Demirbaş Bedeli			=20.000</a:t>
            </a:r>
          </a:p>
          <a:p>
            <a:r>
              <a:rPr lang="tr-TR" dirty="0" smtClean="0"/>
              <a:t>Demirbaşın </a:t>
            </a:r>
            <a:r>
              <a:rPr lang="tr-TR" dirty="0"/>
              <a:t>Birikmiş Amortismanı	=14.000</a:t>
            </a:r>
          </a:p>
          <a:p>
            <a:r>
              <a:rPr lang="tr-TR" dirty="0"/>
              <a:t>Demirbaşın Net Değeri		=6.000</a:t>
            </a:r>
          </a:p>
          <a:p>
            <a:pPr marL="712788" lvl="0"/>
            <a:endParaRPr lang="tr-TR" dirty="0">
              <a:solidFill>
                <a:prstClr val="black"/>
              </a:solidFill>
            </a:endParaRPr>
          </a:p>
          <a:p>
            <a:pPr lvl="0"/>
            <a:r>
              <a:rPr lang="tr-TR" dirty="0">
                <a:solidFill>
                  <a:prstClr val="black"/>
                </a:solidFill>
              </a:rPr>
              <a:t> </a:t>
            </a:r>
          </a:p>
        </p:txBody>
      </p:sp>
      <p:sp>
        <p:nvSpPr>
          <p:cNvPr id="11" name="Dikdörtgen 10"/>
          <p:cNvSpPr/>
          <p:nvPr/>
        </p:nvSpPr>
        <p:spPr>
          <a:xfrm>
            <a:off x="0" y="1543432"/>
            <a:ext cx="9143998" cy="400110"/>
          </a:xfrm>
          <a:prstGeom prst="rect">
            <a:avLst/>
          </a:prstGeom>
        </p:spPr>
        <p:txBody>
          <a:bodyPr wrap="square">
            <a:spAutoFit/>
          </a:bodyPr>
          <a:lstStyle/>
          <a:p>
            <a:pPr algn="ctr"/>
            <a:r>
              <a:rPr lang="tr-TR" sz="2000" b="1" dirty="0">
                <a:solidFill>
                  <a:srgbClr val="FF0000"/>
                </a:solidFill>
              </a:rPr>
              <a:t>İhtiyaç Fazlası Demirbaş Devirleri (Bedelli) </a:t>
            </a:r>
          </a:p>
        </p:txBody>
      </p:sp>
      <p:sp>
        <p:nvSpPr>
          <p:cNvPr id="8"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6" name="Dikdörtgen 5"/>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67588672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2" name="Dikdörtgen 1"/>
          <p:cNvSpPr/>
          <p:nvPr/>
        </p:nvSpPr>
        <p:spPr>
          <a:xfrm>
            <a:off x="395536" y="2056780"/>
            <a:ext cx="8748463" cy="369332"/>
          </a:xfrm>
          <a:prstGeom prst="rect">
            <a:avLst/>
          </a:prstGeom>
        </p:spPr>
        <p:txBody>
          <a:bodyPr wrap="square">
            <a:spAutoFit/>
          </a:bodyPr>
          <a:lstStyle/>
          <a:p>
            <a:r>
              <a:rPr lang="tr-TR" b="1" dirty="0"/>
              <a:t>A Sağlık Tesisinin yapacağı muhasebe kaydı;</a:t>
            </a:r>
          </a:p>
        </p:txBody>
      </p:sp>
      <p:sp>
        <p:nvSpPr>
          <p:cNvPr id="7" name="Dikdörtgen 6"/>
          <p:cNvSpPr/>
          <p:nvPr/>
        </p:nvSpPr>
        <p:spPr>
          <a:xfrm>
            <a:off x="611560" y="2992884"/>
            <a:ext cx="7920880" cy="2308324"/>
          </a:xfrm>
          <a:prstGeom prst="rect">
            <a:avLst/>
          </a:prstGeom>
        </p:spPr>
        <p:txBody>
          <a:bodyPr wrap="square">
            <a:spAutoFit/>
          </a:bodyPr>
          <a:lstStyle/>
          <a:p>
            <a:pPr lvl="0"/>
            <a:r>
              <a:rPr lang="tr-TR" b="1" dirty="0" smtClean="0">
                <a:solidFill>
                  <a:prstClr val="black"/>
                </a:solidFill>
              </a:rPr>
              <a:t>--------------------------------------------------------------/-----------------------------------------------</a:t>
            </a:r>
            <a:endParaRPr lang="tr-TR" b="1" dirty="0">
              <a:solidFill>
                <a:prstClr val="black"/>
              </a:solidFill>
            </a:endParaRPr>
          </a:p>
          <a:p>
            <a:pPr lvl="0"/>
            <a:r>
              <a:rPr lang="tr-TR" b="1" dirty="0">
                <a:solidFill>
                  <a:prstClr val="black"/>
                </a:solidFill>
              </a:rPr>
              <a:t> </a:t>
            </a:r>
            <a:r>
              <a:rPr lang="tr-TR" b="1" dirty="0" smtClean="0">
                <a:solidFill>
                  <a:prstClr val="black"/>
                </a:solidFill>
              </a:rPr>
              <a:t>Hesap </a:t>
            </a:r>
            <a:r>
              <a:rPr lang="tr-TR" b="1" dirty="0">
                <a:solidFill>
                  <a:prstClr val="black"/>
                </a:solidFill>
              </a:rPr>
              <a:t>Kodu- Hesap Adı                                             </a:t>
            </a:r>
            <a:r>
              <a:rPr lang="tr-TR" b="1" dirty="0" smtClean="0">
                <a:solidFill>
                  <a:prstClr val="black"/>
                </a:solidFill>
              </a:rPr>
              <a:t>     </a:t>
            </a:r>
            <a:r>
              <a:rPr lang="tr-TR" b="1" dirty="0">
                <a:solidFill>
                  <a:prstClr val="black"/>
                </a:solidFill>
              </a:rPr>
              <a:t>Borç                         Alacak</a:t>
            </a:r>
          </a:p>
          <a:p>
            <a:pPr lvl="0"/>
            <a:r>
              <a:rPr lang="tr-TR" dirty="0" smtClean="0">
                <a:solidFill>
                  <a:prstClr val="black"/>
                </a:solidFill>
              </a:rPr>
              <a:t>  </a:t>
            </a:r>
            <a:r>
              <a:rPr lang="tr-TR" dirty="0">
                <a:solidFill>
                  <a:prstClr val="black"/>
                </a:solidFill>
              </a:rPr>
              <a:t>257-Birikmiş Amortismanlar                                   </a:t>
            </a:r>
            <a:r>
              <a:rPr lang="tr-TR" dirty="0" smtClean="0">
                <a:solidFill>
                  <a:prstClr val="black"/>
                </a:solidFill>
              </a:rPr>
              <a:t>        </a:t>
            </a:r>
            <a:r>
              <a:rPr lang="tr-TR" dirty="0">
                <a:solidFill>
                  <a:prstClr val="black"/>
                </a:solidFill>
              </a:rPr>
              <a:t>14.000</a:t>
            </a:r>
          </a:p>
          <a:p>
            <a:pPr lvl="0"/>
            <a:r>
              <a:rPr lang="tr-TR" dirty="0">
                <a:solidFill>
                  <a:prstClr val="black"/>
                </a:solidFill>
              </a:rPr>
              <a:t> </a:t>
            </a:r>
            <a:r>
              <a:rPr lang="tr-TR" dirty="0" smtClean="0">
                <a:solidFill>
                  <a:prstClr val="black"/>
                </a:solidFill>
              </a:rPr>
              <a:t> </a:t>
            </a:r>
            <a:r>
              <a:rPr lang="tr-TR" dirty="0">
                <a:solidFill>
                  <a:prstClr val="black"/>
                </a:solidFill>
              </a:rPr>
              <a:t>136.02.01.09- Müdürlük İçi Taşınır                        </a:t>
            </a:r>
            <a:r>
              <a:rPr lang="tr-TR" dirty="0" smtClean="0">
                <a:solidFill>
                  <a:prstClr val="black"/>
                </a:solidFill>
              </a:rPr>
              <a:t>           </a:t>
            </a:r>
            <a:r>
              <a:rPr lang="tr-TR" dirty="0">
                <a:solidFill>
                  <a:prstClr val="black"/>
                </a:solidFill>
              </a:rPr>
              <a:t>6.000</a:t>
            </a:r>
          </a:p>
          <a:p>
            <a:pPr lvl="0"/>
            <a:r>
              <a:rPr lang="tr-TR" dirty="0">
                <a:solidFill>
                  <a:prstClr val="black"/>
                </a:solidFill>
              </a:rPr>
              <a:t> </a:t>
            </a:r>
            <a:r>
              <a:rPr lang="tr-TR" dirty="0" smtClean="0">
                <a:solidFill>
                  <a:prstClr val="black"/>
                </a:solidFill>
              </a:rPr>
              <a:t>        Devrinden </a:t>
            </a:r>
            <a:r>
              <a:rPr lang="tr-TR" dirty="0">
                <a:solidFill>
                  <a:prstClr val="black"/>
                </a:solidFill>
              </a:rPr>
              <a:t>Doğan </a:t>
            </a:r>
            <a:r>
              <a:rPr lang="tr-TR" dirty="0" smtClean="0">
                <a:solidFill>
                  <a:prstClr val="black"/>
                </a:solidFill>
              </a:rPr>
              <a:t>Alacaklar (B Sağlık </a:t>
            </a:r>
            <a:r>
              <a:rPr lang="tr-TR" dirty="0" err="1" smtClean="0">
                <a:solidFill>
                  <a:prstClr val="black"/>
                </a:solidFill>
              </a:rPr>
              <a:t>Tes</a:t>
            </a:r>
            <a:r>
              <a:rPr lang="tr-TR" dirty="0" smtClean="0">
                <a:solidFill>
                  <a:prstClr val="black"/>
                </a:solidFill>
              </a:rPr>
              <a:t>.)</a:t>
            </a:r>
            <a:endParaRPr lang="tr-TR" dirty="0">
              <a:solidFill>
                <a:prstClr val="black"/>
              </a:solidFill>
            </a:endParaRPr>
          </a:p>
          <a:p>
            <a:pPr lvl="0"/>
            <a:r>
              <a:rPr lang="tr-TR" dirty="0">
                <a:solidFill>
                  <a:prstClr val="black"/>
                </a:solidFill>
              </a:rPr>
              <a:t>                                       </a:t>
            </a:r>
            <a:endParaRPr lang="tr-TR" dirty="0" smtClean="0">
              <a:solidFill>
                <a:prstClr val="black"/>
              </a:solidFill>
            </a:endParaRPr>
          </a:p>
          <a:p>
            <a:pPr lvl="0"/>
            <a:r>
              <a:rPr lang="tr-TR" dirty="0">
                <a:solidFill>
                  <a:prstClr val="black"/>
                </a:solidFill>
              </a:rPr>
              <a:t> </a:t>
            </a:r>
            <a:r>
              <a:rPr lang="tr-TR" dirty="0" smtClean="0">
                <a:solidFill>
                  <a:prstClr val="black"/>
                </a:solidFill>
              </a:rPr>
              <a:t>                  255-Demirbaşlar </a:t>
            </a:r>
            <a:r>
              <a:rPr lang="tr-TR" dirty="0">
                <a:solidFill>
                  <a:prstClr val="black"/>
                </a:solidFill>
              </a:rPr>
              <a:t>Hesabı                       </a:t>
            </a:r>
            <a:r>
              <a:rPr lang="tr-TR" dirty="0" smtClean="0">
                <a:solidFill>
                  <a:prstClr val="black"/>
                </a:solidFill>
              </a:rPr>
              <a:t>                                         </a:t>
            </a:r>
            <a:r>
              <a:rPr lang="tr-TR" dirty="0">
                <a:solidFill>
                  <a:prstClr val="black"/>
                </a:solidFill>
              </a:rPr>
              <a:t>20.000</a:t>
            </a:r>
          </a:p>
          <a:p>
            <a:pPr lvl="0"/>
            <a:r>
              <a:rPr lang="tr-TR" b="1" dirty="0" smtClean="0">
                <a:solidFill>
                  <a:prstClr val="black"/>
                </a:solidFill>
              </a:rPr>
              <a:t>----------------------------------------------------------/---------------------------------------------------</a:t>
            </a:r>
            <a:endParaRPr lang="tr-TR" b="1" dirty="0">
              <a:solidFill>
                <a:prstClr val="black"/>
              </a:solidFill>
            </a:endParaRPr>
          </a:p>
        </p:txBody>
      </p:sp>
      <p:sp>
        <p:nvSpPr>
          <p:cNvPr id="11" name="Dikdörtgen 10"/>
          <p:cNvSpPr/>
          <p:nvPr/>
        </p:nvSpPr>
        <p:spPr>
          <a:xfrm>
            <a:off x="0" y="1543432"/>
            <a:ext cx="9143998" cy="400110"/>
          </a:xfrm>
          <a:prstGeom prst="rect">
            <a:avLst/>
          </a:prstGeom>
        </p:spPr>
        <p:txBody>
          <a:bodyPr wrap="square">
            <a:spAutoFit/>
          </a:bodyPr>
          <a:lstStyle/>
          <a:p>
            <a:pPr algn="ctr"/>
            <a:r>
              <a:rPr lang="tr-TR" sz="2000" b="1" dirty="0">
                <a:solidFill>
                  <a:srgbClr val="FF0000"/>
                </a:solidFill>
              </a:rPr>
              <a:t>İhtiyaç Fazlası Demirbaş Devirleri (Bedelli) </a:t>
            </a:r>
          </a:p>
        </p:txBody>
      </p:sp>
      <p:sp>
        <p:nvSpPr>
          <p:cNvPr id="8"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9" name="Dikdörtgen 8"/>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04714017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2" name="Dikdörtgen 1"/>
          <p:cNvSpPr/>
          <p:nvPr/>
        </p:nvSpPr>
        <p:spPr>
          <a:xfrm>
            <a:off x="395536" y="2050970"/>
            <a:ext cx="8748463" cy="369332"/>
          </a:xfrm>
          <a:prstGeom prst="rect">
            <a:avLst/>
          </a:prstGeom>
        </p:spPr>
        <p:txBody>
          <a:bodyPr wrap="square">
            <a:spAutoFit/>
          </a:bodyPr>
          <a:lstStyle/>
          <a:p>
            <a:r>
              <a:rPr lang="tr-TR" b="1" dirty="0"/>
              <a:t>A Sağlık Tesisinin, B Sağlık Tesisinden Yaptığı Tahsilat</a:t>
            </a:r>
          </a:p>
        </p:txBody>
      </p:sp>
      <p:sp>
        <p:nvSpPr>
          <p:cNvPr id="7" name="Dikdörtgen 6"/>
          <p:cNvSpPr/>
          <p:nvPr/>
        </p:nvSpPr>
        <p:spPr>
          <a:xfrm>
            <a:off x="611560" y="2348880"/>
            <a:ext cx="7920880" cy="3970318"/>
          </a:xfrm>
          <a:prstGeom prst="rect">
            <a:avLst/>
          </a:prstGeom>
        </p:spPr>
        <p:txBody>
          <a:bodyPr wrap="square">
            <a:spAutoFit/>
          </a:bodyPr>
          <a:lstStyle/>
          <a:p>
            <a:pPr algn="just"/>
            <a:r>
              <a:rPr lang="tr-TR" b="1" dirty="0" smtClean="0"/>
              <a:t>-----------------------------------------------------------/--------------------------------------------------</a:t>
            </a:r>
            <a:endParaRPr lang="tr-TR" b="1" dirty="0"/>
          </a:p>
          <a:p>
            <a:pPr algn="just"/>
            <a:r>
              <a:rPr lang="tr-TR" b="1" dirty="0"/>
              <a:t>   </a:t>
            </a:r>
            <a:r>
              <a:rPr lang="tr-TR" b="1" dirty="0" smtClean="0"/>
              <a:t>Hesap </a:t>
            </a:r>
            <a:r>
              <a:rPr lang="tr-TR" b="1" dirty="0"/>
              <a:t>Kodu- Hesap Adı                                            </a:t>
            </a:r>
            <a:r>
              <a:rPr lang="tr-TR" b="1" dirty="0" smtClean="0"/>
              <a:t>       </a:t>
            </a:r>
            <a:r>
              <a:rPr lang="tr-TR" b="1" dirty="0"/>
              <a:t>Borç                         Alacak</a:t>
            </a:r>
          </a:p>
          <a:p>
            <a:pPr algn="just"/>
            <a:r>
              <a:rPr lang="tr-TR" dirty="0"/>
              <a:t>   </a:t>
            </a:r>
            <a:r>
              <a:rPr lang="tr-TR" dirty="0" smtClean="0"/>
              <a:t>  </a:t>
            </a:r>
            <a:r>
              <a:rPr lang="tr-TR" dirty="0"/>
              <a:t>102-Banka                                                                  </a:t>
            </a:r>
            <a:r>
              <a:rPr lang="tr-TR" dirty="0" smtClean="0"/>
              <a:t>        </a:t>
            </a:r>
            <a:r>
              <a:rPr lang="tr-TR" dirty="0"/>
              <a:t>6.000</a:t>
            </a:r>
          </a:p>
          <a:p>
            <a:pPr algn="just"/>
            <a:r>
              <a:rPr lang="tr-TR" dirty="0"/>
              <a:t>    </a:t>
            </a:r>
            <a:r>
              <a:rPr lang="tr-TR" dirty="0" smtClean="0"/>
              <a:t>                 136.02.01.09- </a:t>
            </a:r>
            <a:r>
              <a:rPr lang="tr-TR" dirty="0"/>
              <a:t>Müdürlük İçi Taşınır                         </a:t>
            </a:r>
            <a:r>
              <a:rPr lang="tr-TR" dirty="0" smtClean="0"/>
              <a:t>                        </a:t>
            </a:r>
            <a:r>
              <a:rPr lang="tr-TR" dirty="0"/>
              <a:t>6.000</a:t>
            </a:r>
          </a:p>
          <a:p>
            <a:pPr algn="just"/>
            <a:r>
              <a:rPr lang="tr-TR" dirty="0"/>
              <a:t>    </a:t>
            </a:r>
            <a:r>
              <a:rPr lang="tr-TR" dirty="0" smtClean="0"/>
              <a:t>                         Devrinden </a:t>
            </a:r>
            <a:r>
              <a:rPr lang="tr-TR" dirty="0"/>
              <a:t>Doğan Alacaklar (B Sağlık Tesisi)</a:t>
            </a:r>
          </a:p>
          <a:p>
            <a:pPr algn="just"/>
            <a:r>
              <a:rPr lang="tr-TR" dirty="0"/>
              <a:t>                              </a:t>
            </a:r>
            <a:endParaRPr lang="tr-TR" dirty="0" smtClean="0"/>
          </a:p>
          <a:p>
            <a:pPr algn="just"/>
            <a:r>
              <a:rPr lang="tr-TR" dirty="0"/>
              <a:t> </a:t>
            </a:r>
            <a:r>
              <a:rPr lang="tr-TR" dirty="0" smtClean="0"/>
              <a:t>                      800-Bütçe </a:t>
            </a:r>
            <a:r>
              <a:rPr lang="tr-TR" dirty="0"/>
              <a:t>Gelirleri Hesabı                                              </a:t>
            </a:r>
            <a:r>
              <a:rPr lang="tr-TR" dirty="0" smtClean="0"/>
              <a:t>               </a:t>
            </a:r>
            <a:r>
              <a:rPr lang="tr-TR" dirty="0"/>
              <a:t>6.000</a:t>
            </a:r>
          </a:p>
          <a:p>
            <a:pPr algn="just"/>
            <a:r>
              <a:rPr lang="tr-TR" dirty="0"/>
              <a:t>        </a:t>
            </a:r>
            <a:r>
              <a:rPr lang="tr-TR" dirty="0" smtClean="0"/>
              <a:t>805-Bütçe </a:t>
            </a:r>
            <a:r>
              <a:rPr lang="tr-TR" dirty="0"/>
              <a:t>Gelirleri Yansıtma Hesabı                         </a:t>
            </a:r>
            <a:r>
              <a:rPr lang="tr-TR" dirty="0" smtClean="0"/>
              <a:t>   6.000</a:t>
            </a:r>
            <a:endParaRPr lang="tr-TR" dirty="0"/>
          </a:p>
          <a:p>
            <a:pPr algn="just"/>
            <a:endParaRPr lang="tr-TR" dirty="0"/>
          </a:p>
          <a:p>
            <a:pPr algn="just"/>
            <a:endParaRPr lang="tr-TR" dirty="0"/>
          </a:p>
          <a:p>
            <a:pPr algn="just"/>
            <a:r>
              <a:rPr lang="tr-TR" b="1" dirty="0" smtClean="0"/>
              <a:t>---------------------------------------------------------/----------------------------------------------------</a:t>
            </a:r>
            <a:endParaRPr lang="tr-TR" b="1" dirty="0"/>
          </a:p>
          <a:p>
            <a:pPr algn="just"/>
            <a:endParaRPr lang="tr-TR" dirty="0" smtClean="0"/>
          </a:p>
          <a:p>
            <a:pPr algn="just"/>
            <a:r>
              <a:rPr lang="tr-TR" dirty="0" smtClean="0"/>
              <a:t>(</a:t>
            </a:r>
            <a:r>
              <a:rPr lang="tr-TR" dirty="0"/>
              <a:t>Bu tutar üzerinden yani 136.02.01.09 hesap kodundan hazine payı, merkez payı,</a:t>
            </a:r>
          </a:p>
          <a:p>
            <a:pPr algn="just"/>
            <a:r>
              <a:rPr lang="tr-TR" dirty="0"/>
              <a:t>SHÇEK payı ödenmeyecektir.)</a:t>
            </a:r>
          </a:p>
        </p:txBody>
      </p:sp>
      <p:sp>
        <p:nvSpPr>
          <p:cNvPr id="9" name="Dikdörtgen 8"/>
          <p:cNvSpPr/>
          <p:nvPr/>
        </p:nvSpPr>
        <p:spPr>
          <a:xfrm>
            <a:off x="0" y="1537622"/>
            <a:ext cx="9143998" cy="400110"/>
          </a:xfrm>
          <a:prstGeom prst="rect">
            <a:avLst/>
          </a:prstGeom>
        </p:spPr>
        <p:txBody>
          <a:bodyPr wrap="square">
            <a:spAutoFit/>
          </a:bodyPr>
          <a:lstStyle/>
          <a:p>
            <a:pPr algn="ctr"/>
            <a:r>
              <a:rPr lang="tr-TR" sz="2000" b="1" dirty="0">
                <a:solidFill>
                  <a:srgbClr val="FF0000"/>
                </a:solidFill>
              </a:rPr>
              <a:t>İhtiyaç Fazlası Demirbaş Devirleri (Bedelli) </a:t>
            </a:r>
          </a:p>
        </p:txBody>
      </p:sp>
      <p:sp>
        <p:nvSpPr>
          <p:cNvPr id="10"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8" name="Dikdörtgen 7"/>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1914896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2" name="Dikdörtgen 1"/>
          <p:cNvSpPr/>
          <p:nvPr/>
        </p:nvSpPr>
        <p:spPr>
          <a:xfrm>
            <a:off x="395536" y="1763524"/>
            <a:ext cx="8748463" cy="369332"/>
          </a:xfrm>
          <a:prstGeom prst="rect">
            <a:avLst/>
          </a:prstGeom>
        </p:spPr>
        <p:txBody>
          <a:bodyPr wrap="square">
            <a:spAutoFit/>
          </a:bodyPr>
          <a:lstStyle/>
          <a:p>
            <a:r>
              <a:rPr lang="tr-TR" b="1" dirty="0"/>
              <a:t>B Sağlık Tesisi, Demirbaşı A Sağlık Tesisinden Ödemeye Esas Belge ile Teslim Aldığında;</a:t>
            </a:r>
          </a:p>
        </p:txBody>
      </p:sp>
      <p:sp>
        <p:nvSpPr>
          <p:cNvPr id="7" name="Dikdörtgen 6"/>
          <p:cNvSpPr/>
          <p:nvPr/>
        </p:nvSpPr>
        <p:spPr>
          <a:xfrm>
            <a:off x="251520" y="2060848"/>
            <a:ext cx="8892480" cy="3877985"/>
          </a:xfrm>
          <a:prstGeom prst="rect">
            <a:avLst/>
          </a:prstGeom>
        </p:spPr>
        <p:txBody>
          <a:bodyPr wrap="square">
            <a:spAutoFit/>
          </a:bodyPr>
          <a:lstStyle/>
          <a:p>
            <a:pPr lvl="0" algn="just"/>
            <a:r>
              <a:rPr lang="tr-TR" b="1" dirty="0" smtClean="0">
                <a:solidFill>
                  <a:prstClr val="black"/>
                </a:solidFill>
              </a:rPr>
              <a:t>--------------------------------------------------------------/-----------------------------------------------</a:t>
            </a:r>
            <a:endParaRPr lang="tr-TR" b="1" dirty="0">
              <a:solidFill>
                <a:prstClr val="black"/>
              </a:solidFill>
            </a:endParaRPr>
          </a:p>
          <a:p>
            <a:pPr lvl="0" algn="just"/>
            <a:r>
              <a:rPr lang="tr-TR" b="1" dirty="0">
                <a:solidFill>
                  <a:prstClr val="black"/>
                </a:solidFill>
              </a:rPr>
              <a:t>  </a:t>
            </a:r>
            <a:r>
              <a:rPr lang="tr-TR" b="1" dirty="0" smtClean="0">
                <a:solidFill>
                  <a:prstClr val="black"/>
                </a:solidFill>
              </a:rPr>
              <a:t>Hesap </a:t>
            </a:r>
            <a:r>
              <a:rPr lang="tr-TR" b="1" dirty="0">
                <a:solidFill>
                  <a:prstClr val="black"/>
                </a:solidFill>
              </a:rPr>
              <a:t>Kodu- Hesap Adı                                               Borç                         Alacak</a:t>
            </a:r>
          </a:p>
          <a:p>
            <a:pPr lvl="0" algn="just"/>
            <a:r>
              <a:rPr lang="tr-TR" dirty="0" smtClean="0">
                <a:solidFill>
                  <a:prstClr val="black"/>
                </a:solidFill>
              </a:rPr>
              <a:t>   </a:t>
            </a:r>
            <a:r>
              <a:rPr lang="tr-TR" dirty="0">
                <a:solidFill>
                  <a:prstClr val="black"/>
                </a:solidFill>
              </a:rPr>
              <a:t>255-Demirbaşlar Hesabı                                                      20.000</a:t>
            </a:r>
          </a:p>
          <a:p>
            <a:pPr lvl="0" algn="just"/>
            <a:r>
              <a:rPr lang="tr-TR" dirty="0">
                <a:solidFill>
                  <a:prstClr val="black"/>
                </a:solidFill>
              </a:rPr>
              <a:t>                  </a:t>
            </a:r>
            <a:r>
              <a:rPr lang="tr-TR" dirty="0" smtClean="0">
                <a:solidFill>
                  <a:prstClr val="black"/>
                </a:solidFill>
              </a:rPr>
              <a:t> </a:t>
            </a:r>
          </a:p>
          <a:p>
            <a:pPr lvl="0" algn="just"/>
            <a:r>
              <a:rPr lang="tr-TR" dirty="0">
                <a:solidFill>
                  <a:prstClr val="black"/>
                </a:solidFill>
              </a:rPr>
              <a:t> </a:t>
            </a:r>
            <a:r>
              <a:rPr lang="tr-TR" dirty="0" smtClean="0">
                <a:solidFill>
                  <a:prstClr val="black"/>
                </a:solidFill>
              </a:rPr>
              <a:t>           </a:t>
            </a:r>
            <a:r>
              <a:rPr lang="tr-TR" dirty="0">
                <a:solidFill>
                  <a:prstClr val="black"/>
                </a:solidFill>
              </a:rPr>
              <a:t>257-Birikmiş Amortismanlar                                                                14.000</a:t>
            </a:r>
          </a:p>
          <a:p>
            <a:pPr lvl="0" algn="just"/>
            <a:r>
              <a:rPr lang="tr-TR" dirty="0">
                <a:solidFill>
                  <a:prstClr val="black"/>
                </a:solidFill>
              </a:rPr>
              <a:t>  </a:t>
            </a:r>
            <a:r>
              <a:rPr lang="tr-TR" dirty="0" smtClean="0">
                <a:solidFill>
                  <a:prstClr val="black"/>
                </a:solidFill>
              </a:rPr>
              <a:t>          </a:t>
            </a:r>
            <a:r>
              <a:rPr lang="tr-TR" dirty="0">
                <a:solidFill>
                  <a:prstClr val="black"/>
                </a:solidFill>
              </a:rPr>
              <a:t>336.11.03- Müdürlük İçi Taşınır                                                             6.000</a:t>
            </a:r>
          </a:p>
          <a:p>
            <a:pPr lvl="0" algn="just"/>
            <a:r>
              <a:rPr lang="tr-TR" dirty="0">
                <a:solidFill>
                  <a:prstClr val="black"/>
                </a:solidFill>
              </a:rPr>
              <a:t>  </a:t>
            </a:r>
            <a:r>
              <a:rPr lang="tr-TR" dirty="0" smtClean="0">
                <a:solidFill>
                  <a:prstClr val="black"/>
                </a:solidFill>
              </a:rPr>
              <a:t>                   </a:t>
            </a:r>
            <a:r>
              <a:rPr lang="tr-TR" dirty="0">
                <a:solidFill>
                  <a:prstClr val="black"/>
                </a:solidFill>
              </a:rPr>
              <a:t>Devrinden Doğan Borçlar</a:t>
            </a:r>
          </a:p>
          <a:p>
            <a:pPr lvl="0" algn="just"/>
            <a:r>
              <a:rPr lang="tr-TR" dirty="0">
                <a:solidFill>
                  <a:prstClr val="black"/>
                </a:solidFill>
              </a:rPr>
              <a:t>        </a:t>
            </a:r>
            <a:endParaRPr lang="tr-TR" dirty="0" smtClean="0">
              <a:solidFill>
                <a:prstClr val="black"/>
              </a:solidFill>
            </a:endParaRPr>
          </a:p>
          <a:p>
            <a:pPr lvl="0" algn="just"/>
            <a:r>
              <a:rPr lang="tr-TR" dirty="0">
                <a:solidFill>
                  <a:prstClr val="black"/>
                </a:solidFill>
              </a:rPr>
              <a:t> </a:t>
            </a:r>
            <a:r>
              <a:rPr lang="tr-TR" dirty="0" smtClean="0">
                <a:solidFill>
                  <a:prstClr val="black"/>
                </a:solidFill>
              </a:rPr>
              <a:t>   </a:t>
            </a:r>
            <a:r>
              <a:rPr lang="tr-TR" dirty="0">
                <a:solidFill>
                  <a:prstClr val="black"/>
                </a:solidFill>
              </a:rPr>
              <a:t>830-Bütçe Gideri                                                                    6.000</a:t>
            </a:r>
          </a:p>
          <a:p>
            <a:pPr lvl="0" algn="just"/>
            <a:r>
              <a:rPr lang="tr-TR" dirty="0">
                <a:solidFill>
                  <a:prstClr val="black"/>
                </a:solidFill>
              </a:rPr>
              <a:t>  </a:t>
            </a:r>
            <a:r>
              <a:rPr lang="tr-TR" dirty="0" smtClean="0">
                <a:solidFill>
                  <a:prstClr val="black"/>
                </a:solidFill>
              </a:rPr>
              <a:t>              </a:t>
            </a:r>
            <a:r>
              <a:rPr lang="tr-TR" dirty="0">
                <a:solidFill>
                  <a:prstClr val="black"/>
                </a:solidFill>
              </a:rPr>
              <a:t>835-Bütçe Gideri Yansıtma                                                                  6.000</a:t>
            </a:r>
          </a:p>
          <a:p>
            <a:pPr lvl="0" algn="just"/>
            <a:r>
              <a:rPr lang="tr-TR" b="1" dirty="0" smtClean="0">
                <a:solidFill>
                  <a:prstClr val="black"/>
                </a:solidFill>
              </a:rPr>
              <a:t>----------------------------------------------------------/---------------------------------------------------</a:t>
            </a:r>
            <a:endParaRPr lang="tr-TR" b="1" dirty="0">
              <a:solidFill>
                <a:prstClr val="black"/>
              </a:solidFill>
            </a:endParaRPr>
          </a:p>
          <a:p>
            <a:pPr lvl="0" algn="just"/>
            <a:endParaRPr lang="tr-TR" sz="1600" dirty="0" smtClean="0">
              <a:solidFill>
                <a:prstClr val="black"/>
              </a:solidFill>
            </a:endParaRPr>
          </a:p>
          <a:p>
            <a:pPr lvl="0" algn="just"/>
            <a:r>
              <a:rPr lang="tr-TR" sz="1600" dirty="0" smtClean="0"/>
              <a:t>(</a:t>
            </a:r>
            <a:r>
              <a:rPr lang="tr-TR" sz="1600" dirty="0"/>
              <a:t>Bu tutar üzerinden yani 136.02.01.09 hesap kodundan hazine payı, merkez </a:t>
            </a:r>
            <a:r>
              <a:rPr lang="tr-TR" sz="1600" dirty="0" err="1" smtClean="0"/>
              <a:t>payı,SHÇEK</a:t>
            </a:r>
            <a:r>
              <a:rPr lang="tr-TR" sz="1600" dirty="0" smtClean="0"/>
              <a:t> </a:t>
            </a:r>
            <a:r>
              <a:rPr lang="tr-TR" sz="1600" dirty="0"/>
              <a:t>payı ödenmeyecektir.)</a:t>
            </a:r>
          </a:p>
        </p:txBody>
      </p:sp>
      <p:sp>
        <p:nvSpPr>
          <p:cNvPr id="9" name="Dikdörtgen 8"/>
          <p:cNvSpPr/>
          <p:nvPr/>
        </p:nvSpPr>
        <p:spPr>
          <a:xfrm>
            <a:off x="0" y="1340768"/>
            <a:ext cx="9143998" cy="400110"/>
          </a:xfrm>
          <a:prstGeom prst="rect">
            <a:avLst/>
          </a:prstGeom>
        </p:spPr>
        <p:txBody>
          <a:bodyPr wrap="square">
            <a:spAutoFit/>
          </a:bodyPr>
          <a:lstStyle/>
          <a:p>
            <a:pPr algn="ctr"/>
            <a:r>
              <a:rPr lang="tr-TR" sz="2000" b="1" dirty="0">
                <a:solidFill>
                  <a:srgbClr val="FF0000"/>
                </a:solidFill>
              </a:rPr>
              <a:t>İhtiyaç Fazlası Demirbaş Devirleri (Bedelli) </a:t>
            </a:r>
          </a:p>
        </p:txBody>
      </p:sp>
      <p:sp>
        <p:nvSpPr>
          <p:cNvPr id="10"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8" name="Dikdörtgen 7"/>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881501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2" name="Dikdörtgen 1"/>
          <p:cNvSpPr/>
          <p:nvPr/>
        </p:nvSpPr>
        <p:spPr>
          <a:xfrm>
            <a:off x="395536" y="2067813"/>
            <a:ext cx="8748463" cy="369332"/>
          </a:xfrm>
          <a:prstGeom prst="rect">
            <a:avLst/>
          </a:prstGeom>
        </p:spPr>
        <p:txBody>
          <a:bodyPr wrap="square">
            <a:spAutoFit/>
          </a:bodyPr>
          <a:lstStyle/>
          <a:p>
            <a:r>
              <a:rPr lang="tr-TR" b="1" dirty="0"/>
              <a:t>B Sağlık Tesisi A Sağlık Tesisine Ödeme Yaptığında;</a:t>
            </a:r>
          </a:p>
        </p:txBody>
      </p:sp>
      <p:sp>
        <p:nvSpPr>
          <p:cNvPr id="7" name="Dikdörtgen 6"/>
          <p:cNvSpPr/>
          <p:nvPr/>
        </p:nvSpPr>
        <p:spPr>
          <a:xfrm>
            <a:off x="611560" y="2715885"/>
            <a:ext cx="7920880" cy="2585323"/>
          </a:xfrm>
          <a:prstGeom prst="rect">
            <a:avLst/>
          </a:prstGeom>
        </p:spPr>
        <p:txBody>
          <a:bodyPr wrap="square">
            <a:spAutoFit/>
          </a:bodyPr>
          <a:lstStyle/>
          <a:p>
            <a:r>
              <a:rPr lang="tr-TR" b="1" dirty="0" smtClean="0"/>
              <a:t>----------------------------------------------------------/--------------------------------------------------</a:t>
            </a:r>
            <a:endParaRPr lang="tr-TR" b="1" dirty="0"/>
          </a:p>
          <a:p>
            <a:r>
              <a:rPr lang="tr-TR" b="1" dirty="0" smtClean="0"/>
              <a:t> </a:t>
            </a:r>
            <a:r>
              <a:rPr lang="tr-TR" b="1" dirty="0"/>
              <a:t>Hesap Kodu- Hesap Adı          </a:t>
            </a:r>
            <a:r>
              <a:rPr lang="tr-TR" b="1" dirty="0" smtClean="0"/>
              <a:t>                                        </a:t>
            </a:r>
            <a:r>
              <a:rPr lang="tr-TR" b="1" dirty="0"/>
              <a:t>Borç                         Alacak</a:t>
            </a:r>
          </a:p>
          <a:p>
            <a:pPr lvl="0"/>
            <a:r>
              <a:rPr lang="tr-TR" dirty="0"/>
              <a:t>  </a:t>
            </a:r>
            <a:r>
              <a:rPr lang="tr-TR" dirty="0" smtClean="0">
                <a:solidFill>
                  <a:prstClr val="black"/>
                </a:solidFill>
              </a:rPr>
              <a:t>336.11.03- </a:t>
            </a:r>
            <a:r>
              <a:rPr lang="tr-TR" dirty="0">
                <a:solidFill>
                  <a:prstClr val="black"/>
                </a:solidFill>
              </a:rPr>
              <a:t>Müdürlük İçi </a:t>
            </a:r>
            <a:r>
              <a:rPr lang="tr-TR" dirty="0" smtClean="0">
                <a:solidFill>
                  <a:prstClr val="black"/>
                </a:solidFill>
              </a:rPr>
              <a:t>Taşınır</a:t>
            </a:r>
            <a:r>
              <a:rPr lang="tr-TR" dirty="0">
                <a:solidFill>
                  <a:prstClr val="black"/>
                </a:solidFill>
              </a:rPr>
              <a:t> </a:t>
            </a:r>
            <a:r>
              <a:rPr lang="tr-TR" dirty="0" smtClean="0">
                <a:solidFill>
                  <a:prstClr val="black"/>
                </a:solidFill>
              </a:rPr>
              <a:t> Devrinden               </a:t>
            </a:r>
            <a:r>
              <a:rPr lang="tr-TR" dirty="0">
                <a:solidFill>
                  <a:prstClr val="black"/>
                </a:solidFill>
              </a:rPr>
              <a:t>6.000</a:t>
            </a:r>
          </a:p>
          <a:p>
            <a:pPr lvl="0"/>
            <a:r>
              <a:rPr lang="tr-TR" dirty="0" smtClean="0">
                <a:solidFill>
                  <a:prstClr val="black"/>
                </a:solidFill>
              </a:rPr>
              <a:t>                      Doğan </a:t>
            </a:r>
            <a:r>
              <a:rPr lang="tr-TR" dirty="0">
                <a:solidFill>
                  <a:prstClr val="black"/>
                </a:solidFill>
              </a:rPr>
              <a:t>Borçlar</a:t>
            </a:r>
          </a:p>
          <a:p>
            <a:r>
              <a:rPr lang="tr-TR" dirty="0" smtClean="0"/>
              <a:t>                                   </a:t>
            </a:r>
          </a:p>
          <a:p>
            <a:r>
              <a:rPr lang="tr-TR" dirty="0"/>
              <a:t> </a:t>
            </a:r>
            <a:r>
              <a:rPr lang="tr-TR" dirty="0" smtClean="0"/>
              <a:t>                103-Verilen Çekler ve Gönderme Emirleri                                        6.000                          </a:t>
            </a:r>
            <a:endParaRPr lang="tr-TR" dirty="0"/>
          </a:p>
          <a:p>
            <a:r>
              <a:rPr lang="tr-TR" b="1" dirty="0" smtClean="0"/>
              <a:t>--------------------------------------------------------/----------------------------------------------------</a:t>
            </a:r>
            <a:endParaRPr lang="tr-TR" b="1" dirty="0"/>
          </a:p>
          <a:p>
            <a:endParaRPr lang="tr-TR" dirty="0"/>
          </a:p>
          <a:p>
            <a:endParaRPr lang="tr-TR" dirty="0"/>
          </a:p>
        </p:txBody>
      </p:sp>
      <p:sp>
        <p:nvSpPr>
          <p:cNvPr id="10" name="Dikdörtgen 9"/>
          <p:cNvSpPr/>
          <p:nvPr/>
        </p:nvSpPr>
        <p:spPr>
          <a:xfrm>
            <a:off x="0" y="1340768"/>
            <a:ext cx="9143998" cy="400110"/>
          </a:xfrm>
          <a:prstGeom prst="rect">
            <a:avLst/>
          </a:prstGeom>
        </p:spPr>
        <p:txBody>
          <a:bodyPr wrap="square">
            <a:spAutoFit/>
          </a:bodyPr>
          <a:lstStyle/>
          <a:p>
            <a:pPr algn="ctr"/>
            <a:r>
              <a:rPr lang="tr-TR" sz="2000" b="1" dirty="0">
                <a:solidFill>
                  <a:srgbClr val="FF0000"/>
                </a:solidFill>
              </a:rPr>
              <a:t>İhtiyaç Fazlası Demirbaş Devirleri (Bedelli) </a:t>
            </a:r>
          </a:p>
        </p:txBody>
      </p:sp>
      <p:sp>
        <p:nvSpPr>
          <p:cNvPr id="8"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9" name="Dikdörtgen 8"/>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1912194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611560" y="1556792"/>
            <a:ext cx="7920880" cy="4401205"/>
          </a:xfrm>
          <a:prstGeom prst="rect">
            <a:avLst/>
          </a:prstGeom>
        </p:spPr>
        <p:txBody>
          <a:bodyPr wrap="square">
            <a:spAutoFit/>
          </a:bodyPr>
          <a:lstStyle/>
          <a:p>
            <a:pPr marL="342900" indent="-342900">
              <a:buFont typeface="+mj-lt"/>
              <a:buAutoNum type="arabicPeriod"/>
            </a:pPr>
            <a:r>
              <a:rPr lang="tr-TR" sz="2000" b="1" dirty="0" smtClean="0">
                <a:solidFill>
                  <a:srgbClr val="FF0000"/>
                </a:solidFill>
              </a:rPr>
              <a:t>İl </a:t>
            </a:r>
            <a:r>
              <a:rPr lang="tr-TR" sz="2000" b="1" dirty="0">
                <a:solidFill>
                  <a:srgbClr val="FF0000"/>
                </a:solidFill>
              </a:rPr>
              <a:t>Sağlık Müdürlüğüne Bağlı İşletme Birimlerinin Birbirinden Mal ve Malzeme Alımları/Devirleri</a:t>
            </a:r>
          </a:p>
          <a:p>
            <a:pPr marL="342900" indent="-342900">
              <a:buFont typeface="+mj-lt"/>
              <a:buAutoNum type="arabicPeriod"/>
            </a:pPr>
            <a:r>
              <a:rPr lang="tr-TR" sz="2000" b="1" dirty="0" smtClean="0">
                <a:solidFill>
                  <a:srgbClr val="FF0000"/>
                </a:solidFill>
              </a:rPr>
              <a:t>İl </a:t>
            </a:r>
            <a:r>
              <a:rPr lang="tr-TR" sz="2000" b="1" dirty="0">
                <a:solidFill>
                  <a:srgbClr val="FF0000"/>
                </a:solidFill>
              </a:rPr>
              <a:t>Sağlık Müdürlükleri Arasında Mal ve Malzeme Alımları/Devirleri</a:t>
            </a:r>
          </a:p>
          <a:p>
            <a:pPr marL="342900" indent="-342900">
              <a:buFont typeface="+mj-lt"/>
              <a:buAutoNum type="arabicPeriod"/>
            </a:pPr>
            <a:r>
              <a:rPr lang="tr-TR" sz="2000" b="1" dirty="0">
                <a:solidFill>
                  <a:srgbClr val="FF0000"/>
                </a:solidFill>
              </a:rPr>
              <a:t>İşletme Birimlerinin Birbirinden Hizmet Alımları</a:t>
            </a:r>
          </a:p>
          <a:p>
            <a:pPr marL="342900" indent="-342900">
              <a:buFont typeface="+mj-lt"/>
              <a:buAutoNum type="arabicPeriod"/>
            </a:pPr>
            <a:r>
              <a:rPr lang="tr-TR" sz="2000" b="1" dirty="0">
                <a:solidFill>
                  <a:srgbClr val="FF0000"/>
                </a:solidFill>
              </a:rPr>
              <a:t>Borç </a:t>
            </a:r>
            <a:r>
              <a:rPr lang="tr-TR" sz="2000" b="1" dirty="0" smtClean="0">
                <a:solidFill>
                  <a:srgbClr val="FF0000"/>
                </a:solidFill>
              </a:rPr>
              <a:t>Verme ve Alma </a:t>
            </a:r>
            <a:endParaRPr lang="tr-TR" sz="2000" b="1" dirty="0">
              <a:solidFill>
                <a:srgbClr val="FF0000"/>
              </a:solidFill>
            </a:endParaRPr>
          </a:p>
          <a:p>
            <a:pPr marL="342900" indent="-342900">
              <a:buFont typeface="+mj-lt"/>
              <a:buAutoNum type="arabicPeriod"/>
            </a:pPr>
            <a:r>
              <a:rPr lang="tr-TR" sz="2000" b="1" dirty="0">
                <a:solidFill>
                  <a:srgbClr val="FF0000"/>
                </a:solidFill>
              </a:rPr>
              <a:t>İşletme Birimlerinin Ortak  Hizmet </a:t>
            </a:r>
            <a:r>
              <a:rPr lang="tr-TR" sz="2000" b="1" dirty="0" smtClean="0">
                <a:solidFill>
                  <a:srgbClr val="FF0000"/>
                </a:solidFill>
              </a:rPr>
              <a:t>Alımları</a:t>
            </a:r>
          </a:p>
          <a:p>
            <a:pPr marL="342900" indent="-342900">
              <a:buFont typeface="+mj-lt"/>
              <a:buAutoNum type="arabicPeriod"/>
            </a:pPr>
            <a:r>
              <a:rPr lang="tr-TR" sz="2000" b="1" dirty="0">
                <a:solidFill>
                  <a:srgbClr val="FF0000"/>
                </a:solidFill>
              </a:rPr>
              <a:t>İşletme Birimleri ile </a:t>
            </a:r>
            <a:r>
              <a:rPr lang="tr-TR" sz="2000" b="1" dirty="0" smtClean="0">
                <a:solidFill>
                  <a:srgbClr val="FF0000"/>
                </a:solidFill>
              </a:rPr>
              <a:t>Kiracıların Ticari </a:t>
            </a:r>
            <a:r>
              <a:rPr lang="tr-TR" sz="2000" b="1" dirty="0">
                <a:solidFill>
                  <a:srgbClr val="FF0000"/>
                </a:solidFill>
              </a:rPr>
              <a:t>Alan İşletme </a:t>
            </a:r>
            <a:r>
              <a:rPr lang="tr-TR" sz="2000" b="1" dirty="0" smtClean="0">
                <a:solidFill>
                  <a:srgbClr val="FF0000"/>
                </a:solidFill>
              </a:rPr>
              <a:t>Giderleri</a:t>
            </a:r>
          </a:p>
          <a:p>
            <a:pPr marL="342900" indent="-342900">
              <a:buFont typeface="+mj-lt"/>
              <a:buAutoNum type="arabicPeriod"/>
            </a:pPr>
            <a:r>
              <a:rPr lang="tr-TR" sz="2000" b="1" dirty="0" smtClean="0">
                <a:solidFill>
                  <a:srgbClr val="FF0000"/>
                </a:solidFill>
              </a:rPr>
              <a:t>Ödeneklerin Kaydı ve Mahsuplaşma</a:t>
            </a:r>
          </a:p>
          <a:p>
            <a:pPr marL="342900" indent="-342900">
              <a:buFont typeface="+mj-lt"/>
              <a:buAutoNum type="arabicPeriod"/>
            </a:pPr>
            <a:r>
              <a:rPr lang="tr-TR" sz="2000" b="1" dirty="0" smtClean="0">
                <a:solidFill>
                  <a:srgbClr val="FF0000"/>
                </a:solidFill>
              </a:rPr>
              <a:t>Terkin </a:t>
            </a:r>
            <a:r>
              <a:rPr lang="tr-TR" sz="2000" b="1" dirty="0">
                <a:solidFill>
                  <a:srgbClr val="FF0000"/>
                </a:solidFill>
              </a:rPr>
              <a:t>Kayıtları</a:t>
            </a:r>
          </a:p>
          <a:p>
            <a:pPr marL="342900" indent="-342900">
              <a:buFont typeface="+mj-lt"/>
              <a:buAutoNum type="arabicPeriod"/>
            </a:pPr>
            <a:r>
              <a:rPr lang="tr-TR" sz="2000" b="1" dirty="0">
                <a:solidFill>
                  <a:srgbClr val="FF0000"/>
                </a:solidFill>
              </a:rPr>
              <a:t>Amortisman ve </a:t>
            </a:r>
            <a:r>
              <a:rPr lang="tr-TR" sz="2000" b="1" dirty="0" smtClean="0">
                <a:solidFill>
                  <a:srgbClr val="FF0000"/>
                </a:solidFill>
              </a:rPr>
              <a:t>Kayıtları</a:t>
            </a:r>
          </a:p>
          <a:p>
            <a:pPr marL="342900" indent="-342900">
              <a:buFont typeface="+mj-lt"/>
              <a:buAutoNum type="arabicPeriod"/>
            </a:pPr>
            <a:r>
              <a:rPr lang="tr-TR" sz="2000" b="1" dirty="0" smtClean="0">
                <a:solidFill>
                  <a:srgbClr val="FF0000"/>
                </a:solidFill>
              </a:rPr>
              <a:t>Avans Hesaplarının Kullanımı </a:t>
            </a:r>
            <a:endParaRPr lang="tr-TR" sz="2000" b="1" dirty="0">
              <a:solidFill>
                <a:srgbClr val="FF0000"/>
              </a:solidFill>
            </a:endParaRPr>
          </a:p>
          <a:p>
            <a:pPr marL="342900" indent="-342900">
              <a:buFont typeface="+mj-lt"/>
              <a:buAutoNum type="arabicPeriod"/>
            </a:pPr>
            <a:r>
              <a:rPr lang="tr-TR" sz="2000" b="1" dirty="0" smtClean="0">
                <a:solidFill>
                  <a:srgbClr val="FF0000"/>
                </a:solidFill>
              </a:rPr>
              <a:t>Faiz </a:t>
            </a:r>
            <a:r>
              <a:rPr lang="tr-TR" sz="2000" b="1" dirty="0">
                <a:solidFill>
                  <a:srgbClr val="FF0000"/>
                </a:solidFill>
              </a:rPr>
              <a:t>Gelir </a:t>
            </a:r>
            <a:r>
              <a:rPr lang="tr-TR" sz="2000" b="1" dirty="0" smtClean="0">
                <a:solidFill>
                  <a:srgbClr val="FF0000"/>
                </a:solidFill>
              </a:rPr>
              <a:t>Kayıtları</a:t>
            </a:r>
          </a:p>
          <a:p>
            <a:pPr marL="342900" indent="-342900">
              <a:buFont typeface="+mj-lt"/>
              <a:buAutoNum type="arabicPeriod"/>
            </a:pPr>
            <a:r>
              <a:rPr lang="tr-TR" sz="2000" b="1" dirty="0" smtClean="0">
                <a:solidFill>
                  <a:srgbClr val="FF0000"/>
                </a:solidFill>
              </a:rPr>
              <a:t>Kıdem Tazminat Karşılığı kayıtları</a:t>
            </a:r>
          </a:p>
          <a:p>
            <a:pPr marL="342900" indent="-342900">
              <a:buFont typeface="+mj-lt"/>
              <a:buAutoNum type="arabicPeriod"/>
            </a:pPr>
            <a:r>
              <a:rPr lang="tr-TR" sz="2000" b="1" dirty="0" smtClean="0">
                <a:solidFill>
                  <a:srgbClr val="FF0000"/>
                </a:solidFill>
              </a:rPr>
              <a:t>Diğer </a:t>
            </a:r>
            <a:r>
              <a:rPr lang="tr-TR" sz="2000" b="1" dirty="0">
                <a:solidFill>
                  <a:srgbClr val="FF0000"/>
                </a:solidFill>
              </a:rPr>
              <a:t>Hatalı Kayıtlar</a:t>
            </a:r>
          </a:p>
        </p:txBody>
      </p:sp>
      <p:sp>
        <p:nvSpPr>
          <p:cNvPr id="2" name="Dikdörtgen 1"/>
          <p:cNvSpPr/>
          <p:nvPr/>
        </p:nvSpPr>
        <p:spPr>
          <a:xfrm>
            <a:off x="0" y="817548"/>
            <a:ext cx="9144000" cy="523220"/>
          </a:xfrm>
          <a:prstGeom prst="rect">
            <a:avLst/>
          </a:prstGeom>
        </p:spPr>
        <p:txBody>
          <a:bodyPr wrap="square">
            <a:spAutoFit/>
          </a:bodyPr>
          <a:lstStyle/>
          <a:p>
            <a:pPr algn="ctr"/>
            <a:r>
              <a:rPr lang="tr-TR" sz="2800" b="1" dirty="0">
                <a:solidFill>
                  <a:srgbClr val="0000FF"/>
                </a:solidFill>
              </a:rPr>
              <a:t>Sunum Konu Başlıkları</a:t>
            </a:r>
          </a:p>
        </p:txBody>
      </p:sp>
    </p:spTree>
    <p:extLst>
      <p:ext uri="{BB962C8B-B14F-4D97-AF65-F5344CB8AC3E}">
        <p14:creationId xmlns:p14="http://schemas.microsoft.com/office/powerpoint/2010/main" val="1310625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0" name="Dikdörtgen 9"/>
          <p:cNvSpPr/>
          <p:nvPr/>
        </p:nvSpPr>
        <p:spPr>
          <a:xfrm>
            <a:off x="0" y="1372706"/>
            <a:ext cx="9143998" cy="400110"/>
          </a:xfrm>
          <a:prstGeom prst="rect">
            <a:avLst/>
          </a:prstGeom>
        </p:spPr>
        <p:txBody>
          <a:bodyPr wrap="square">
            <a:spAutoFit/>
          </a:bodyPr>
          <a:lstStyle/>
          <a:p>
            <a:pPr algn="ctr"/>
            <a:r>
              <a:rPr lang="tr-TR" sz="2000" b="1" dirty="0" smtClean="0">
                <a:solidFill>
                  <a:srgbClr val="0000FF"/>
                </a:solidFill>
              </a:rPr>
              <a:t> </a:t>
            </a:r>
            <a:endParaRPr lang="tr-TR" sz="2000" b="1" dirty="0">
              <a:solidFill>
                <a:srgbClr val="0000FF"/>
              </a:solidFill>
            </a:endParaRPr>
          </a:p>
        </p:txBody>
      </p:sp>
      <p:sp>
        <p:nvSpPr>
          <p:cNvPr id="4" name="Dikdörtgen 3"/>
          <p:cNvSpPr/>
          <p:nvPr/>
        </p:nvSpPr>
        <p:spPr>
          <a:xfrm>
            <a:off x="611560" y="2366878"/>
            <a:ext cx="7920880" cy="2862322"/>
          </a:xfrm>
          <a:prstGeom prst="rect">
            <a:avLst/>
          </a:prstGeom>
        </p:spPr>
        <p:txBody>
          <a:bodyPr wrap="square">
            <a:spAutoFit/>
          </a:bodyPr>
          <a:lstStyle/>
          <a:p>
            <a:pPr lvl="0" algn="just"/>
            <a:r>
              <a:rPr lang="tr-TR" b="1" dirty="0" smtClean="0">
                <a:solidFill>
                  <a:prstClr val="black"/>
                </a:solidFill>
              </a:rPr>
              <a:t>Örnek :</a:t>
            </a:r>
            <a:r>
              <a:rPr lang="tr-TR" dirty="0" smtClean="0">
                <a:solidFill>
                  <a:prstClr val="black"/>
                </a:solidFill>
              </a:rPr>
              <a:t> D İl Sağlık Müdürlüğüne bağlı</a:t>
            </a:r>
          </a:p>
          <a:p>
            <a:pPr lvl="0" algn="just"/>
            <a:r>
              <a:rPr lang="tr-TR" dirty="0" smtClean="0">
                <a:solidFill>
                  <a:prstClr val="black"/>
                </a:solidFill>
              </a:rPr>
              <a:t>         </a:t>
            </a:r>
          </a:p>
          <a:p>
            <a:pPr marL="1792288" lvl="0" algn="just"/>
            <a:r>
              <a:rPr lang="tr-TR" dirty="0" smtClean="0">
                <a:solidFill>
                  <a:prstClr val="black"/>
                </a:solidFill>
              </a:rPr>
              <a:t>A Sağlık Tesisinde -  5.000 TL</a:t>
            </a:r>
          </a:p>
          <a:p>
            <a:pPr marL="1792288" lvl="0" algn="just"/>
            <a:r>
              <a:rPr lang="tr-TR" dirty="0" smtClean="0">
                <a:solidFill>
                  <a:prstClr val="black"/>
                </a:solidFill>
              </a:rPr>
              <a:t>B Sağlık Tesisinde -  4.000 TL</a:t>
            </a:r>
          </a:p>
          <a:p>
            <a:pPr marL="1792288" lvl="0" algn="just"/>
            <a:r>
              <a:rPr lang="tr-TR" dirty="0" smtClean="0">
                <a:solidFill>
                  <a:prstClr val="black"/>
                </a:solidFill>
              </a:rPr>
              <a:t>C Sağlık Tesisinde -  6.000 TL</a:t>
            </a:r>
          </a:p>
          <a:p>
            <a:pPr lvl="0" algn="just"/>
            <a:endParaRPr lang="tr-TR" dirty="0" smtClean="0">
              <a:solidFill>
                <a:prstClr val="black"/>
              </a:solidFill>
            </a:endParaRPr>
          </a:p>
          <a:p>
            <a:pPr marL="712788" lvl="0" algn="just"/>
            <a:r>
              <a:rPr lang="tr-TR" dirty="0" smtClean="0">
                <a:solidFill>
                  <a:prstClr val="black"/>
                </a:solidFill>
              </a:rPr>
              <a:t>Tutarında olmak üzere toplam 15.000 TL tutarında ihtiyaç olan </a:t>
            </a:r>
            <a:r>
              <a:rPr lang="tr-TR" dirty="0">
                <a:solidFill>
                  <a:prstClr val="black"/>
                </a:solidFill>
              </a:rPr>
              <a:t>sarf malzeme alımı yapılmıştır. Mal/malzeme alımları her bir sağlık tesisine ayrı ayrı faturalandırılıp </a:t>
            </a:r>
            <a:r>
              <a:rPr lang="tr-TR" dirty="0" smtClean="0">
                <a:solidFill>
                  <a:prstClr val="black"/>
                </a:solidFill>
              </a:rPr>
              <a:t>muhasebeleştirilecektir.</a:t>
            </a:r>
          </a:p>
          <a:p>
            <a:pPr lvl="0" algn="just"/>
            <a:r>
              <a:rPr lang="tr-TR" dirty="0" smtClean="0">
                <a:solidFill>
                  <a:prstClr val="black"/>
                </a:solidFill>
              </a:rPr>
              <a:t> </a:t>
            </a:r>
            <a:endParaRPr lang="tr-TR" dirty="0">
              <a:solidFill>
                <a:prstClr val="black"/>
              </a:solidFill>
            </a:endParaRPr>
          </a:p>
        </p:txBody>
      </p:sp>
      <p:sp>
        <p:nvSpPr>
          <p:cNvPr id="8" name="Dikdörtgen 7"/>
          <p:cNvSpPr/>
          <p:nvPr/>
        </p:nvSpPr>
        <p:spPr>
          <a:xfrm>
            <a:off x="0" y="1484784"/>
            <a:ext cx="9143998" cy="400110"/>
          </a:xfrm>
          <a:prstGeom prst="rect">
            <a:avLst/>
          </a:prstGeom>
        </p:spPr>
        <p:txBody>
          <a:bodyPr wrap="square">
            <a:spAutoFit/>
          </a:bodyPr>
          <a:lstStyle/>
          <a:p>
            <a:pPr algn="ctr"/>
            <a:r>
              <a:rPr lang="tr-TR" sz="2000" b="1" dirty="0">
                <a:solidFill>
                  <a:srgbClr val="FF0000"/>
                </a:solidFill>
              </a:rPr>
              <a:t>İlk Defa İhaleyle Sarf Malzeme Alımı (Bedelli)</a:t>
            </a:r>
          </a:p>
        </p:txBody>
      </p:sp>
      <p:sp>
        <p:nvSpPr>
          <p:cNvPr id="9"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73220710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721109"/>
            <a:ext cx="7920880" cy="3139321"/>
          </a:xfrm>
          <a:prstGeom prst="rect">
            <a:avLst/>
          </a:prstGeom>
        </p:spPr>
        <p:txBody>
          <a:bodyPr wrap="square">
            <a:spAutoFit/>
          </a:bodyPr>
          <a:lstStyle/>
          <a:p>
            <a:pPr lvl="0"/>
            <a:endParaRPr lang="tr-TR" dirty="0">
              <a:solidFill>
                <a:prstClr val="black"/>
              </a:solidFill>
            </a:endParaRPr>
          </a:p>
          <a:p>
            <a:r>
              <a:rPr lang="tr-TR" b="1" dirty="0" smtClean="0"/>
              <a:t>------------------------------------------------------------/-----------------------------------------------</a:t>
            </a:r>
            <a:endParaRPr lang="tr-TR" b="1" dirty="0"/>
          </a:p>
          <a:p>
            <a:r>
              <a:rPr lang="tr-TR" b="1" dirty="0"/>
              <a:t>  </a:t>
            </a:r>
            <a:r>
              <a:rPr lang="tr-TR" b="1" dirty="0" smtClean="0"/>
              <a:t>Hesap </a:t>
            </a:r>
            <a:r>
              <a:rPr lang="tr-TR" b="1" dirty="0"/>
              <a:t>Kodu- Hesap Adı                                                 Borç                         Alacak</a:t>
            </a:r>
          </a:p>
          <a:p>
            <a:r>
              <a:rPr lang="tr-TR" dirty="0"/>
              <a:t>  </a:t>
            </a:r>
            <a:r>
              <a:rPr lang="tr-TR" dirty="0" smtClean="0"/>
              <a:t>150-İlk </a:t>
            </a:r>
            <a:r>
              <a:rPr lang="tr-TR" dirty="0"/>
              <a:t>Madde ve Malzeme Hesabı                              5.000</a:t>
            </a:r>
          </a:p>
          <a:p>
            <a:endParaRPr lang="tr-TR" dirty="0"/>
          </a:p>
          <a:p>
            <a:r>
              <a:rPr lang="tr-TR" dirty="0"/>
              <a:t>  </a:t>
            </a:r>
            <a:r>
              <a:rPr lang="tr-TR" dirty="0" smtClean="0"/>
              <a:t>                            </a:t>
            </a:r>
            <a:r>
              <a:rPr lang="tr-TR" dirty="0"/>
              <a:t>320.11- Gerçek ve Tüzel Kişilere Borçlar                            4.985</a:t>
            </a:r>
          </a:p>
          <a:p>
            <a:r>
              <a:rPr lang="tr-TR" dirty="0"/>
              <a:t>  </a:t>
            </a:r>
            <a:r>
              <a:rPr lang="tr-TR" dirty="0" smtClean="0"/>
              <a:t>                            </a:t>
            </a:r>
            <a:r>
              <a:rPr lang="tr-TR" dirty="0"/>
              <a:t>360.03- Damga Vergisi                                                               15</a:t>
            </a:r>
          </a:p>
          <a:p>
            <a:r>
              <a:rPr lang="tr-TR" dirty="0"/>
              <a:t>  </a:t>
            </a:r>
            <a:r>
              <a:rPr lang="tr-TR" dirty="0" smtClean="0"/>
              <a:t> </a:t>
            </a:r>
            <a:r>
              <a:rPr lang="tr-TR" dirty="0"/>
              <a:t>830-Bütçe Gideri                                                                 5.000</a:t>
            </a:r>
          </a:p>
          <a:p>
            <a:r>
              <a:rPr lang="tr-TR" dirty="0"/>
              <a:t>  </a:t>
            </a:r>
            <a:r>
              <a:rPr lang="tr-TR" dirty="0" smtClean="0"/>
              <a:t>                            </a:t>
            </a:r>
            <a:r>
              <a:rPr lang="tr-TR" dirty="0"/>
              <a:t>835-Bütçe Gideri Yansıtma                                                   5.000</a:t>
            </a:r>
          </a:p>
          <a:p>
            <a:endParaRPr lang="tr-TR" dirty="0"/>
          </a:p>
          <a:p>
            <a:r>
              <a:rPr lang="tr-TR" b="1" dirty="0" smtClean="0"/>
              <a:t>---------------------------------------------------------/---------------------------------------------------</a:t>
            </a:r>
            <a:r>
              <a:rPr lang="tr-TR" dirty="0" smtClean="0"/>
              <a:t> </a:t>
            </a:r>
            <a:endParaRPr lang="tr-TR" dirty="0"/>
          </a:p>
        </p:txBody>
      </p:sp>
      <p:sp>
        <p:nvSpPr>
          <p:cNvPr id="7" name="Dikdörtgen 6"/>
          <p:cNvSpPr/>
          <p:nvPr/>
        </p:nvSpPr>
        <p:spPr>
          <a:xfrm>
            <a:off x="467544" y="2060848"/>
            <a:ext cx="8676454" cy="369332"/>
          </a:xfrm>
          <a:prstGeom prst="rect">
            <a:avLst/>
          </a:prstGeom>
        </p:spPr>
        <p:txBody>
          <a:bodyPr wrap="square">
            <a:spAutoFit/>
          </a:bodyPr>
          <a:lstStyle/>
          <a:p>
            <a:pPr lvl="0"/>
            <a:r>
              <a:rPr lang="tr-TR" b="1" dirty="0"/>
              <a:t>A Sağlık Tesisi Kaydı; İhtiyacı olan mal/malzeme tutarı =5.000</a:t>
            </a:r>
          </a:p>
        </p:txBody>
      </p:sp>
      <p:sp>
        <p:nvSpPr>
          <p:cNvPr id="9" name="Dikdörtgen 8"/>
          <p:cNvSpPr/>
          <p:nvPr/>
        </p:nvSpPr>
        <p:spPr>
          <a:xfrm>
            <a:off x="0" y="1412776"/>
            <a:ext cx="9143998" cy="400110"/>
          </a:xfrm>
          <a:prstGeom prst="rect">
            <a:avLst/>
          </a:prstGeom>
        </p:spPr>
        <p:txBody>
          <a:bodyPr wrap="square">
            <a:spAutoFit/>
          </a:bodyPr>
          <a:lstStyle/>
          <a:p>
            <a:pPr algn="ctr"/>
            <a:r>
              <a:rPr lang="tr-TR" sz="2000" b="1" dirty="0">
                <a:solidFill>
                  <a:srgbClr val="FF0000"/>
                </a:solidFill>
              </a:rPr>
              <a:t>İlk Defa İhaleyle Sarf Malzeme Alımı (Bedelli)</a:t>
            </a:r>
          </a:p>
        </p:txBody>
      </p:sp>
      <p:sp>
        <p:nvSpPr>
          <p:cNvPr id="10"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8" name="Dikdörtgen 7"/>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17420496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2" name="Dikdörtgen 1"/>
          <p:cNvSpPr/>
          <p:nvPr/>
        </p:nvSpPr>
        <p:spPr>
          <a:xfrm>
            <a:off x="395536" y="2017871"/>
            <a:ext cx="8748464" cy="369332"/>
          </a:xfrm>
          <a:prstGeom prst="rect">
            <a:avLst/>
          </a:prstGeom>
        </p:spPr>
        <p:txBody>
          <a:bodyPr wrap="square">
            <a:spAutoFit/>
          </a:bodyPr>
          <a:lstStyle/>
          <a:p>
            <a:r>
              <a:rPr lang="tr-TR" b="1" dirty="0"/>
              <a:t>B Sağlık Tesisi Kaydı; İhtiyacı olan mal/malzeme tutarı =4.000</a:t>
            </a:r>
          </a:p>
        </p:txBody>
      </p:sp>
      <p:sp>
        <p:nvSpPr>
          <p:cNvPr id="8" name="Dikdörtgen 7"/>
          <p:cNvSpPr/>
          <p:nvPr/>
        </p:nvSpPr>
        <p:spPr>
          <a:xfrm>
            <a:off x="611560" y="2737951"/>
            <a:ext cx="7920880" cy="3139321"/>
          </a:xfrm>
          <a:prstGeom prst="rect">
            <a:avLst/>
          </a:prstGeom>
        </p:spPr>
        <p:txBody>
          <a:bodyPr wrap="square">
            <a:spAutoFit/>
          </a:bodyPr>
          <a:lstStyle/>
          <a:p>
            <a:pPr algn="just"/>
            <a:r>
              <a:rPr lang="tr-TR" b="1" dirty="0" smtClean="0"/>
              <a:t>-------------------------------------------------------------/-----------------------------------------------</a:t>
            </a:r>
            <a:endParaRPr lang="tr-TR" b="1" dirty="0"/>
          </a:p>
          <a:p>
            <a:pPr algn="just"/>
            <a:r>
              <a:rPr lang="tr-TR" dirty="0"/>
              <a:t>  </a:t>
            </a:r>
            <a:r>
              <a:rPr lang="tr-TR" b="1" dirty="0" smtClean="0"/>
              <a:t>Hesap </a:t>
            </a:r>
            <a:r>
              <a:rPr lang="tr-TR" b="1" dirty="0"/>
              <a:t>Kodu- Hesap Adı                                                 Borç                         Alacak</a:t>
            </a:r>
          </a:p>
          <a:p>
            <a:pPr algn="just"/>
            <a:r>
              <a:rPr lang="tr-TR" dirty="0"/>
              <a:t>  </a:t>
            </a:r>
            <a:r>
              <a:rPr lang="tr-TR" dirty="0" smtClean="0"/>
              <a:t> </a:t>
            </a:r>
            <a:r>
              <a:rPr lang="tr-TR" dirty="0"/>
              <a:t>150-İlk Madde ve Malzeme Hesabı                              4.000</a:t>
            </a:r>
          </a:p>
          <a:p>
            <a:pPr algn="just"/>
            <a:r>
              <a:rPr lang="tr-TR" dirty="0"/>
              <a:t>  </a:t>
            </a:r>
            <a:r>
              <a:rPr lang="tr-TR" dirty="0" smtClean="0"/>
              <a:t>                         </a:t>
            </a:r>
          </a:p>
          <a:p>
            <a:pPr algn="just"/>
            <a:r>
              <a:rPr lang="tr-TR" dirty="0"/>
              <a:t> </a:t>
            </a:r>
            <a:r>
              <a:rPr lang="tr-TR" dirty="0" smtClean="0"/>
              <a:t>                 </a:t>
            </a:r>
            <a:r>
              <a:rPr lang="tr-TR" dirty="0"/>
              <a:t>320.11- Gerçek ve Tüzel Kişilere Borçlar                                         3.988</a:t>
            </a:r>
          </a:p>
          <a:p>
            <a:pPr algn="just"/>
            <a:r>
              <a:rPr lang="tr-TR" dirty="0"/>
              <a:t>  </a:t>
            </a:r>
            <a:r>
              <a:rPr lang="tr-TR" dirty="0" smtClean="0"/>
              <a:t>                </a:t>
            </a:r>
            <a:r>
              <a:rPr lang="tr-TR" dirty="0"/>
              <a:t>360.03- Damga Vergisi                                                                            12</a:t>
            </a:r>
          </a:p>
          <a:p>
            <a:pPr algn="just"/>
            <a:r>
              <a:rPr lang="tr-TR" dirty="0"/>
              <a:t>              </a:t>
            </a:r>
            <a:endParaRPr lang="tr-TR" dirty="0" smtClean="0"/>
          </a:p>
          <a:p>
            <a:pPr algn="just"/>
            <a:r>
              <a:rPr lang="tr-TR" dirty="0"/>
              <a:t> </a:t>
            </a:r>
            <a:r>
              <a:rPr lang="tr-TR" dirty="0" smtClean="0"/>
              <a:t>   </a:t>
            </a:r>
            <a:r>
              <a:rPr lang="tr-TR" dirty="0"/>
              <a:t>830-Bütçe Gideri                                                              4.000</a:t>
            </a:r>
          </a:p>
          <a:p>
            <a:pPr algn="just"/>
            <a:r>
              <a:rPr lang="tr-TR" dirty="0"/>
              <a:t>  </a:t>
            </a:r>
            <a:r>
              <a:rPr lang="tr-TR" dirty="0" smtClean="0"/>
              <a:t>                 </a:t>
            </a:r>
            <a:r>
              <a:rPr lang="tr-TR" dirty="0"/>
              <a:t>835-Bütçe Gideri Yansıtma                                                              4.000</a:t>
            </a:r>
          </a:p>
          <a:p>
            <a:pPr algn="just"/>
            <a:endParaRPr lang="tr-TR" dirty="0"/>
          </a:p>
          <a:p>
            <a:pPr algn="just"/>
            <a:r>
              <a:rPr lang="tr-TR" b="1" dirty="0" smtClean="0"/>
              <a:t>---------------------------------------------------------/---------------------------------------------------</a:t>
            </a:r>
            <a:r>
              <a:rPr lang="tr-TR" dirty="0" smtClean="0"/>
              <a:t> </a:t>
            </a:r>
            <a:endParaRPr lang="tr-TR" dirty="0"/>
          </a:p>
        </p:txBody>
      </p:sp>
      <p:sp>
        <p:nvSpPr>
          <p:cNvPr id="9" name="Dikdörtgen 8"/>
          <p:cNvSpPr/>
          <p:nvPr/>
        </p:nvSpPr>
        <p:spPr>
          <a:xfrm>
            <a:off x="0" y="1340768"/>
            <a:ext cx="9143998" cy="400110"/>
          </a:xfrm>
          <a:prstGeom prst="rect">
            <a:avLst/>
          </a:prstGeom>
        </p:spPr>
        <p:txBody>
          <a:bodyPr wrap="square">
            <a:spAutoFit/>
          </a:bodyPr>
          <a:lstStyle/>
          <a:p>
            <a:pPr algn="ctr"/>
            <a:r>
              <a:rPr lang="tr-TR" sz="2000" b="1" dirty="0">
                <a:solidFill>
                  <a:srgbClr val="FF0000"/>
                </a:solidFill>
              </a:rPr>
              <a:t>İlk Defa İhaleyle Sarf Malzeme Alımı (Bedelli)</a:t>
            </a:r>
          </a:p>
        </p:txBody>
      </p:sp>
      <p:sp>
        <p:nvSpPr>
          <p:cNvPr id="10"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61625610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2" name="Dikdörtgen 1"/>
          <p:cNvSpPr/>
          <p:nvPr/>
        </p:nvSpPr>
        <p:spPr>
          <a:xfrm>
            <a:off x="395536" y="2017871"/>
            <a:ext cx="8748464" cy="369332"/>
          </a:xfrm>
          <a:prstGeom prst="rect">
            <a:avLst/>
          </a:prstGeom>
        </p:spPr>
        <p:txBody>
          <a:bodyPr wrap="square">
            <a:spAutoFit/>
          </a:bodyPr>
          <a:lstStyle/>
          <a:p>
            <a:r>
              <a:rPr lang="tr-TR" b="1" dirty="0"/>
              <a:t>C Sağlık Tesisi Kaydı; İhtiyacı olan mal/malzeme tutarı =6.000</a:t>
            </a:r>
          </a:p>
        </p:txBody>
      </p:sp>
      <p:sp>
        <p:nvSpPr>
          <p:cNvPr id="8" name="Dikdörtgen 7"/>
          <p:cNvSpPr/>
          <p:nvPr/>
        </p:nvSpPr>
        <p:spPr>
          <a:xfrm>
            <a:off x="611560" y="2593935"/>
            <a:ext cx="7920880" cy="3139321"/>
          </a:xfrm>
          <a:prstGeom prst="rect">
            <a:avLst/>
          </a:prstGeom>
        </p:spPr>
        <p:txBody>
          <a:bodyPr wrap="square">
            <a:spAutoFit/>
          </a:bodyPr>
          <a:lstStyle/>
          <a:p>
            <a:r>
              <a:rPr lang="tr-TR" b="1" dirty="0" smtClean="0"/>
              <a:t>-------------------------------------------------------------/-----------------------------------------------</a:t>
            </a:r>
            <a:endParaRPr lang="tr-TR" b="1" dirty="0"/>
          </a:p>
          <a:p>
            <a:r>
              <a:rPr lang="tr-TR" b="1" dirty="0" smtClean="0"/>
              <a:t> </a:t>
            </a:r>
            <a:r>
              <a:rPr lang="tr-TR" b="1" dirty="0"/>
              <a:t>Hesap Kodu- Hesap Adı                                   </a:t>
            </a:r>
            <a:r>
              <a:rPr lang="tr-TR" b="1" dirty="0" smtClean="0"/>
              <a:t>                </a:t>
            </a:r>
            <a:r>
              <a:rPr lang="tr-TR" b="1" dirty="0"/>
              <a:t>Borç                         Alacak</a:t>
            </a:r>
          </a:p>
          <a:p>
            <a:r>
              <a:rPr lang="tr-TR" dirty="0" smtClean="0"/>
              <a:t>   </a:t>
            </a:r>
            <a:r>
              <a:rPr lang="tr-TR" dirty="0"/>
              <a:t>150-İlk Madde ve Malzeme Hesabı                              6.000</a:t>
            </a:r>
          </a:p>
          <a:p>
            <a:r>
              <a:rPr lang="tr-TR" dirty="0" smtClean="0"/>
              <a:t>                         </a:t>
            </a:r>
          </a:p>
          <a:p>
            <a:r>
              <a:rPr lang="tr-TR" dirty="0" smtClean="0"/>
              <a:t>                320.11- </a:t>
            </a:r>
            <a:r>
              <a:rPr lang="tr-TR" dirty="0"/>
              <a:t>Gerçek ve Tüzel Kişilere Borçlar                                         5.982</a:t>
            </a:r>
          </a:p>
          <a:p>
            <a:r>
              <a:rPr lang="tr-TR" dirty="0"/>
              <a:t>                </a:t>
            </a:r>
            <a:r>
              <a:rPr lang="tr-TR" dirty="0" smtClean="0"/>
              <a:t>360.03- </a:t>
            </a:r>
            <a:r>
              <a:rPr lang="tr-TR" dirty="0"/>
              <a:t>Damga Vergisi                                                                            18</a:t>
            </a:r>
          </a:p>
          <a:p>
            <a:r>
              <a:rPr lang="tr-TR" dirty="0"/>
              <a:t>              </a:t>
            </a:r>
            <a:endParaRPr lang="tr-TR" dirty="0" smtClean="0"/>
          </a:p>
          <a:p>
            <a:r>
              <a:rPr lang="tr-TR" dirty="0"/>
              <a:t> </a:t>
            </a:r>
            <a:r>
              <a:rPr lang="tr-TR" dirty="0" smtClean="0"/>
              <a:t>  830-Bütçe </a:t>
            </a:r>
            <a:r>
              <a:rPr lang="tr-TR" dirty="0"/>
              <a:t>Gideri                                               </a:t>
            </a:r>
            <a:r>
              <a:rPr lang="tr-TR" dirty="0" smtClean="0"/>
              <a:t>               </a:t>
            </a:r>
            <a:r>
              <a:rPr lang="tr-TR" dirty="0"/>
              <a:t>6.000</a:t>
            </a:r>
          </a:p>
          <a:p>
            <a:r>
              <a:rPr lang="tr-TR" dirty="0"/>
              <a:t>               </a:t>
            </a:r>
            <a:r>
              <a:rPr lang="tr-TR" dirty="0" smtClean="0"/>
              <a:t> </a:t>
            </a:r>
            <a:r>
              <a:rPr lang="tr-TR" dirty="0"/>
              <a:t>835-Bütçe Gideri Yansıtma                                                               6.000</a:t>
            </a:r>
          </a:p>
          <a:p>
            <a:endParaRPr lang="tr-TR" dirty="0"/>
          </a:p>
          <a:p>
            <a:r>
              <a:rPr lang="tr-TR" b="1" dirty="0" smtClean="0"/>
              <a:t>---------------------------------------------------------/---------------------------------------------------</a:t>
            </a:r>
            <a:r>
              <a:rPr lang="tr-TR" dirty="0" smtClean="0"/>
              <a:t> </a:t>
            </a:r>
            <a:endParaRPr lang="tr-TR" dirty="0"/>
          </a:p>
        </p:txBody>
      </p:sp>
      <p:sp>
        <p:nvSpPr>
          <p:cNvPr id="9" name="Dikdörtgen 8"/>
          <p:cNvSpPr/>
          <p:nvPr/>
        </p:nvSpPr>
        <p:spPr>
          <a:xfrm>
            <a:off x="0" y="1412776"/>
            <a:ext cx="9143998" cy="400110"/>
          </a:xfrm>
          <a:prstGeom prst="rect">
            <a:avLst/>
          </a:prstGeom>
        </p:spPr>
        <p:txBody>
          <a:bodyPr wrap="square">
            <a:spAutoFit/>
          </a:bodyPr>
          <a:lstStyle/>
          <a:p>
            <a:pPr algn="ctr"/>
            <a:r>
              <a:rPr lang="tr-TR" sz="2000" b="1" dirty="0">
                <a:solidFill>
                  <a:srgbClr val="FF0000"/>
                </a:solidFill>
              </a:rPr>
              <a:t>İlk Defa İhaleyle Sarf Malzeme Alımı (Bedelli)</a:t>
            </a:r>
          </a:p>
        </p:txBody>
      </p:sp>
      <p:sp>
        <p:nvSpPr>
          <p:cNvPr id="10"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5369576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621811"/>
            <a:ext cx="7920880" cy="2031325"/>
          </a:xfrm>
          <a:prstGeom prst="rect">
            <a:avLst/>
          </a:prstGeom>
        </p:spPr>
        <p:txBody>
          <a:bodyPr wrap="square">
            <a:spAutoFit/>
          </a:bodyPr>
          <a:lstStyle/>
          <a:p>
            <a:r>
              <a:rPr lang="tr-TR" b="1" dirty="0" smtClean="0">
                <a:solidFill>
                  <a:prstClr val="black"/>
                </a:solidFill>
              </a:rPr>
              <a:t>Örnek :</a:t>
            </a:r>
            <a:r>
              <a:rPr lang="tr-TR" dirty="0" smtClean="0">
                <a:solidFill>
                  <a:prstClr val="black"/>
                </a:solidFill>
              </a:rPr>
              <a:t> </a:t>
            </a:r>
            <a:r>
              <a:rPr lang="tr-TR" dirty="0"/>
              <a:t>A Sağlık Tesisi kayıtlarında bulunan sarf malzemesi, B Sağlık Tesisine devredilecektir</a:t>
            </a:r>
            <a:r>
              <a:rPr lang="tr-TR" dirty="0" smtClean="0"/>
              <a:t>. (Bedelli)</a:t>
            </a:r>
          </a:p>
          <a:p>
            <a:endParaRPr lang="tr-TR" dirty="0" smtClean="0"/>
          </a:p>
          <a:p>
            <a:r>
              <a:rPr lang="tr-TR" b="1" dirty="0" smtClean="0">
                <a:solidFill>
                  <a:srgbClr val="FF0000"/>
                </a:solidFill>
              </a:rPr>
              <a:t>Sarf </a:t>
            </a:r>
            <a:r>
              <a:rPr lang="tr-TR" b="1" dirty="0">
                <a:solidFill>
                  <a:srgbClr val="FF0000"/>
                </a:solidFill>
              </a:rPr>
              <a:t>Malzemesi </a:t>
            </a:r>
            <a:r>
              <a:rPr lang="tr-TR" b="1" dirty="0" smtClean="0">
                <a:solidFill>
                  <a:srgbClr val="FF0000"/>
                </a:solidFill>
              </a:rPr>
              <a:t>Bedeli=7.000</a:t>
            </a:r>
          </a:p>
          <a:p>
            <a:endParaRPr lang="tr-TR" dirty="0" smtClean="0"/>
          </a:p>
          <a:p>
            <a:r>
              <a:rPr lang="tr-TR" dirty="0" smtClean="0">
                <a:solidFill>
                  <a:prstClr val="black"/>
                </a:solidFill>
              </a:rPr>
              <a:t>       </a:t>
            </a:r>
          </a:p>
          <a:p>
            <a:pPr lvl="0" algn="just"/>
            <a:r>
              <a:rPr lang="tr-TR" dirty="0" smtClean="0">
                <a:solidFill>
                  <a:prstClr val="black"/>
                </a:solidFill>
              </a:rPr>
              <a:t> </a:t>
            </a:r>
            <a:endParaRPr lang="tr-TR" dirty="0">
              <a:solidFill>
                <a:prstClr val="black"/>
              </a:solidFill>
            </a:endParaRPr>
          </a:p>
        </p:txBody>
      </p:sp>
      <p:sp>
        <p:nvSpPr>
          <p:cNvPr id="8" name="Dikdörtgen 7"/>
          <p:cNvSpPr/>
          <p:nvPr/>
        </p:nvSpPr>
        <p:spPr>
          <a:xfrm>
            <a:off x="0" y="1412776"/>
            <a:ext cx="9143998" cy="400110"/>
          </a:xfrm>
          <a:prstGeom prst="rect">
            <a:avLst/>
          </a:prstGeom>
        </p:spPr>
        <p:txBody>
          <a:bodyPr wrap="square">
            <a:spAutoFit/>
          </a:bodyPr>
          <a:lstStyle/>
          <a:p>
            <a:pPr algn="ctr"/>
            <a:r>
              <a:rPr lang="tr-TR" sz="2000" b="1" dirty="0">
                <a:solidFill>
                  <a:srgbClr val="FF0000"/>
                </a:solidFill>
              </a:rPr>
              <a:t>Bağlı Sağlık Tesisinin Kayıtlarında Bulunan Sarf Malzemesi Devri (Bedelli) </a:t>
            </a:r>
          </a:p>
        </p:txBody>
      </p:sp>
      <p:sp>
        <p:nvSpPr>
          <p:cNvPr id="9"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6" name="Dikdörtgen 5"/>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31783971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992884"/>
            <a:ext cx="7920880" cy="2308324"/>
          </a:xfrm>
          <a:prstGeom prst="rect">
            <a:avLst/>
          </a:prstGeom>
        </p:spPr>
        <p:txBody>
          <a:bodyPr wrap="square">
            <a:spAutoFit/>
          </a:bodyPr>
          <a:lstStyle/>
          <a:p>
            <a:r>
              <a:rPr lang="tr-TR" b="1" dirty="0" smtClean="0"/>
              <a:t>-------------------------------------------------------------/-----------------------------------------------</a:t>
            </a:r>
            <a:endParaRPr lang="tr-TR" b="1" dirty="0"/>
          </a:p>
          <a:p>
            <a:r>
              <a:rPr lang="tr-TR" dirty="0"/>
              <a:t>  </a:t>
            </a:r>
            <a:r>
              <a:rPr lang="tr-TR" b="1" dirty="0" smtClean="0"/>
              <a:t> Hesap </a:t>
            </a:r>
            <a:r>
              <a:rPr lang="tr-TR" b="1" dirty="0"/>
              <a:t>Kodu- Hesap Adı                                                 </a:t>
            </a:r>
            <a:r>
              <a:rPr lang="tr-TR" b="1" dirty="0" smtClean="0"/>
              <a:t>     </a:t>
            </a:r>
            <a:r>
              <a:rPr lang="tr-TR" b="1" dirty="0"/>
              <a:t>Borç                    Alacak</a:t>
            </a:r>
            <a:r>
              <a:rPr lang="tr-TR" dirty="0"/>
              <a:t>                                          </a:t>
            </a:r>
          </a:p>
          <a:p>
            <a:r>
              <a:rPr lang="tr-TR" dirty="0"/>
              <a:t>  </a:t>
            </a:r>
            <a:r>
              <a:rPr lang="tr-TR" dirty="0" smtClean="0"/>
              <a:t>  </a:t>
            </a:r>
            <a:r>
              <a:rPr lang="tr-TR" dirty="0"/>
              <a:t>136.02.01.09- Müdürlük İçi Taşınır                       </a:t>
            </a:r>
            <a:r>
              <a:rPr lang="tr-TR" dirty="0" smtClean="0"/>
              <a:t>            </a:t>
            </a:r>
            <a:r>
              <a:rPr lang="tr-TR" dirty="0"/>
              <a:t>7.000</a:t>
            </a:r>
          </a:p>
          <a:p>
            <a:r>
              <a:rPr lang="tr-TR" dirty="0"/>
              <a:t>  </a:t>
            </a:r>
            <a:r>
              <a:rPr lang="tr-TR" dirty="0" smtClean="0"/>
              <a:t>          </a:t>
            </a:r>
            <a:r>
              <a:rPr lang="tr-TR" dirty="0"/>
              <a:t>Devrinden Doğan Alacaklar(B Sağlık Tesisi)</a:t>
            </a:r>
          </a:p>
          <a:p>
            <a:r>
              <a:rPr lang="tr-TR" dirty="0"/>
              <a:t>                           </a:t>
            </a:r>
          </a:p>
          <a:p>
            <a:r>
              <a:rPr lang="tr-TR" dirty="0"/>
              <a:t>         </a:t>
            </a:r>
            <a:r>
              <a:rPr lang="tr-TR" dirty="0" smtClean="0"/>
              <a:t>          </a:t>
            </a:r>
            <a:r>
              <a:rPr lang="tr-TR" dirty="0"/>
              <a:t>150-İlk Madde ve Malzeme Hesabı     </a:t>
            </a:r>
            <a:r>
              <a:rPr lang="tr-TR" dirty="0" smtClean="0"/>
              <a:t>                                          </a:t>
            </a:r>
            <a:r>
              <a:rPr lang="tr-TR" dirty="0"/>
              <a:t>7.000</a:t>
            </a:r>
          </a:p>
          <a:p>
            <a:r>
              <a:rPr lang="tr-TR" b="1" dirty="0" smtClean="0"/>
              <a:t>----------------------------------------------------------/---------------------------------------------------</a:t>
            </a:r>
            <a:r>
              <a:rPr lang="tr-TR" dirty="0" smtClean="0"/>
              <a:t> </a:t>
            </a:r>
            <a:r>
              <a:rPr lang="tr-TR" dirty="0" smtClean="0">
                <a:solidFill>
                  <a:prstClr val="black"/>
                </a:solidFill>
              </a:rPr>
              <a:t>        </a:t>
            </a:r>
          </a:p>
          <a:p>
            <a:pPr lvl="0" algn="just"/>
            <a:r>
              <a:rPr lang="tr-TR" dirty="0" smtClean="0">
                <a:solidFill>
                  <a:prstClr val="black"/>
                </a:solidFill>
              </a:rPr>
              <a:t> </a:t>
            </a:r>
            <a:endParaRPr lang="tr-TR" dirty="0">
              <a:solidFill>
                <a:prstClr val="black"/>
              </a:solidFill>
            </a:endParaRPr>
          </a:p>
        </p:txBody>
      </p:sp>
      <p:sp>
        <p:nvSpPr>
          <p:cNvPr id="2" name="Dikdörtgen 1"/>
          <p:cNvSpPr/>
          <p:nvPr/>
        </p:nvSpPr>
        <p:spPr>
          <a:xfrm>
            <a:off x="395536" y="2479536"/>
            <a:ext cx="8748461" cy="369332"/>
          </a:xfrm>
          <a:prstGeom prst="rect">
            <a:avLst/>
          </a:prstGeom>
        </p:spPr>
        <p:txBody>
          <a:bodyPr wrap="square">
            <a:spAutoFit/>
          </a:bodyPr>
          <a:lstStyle/>
          <a:p>
            <a:r>
              <a:rPr lang="tr-TR" b="1" dirty="0"/>
              <a:t>A Sağlık Tesisinin yapacağı muhasebe kaydı;</a:t>
            </a:r>
          </a:p>
        </p:txBody>
      </p:sp>
      <p:sp>
        <p:nvSpPr>
          <p:cNvPr id="9" name="Dikdörtgen 8"/>
          <p:cNvSpPr/>
          <p:nvPr/>
        </p:nvSpPr>
        <p:spPr>
          <a:xfrm>
            <a:off x="0" y="1412776"/>
            <a:ext cx="9143998" cy="400110"/>
          </a:xfrm>
          <a:prstGeom prst="rect">
            <a:avLst/>
          </a:prstGeom>
        </p:spPr>
        <p:txBody>
          <a:bodyPr wrap="square">
            <a:spAutoFit/>
          </a:bodyPr>
          <a:lstStyle/>
          <a:p>
            <a:pPr algn="ctr"/>
            <a:r>
              <a:rPr lang="tr-TR" sz="2000" b="1" dirty="0">
                <a:solidFill>
                  <a:srgbClr val="FF0000"/>
                </a:solidFill>
              </a:rPr>
              <a:t>Bağlı Sağlık Tesisinin Kayıtlarında Bulunan Sarf Malzemesi Devri (Bedelli) </a:t>
            </a:r>
          </a:p>
        </p:txBody>
      </p:sp>
      <p:sp>
        <p:nvSpPr>
          <p:cNvPr id="8"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336157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852936"/>
            <a:ext cx="7920880" cy="3416320"/>
          </a:xfrm>
          <a:prstGeom prst="rect">
            <a:avLst/>
          </a:prstGeom>
        </p:spPr>
        <p:txBody>
          <a:bodyPr wrap="square">
            <a:spAutoFit/>
          </a:bodyPr>
          <a:lstStyle/>
          <a:p>
            <a:r>
              <a:rPr lang="tr-TR" b="1" dirty="0" smtClean="0"/>
              <a:t>-------------------------------------------------------------/-----------------------------------------------</a:t>
            </a:r>
            <a:endParaRPr lang="tr-TR" b="1" dirty="0"/>
          </a:p>
          <a:p>
            <a:r>
              <a:rPr lang="tr-TR" dirty="0" smtClean="0"/>
              <a:t>  </a:t>
            </a:r>
            <a:r>
              <a:rPr lang="tr-TR" b="1" dirty="0" smtClean="0"/>
              <a:t> </a:t>
            </a:r>
            <a:r>
              <a:rPr lang="tr-TR" b="1" dirty="0"/>
              <a:t>Hesap Kodu- Hesap Adı                                     </a:t>
            </a:r>
            <a:r>
              <a:rPr lang="tr-TR" b="1" dirty="0" smtClean="0"/>
              <a:t>               </a:t>
            </a:r>
            <a:r>
              <a:rPr lang="tr-TR" b="1" dirty="0"/>
              <a:t>Borç      </a:t>
            </a:r>
            <a:r>
              <a:rPr lang="tr-TR" b="1" dirty="0" smtClean="0"/>
              <a:t>             </a:t>
            </a:r>
            <a:r>
              <a:rPr lang="tr-TR" b="1" dirty="0"/>
              <a:t>Alacak</a:t>
            </a:r>
          </a:p>
          <a:p>
            <a:r>
              <a:rPr lang="tr-TR" dirty="0"/>
              <a:t>      </a:t>
            </a:r>
            <a:r>
              <a:rPr lang="tr-TR" dirty="0" smtClean="0"/>
              <a:t>102-Banka      </a:t>
            </a:r>
            <a:r>
              <a:rPr lang="tr-TR" dirty="0"/>
              <a:t>		</a:t>
            </a:r>
            <a:r>
              <a:rPr lang="tr-TR" dirty="0" smtClean="0"/>
              <a:t>                                             7.000</a:t>
            </a:r>
            <a:endParaRPr lang="tr-TR" dirty="0"/>
          </a:p>
          <a:p>
            <a:r>
              <a:rPr lang="tr-TR" dirty="0"/>
              <a:t>      </a:t>
            </a:r>
            <a:r>
              <a:rPr lang="tr-TR" dirty="0" smtClean="0"/>
              <a:t>            136.02.01.09- </a:t>
            </a:r>
            <a:r>
              <a:rPr lang="tr-TR" dirty="0"/>
              <a:t>Müdürlük İçi Taşınır </a:t>
            </a:r>
            <a:r>
              <a:rPr lang="tr-TR" dirty="0" smtClean="0"/>
              <a:t>                                               7.000</a:t>
            </a:r>
            <a:endParaRPr lang="tr-TR" dirty="0"/>
          </a:p>
          <a:p>
            <a:r>
              <a:rPr lang="tr-TR" dirty="0"/>
              <a:t>    </a:t>
            </a:r>
            <a:r>
              <a:rPr lang="tr-TR" dirty="0" smtClean="0"/>
              <a:t>                  Devrinden </a:t>
            </a:r>
            <a:r>
              <a:rPr lang="tr-TR" dirty="0"/>
              <a:t>Doğan </a:t>
            </a:r>
            <a:r>
              <a:rPr lang="tr-TR" dirty="0" smtClean="0"/>
              <a:t>Alacaklar (B </a:t>
            </a:r>
            <a:r>
              <a:rPr lang="tr-TR" dirty="0"/>
              <a:t>Sağlık </a:t>
            </a:r>
            <a:r>
              <a:rPr lang="tr-TR" dirty="0" err="1" smtClean="0"/>
              <a:t>Tes</a:t>
            </a:r>
            <a:r>
              <a:rPr lang="tr-TR" dirty="0" smtClean="0"/>
              <a:t>.)</a:t>
            </a:r>
            <a:endParaRPr lang="tr-TR" dirty="0"/>
          </a:p>
          <a:p>
            <a:r>
              <a:rPr lang="tr-TR" dirty="0"/>
              <a:t>                 </a:t>
            </a:r>
            <a:endParaRPr lang="tr-TR" dirty="0" smtClean="0"/>
          </a:p>
          <a:p>
            <a:r>
              <a:rPr lang="tr-TR" dirty="0"/>
              <a:t> </a:t>
            </a:r>
            <a:r>
              <a:rPr lang="tr-TR" dirty="0" smtClean="0"/>
              <a:t>                          800-Bütçe </a:t>
            </a:r>
            <a:r>
              <a:rPr lang="tr-TR" dirty="0"/>
              <a:t>Gelirleri Hesabı </a:t>
            </a:r>
            <a:r>
              <a:rPr lang="tr-TR" dirty="0" smtClean="0"/>
              <a:t>                                                    7.000   </a:t>
            </a:r>
          </a:p>
          <a:p>
            <a:r>
              <a:rPr lang="tr-TR" dirty="0"/>
              <a:t> </a:t>
            </a:r>
            <a:r>
              <a:rPr lang="tr-TR" dirty="0" smtClean="0"/>
              <a:t>  805-Bütçe </a:t>
            </a:r>
            <a:r>
              <a:rPr lang="tr-TR" dirty="0"/>
              <a:t>Gelirleri Yansıtma Hesabı 	</a:t>
            </a:r>
            <a:r>
              <a:rPr lang="tr-TR" dirty="0" smtClean="0"/>
              <a:t>                           7.000</a:t>
            </a:r>
            <a:endParaRPr lang="tr-TR" dirty="0"/>
          </a:p>
          <a:p>
            <a:endParaRPr lang="tr-TR" dirty="0" smtClean="0"/>
          </a:p>
          <a:p>
            <a:r>
              <a:rPr lang="tr-TR" b="1" dirty="0" smtClean="0"/>
              <a:t>----------------------------------------------------------/---------------------------------------------------</a:t>
            </a:r>
          </a:p>
          <a:p>
            <a:r>
              <a:rPr lang="tr-TR" dirty="0"/>
              <a:t>136.02.01.09 hesap kodundaki tutar üzerinden hazine payı, merkez payı,</a:t>
            </a:r>
          </a:p>
          <a:p>
            <a:r>
              <a:rPr lang="tr-TR" dirty="0"/>
              <a:t>SHÇEK payı ödenmeyecektir</a:t>
            </a:r>
            <a:r>
              <a:rPr lang="tr-TR" dirty="0" smtClean="0"/>
              <a:t>. </a:t>
            </a:r>
            <a:r>
              <a:rPr lang="tr-TR" dirty="0" smtClean="0">
                <a:solidFill>
                  <a:prstClr val="black"/>
                </a:solidFill>
              </a:rPr>
              <a:t>        </a:t>
            </a:r>
          </a:p>
        </p:txBody>
      </p:sp>
      <p:sp>
        <p:nvSpPr>
          <p:cNvPr id="2" name="Dikdörtgen 1"/>
          <p:cNvSpPr/>
          <p:nvPr/>
        </p:nvSpPr>
        <p:spPr>
          <a:xfrm>
            <a:off x="395536" y="2348880"/>
            <a:ext cx="8748461" cy="369332"/>
          </a:xfrm>
          <a:prstGeom prst="rect">
            <a:avLst/>
          </a:prstGeom>
        </p:spPr>
        <p:txBody>
          <a:bodyPr wrap="square">
            <a:spAutoFit/>
          </a:bodyPr>
          <a:lstStyle/>
          <a:p>
            <a:r>
              <a:rPr lang="tr-TR" b="1" dirty="0"/>
              <a:t>A Sağlık Tesisinin, B Sağlık Tesisinden Yaptığı Tahsilat;</a:t>
            </a:r>
          </a:p>
        </p:txBody>
      </p:sp>
      <p:sp>
        <p:nvSpPr>
          <p:cNvPr id="9" name="Dikdörtgen 8"/>
          <p:cNvSpPr/>
          <p:nvPr/>
        </p:nvSpPr>
        <p:spPr>
          <a:xfrm>
            <a:off x="0" y="1412776"/>
            <a:ext cx="9143998" cy="400110"/>
          </a:xfrm>
          <a:prstGeom prst="rect">
            <a:avLst/>
          </a:prstGeom>
        </p:spPr>
        <p:txBody>
          <a:bodyPr wrap="square">
            <a:spAutoFit/>
          </a:bodyPr>
          <a:lstStyle/>
          <a:p>
            <a:pPr algn="ctr"/>
            <a:r>
              <a:rPr lang="tr-TR" sz="2000" b="1" dirty="0">
                <a:solidFill>
                  <a:srgbClr val="FF0000"/>
                </a:solidFill>
              </a:rPr>
              <a:t>Bağlı Sağlık Tesisinin Kayıtlarında Bulunan Sarf Malzemesi Devri (Bedelli) </a:t>
            </a:r>
          </a:p>
        </p:txBody>
      </p:sp>
      <p:sp>
        <p:nvSpPr>
          <p:cNvPr id="8"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8516286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3025983"/>
            <a:ext cx="7920880" cy="3139321"/>
          </a:xfrm>
          <a:prstGeom prst="rect">
            <a:avLst/>
          </a:prstGeom>
        </p:spPr>
        <p:txBody>
          <a:bodyPr wrap="square">
            <a:spAutoFit/>
          </a:bodyPr>
          <a:lstStyle/>
          <a:p>
            <a:r>
              <a:rPr lang="tr-TR" b="1" dirty="0" smtClean="0"/>
              <a:t>-------------------------------------------------------------/-----------------------------------------------</a:t>
            </a:r>
            <a:endParaRPr lang="tr-TR" b="1" dirty="0"/>
          </a:p>
          <a:p>
            <a:r>
              <a:rPr lang="tr-TR" dirty="0" smtClean="0"/>
              <a:t>  </a:t>
            </a:r>
            <a:r>
              <a:rPr lang="tr-TR" b="1" dirty="0" smtClean="0"/>
              <a:t> </a:t>
            </a:r>
            <a:r>
              <a:rPr lang="tr-TR" b="1" dirty="0"/>
              <a:t>Hesap Kodu- Hesap Adı                                     </a:t>
            </a:r>
            <a:r>
              <a:rPr lang="tr-TR" b="1" dirty="0" smtClean="0"/>
              <a:t>               </a:t>
            </a:r>
            <a:r>
              <a:rPr lang="tr-TR" b="1" dirty="0"/>
              <a:t>Borç      </a:t>
            </a:r>
            <a:r>
              <a:rPr lang="tr-TR" b="1" dirty="0" smtClean="0"/>
              <a:t>             </a:t>
            </a:r>
            <a:r>
              <a:rPr lang="tr-TR" b="1" dirty="0"/>
              <a:t>Alacak</a:t>
            </a:r>
          </a:p>
          <a:p>
            <a:r>
              <a:rPr lang="tr-TR" dirty="0" smtClean="0"/>
              <a:t>   150-İlk </a:t>
            </a:r>
            <a:r>
              <a:rPr lang="tr-TR" dirty="0"/>
              <a:t>Madde ve Malzeme </a:t>
            </a:r>
            <a:r>
              <a:rPr lang="tr-TR" dirty="0" smtClean="0"/>
              <a:t>Hesabı                            </a:t>
            </a:r>
            <a:r>
              <a:rPr lang="tr-TR" dirty="0"/>
              <a:t>7.000</a:t>
            </a:r>
          </a:p>
          <a:p>
            <a:r>
              <a:rPr lang="tr-TR" dirty="0" smtClean="0"/>
              <a:t>           </a:t>
            </a:r>
          </a:p>
          <a:p>
            <a:r>
              <a:rPr lang="tr-TR" dirty="0"/>
              <a:t> </a:t>
            </a:r>
            <a:r>
              <a:rPr lang="tr-TR" dirty="0" smtClean="0"/>
              <a:t>            336.11.03- </a:t>
            </a:r>
            <a:r>
              <a:rPr lang="tr-TR" dirty="0"/>
              <a:t>Müdürlük İçi Taşınır </a:t>
            </a:r>
            <a:r>
              <a:rPr lang="tr-TR" dirty="0" smtClean="0"/>
              <a:t>                                                        7.000</a:t>
            </a:r>
            <a:endParaRPr lang="tr-TR" dirty="0"/>
          </a:p>
          <a:p>
            <a:r>
              <a:rPr lang="tr-TR" dirty="0" smtClean="0"/>
              <a:t>                                 Devrinden </a:t>
            </a:r>
            <a:r>
              <a:rPr lang="tr-TR" dirty="0"/>
              <a:t>Doğan Borçlar</a:t>
            </a:r>
            <a:endParaRPr lang="tr-TR" dirty="0" smtClean="0"/>
          </a:p>
          <a:p>
            <a:r>
              <a:rPr lang="tr-TR" dirty="0"/>
              <a:t> </a:t>
            </a:r>
            <a:r>
              <a:rPr lang="tr-TR" dirty="0" smtClean="0"/>
              <a:t>      </a:t>
            </a:r>
          </a:p>
          <a:p>
            <a:r>
              <a:rPr lang="tr-TR" dirty="0"/>
              <a:t> </a:t>
            </a:r>
            <a:r>
              <a:rPr lang="tr-TR" dirty="0" smtClean="0"/>
              <a:t>    830-Bütçe </a:t>
            </a:r>
            <a:r>
              <a:rPr lang="tr-TR" dirty="0"/>
              <a:t>Gideri </a:t>
            </a:r>
            <a:r>
              <a:rPr lang="tr-TR" dirty="0" smtClean="0"/>
              <a:t>                                                           7.000</a:t>
            </a:r>
            <a:endParaRPr lang="tr-TR" dirty="0"/>
          </a:p>
          <a:p>
            <a:r>
              <a:rPr lang="tr-TR" dirty="0" smtClean="0"/>
              <a:t>                  835-Bütçe </a:t>
            </a:r>
            <a:r>
              <a:rPr lang="tr-TR" dirty="0"/>
              <a:t>Gideri Yansıtma </a:t>
            </a:r>
            <a:r>
              <a:rPr lang="tr-TR" dirty="0" smtClean="0"/>
              <a:t>                                                               7.000</a:t>
            </a:r>
            <a:endParaRPr lang="tr-TR" dirty="0"/>
          </a:p>
          <a:p>
            <a:r>
              <a:rPr lang="tr-TR" b="1" dirty="0" smtClean="0"/>
              <a:t>----------------------------------------------------------/---------------------------------------------------</a:t>
            </a:r>
            <a:r>
              <a:rPr lang="tr-TR" dirty="0" smtClean="0"/>
              <a:t> </a:t>
            </a:r>
            <a:r>
              <a:rPr lang="tr-TR" dirty="0" smtClean="0">
                <a:solidFill>
                  <a:prstClr val="black"/>
                </a:solidFill>
              </a:rPr>
              <a:t>        </a:t>
            </a:r>
          </a:p>
          <a:p>
            <a:pPr lvl="0" algn="just"/>
            <a:r>
              <a:rPr lang="tr-TR" dirty="0" smtClean="0">
                <a:solidFill>
                  <a:prstClr val="black"/>
                </a:solidFill>
              </a:rPr>
              <a:t> </a:t>
            </a:r>
            <a:endParaRPr lang="tr-TR" dirty="0">
              <a:solidFill>
                <a:prstClr val="black"/>
              </a:solidFill>
            </a:endParaRPr>
          </a:p>
        </p:txBody>
      </p:sp>
      <p:sp>
        <p:nvSpPr>
          <p:cNvPr id="2" name="Dikdörtgen 1"/>
          <p:cNvSpPr/>
          <p:nvPr/>
        </p:nvSpPr>
        <p:spPr>
          <a:xfrm>
            <a:off x="395536" y="2512635"/>
            <a:ext cx="8748461" cy="646331"/>
          </a:xfrm>
          <a:prstGeom prst="rect">
            <a:avLst/>
          </a:prstGeom>
        </p:spPr>
        <p:txBody>
          <a:bodyPr wrap="square">
            <a:spAutoFit/>
          </a:bodyPr>
          <a:lstStyle/>
          <a:p>
            <a:r>
              <a:rPr lang="tr-TR" b="1" dirty="0"/>
              <a:t>B Sağlık Tesisi, Sarf Malzemesini A Sağlık Tesisinden Ödemeye Esas Belge ile Teslim Aldığında;</a:t>
            </a:r>
          </a:p>
        </p:txBody>
      </p:sp>
      <p:sp>
        <p:nvSpPr>
          <p:cNvPr id="9" name="Dikdörtgen 8"/>
          <p:cNvSpPr/>
          <p:nvPr/>
        </p:nvSpPr>
        <p:spPr>
          <a:xfrm>
            <a:off x="0" y="1484784"/>
            <a:ext cx="9143998" cy="400110"/>
          </a:xfrm>
          <a:prstGeom prst="rect">
            <a:avLst/>
          </a:prstGeom>
        </p:spPr>
        <p:txBody>
          <a:bodyPr wrap="square">
            <a:spAutoFit/>
          </a:bodyPr>
          <a:lstStyle/>
          <a:p>
            <a:pPr algn="ctr"/>
            <a:r>
              <a:rPr lang="tr-TR" sz="2000" b="1" dirty="0">
                <a:solidFill>
                  <a:srgbClr val="FF0000"/>
                </a:solidFill>
              </a:rPr>
              <a:t>Bağlı Sağlık Tesisinin Kayıtlarında Bulunan Sarf Malzemesi Devri (Bedelli) </a:t>
            </a:r>
          </a:p>
        </p:txBody>
      </p:sp>
      <p:sp>
        <p:nvSpPr>
          <p:cNvPr id="8"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66033504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992884"/>
            <a:ext cx="7920880" cy="2308324"/>
          </a:xfrm>
          <a:prstGeom prst="rect">
            <a:avLst/>
          </a:prstGeom>
        </p:spPr>
        <p:txBody>
          <a:bodyPr wrap="square">
            <a:spAutoFit/>
          </a:bodyPr>
          <a:lstStyle/>
          <a:p>
            <a:r>
              <a:rPr lang="tr-TR" b="1" dirty="0" smtClean="0"/>
              <a:t>-------------------------------------------------------------/-----------------------------------------------</a:t>
            </a:r>
            <a:endParaRPr lang="tr-TR" b="1" dirty="0"/>
          </a:p>
          <a:p>
            <a:r>
              <a:rPr lang="tr-TR" dirty="0" smtClean="0"/>
              <a:t>  </a:t>
            </a:r>
            <a:r>
              <a:rPr lang="tr-TR" b="1" dirty="0" smtClean="0"/>
              <a:t> </a:t>
            </a:r>
            <a:r>
              <a:rPr lang="tr-TR" b="1" dirty="0"/>
              <a:t>Hesap Kodu- Hesap Adı                                     </a:t>
            </a:r>
            <a:r>
              <a:rPr lang="tr-TR" b="1" dirty="0" smtClean="0"/>
              <a:t>               </a:t>
            </a:r>
            <a:r>
              <a:rPr lang="tr-TR" b="1" dirty="0"/>
              <a:t>Borç      </a:t>
            </a:r>
            <a:r>
              <a:rPr lang="tr-TR" b="1" dirty="0" smtClean="0"/>
              <a:t>             </a:t>
            </a:r>
            <a:r>
              <a:rPr lang="tr-TR" b="1" dirty="0"/>
              <a:t>Alacak</a:t>
            </a:r>
          </a:p>
          <a:p>
            <a:r>
              <a:rPr lang="tr-TR" dirty="0" smtClean="0"/>
              <a:t>   336.11.03- </a:t>
            </a:r>
            <a:r>
              <a:rPr lang="tr-TR" dirty="0"/>
              <a:t>Müdürlük İçi Taşınır </a:t>
            </a:r>
            <a:r>
              <a:rPr lang="tr-TR" dirty="0" smtClean="0"/>
              <a:t>                                     7.000</a:t>
            </a:r>
            <a:endParaRPr lang="tr-TR" dirty="0"/>
          </a:p>
          <a:p>
            <a:r>
              <a:rPr lang="tr-TR" dirty="0" smtClean="0"/>
              <a:t>               Devrinden </a:t>
            </a:r>
            <a:r>
              <a:rPr lang="tr-TR" dirty="0"/>
              <a:t>Doğan Borçlar</a:t>
            </a:r>
          </a:p>
          <a:p>
            <a:endParaRPr lang="tr-TR" dirty="0" smtClean="0"/>
          </a:p>
          <a:p>
            <a:r>
              <a:rPr lang="tr-TR" dirty="0"/>
              <a:t> </a:t>
            </a:r>
            <a:r>
              <a:rPr lang="tr-TR" dirty="0" smtClean="0"/>
              <a:t>                     103- </a:t>
            </a:r>
            <a:r>
              <a:rPr lang="tr-TR" dirty="0"/>
              <a:t>Verilen Çekler ve Gönderme Emirleri </a:t>
            </a:r>
            <a:r>
              <a:rPr lang="tr-TR" dirty="0" smtClean="0"/>
              <a:t>                              7.000</a:t>
            </a:r>
            <a:endParaRPr lang="tr-TR" dirty="0"/>
          </a:p>
          <a:p>
            <a:r>
              <a:rPr lang="tr-TR" b="1" dirty="0" smtClean="0"/>
              <a:t>----------------------------------------------------------/---------------------------------------------------</a:t>
            </a:r>
            <a:r>
              <a:rPr lang="tr-TR" dirty="0" smtClean="0"/>
              <a:t> </a:t>
            </a:r>
            <a:r>
              <a:rPr lang="tr-TR" dirty="0" smtClean="0">
                <a:solidFill>
                  <a:prstClr val="black"/>
                </a:solidFill>
              </a:rPr>
              <a:t>        </a:t>
            </a:r>
          </a:p>
          <a:p>
            <a:pPr lvl="0" algn="just"/>
            <a:r>
              <a:rPr lang="tr-TR" dirty="0" smtClean="0">
                <a:solidFill>
                  <a:prstClr val="black"/>
                </a:solidFill>
              </a:rPr>
              <a:t> </a:t>
            </a:r>
            <a:endParaRPr lang="tr-TR" dirty="0">
              <a:solidFill>
                <a:prstClr val="black"/>
              </a:solidFill>
            </a:endParaRPr>
          </a:p>
        </p:txBody>
      </p:sp>
      <p:sp>
        <p:nvSpPr>
          <p:cNvPr id="2" name="Dikdörtgen 1"/>
          <p:cNvSpPr/>
          <p:nvPr/>
        </p:nvSpPr>
        <p:spPr>
          <a:xfrm>
            <a:off x="395536" y="2479536"/>
            <a:ext cx="8748461" cy="369332"/>
          </a:xfrm>
          <a:prstGeom prst="rect">
            <a:avLst/>
          </a:prstGeom>
        </p:spPr>
        <p:txBody>
          <a:bodyPr wrap="square">
            <a:spAutoFit/>
          </a:bodyPr>
          <a:lstStyle/>
          <a:p>
            <a:r>
              <a:rPr lang="tr-TR" b="1" dirty="0"/>
              <a:t>B Sağlık Tesisi A Sağlık Tesisine Ödeme Yaptığında;</a:t>
            </a:r>
          </a:p>
        </p:txBody>
      </p:sp>
      <p:sp>
        <p:nvSpPr>
          <p:cNvPr id="10" name="Dikdörtgen 9"/>
          <p:cNvSpPr/>
          <p:nvPr/>
        </p:nvSpPr>
        <p:spPr>
          <a:xfrm>
            <a:off x="0" y="1412776"/>
            <a:ext cx="9143998" cy="400110"/>
          </a:xfrm>
          <a:prstGeom prst="rect">
            <a:avLst/>
          </a:prstGeom>
        </p:spPr>
        <p:txBody>
          <a:bodyPr wrap="square">
            <a:spAutoFit/>
          </a:bodyPr>
          <a:lstStyle/>
          <a:p>
            <a:pPr algn="ctr"/>
            <a:r>
              <a:rPr lang="tr-TR" sz="2000" b="1" dirty="0">
                <a:solidFill>
                  <a:srgbClr val="FF0000"/>
                </a:solidFill>
              </a:rPr>
              <a:t>Bağlı Sağlık Tesisinin Kayıtlarında Bulunan Sarf Malzemesi Devri (Bedelli) </a:t>
            </a:r>
          </a:p>
        </p:txBody>
      </p:sp>
      <p:sp>
        <p:nvSpPr>
          <p:cNvPr id="8"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2631074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2564904"/>
            <a:ext cx="7920880" cy="954107"/>
          </a:xfrm>
          <a:prstGeom prst="rect">
            <a:avLst/>
          </a:prstGeom>
        </p:spPr>
        <p:txBody>
          <a:bodyPr wrap="square">
            <a:spAutoFit/>
          </a:bodyPr>
          <a:lstStyle/>
          <a:p>
            <a:pPr lvl="0" algn="ctr">
              <a:spcBef>
                <a:spcPts val="0"/>
              </a:spcBef>
            </a:pPr>
            <a:r>
              <a:rPr lang="tr-TR" sz="2800" b="1" dirty="0" smtClean="0">
                <a:solidFill>
                  <a:srgbClr val="FF0000"/>
                </a:solidFill>
              </a:rPr>
              <a:t>Sağlık  </a:t>
            </a:r>
            <a:r>
              <a:rPr lang="tr-TR" sz="2800" b="1" dirty="0">
                <a:solidFill>
                  <a:srgbClr val="FF0000"/>
                </a:solidFill>
              </a:rPr>
              <a:t>Müdürlükleri Arasında Mal ve Malzeme Alımları/Devirleri</a:t>
            </a:r>
          </a:p>
        </p:txBody>
      </p:sp>
    </p:spTree>
    <p:extLst>
      <p:ext uri="{BB962C8B-B14F-4D97-AF65-F5344CB8AC3E}">
        <p14:creationId xmlns:p14="http://schemas.microsoft.com/office/powerpoint/2010/main" val="227520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smtClean="0">
                <a:solidFill>
                  <a:srgbClr val="0000FF"/>
                </a:solidFill>
              </a:rPr>
              <a:t>Muhasebe Tanımı</a:t>
            </a:r>
            <a:endParaRPr lang="tr-TR" sz="2800" b="1" dirty="0">
              <a:solidFill>
                <a:srgbClr val="0000FF"/>
              </a:solidFill>
            </a:endParaRPr>
          </a:p>
        </p:txBody>
      </p:sp>
      <p:sp>
        <p:nvSpPr>
          <p:cNvPr id="6" name="Dikdörtgen 5"/>
          <p:cNvSpPr/>
          <p:nvPr/>
        </p:nvSpPr>
        <p:spPr>
          <a:xfrm>
            <a:off x="899592" y="2132856"/>
            <a:ext cx="7560840" cy="2031325"/>
          </a:xfrm>
          <a:prstGeom prst="rect">
            <a:avLst/>
          </a:prstGeom>
        </p:spPr>
        <p:txBody>
          <a:bodyPr wrap="square">
            <a:spAutoFit/>
          </a:bodyPr>
          <a:lstStyle/>
          <a:p>
            <a:pPr marL="285750" indent="-285750">
              <a:buFont typeface="Arial" panose="020B0604020202020204" pitchFamily="34" charset="0"/>
              <a:buChar char="•"/>
            </a:pPr>
            <a:r>
              <a:rPr lang="tr-TR" b="1" dirty="0" smtClean="0">
                <a:solidFill>
                  <a:srgbClr val="FF0000"/>
                </a:solidFill>
              </a:rPr>
              <a:t>Muhasebe: </a:t>
            </a:r>
            <a:r>
              <a:rPr lang="tr-TR" dirty="0" smtClean="0"/>
              <a:t>Mali nitelikteki </a:t>
            </a:r>
            <a:r>
              <a:rPr lang="tr-TR" dirty="0"/>
              <a:t>işlemleri ve olayları para ile ifade edilmiş şekilde </a:t>
            </a:r>
            <a:endParaRPr lang="tr-TR" dirty="0" smtClean="0"/>
          </a:p>
          <a:p>
            <a:pPr marL="742950" lvl="1" indent="-285750">
              <a:buFont typeface="Wingdings" panose="05000000000000000000" pitchFamily="2" charset="2"/>
              <a:buChar char="ü"/>
            </a:pPr>
            <a:r>
              <a:rPr lang="tr-TR" dirty="0" smtClean="0"/>
              <a:t>Kaydeden, </a:t>
            </a:r>
          </a:p>
          <a:p>
            <a:pPr marL="742950" lvl="1" indent="-285750">
              <a:buFont typeface="Wingdings" panose="05000000000000000000" pitchFamily="2" charset="2"/>
              <a:buChar char="ü"/>
            </a:pPr>
            <a:r>
              <a:rPr lang="tr-TR" dirty="0" smtClean="0"/>
              <a:t>Sınıflandıran,</a:t>
            </a:r>
          </a:p>
          <a:p>
            <a:pPr marL="742950" lvl="1" indent="-285750">
              <a:buFont typeface="Wingdings" panose="05000000000000000000" pitchFamily="2" charset="2"/>
              <a:buChar char="ü"/>
            </a:pPr>
            <a:r>
              <a:rPr lang="tr-TR" dirty="0" smtClean="0"/>
              <a:t> Özetleyerek rapor </a:t>
            </a:r>
            <a:r>
              <a:rPr lang="tr-TR" dirty="0"/>
              <a:t>eden </a:t>
            </a:r>
            <a:endParaRPr lang="tr-TR" dirty="0" smtClean="0"/>
          </a:p>
          <a:p>
            <a:pPr marL="742950" lvl="1" indent="-285750">
              <a:buFont typeface="Wingdings" panose="05000000000000000000" pitchFamily="2" charset="2"/>
              <a:buChar char="ü"/>
            </a:pPr>
            <a:r>
              <a:rPr lang="tr-TR" dirty="0" smtClean="0"/>
              <a:t>Sonuçlarını yorumlayan </a:t>
            </a:r>
          </a:p>
          <a:p>
            <a:pPr marL="742950" lvl="1" indent="-285750">
              <a:buFont typeface="Wingdings" panose="05000000000000000000" pitchFamily="2" charset="2"/>
              <a:buChar char="ü"/>
            </a:pPr>
            <a:r>
              <a:rPr lang="tr-TR" dirty="0" smtClean="0"/>
              <a:t>Analiz eden </a:t>
            </a:r>
          </a:p>
          <a:p>
            <a:r>
              <a:rPr lang="tr-TR" dirty="0" smtClean="0"/>
              <a:t>bir </a:t>
            </a:r>
            <a:r>
              <a:rPr lang="tr-TR" dirty="0"/>
              <a:t>bilim </a:t>
            </a:r>
            <a:r>
              <a:rPr lang="tr-TR" dirty="0" smtClean="0"/>
              <a:t>dalıdır.</a:t>
            </a:r>
          </a:p>
        </p:txBody>
      </p:sp>
    </p:spTree>
    <p:custDataLst>
      <p:tags r:id="rId1"/>
    </p:custDataLst>
    <p:extLst>
      <p:ext uri="{BB962C8B-B14F-4D97-AF65-F5344CB8AC3E}">
        <p14:creationId xmlns:p14="http://schemas.microsoft.com/office/powerpoint/2010/main" val="34868551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2348880"/>
            <a:ext cx="8676453" cy="369332"/>
          </a:xfrm>
          <a:prstGeom prst="rect">
            <a:avLst/>
          </a:prstGeom>
        </p:spPr>
        <p:txBody>
          <a:bodyPr wrap="square">
            <a:spAutoFit/>
          </a:bodyPr>
          <a:lstStyle/>
          <a:p>
            <a:r>
              <a:rPr lang="tr-TR" b="1" dirty="0"/>
              <a:t>Satan İşletmeye Kayıtlı Demirbaş;</a:t>
            </a:r>
          </a:p>
        </p:txBody>
      </p:sp>
      <p:sp>
        <p:nvSpPr>
          <p:cNvPr id="8"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9" name="Dikdörtgen 8"/>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 Sağlık Müdürlükleri Arasında Demirbaş Devirleri (Bedelli) </a:t>
            </a:r>
          </a:p>
        </p:txBody>
      </p:sp>
      <p:sp>
        <p:nvSpPr>
          <p:cNvPr id="6" name="Dikdörtgen 5"/>
          <p:cNvSpPr/>
          <p:nvPr/>
        </p:nvSpPr>
        <p:spPr>
          <a:xfrm>
            <a:off x="611560" y="3153742"/>
            <a:ext cx="7920880" cy="923330"/>
          </a:xfrm>
          <a:prstGeom prst="rect">
            <a:avLst/>
          </a:prstGeom>
        </p:spPr>
        <p:txBody>
          <a:bodyPr wrap="square">
            <a:spAutoFit/>
          </a:bodyPr>
          <a:lstStyle/>
          <a:p>
            <a:r>
              <a:rPr lang="tr-TR" dirty="0"/>
              <a:t>Kayıtlı </a:t>
            </a:r>
            <a:r>
              <a:rPr lang="tr-TR" dirty="0" smtClean="0"/>
              <a:t>değeri----------------------	=   25.000</a:t>
            </a:r>
            <a:endParaRPr lang="tr-TR" dirty="0"/>
          </a:p>
          <a:p>
            <a:r>
              <a:rPr lang="tr-TR" dirty="0"/>
              <a:t>Birikmiş </a:t>
            </a:r>
            <a:r>
              <a:rPr lang="tr-TR" dirty="0" smtClean="0"/>
              <a:t>Amortisman------------=   10.000</a:t>
            </a:r>
            <a:endParaRPr lang="tr-TR" dirty="0"/>
          </a:p>
          <a:p>
            <a:r>
              <a:rPr lang="tr-TR" dirty="0"/>
              <a:t>Satış </a:t>
            </a:r>
            <a:r>
              <a:rPr lang="tr-TR" dirty="0" smtClean="0"/>
              <a:t>Bedeli------------------------	=    17.000</a:t>
            </a:r>
            <a:endParaRPr lang="tr-TR" dirty="0"/>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4398518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852936"/>
            <a:ext cx="7920880" cy="2585323"/>
          </a:xfrm>
          <a:prstGeom prst="rect">
            <a:avLst/>
          </a:prstGeom>
        </p:spPr>
        <p:txBody>
          <a:bodyPr wrap="square">
            <a:spAutoFit/>
          </a:bodyPr>
          <a:lstStyle/>
          <a:p>
            <a:r>
              <a:rPr lang="tr-TR" b="1" dirty="0" smtClean="0"/>
              <a:t>-------------------------------------------------------------/-----------------------------------------------</a:t>
            </a:r>
            <a:endParaRPr lang="tr-TR" b="1" dirty="0"/>
          </a:p>
          <a:p>
            <a:r>
              <a:rPr lang="tr-TR" dirty="0" smtClean="0"/>
              <a:t> </a:t>
            </a:r>
            <a:r>
              <a:rPr lang="tr-TR" b="1" dirty="0" smtClean="0"/>
              <a:t>Hesap </a:t>
            </a:r>
            <a:r>
              <a:rPr lang="tr-TR" b="1" dirty="0"/>
              <a:t>Kodu- Hesap Adı                                     </a:t>
            </a:r>
            <a:r>
              <a:rPr lang="tr-TR" b="1" dirty="0" smtClean="0"/>
              <a:t>               </a:t>
            </a:r>
            <a:r>
              <a:rPr lang="tr-TR" b="1" dirty="0"/>
              <a:t>Borç      </a:t>
            </a:r>
            <a:r>
              <a:rPr lang="tr-TR" b="1" dirty="0" smtClean="0"/>
              <a:t>             </a:t>
            </a:r>
            <a:r>
              <a:rPr lang="tr-TR" b="1" dirty="0"/>
              <a:t>Alacak</a:t>
            </a:r>
          </a:p>
          <a:p>
            <a:r>
              <a:rPr lang="tr-TR" dirty="0" smtClean="0"/>
              <a:t>  257-Birikmiş </a:t>
            </a:r>
            <a:r>
              <a:rPr lang="tr-TR" dirty="0"/>
              <a:t>Amortismanlar </a:t>
            </a:r>
            <a:r>
              <a:rPr lang="tr-TR" dirty="0" smtClean="0"/>
              <a:t>                                          10.000</a:t>
            </a:r>
            <a:endParaRPr lang="tr-TR" dirty="0"/>
          </a:p>
          <a:p>
            <a:r>
              <a:rPr lang="tr-TR" dirty="0" smtClean="0"/>
              <a:t>  136.02.01.07-Kurumlararası </a:t>
            </a:r>
            <a:r>
              <a:rPr lang="tr-TR" dirty="0"/>
              <a:t>Bedelli </a:t>
            </a:r>
            <a:r>
              <a:rPr lang="tr-TR" dirty="0" smtClean="0"/>
              <a:t>                              17.000</a:t>
            </a:r>
            <a:endParaRPr lang="tr-TR" dirty="0"/>
          </a:p>
          <a:p>
            <a:r>
              <a:rPr lang="tr-TR" dirty="0" smtClean="0"/>
              <a:t>               Taşınır </a:t>
            </a:r>
            <a:r>
              <a:rPr lang="tr-TR" dirty="0"/>
              <a:t>Satışından Doğan Alacaklar</a:t>
            </a:r>
          </a:p>
          <a:p>
            <a:r>
              <a:rPr lang="tr-TR" dirty="0" smtClean="0"/>
              <a:t>               </a:t>
            </a:r>
          </a:p>
          <a:p>
            <a:r>
              <a:rPr lang="tr-TR" dirty="0"/>
              <a:t> </a:t>
            </a:r>
            <a:r>
              <a:rPr lang="tr-TR" dirty="0" smtClean="0"/>
              <a:t>               255-Demirbaşlar                                                                          25.000</a:t>
            </a:r>
            <a:endParaRPr lang="tr-TR" dirty="0"/>
          </a:p>
          <a:p>
            <a:r>
              <a:rPr lang="tr-TR" dirty="0" smtClean="0"/>
              <a:t>                679.04-Maddi </a:t>
            </a:r>
            <a:r>
              <a:rPr lang="tr-TR" dirty="0"/>
              <a:t>Varlık Satış </a:t>
            </a:r>
            <a:r>
              <a:rPr lang="tr-TR" dirty="0" smtClean="0"/>
              <a:t>Kârları                                                 </a:t>
            </a:r>
            <a:r>
              <a:rPr lang="tr-TR" dirty="0"/>
              <a:t>2.000</a:t>
            </a:r>
          </a:p>
          <a:p>
            <a:r>
              <a:rPr lang="tr-TR" b="1" dirty="0" smtClean="0"/>
              <a:t>----------------------------------------------------------/---------------------------------------------------</a:t>
            </a:r>
            <a:r>
              <a:rPr lang="tr-TR" dirty="0" smtClean="0"/>
              <a:t> </a:t>
            </a:r>
            <a:r>
              <a:rPr lang="tr-TR" dirty="0" smtClean="0">
                <a:solidFill>
                  <a:prstClr val="black"/>
                </a:solidFill>
              </a:rPr>
              <a:t>        </a:t>
            </a:r>
          </a:p>
        </p:txBody>
      </p:sp>
      <p:sp>
        <p:nvSpPr>
          <p:cNvPr id="2" name="Dikdörtgen 1"/>
          <p:cNvSpPr/>
          <p:nvPr/>
        </p:nvSpPr>
        <p:spPr>
          <a:xfrm>
            <a:off x="467544" y="2337847"/>
            <a:ext cx="8676453" cy="369332"/>
          </a:xfrm>
          <a:prstGeom prst="rect">
            <a:avLst/>
          </a:prstGeom>
        </p:spPr>
        <p:txBody>
          <a:bodyPr wrap="square">
            <a:spAutoFit/>
          </a:bodyPr>
          <a:lstStyle/>
          <a:p>
            <a:r>
              <a:rPr lang="tr-TR" b="1" dirty="0"/>
              <a:t>Satan İşletmeye Kaydı;</a:t>
            </a:r>
          </a:p>
        </p:txBody>
      </p:sp>
      <p:sp>
        <p:nvSpPr>
          <p:cNvPr id="9" name="Dikdörtgen 8"/>
          <p:cNvSpPr/>
          <p:nvPr/>
        </p:nvSpPr>
        <p:spPr>
          <a:xfrm>
            <a:off x="0" y="1536467"/>
            <a:ext cx="9143998" cy="400110"/>
          </a:xfrm>
          <a:prstGeom prst="rect">
            <a:avLst/>
          </a:prstGeom>
        </p:spPr>
        <p:txBody>
          <a:bodyPr wrap="square">
            <a:spAutoFit/>
          </a:bodyPr>
          <a:lstStyle/>
          <a:p>
            <a:pPr algn="ctr"/>
            <a:r>
              <a:rPr lang="tr-TR" sz="2000" b="1" dirty="0">
                <a:solidFill>
                  <a:srgbClr val="FF0000"/>
                </a:solidFill>
              </a:rPr>
              <a:t>İl Sağlık Müdürlükleri Arasında Demirbaş Devirleri (Bedelli) </a:t>
            </a:r>
          </a:p>
        </p:txBody>
      </p:sp>
      <p:sp>
        <p:nvSpPr>
          <p:cNvPr id="5" name="Dikdörtgen 4"/>
          <p:cNvSpPr/>
          <p:nvPr/>
        </p:nvSpPr>
        <p:spPr>
          <a:xfrm>
            <a:off x="467544" y="5733256"/>
            <a:ext cx="8064896" cy="646331"/>
          </a:xfrm>
          <a:prstGeom prst="rect">
            <a:avLst/>
          </a:prstGeom>
        </p:spPr>
        <p:txBody>
          <a:bodyPr wrap="square">
            <a:spAutoFit/>
          </a:bodyPr>
          <a:lstStyle/>
          <a:p>
            <a:r>
              <a:rPr lang="tr-TR" dirty="0" smtClean="0"/>
              <a:t>Not:(2.000 </a:t>
            </a:r>
            <a:r>
              <a:rPr lang="tr-TR" dirty="0"/>
              <a:t>TL üzerinden hazine payı, merkez payı, SHÇEK payı ödenecektir.)</a:t>
            </a:r>
          </a:p>
          <a:p>
            <a:r>
              <a:rPr lang="tr-TR" b="1" dirty="0">
                <a:solidFill>
                  <a:srgbClr val="FF0000"/>
                </a:solidFill>
              </a:rPr>
              <a:t>Tahsilat Yapılırken;</a:t>
            </a:r>
          </a:p>
        </p:txBody>
      </p:sp>
      <p:sp>
        <p:nvSpPr>
          <p:cNvPr id="10"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4552179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953975"/>
            <a:ext cx="7920880" cy="2862322"/>
          </a:xfrm>
          <a:prstGeom prst="rect">
            <a:avLst/>
          </a:prstGeom>
        </p:spPr>
        <p:txBody>
          <a:bodyPr wrap="square">
            <a:spAutoFit/>
          </a:bodyPr>
          <a:lstStyle/>
          <a:p>
            <a:r>
              <a:rPr lang="tr-TR" b="1" dirty="0" smtClean="0"/>
              <a:t>-------------------------------------------------------------/-----------------------------------------------</a:t>
            </a:r>
            <a:endParaRPr lang="tr-TR" b="1" dirty="0"/>
          </a:p>
          <a:p>
            <a:r>
              <a:rPr lang="tr-TR" dirty="0" smtClean="0"/>
              <a:t> </a:t>
            </a:r>
            <a:r>
              <a:rPr lang="tr-TR" b="1" dirty="0" smtClean="0"/>
              <a:t>Hesap Kodu- Hesap Adı                                                    Borç                   Alacak</a:t>
            </a:r>
          </a:p>
          <a:p>
            <a:r>
              <a:rPr lang="tr-TR" dirty="0"/>
              <a:t>  102-Bankalar </a:t>
            </a:r>
            <a:r>
              <a:rPr lang="tr-TR" dirty="0" smtClean="0"/>
              <a:t>                                                                    17.000</a:t>
            </a:r>
            <a:endParaRPr lang="tr-TR" dirty="0"/>
          </a:p>
          <a:p>
            <a:endParaRPr lang="tr-TR" dirty="0" smtClean="0"/>
          </a:p>
          <a:p>
            <a:r>
              <a:rPr lang="tr-TR" dirty="0"/>
              <a:t> </a:t>
            </a:r>
            <a:r>
              <a:rPr lang="tr-TR" dirty="0" smtClean="0"/>
              <a:t>                 136.02.01.07-Kurumlararası </a:t>
            </a:r>
            <a:r>
              <a:rPr lang="tr-TR" dirty="0"/>
              <a:t>Bedelli </a:t>
            </a:r>
            <a:r>
              <a:rPr lang="tr-TR" dirty="0" smtClean="0"/>
              <a:t>                                            17.000</a:t>
            </a:r>
            <a:endParaRPr lang="tr-TR" dirty="0"/>
          </a:p>
          <a:p>
            <a:r>
              <a:rPr lang="tr-TR" dirty="0"/>
              <a:t> </a:t>
            </a:r>
            <a:r>
              <a:rPr lang="tr-TR" dirty="0" smtClean="0"/>
              <a:t>                        Taşınır </a:t>
            </a:r>
            <a:r>
              <a:rPr lang="tr-TR" dirty="0"/>
              <a:t>Satışından Doğan Alacaklar</a:t>
            </a:r>
          </a:p>
          <a:p>
            <a:r>
              <a:rPr lang="tr-TR" dirty="0" smtClean="0"/>
              <a:t>                   800-Bütçe </a:t>
            </a:r>
            <a:r>
              <a:rPr lang="tr-TR" dirty="0"/>
              <a:t>Gelirleri Hesabı </a:t>
            </a:r>
            <a:r>
              <a:rPr lang="tr-TR" dirty="0" smtClean="0"/>
              <a:t>                                                           17.000</a:t>
            </a:r>
            <a:endParaRPr lang="tr-TR" dirty="0"/>
          </a:p>
          <a:p>
            <a:r>
              <a:rPr lang="tr-TR" dirty="0" smtClean="0"/>
              <a:t>   805- </a:t>
            </a:r>
            <a:r>
              <a:rPr lang="tr-TR" dirty="0"/>
              <a:t>Bütçe Gelirleri Yansıtma Hesabı </a:t>
            </a:r>
            <a:r>
              <a:rPr lang="tr-TR" dirty="0" smtClean="0"/>
              <a:t>                            17.000</a:t>
            </a:r>
            <a:endParaRPr lang="tr-TR" dirty="0"/>
          </a:p>
          <a:p>
            <a:r>
              <a:rPr lang="tr-TR" b="1" dirty="0" smtClean="0"/>
              <a:t>----------------------------------------------------------/---------------------------------------------------</a:t>
            </a:r>
            <a:r>
              <a:rPr lang="tr-TR" dirty="0" smtClean="0"/>
              <a:t> </a:t>
            </a:r>
            <a:r>
              <a:rPr lang="tr-TR" dirty="0" smtClean="0">
                <a:solidFill>
                  <a:prstClr val="black"/>
                </a:solidFill>
              </a:rPr>
              <a:t>        </a:t>
            </a:r>
          </a:p>
          <a:p>
            <a:r>
              <a:rPr lang="tr-TR" dirty="0" smtClean="0">
                <a:solidFill>
                  <a:prstClr val="black"/>
                </a:solidFill>
              </a:rPr>
              <a:t> </a:t>
            </a:r>
            <a:endParaRPr lang="tr-TR" dirty="0">
              <a:solidFill>
                <a:prstClr val="black"/>
              </a:solidFill>
            </a:endParaRPr>
          </a:p>
        </p:txBody>
      </p:sp>
      <p:sp>
        <p:nvSpPr>
          <p:cNvPr id="2" name="Dikdörtgen 1"/>
          <p:cNvSpPr/>
          <p:nvPr/>
        </p:nvSpPr>
        <p:spPr>
          <a:xfrm>
            <a:off x="467544" y="2377911"/>
            <a:ext cx="8676453" cy="369332"/>
          </a:xfrm>
          <a:prstGeom prst="rect">
            <a:avLst/>
          </a:prstGeom>
        </p:spPr>
        <p:txBody>
          <a:bodyPr wrap="square">
            <a:spAutoFit/>
          </a:bodyPr>
          <a:lstStyle/>
          <a:p>
            <a:r>
              <a:rPr lang="tr-TR" b="1" dirty="0"/>
              <a:t>Tahsilat Kaydı;</a:t>
            </a:r>
          </a:p>
        </p:txBody>
      </p:sp>
      <p:sp>
        <p:nvSpPr>
          <p:cNvPr id="9" name="Dikdörtgen 8"/>
          <p:cNvSpPr/>
          <p:nvPr/>
        </p:nvSpPr>
        <p:spPr>
          <a:xfrm>
            <a:off x="0" y="1576531"/>
            <a:ext cx="9143998" cy="400110"/>
          </a:xfrm>
          <a:prstGeom prst="rect">
            <a:avLst/>
          </a:prstGeom>
        </p:spPr>
        <p:txBody>
          <a:bodyPr wrap="square">
            <a:spAutoFit/>
          </a:bodyPr>
          <a:lstStyle/>
          <a:p>
            <a:pPr algn="ctr"/>
            <a:r>
              <a:rPr lang="tr-TR" sz="2000" b="1" dirty="0">
                <a:solidFill>
                  <a:srgbClr val="FF0000"/>
                </a:solidFill>
              </a:rPr>
              <a:t>İl Sağlık Müdürlükleri Arasında Demirbaş Devirleri (Bedelli) </a:t>
            </a:r>
          </a:p>
        </p:txBody>
      </p:sp>
      <p:sp>
        <p:nvSpPr>
          <p:cNvPr id="7"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6" name="Dikdörtgen 5"/>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08298623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204864"/>
            <a:ext cx="7920880" cy="3693319"/>
          </a:xfrm>
          <a:prstGeom prst="rect">
            <a:avLst/>
          </a:prstGeom>
        </p:spPr>
        <p:txBody>
          <a:bodyPr wrap="square">
            <a:spAutoFit/>
          </a:bodyPr>
          <a:lstStyle/>
          <a:p>
            <a:r>
              <a:rPr lang="tr-TR" b="1" dirty="0" smtClean="0"/>
              <a:t>-------------------------------------------------------------/-----------------------------------------------</a:t>
            </a:r>
            <a:endParaRPr lang="tr-TR" b="1" dirty="0"/>
          </a:p>
          <a:p>
            <a:r>
              <a:rPr lang="tr-TR" dirty="0" smtClean="0"/>
              <a:t> </a:t>
            </a:r>
            <a:r>
              <a:rPr lang="tr-TR" b="1" dirty="0" smtClean="0"/>
              <a:t>Hesap </a:t>
            </a:r>
            <a:r>
              <a:rPr lang="tr-TR" b="1" dirty="0"/>
              <a:t>Kodu- Hesap Adı                                     </a:t>
            </a:r>
            <a:r>
              <a:rPr lang="tr-TR" b="1" dirty="0" smtClean="0"/>
              <a:t>                </a:t>
            </a:r>
            <a:r>
              <a:rPr lang="tr-TR" b="1" dirty="0"/>
              <a:t>Borç      </a:t>
            </a:r>
            <a:r>
              <a:rPr lang="tr-TR" b="1" dirty="0" smtClean="0"/>
              <a:t>             </a:t>
            </a:r>
            <a:r>
              <a:rPr lang="tr-TR" b="1" dirty="0"/>
              <a:t>Alacak</a:t>
            </a:r>
          </a:p>
          <a:p>
            <a:r>
              <a:rPr lang="tr-TR" dirty="0" smtClean="0"/>
              <a:t>   255- </a:t>
            </a:r>
            <a:r>
              <a:rPr lang="tr-TR" dirty="0"/>
              <a:t>Demirbaşlar 2                                          </a:t>
            </a:r>
            <a:r>
              <a:rPr lang="tr-TR" dirty="0" smtClean="0"/>
              <a:t>                </a:t>
            </a:r>
            <a:r>
              <a:rPr lang="tr-TR" dirty="0"/>
              <a:t>5.000</a:t>
            </a:r>
          </a:p>
          <a:p>
            <a:r>
              <a:rPr lang="tr-TR" dirty="0" smtClean="0"/>
              <a:t>   689.05-Kurumlararası </a:t>
            </a:r>
            <a:r>
              <a:rPr lang="tr-TR" dirty="0"/>
              <a:t>Mal ve                            </a:t>
            </a:r>
            <a:r>
              <a:rPr lang="tr-TR" dirty="0" smtClean="0"/>
              <a:t>             </a:t>
            </a:r>
            <a:r>
              <a:rPr lang="tr-TR" dirty="0"/>
              <a:t>2.000</a:t>
            </a:r>
          </a:p>
          <a:p>
            <a:r>
              <a:rPr lang="tr-TR" dirty="0" smtClean="0"/>
              <a:t>          Malzeme </a:t>
            </a:r>
            <a:r>
              <a:rPr lang="tr-TR" dirty="0"/>
              <a:t>Devrinden Doğan Zararlar</a:t>
            </a:r>
          </a:p>
          <a:p>
            <a:r>
              <a:rPr lang="tr-TR" dirty="0"/>
              <a:t>                       </a:t>
            </a:r>
            <a:r>
              <a:rPr lang="tr-TR" dirty="0" smtClean="0"/>
              <a:t>    </a:t>
            </a:r>
          </a:p>
          <a:p>
            <a:r>
              <a:rPr lang="tr-TR" dirty="0"/>
              <a:t> </a:t>
            </a:r>
            <a:r>
              <a:rPr lang="tr-TR" dirty="0" smtClean="0"/>
              <a:t>                            257-Birikmiş Amortismanlar                                             </a:t>
            </a:r>
            <a:r>
              <a:rPr lang="tr-TR" dirty="0"/>
              <a:t>10.000</a:t>
            </a:r>
          </a:p>
          <a:p>
            <a:r>
              <a:rPr lang="tr-TR" dirty="0"/>
              <a:t>                  </a:t>
            </a:r>
            <a:r>
              <a:rPr lang="tr-TR" dirty="0" smtClean="0"/>
              <a:t>           336.11.01-Kurumlararası </a:t>
            </a:r>
            <a:r>
              <a:rPr lang="tr-TR" dirty="0"/>
              <a:t>Bedelli </a:t>
            </a:r>
            <a:r>
              <a:rPr lang="tr-TR" dirty="0" smtClean="0"/>
              <a:t>Taşınır                          </a:t>
            </a:r>
            <a:r>
              <a:rPr lang="tr-TR" dirty="0"/>
              <a:t>17.000</a:t>
            </a:r>
          </a:p>
          <a:p>
            <a:r>
              <a:rPr lang="tr-TR" dirty="0"/>
              <a:t>                              </a:t>
            </a:r>
            <a:r>
              <a:rPr lang="tr-TR" dirty="0" smtClean="0"/>
              <a:t>       Satışlarından </a:t>
            </a:r>
            <a:r>
              <a:rPr lang="tr-TR" dirty="0"/>
              <a:t>Doğan </a:t>
            </a:r>
            <a:r>
              <a:rPr lang="tr-TR" dirty="0" smtClean="0"/>
              <a:t>Borçlar</a:t>
            </a:r>
          </a:p>
          <a:p>
            <a:endParaRPr lang="tr-TR" dirty="0"/>
          </a:p>
          <a:p>
            <a:r>
              <a:rPr lang="tr-TR" dirty="0"/>
              <a:t> </a:t>
            </a:r>
            <a:r>
              <a:rPr lang="tr-TR" dirty="0" smtClean="0"/>
              <a:t>    830-Bütçe </a:t>
            </a:r>
            <a:r>
              <a:rPr lang="tr-TR" dirty="0"/>
              <a:t>Gideri                                                         17.000</a:t>
            </a:r>
          </a:p>
          <a:p>
            <a:r>
              <a:rPr lang="tr-TR" dirty="0"/>
              <a:t>                       </a:t>
            </a:r>
            <a:r>
              <a:rPr lang="tr-TR" dirty="0" smtClean="0"/>
              <a:t>     </a:t>
            </a:r>
            <a:r>
              <a:rPr lang="tr-TR" dirty="0"/>
              <a:t>835-Bütçe Gideri Yansıtma                                           </a:t>
            </a:r>
            <a:r>
              <a:rPr lang="tr-TR" dirty="0" smtClean="0"/>
              <a:t>17.000</a:t>
            </a:r>
          </a:p>
          <a:p>
            <a:r>
              <a:rPr lang="tr-TR" b="1" dirty="0" smtClean="0"/>
              <a:t>-------------------------------------------------------------/-----------------------------------------------</a:t>
            </a:r>
            <a:endParaRPr lang="tr-TR" b="1" dirty="0"/>
          </a:p>
        </p:txBody>
      </p:sp>
      <p:sp>
        <p:nvSpPr>
          <p:cNvPr id="2" name="Dikdörtgen 1"/>
          <p:cNvSpPr/>
          <p:nvPr/>
        </p:nvSpPr>
        <p:spPr>
          <a:xfrm>
            <a:off x="395535" y="1916832"/>
            <a:ext cx="8748462" cy="369332"/>
          </a:xfrm>
          <a:prstGeom prst="rect">
            <a:avLst/>
          </a:prstGeom>
        </p:spPr>
        <p:txBody>
          <a:bodyPr wrap="square">
            <a:spAutoFit/>
          </a:bodyPr>
          <a:lstStyle/>
          <a:p>
            <a:r>
              <a:rPr lang="tr-TR" b="1" dirty="0"/>
              <a:t>Alan İşletme Kaydı;</a:t>
            </a:r>
          </a:p>
        </p:txBody>
      </p:sp>
      <p:sp>
        <p:nvSpPr>
          <p:cNvPr id="9" name="Dikdörtgen 8"/>
          <p:cNvSpPr/>
          <p:nvPr/>
        </p:nvSpPr>
        <p:spPr>
          <a:xfrm>
            <a:off x="0" y="1412776"/>
            <a:ext cx="9143998" cy="400110"/>
          </a:xfrm>
          <a:prstGeom prst="rect">
            <a:avLst/>
          </a:prstGeom>
        </p:spPr>
        <p:txBody>
          <a:bodyPr wrap="square">
            <a:spAutoFit/>
          </a:bodyPr>
          <a:lstStyle/>
          <a:p>
            <a:pPr algn="ctr"/>
            <a:r>
              <a:rPr lang="tr-TR" sz="2000" b="1" dirty="0">
                <a:solidFill>
                  <a:srgbClr val="FF0000"/>
                </a:solidFill>
              </a:rPr>
              <a:t>İl Sağlık Müdürlükleri Arasında Demirbaş Devirleri (Bedelli) </a:t>
            </a:r>
          </a:p>
        </p:txBody>
      </p:sp>
      <p:sp>
        <p:nvSpPr>
          <p:cNvPr id="10"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1030483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909843"/>
            <a:ext cx="7920880" cy="2031325"/>
          </a:xfrm>
          <a:prstGeom prst="rect">
            <a:avLst/>
          </a:prstGeom>
        </p:spPr>
        <p:txBody>
          <a:bodyPr wrap="square">
            <a:spAutoFit/>
          </a:bodyPr>
          <a:lstStyle/>
          <a:p>
            <a:r>
              <a:rPr lang="tr-TR" b="1" dirty="0" smtClean="0"/>
              <a:t>-------------------------------------------------------------/-----------------------------------------------</a:t>
            </a:r>
            <a:endParaRPr lang="tr-TR" b="1" dirty="0"/>
          </a:p>
          <a:p>
            <a:r>
              <a:rPr lang="tr-TR" dirty="0" smtClean="0"/>
              <a:t> </a:t>
            </a:r>
            <a:r>
              <a:rPr lang="tr-TR" b="1" dirty="0" smtClean="0"/>
              <a:t>Hesap Kodu- Hesap Adı                                                    Borç                   Alacak</a:t>
            </a:r>
          </a:p>
          <a:p>
            <a:r>
              <a:rPr lang="tr-TR" dirty="0" smtClean="0"/>
              <a:t>   336.11.01-Kurumlararası </a:t>
            </a:r>
            <a:r>
              <a:rPr lang="tr-TR" dirty="0"/>
              <a:t>Bedelli Taşınırın </a:t>
            </a:r>
            <a:r>
              <a:rPr lang="tr-TR" dirty="0" smtClean="0"/>
              <a:t>                   17.000</a:t>
            </a:r>
            <a:endParaRPr lang="tr-TR" dirty="0"/>
          </a:p>
          <a:p>
            <a:r>
              <a:rPr lang="tr-TR" dirty="0" smtClean="0"/>
              <a:t>                      Satışlarından </a:t>
            </a:r>
            <a:r>
              <a:rPr lang="tr-TR" dirty="0"/>
              <a:t>Doğan Borçlar</a:t>
            </a:r>
          </a:p>
          <a:p>
            <a:r>
              <a:rPr lang="tr-TR" dirty="0"/>
              <a:t> </a:t>
            </a:r>
            <a:r>
              <a:rPr lang="tr-TR" dirty="0" smtClean="0"/>
              <a:t>                 </a:t>
            </a:r>
          </a:p>
          <a:p>
            <a:r>
              <a:rPr lang="tr-TR" dirty="0"/>
              <a:t> </a:t>
            </a:r>
            <a:r>
              <a:rPr lang="tr-TR" dirty="0" smtClean="0"/>
              <a:t>                   103- </a:t>
            </a:r>
            <a:r>
              <a:rPr lang="tr-TR" dirty="0"/>
              <a:t>Verilen Çekler ve Gönderme Emirleri </a:t>
            </a:r>
            <a:r>
              <a:rPr lang="tr-TR" dirty="0" smtClean="0"/>
              <a:t>                             17.000</a:t>
            </a:r>
            <a:endParaRPr lang="tr-TR" dirty="0"/>
          </a:p>
          <a:p>
            <a:r>
              <a:rPr lang="tr-TR" b="1" dirty="0" smtClean="0"/>
              <a:t>----------------------------------------------------------/---------------------------------------------------</a:t>
            </a:r>
            <a:r>
              <a:rPr lang="tr-TR" dirty="0" smtClean="0"/>
              <a:t> </a:t>
            </a:r>
            <a:r>
              <a:rPr lang="tr-TR" dirty="0" smtClean="0">
                <a:solidFill>
                  <a:prstClr val="black"/>
                </a:solidFill>
              </a:rPr>
              <a:t>        </a:t>
            </a:r>
          </a:p>
        </p:txBody>
      </p:sp>
      <p:sp>
        <p:nvSpPr>
          <p:cNvPr id="2" name="Dikdörtgen 1"/>
          <p:cNvSpPr/>
          <p:nvPr/>
        </p:nvSpPr>
        <p:spPr>
          <a:xfrm>
            <a:off x="467544" y="2333779"/>
            <a:ext cx="8676453" cy="369332"/>
          </a:xfrm>
          <a:prstGeom prst="rect">
            <a:avLst/>
          </a:prstGeom>
        </p:spPr>
        <p:txBody>
          <a:bodyPr wrap="square">
            <a:spAutoFit/>
          </a:bodyPr>
          <a:lstStyle/>
          <a:p>
            <a:r>
              <a:rPr lang="tr-TR" b="1" dirty="0"/>
              <a:t>Ödeme Kaydı;</a:t>
            </a:r>
          </a:p>
        </p:txBody>
      </p:sp>
      <p:sp>
        <p:nvSpPr>
          <p:cNvPr id="9" name="Dikdörtgen 8"/>
          <p:cNvSpPr/>
          <p:nvPr/>
        </p:nvSpPr>
        <p:spPr>
          <a:xfrm>
            <a:off x="0" y="1532399"/>
            <a:ext cx="9143998" cy="400110"/>
          </a:xfrm>
          <a:prstGeom prst="rect">
            <a:avLst/>
          </a:prstGeom>
        </p:spPr>
        <p:txBody>
          <a:bodyPr wrap="square">
            <a:spAutoFit/>
          </a:bodyPr>
          <a:lstStyle/>
          <a:p>
            <a:pPr algn="ctr"/>
            <a:r>
              <a:rPr lang="tr-TR" sz="2000" b="1" dirty="0">
                <a:solidFill>
                  <a:srgbClr val="FF0000"/>
                </a:solidFill>
              </a:rPr>
              <a:t>İl Sağlık Müdürlükleri Arasında Demirbaş Devirleri (Bedelli) </a:t>
            </a:r>
          </a:p>
        </p:txBody>
      </p:sp>
      <p:sp>
        <p:nvSpPr>
          <p:cNvPr id="7"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6" name="Dikdörtgen 5"/>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82421990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2348880"/>
            <a:ext cx="8676453" cy="369332"/>
          </a:xfrm>
          <a:prstGeom prst="rect">
            <a:avLst/>
          </a:prstGeom>
        </p:spPr>
        <p:txBody>
          <a:bodyPr wrap="square">
            <a:spAutoFit/>
          </a:bodyPr>
          <a:lstStyle/>
          <a:p>
            <a:r>
              <a:rPr lang="tr-TR" b="1" dirty="0"/>
              <a:t>Satan İşletmeye Kayıtlı Sarf Malzeme;</a:t>
            </a:r>
          </a:p>
        </p:txBody>
      </p:sp>
      <p:sp>
        <p:nvSpPr>
          <p:cNvPr id="9" name="Dikdörtgen 8"/>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 Sağlık Müdürlükleri Arasında Sarf Malzeme Devirleri (Bedelli) </a:t>
            </a:r>
          </a:p>
        </p:txBody>
      </p:sp>
      <p:sp>
        <p:nvSpPr>
          <p:cNvPr id="6" name="Dikdörtgen 5"/>
          <p:cNvSpPr/>
          <p:nvPr/>
        </p:nvSpPr>
        <p:spPr>
          <a:xfrm>
            <a:off x="611560" y="3153742"/>
            <a:ext cx="7920880" cy="646331"/>
          </a:xfrm>
          <a:prstGeom prst="rect">
            <a:avLst/>
          </a:prstGeom>
        </p:spPr>
        <p:txBody>
          <a:bodyPr wrap="square">
            <a:spAutoFit/>
          </a:bodyPr>
          <a:lstStyle/>
          <a:p>
            <a:r>
              <a:rPr lang="tr-TR" dirty="0"/>
              <a:t>Sarf malzemesinin </a:t>
            </a:r>
            <a:r>
              <a:rPr lang="tr-TR" dirty="0" smtClean="0"/>
              <a:t>bedeli------	=15.000</a:t>
            </a:r>
            <a:endParaRPr lang="tr-TR" dirty="0"/>
          </a:p>
          <a:p>
            <a:r>
              <a:rPr lang="tr-TR" dirty="0"/>
              <a:t>Belirlenen satış bedeli</a:t>
            </a:r>
            <a:r>
              <a:rPr lang="tr-TR" dirty="0" smtClean="0"/>
              <a:t>-----------=16.000</a:t>
            </a:r>
            <a:endParaRPr lang="tr-TR" dirty="0"/>
          </a:p>
        </p:txBody>
      </p:sp>
      <p:sp>
        <p:nvSpPr>
          <p:cNvPr id="5" name="Dikdörtgen 4"/>
          <p:cNvSpPr/>
          <p:nvPr/>
        </p:nvSpPr>
        <p:spPr>
          <a:xfrm>
            <a:off x="467544" y="5579948"/>
            <a:ext cx="8064896" cy="369332"/>
          </a:xfrm>
          <a:prstGeom prst="rect">
            <a:avLst/>
          </a:prstGeom>
        </p:spPr>
        <p:txBody>
          <a:bodyPr wrap="square">
            <a:spAutoFit/>
          </a:bodyPr>
          <a:lstStyle/>
          <a:p>
            <a:r>
              <a:rPr lang="tr-TR" b="1" dirty="0"/>
              <a:t>ÖNEMLİ NOT: </a:t>
            </a:r>
            <a:r>
              <a:rPr lang="tr-TR" dirty="0"/>
              <a:t>Satış Bedeli belirlenirken sadece kanuni kesintiler eklenecektir.</a:t>
            </a:r>
          </a:p>
        </p:txBody>
      </p:sp>
      <p:sp>
        <p:nvSpPr>
          <p:cNvPr id="10"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72776354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915652"/>
            <a:ext cx="7920880" cy="2585323"/>
          </a:xfrm>
          <a:prstGeom prst="rect">
            <a:avLst/>
          </a:prstGeom>
        </p:spPr>
        <p:txBody>
          <a:bodyPr wrap="square">
            <a:spAutoFit/>
          </a:bodyPr>
          <a:lstStyle/>
          <a:p>
            <a:r>
              <a:rPr lang="tr-TR" b="1" dirty="0" smtClean="0"/>
              <a:t>-------------------------------------------------------------/-----------------------------------------------</a:t>
            </a:r>
            <a:endParaRPr lang="tr-TR" b="1" dirty="0"/>
          </a:p>
          <a:p>
            <a:r>
              <a:rPr lang="tr-TR" dirty="0" smtClean="0"/>
              <a:t> </a:t>
            </a:r>
            <a:r>
              <a:rPr lang="tr-TR" b="1" dirty="0" smtClean="0"/>
              <a:t>Hesap </a:t>
            </a:r>
            <a:r>
              <a:rPr lang="tr-TR" b="1" dirty="0"/>
              <a:t>Kodu- Hesap Adı                                     </a:t>
            </a:r>
            <a:r>
              <a:rPr lang="tr-TR" b="1" dirty="0" smtClean="0"/>
              <a:t>               </a:t>
            </a:r>
            <a:r>
              <a:rPr lang="tr-TR" b="1" dirty="0"/>
              <a:t>Borç      </a:t>
            </a:r>
            <a:r>
              <a:rPr lang="tr-TR" b="1" dirty="0" smtClean="0"/>
              <a:t>             </a:t>
            </a:r>
            <a:r>
              <a:rPr lang="tr-TR" b="1" dirty="0"/>
              <a:t>Alacak</a:t>
            </a:r>
          </a:p>
          <a:p>
            <a:r>
              <a:rPr lang="tr-TR" dirty="0" smtClean="0"/>
              <a:t>   136.02.01.07-Kurumlararası </a:t>
            </a:r>
            <a:r>
              <a:rPr lang="tr-TR" dirty="0"/>
              <a:t>Bedelli </a:t>
            </a:r>
            <a:r>
              <a:rPr lang="tr-TR" dirty="0" smtClean="0"/>
              <a:t>                            16.000</a:t>
            </a:r>
            <a:endParaRPr lang="tr-TR" dirty="0"/>
          </a:p>
          <a:p>
            <a:r>
              <a:rPr lang="tr-TR" dirty="0" smtClean="0"/>
              <a:t>           Taşınır </a:t>
            </a:r>
            <a:r>
              <a:rPr lang="tr-TR" dirty="0"/>
              <a:t>Satışından Doğan Alacaklar</a:t>
            </a:r>
          </a:p>
          <a:p>
            <a:r>
              <a:rPr lang="tr-TR" dirty="0" smtClean="0"/>
              <a:t>           (</a:t>
            </a:r>
            <a:r>
              <a:rPr lang="tr-TR" dirty="0"/>
              <a:t>B Sağlık Tesisi)</a:t>
            </a:r>
          </a:p>
          <a:p>
            <a:r>
              <a:rPr lang="tr-TR" dirty="0" smtClean="0"/>
              <a:t>                 </a:t>
            </a:r>
          </a:p>
          <a:p>
            <a:r>
              <a:rPr lang="tr-TR" dirty="0"/>
              <a:t> </a:t>
            </a:r>
            <a:r>
              <a:rPr lang="tr-TR" dirty="0" smtClean="0"/>
              <a:t>                 150-İlk </a:t>
            </a:r>
            <a:r>
              <a:rPr lang="tr-TR" dirty="0"/>
              <a:t>Madde ve Malzeme Hesabı </a:t>
            </a:r>
            <a:r>
              <a:rPr lang="tr-TR" dirty="0" smtClean="0"/>
              <a:t>                                           15.000</a:t>
            </a:r>
            <a:endParaRPr lang="tr-TR" dirty="0"/>
          </a:p>
          <a:p>
            <a:r>
              <a:rPr lang="tr-TR" dirty="0" smtClean="0"/>
              <a:t>                  679.04- </a:t>
            </a:r>
            <a:r>
              <a:rPr lang="tr-TR" dirty="0"/>
              <a:t>Maddi Varlık Satış Kârları </a:t>
            </a:r>
            <a:r>
              <a:rPr lang="tr-TR" dirty="0" smtClean="0"/>
              <a:t>                                                1.000</a:t>
            </a:r>
            <a:endParaRPr lang="tr-TR" dirty="0"/>
          </a:p>
          <a:p>
            <a:r>
              <a:rPr lang="tr-TR" b="1" dirty="0" smtClean="0"/>
              <a:t>----------------------------------------------------------/---------------------------------------------------</a:t>
            </a:r>
            <a:r>
              <a:rPr lang="tr-TR" dirty="0" smtClean="0"/>
              <a:t> </a:t>
            </a:r>
            <a:r>
              <a:rPr lang="tr-TR" dirty="0" smtClean="0">
                <a:solidFill>
                  <a:prstClr val="black"/>
                </a:solidFill>
              </a:rPr>
              <a:t>        </a:t>
            </a:r>
          </a:p>
        </p:txBody>
      </p:sp>
      <p:sp>
        <p:nvSpPr>
          <p:cNvPr id="2" name="Dikdörtgen 1"/>
          <p:cNvSpPr/>
          <p:nvPr/>
        </p:nvSpPr>
        <p:spPr>
          <a:xfrm>
            <a:off x="467544" y="2339588"/>
            <a:ext cx="8676453" cy="369332"/>
          </a:xfrm>
          <a:prstGeom prst="rect">
            <a:avLst/>
          </a:prstGeom>
        </p:spPr>
        <p:txBody>
          <a:bodyPr wrap="square">
            <a:spAutoFit/>
          </a:bodyPr>
          <a:lstStyle/>
          <a:p>
            <a:r>
              <a:rPr lang="tr-TR" b="1" dirty="0"/>
              <a:t>Satan İşletmeye Kaydı;</a:t>
            </a:r>
          </a:p>
        </p:txBody>
      </p:sp>
      <p:sp>
        <p:nvSpPr>
          <p:cNvPr id="6" name="Dikdörtgen 5"/>
          <p:cNvSpPr/>
          <p:nvPr/>
        </p:nvSpPr>
        <p:spPr>
          <a:xfrm>
            <a:off x="467544" y="5733256"/>
            <a:ext cx="8064896" cy="369332"/>
          </a:xfrm>
          <a:prstGeom prst="rect">
            <a:avLst/>
          </a:prstGeom>
        </p:spPr>
        <p:txBody>
          <a:bodyPr wrap="square">
            <a:spAutoFit/>
          </a:bodyPr>
          <a:lstStyle/>
          <a:p>
            <a:r>
              <a:rPr lang="tr-TR" b="1" dirty="0" smtClean="0"/>
              <a:t>Not:</a:t>
            </a:r>
            <a:r>
              <a:rPr lang="tr-TR" dirty="0" smtClean="0"/>
              <a:t>1.000 </a:t>
            </a:r>
            <a:r>
              <a:rPr lang="tr-TR" dirty="0"/>
              <a:t>TL üzerinden hazine payı, merkez payı, SHÇEK payı ödenecektir</a:t>
            </a:r>
            <a:r>
              <a:rPr lang="tr-TR" dirty="0" smtClean="0"/>
              <a:t>.</a:t>
            </a:r>
            <a:endParaRPr lang="tr-TR" dirty="0"/>
          </a:p>
        </p:txBody>
      </p:sp>
      <p:sp>
        <p:nvSpPr>
          <p:cNvPr id="10"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7" name="Dikdörtgen 6"/>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 Sağlık Müdürlükleri Arasında Sarf Malzeme Devirleri (Bedelli) </a:t>
            </a:r>
          </a:p>
        </p:txBody>
      </p:sp>
      <p:sp>
        <p:nvSpPr>
          <p:cNvPr id="8" name="Dikdörtgen 7"/>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67213193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942942"/>
            <a:ext cx="7920880" cy="2862322"/>
          </a:xfrm>
          <a:prstGeom prst="rect">
            <a:avLst/>
          </a:prstGeom>
        </p:spPr>
        <p:txBody>
          <a:bodyPr wrap="square">
            <a:spAutoFit/>
          </a:bodyPr>
          <a:lstStyle/>
          <a:p>
            <a:r>
              <a:rPr lang="tr-TR" b="1" dirty="0" smtClean="0"/>
              <a:t>-------------------------------------------------------------/-----------------------------------------------</a:t>
            </a:r>
            <a:endParaRPr lang="tr-TR" b="1" dirty="0"/>
          </a:p>
          <a:p>
            <a:r>
              <a:rPr lang="tr-TR" dirty="0" smtClean="0"/>
              <a:t> </a:t>
            </a:r>
            <a:r>
              <a:rPr lang="tr-TR" b="1" dirty="0" smtClean="0"/>
              <a:t>Hesap Kodu- Hesap Adı                                                    Borç                   Alacak</a:t>
            </a:r>
          </a:p>
          <a:p>
            <a:r>
              <a:rPr lang="tr-TR" dirty="0"/>
              <a:t>  </a:t>
            </a:r>
            <a:r>
              <a:rPr lang="tr-TR" dirty="0" smtClean="0"/>
              <a:t> 102-Bankalar                                                                   16.000</a:t>
            </a:r>
            <a:endParaRPr lang="tr-TR" dirty="0"/>
          </a:p>
          <a:p>
            <a:r>
              <a:rPr lang="tr-TR" dirty="0" smtClean="0"/>
              <a:t>                        </a:t>
            </a:r>
          </a:p>
          <a:p>
            <a:r>
              <a:rPr lang="tr-TR" dirty="0"/>
              <a:t> </a:t>
            </a:r>
            <a:r>
              <a:rPr lang="tr-TR" dirty="0" smtClean="0"/>
              <a:t>              136.02.01.07-Kurumlararası </a:t>
            </a:r>
            <a:r>
              <a:rPr lang="tr-TR" dirty="0"/>
              <a:t>Bedelli </a:t>
            </a:r>
            <a:r>
              <a:rPr lang="tr-TR" dirty="0" smtClean="0"/>
              <a:t>                                           16.000</a:t>
            </a:r>
            <a:endParaRPr lang="tr-TR" dirty="0"/>
          </a:p>
          <a:p>
            <a:r>
              <a:rPr lang="tr-TR" dirty="0" smtClean="0"/>
              <a:t>                        Taşınır </a:t>
            </a:r>
            <a:r>
              <a:rPr lang="tr-TR" dirty="0"/>
              <a:t>Satışından Doğan Alacaklar</a:t>
            </a:r>
          </a:p>
          <a:p>
            <a:endParaRPr lang="tr-TR" dirty="0" smtClean="0"/>
          </a:p>
          <a:p>
            <a:r>
              <a:rPr lang="tr-TR" dirty="0"/>
              <a:t> </a:t>
            </a:r>
            <a:r>
              <a:rPr lang="tr-TR" dirty="0" smtClean="0"/>
              <a:t>                800-Bütçe </a:t>
            </a:r>
            <a:r>
              <a:rPr lang="tr-TR" dirty="0"/>
              <a:t>Gelirleri Hesabı </a:t>
            </a:r>
            <a:r>
              <a:rPr lang="tr-TR" dirty="0" smtClean="0"/>
              <a:t>                                                         16.000</a:t>
            </a:r>
            <a:endParaRPr lang="tr-TR" dirty="0"/>
          </a:p>
          <a:p>
            <a:r>
              <a:rPr lang="tr-TR" dirty="0" smtClean="0"/>
              <a:t>    805- </a:t>
            </a:r>
            <a:r>
              <a:rPr lang="tr-TR" dirty="0"/>
              <a:t>Bütçe Gelirleri Yansıtma Hesabı </a:t>
            </a:r>
            <a:r>
              <a:rPr lang="tr-TR" dirty="0" smtClean="0"/>
              <a:t>                                                    16.000</a:t>
            </a:r>
            <a:endParaRPr lang="tr-TR" dirty="0"/>
          </a:p>
          <a:p>
            <a:r>
              <a:rPr lang="tr-TR" b="1" dirty="0" smtClean="0"/>
              <a:t>----------------------------------------------------------/---------------------------------------------------</a:t>
            </a:r>
            <a:r>
              <a:rPr lang="tr-TR" dirty="0" smtClean="0"/>
              <a:t> </a:t>
            </a:r>
            <a:r>
              <a:rPr lang="tr-TR" dirty="0" smtClean="0">
                <a:solidFill>
                  <a:prstClr val="black"/>
                </a:solidFill>
              </a:rPr>
              <a:t>        </a:t>
            </a:r>
            <a:endParaRPr lang="tr-TR" dirty="0">
              <a:solidFill>
                <a:prstClr val="black"/>
              </a:solidFill>
            </a:endParaRPr>
          </a:p>
        </p:txBody>
      </p:sp>
      <p:sp>
        <p:nvSpPr>
          <p:cNvPr id="2" name="Dikdörtgen 1"/>
          <p:cNvSpPr/>
          <p:nvPr/>
        </p:nvSpPr>
        <p:spPr>
          <a:xfrm>
            <a:off x="467544" y="2366878"/>
            <a:ext cx="8676453" cy="369332"/>
          </a:xfrm>
          <a:prstGeom prst="rect">
            <a:avLst/>
          </a:prstGeom>
        </p:spPr>
        <p:txBody>
          <a:bodyPr wrap="square">
            <a:spAutoFit/>
          </a:bodyPr>
          <a:lstStyle/>
          <a:p>
            <a:r>
              <a:rPr lang="tr-TR" b="1" dirty="0"/>
              <a:t>Tahsilat Kaydı;</a:t>
            </a:r>
          </a:p>
        </p:txBody>
      </p:sp>
      <p:sp>
        <p:nvSpPr>
          <p:cNvPr id="7"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6" name="Dikdörtgen 5"/>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 Sağlık Müdürlükleri Arasında Sarf Malzeme Devirleri (Bedelli) </a:t>
            </a:r>
          </a:p>
        </p:txBody>
      </p:sp>
      <p:sp>
        <p:nvSpPr>
          <p:cNvPr id="8" name="Dikdörtgen 7"/>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7949155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809959"/>
            <a:ext cx="7920880" cy="3139321"/>
          </a:xfrm>
          <a:prstGeom prst="rect">
            <a:avLst/>
          </a:prstGeom>
        </p:spPr>
        <p:txBody>
          <a:bodyPr wrap="square">
            <a:spAutoFit/>
          </a:bodyPr>
          <a:lstStyle/>
          <a:p>
            <a:r>
              <a:rPr lang="tr-TR" b="1" dirty="0" smtClean="0"/>
              <a:t>-------------------------------------------------------------/-----------------------------------------------</a:t>
            </a:r>
            <a:endParaRPr lang="tr-TR" b="1" dirty="0"/>
          </a:p>
          <a:p>
            <a:r>
              <a:rPr lang="tr-TR" dirty="0" smtClean="0"/>
              <a:t> </a:t>
            </a:r>
            <a:r>
              <a:rPr lang="tr-TR" b="1" dirty="0" smtClean="0"/>
              <a:t>Hesap </a:t>
            </a:r>
            <a:r>
              <a:rPr lang="tr-TR" b="1" dirty="0"/>
              <a:t>Kodu- Hesap Adı  </a:t>
            </a:r>
            <a:r>
              <a:rPr lang="tr-TR" b="1" dirty="0" smtClean="0"/>
              <a:t>                                                   </a:t>
            </a:r>
            <a:r>
              <a:rPr lang="tr-TR" b="1" dirty="0"/>
              <a:t>Borç      </a:t>
            </a:r>
            <a:r>
              <a:rPr lang="tr-TR" b="1" dirty="0" smtClean="0"/>
              <a:t>             Alacak</a:t>
            </a:r>
          </a:p>
          <a:p>
            <a:r>
              <a:rPr lang="tr-TR" dirty="0" smtClean="0"/>
              <a:t>   150-İlk </a:t>
            </a:r>
            <a:r>
              <a:rPr lang="tr-TR" dirty="0"/>
              <a:t>Madde ve Malzeme Hesabı </a:t>
            </a:r>
            <a:r>
              <a:rPr lang="tr-TR" dirty="0" smtClean="0"/>
              <a:t>                              16.000</a:t>
            </a:r>
            <a:endParaRPr lang="tr-TR" dirty="0"/>
          </a:p>
          <a:p>
            <a:r>
              <a:rPr lang="tr-TR" dirty="0" smtClean="0"/>
              <a:t>                      </a:t>
            </a:r>
          </a:p>
          <a:p>
            <a:r>
              <a:rPr lang="tr-TR" dirty="0"/>
              <a:t> </a:t>
            </a:r>
            <a:r>
              <a:rPr lang="tr-TR" dirty="0" smtClean="0"/>
              <a:t>                     336.11.01-Kurumlararası </a:t>
            </a:r>
            <a:r>
              <a:rPr lang="tr-TR" dirty="0"/>
              <a:t>Bedelli Taşınır </a:t>
            </a:r>
            <a:r>
              <a:rPr lang="tr-TR" dirty="0" smtClean="0"/>
              <a:t>                               16.000</a:t>
            </a:r>
            <a:endParaRPr lang="tr-TR" dirty="0"/>
          </a:p>
          <a:p>
            <a:r>
              <a:rPr lang="tr-TR" dirty="0" smtClean="0"/>
              <a:t>                               Satışlarından </a:t>
            </a:r>
            <a:r>
              <a:rPr lang="tr-TR" dirty="0"/>
              <a:t>Doğan Borçlar</a:t>
            </a:r>
          </a:p>
          <a:p>
            <a:endParaRPr lang="tr-TR" dirty="0" smtClean="0"/>
          </a:p>
          <a:p>
            <a:r>
              <a:rPr lang="tr-TR" dirty="0"/>
              <a:t> </a:t>
            </a:r>
            <a:r>
              <a:rPr lang="tr-TR" dirty="0" smtClean="0"/>
              <a:t>    830-Bütçe </a:t>
            </a:r>
            <a:r>
              <a:rPr lang="tr-TR" dirty="0"/>
              <a:t>Gideri </a:t>
            </a:r>
            <a:r>
              <a:rPr lang="tr-TR" dirty="0" smtClean="0"/>
              <a:t>                                                             16.000</a:t>
            </a:r>
            <a:endParaRPr lang="tr-TR" dirty="0"/>
          </a:p>
          <a:p>
            <a:r>
              <a:rPr lang="tr-TR" dirty="0" smtClean="0"/>
              <a:t>                        835-Bütçe </a:t>
            </a:r>
            <a:r>
              <a:rPr lang="tr-TR" dirty="0"/>
              <a:t>Gideri Yansıtma </a:t>
            </a:r>
            <a:r>
              <a:rPr lang="tr-TR" dirty="0" smtClean="0"/>
              <a:t>                                                    16.000</a:t>
            </a:r>
            <a:endParaRPr lang="tr-TR" dirty="0"/>
          </a:p>
          <a:p>
            <a:endParaRPr lang="tr-TR" b="1" dirty="0"/>
          </a:p>
          <a:p>
            <a:r>
              <a:rPr lang="tr-TR" b="1" dirty="0" smtClean="0"/>
              <a:t>-------------------------------------------------------------/-----------------------------------------------</a:t>
            </a:r>
            <a:endParaRPr lang="tr-TR" b="1" dirty="0"/>
          </a:p>
        </p:txBody>
      </p:sp>
      <p:sp>
        <p:nvSpPr>
          <p:cNvPr id="2" name="Dikdörtgen 1"/>
          <p:cNvSpPr/>
          <p:nvPr/>
        </p:nvSpPr>
        <p:spPr>
          <a:xfrm>
            <a:off x="467544" y="2377911"/>
            <a:ext cx="8676453" cy="369332"/>
          </a:xfrm>
          <a:prstGeom prst="rect">
            <a:avLst/>
          </a:prstGeom>
        </p:spPr>
        <p:txBody>
          <a:bodyPr wrap="square">
            <a:spAutoFit/>
          </a:bodyPr>
          <a:lstStyle/>
          <a:p>
            <a:r>
              <a:rPr lang="tr-TR" b="1" dirty="0"/>
              <a:t>Alan İşletme Kaydı;</a:t>
            </a:r>
          </a:p>
        </p:txBody>
      </p:sp>
      <p:sp>
        <p:nvSpPr>
          <p:cNvPr id="7"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8" name="Dikdörtgen 7"/>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 Sağlık Müdürlükleri Arasında Sarf Malzeme Devirleri (Bedelli) </a:t>
            </a:r>
          </a:p>
        </p:txBody>
      </p:sp>
      <p:sp>
        <p:nvSpPr>
          <p:cNvPr id="6" name="Dikdörtgen 5"/>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41002001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909843"/>
            <a:ext cx="7920880" cy="2031325"/>
          </a:xfrm>
          <a:prstGeom prst="rect">
            <a:avLst/>
          </a:prstGeom>
        </p:spPr>
        <p:txBody>
          <a:bodyPr wrap="square">
            <a:spAutoFit/>
          </a:bodyPr>
          <a:lstStyle/>
          <a:p>
            <a:r>
              <a:rPr lang="tr-TR" b="1" dirty="0" smtClean="0"/>
              <a:t>-------------------------------------------------------------/-----------------------------------------------</a:t>
            </a:r>
            <a:endParaRPr lang="tr-TR" b="1" dirty="0"/>
          </a:p>
          <a:p>
            <a:r>
              <a:rPr lang="tr-TR" dirty="0" smtClean="0"/>
              <a:t> </a:t>
            </a:r>
            <a:r>
              <a:rPr lang="tr-TR" b="1" dirty="0" smtClean="0"/>
              <a:t>Hesap Kodu- Hesap Adı                                                    Borç                   Alacak</a:t>
            </a:r>
          </a:p>
          <a:p>
            <a:r>
              <a:rPr lang="tr-TR" dirty="0" smtClean="0"/>
              <a:t>   336.11.01-Kurumlararası </a:t>
            </a:r>
            <a:r>
              <a:rPr lang="tr-TR" dirty="0"/>
              <a:t>Bedelli Taşınırın </a:t>
            </a:r>
            <a:r>
              <a:rPr lang="tr-TR" dirty="0" smtClean="0"/>
              <a:t>                   16.000</a:t>
            </a:r>
            <a:endParaRPr lang="tr-TR" dirty="0"/>
          </a:p>
          <a:p>
            <a:r>
              <a:rPr lang="tr-TR" dirty="0" smtClean="0"/>
              <a:t>                      Satışlarından </a:t>
            </a:r>
            <a:r>
              <a:rPr lang="tr-TR" dirty="0"/>
              <a:t>Doğan Borçlar</a:t>
            </a:r>
          </a:p>
          <a:p>
            <a:r>
              <a:rPr lang="tr-TR" dirty="0"/>
              <a:t> </a:t>
            </a:r>
            <a:r>
              <a:rPr lang="tr-TR" dirty="0" smtClean="0"/>
              <a:t>                 </a:t>
            </a:r>
          </a:p>
          <a:p>
            <a:r>
              <a:rPr lang="tr-TR" dirty="0"/>
              <a:t> </a:t>
            </a:r>
            <a:r>
              <a:rPr lang="tr-TR" dirty="0" smtClean="0"/>
              <a:t>                   103- </a:t>
            </a:r>
            <a:r>
              <a:rPr lang="tr-TR" dirty="0"/>
              <a:t>Verilen Çekler ve Gönderme Emirleri </a:t>
            </a:r>
            <a:r>
              <a:rPr lang="tr-TR" dirty="0" smtClean="0"/>
              <a:t>                             16.000</a:t>
            </a:r>
            <a:endParaRPr lang="tr-TR" dirty="0"/>
          </a:p>
          <a:p>
            <a:r>
              <a:rPr lang="tr-TR" b="1" dirty="0" smtClean="0"/>
              <a:t>----------------------------------------------------------/---------------------------------------------------</a:t>
            </a:r>
            <a:r>
              <a:rPr lang="tr-TR" dirty="0" smtClean="0"/>
              <a:t> </a:t>
            </a:r>
            <a:r>
              <a:rPr lang="tr-TR" dirty="0" smtClean="0">
                <a:solidFill>
                  <a:prstClr val="black"/>
                </a:solidFill>
              </a:rPr>
              <a:t>        </a:t>
            </a:r>
          </a:p>
        </p:txBody>
      </p:sp>
      <p:sp>
        <p:nvSpPr>
          <p:cNvPr id="2" name="Dikdörtgen 1"/>
          <p:cNvSpPr/>
          <p:nvPr/>
        </p:nvSpPr>
        <p:spPr>
          <a:xfrm>
            <a:off x="395536" y="2333779"/>
            <a:ext cx="8748461" cy="369332"/>
          </a:xfrm>
          <a:prstGeom prst="rect">
            <a:avLst/>
          </a:prstGeom>
        </p:spPr>
        <p:txBody>
          <a:bodyPr wrap="square">
            <a:spAutoFit/>
          </a:bodyPr>
          <a:lstStyle/>
          <a:p>
            <a:r>
              <a:rPr lang="tr-TR" b="1" dirty="0"/>
              <a:t>Ödeme Kaydı;</a:t>
            </a:r>
          </a:p>
        </p:txBody>
      </p:sp>
      <p:sp>
        <p:nvSpPr>
          <p:cNvPr id="7" name="Başlık 1"/>
          <p:cNvSpPr txBox="1">
            <a:spLocks/>
          </p:cNvSpPr>
          <p:nvPr/>
        </p:nvSpPr>
        <p:spPr>
          <a:xfrm>
            <a:off x="0" y="764705"/>
            <a:ext cx="9144000" cy="381526"/>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İl Sağlık  Müdürlükleri Arasında Mal ve Malzeme Alımları/Devirleri</a:t>
            </a:r>
          </a:p>
        </p:txBody>
      </p:sp>
      <p:sp>
        <p:nvSpPr>
          <p:cNvPr id="6" name="Dikdörtgen 5"/>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 Sağlık Müdürlükleri Arasında Sarf Malzeme Devirleri (Bedelli) </a:t>
            </a:r>
          </a:p>
        </p:txBody>
      </p:sp>
      <p:sp>
        <p:nvSpPr>
          <p:cNvPr id="8" name="Dikdörtgen 7"/>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4446109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txBox="1">
            <a:spLocks/>
          </p:cNvSpPr>
          <p:nvPr/>
        </p:nvSpPr>
        <p:spPr>
          <a:xfrm>
            <a:off x="0" y="764704"/>
            <a:ext cx="9144000" cy="360041"/>
          </a:xfrm>
          <a:prstGeom prst="rect">
            <a:avLst/>
          </a:prstGeom>
          <a:solidFill>
            <a:schemeClr val="bg1"/>
          </a:solidFill>
        </p:spPr>
        <p:txBody>
          <a:bodyPr vert="horz" lIns="91440" tIns="45720" rIns="91440" bIns="45720" rtlCol="0" anchor="ctr">
            <a:noAutofit/>
          </a:bodyPr>
          <a:lstStyle>
            <a:defPPr>
              <a:defRPr lang="tr-TR"/>
            </a:defPPr>
            <a:lvl1pPr algn="ctr">
              <a:spcBef>
                <a:spcPct val="0"/>
              </a:spcBef>
              <a:buNone/>
              <a:defRPr sz="2800" b="1">
                <a:solidFill>
                  <a:srgbClr val="0000FF"/>
                </a:solidFill>
                <a:latin typeface="+mj-lt"/>
                <a:ea typeface="+mj-ea"/>
                <a:cs typeface="+mj-cs"/>
              </a:defRPr>
            </a:lvl1pPr>
          </a:lstStyle>
          <a:p>
            <a:r>
              <a:rPr lang="tr-TR" dirty="0"/>
              <a:t>Muhasebenin Tanımı</a:t>
            </a:r>
          </a:p>
        </p:txBody>
      </p:sp>
      <p:sp>
        <p:nvSpPr>
          <p:cNvPr id="6" name="Dikdörtgen 5"/>
          <p:cNvSpPr/>
          <p:nvPr/>
        </p:nvSpPr>
        <p:spPr>
          <a:xfrm>
            <a:off x="611560" y="2062003"/>
            <a:ext cx="7903790" cy="4247317"/>
          </a:xfrm>
          <a:prstGeom prst="rect">
            <a:avLst/>
          </a:prstGeom>
        </p:spPr>
        <p:txBody>
          <a:bodyPr wrap="square">
            <a:spAutoFit/>
          </a:bodyPr>
          <a:lstStyle/>
          <a:p>
            <a:pPr marL="285750" indent="-285750">
              <a:buFont typeface="Arial" panose="020B0604020202020204" pitchFamily="34" charset="0"/>
              <a:buChar char="•"/>
            </a:pPr>
            <a:r>
              <a:rPr lang="tr-TR" dirty="0" smtClean="0"/>
              <a:t>Muhasebeye konu değerin alıma ve satıma konu olduğunda, bir </a:t>
            </a:r>
            <a:r>
              <a:rPr lang="tr-TR" dirty="0"/>
              <a:t>ekonomik değer yaratıldığında, başka bir şekle dönüştürüldüğünde, mübadeleye konu edildiğinde, el değiştirdiğinde veya yok olduğunda </a:t>
            </a:r>
            <a:r>
              <a:rPr lang="tr-TR" dirty="0" smtClean="0"/>
              <a:t>muhasebeleştirilir.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Hesaplar </a:t>
            </a:r>
            <a:r>
              <a:rPr lang="tr-TR" dirty="0"/>
              <a:t>malî yıl esasına göre tutulur</a:t>
            </a:r>
            <a:r>
              <a:rPr lang="tr-TR" dirty="0" smtClean="0"/>
              <a:t>.</a:t>
            </a:r>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smtClean="0"/>
              <a:t>Gelir </a:t>
            </a:r>
            <a:r>
              <a:rPr lang="tr-TR" dirty="0"/>
              <a:t>ve giderler tahakkuk ettirildikleri malî yılın hesaplarında </a:t>
            </a:r>
            <a:r>
              <a:rPr lang="tr-TR" dirty="0" smtClean="0"/>
              <a:t>gösterilir.</a:t>
            </a:r>
          </a:p>
          <a:p>
            <a:pPr marL="285750" indent="-285750">
              <a:buFont typeface="Arial" panose="020B0604020202020204" pitchFamily="34" charset="0"/>
              <a:buChar char="•"/>
            </a:pPr>
            <a:endParaRPr lang="tr-TR" dirty="0" smtClean="0"/>
          </a:p>
          <a:p>
            <a:pPr marL="285750" lvl="0" indent="-285750">
              <a:buFont typeface="Arial" panose="020B0604020202020204" pitchFamily="34" charset="0"/>
              <a:buChar char="•"/>
            </a:pPr>
            <a:r>
              <a:rPr lang="tr-TR" dirty="0">
                <a:solidFill>
                  <a:prstClr val="black"/>
                </a:solidFill>
              </a:rPr>
              <a:t>İşletmelerin muhasebe birimleri, muhasebe işlemlerini, gerçekleşme sırasına göre düzenli bir şekilde hesap dönemi başında “1”den başlamak üzere hesap döneminin sonuna kadar numaralandırarak kaydederler. </a:t>
            </a:r>
          </a:p>
          <a:p>
            <a:pPr marL="285750" lvl="0" indent="-285750">
              <a:buFont typeface="Arial" panose="020B0604020202020204" pitchFamily="34" charset="0"/>
              <a:buChar char="•"/>
            </a:pPr>
            <a:endParaRPr lang="tr-TR" dirty="0">
              <a:solidFill>
                <a:prstClr val="black"/>
              </a:solidFill>
            </a:endParaRPr>
          </a:p>
          <a:p>
            <a:pPr marL="285750" lvl="0" indent="-285750">
              <a:buFont typeface="Arial" panose="020B0604020202020204" pitchFamily="34" charset="0"/>
              <a:buChar char="•"/>
            </a:pPr>
            <a:r>
              <a:rPr lang="tr-TR" dirty="0">
                <a:solidFill>
                  <a:prstClr val="black"/>
                </a:solidFill>
              </a:rPr>
              <a:t>Muhasebe kayıtları ancak yeni bir muhasebe kaydı ile düzeltilir. </a:t>
            </a:r>
          </a:p>
          <a:p>
            <a:pPr marL="285750" lvl="0" indent="-285750">
              <a:buFont typeface="Arial" panose="020B0604020202020204" pitchFamily="34" charset="0"/>
              <a:buChar char="•"/>
            </a:pPr>
            <a:endParaRPr lang="tr-TR" dirty="0">
              <a:solidFill>
                <a:prstClr val="black"/>
              </a:solidFill>
            </a:endParaRPr>
          </a:p>
          <a:p>
            <a:pPr marL="285750" lvl="0" indent="-285750">
              <a:buFont typeface="Arial" panose="020B0604020202020204" pitchFamily="34" charset="0"/>
              <a:buChar char="•"/>
            </a:pPr>
            <a:r>
              <a:rPr lang="tr-TR" dirty="0">
                <a:solidFill>
                  <a:prstClr val="black"/>
                </a:solidFill>
              </a:rPr>
              <a:t>Muhasebe belgesinde düzeltme işleminin gerekçesine yer </a:t>
            </a:r>
            <a:r>
              <a:rPr lang="tr-TR" dirty="0" smtClean="0">
                <a:solidFill>
                  <a:prstClr val="black"/>
                </a:solidFill>
              </a:rPr>
              <a:t>verilir</a:t>
            </a:r>
            <a:endParaRPr lang="tr-TR" b="1" dirty="0">
              <a:solidFill>
                <a:srgbClr val="0000FF"/>
              </a:solidFill>
            </a:endParaRPr>
          </a:p>
        </p:txBody>
      </p:sp>
    </p:spTree>
    <p:custDataLst>
      <p:tags r:id="rId1"/>
    </p:custDataLst>
    <p:extLst>
      <p:ext uri="{BB962C8B-B14F-4D97-AF65-F5344CB8AC3E}">
        <p14:creationId xmlns:p14="http://schemas.microsoft.com/office/powerpoint/2010/main" val="363132692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2401724"/>
            <a:ext cx="7920880" cy="523220"/>
          </a:xfrm>
          <a:prstGeom prst="rect">
            <a:avLst/>
          </a:prstGeom>
        </p:spPr>
        <p:txBody>
          <a:bodyPr wrap="square">
            <a:spAutoFit/>
          </a:bodyPr>
          <a:lstStyle/>
          <a:p>
            <a:pPr lvl="0" algn="ctr"/>
            <a:r>
              <a:rPr lang="tr-TR" sz="2800" b="1" dirty="0">
                <a:solidFill>
                  <a:srgbClr val="FF0000"/>
                </a:solidFill>
              </a:rPr>
              <a:t>İşletme Birimlerinin Birlikte Hizmet </a:t>
            </a:r>
            <a:r>
              <a:rPr lang="tr-TR" sz="2800" b="1" dirty="0" smtClean="0">
                <a:solidFill>
                  <a:srgbClr val="FF0000"/>
                </a:solidFill>
              </a:rPr>
              <a:t>Alımları</a:t>
            </a:r>
            <a:r>
              <a:rPr lang="tr-TR" sz="2800" dirty="0" smtClean="0">
                <a:solidFill>
                  <a:srgbClr val="FF0000"/>
                </a:solidFill>
              </a:rPr>
              <a:t> </a:t>
            </a:r>
            <a:endParaRPr lang="tr-TR" sz="2800" dirty="0">
              <a:solidFill>
                <a:srgbClr val="FF0000"/>
              </a:solidFill>
            </a:endParaRPr>
          </a:p>
        </p:txBody>
      </p:sp>
    </p:spTree>
    <p:extLst>
      <p:ext uri="{BB962C8B-B14F-4D97-AF65-F5344CB8AC3E}">
        <p14:creationId xmlns:p14="http://schemas.microsoft.com/office/powerpoint/2010/main" val="35498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0" name="Dikdörtgen 9"/>
          <p:cNvSpPr/>
          <p:nvPr/>
        </p:nvSpPr>
        <p:spPr>
          <a:xfrm>
            <a:off x="0" y="1372706"/>
            <a:ext cx="9143998" cy="400110"/>
          </a:xfrm>
          <a:prstGeom prst="rect">
            <a:avLst/>
          </a:prstGeom>
        </p:spPr>
        <p:txBody>
          <a:bodyPr wrap="square">
            <a:spAutoFit/>
          </a:bodyPr>
          <a:lstStyle/>
          <a:p>
            <a:pPr algn="ctr"/>
            <a:r>
              <a:rPr lang="tr-TR" sz="2000" b="1" dirty="0" smtClean="0">
                <a:solidFill>
                  <a:srgbClr val="0000FF"/>
                </a:solidFill>
              </a:rPr>
              <a:t> </a:t>
            </a:r>
            <a:endParaRPr lang="tr-TR" sz="2000" b="1" dirty="0">
              <a:solidFill>
                <a:srgbClr val="0000FF"/>
              </a:solidFill>
            </a:endParaRPr>
          </a:p>
        </p:txBody>
      </p:sp>
      <p:sp>
        <p:nvSpPr>
          <p:cNvPr id="4" name="Dikdörtgen 3"/>
          <p:cNvSpPr/>
          <p:nvPr/>
        </p:nvSpPr>
        <p:spPr>
          <a:xfrm>
            <a:off x="611560" y="2377911"/>
            <a:ext cx="7920880" cy="3139321"/>
          </a:xfrm>
          <a:prstGeom prst="rect">
            <a:avLst/>
          </a:prstGeom>
        </p:spPr>
        <p:txBody>
          <a:bodyPr wrap="square">
            <a:spAutoFit/>
          </a:bodyPr>
          <a:lstStyle/>
          <a:p>
            <a:pPr lvl="0" algn="just"/>
            <a:r>
              <a:rPr lang="tr-TR" b="1" dirty="0" smtClean="0">
                <a:solidFill>
                  <a:prstClr val="black"/>
                </a:solidFill>
              </a:rPr>
              <a:t>Örnek :</a:t>
            </a:r>
            <a:r>
              <a:rPr lang="tr-TR" dirty="0" smtClean="0">
                <a:solidFill>
                  <a:prstClr val="black"/>
                </a:solidFill>
              </a:rPr>
              <a:t> D İl Sağlık Müdürlüğüne bağlı</a:t>
            </a:r>
          </a:p>
          <a:p>
            <a:pPr lvl="0" algn="just"/>
            <a:r>
              <a:rPr lang="tr-TR" dirty="0" smtClean="0">
                <a:solidFill>
                  <a:prstClr val="black"/>
                </a:solidFill>
              </a:rPr>
              <a:t>         </a:t>
            </a:r>
          </a:p>
          <a:p>
            <a:pPr marL="1792288" lvl="0" algn="just"/>
            <a:r>
              <a:rPr lang="tr-TR" dirty="0" smtClean="0">
                <a:solidFill>
                  <a:prstClr val="black"/>
                </a:solidFill>
              </a:rPr>
              <a:t>A Sağlık Tesisinde -  20.000 TL</a:t>
            </a:r>
          </a:p>
          <a:p>
            <a:pPr marL="1792288" lvl="0" algn="just"/>
            <a:r>
              <a:rPr lang="tr-TR" dirty="0" smtClean="0">
                <a:solidFill>
                  <a:prstClr val="black"/>
                </a:solidFill>
              </a:rPr>
              <a:t>B Sağlık Tesisinde -  15.000 TL</a:t>
            </a:r>
          </a:p>
          <a:p>
            <a:pPr marL="1792288" lvl="0" algn="just"/>
            <a:r>
              <a:rPr lang="tr-TR" dirty="0" smtClean="0">
                <a:solidFill>
                  <a:prstClr val="black"/>
                </a:solidFill>
              </a:rPr>
              <a:t>C Sağlık Tesisinde -     5.000 TL</a:t>
            </a:r>
          </a:p>
          <a:p>
            <a:pPr lvl="0" algn="just"/>
            <a:endParaRPr lang="tr-TR" dirty="0" smtClean="0">
              <a:solidFill>
                <a:prstClr val="black"/>
              </a:solidFill>
            </a:endParaRPr>
          </a:p>
          <a:p>
            <a:pPr marL="712788" algn="just"/>
            <a:r>
              <a:rPr lang="tr-TR" dirty="0" smtClean="0">
                <a:solidFill>
                  <a:prstClr val="black"/>
                </a:solidFill>
              </a:rPr>
              <a:t>Tutarında olmak üzere toplam 40.000 TL tutarında ihtiyaç olan hizmet alımı yapılmıştır. </a:t>
            </a:r>
            <a:r>
              <a:rPr lang="tr-TR" dirty="0" smtClean="0"/>
              <a:t>Hizmet alımları </a:t>
            </a:r>
            <a:r>
              <a:rPr lang="tr-TR" dirty="0"/>
              <a:t>her bir sağlık tesisine ayrı ayrı faturalandırılıp muhasebeleştirilecektir.</a:t>
            </a:r>
          </a:p>
          <a:p>
            <a:pPr marL="712788" lvl="0" algn="just"/>
            <a:endParaRPr lang="tr-TR" dirty="0" smtClean="0">
              <a:solidFill>
                <a:prstClr val="black"/>
              </a:solidFill>
            </a:endParaRPr>
          </a:p>
          <a:p>
            <a:pPr lvl="0" algn="just"/>
            <a:r>
              <a:rPr lang="tr-TR" dirty="0" smtClean="0">
                <a:solidFill>
                  <a:prstClr val="black"/>
                </a:solidFill>
              </a:rPr>
              <a:t> </a:t>
            </a:r>
            <a:endParaRPr lang="tr-TR" dirty="0">
              <a:solidFill>
                <a:prstClr val="black"/>
              </a:solidFill>
            </a:endParaRPr>
          </a:p>
        </p:txBody>
      </p:sp>
      <p:sp>
        <p:nvSpPr>
          <p:cNvPr id="9" name="Başlık 1"/>
          <p:cNvSpPr txBox="1">
            <a:spLocks/>
          </p:cNvSpPr>
          <p:nvPr/>
        </p:nvSpPr>
        <p:spPr>
          <a:xfrm>
            <a:off x="0" y="79373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Birlikte Hizmet Alımları</a:t>
            </a:r>
          </a:p>
        </p:txBody>
      </p:sp>
      <p:sp>
        <p:nvSpPr>
          <p:cNvPr id="11" name="Dikdörtgen 10"/>
          <p:cNvSpPr/>
          <p:nvPr/>
        </p:nvSpPr>
        <p:spPr>
          <a:xfrm>
            <a:off x="0" y="1576531"/>
            <a:ext cx="9143998" cy="400110"/>
          </a:xfrm>
          <a:prstGeom prst="rect">
            <a:avLst/>
          </a:prstGeom>
        </p:spPr>
        <p:txBody>
          <a:bodyPr wrap="square">
            <a:spAutoFit/>
          </a:bodyPr>
          <a:lstStyle/>
          <a:p>
            <a:pPr algn="ctr"/>
            <a:r>
              <a:rPr lang="tr-TR" sz="2000" b="1" dirty="0">
                <a:solidFill>
                  <a:srgbClr val="FF0000"/>
                </a:solidFill>
              </a:rPr>
              <a:t>İlk Defa İhaleyle Hizmet Alındığında</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7140105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893000"/>
            <a:ext cx="7920880" cy="3416320"/>
          </a:xfrm>
          <a:prstGeom prst="rect">
            <a:avLst/>
          </a:prstGeom>
        </p:spPr>
        <p:txBody>
          <a:bodyPr wrap="square">
            <a:spAutoFit/>
          </a:bodyPr>
          <a:lstStyle/>
          <a:p>
            <a:r>
              <a:rPr lang="tr-TR" b="1" dirty="0" smtClean="0"/>
              <a:t>------------------------------------------------------------/-----------------------------------------------</a:t>
            </a:r>
            <a:endParaRPr lang="tr-TR" b="1" dirty="0"/>
          </a:p>
          <a:p>
            <a:r>
              <a:rPr lang="tr-TR" b="1" dirty="0"/>
              <a:t>  </a:t>
            </a:r>
            <a:r>
              <a:rPr lang="tr-TR" b="1" dirty="0" smtClean="0"/>
              <a:t>Hesap </a:t>
            </a:r>
            <a:r>
              <a:rPr lang="tr-TR" b="1" dirty="0"/>
              <a:t>Kodu- Hesap Adı                                                 Borç                         Alacak</a:t>
            </a:r>
          </a:p>
          <a:p>
            <a:r>
              <a:rPr lang="tr-TR" dirty="0"/>
              <a:t> </a:t>
            </a:r>
            <a:r>
              <a:rPr lang="tr-TR" dirty="0" smtClean="0"/>
              <a:t>  </a:t>
            </a:r>
            <a:r>
              <a:rPr lang="tr-TR" dirty="0"/>
              <a:t>740.06-Dışarıdan Sağlanan Fayda </a:t>
            </a:r>
            <a:r>
              <a:rPr lang="tr-TR" dirty="0" smtClean="0"/>
              <a:t>                             20.000</a:t>
            </a:r>
            <a:endParaRPr lang="tr-TR" dirty="0"/>
          </a:p>
          <a:p>
            <a:r>
              <a:rPr lang="tr-TR" dirty="0" smtClean="0"/>
              <a:t>          ve </a:t>
            </a:r>
            <a:r>
              <a:rPr lang="tr-TR" dirty="0"/>
              <a:t>Hizmetler</a:t>
            </a:r>
          </a:p>
          <a:p>
            <a:r>
              <a:rPr lang="tr-TR" dirty="0" smtClean="0"/>
              <a:t>              </a:t>
            </a:r>
          </a:p>
          <a:p>
            <a:r>
              <a:rPr lang="tr-TR" dirty="0"/>
              <a:t> </a:t>
            </a:r>
            <a:r>
              <a:rPr lang="tr-TR" dirty="0" smtClean="0"/>
              <a:t>              320.11- Gerçek ve Tüzel Kişilere Borçlar                                        18.300</a:t>
            </a:r>
          </a:p>
          <a:p>
            <a:r>
              <a:rPr lang="tr-TR" dirty="0" smtClean="0"/>
              <a:t>               360.03- Damga Vergisi                                                                           200</a:t>
            </a:r>
          </a:p>
          <a:p>
            <a:r>
              <a:rPr lang="tr-TR" dirty="0" smtClean="0"/>
              <a:t>               360.04.02- </a:t>
            </a:r>
            <a:r>
              <a:rPr lang="tr-TR" dirty="0"/>
              <a:t>KDV </a:t>
            </a:r>
            <a:r>
              <a:rPr lang="tr-TR" dirty="0" err="1"/>
              <a:t>Tevkifatı</a:t>
            </a:r>
            <a:r>
              <a:rPr lang="tr-TR" dirty="0"/>
              <a:t> Hesabı </a:t>
            </a:r>
            <a:r>
              <a:rPr lang="tr-TR" dirty="0" smtClean="0"/>
              <a:t>                                                       1.500</a:t>
            </a:r>
            <a:endParaRPr lang="tr-TR" dirty="0"/>
          </a:p>
          <a:p>
            <a:endParaRPr lang="tr-TR" dirty="0" smtClean="0"/>
          </a:p>
          <a:p>
            <a:r>
              <a:rPr lang="tr-TR" dirty="0"/>
              <a:t> </a:t>
            </a:r>
            <a:r>
              <a:rPr lang="tr-TR" dirty="0" smtClean="0"/>
              <a:t> 830-Bütçe </a:t>
            </a:r>
            <a:r>
              <a:rPr lang="tr-TR" dirty="0"/>
              <a:t>Gideri </a:t>
            </a:r>
            <a:r>
              <a:rPr lang="tr-TR" dirty="0" smtClean="0"/>
              <a:t>                                                         20.000</a:t>
            </a:r>
            <a:endParaRPr lang="tr-TR" dirty="0"/>
          </a:p>
          <a:p>
            <a:r>
              <a:rPr lang="tr-TR" dirty="0" smtClean="0"/>
              <a:t>                835-Bütçe </a:t>
            </a:r>
            <a:r>
              <a:rPr lang="tr-TR" dirty="0"/>
              <a:t>Gideri Yansıtma </a:t>
            </a:r>
            <a:r>
              <a:rPr lang="tr-TR" dirty="0" smtClean="0"/>
              <a:t>                                                              20.000</a:t>
            </a:r>
            <a:endParaRPr lang="tr-TR" dirty="0"/>
          </a:p>
          <a:p>
            <a:r>
              <a:rPr lang="tr-TR" b="1" dirty="0" smtClean="0"/>
              <a:t>---------------------------------------------------------/---------------------------------------------------</a:t>
            </a:r>
            <a:r>
              <a:rPr lang="tr-TR" dirty="0" smtClean="0"/>
              <a:t> </a:t>
            </a:r>
            <a:endParaRPr lang="tr-TR" dirty="0"/>
          </a:p>
        </p:txBody>
      </p:sp>
      <p:sp>
        <p:nvSpPr>
          <p:cNvPr id="7" name="Dikdörtgen 6"/>
          <p:cNvSpPr/>
          <p:nvPr/>
        </p:nvSpPr>
        <p:spPr>
          <a:xfrm>
            <a:off x="395536" y="2204864"/>
            <a:ext cx="8748462" cy="369332"/>
          </a:xfrm>
          <a:prstGeom prst="rect">
            <a:avLst/>
          </a:prstGeom>
        </p:spPr>
        <p:txBody>
          <a:bodyPr wrap="square">
            <a:spAutoFit/>
          </a:bodyPr>
          <a:lstStyle/>
          <a:p>
            <a:pPr lvl="0"/>
            <a:r>
              <a:rPr lang="tr-TR" b="1" dirty="0"/>
              <a:t>A Sağlık Tesisi Kaydı; </a:t>
            </a:r>
            <a:r>
              <a:rPr lang="tr-TR" b="1" dirty="0" smtClean="0"/>
              <a:t>İhtiyaç olan </a:t>
            </a:r>
            <a:r>
              <a:rPr lang="tr-TR" b="1" dirty="0"/>
              <a:t>hizmet alımı tutarı =20.000</a:t>
            </a:r>
          </a:p>
        </p:txBody>
      </p:sp>
      <p:sp>
        <p:nvSpPr>
          <p:cNvPr id="11" name="Dikdörtgen 10"/>
          <p:cNvSpPr/>
          <p:nvPr/>
        </p:nvSpPr>
        <p:spPr>
          <a:xfrm>
            <a:off x="0" y="1588730"/>
            <a:ext cx="9143998" cy="400110"/>
          </a:xfrm>
          <a:prstGeom prst="rect">
            <a:avLst/>
          </a:prstGeom>
        </p:spPr>
        <p:txBody>
          <a:bodyPr wrap="square">
            <a:spAutoFit/>
          </a:bodyPr>
          <a:lstStyle/>
          <a:p>
            <a:pPr algn="ctr"/>
            <a:r>
              <a:rPr lang="tr-TR" sz="2000" b="1" dirty="0">
                <a:solidFill>
                  <a:srgbClr val="FF0000"/>
                </a:solidFill>
              </a:rPr>
              <a:t>İlk Defa İhaleyle Hizmet Alındığında</a:t>
            </a:r>
          </a:p>
        </p:txBody>
      </p:sp>
      <p:sp>
        <p:nvSpPr>
          <p:cNvPr id="8" name="Başlık 1"/>
          <p:cNvSpPr txBox="1">
            <a:spLocks/>
          </p:cNvSpPr>
          <p:nvPr/>
        </p:nvSpPr>
        <p:spPr>
          <a:xfrm>
            <a:off x="0" y="79373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Birlikte Hizmet Alımları</a:t>
            </a:r>
          </a:p>
        </p:txBody>
      </p:sp>
      <p:sp>
        <p:nvSpPr>
          <p:cNvPr id="9" name="Dikdörtgen 8"/>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1426316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965008"/>
            <a:ext cx="7920880" cy="3416320"/>
          </a:xfrm>
          <a:prstGeom prst="rect">
            <a:avLst/>
          </a:prstGeom>
        </p:spPr>
        <p:txBody>
          <a:bodyPr wrap="square">
            <a:spAutoFit/>
          </a:bodyPr>
          <a:lstStyle/>
          <a:p>
            <a:r>
              <a:rPr lang="tr-TR" b="1" dirty="0" smtClean="0"/>
              <a:t>------------------------------------------------------------/-----------------------------------------------</a:t>
            </a:r>
            <a:endParaRPr lang="tr-TR" b="1" dirty="0"/>
          </a:p>
          <a:p>
            <a:r>
              <a:rPr lang="tr-TR" b="1" dirty="0"/>
              <a:t>  </a:t>
            </a:r>
            <a:r>
              <a:rPr lang="tr-TR" b="1" dirty="0" smtClean="0"/>
              <a:t>Hesap </a:t>
            </a:r>
            <a:r>
              <a:rPr lang="tr-TR" b="1" dirty="0"/>
              <a:t>Kodu- Hesap Adı                                                 Borç                         Alacak</a:t>
            </a:r>
          </a:p>
          <a:p>
            <a:r>
              <a:rPr lang="tr-TR" dirty="0"/>
              <a:t> </a:t>
            </a:r>
            <a:r>
              <a:rPr lang="tr-TR" dirty="0" smtClean="0"/>
              <a:t>  </a:t>
            </a:r>
            <a:r>
              <a:rPr lang="tr-TR" dirty="0"/>
              <a:t>740.06-Dışarıdan Sağlanan Fayda </a:t>
            </a:r>
            <a:r>
              <a:rPr lang="tr-TR" dirty="0" smtClean="0"/>
              <a:t>                             15.000</a:t>
            </a:r>
            <a:endParaRPr lang="tr-TR" dirty="0"/>
          </a:p>
          <a:p>
            <a:r>
              <a:rPr lang="tr-TR" dirty="0" smtClean="0"/>
              <a:t>          ve </a:t>
            </a:r>
            <a:r>
              <a:rPr lang="tr-TR" dirty="0"/>
              <a:t>Hizmetler</a:t>
            </a:r>
          </a:p>
          <a:p>
            <a:r>
              <a:rPr lang="tr-TR" dirty="0" smtClean="0"/>
              <a:t>              </a:t>
            </a:r>
          </a:p>
          <a:p>
            <a:r>
              <a:rPr lang="tr-TR" dirty="0"/>
              <a:t> </a:t>
            </a:r>
            <a:r>
              <a:rPr lang="tr-TR" dirty="0" smtClean="0"/>
              <a:t>              320.11- Gerçek ve Tüzel Kişilere Borçlar                                        13.650</a:t>
            </a:r>
          </a:p>
          <a:p>
            <a:r>
              <a:rPr lang="tr-TR" dirty="0" smtClean="0"/>
              <a:t>               360.03- Damga Vergisi                                                                           150</a:t>
            </a:r>
          </a:p>
          <a:p>
            <a:r>
              <a:rPr lang="tr-TR" dirty="0" smtClean="0"/>
              <a:t>               360.04.02- </a:t>
            </a:r>
            <a:r>
              <a:rPr lang="tr-TR" dirty="0"/>
              <a:t>KDV </a:t>
            </a:r>
            <a:r>
              <a:rPr lang="tr-TR" dirty="0" err="1"/>
              <a:t>Tevkifatı</a:t>
            </a:r>
            <a:r>
              <a:rPr lang="tr-TR" dirty="0"/>
              <a:t> Hesabı </a:t>
            </a:r>
            <a:r>
              <a:rPr lang="tr-TR" dirty="0" smtClean="0"/>
              <a:t>                                                       1.200</a:t>
            </a:r>
            <a:endParaRPr lang="tr-TR" dirty="0"/>
          </a:p>
          <a:p>
            <a:endParaRPr lang="tr-TR" dirty="0" smtClean="0"/>
          </a:p>
          <a:p>
            <a:r>
              <a:rPr lang="tr-TR" dirty="0"/>
              <a:t> </a:t>
            </a:r>
            <a:r>
              <a:rPr lang="tr-TR" dirty="0" smtClean="0"/>
              <a:t> 830-Bütçe </a:t>
            </a:r>
            <a:r>
              <a:rPr lang="tr-TR" dirty="0"/>
              <a:t>Gideri </a:t>
            </a:r>
            <a:r>
              <a:rPr lang="tr-TR" dirty="0" smtClean="0"/>
              <a:t>                                                      15.000</a:t>
            </a:r>
            <a:endParaRPr lang="tr-TR" dirty="0"/>
          </a:p>
          <a:p>
            <a:r>
              <a:rPr lang="tr-TR" dirty="0" smtClean="0"/>
              <a:t>                835-Bütçe </a:t>
            </a:r>
            <a:r>
              <a:rPr lang="tr-TR" dirty="0"/>
              <a:t>Gideri Yansıtma </a:t>
            </a:r>
            <a:r>
              <a:rPr lang="tr-TR" dirty="0" smtClean="0"/>
              <a:t>                                                             15.000</a:t>
            </a:r>
            <a:endParaRPr lang="tr-TR" dirty="0"/>
          </a:p>
          <a:p>
            <a:r>
              <a:rPr lang="tr-TR" b="1" dirty="0" smtClean="0"/>
              <a:t>---------------------------------------------------------/---------------------------------------------------</a:t>
            </a:r>
            <a:r>
              <a:rPr lang="tr-TR" dirty="0" smtClean="0"/>
              <a:t> </a:t>
            </a:r>
            <a:endParaRPr lang="tr-TR" dirty="0"/>
          </a:p>
        </p:txBody>
      </p:sp>
      <p:sp>
        <p:nvSpPr>
          <p:cNvPr id="7" name="Dikdörtgen 6"/>
          <p:cNvSpPr/>
          <p:nvPr/>
        </p:nvSpPr>
        <p:spPr>
          <a:xfrm>
            <a:off x="395536" y="2276872"/>
            <a:ext cx="8748462" cy="369332"/>
          </a:xfrm>
          <a:prstGeom prst="rect">
            <a:avLst/>
          </a:prstGeom>
        </p:spPr>
        <p:txBody>
          <a:bodyPr wrap="square">
            <a:spAutoFit/>
          </a:bodyPr>
          <a:lstStyle/>
          <a:p>
            <a:pPr lvl="0"/>
            <a:r>
              <a:rPr lang="tr-TR" b="1" dirty="0"/>
              <a:t>B Sağlık Tesisi Kaydı; </a:t>
            </a:r>
            <a:r>
              <a:rPr lang="tr-TR" b="1" dirty="0" smtClean="0"/>
              <a:t>İhtiyaç olan </a:t>
            </a:r>
            <a:r>
              <a:rPr lang="tr-TR" b="1" dirty="0"/>
              <a:t>hizmet alımı tutarı =15.000</a:t>
            </a:r>
          </a:p>
        </p:txBody>
      </p:sp>
      <p:sp>
        <p:nvSpPr>
          <p:cNvPr id="11" name="Dikdörtgen 10"/>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İlk Defa İhaleyle Hizmet Alındığında</a:t>
            </a:r>
          </a:p>
        </p:txBody>
      </p:sp>
      <p:sp>
        <p:nvSpPr>
          <p:cNvPr id="8" name="Başlık 1"/>
          <p:cNvSpPr txBox="1">
            <a:spLocks/>
          </p:cNvSpPr>
          <p:nvPr/>
        </p:nvSpPr>
        <p:spPr>
          <a:xfrm>
            <a:off x="0" y="79373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Birlikte Hizmet Alımları</a:t>
            </a:r>
          </a:p>
        </p:txBody>
      </p:sp>
      <p:sp>
        <p:nvSpPr>
          <p:cNvPr id="9" name="Dikdörtgen 8"/>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38859851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965008"/>
            <a:ext cx="7920880" cy="3416320"/>
          </a:xfrm>
          <a:prstGeom prst="rect">
            <a:avLst/>
          </a:prstGeom>
        </p:spPr>
        <p:txBody>
          <a:bodyPr wrap="square">
            <a:spAutoFit/>
          </a:bodyPr>
          <a:lstStyle/>
          <a:p>
            <a:r>
              <a:rPr lang="tr-TR" b="1" dirty="0" smtClean="0"/>
              <a:t>------------------------------------------------------------/-----------------------------------------------</a:t>
            </a:r>
            <a:endParaRPr lang="tr-TR" b="1" dirty="0"/>
          </a:p>
          <a:p>
            <a:r>
              <a:rPr lang="tr-TR" b="1" dirty="0"/>
              <a:t>  </a:t>
            </a:r>
            <a:r>
              <a:rPr lang="tr-TR" b="1" dirty="0" smtClean="0"/>
              <a:t>Hesap </a:t>
            </a:r>
            <a:r>
              <a:rPr lang="tr-TR" b="1" dirty="0"/>
              <a:t>Kodu- Hesap Adı                                                 Borç                         Alacak</a:t>
            </a:r>
          </a:p>
          <a:p>
            <a:r>
              <a:rPr lang="tr-TR" dirty="0"/>
              <a:t> </a:t>
            </a:r>
            <a:r>
              <a:rPr lang="tr-TR" dirty="0" smtClean="0"/>
              <a:t>  </a:t>
            </a:r>
            <a:r>
              <a:rPr lang="tr-TR" dirty="0"/>
              <a:t>740.06-Dışarıdan Sağlanan Fayda ve </a:t>
            </a:r>
            <a:r>
              <a:rPr lang="tr-TR" dirty="0" smtClean="0"/>
              <a:t>Hizmetler        5.000</a:t>
            </a:r>
            <a:endParaRPr lang="tr-TR" dirty="0"/>
          </a:p>
          <a:p>
            <a:r>
              <a:rPr lang="tr-TR" dirty="0" smtClean="0"/>
              <a:t>          </a:t>
            </a:r>
            <a:endParaRPr lang="tr-TR" dirty="0"/>
          </a:p>
          <a:p>
            <a:r>
              <a:rPr lang="tr-TR" dirty="0" smtClean="0"/>
              <a:t>              </a:t>
            </a:r>
          </a:p>
          <a:p>
            <a:r>
              <a:rPr lang="tr-TR" dirty="0"/>
              <a:t> </a:t>
            </a:r>
            <a:r>
              <a:rPr lang="tr-TR" dirty="0" smtClean="0"/>
              <a:t>              320.11- Gerçek ve Tüzel Kişilere Borçlar                                        3.830</a:t>
            </a:r>
          </a:p>
          <a:p>
            <a:r>
              <a:rPr lang="tr-TR" dirty="0" smtClean="0"/>
              <a:t>               360.03- Damga Vergisi                                                                           200</a:t>
            </a:r>
          </a:p>
          <a:p>
            <a:r>
              <a:rPr lang="tr-TR" dirty="0" smtClean="0"/>
              <a:t>               360.04.02- </a:t>
            </a:r>
            <a:r>
              <a:rPr lang="tr-TR" dirty="0"/>
              <a:t>KDV </a:t>
            </a:r>
            <a:r>
              <a:rPr lang="tr-TR" dirty="0" err="1"/>
              <a:t>Tevkifatı</a:t>
            </a:r>
            <a:r>
              <a:rPr lang="tr-TR" dirty="0"/>
              <a:t> Hesabı </a:t>
            </a:r>
            <a:r>
              <a:rPr lang="tr-TR" dirty="0" smtClean="0"/>
              <a:t>                                                       1.500</a:t>
            </a:r>
            <a:endParaRPr lang="tr-TR" dirty="0"/>
          </a:p>
          <a:p>
            <a:endParaRPr lang="tr-TR" dirty="0" smtClean="0"/>
          </a:p>
          <a:p>
            <a:r>
              <a:rPr lang="tr-TR" dirty="0"/>
              <a:t> </a:t>
            </a:r>
            <a:r>
              <a:rPr lang="tr-TR" dirty="0" smtClean="0"/>
              <a:t> 830-Bütçe </a:t>
            </a:r>
            <a:r>
              <a:rPr lang="tr-TR" dirty="0"/>
              <a:t>Gideri </a:t>
            </a:r>
            <a:r>
              <a:rPr lang="tr-TR" dirty="0" smtClean="0"/>
              <a:t>                                                          5.000</a:t>
            </a:r>
            <a:endParaRPr lang="tr-TR" dirty="0"/>
          </a:p>
          <a:p>
            <a:r>
              <a:rPr lang="tr-TR" dirty="0" smtClean="0"/>
              <a:t>                835-Bütçe </a:t>
            </a:r>
            <a:r>
              <a:rPr lang="tr-TR" dirty="0"/>
              <a:t>Gideri Yansıtma </a:t>
            </a:r>
            <a:r>
              <a:rPr lang="tr-TR" dirty="0" smtClean="0"/>
              <a:t>                                                               5.000</a:t>
            </a:r>
            <a:endParaRPr lang="tr-TR" dirty="0"/>
          </a:p>
          <a:p>
            <a:r>
              <a:rPr lang="tr-TR" b="1" dirty="0" smtClean="0"/>
              <a:t>---------------------------------------------------------/---------------------------------------------------</a:t>
            </a:r>
            <a:r>
              <a:rPr lang="tr-TR" dirty="0" smtClean="0"/>
              <a:t> </a:t>
            </a:r>
            <a:endParaRPr lang="tr-TR" dirty="0"/>
          </a:p>
        </p:txBody>
      </p:sp>
      <p:sp>
        <p:nvSpPr>
          <p:cNvPr id="7" name="Dikdörtgen 6"/>
          <p:cNvSpPr/>
          <p:nvPr/>
        </p:nvSpPr>
        <p:spPr>
          <a:xfrm>
            <a:off x="395536" y="2276872"/>
            <a:ext cx="8748462" cy="369332"/>
          </a:xfrm>
          <a:prstGeom prst="rect">
            <a:avLst/>
          </a:prstGeom>
        </p:spPr>
        <p:txBody>
          <a:bodyPr wrap="square">
            <a:spAutoFit/>
          </a:bodyPr>
          <a:lstStyle/>
          <a:p>
            <a:pPr lvl="0"/>
            <a:r>
              <a:rPr lang="tr-TR" b="1" dirty="0"/>
              <a:t>C Sağlık Tesisi Kaydı; </a:t>
            </a:r>
            <a:r>
              <a:rPr lang="tr-TR" b="1" dirty="0" smtClean="0"/>
              <a:t>İhtiyaç olan </a:t>
            </a:r>
            <a:r>
              <a:rPr lang="tr-TR" b="1" dirty="0"/>
              <a:t>hizmet alımı tutarı =5.000</a:t>
            </a:r>
          </a:p>
        </p:txBody>
      </p:sp>
      <p:sp>
        <p:nvSpPr>
          <p:cNvPr id="11" name="Dikdörtgen 10"/>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İlk Defa İhaleyle Hizmet Alındığında</a:t>
            </a:r>
          </a:p>
        </p:txBody>
      </p:sp>
      <p:sp>
        <p:nvSpPr>
          <p:cNvPr id="8" name="Başlık 1"/>
          <p:cNvSpPr txBox="1">
            <a:spLocks/>
          </p:cNvSpPr>
          <p:nvPr/>
        </p:nvSpPr>
        <p:spPr>
          <a:xfrm>
            <a:off x="0" y="79373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Birlikte Hizmet Alımları</a:t>
            </a:r>
          </a:p>
        </p:txBody>
      </p:sp>
      <p:sp>
        <p:nvSpPr>
          <p:cNvPr id="9" name="Dikdörtgen 8"/>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67586870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p:cNvSpPr/>
          <p:nvPr/>
        </p:nvSpPr>
        <p:spPr>
          <a:xfrm>
            <a:off x="0" y="1372706"/>
            <a:ext cx="9143998" cy="400110"/>
          </a:xfrm>
          <a:prstGeom prst="rect">
            <a:avLst/>
          </a:prstGeom>
        </p:spPr>
        <p:txBody>
          <a:bodyPr wrap="square">
            <a:spAutoFit/>
          </a:bodyPr>
          <a:lstStyle/>
          <a:p>
            <a:pPr algn="ctr"/>
            <a:r>
              <a:rPr lang="tr-TR" sz="2000" b="1" dirty="0" smtClean="0">
                <a:solidFill>
                  <a:srgbClr val="0000FF"/>
                </a:solidFill>
              </a:rPr>
              <a:t> </a:t>
            </a:r>
            <a:endParaRPr lang="tr-TR" sz="2000" b="1" dirty="0">
              <a:solidFill>
                <a:srgbClr val="0000FF"/>
              </a:solidFill>
            </a:endParaRPr>
          </a:p>
        </p:txBody>
      </p:sp>
      <p:sp>
        <p:nvSpPr>
          <p:cNvPr id="12" name="Başlık 1"/>
          <p:cNvSpPr txBox="1">
            <a:spLocks/>
          </p:cNvSpPr>
          <p:nvPr/>
        </p:nvSpPr>
        <p:spPr>
          <a:xfrm>
            <a:off x="0" y="2780928"/>
            <a:ext cx="9144000" cy="432048"/>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tr-TR" sz="2800" b="1" dirty="0">
                <a:solidFill>
                  <a:srgbClr val="FF0000"/>
                </a:solidFill>
              </a:rPr>
              <a:t>İşletme Birimlerinin Birbirlerinden Hizmet Alımları</a:t>
            </a:r>
          </a:p>
        </p:txBody>
      </p:sp>
    </p:spTree>
    <p:custDataLst>
      <p:tags r:id="rId1"/>
    </p:custDataLst>
    <p:extLst>
      <p:ext uri="{BB962C8B-B14F-4D97-AF65-F5344CB8AC3E}">
        <p14:creationId xmlns:p14="http://schemas.microsoft.com/office/powerpoint/2010/main" val="404750906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p:cNvSpPr/>
          <p:nvPr/>
        </p:nvSpPr>
        <p:spPr>
          <a:xfrm>
            <a:off x="0" y="1372706"/>
            <a:ext cx="9143998" cy="400110"/>
          </a:xfrm>
          <a:prstGeom prst="rect">
            <a:avLst/>
          </a:prstGeom>
        </p:spPr>
        <p:txBody>
          <a:bodyPr wrap="square">
            <a:spAutoFit/>
          </a:bodyPr>
          <a:lstStyle/>
          <a:p>
            <a:pPr algn="ctr"/>
            <a:r>
              <a:rPr lang="tr-TR" sz="2000" b="1" dirty="0" smtClean="0">
                <a:solidFill>
                  <a:srgbClr val="0000FF"/>
                </a:solidFill>
              </a:rPr>
              <a:t> </a:t>
            </a:r>
            <a:endParaRPr lang="tr-TR" sz="2000" b="1" dirty="0">
              <a:solidFill>
                <a:srgbClr val="0000FF"/>
              </a:solidFill>
            </a:endParaRPr>
          </a:p>
        </p:txBody>
      </p:sp>
      <p:sp>
        <p:nvSpPr>
          <p:cNvPr id="11" name="Dikdörtgen 10"/>
          <p:cNvSpPr/>
          <p:nvPr/>
        </p:nvSpPr>
        <p:spPr>
          <a:xfrm>
            <a:off x="0" y="1547500"/>
            <a:ext cx="9143998" cy="400110"/>
          </a:xfrm>
          <a:prstGeom prst="rect">
            <a:avLst/>
          </a:prstGeom>
        </p:spPr>
        <p:txBody>
          <a:bodyPr wrap="square">
            <a:spAutoFit/>
          </a:bodyPr>
          <a:lstStyle/>
          <a:p>
            <a:pPr algn="ctr"/>
            <a:r>
              <a:rPr lang="tr-TR" sz="2000" b="1" dirty="0">
                <a:solidFill>
                  <a:srgbClr val="FF0000"/>
                </a:solidFill>
              </a:rPr>
              <a:t>A Sağlık Tesisi B Sağlık Tesisinden Hizmet Satın Alındığında</a:t>
            </a:r>
          </a:p>
        </p:txBody>
      </p:sp>
      <p:sp>
        <p:nvSpPr>
          <p:cNvPr id="6" name="Dikdörtgen 5"/>
          <p:cNvSpPr/>
          <p:nvPr/>
        </p:nvSpPr>
        <p:spPr>
          <a:xfrm>
            <a:off x="467544" y="2348880"/>
            <a:ext cx="8676456" cy="369332"/>
          </a:xfrm>
          <a:prstGeom prst="rect">
            <a:avLst/>
          </a:prstGeom>
        </p:spPr>
        <p:txBody>
          <a:bodyPr wrap="square">
            <a:spAutoFit/>
          </a:bodyPr>
          <a:lstStyle/>
          <a:p>
            <a:pPr lvl="0"/>
            <a:r>
              <a:rPr lang="tr-TR" b="1" dirty="0"/>
              <a:t>Hizmeti Satan B Sağlık Tesisinin Kaydı;</a:t>
            </a:r>
          </a:p>
        </p:txBody>
      </p:sp>
      <p:sp>
        <p:nvSpPr>
          <p:cNvPr id="7" name="Dikdörtgen 6"/>
          <p:cNvSpPr/>
          <p:nvPr/>
        </p:nvSpPr>
        <p:spPr>
          <a:xfrm>
            <a:off x="467544" y="5590981"/>
            <a:ext cx="8676454" cy="646331"/>
          </a:xfrm>
          <a:prstGeom prst="rect">
            <a:avLst/>
          </a:prstGeom>
        </p:spPr>
        <p:txBody>
          <a:bodyPr wrap="square">
            <a:spAutoFit/>
          </a:bodyPr>
          <a:lstStyle/>
          <a:p>
            <a:pPr lvl="0"/>
            <a:r>
              <a:rPr lang="tr-TR" dirty="0" smtClean="0">
                <a:solidFill>
                  <a:prstClr val="black"/>
                </a:solidFill>
              </a:rPr>
              <a:t> </a:t>
            </a:r>
            <a:r>
              <a:rPr lang="tr-TR" b="1" dirty="0" smtClean="0">
                <a:solidFill>
                  <a:prstClr val="black"/>
                </a:solidFill>
              </a:rPr>
              <a:t>Not</a:t>
            </a:r>
            <a:r>
              <a:rPr lang="tr-TR" b="1" dirty="0">
                <a:solidFill>
                  <a:prstClr val="black"/>
                </a:solidFill>
              </a:rPr>
              <a:t>: </a:t>
            </a:r>
            <a:r>
              <a:rPr lang="tr-TR" dirty="0">
                <a:solidFill>
                  <a:prstClr val="black"/>
                </a:solidFill>
              </a:rPr>
              <a:t>136.02.01.10 hesabındaki 10.000 TL üzerinden hazine payı, merkez payı ödenmeyecektir</a:t>
            </a:r>
            <a:r>
              <a:rPr lang="tr-TR" dirty="0" smtClean="0">
                <a:solidFill>
                  <a:prstClr val="black"/>
                </a:solidFill>
              </a:rPr>
              <a:t>.</a:t>
            </a:r>
            <a:endParaRPr lang="tr-TR" dirty="0">
              <a:solidFill>
                <a:prstClr val="black"/>
              </a:solidFill>
            </a:endParaRPr>
          </a:p>
        </p:txBody>
      </p:sp>
      <p:sp>
        <p:nvSpPr>
          <p:cNvPr id="13" name="Dikdörtgen 12"/>
          <p:cNvSpPr/>
          <p:nvPr/>
        </p:nvSpPr>
        <p:spPr>
          <a:xfrm>
            <a:off x="611560" y="2965008"/>
            <a:ext cx="7920880" cy="2031325"/>
          </a:xfrm>
          <a:prstGeom prst="rect">
            <a:avLst/>
          </a:prstGeom>
        </p:spPr>
        <p:txBody>
          <a:bodyPr wrap="square">
            <a:spAutoFit/>
          </a:bodyPr>
          <a:lstStyle/>
          <a:p>
            <a:r>
              <a:rPr lang="tr-TR" b="1" dirty="0" smtClean="0"/>
              <a:t>------------------------------------------------------------/-----------------------------------------------</a:t>
            </a:r>
            <a:endParaRPr lang="tr-TR" b="1" dirty="0"/>
          </a:p>
          <a:p>
            <a:r>
              <a:rPr lang="tr-TR" b="1" dirty="0"/>
              <a:t>  </a:t>
            </a:r>
            <a:r>
              <a:rPr lang="tr-TR" b="1" dirty="0" smtClean="0"/>
              <a:t>Hesap </a:t>
            </a:r>
            <a:r>
              <a:rPr lang="tr-TR" b="1" dirty="0"/>
              <a:t>Kodu- Hesap Adı                                                 Borç                         Alacak</a:t>
            </a:r>
          </a:p>
          <a:p>
            <a:pPr lvl="0"/>
            <a:r>
              <a:rPr lang="tr-TR" dirty="0" smtClean="0">
                <a:solidFill>
                  <a:prstClr val="black"/>
                </a:solidFill>
              </a:rPr>
              <a:t>  136.02.01.10- </a:t>
            </a:r>
            <a:r>
              <a:rPr lang="tr-TR" dirty="0">
                <a:solidFill>
                  <a:prstClr val="black"/>
                </a:solidFill>
              </a:rPr>
              <a:t>Müdürlük İçi Hizmet </a:t>
            </a:r>
            <a:r>
              <a:rPr lang="tr-TR" dirty="0" smtClean="0">
                <a:solidFill>
                  <a:prstClr val="black"/>
                </a:solidFill>
              </a:rPr>
              <a:t>                           10.000</a:t>
            </a:r>
            <a:endParaRPr lang="tr-TR" dirty="0">
              <a:solidFill>
                <a:prstClr val="black"/>
              </a:solidFill>
            </a:endParaRPr>
          </a:p>
          <a:p>
            <a:pPr lvl="0"/>
            <a:r>
              <a:rPr lang="tr-TR" dirty="0" smtClean="0">
                <a:solidFill>
                  <a:prstClr val="black"/>
                </a:solidFill>
              </a:rPr>
              <a:t>                           Devrinden </a:t>
            </a:r>
            <a:r>
              <a:rPr lang="tr-TR" dirty="0">
                <a:solidFill>
                  <a:prstClr val="black"/>
                </a:solidFill>
              </a:rPr>
              <a:t>Doğan Alacaklar</a:t>
            </a:r>
          </a:p>
          <a:p>
            <a:pPr lvl="0"/>
            <a:endParaRPr lang="tr-TR" dirty="0" smtClean="0">
              <a:solidFill>
                <a:prstClr val="black"/>
              </a:solidFill>
            </a:endParaRPr>
          </a:p>
          <a:p>
            <a:pPr lvl="0"/>
            <a:r>
              <a:rPr lang="tr-TR" dirty="0">
                <a:solidFill>
                  <a:prstClr val="black"/>
                </a:solidFill>
              </a:rPr>
              <a:t> </a:t>
            </a:r>
            <a:r>
              <a:rPr lang="tr-TR" dirty="0" smtClean="0">
                <a:solidFill>
                  <a:prstClr val="black"/>
                </a:solidFill>
              </a:rPr>
              <a:t>                      600.01.92- </a:t>
            </a:r>
            <a:r>
              <a:rPr lang="tr-TR" dirty="0">
                <a:solidFill>
                  <a:prstClr val="black"/>
                </a:solidFill>
              </a:rPr>
              <a:t>Diğer Sağlık Kurumlarından </a:t>
            </a:r>
            <a:r>
              <a:rPr lang="tr-TR" dirty="0" smtClean="0">
                <a:solidFill>
                  <a:prstClr val="black"/>
                </a:solidFill>
              </a:rPr>
              <a:t>Gelirler                        </a:t>
            </a:r>
            <a:r>
              <a:rPr lang="tr-TR" dirty="0">
                <a:solidFill>
                  <a:prstClr val="black"/>
                </a:solidFill>
              </a:rPr>
              <a:t>10.000</a:t>
            </a:r>
          </a:p>
          <a:p>
            <a:r>
              <a:rPr lang="tr-TR" b="1" dirty="0" smtClean="0"/>
              <a:t>---------------------------------------------------------/---------------------------------------------------</a:t>
            </a:r>
            <a:r>
              <a:rPr lang="tr-TR" dirty="0" smtClean="0"/>
              <a:t> </a:t>
            </a:r>
            <a:endParaRPr lang="tr-TR" dirty="0"/>
          </a:p>
        </p:txBody>
      </p:sp>
      <p:sp>
        <p:nvSpPr>
          <p:cNvPr id="12" name="Başlık 1"/>
          <p:cNvSpPr txBox="1">
            <a:spLocks/>
          </p:cNvSpPr>
          <p:nvPr/>
        </p:nvSpPr>
        <p:spPr>
          <a:xfrm>
            <a:off x="0" y="79373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Birbirlerinden Hizmet Alımları</a:t>
            </a:r>
          </a:p>
        </p:txBody>
      </p:sp>
      <p:sp>
        <p:nvSpPr>
          <p:cNvPr id="8" name="Dikdörtgen 7"/>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8633986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p:cNvSpPr/>
          <p:nvPr/>
        </p:nvSpPr>
        <p:spPr>
          <a:xfrm>
            <a:off x="0" y="1372706"/>
            <a:ext cx="9143998" cy="400110"/>
          </a:xfrm>
          <a:prstGeom prst="rect">
            <a:avLst/>
          </a:prstGeom>
        </p:spPr>
        <p:txBody>
          <a:bodyPr wrap="square">
            <a:spAutoFit/>
          </a:bodyPr>
          <a:lstStyle/>
          <a:p>
            <a:pPr algn="ctr"/>
            <a:r>
              <a:rPr lang="tr-TR" sz="2000" b="1" dirty="0" smtClean="0">
                <a:solidFill>
                  <a:srgbClr val="0000FF"/>
                </a:solidFill>
              </a:rPr>
              <a:t> </a:t>
            </a:r>
            <a:endParaRPr lang="tr-TR" sz="2000" b="1" dirty="0">
              <a:solidFill>
                <a:srgbClr val="0000FF"/>
              </a:solidFill>
            </a:endParaRPr>
          </a:p>
        </p:txBody>
      </p:sp>
      <p:sp>
        <p:nvSpPr>
          <p:cNvPr id="11" name="Dikdörtgen 10"/>
          <p:cNvSpPr/>
          <p:nvPr/>
        </p:nvSpPr>
        <p:spPr>
          <a:xfrm>
            <a:off x="0" y="1536467"/>
            <a:ext cx="9143998" cy="400110"/>
          </a:xfrm>
          <a:prstGeom prst="rect">
            <a:avLst/>
          </a:prstGeom>
        </p:spPr>
        <p:txBody>
          <a:bodyPr wrap="square">
            <a:spAutoFit/>
          </a:bodyPr>
          <a:lstStyle/>
          <a:p>
            <a:pPr algn="ctr"/>
            <a:r>
              <a:rPr lang="tr-TR" sz="2000" b="1" dirty="0">
                <a:solidFill>
                  <a:srgbClr val="FF0000"/>
                </a:solidFill>
              </a:rPr>
              <a:t>A Sağlık Tesisi B Sağlık Tesisinden Hizmet Satın Alındığında</a:t>
            </a:r>
          </a:p>
        </p:txBody>
      </p:sp>
      <p:sp>
        <p:nvSpPr>
          <p:cNvPr id="6" name="Dikdörtgen 5"/>
          <p:cNvSpPr/>
          <p:nvPr/>
        </p:nvSpPr>
        <p:spPr>
          <a:xfrm>
            <a:off x="467544" y="2337847"/>
            <a:ext cx="8676456" cy="369332"/>
          </a:xfrm>
          <a:prstGeom prst="rect">
            <a:avLst/>
          </a:prstGeom>
        </p:spPr>
        <p:txBody>
          <a:bodyPr wrap="square">
            <a:spAutoFit/>
          </a:bodyPr>
          <a:lstStyle/>
          <a:p>
            <a:pPr lvl="0"/>
            <a:r>
              <a:rPr lang="tr-TR" b="1" dirty="0"/>
              <a:t>Tahsilat Yapılırken;</a:t>
            </a:r>
          </a:p>
        </p:txBody>
      </p:sp>
      <p:sp>
        <p:nvSpPr>
          <p:cNvPr id="13" name="Dikdörtgen 12"/>
          <p:cNvSpPr/>
          <p:nvPr/>
        </p:nvSpPr>
        <p:spPr>
          <a:xfrm>
            <a:off x="611560" y="2953975"/>
            <a:ext cx="7920880" cy="3139321"/>
          </a:xfrm>
          <a:prstGeom prst="rect">
            <a:avLst/>
          </a:prstGeom>
        </p:spPr>
        <p:txBody>
          <a:bodyPr wrap="square">
            <a:spAutoFit/>
          </a:bodyPr>
          <a:lstStyle/>
          <a:p>
            <a:r>
              <a:rPr lang="tr-TR" b="1" dirty="0" smtClean="0"/>
              <a:t>------------------------------------------------------------/-----------------------------------------------</a:t>
            </a:r>
            <a:endParaRPr lang="tr-TR" b="1" dirty="0"/>
          </a:p>
          <a:p>
            <a:r>
              <a:rPr lang="tr-TR" b="1" dirty="0"/>
              <a:t>  </a:t>
            </a:r>
            <a:r>
              <a:rPr lang="tr-TR" b="1" dirty="0" smtClean="0"/>
              <a:t>Hesap </a:t>
            </a:r>
            <a:r>
              <a:rPr lang="tr-TR" b="1" dirty="0"/>
              <a:t>Kodu- Hesap Adı                                                 Borç                         Alacak</a:t>
            </a:r>
          </a:p>
          <a:p>
            <a:pPr lvl="0"/>
            <a:r>
              <a:rPr lang="tr-TR" dirty="0">
                <a:solidFill>
                  <a:prstClr val="black"/>
                </a:solidFill>
              </a:rPr>
              <a:t> </a:t>
            </a:r>
            <a:r>
              <a:rPr lang="tr-TR" dirty="0" smtClean="0">
                <a:solidFill>
                  <a:prstClr val="black"/>
                </a:solidFill>
              </a:rPr>
              <a:t>  </a:t>
            </a:r>
            <a:r>
              <a:rPr lang="tr-TR" dirty="0">
                <a:solidFill>
                  <a:prstClr val="black"/>
                </a:solidFill>
              </a:rPr>
              <a:t>102-Bankalar </a:t>
            </a:r>
            <a:r>
              <a:rPr lang="tr-TR" dirty="0" smtClean="0">
                <a:solidFill>
                  <a:prstClr val="black"/>
                </a:solidFill>
              </a:rPr>
              <a:t>                                                                 10.000</a:t>
            </a:r>
            <a:endParaRPr lang="tr-TR" dirty="0">
              <a:solidFill>
                <a:prstClr val="black"/>
              </a:solidFill>
            </a:endParaRPr>
          </a:p>
          <a:p>
            <a:pPr lvl="0"/>
            <a:r>
              <a:rPr lang="tr-TR" dirty="0" smtClean="0">
                <a:solidFill>
                  <a:prstClr val="black"/>
                </a:solidFill>
              </a:rPr>
              <a:t>                                    </a:t>
            </a:r>
          </a:p>
          <a:p>
            <a:pPr lvl="0"/>
            <a:r>
              <a:rPr lang="tr-TR" dirty="0">
                <a:solidFill>
                  <a:prstClr val="black"/>
                </a:solidFill>
              </a:rPr>
              <a:t> </a:t>
            </a:r>
            <a:r>
              <a:rPr lang="tr-TR" dirty="0" smtClean="0">
                <a:solidFill>
                  <a:prstClr val="black"/>
                </a:solidFill>
              </a:rPr>
              <a:t>                  136.02.01.10- </a:t>
            </a:r>
            <a:r>
              <a:rPr lang="tr-TR" dirty="0">
                <a:solidFill>
                  <a:prstClr val="black"/>
                </a:solidFill>
              </a:rPr>
              <a:t>Müdürlük İçi Hizmet </a:t>
            </a:r>
            <a:r>
              <a:rPr lang="tr-TR" dirty="0" smtClean="0">
                <a:solidFill>
                  <a:prstClr val="black"/>
                </a:solidFill>
              </a:rPr>
              <a:t>                                              10.000</a:t>
            </a:r>
            <a:endParaRPr lang="tr-TR" dirty="0">
              <a:solidFill>
                <a:prstClr val="black"/>
              </a:solidFill>
            </a:endParaRPr>
          </a:p>
          <a:p>
            <a:pPr lvl="0"/>
            <a:r>
              <a:rPr lang="tr-TR" dirty="0" smtClean="0">
                <a:solidFill>
                  <a:prstClr val="black"/>
                </a:solidFill>
              </a:rPr>
              <a:t>                                  Devrinden </a:t>
            </a:r>
            <a:r>
              <a:rPr lang="tr-TR" dirty="0">
                <a:solidFill>
                  <a:prstClr val="black"/>
                </a:solidFill>
              </a:rPr>
              <a:t>Doğan Alacaklar</a:t>
            </a:r>
          </a:p>
          <a:p>
            <a:pPr lvl="0"/>
            <a:endParaRPr lang="tr-TR" dirty="0" smtClean="0">
              <a:solidFill>
                <a:prstClr val="black"/>
              </a:solidFill>
            </a:endParaRPr>
          </a:p>
          <a:p>
            <a:pPr lvl="0"/>
            <a:r>
              <a:rPr lang="tr-TR" dirty="0">
                <a:solidFill>
                  <a:prstClr val="black"/>
                </a:solidFill>
              </a:rPr>
              <a:t> </a:t>
            </a:r>
            <a:r>
              <a:rPr lang="tr-TR" dirty="0" smtClean="0">
                <a:solidFill>
                  <a:prstClr val="black"/>
                </a:solidFill>
              </a:rPr>
              <a:t>                   800-Bütçe </a:t>
            </a:r>
            <a:r>
              <a:rPr lang="tr-TR" dirty="0">
                <a:solidFill>
                  <a:prstClr val="black"/>
                </a:solidFill>
              </a:rPr>
              <a:t>Gelirleri Hesabı </a:t>
            </a:r>
            <a:r>
              <a:rPr lang="tr-TR" dirty="0" smtClean="0">
                <a:solidFill>
                  <a:prstClr val="black"/>
                </a:solidFill>
              </a:rPr>
              <a:t>                                                            10.000</a:t>
            </a:r>
            <a:endParaRPr lang="tr-TR" dirty="0">
              <a:solidFill>
                <a:prstClr val="black"/>
              </a:solidFill>
            </a:endParaRPr>
          </a:p>
          <a:p>
            <a:pPr lvl="0"/>
            <a:r>
              <a:rPr lang="tr-TR" dirty="0">
                <a:solidFill>
                  <a:prstClr val="black"/>
                </a:solidFill>
              </a:rPr>
              <a:t> 805-Bütçe Gelirleri Yansıtma Hesabı </a:t>
            </a:r>
            <a:r>
              <a:rPr lang="tr-TR" dirty="0" smtClean="0">
                <a:solidFill>
                  <a:prstClr val="black"/>
                </a:solidFill>
              </a:rPr>
              <a:t>                              10.000</a:t>
            </a:r>
            <a:endParaRPr lang="tr-TR" dirty="0">
              <a:solidFill>
                <a:prstClr val="black"/>
              </a:solidFill>
            </a:endParaRPr>
          </a:p>
          <a:p>
            <a:pPr lvl="0"/>
            <a:endParaRPr lang="tr-TR" dirty="0">
              <a:solidFill>
                <a:prstClr val="black"/>
              </a:solidFill>
            </a:endParaRPr>
          </a:p>
          <a:p>
            <a:r>
              <a:rPr lang="tr-TR" b="1" dirty="0" smtClean="0"/>
              <a:t>---------------------------------------------------------/---------------------------------------------------</a:t>
            </a:r>
            <a:r>
              <a:rPr lang="tr-TR" dirty="0" smtClean="0"/>
              <a:t> </a:t>
            </a:r>
            <a:endParaRPr lang="tr-TR" dirty="0"/>
          </a:p>
        </p:txBody>
      </p:sp>
      <p:sp>
        <p:nvSpPr>
          <p:cNvPr id="14" name="Başlık 1"/>
          <p:cNvSpPr txBox="1">
            <a:spLocks/>
          </p:cNvSpPr>
          <p:nvPr/>
        </p:nvSpPr>
        <p:spPr>
          <a:xfrm>
            <a:off x="0" y="79373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Birbirlerinden Hizmet Alımları</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00079776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p:cNvSpPr/>
          <p:nvPr/>
        </p:nvSpPr>
        <p:spPr>
          <a:xfrm>
            <a:off x="0" y="1372706"/>
            <a:ext cx="9143998" cy="400110"/>
          </a:xfrm>
          <a:prstGeom prst="rect">
            <a:avLst/>
          </a:prstGeom>
        </p:spPr>
        <p:txBody>
          <a:bodyPr wrap="square">
            <a:spAutoFit/>
          </a:bodyPr>
          <a:lstStyle/>
          <a:p>
            <a:pPr algn="ctr"/>
            <a:r>
              <a:rPr lang="tr-TR" sz="2000" b="1" dirty="0" smtClean="0">
                <a:solidFill>
                  <a:srgbClr val="0000FF"/>
                </a:solidFill>
              </a:rPr>
              <a:t> </a:t>
            </a:r>
            <a:endParaRPr lang="tr-TR" sz="2000" b="1" dirty="0">
              <a:solidFill>
                <a:srgbClr val="0000FF"/>
              </a:solidFill>
            </a:endParaRPr>
          </a:p>
        </p:txBody>
      </p:sp>
      <p:sp>
        <p:nvSpPr>
          <p:cNvPr id="11" name="Dikdörtgen 10"/>
          <p:cNvSpPr/>
          <p:nvPr/>
        </p:nvSpPr>
        <p:spPr>
          <a:xfrm>
            <a:off x="0" y="1575376"/>
            <a:ext cx="9143998" cy="400110"/>
          </a:xfrm>
          <a:prstGeom prst="rect">
            <a:avLst/>
          </a:prstGeom>
        </p:spPr>
        <p:txBody>
          <a:bodyPr wrap="square">
            <a:spAutoFit/>
          </a:bodyPr>
          <a:lstStyle/>
          <a:p>
            <a:pPr algn="ctr"/>
            <a:r>
              <a:rPr lang="tr-TR" sz="2000" b="1" dirty="0">
                <a:solidFill>
                  <a:srgbClr val="FF0000"/>
                </a:solidFill>
              </a:rPr>
              <a:t>A Sağlık Tesisi B Sağlık Tesisinden Hizmet Satın Alındığında</a:t>
            </a:r>
          </a:p>
        </p:txBody>
      </p:sp>
      <p:sp>
        <p:nvSpPr>
          <p:cNvPr id="6" name="Dikdörtgen 5"/>
          <p:cNvSpPr/>
          <p:nvPr/>
        </p:nvSpPr>
        <p:spPr>
          <a:xfrm>
            <a:off x="467544" y="2376756"/>
            <a:ext cx="8676456" cy="369332"/>
          </a:xfrm>
          <a:prstGeom prst="rect">
            <a:avLst/>
          </a:prstGeom>
        </p:spPr>
        <p:txBody>
          <a:bodyPr wrap="square">
            <a:spAutoFit/>
          </a:bodyPr>
          <a:lstStyle/>
          <a:p>
            <a:pPr lvl="0"/>
            <a:r>
              <a:rPr lang="fi-FI" b="1" dirty="0"/>
              <a:t>Hizmeti Satın Alan A Sağlık Tesisinin Kaydı;</a:t>
            </a:r>
            <a:endParaRPr lang="tr-TR" b="1" dirty="0"/>
          </a:p>
        </p:txBody>
      </p:sp>
      <p:sp>
        <p:nvSpPr>
          <p:cNvPr id="13" name="Dikdörtgen 12"/>
          <p:cNvSpPr/>
          <p:nvPr/>
        </p:nvSpPr>
        <p:spPr>
          <a:xfrm>
            <a:off x="611560" y="2992884"/>
            <a:ext cx="7920880" cy="2308324"/>
          </a:xfrm>
          <a:prstGeom prst="rect">
            <a:avLst/>
          </a:prstGeom>
        </p:spPr>
        <p:txBody>
          <a:bodyPr wrap="square">
            <a:spAutoFit/>
          </a:bodyPr>
          <a:lstStyle/>
          <a:p>
            <a:r>
              <a:rPr lang="tr-TR" b="1" dirty="0" smtClean="0"/>
              <a:t>------------------------------------------------------------/-----------------------------------------------</a:t>
            </a:r>
            <a:endParaRPr lang="tr-TR" b="1" dirty="0"/>
          </a:p>
          <a:p>
            <a:r>
              <a:rPr lang="tr-TR" b="1" dirty="0"/>
              <a:t>  </a:t>
            </a:r>
            <a:r>
              <a:rPr lang="tr-TR" b="1" dirty="0" smtClean="0"/>
              <a:t>Hesap </a:t>
            </a:r>
            <a:r>
              <a:rPr lang="tr-TR" b="1" dirty="0"/>
              <a:t>Kodu- Hesap Adı                                             </a:t>
            </a:r>
            <a:r>
              <a:rPr lang="tr-TR" b="1" dirty="0" smtClean="0"/>
              <a:t>        </a:t>
            </a:r>
            <a:r>
              <a:rPr lang="tr-TR" b="1" dirty="0"/>
              <a:t>Borç            </a:t>
            </a:r>
            <a:r>
              <a:rPr lang="tr-TR" b="1" dirty="0" smtClean="0"/>
              <a:t>        </a:t>
            </a:r>
            <a:r>
              <a:rPr lang="tr-TR" b="1" dirty="0"/>
              <a:t>Alacak</a:t>
            </a:r>
          </a:p>
          <a:p>
            <a:pPr lvl="0"/>
            <a:r>
              <a:rPr lang="tr-TR" dirty="0">
                <a:solidFill>
                  <a:prstClr val="black"/>
                </a:solidFill>
              </a:rPr>
              <a:t>   182.01- Sağlık Kurumları Arası Hizmet Alım </a:t>
            </a:r>
            <a:r>
              <a:rPr lang="tr-TR" dirty="0" smtClean="0">
                <a:solidFill>
                  <a:prstClr val="black"/>
                </a:solidFill>
              </a:rPr>
              <a:t>G.             10.000</a:t>
            </a:r>
            <a:endParaRPr lang="tr-TR" dirty="0">
              <a:solidFill>
                <a:prstClr val="black"/>
              </a:solidFill>
            </a:endParaRPr>
          </a:p>
          <a:p>
            <a:pPr lvl="0"/>
            <a:r>
              <a:rPr lang="tr-TR" dirty="0" smtClean="0">
                <a:solidFill>
                  <a:prstClr val="black"/>
                </a:solidFill>
              </a:rPr>
              <a:t>                  </a:t>
            </a:r>
            <a:endParaRPr lang="tr-TR" dirty="0">
              <a:solidFill>
                <a:prstClr val="black"/>
              </a:solidFill>
            </a:endParaRPr>
          </a:p>
          <a:p>
            <a:pPr lvl="0"/>
            <a:r>
              <a:rPr lang="tr-TR" dirty="0" smtClean="0">
                <a:solidFill>
                  <a:prstClr val="black"/>
                </a:solidFill>
              </a:rPr>
              <a:t>                    336.11.04- </a:t>
            </a:r>
            <a:r>
              <a:rPr lang="tr-TR" dirty="0">
                <a:solidFill>
                  <a:prstClr val="black"/>
                </a:solidFill>
              </a:rPr>
              <a:t>Müdürlük İçi Hizmet </a:t>
            </a:r>
            <a:r>
              <a:rPr lang="tr-TR" dirty="0" smtClean="0">
                <a:solidFill>
                  <a:prstClr val="black"/>
                </a:solidFill>
              </a:rPr>
              <a:t>Devrinden                                10.000</a:t>
            </a:r>
            <a:endParaRPr lang="tr-TR" dirty="0">
              <a:solidFill>
                <a:prstClr val="black"/>
              </a:solidFill>
            </a:endParaRPr>
          </a:p>
          <a:p>
            <a:pPr lvl="0"/>
            <a:r>
              <a:rPr lang="tr-TR" dirty="0" smtClean="0">
                <a:solidFill>
                  <a:prstClr val="black"/>
                </a:solidFill>
              </a:rPr>
              <a:t>                                        Doğan </a:t>
            </a:r>
            <a:r>
              <a:rPr lang="tr-TR" dirty="0">
                <a:solidFill>
                  <a:prstClr val="black"/>
                </a:solidFill>
              </a:rPr>
              <a:t>Borçlar</a:t>
            </a:r>
          </a:p>
          <a:p>
            <a:pPr lvl="0"/>
            <a:endParaRPr lang="tr-TR" dirty="0">
              <a:solidFill>
                <a:prstClr val="black"/>
              </a:solidFill>
            </a:endParaRPr>
          </a:p>
          <a:p>
            <a:r>
              <a:rPr lang="tr-TR" b="1" dirty="0" smtClean="0"/>
              <a:t>---------------------------------------------------------/---------------------------------------------------</a:t>
            </a:r>
            <a:r>
              <a:rPr lang="tr-TR" dirty="0" smtClean="0"/>
              <a:t> </a:t>
            </a:r>
            <a:endParaRPr lang="tr-TR" dirty="0"/>
          </a:p>
        </p:txBody>
      </p:sp>
      <p:sp>
        <p:nvSpPr>
          <p:cNvPr id="8" name="Başlık 1"/>
          <p:cNvSpPr txBox="1">
            <a:spLocks/>
          </p:cNvSpPr>
          <p:nvPr/>
        </p:nvSpPr>
        <p:spPr>
          <a:xfrm>
            <a:off x="0" y="79373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Birbirlerinden Hizmet Alımları</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3381942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p:cNvSpPr/>
          <p:nvPr/>
        </p:nvSpPr>
        <p:spPr>
          <a:xfrm>
            <a:off x="0" y="1372706"/>
            <a:ext cx="9143998" cy="400110"/>
          </a:xfrm>
          <a:prstGeom prst="rect">
            <a:avLst/>
          </a:prstGeom>
        </p:spPr>
        <p:txBody>
          <a:bodyPr wrap="square">
            <a:spAutoFit/>
          </a:bodyPr>
          <a:lstStyle/>
          <a:p>
            <a:pPr algn="ctr"/>
            <a:r>
              <a:rPr lang="tr-TR" sz="2000" b="1" dirty="0" smtClean="0">
                <a:solidFill>
                  <a:srgbClr val="0000FF"/>
                </a:solidFill>
              </a:rPr>
              <a:t> </a:t>
            </a:r>
            <a:endParaRPr lang="tr-TR" sz="2000" b="1" dirty="0">
              <a:solidFill>
                <a:srgbClr val="0000FF"/>
              </a:solidFill>
            </a:endParaRPr>
          </a:p>
        </p:txBody>
      </p:sp>
      <p:sp>
        <p:nvSpPr>
          <p:cNvPr id="11" name="Dikdörtgen 10"/>
          <p:cNvSpPr/>
          <p:nvPr/>
        </p:nvSpPr>
        <p:spPr>
          <a:xfrm>
            <a:off x="0" y="1536467"/>
            <a:ext cx="9143998" cy="400110"/>
          </a:xfrm>
          <a:prstGeom prst="rect">
            <a:avLst/>
          </a:prstGeom>
        </p:spPr>
        <p:txBody>
          <a:bodyPr wrap="square">
            <a:spAutoFit/>
          </a:bodyPr>
          <a:lstStyle/>
          <a:p>
            <a:pPr algn="ctr"/>
            <a:r>
              <a:rPr lang="tr-TR" sz="2000" b="1" dirty="0">
                <a:solidFill>
                  <a:srgbClr val="FF0000"/>
                </a:solidFill>
              </a:rPr>
              <a:t>A Sağlık Tesisi B Sağlık Tesisinden Hizmet Satın Alındığında</a:t>
            </a:r>
          </a:p>
        </p:txBody>
      </p:sp>
      <p:sp>
        <p:nvSpPr>
          <p:cNvPr id="6" name="Dikdörtgen 5"/>
          <p:cNvSpPr/>
          <p:nvPr/>
        </p:nvSpPr>
        <p:spPr>
          <a:xfrm>
            <a:off x="467544" y="2337847"/>
            <a:ext cx="8676456" cy="369332"/>
          </a:xfrm>
          <a:prstGeom prst="rect">
            <a:avLst/>
          </a:prstGeom>
        </p:spPr>
        <p:txBody>
          <a:bodyPr wrap="square">
            <a:spAutoFit/>
          </a:bodyPr>
          <a:lstStyle/>
          <a:p>
            <a:pPr lvl="0"/>
            <a:r>
              <a:rPr lang="fi-FI" b="1" dirty="0" smtClean="0"/>
              <a:t>Hizmeti Satın Alan A Sağlık Tesisinin</a:t>
            </a:r>
            <a:r>
              <a:rPr lang="tr-TR" b="1" dirty="0" smtClean="0"/>
              <a:t> 182 hesap Mahsup Kaydı</a:t>
            </a:r>
            <a:r>
              <a:rPr lang="fi-FI" b="1" dirty="0" smtClean="0"/>
              <a:t>;</a:t>
            </a:r>
            <a:endParaRPr lang="tr-TR" b="1" dirty="0"/>
          </a:p>
        </p:txBody>
      </p:sp>
      <p:sp>
        <p:nvSpPr>
          <p:cNvPr id="13" name="Dikdörtgen 12"/>
          <p:cNvSpPr/>
          <p:nvPr/>
        </p:nvSpPr>
        <p:spPr>
          <a:xfrm>
            <a:off x="611560" y="2953975"/>
            <a:ext cx="7920880" cy="3139321"/>
          </a:xfrm>
          <a:prstGeom prst="rect">
            <a:avLst/>
          </a:prstGeom>
        </p:spPr>
        <p:txBody>
          <a:bodyPr wrap="square">
            <a:spAutoFit/>
          </a:bodyPr>
          <a:lstStyle/>
          <a:p>
            <a:r>
              <a:rPr lang="tr-TR" b="1" dirty="0" smtClean="0"/>
              <a:t>------------------------------------------------------------/-----------------------------------------------</a:t>
            </a:r>
            <a:endParaRPr lang="tr-TR" b="1" dirty="0"/>
          </a:p>
          <a:p>
            <a:r>
              <a:rPr lang="tr-TR" b="1" dirty="0"/>
              <a:t>  </a:t>
            </a:r>
            <a:r>
              <a:rPr lang="tr-TR" b="1" dirty="0" smtClean="0"/>
              <a:t>Hesap </a:t>
            </a:r>
            <a:r>
              <a:rPr lang="tr-TR" b="1" dirty="0"/>
              <a:t>Kodu- Hesap Adı                                             </a:t>
            </a:r>
            <a:r>
              <a:rPr lang="tr-TR" b="1" dirty="0" smtClean="0"/>
              <a:t>        </a:t>
            </a:r>
            <a:r>
              <a:rPr lang="tr-TR" b="1" dirty="0"/>
              <a:t>Borç            </a:t>
            </a:r>
            <a:r>
              <a:rPr lang="tr-TR" b="1" dirty="0" smtClean="0"/>
              <a:t>        </a:t>
            </a:r>
            <a:r>
              <a:rPr lang="tr-TR" b="1" dirty="0"/>
              <a:t>Alacak</a:t>
            </a:r>
          </a:p>
          <a:p>
            <a:r>
              <a:rPr lang="tr-TR" dirty="0">
                <a:solidFill>
                  <a:prstClr val="black"/>
                </a:solidFill>
              </a:rPr>
              <a:t>   </a:t>
            </a:r>
            <a:r>
              <a:rPr lang="tr-TR" dirty="0"/>
              <a:t>610.02.12 Diğer İşletmelere Verilen </a:t>
            </a:r>
            <a:r>
              <a:rPr lang="tr-TR" dirty="0" smtClean="0"/>
              <a:t>                               10.000</a:t>
            </a:r>
            <a:endParaRPr lang="tr-TR" dirty="0"/>
          </a:p>
          <a:p>
            <a:r>
              <a:rPr lang="tr-TR" dirty="0" smtClean="0"/>
              <a:t>                     Tedavi </a:t>
            </a:r>
            <a:r>
              <a:rPr lang="tr-TR" dirty="0"/>
              <a:t>Hizmetlerinden İadeler</a:t>
            </a:r>
          </a:p>
          <a:p>
            <a:endParaRPr lang="tr-TR" dirty="0" smtClean="0"/>
          </a:p>
          <a:p>
            <a:r>
              <a:rPr lang="tr-TR" dirty="0"/>
              <a:t> </a:t>
            </a:r>
            <a:r>
              <a:rPr lang="tr-TR" dirty="0" smtClean="0"/>
              <a:t>                182.01- </a:t>
            </a:r>
            <a:r>
              <a:rPr lang="tr-TR" dirty="0"/>
              <a:t>Sağlık Kurumları Arası Hizmet </a:t>
            </a:r>
            <a:r>
              <a:rPr lang="tr-TR" dirty="0" smtClean="0"/>
              <a:t>Alım G.                             10.000</a:t>
            </a:r>
            <a:endParaRPr lang="tr-TR" dirty="0"/>
          </a:p>
          <a:p>
            <a:endParaRPr lang="tr-TR" dirty="0" smtClean="0"/>
          </a:p>
          <a:p>
            <a:r>
              <a:rPr lang="tr-TR" dirty="0"/>
              <a:t> </a:t>
            </a:r>
            <a:r>
              <a:rPr lang="tr-TR" dirty="0" smtClean="0"/>
              <a:t>    810.03.01.99.99 </a:t>
            </a:r>
            <a:r>
              <a:rPr lang="tr-TR" dirty="0"/>
              <a:t>Diğer </a:t>
            </a:r>
            <a:r>
              <a:rPr lang="tr-TR" dirty="0" smtClean="0"/>
              <a:t>Sağlık </a:t>
            </a:r>
            <a:r>
              <a:rPr lang="tr-TR" dirty="0"/>
              <a:t>Hizmet </a:t>
            </a:r>
            <a:r>
              <a:rPr lang="tr-TR" dirty="0" smtClean="0"/>
              <a:t>Gelirleri                10.000</a:t>
            </a:r>
            <a:endParaRPr lang="tr-TR" dirty="0"/>
          </a:p>
          <a:p>
            <a:r>
              <a:rPr lang="tr-TR" dirty="0" smtClean="0"/>
              <a:t>                   805-Bütçe </a:t>
            </a:r>
            <a:r>
              <a:rPr lang="tr-TR" dirty="0"/>
              <a:t>Gelirleri Yansıtma Hesabı </a:t>
            </a:r>
            <a:r>
              <a:rPr lang="tr-TR" dirty="0" smtClean="0"/>
              <a:t>                                            10.000</a:t>
            </a:r>
            <a:endParaRPr lang="tr-TR" dirty="0"/>
          </a:p>
          <a:p>
            <a:pPr lvl="0"/>
            <a:endParaRPr lang="tr-TR" dirty="0">
              <a:solidFill>
                <a:prstClr val="black"/>
              </a:solidFill>
            </a:endParaRPr>
          </a:p>
          <a:p>
            <a:r>
              <a:rPr lang="tr-TR" b="1" dirty="0" smtClean="0"/>
              <a:t>---------------------------------------------------------/---------------------------------------------------</a:t>
            </a:r>
            <a:r>
              <a:rPr lang="tr-TR" dirty="0" smtClean="0"/>
              <a:t> </a:t>
            </a:r>
            <a:endParaRPr lang="tr-TR" dirty="0"/>
          </a:p>
        </p:txBody>
      </p:sp>
      <p:sp>
        <p:nvSpPr>
          <p:cNvPr id="8" name="Başlık 1"/>
          <p:cNvSpPr txBox="1">
            <a:spLocks/>
          </p:cNvSpPr>
          <p:nvPr/>
        </p:nvSpPr>
        <p:spPr>
          <a:xfrm>
            <a:off x="0" y="79373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Birbirlerinden Hizmet Alımları</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6159711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611560" y="1962706"/>
            <a:ext cx="7920880" cy="2031325"/>
          </a:xfrm>
          <a:prstGeom prst="rect">
            <a:avLst/>
          </a:prstGeom>
        </p:spPr>
        <p:txBody>
          <a:bodyPr wrap="square">
            <a:spAutoFit/>
          </a:bodyPr>
          <a:lstStyle/>
          <a:p>
            <a:pPr marL="285750" lvl="0" indent="-285750">
              <a:buFont typeface="Arial" panose="020B0604020202020204" pitchFamily="34" charset="0"/>
              <a:buChar char="•"/>
            </a:pPr>
            <a:r>
              <a:rPr lang="tr-TR" dirty="0" smtClean="0">
                <a:solidFill>
                  <a:prstClr val="black"/>
                </a:solidFill>
              </a:rPr>
              <a:t>Muhasebe evrak </a:t>
            </a:r>
            <a:r>
              <a:rPr lang="tr-TR" dirty="0">
                <a:solidFill>
                  <a:prstClr val="black"/>
                </a:solidFill>
              </a:rPr>
              <a:t>ve </a:t>
            </a:r>
            <a:r>
              <a:rPr lang="tr-TR" dirty="0" smtClean="0">
                <a:solidFill>
                  <a:prstClr val="black"/>
                </a:solidFill>
              </a:rPr>
              <a:t>belgeleri </a:t>
            </a:r>
            <a:r>
              <a:rPr lang="tr-TR" dirty="0">
                <a:solidFill>
                  <a:prstClr val="black"/>
                </a:solidFill>
              </a:rPr>
              <a:t>genel kabul görmüş muhasebe ilkeleri gereği </a:t>
            </a:r>
            <a:r>
              <a:rPr lang="tr-TR" b="1" dirty="0">
                <a:solidFill>
                  <a:prstClr val="black"/>
                </a:solidFill>
              </a:rPr>
              <a:t>dönemsellik</a:t>
            </a:r>
            <a:r>
              <a:rPr lang="tr-TR" dirty="0">
                <a:solidFill>
                  <a:prstClr val="black"/>
                </a:solidFill>
              </a:rPr>
              <a:t> ilkesi dikkate alınarak </a:t>
            </a:r>
            <a:r>
              <a:rPr lang="tr-TR" dirty="0" smtClean="0">
                <a:solidFill>
                  <a:prstClr val="black"/>
                </a:solidFill>
              </a:rPr>
              <a:t>muhasebeleştirilmesi gerekmektedir.</a:t>
            </a:r>
            <a:endParaRPr lang="tr-TR" dirty="0">
              <a:solidFill>
                <a:prstClr val="black"/>
              </a:solidFill>
            </a:endParaRPr>
          </a:p>
          <a:p>
            <a:pPr marL="285750" lvl="0" indent="-285750">
              <a:buFont typeface="Arial" panose="020B0604020202020204" pitchFamily="34" charset="0"/>
              <a:buChar char="•"/>
            </a:pPr>
            <a:endParaRPr lang="tr-TR" dirty="0">
              <a:solidFill>
                <a:prstClr val="black"/>
              </a:solidFill>
            </a:endParaRPr>
          </a:p>
          <a:p>
            <a:pPr marL="285750" lvl="0" indent="-285750">
              <a:buFont typeface="Arial" panose="020B0604020202020204" pitchFamily="34" charset="0"/>
              <a:buChar char="•"/>
            </a:pPr>
            <a:r>
              <a:rPr lang="tr-TR" dirty="0">
                <a:solidFill>
                  <a:prstClr val="black"/>
                </a:solidFill>
              </a:rPr>
              <a:t>Mali tablolar ve yönetici raporlarının doğru, güvenilir, </a:t>
            </a:r>
            <a:r>
              <a:rPr lang="tr-TR" dirty="0" smtClean="0">
                <a:solidFill>
                  <a:prstClr val="black"/>
                </a:solidFill>
              </a:rPr>
              <a:t>etkin, verimli </a:t>
            </a:r>
            <a:r>
              <a:rPr lang="tr-TR" dirty="0">
                <a:solidFill>
                  <a:prstClr val="black"/>
                </a:solidFill>
              </a:rPr>
              <a:t>olması  </a:t>
            </a:r>
            <a:r>
              <a:rPr lang="tr-TR" dirty="0" smtClean="0">
                <a:solidFill>
                  <a:prstClr val="black"/>
                </a:solidFill>
              </a:rPr>
              <a:t>ve Etkin ödenek planlamasının yapıla bilmesi için muhasebe </a:t>
            </a:r>
            <a:r>
              <a:rPr lang="tr-TR" dirty="0">
                <a:solidFill>
                  <a:prstClr val="black"/>
                </a:solidFill>
              </a:rPr>
              <a:t>evrak ve belgelerinin zamanında </a:t>
            </a:r>
            <a:r>
              <a:rPr lang="tr-TR" dirty="0" smtClean="0">
                <a:solidFill>
                  <a:prstClr val="black"/>
                </a:solidFill>
              </a:rPr>
              <a:t>muhasebe kayıtlarına ve </a:t>
            </a:r>
            <a:r>
              <a:rPr lang="tr-TR" b="1" dirty="0" smtClean="0">
                <a:solidFill>
                  <a:prstClr val="black"/>
                </a:solidFill>
              </a:rPr>
              <a:t>doğru </a:t>
            </a:r>
            <a:r>
              <a:rPr lang="tr-TR" b="1" dirty="0">
                <a:solidFill>
                  <a:prstClr val="black"/>
                </a:solidFill>
              </a:rPr>
              <a:t>muhasebe kodlarına</a:t>
            </a:r>
            <a:r>
              <a:rPr lang="tr-TR" dirty="0">
                <a:solidFill>
                  <a:prstClr val="black"/>
                </a:solidFill>
              </a:rPr>
              <a:t> alınması ile mümkündür.</a:t>
            </a:r>
          </a:p>
        </p:txBody>
      </p:sp>
      <p:sp>
        <p:nvSpPr>
          <p:cNvPr id="8" name="Başlık 1"/>
          <p:cNvSpPr txBox="1">
            <a:spLocks/>
          </p:cNvSpPr>
          <p:nvPr/>
        </p:nvSpPr>
        <p:spPr>
          <a:xfrm>
            <a:off x="0" y="980727"/>
            <a:ext cx="9144000" cy="360041"/>
          </a:xfrm>
          <a:prstGeom prst="rect">
            <a:avLst/>
          </a:prstGeom>
          <a:solidFill>
            <a:schemeClr val="bg1"/>
          </a:solidFill>
        </p:spPr>
        <p:txBody>
          <a:bodyPr vert="horz" lIns="91440" tIns="45720" rIns="91440" bIns="45720" rtlCol="0" anchor="ctr">
            <a:noAutofit/>
          </a:bodyPr>
          <a:lstStyle>
            <a:defPPr>
              <a:defRPr lang="tr-TR"/>
            </a:defPPr>
            <a:lvl1pPr algn="ctr">
              <a:spcBef>
                <a:spcPct val="0"/>
              </a:spcBef>
              <a:buNone/>
              <a:defRPr sz="2800" b="1">
                <a:solidFill>
                  <a:srgbClr val="0000FF"/>
                </a:solidFill>
                <a:latin typeface="+mj-lt"/>
                <a:ea typeface="+mj-ea"/>
                <a:cs typeface="+mj-cs"/>
              </a:defRPr>
            </a:lvl1pPr>
          </a:lstStyle>
          <a:p>
            <a:r>
              <a:rPr lang="tr-TR" dirty="0" err="1" smtClean="0"/>
              <a:t>TDMS’de</a:t>
            </a:r>
            <a:r>
              <a:rPr lang="tr-TR" dirty="0" smtClean="0"/>
              <a:t> Muhasebe Evrak ve Belgelerinin Kayda Alınması</a:t>
            </a:r>
            <a:endParaRPr lang="tr-TR" dirty="0"/>
          </a:p>
        </p:txBody>
      </p:sp>
    </p:spTree>
    <p:custDataLst>
      <p:tags r:id="rId1"/>
    </p:custDataLst>
    <p:extLst>
      <p:ext uri="{BB962C8B-B14F-4D97-AF65-F5344CB8AC3E}">
        <p14:creationId xmlns:p14="http://schemas.microsoft.com/office/powerpoint/2010/main" val="59053137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9"/>
          <p:cNvSpPr/>
          <p:nvPr/>
        </p:nvSpPr>
        <p:spPr>
          <a:xfrm>
            <a:off x="0" y="1372706"/>
            <a:ext cx="9143998" cy="400110"/>
          </a:xfrm>
          <a:prstGeom prst="rect">
            <a:avLst/>
          </a:prstGeom>
        </p:spPr>
        <p:txBody>
          <a:bodyPr wrap="square">
            <a:spAutoFit/>
          </a:bodyPr>
          <a:lstStyle/>
          <a:p>
            <a:pPr algn="ctr"/>
            <a:r>
              <a:rPr lang="tr-TR" sz="2000" b="1" dirty="0" smtClean="0">
                <a:solidFill>
                  <a:srgbClr val="0000FF"/>
                </a:solidFill>
              </a:rPr>
              <a:t> </a:t>
            </a:r>
            <a:endParaRPr lang="tr-TR" sz="2000" b="1" dirty="0">
              <a:solidFill>
                <a:srgbClr val="0000FF"/>
              </a:solidFill>
            </a:endParaRPr>
          </a:p>
        </p:txBody>
      </p:sp>
      <p:sp>
        <p:nvSpPr>
          <p:cNvPr id="11" name="Dikdörtgen 10"/>
          <p:cNvSpPr/>
          <p:nvPr/>
        </p:nvSpPr>
        <p:spPr>
          <a:xfrm>
            <a:off x="0" y="1575376"/>
            <a:ext cx="9143998" cy="400110"/>
          </a:xfrm>
          <a:prstGeom prst="rect">
            <a:avLst/>
          </a:prstGeom>
        </p:spPr>
        <p:txBody>
          <a:bodyPr wrap="square">
            <a:spAutoFit/>
          </a:bodyPr>
          <a:lstStyle/>
          <a:p>
            <a:pPr algn="ctr"/>
            <a:r>
              <a:rPr lang="tr-TR" sz="2000" b="1" dirty="0">
                <a:solidFill>
                  <a:srgbClr val="FF0000"/>
                </a:solidFill>
              </a:rPr>
              <a:t>A Sağlık Tesisi B Sağlık Tesisinden Hizmet Satın Alındığında</a:t>
            </a:r>
          </a:p>
        </p:txBody>
      </p:sp>
      <p:sp>
        <p:nvSpPr>
          <p:cNvPr id="6" name="Dikdörtgen 5"/>
          <p:cNvSpPr/>
          <p:nvPr/>
        </p:nvSpPr>
        <p:spPr>
          <a:xfrm>
            <a:off x="467544" y="2376756"/>
            <a:ext cx="8676456" cy="369332"/>
          </a:xfrm>
          <a:prstGeom prst="rect">
            <a:avLst/>
          </a:prstGeom>
        </p:spPr>
        <p:txBody>
          <a:bodyPr wrap="square">
            <a:spAutoFit/>
          </a:bodyPr>
          <a:lstStyle/>
          <a:p>
            <a:r>
              <a:rPr lang="tr-TR" b="1" dirty="0"/>
              <a:t>B Sağlık Tesisine Ödeme Yapılırken;</a:t>
            </a:r>
          </a:p>
        </p:txBody>
      </p:sp>
      <p:sp>
        <p:nvSpPr>
          <p:cNvPr id="13" name="Dikdörtgen 12"/>
          <p:cNvSpPr/>
          <p:nvPr/>
        </p:nvSpPr>
        <p:spPr>
          <a:xfrm>
            <a:off x="611560" y="2992884"/>
            <a:ext cx="7920880" cy="2308324"/>
          </a:xfrm>
          <a:prstGeom prst="rect">
            <a:avLst/>
          </a:prstGeom>
        </p:spPr>
        <p:txBody>
          <a:bodyPr wrap="square">
            <a:spAutoFit/>
          </a:bodyPr>
          <a:lstStyle/>
          <a:p>
            <a:r>
              <a:rPr lang="tr-TR" b="1" dirty="0" smtClean="0"/>
              <a:t>------------------------------------------------------------/-----------------------------------------------</a:t>
            </a:r>
            <a:endParaRPr lang="tr-TR" b="1" dirty="0"/>
          </a:p>
          <a:p>
            <a:r>
              <a:rPr lang="tr-TR" b="1" dirty="0"/>
              <a:t>  </a:t>
            </a:r>
            <a:r>
              <a:rPr lang="tr-TR" b="1" dirty="0" smtClean="0"/>
              <a:t>Hesap </a:t>
            </a:r>
            <a:r>
              <a:rPr lang="tr-TR" b="1" dirty="0"/>
              <a:t>Kodu- Hesap Adı                                                 Borç                         Alacak</a:t>
            </a:r>
          </a:p>
          <a:p>
            <a:pPr lvl="0"/>
            <a:r>
              <a:rPr lang="tr-TR" dirty="0" smtClean="0">
                <a:solidFill>
                  <a:prstClr val="black"/>
                </a:solidFill>
              </a:rPr>
              <a:t>   336.11.04- Müdürlük İçi Hizmet                                 10.000</a:t>
            </a:r>
          </a:p>
          <a:p>
            <a:pPr lvl="0"/>
            <a:r>
              <a:rPr lang="tr-TR" dirty="0" smtClean="0">
                <a:solidFill>
                  <a:prstClr val="black"/>
                </a:solidFill>
              </a:rPr>
              <a:t>                       Devrinden Doğan Borçlar</a:t>
            </a:r>
          </a:p>
          <a:p>
            <a:pPr lvl="0"/>
            <a:r>
              <a:rPr lang="tr-TR" dirty="0" smtClean="0">
                <a:solidFill>
                  <a:prstClr val="black"/>
                </a:solidFill>
              </a:rPr>
              <a:t> </a:t>
            </a:r>
          </a:p>
          <a:p>
            <a:pPr lvl="0"/>
            <a:r>
              <a:rPr lang="tr-TR" dirty="0">
                <a:solidFill>
                  <a:prstClr val="black"/>
                </a:solidFill>
              </a:rPr>
              <a:t> </a:t>
            </a:r>
            <a:r>
              <a:rPr lang="tr-TR" dirty="0" smtClean="0">
                <a:solidFill>
                  <a:prstClr val="black"/>
                </a:solidFill>
              </a:rPr>
              <a:t>                 103- Verilen Çekler ve Gönderme Emirleri                                 10.000</a:t>
            </a:r>
          </a:p>
          <a:p>
            <a:pPr lvl="0"/>
            <a:endParaRPr lang="tr-TR" dirty="0">
              <a:solidFill>
                <a:prstClr val="black"/>
              </a:solidFill>
            </a:endParaRPr>
          </a:p>
          <a:p>
            <a:r>
              <a:rPr lang="tr-TR" b="1" dirty="0" smtClean="0"/>
              <a:t>---------------------------------------------------------/---------------------------------------------------</a:t>
            </a:r>
            <a:r>
              <a:rPr lang="tr-TR" dirty="0" smtClean="0"/>
              <a:t> </a:t>
            </a:r>
            <a:endParaRPr lang="tr-TR" dirty="0"/>
          </a:p>
        </p:txBody>
      </p:sp>
      <p:sp>
        <p:nvSpPr>
          <p:cNvPr id="8" name="Başlık 1"/>
          <p:cNvSpPr txBox="1">
            <a:spLocks/>
          </p:cNvSpPr>
          <p:nvPr/>
        </p:nvSpPr>
        <p:spPr>
          <a:xfrm>
            <a:off x="0" y="79373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Birbirlerinden Hizmet Alımları</a:t>
            </a:r>
          </a:p>
        </p:txBody>
      </p:sp>
      <p:sp>
        <p:nvSpPr>
          <p:cNvPr id="7" name="Dikdörtgen 6"/>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73841876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2924944"/>
            <a:ext cx="9144000" cy="523220"/>
          </a:xfrm>
          <a:prstGeom prst="rect">
            <a:avLst/>
          </a:prstGeom>
        </p:spPr>
        <p:txBody>
          <a:bodyPr wrap="square">
            <a:spAutoFit/>
          </a:bodyPr>
          <a:lstStyle/>
          <a:p>
            <a:pPr lvl="0" algn="ctr">
              <a:spcBef>
                <a:spcPts val="0"/>
              </a:spcBef>
            </a:pPr>
            <a:r>
              <a:rPr lang="tr-TR" sz="2800" b="1" dirty="0">
                <a:solidFill>
                  <a:srgbClr val="FF0000"/>
                </a:solidFill>
              </a:rPr>
              <a:t>Borç </a:t>
            </a:r>
            <a:r>
              <a:rPr lang="tr-TR" sz="2800" b="1" dirty="0" smtClean="0">
                <a:solidFill>
                  <a:srgbClr val="FF0000"/>
                </a:solidFill>
              </a:rPr>
              <a:t>Verme ve Alma </a:t>
            </a:r>
            <a:endParaRPr lang="tr-TR" sz="2800" b="1" dirty="0">
              <a:solidFill>
                <a:srgbClr val="FF0000"/>
              </a:solidFill>
            </a:endParaRPr>
          </a:p>
        </p:txBody>
      </p:sp>
    </p:spTree>
    <p:extLst>
      <p:ext uri="{BB962C8B-B14F-4D97-AF65-F5344CB8AC3E}">
        <p14:creationId xmlns:p14="http://schemas.microsoft.com/office/powerpoint/2010/main" val="19863834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txBox="1">
            <a:spLocks/>
          </p:cNvSpPr>
          <p:nvPr/>
        </p:nvSpPr>
        <p:spPr>
          <a:xfrm>
            <a:off x="0" y="764704"/>
            <a:ext cx="9144000" cy="573631"/>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Borç </a:t>
            </a:r>
            <a:r>
              <a:rPr lang="tr-TR" dirty="0" smtClean="0"/>
              <a:t>Verme ve Alma </a:t>
            </a:r>
            <a:endParaRPr lang="tr-TR" dirty="0"/>
          </a:p>
        </p:txBody>
      </p:sp>
      <p:sp>
        <p:nvSpPr>
          <p:cNvPr id="12" name="Dikdörtgen 11"/>
          <p:cNvSpPr/>
          <p:nvPr/>
        </p:nvSpPr>
        <p:spPr>
          <a:xfrm>
            <a:off x="0" y="1556792"/>
            <a:ext cx="9143998" cy="400110"/>
          </a:xfrm>
          <a:prstGeom prst="rect">
            <a:avLst/>
          </a:prstGeom>
        </p:spPr>
        <p:txBody>
          <a:bodyPr wrap="square">
            <a:spAutoFit/>
          </a:bodyPr>
          <a:lstStyle/>
          <a:p>
            <a:pPr algn="ctr"/>
            <a:r>
              <a:rPr lang="tr-TR" sz="2000" b="1" dirty="0">
                <a:solidFill>
                  <a:srgbClr val="FF0000"/>
                </a:solidFill>
              </a:rPr>
              <a:t>İşletme Birimlerinin Birbirlerine Borç Verme</a:t>
            </a:r>
          </a:p>
        </p:txBody>
      </p:sp>
      <p:sp>
        <p:nvSpPr>
          <p:cNvPr id="13" name="Dikdörtgen 12"/>
          <p:cNvSpPr/>
          <p:nvPr/>
        </p:nvSpPr>
        <p:spPr>
          <a:xfrm>
            <a:off x="611560" y="2516703"/>
            <a:ext cx="7920880" cy="2308324"/>
          </a:xfrm>
          <a:prstGeom prst="rect">
            <a:avLst/>
          </a:prstGeom>
        </p:spPr>
        <p:txBody>
          <a:bodyPr wrap="square">
            <a:spAutoFit/>
          </a:bodyPr>
          <a:lstStyle/>
          <a:p>
            <a:pPr marL="285750" indent="-285750" algn="just">
              <a:buFont typeface="Arial" panose="020B0604020202020204" pitchFamily="34" charset="0"/>
              <a:buChar char="•"/>
            </a:pPr>
            <a:r>
              <a:rPr lang="tr-TR" dirty="0" smtClean="0"/>
              <a:t>Sağlık müdürlükleri ile sağlık müdürlüğüne bağlı işletme birimleri birbirlerine borç verme işleminde borç veren işletme birimi 134 Hesabının borcuna, borç alan işletme birimi 303 hesabının alacağına alarak muhasebeleştirmesi  gerekmektedir.</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smtClean="0"/>
              <a:t>134.01 </a:t>
            </a:r>
            <a:r>
              <a:rPr lang="tr-TR" dirty="0"/>
              <a:t>hesabı ile 303.01 kurumlar arası borçlar hesapları </a:t>
            </a:r>
            <a:r>
              <a:rPr lang="tr-TR" dirty="0" smtClean="0"/>
              <a:t>İl Sağlık Müdürlüğü seviyesinde 134.01 hesabının borcu 303.01 hesabının alacağına eşit olması gerekir. </a:t>
            </a:r>
          </a:p>
        </p:txBody>
      </p:sp>
    </p:spTree>
    <p:custDataLst>
      <p:tags r:id="rId1"/>
    </p:custDataLst>
    <p:extLst>
      <p:ext uri="{BB962C8B-B14F-4D97-AF65-F5344CB8AC3E}">
        <p14:creationId xmlns:p14="http://schemas.microsoft.com/office/powerpoint/2010/main" val="293964668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extLst>
              <p:ext uri="{D42A27DB-BD31-4B8C-83A1-F6EECF244321}">
                <p14:modId xmlns:p14="http://schemas.microsoft.com/office/powerpoint/2010/main" val="1851754687"/>
              </p:ext>
            </p:extLst>
          </p:nvPr>
        </p:nvGraphicFramePr>
        <p:xfrm>
          <a:off x="611560" y="2276872"/>
          <a:ext cx="7920879" cy="1656184"/>
        </p:xfrm>
        <a:graphic>
          <a:graphicData uri="http://schemas.openxmlformats.org/drawingml/2006/table">
            <a:tbl>
              <a:tblPr/>
              <a:tblGrid>
                <a:gridCol w="1441029">
                  <a:extLst>
                    <a:ext uri="{9D8B030D-6E8A-4147-A177-3AD203B41FA5}">
                      <a16:colId xmlns:a16="http://schemas.microsoft.com/office/drawing/2014/main" xmlns="" val="20000"/>
                    </a:ext>
                  </a:extLst>
                </a:gridCol>
                <a:gridCol w="467965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tblGrid>
              <a:tr h="432048">
                <a:tc gridSpan="4">
                  <a:txBody>
                    <a:bodyPr/>
                    <a:lstStyle/>
                    <a:p>
                      <a:pPr marL="0" lvl="0" algn="ctr" defTabSz="914400" rtl="0" eaLnBrk="1" fontAlgn="ctr" latinLnBrk="0" hangingPunct="1"/>
                      <a:r>
                        <a:rPr lang="tr-TR" sz="1800" b="1" kern="1200" dirty="0" smtClean="0">
                          <a:solidFill>
                            <a:schemeClr val="tx1"/>
                          </a:solidFill>
                          <a:latin typeface="+mn-lt"/>
                          <a:ea typeface="+mn-ea"/>
                          <a:cs typeface="+mn-cs"/>
                        </a:rPr>
                        <a:t>Borç Veren İşletme Birimi Kaydı</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10681">
                <a:tc>
                  <a:txBody>
                    <a:bodyPr/>
                    <a:lstStyle/>
                    <a:p>
                      <a:pPr marL="0" algn="l" defTabSz="914400" rtl="0" eaLnBrk="1" fontAlgn="b" latinLnBrk="0" hangingPunct="1"/>
                      <a:r>
                        <a:rPr lang="tr-TR" sz="1800" kern="1200" dirty="0" smtClean="0">
                          <a:solidFill>
                            <a:schemeClr val="tx1"/>
                          </a:solidFill>
                          <a:latin typeface="+mn-lt"/>
                          <a:ea typeface="+mn-ea"/>
                          <a:cs typeface="+mn-cs"/>
                        </a:rPr>
                        <a:t>134</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İşletmeler Arası Mali Borçlardan Alacaklar Hesabı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1407">
                <a:tc>
                  <a:txBody>
                    <a:bodyPr/>
                    <a:lstStyle/>
                    <a:p>
                      <a:pPr marL="0" algn="l" defTabSz="914400" rtl="0" eaLnBrk="1" fontAlgn="b" latinLnBrk="0" hangingPunct="1"/>
                      <a:r>
                        <a:rPr lang="tr-TR" sz="1800" kern="1200" dirty="0" smtClean="0">
                          <a:solidFill>
                            <a:schemeClr val="tx1"/>
                          </a:solidFill>
                          <a:latin typeface="+mn-lt"/>
                          <a:ea typeface="+mn-ea"/>
                          <a:cs typeface="+mn-cs"/>
                        </a:rPr>
                        <a:t>        103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Verilen Çekler ve Gönderme Emirleri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tr-TR" sz="1800" kern="1200" dirty="0" smtClean="0">
                          <a:solidFill>
                            <a:schemeClr val="tx1"/>
                          </a:solidFill>
                          <a:latin typeface="+mn-lt"/>
                          <a:ea typeface="+mn-ea"/>
                          <a:cs typeface="+mn-cs"/>
                        </a:rPr>
                        <a:t>10.000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2" name="Dikdörtgen 11"/>
          <p:cNvSpPr/>
          <p:nvPr/>
        </p:nvSpPr>
        <p:spPr>
          <a:xfrm>
            <a:off x="0" y="1547500"/>
            <a:ext cx="9143998" cy="400110"/>
          </a:xfrm>
          <a:prstGeom prst="rect">
            <a:avLst/>
          </a:prstGeom>
        </p:spPr>
        <p:txBody>
          <a:bodyPr wrap="square">
            <a:spAutoFit/>
          </a:bodyPr>
          <a:lstStyle/>
          <a:p>
            <a:pPr algn="ctr"/>
            <a:r>
              <a:rPr lang="tr-TR" sz="2000" b="1" dirty="0">
                <a:solidFill>
                  <a:srgbClr val="FF0000"/>
                </a:solidFill>
              </a:rPr>
              <a:t>İşletme Birimlerinin Birbirlerine Borç Verme</a:t>
            </a:r>
          </a:p>
        </p:txBody>
      </p:sp>
      <p:graphicFrame>
        <p:nvGraphicFramePr>
          <p:cNvPr id="14" name="Tablo 13"/>
          <p:cNvGraphicFramePr>
            <a:graphicFrameLocks noGrp="1"/>
          </p:cNvGraphicFramePr>
          <p:nvPr>
            <p:extLst>
              <p:ext uri="{D42A27DB-BD31-4B8C-83A1-F6EECF244321}">
                <p14:modId xmlns:p14="http://schemas.microsoft.com/office/powerpoint/2010/main" val="3368514513"/>
              </p:ext>
            </p:extLst>
          </p:nvPr>
        </p:nvGraphicFramePr>
        <p:xfrm>
          <a:off x="611560" y="4509120"/>
          <a:ext cx="7920879" cy="1684784"/>
        </p:xfrm>
        <a:graphic>
          <a:graphicData uri="http://schemas.openxmlformats.org/drawingml/2006/table">
            <a:tbl>
              <a:tblPr/>
              <a:tblGrid>
                <a:gridCol w="1441029">
                  <a:extLst>
                    <a:ext uri="{9D8B030D-6E8A-4147-A177-3AD203B41FA5}">
                      <a16:colId xmlns:a16="http://schemas.microsoft.com/office/drawing/2014/main" xmlns="" val="20000"/>
                    </a:ext>
                  </a:extLst>
                </a:gridCol>
                <a:gridCol w="467965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tblGrid>
              <a:tr h="470520">
                <a:tc gridSpan="4">
                  <a:txBody>
                    <a:bodyPr/>
                    <a:lstStyle/>
                    <a:p>
                      <a:pPr marL="0" lvl="0" algn="ctr" defTabSz="914400" rtl="0" eaLnBrk="1" fontAlgn="ctr" latinLnBrk="0" hangingPunct="1"/>
                      <a:r>
                        <a:rPr lang="tr-TR" sz="1800" b="1" kern="1200" dirty="0" smtClean="0">
                          <a:solidFill>
                            <a:schemeClr val="tx1"/>
                          </a:solidFill>
                          <a:latin typeface="+mn-lt"/>
                          <a:ea typeface="+mn-ea"/>
                          <a:cs typeface="+mn-cs"/>
                        </a:rPr>
                        <a:t>Borç Alan İşletme Birimi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70520">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5104">
                <a:tc>
                  <a:txBody>
                    <a:bodyPr/>
                    <a:lstStyle/>
                    <a:p>
                      <a:pPr marL="0" algn="l" defTabSz="914400" rtl="0" eaLnBrk="1" fontAlgn="b" latinLnBrk="0" hangingPunct="1"/>
                      <a:r>
                        <a:rPr lang="tr-TR" sz="1800" kern="1200" dirty="0" smtClean="0">
                          <a:solidFill>
                            <a:schemeClr val="tx1"/>
                          </a:solidFill>
                          <a:latin typeface="+mn-lt"/>
                          <a:ea typeface="+mn-ea"/>
                          <a:cs typeface="+mn-cs"/>
                        </a:rPr>
                        <a:t>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Bankalar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8640">
                <a:tc>
                  <a:txBody>
                    <a:bodyPr/>
                    <a:lstStyle/>
                    <a:p>
                      <a:pPr marL="0" algn="l" defTabSz="914400" rtl="0" eaLnBrk="1" fontAlgn="b" latinLnBrk="0" hangingPunct="1"/>
                      <a:r>
                        <a:rPr lang="tr-TR" sz="1800" kern="1200" dirty="0" smtClean="0">
                          <a:solidFill>
                            <a:schemeClr val="tx1"/>
                          </a:solidFill>
                          <a:latin typeface="+mn-lt"/>
                          <a:ea typeface="+mn-ea"/>
                          <a:cs typeface="+mn-cs"/>
                        </a:rPr>
                        <a:t>        303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İşletmeler Arası Mali Borçlar Hesabı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tr-TR" sz="1800" kern="1200" dirty="0" smtClean="0">
                          <a:solidFill>
                            <a:schemeClr val="tx1"/>
                          </a:solidFill>
                          <a:latin typeface="+mn-lt"/>
                          <a:ea typeface="+mn-ea"/>
                          <a:cs typeface="+mn-cs"/>
                        </a:rPr>
                        <a:t>10.000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8" name="Başlık 1"/>
          <p:cNvSpPr txBox="1">
            <a:spLocks/>
          </p:cNvSpPr>
          <p:nvPr/>
        </p:nvSpPr>
        <p:spPr>
          <a:xfrm>
            <a:off x="0" y="764704"/>
            <a:ext cx="9144000" cy="573631"/>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Borç </a:t>
            </a:r>
            <a:r>
              <a:rPr lang="tr-TR" dirty="0" smtClean="0"/>
              <a:t>Verme ve Alma </a:t>
            </a:r>
            <a:endParaRPr lang="tr-TR" dirty="0"/>
          </a:p>
        </p:txBody>
      </p:sp>
    </p:spTree>
    <p:custDataLst>
      <p:tags r:id="rId1"/>
    </p:custDataLst>
    <p:extLst>
      <p:ext uri="{BB962C8B-B14F-4D97-AF65-F5344CB8AC3E}">
        <p14:creationId xmlns:p14="http://schemas.microsoft.com/office/powerpoint/2010/main" val="7338467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708920"/>
            <a:ext cx="8604956" cy="523220"/>
          </a:xfrm>
          <a:prstGeom prst="rect">
            <a:avLst/>
          </a:prstGeom>
        </p:spPr>
        <p:txBody>
          <a:bodyPr wrap="square">
            <a:spAutoFit/>
          </a:bodyPr>
          <a:lstStyle/>
          <a:p>
            <a:pPr algn="ctr"/>
            <a:r>
              <a:rPr lang="tr-TR" sz="2800" b="1" dirty="0">
                <a:solidFill>
                  <a:srgbClr val="FF0000"/>
                </a:solidFill>
              </a:rPr>
              <a:t> İşletme Birimlerinin Ortak  Hizmet </a:t>
            </a:r>
            <a:r>
              <a:rPr lang="tr-TR" sz="2800" b="1" dirty="0" smtClean="0">
                <a:solidFill>
                  <a:srgbClr val="FF0000"/>
                </a:solidFill>
              </a:rPr>
              <a:t>Alımları</a:t>
            </a:r>
            <a:endParaRPr lang="tr-TR" sz="2800" b="1" dirty="0">
              <a:solidFill>
                <a:srgbClr val="FF0000"/>
              </a:solidFill>
            </a:endParaRPr>
          </a:p>
        </p:txBody>
      </p:sp>
    </p:spTree>
    <p:extLst>
      <p:ext uri="{BB962C8B-B14F-4D97-AF65-F5344CB8AC3E}">
        <p14:creationId xmlns:p14="http://schemas.microsoft.com/office/powerpoint/2010/main" val="8743831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88730"/>
            <a:ext cx="9143998" cy="369332"/>
          </a:xfrm>
          <a:prstGeom prst="rect">
            <a:avLst/>
          </a:prstGeom>
        </p:spPr>
        <p:txBody>
          <a:bodyPr wrap="square">
            <a:spAutoFit/>
          </a:bodyPr>
          <a:lstStyle/>
          <a:p>
            <a:pPr algn="ctr" fontAlgn="ctr"/>
            <a:r>
              <a:rPr lang="tr-TR" b="1" dirty="0">
                <a:solidFill>
                  <a:srgbClr val="FF0000"/>
                </a:solidFill>
              </a:rPr>
              <a:t>Sağlık Müdürlüğüne Bağlı İşletme Birimlerinin Dışardan Ortak Hizmet Satın Alması</a:t>
            </a:r>
          </a:p>
        </p:txBody>
      </p:sp>
      <p:sp>
        <p:nvSpPr>
          <p:cNvPr id="9" name="Başlık 1"/>
          <p:cNvSpPr txBox="1">
            <a:spLocks/>
          </p:cNvSpPr>
          <p:nvPr/>
        </p:nvSpPr>
        <p:spPr>
          <a:xfrm>
            <a:off x="0" y="767137"/>
            <a:ext cx="9144000" cy="501623"/>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Ortak  Hizmet Alımları</a:t>
            </a:r>
          </a:p>
        </p:txBody>
      </p:sp>
      <p:sp>
        <p:nvSpPr>
          <p:cNvPr id="5" name="Dikdörtgen 4"/>
          <p:cNvSpPr/>
          <p:nvPr/>
        </p:nvSpPr>
        <p:spPr>
          <a:xfrm>
            <a:off x="611560" y="2283837"/>
            <a:ext cx="7920880" cy="2585323"/>
          </a:xfrm>
          <a:prstGeom prst="rect">
            <a:avLst/>
          </a:prstGeom>
        </p:spPr>
        <p:txBody>
          <a:bodyPr wrap="square">
            <a:spAutoFit/>
          </a:bodyPr>
          <a:lstStyle/>
          <a:p>
            <a:pPr lvl="0" algn="just"/>
            <a:r>
              <a:rPr lang="tr-TR" b="1" dirty="0" smtClean="0">
                <a:solidFill>
                  <a:prstClr val="black"/>
                </a:solidFill>
              </a:rPr>
              <a:t>Örnek </a:t>
            </a:r>
            <a:r>
              <a:rPr lang="tr-TR" b="1" dirty="0">
                <a:solidFill>
                  <a:prstClr val="black"/>
                </a:solidFill>
              </a:rPr>
              <a:t>:</a:t>
            </a:r>
            <a:r>
              <a:rPr lang="tr-TR" dirty="0">
                <a:solidFill>
                  <a:prstClr val="black"/>
                </a:solidFill>
              </a:rPr>
              <a:t> </a:t>
            </a:r>
            <a:r>
              <a:rPr lang="tr-TR" b="1" dirty="0">
                <a:solidFill>
                  <a:prstClr val="black"/>
                </a:solidFill>
              </a:rPr>
              <a:t>A</a:t>
            </a:r>
            <a:r>
              <a:rPr lang="tr-TR" dirty="0" smtClean="0">
                <a:solidFill>
                  <a:prstClr val="black"/>
                </a:solidFill>
              </a:rPr>
              <a:t> Sağlık Tesisinin ortak hizmet alması;</a:t>
            </a:r>
            <a:endParaRPr lang="tr-TR" dirty="0">
              <a:solidFill>
                <a:prstClr val="black"/>
              </a:solidFill>
            </a:endParaRPr>
          </a:p>
          <a:p>
            <a:pPr lvl="0" algn="just"/>
            <a:r>
              <a:rPr lang="tr-TR" dirty="0">
                <a:solidFill>
                  <a:prstClr val="black"/>
                </a:solidFill>
              </a:rPr>
              <a:t>         </a:t>
            </a:r>
          </a:p>
          <a:p>
            <a:pPr marL="1792288" lvl="0" algn="just"/>
            <a:r>
              <a:rPr lang="tr-TR" dirty="0" smtClean="0">
                <a:solidFill>
                  <a:prstClr val="black"/>
                </a:solidFill>
              </a:rPr>
              <a:t>A </a:t>
            </a:r>
            <a:r>
              <a:rPr lang="tr-TR" dirty="0">
                <a:solidFill>
                  <a:prstClr val="black"/>
                </a:solidFill>
              </a:rPr>
              <a:t>Sağlık Tesisinde - </a:t>
            </a:r>
            <a:r>
              <a:rPr lang="tr-TR" dirty="0" smtClean="0">
                <a:solidFill>
                  <a:prstClr val="black"/>
                </a:solidFill>
              </a:rPr>
              <a:t>  50.000 </a:t>
            </a:r>
            <a:r>
              <a:rPr lang="tr-TR" dirty="0">
                <a:solidFill>
                  <a:prstClr val="black"/>
                </a:solidFill>
              </a:rPr>
              <a:t>TL</a:t>
            </a:r>
          </a:p>
          <a:p>
            <a:pPr marL="1792288" lvl="0" algn="just"/>
            <a:r>
              <a:rPr lang="tr-TR" dirty="0">
                <a:solidFill>
                  <a:prstClr val="black"/>
                </a:solidFill>
              </a:rPr>
              <a:t>B Sağlık Tesisinde -  </a:t>
            </a:r>
            <a:r>
              <a:rPr lang="tr-TR" dirty="0" smtClean="0">
                <a:solidFill>
                  <a:prstClr val="black"/>
                </a:solidFill>
              </a:rPr>
              <a:t> 30.000 </a:t>
            </a:r>
            <a:r>
              <a:rPr lang="tr-TR" dirty="0">
                <a:solidFill>
                  <a:prstClr val="black"/>
                </a:solidFill>
              </a:rPr>
              <a:t>TL</a:t>
            </a:r>
          </a:p>
          <a:p>
            <a:pPr marL="1792288" lvl="0" algn="just"/>
            <a:r>
              <a:rPr lang="tr-TR" dirty="0">
                <a:solidFill>
                  <a:prstClr val="black"/>
                </a:solidFill>
              </a:rPr>
              <a:t>C Sağlık Tesisinde </a:t>
            </a:r>
            <a:r>
              <a:rPr lang="tr-TR" dirty="0" smtClean="0">
                <a:solidFill>
                  <a:prstClr val="black"/>
                </a:solidFill>
              </a:rPr>
              <a:t>-   20.000 </a:t>
            </a:r>
            <a:r>
              <a:rPr lang="tr-TR" dirty="0">
                <a:solidFill>
                  <a:prstClr val="black"/>
                </a:solidFill>
              </a:rPr>
              <a:t>TL</a:t>
            </a:r>
          </a:p>
          <a:p>
            <a:pPr lvl="0" algn="just"/>
            <a:endParaRPr lang="tr-TR" dirty="0">
              <a:solidFill>
                <a:prstClr val="black"/>
              </a:solidFill>
            </a:endParaRPr>
          </a:p>
          <a:p>
            <a:pPr marL="712788" algn="just"/>
            <a:r>
              <a:rPr lang="tr-TR" b="1" dirty="0" smtClean="0">
                <a:solidFill>
                  <a:prstClr val="black"/>
                </a:solidFill>
              </a:rPr>
              <a:t>A</a:t>
            </a:r>
            <a:r>
              <a:rPr lang="tr-TR" dirty="0" smtClean="0">
                <a:solidFill>
                  <a:prstClr val="black"/>
                </a:solidFill>
              </a:rPr>
              <a:t> sağlık tesisi kendisi ile birlikte B ve C sağlık tesisi için toplam 100.000 </a:t>
            </a:r>
            <a:r>
              <a:rPr lang="tr-TR" dirty="0">
                <a:solidFill>
                  <a:prstClr val="black"/>
                </a:solidFill>
              </a:rPr>
              <a:t>TL tutarında ihtiyaç olan hizmet alımı </a:t>
            </a:r>
            <a:r>
              <a:rPr lang="tr-TR" dirty="0" smtClean="0">
                <a:solidFill>
                  <a:prstClr val="black"/>
                </a:solidFill>
              </a:rPr>
              <a:t>yapmıştır</a:t>
            </a:r>
            <a:r>
              <a:rPr lang="tr-TR" dirty="0">
                <a:solidFill>
                  <a:prstClr val="black"/>
                </a:solidFill>
              </a:rPr>
              <a:t>. </a:t>
            </a:r>
            <a:r>
              <a:rPr lang="tr-TR" dirty="0" smtClean="0"/>
              <a:t>Hizmet alımı için </a:t>
            </a:r>
            <a:r>
              <a:rPr lang="tr-TR" dirty="0"/>
              <a:t>her bir sağlık </a:t>
            </a:r>
            <a:r>
              <a:rPr lang="tr-TR" dirty="0" smtClean="0"/>
              <a:t>tesisi kendi bütçesinden karşılanacaktır.</a:t>
            </a:r>
            <a:endParaRPr lang="tr-TR" dirty="0"/>
          </a:p>
        </p:txBody>
      </p:sp>
    </p:spTree>
    <p:custDataLst>
      <p:tags r:id="rId1"/>
    </p:custDataLst>
    <p:extLst>
      <p:ext uri="{BB962C8B-B14F-4D97-AF65-F5344CB8AC3E}">
        <p14:creationId xmlns:p14="http://schemas.microsoft.com/office/powerpoint/2010/main" val="408311013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88730"/>
            <a:ext cx="9143998" cy="400110"/>
          </a:xfrm>
          <a:prstGeom prst="rect">
            <a:avLst/>
          </a:prstGeom>
        </p:spPr>
        <p:txBody>
          <a:bodyPr wrap="square">
            <a:spAutoFit/>
          </a:bodyPr>
          <a:lstStyle/>
          <a:p>
            <a:pPr algn="ctr"/>
            <a:r>
              <a:rPr lang="tr-TR" sz="2000" b="1" dirty="0">
                <a:solidFill>
                  <a:srgbClr val="FF0000"/>
                </a:solidFill>
              </a:rPr>
              <a:t>Sağlık Müdürlüğüne Bağlı İşletme Birimlerinin Dışardan Ortak Hizmet Satın Alması</a:t>
            </a:r>
          </a:p>
        </p:txBody>
      </p:sp>
      <p:graphicFrame>
        <p:nvGraphicFramePr>
          <p:cNvPr id="7" name="Tablo 6"/>
          <p:cNvGraphicFramePr>
            <a:graphicFrameLocks noGrp="1"/>
          </p:cNvGraphicFramePr>
          <p:nvPr>
            <p:extLst>
              <p:ext uri="{D42A27DB-BD31-4B8C-83A1-F6EECF244321}">
                <p14:modId xmlns:p14="http://schemas.microsoft.com/office/powerpoint/2010/main" val="4140578825"/>
              </p:ext>
            </p:extLst>
          </p:nvPr>
        </p:nvGraphicFramePr>
        <p:xfrm>
          <a:off x="611562" y="2204864"/>
          <a:ext cx="7920879" cy="3786876"/>
        </p:xfrm>
        <a:graphic>
          <a:graphicData uri="http://schemas.openxmlformats.org/drawingml/2006/table">
            <a:tbl>
              <a:tblPr/>
              <a:tblGrid>
                <a:gridCol w="1441029">
                  <a:extLst>
                    <a:ext uri="{9D8B030D-6E8A-4147-A177-3AD203B41FA5}">
                      <a16:colId xmlns:a16="http://schemas.microsoft.com/office/drawing/2014/main" xmlns="" val="20000"/>
                    </a:ext>
                  </a:extLst>
                </a:gridCol>
                <a:gridCol w="4391617">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152129">
                  <a:extLst>
                    <a:ext uri="{9D8B030D-6E8A-4147-A177-3AD203B41FA5}">
                      <a16:colId xmlns:a16="http://schemas.microsoft.com/office/drawing/2014/main" xmlns="" val="20003"/>
                    </a:ext>
                  </a:extLst>
                </a:gridCol>
              </a:tblGrid>
              <a:tr h="504056">
                <a:tc gridSpan="4">
                  <a:txBody>
                    <a:bodyPr/>
                    <a:lstStyle/>
                    <a:p>
                      <a:pPr algn="ctr" fontAlgn="ctr"/>
                      <a:r>
                        <a:rPr lang="tr-TR" sz="1800" b="1" kern="1200" dirty="0" smtClean="0">
                          <a:solidFill>
                            <a:srgbClr val="FF0000"/>
                          </a:solidFill>
                          <a:latin typeface="+mn-lt"/>
                          <a:ea typeface="+mn-ea"/>
                          <a:cs typeface="+mn-cs"/>
                        </a:rPr>
                        <a:t>A Sağlık Tesisinin Hizmet Alım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12735">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4766">
                <a:tc>
                  <a:txBody>
                    <a:bodyPr/>
                    <a:lstStyle/>
                    <a:p>
                      <a:pPr marL="0" algn="l" defTabSz="914400" rtl="0" eaLnBrk="1" fontAlgn="b" latinLnBrk="0" hangingPunct="1"/>
                      <a:r>
                        <a:rPr lang="tr-TR" sz="1800" kern="1200" dirty="0" smtClean="0">
                          <a:solidFill>
                            <a:schemeClr val="tx1"/>
                          </a:solidFill>
                          <a:latin typeface="+mn-lt"/>
                          <a:ea typeface="+mn-ea"/>
                          <a:cs typeface="+mn-cs"/>
                        </a:rPr>
                        <a:t>740</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Hizmeti Alım Giderleri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27279">
                <a:tc>
                  <a:txBody>
                    <a:bodyPr/>
                    <a:lstStyle/>
                    <a:p>
                      <a:pPr marL="0" algn="l" defTabSz="914400" rtl="0" eaLnBrk="1" fontAlgn="b" latinLnBrk="0" hangingPunct="1"/>
                      <a:r>
                        <a:rPr lang="tr-TR" sz="1800" kern="1200" dirty="0" smtClean="0">
                          <a:solidFill>
                            <a:schemeClr val="tx1"/>
                          </a:solidFill>
                          <a:latin typeface="+mn-lt"/>
                          <a:ea typeface="+mn-ea"/>
                          <a:cs typeface="+mn-cs"/>
                        </a:rPr>
                        <a:t>136</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Diğer Çeşitli Alacaklar (B ve C</a:t>
                      </a:r>
                      <a:r>
                        <a:rPr lang="tr-TR" baseline="0" dirty="0" smtClean="0"/>
                        <a:t> </a:t>
                      </a:r>
                      <a:r>
                        <a:rPr lang="tr-TR" dirty="0" smtClean="0"/>
                        <a:t>Sağlık Tesisi)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27279">
                <a:tc>
                  <a:txBody>
                    <a:bodyPr/>
                    <a:lstStyle/>
                    <a:p>
                      <a:pPr marL="0" algn="l" defTabSz="914400" rtl="0" eaLnBrk="1" fontAlgn="b" latinLnBrk="0" hangingPunct="1"/>
                      <a:r>
                        <a:rPr lang="tr-TR" sz="1800" kern="1200" dirty="0" smtClean="0">
                          <a:solidFill>
                            <a:schemeClr val="tx1"/>
                          </a:solidFill>
                          <a:latin typeface="+mn-lt"/>
                          <a:ea typeface="+mn-ea"/>
                          <a:cs typeface="+mn-cs"/>
                        </a:rPr>
                        <a:t>   320.11</a:t>
                      </a:r>
                      <a:endParaRPr lang="tr-TR" sz="1800" kern="1200" dirty="0">
                        <a:solidFill>
                          <a:schemeClr val="tx1"/>
                        </a:solidFill>
                        <a:latin typeface="+mn-lt"/>
                        <a:ea typeface="+mn-ea"/>
                        <a:cs typeface="+mn-cs"/>
                      </a:endParaRPr>
                    </a:p>
                  </a:txBody>
                  <a:tcPr marL="108000" marR="216000"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Gerçek ve Tüzel Kişilere Borçlar</a:t>
                      </a:r>
                      <a:endParaRPr lang="tr-TR" sz="1800" kern="1200" dirty="0">
                        <a:solidFill>
                          <a:schemeClr val="tx1"/>
                        </a:solidFill>
                        <a:latin typeface="+mn-lt"/>
                        <a:ea typeface="+mn-ea"/>
                        <a:cs typeface="+mn-cs"/>
                      </a:endParaRPr>
                    </a:p>
                  </a:txBody>
                  <a:tcPr marL="108000" marR="216000"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tr-TR" dirty="0" smtClean="0"/>
                        <a:t>91.569,49</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44963">
                <a:tc>
                  <a:txBody>
                    <a:bodyPr/>
                    <a:lstStyle/>
                    <a:p>
                      <a:pPr marL="0" algn="l" defTabSz="914400" rtl="0" eaLnBrk="1" fontAlgn="b" latinLnBrk="0" hangingPunct="1"/>
                      <a:r>
                        <a:rPr lang="tr-TR" sz="1800" kern="1200" dirty="0" smtClean="0">
                          <a:solidFill>
                            <a:schemeClr val="tx1"/>
                          </a:solidFill>
                          <a:latin typeface="+mn-lt"/>
                          <a:ea typeface="+mn-ea"/>
                          <a:cs typeface="+mn-cs"/>
                        </a:rPr>
                        <a:t>   360.03.09</a:t>
                      </a:r>
                      <a:endParaRPr lang="tr-TR" sz="1800" kern="1200" dirty="0">
                        <a:solidFill>
                          <a:schemeClr val="tx1"/>
                        </a:solidFill>
                        <a:latin typeface="+mn-lt"/>
                        <a:ea typeface="+mn-ea"/>
                        <a:cs typeface="+mn-cs"/>
                      </a:endParaRPr>
                    </a:p>
                  </a:txBody>
                  <a:tcPr marL="108000" marR="216000"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Damga Vergisi (KDV hariç Tutar*Binde 9,48) </a:t>
                      </a:r>
                      <a:endParaRPr lang="tr-TR" sz="1800" kern="1200" dirty="0">
                        <a:solidFill>
                          <a:schemeClr val="tx1"/>
                        </a:solidFill>
                        <a:latin typeface="+mn-lt"/>
                        <a:ea typeface="+mn-ea"/>
                        <a:cs typeface="+mn-cs"/>
                      </a:endParaRPr>
                    </a:p>
                  </a:txBody>
                  <a:tcPr marL="108000" marR="216000"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tr-TR" sz="1800" kern="1200" dirty="0" smtClean="0">
                          <a:solidFill>
                            <a:schemeClr val="tx1"/>
                          </a:solidFill>
                          <a:latin typeface="+mn-lt"/>
                          <a:ea typeface="+mn-ea"/>
                          <a:cs typeface="+mn-cs"/>
                        </a:rPr>
                        <a:t>803,39</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45266">
                <a:tc>
                  <a:txBody>
                    <a:bodyPr/>
                    <a:lstStyle/>
                    <a:p>
                      <a:pPr marL="0" algn="l" defTabSz="914400" rtl="0" eaLnBrk="1" fontAlgn="b" latinLnBrk="0" hangingPunct="1"/>
                      <a:r>
                        <a:rPr lang="tr-TR" sz="1800" kern="1200" dirty="0" smtClean="0">
                          <a:solidFill>
                            <a:schemeClr val="tx1"/>
                          </a:solidFill>
                          <a:latin typeface="+mn-lt"/>
                          <a:ea typeface="+mn-ea"/>
                          <a:cs typeface="+mn-cs"/>
                        </a:rPr>
                        <a:t>   360.04</a:t>
                      </a:r>
                      <a:endParaRPr lang="tr-TR" sz="1800" kern="1200" dirty="0">
                        <a:solidFill>
                          <a:schemeClr val="tx1"/>
                        </a:solidFill>
                        <a:latin typeface="+mn-lt"/>
                        <a:ea typeface="+mn-ea"/>
                        <a:cs typeface="+mn-cs"/>
                      </a:endParaRPr>
                    </a:p>
                  </a:txBody>
                  <a:tcPr marL="108000" marR="216000"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KDV </a:t>
                      </a:r>
                      <a:r>
                        <a:rPr lang="tr-TR" dirty="0" err="1" smtClean="0"/>
                        <a:t>Tevkifatı</a:t>
                      </a:r>
                      <a:r>
                        <a:rPr lang="tr-TR" dirty="0" smtClean="0"/>
                        <a:t> Hesabı (5/10) </a:t>
                      </a:r>
                      <a:endParaRPr lang="tr-TR" sz="1800" kern="1200" dirty="0">
                        <a:solidFill>
                          <a:schemeClr val="tx1"/>
                        </a:solidFill>
                        <a:latin typeface="+mn-lt"/>
                        <a:ea typeface="+mn-ea"/>
                        <a:cs typeface="+mn-cs"/>
                      </a:endParaRPr>
                    </a:p>
                  </a:txBody>
                  <a:tcPr marL="108000" marR="216000"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tr-TR" sz="1800" kern="1200" dirty="0" smtClean="0">
                          <a:solidFill>
                            <a:schemeClr val="tx1"/>
                          </a:solidFill>
                          <a:latin typeface="+mn-lt"/>
                          <a:ea typeface="+mn-ea"/>
                          <a:cs typeface="+mn-cs"/>
                        </a:rPr>
                        <a:t>7.627,12</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45266">
                <a:tc>
                  <a:txBody>
                    <a:bodyPr/>
                    <a:lstStyle/>
                    <a:p>
                      <a:pPr marL="0" algn="l" defTabSz="914400" rtl="0" eaLnBrk="1" fontAlgn="b" latinLnBrk="0" hangingPunct="1"/>
                      <a:r>
                        <a:rPr lang="tr-TR" sz="1800" kern="1200" dirty="0" smtClean="0">
                          <a:solidFill>
                            <a:schemeClr val="tx1"/>
                          </a:solidFill>
                          <a:latin typeface="+mn-lt"/>
                          <a:ea typeface="+mn-ea"/>
                          <a:cs typeface="+mn-cs"/>
                        </a:rPr>
                        <a:t>830</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Bütçe Gideri </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45266">
                <a:tc>
                  <a:txBody>
                    <a:bodyPr/>
                    <a:lstStyle/>
                    <a:p>
                      <a:pPr marL="0" algn="l" defTabSz="914400" rtl="0" eaLnBrk="1" fontAlgn="b" latinLnBrk="0" hangingPunct="1"/>
                      <a:r>
                        <a:rPr lang="tr-TR" sz="1800" kern="1200" dirty="0" smtClean="0">
                          <a:solidFill>
                            <a:schemeClr val="tx1"/>
                          </a:solidFill>
                          <a:latin typeface="+mn-lt"/>
                          <a:ea typeface="+mn-ea"/>
                          <a:cs typeface="+mn-cs"/>
                        </a:rPr>
                        <a:t>      835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Bütçe Gideri Yansıtma</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6" name="Başlık 1"/>
          <p:cNvSpPr txBox="1">
            <a:spLocks/>
          </p:cNvSpPr>
          <p:nvPr/>
        </p:nvSpPr>
        <p:spPr>
          <a:xfrm>
            <a:off x="0" y="767137"/>
            <a:ext cx="9144000" cy="501623"/>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Ortak  Hizmet Alımları</a:t>
            </a:r>
          </a:p>
        </p:txBody>
      </p:sp>
    </p:spTree>
    <p:custDataLst>
      <p:tags r:id="rId1"/>
    </p:custDataLst>
    <p:extLst>
      <p:ext uri="{BB962C8B-B14F-4D97-AF65-F5344CB8AC3E}">
        <p14:creationId xmlns:p14="http://schemas.microsoft.com/office/powerpoint/2010/main" val="117898635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88730"/>
            <a:ext cx="9143998" cy="400110"/>
          </a:xfrm>
          <a:prstGeom prst="rect">
            <a:avLst/>
          </a:prstGeom>
        </p:spPr>
        <p:txBody>
          <a:bodyPr wrap="square">
            <a:spAutoFit/>
          </a:bodyPr>
          <a:lstStyle/>
          <a:p>
            <a:pPr algn="ctr"/>
            <a:r>
              <a:rPr lang="tr-TR" sz="2000" b="1" dirty="0">
                <a:solidFill>
                  <a:srgbClr val="FF0000"/>
                </a:solidFill>
              </a:rPr>
              <a:t>Sağlık Müdürlüğüne Bağlı İşletme Birimlerinin Dışardan Ortak Hizmet Satın Alması</a:t>
            </a:r>
          </a:p>
        </p:txBody>
      </p:sp>
      <p:graphicFrame>
        <p:nvGraphicFramePr>
          <p:cNvPr id="7" name="Tablo 6"/>
          <p:cNvGraphicFramePr>
            <a:graphicFrameLocks noGrp="1"/>
          </p:cNvGraphicFramePr>
          <p:nvPr>
            <p:extLst>
              <p:ext uri="{D42A27DB-BD31-4B8C-83A1-F6EECF244321}">
                <p14:modId xmlns:p14="http://schemas.microsoft.com/office/powerpoint/2010/main" val="1721862067"/>
              </p:ext>
            </p:extLst>
          </p:nvPr>
        </p:nvGraphicFramePr>
        <p:xfrm>
          <a:off x="611562" y="2708920"/>
          <a:ext cx="7920879" cy="2376244"/>
        </p:xfrm>
        <a:graphic>
          <a:graphicData uri="http://schemas.openxmlformats.org/drawingml/2006/table">
            <a:tbl>
              <a:tblPr/>
              <a:tblGrid>
                <a:gridCol w="1441029">
                  <a:extLst>
                    <a:ext uri="{9D8B030D-6E8A-4147-A177-3AD203B41FA5}">
                      <a16:colId xmlns:a16="http://schemas.microsoft.com/office/drawing/2014/main" xmlns="" val="20000"/>
                    </a:ext>
                  </a:extLst>
                </a:gridCol>
                <a:gridCol w="4391617">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152129">
                  <a:extLst>
                    <a:ext uri="{9D8B030D-6E8A-4147-A177-3AD203B41FA5}">
                      <a16:colId xmlns:a16="http://schemas.microsoft.com/office/drawing/2014/main" xmlns="" val="20003"/>
                    </a:ext>
                  </a:extLst>
                </a:gridCol>
              </a:tblGrid>
              <a:tr h="576064">
                <a:tc gridSpan="4">
                  <a:txBody>
                    <a:bodyPr/>
                    <a:lstStyle/>
                    <a:p>
                      <a:pPr algn="ctr" fontAlgn="ctr"/>
                      <a:r>
                        <a:rPr lang="tr-TR" sz="1800" b="1" kern="1200" dirty="0" smtClean="0">
                          <a:solidFill>
                            <a:srgbClr val="FF0000"/>
                          </a:solidFill>
                          <a:latin typeface="+mn-lt"/>
                          <a:ea typeface="+mn-ea"/>
                          <a:cs typeface="+mn-cs"/>
                        </a:rPr>
                        <a:t>A Sağlık Tesisinin B ve C Sağlık Tesisinden Tahsilat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605506">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40619">
                <a:tc>
                  <a:txBody>
                    <a:bodyPr/>
                    <a:lstStyle/>
                    <a:p>
                      <a:pPr marL="0" algn="l" defTabSz="914400" rtl="0" eaLnBrk="1" fontAlgn="b" latinLnBrk="0" hangingPunct="1"/>
                      <a:r>
                        <a:rPr lang="tr-TR" sz="1800" kern="1200" dirty="0" smtClean="0">
                          <a:solidFill>
                            <a:schemeClr val="tx1"/>
                          </a:solidFill>
                          <a:latin typeface="+mn-lt"/>
                          <a:ea typeface="+mn-ea"/>
                          <a:cs typeface="+mn-cs"/>
                        </a:rPr>
                        <a:t>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Bankalar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54055">
                <a:tc>
                  <a:txBody>
                    <a:bodyPr/>
                    <a:lstStyle/>
                    <a:p>
                      <a:pPr marL="0" algn="l" defTabSz="914400" rtl="0" eaLnBrk="1" fontAlgn="b" latinLnBrk="0" hangingPunct="1"/>
                      <a:r>
                        <a:rPr lang="tr-TR" sz="1800" kern="1200" dirty="0" smtClean="0">
                          <a:solidFill>
                            <a:schemeClr val="tx1"/>
                          </a:solidFill>
                          <a:latin typeface="+mn-lt"/>
                          <a:ea typeface="+mn-ea"/>
                          <a:cs typeface="+mn-cs"/>
                        </a:rPr>
                        <a:t>   136.02.01.10</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Müdürlük İçi Hizmet </a:t>
                      </a:r>
                      <a:r>
                        <a:rPr lang="tr-TR" dirty="0" err="1" smtClean="0"/>
                        <a:t>Devr</a:t>
                      </a:r>
                      <a:r>
                        <a:rPr lang="tr-TR" dirty="0" smtClean="0"/>
                        <a:t>. Doğan</a:t>
                      </a:r>
                      <a:r>
                        <a:rPr lang="tr-TR" baseline="0" dirty="0" smtClean="0"/>
                        <a:t> </a:t>
                      </a:r>
                      <a:r>
                        <a:rPr lang="tr-TR" baseline="0" dirty="0" err="1" smtClean="0"/>
                        <a:t>Alc</a:t>
                      </a:r>
                      <a:r>
                        <a:rPr lang="tr-TR" baseline="0" dirty="0" smtClean="0"/>
                        <a:t>.</a:t>
                      </a:r>
                      <a:r>
                        <a:rPr lang="tr-TR" dirty="0" smtClean="0"/>
                        <a:t>(B ve C</a:t>
                      </a:r>
                      <a:r>
                        <a:rPr lang="tr-TR" baseline="0" dirty="0" smtClean="0"/>
                        <a:t> </a:t>
                      </a:r>
                      <a:r>
                        <a:rPr lang="tr-TR" dirty="0" smtClean="0"/>
                        <a:t>Sağlık Tesisi)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6" name="Başlık 1"/>
          <p:cNvSpPr txBox="1">
            <a:spLocks/>
          </p:cNvSpPr>
          <p:nvPr/>
        </p:nvSpPr>
        <p:spPr>
          <a:xfrm>
            <a:off x="0" y="767137"/>
            <a:ext cx="9144000" cy="501623"/>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Ortak  Hizmet Alımları</a:t>
            </a:r>
          </a:p>
        </p:txBody>
      </p:sp>
    </p:spTree>
    <p:custDataLst>
      <p:tags r:id="rId1"/>
    </p:custDataLst>
    <p:extLst>
      <p:ext uri="{BB962C8B-B14F-4D97-AF65-F5344CB8AC3E}">
        <p14:creationId xmlns:p14="http://schemas.microsoft.com/office/powerpoint/2010/main" val="331569019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88730"/>
            <a:ext cx="9143998" cy="400110"/>
          </a:xfrm>
          <a:prstGeom prst="rect">
            <a:avLst/>
          </a:prstGeom>
        </p:spPr>
        <p:txBody>
          <a:bodyPr wrap="square">
            <a:spAutoFit/>
          </a:bodyPr>
          <a:lstStyle/>
          <a:p>
            <a:pPr algn="ctr"/>
            <a:r>
              <a:rPr lang="tr-TR" sz="2000" b="1" dirty="0">
                <a:solidFill>
                  <a:srgbClr val="FF0000"/>
                </a:solidFill>
              </a:rPr>
              <a:t>Sağlık Müdürlüğüne Bağlı İşletme Birimlerinin Dışardan Ortak Hizmet Satın Alması</a:t>
            </a:r>
          </a:p>
        </p:txBody>
      </p:sp>
      <p:graphicFrame>
        <p:nvGraphicFramePr>
          <p:cNvPr id="7" name="Tablo 6"/>
          <p:cNvGraphicFramePr>
            <a:graphicFrameLocks noGrp="1"/>
          </p:cNvGraphicFramePr>
          <p:nvPr>
            <p:extLst>
              <p:ext uri="{D42A27DB-BD31-4B8C-83A1-F6EECF244321}">
                <p14:modId xmlns:p14="http://schemas.microsoft.com/office/powerpoint/2010/main" val="3491532025"/>
              </p:ext>
            </p:extLst>
          </p:nvPr>
        </p:nvGraphicFramePr>
        <p:xfrm>
          <a:off x="611562" y="2708920"/>
          <a:ext cx="7920879" cy="2904650"/>
        </p:xfrm>
        <a:graphic>
          <a:graphicData uri="http://schemas.openxmlformats.org/drawingml/2006/table">
            <a:tbl>
              <a:tblPr/>
              <a:tblGrid>
                <a:gridCol w="1441029">
                  <a:extLst>
                    <a:ext uri="{9D8B030D-6E8A-4147-A177-3AD203B41FA5}">
                      <a16:colId xmlns:a16="http://schemas.microsoft.com/office/drawing/2014/main" xmlns="" val="20000"/>
                    </a:ext>
                  </a:extLst>
                </a:gridCol>
                <a:gridCol w="4391617">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152129">
                  <a:extLst>
                    <a:ext uri="{9D8B030D-6E8A-4147-A177-3AD203B41FA5}">
                      <a16:colId xmlns:a16="http://schemas.microsoft.com/office/drawing/2014/main" xmlns="" val="20003"/>
                    </a:ext>
                  </a:extLst>
                </a:gridCol>
              </a:tblGrid>
              <a:tr h="576064">
                <a:tc gridSpan="4">
                  <a:txBody>
                    <a:bodyPr/>
                    <a:lstStyle/>
                    <a:p>
                      <a:pPr algn="ctr" fontAlgn="ctr"/>
                      <a:r>
                        <a:rPr lang="tr-TR" sz="1800" b="1" kern="1200" dirty="0" smtClean="0">
                          <a:solidFill>
                            <a:srgbClr val="FF0000"/>
                          </a:solidFill>
                          <a:latin typeface="+mn-lt"/>
                          <a:ea typeface="+mn-ea"/>
                          <a:cs typeface="+mn-cs"/>
                        </a:rPr>
                        <a:t>B Sağlık Tesisinin Hizmet Alım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70804">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84005">
                <a:tc>
                  <a:txBody>
                    <a:bodyPr/>
                    <a:lstStyle/>
                    <a:p>
                      <a:pPr marL="0" algn="l" defTabSz="914400" rtl="0" eaLnBrk="1" fontAlgn="b" latinLnBrk="0" hangingPunct="1"/>
                      <a:r>
                        <a:rPr lang="tr-TR" sz="1800" kern="1200" dirty="0" smtClean="0">
                          <a:solidFill>
                            <a:schemeClr val="tx1"/>
                          </a:solidFill>
                          <a:latin typeface="+mn-lt"/>
                          <a:ea typeface="+mn-ea"/>
                          <a:cs typeface="+mn-cs"/>
                        </a:rPr>
                        <a:t>740</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Hizmeti Alım Giderleri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05037">
                <a:tc>
                  <a:txBody>
                    <a:bodyPr/>
                    <a:lstStyle/>
                    <a:p>
                      <a:pPr marL="0" algn="l" defTabSz="914400" rtl="0" eaLnBrk="1" fontAlgn="b" latinLnBrk="0" hangingPunct="1"/>
                      <a:r>
                        <a:rPr lang="tr-TR" dirty="0" smtClean="0">
                          <a:solidFill>
                            <a:prstClr val="black"/>
                          </a:solidFill>
                        </a:rPr>
                        <a:t>      336.11.04</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Müdürlük İçi Hizmet Devrinden Doğan Borçlar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84370">
                <a:tc>
                  <a:txBody>
                    <a:bodyPr/>
                    <a:lstStyle/>
                    <a:p>
                      <a:pPr marL="0" algn="l" defTabSz="914400" rtl="0" eaLnBrk="1" fontAlgn="b" latinLnBrk="0" hangingPunct="1"/>
                      <a:r>
                        <a:rPr lang="tr-TR" sz="1800" kern="1200" dirty="0" smtClean="0">
                          <a:solidFill>
                            <a:schemeClr val="tx1"/>
                          </a:solidFill>
                          <a:latin typeface="+mn-lt"/>
                          <a:ea typeface="+mn-ea"/>
                          <a:cs typeface="+mn-cs"/>
                        </a:rPr>
                        <a:t>830</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Bütçe Gideri </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84370">
                <a:tc>
                  <a:txBody>
                    <a:bodyPr/>
                    <a:lstStyle/>
                    <a:p>
                      <a:pPr marL="0" algn="l" defTabSz="914400" rtl="0" eaLnBrk="1" fontAlgn="b" latinLnBrk="0" hangingPunct="1"/>
                      <a:r>
                        <a:rPr lang="tr-TR" sz="1800" kern="1200" dirty="0" smtClean="0">
                          <a:solidFill>
                            <a:schemeClr val="tx1"/>
                          </a:solidFill>
                          <a:latin typeface="+mn-lt"/>
                          <a:ea typeface="+mn-ea"/>
                          <a:cs typeface="+mn-cs"/>
                        </a:rPr>
                        <a:t>      835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Bütçe Gideri Yansıtma</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6" name="Başlık 1"/>
          <p:cNvSpPr txBox="1">
            <a:spLocks/>
          </p:cNvSpPr>
          <p:nvPr/>
        </p:nvSpPr>
        <p:spPr>
          <a:xfrm>
            <a:off x="0" y="767137"/>
            <a:ext cx="9144000" cy="501623"/>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Ortak  Hizmet Alımları</a:t>
            </a:r>
          </a:p>
        </p:txBody>
      </p:sp>
    </p:spTree>
    <p:custDataLst>
      <p:tags r:id="rId1"/>
    </p:custDataLst>
    <p:extLst>
      <p:ext uri="{BB962C8B-B14F-4D97-AF65-F5344CB8AC3E}">
        <p14:creationId xmlns:p14="http://schemas.microsoft.com/office/powerpoint/2010/main" val="13252071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88730"/>
            <a:ext cx="9143998" cy="400110"/>
          </a:xfrm>
          <a:prstGeom prst="rect">
            <a:avLst/>
          </a:prstGeom>
        </p:spPr>
        <p:txBody>
          <a:bodyPr wrap="square">
            <a:spAutoFit/>
          </a:bodyPr>
          <a:lstStyle/>
          <a:p>
            <a:pPr algn="ctr"/>
            <a:r>
              <a:rPr lang="tr-TR" sz="2000" b="1" dirty="0">
                <a:solidFill>
                  <a:srgbClr val="FF0000"/>
                </a:solidFill>
              </a:rPr>
              <a:t>Sağlık Müdürlüğüne Bağlı İşletme Birimlerinin Dışardan Ortak Hizmet Satın Alması</a:t>
            </a:r>
          </a:p>
        </p:txBody>
      </p:sp>
      <p:graphicFrame>
        <p:nvGraphicFramePr>
          <p:cNvPr id="7" name="Tablo 6"/>
          <p:cNvGraphicFramePr>
            <a:graphicFrameLocks noGrp="1"/>
          </p:cNvGraphicFramePr>
          <p:nvPr>
            <p:extLst>
              <p:ext uri="{D42A27DB-BD31-4B8C-83A1-F6EECF244321}">
                <p14:modId xmlns:p14="http://schemas.microsoft.com/office/powerpoint/2010/main" val="1837757196"/>
              </p:ext>
            </p:extLst>
          </p:nvPr>
        </p:nvGraphicFramePr>
        <p:xfrm>
          <a:off x="611562" y="2780928"/>
          <a:ext cx="7920879" cy="2650644"/>
        </p:xfrm>
        <a:graphic>
          <a:graphicData uri="http://schemas.openxmlformats.org/drawingml/2006/table">
            <a:tbl>
              <a:tblPr/>
              <a:tblGrid>
                <a:gridCol w="1441029">
                  <a:extLst>
                    <a:ext uri="{9D8B030D-6E8A-4147-A177-3AD203B41FA5}">
                      <a16:colId xmlns:a16="http://schemas.microsoft.com/office/drawing/2014/main" xmlns="" val="20000"/>
                    </a:ext>
                  </a:extLst>
                </a:gridCol>
                <a:gridCol w="4391617">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152129">
                  <a:extLst>
                    <a:ext uri="{9D8B030D-6E8A-4147-A177-3AD203B41FA5}">
                      <a16:colId xmlns:a16="http://schemas.microsoft.com/office/drawing/2014/main" xmlns="" val="20003"/>
                    </a:ext>
                  </a:extLst>
                </a:gridCol>
              </a:tblGrid>
              <a:tr h="504056">
                <a:tc gridSpan="4">
                  <a:txBody>
                    <a:bodyPr/>
                    <a:lstStyle/>
                    <a:p>
                      <a:pPr algn="ctr" fontAlgn="ctr"/>
                      <a:r>
                        <a:rPr lang="tr-TR" sz="1800" b="1" kern="1200" dirty="0" smtClean="0">
                          <a:solidFill>
                            <a:srgbClr val="FF0000"/>
                          </a:solidFill>
                          <a:latin typeface="+mn-lt"/>
                          <a:ea typeface="+mn-ea"/>
                          <a:cs typeface="+mn-cs"/>
                        </a:rPr>
                        <a:t>C Sağlık Tesisinin Hizmet Alım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549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70561">
                <a:tc>
                  <a:txBody>
                    <a:bodyPr/>
                    <a:lstStyle/>
                    <a:p>
                      <a:pPr marL="0" algn="l" defTabSz="914400" rtl="0" eaLnBrk="1" fontAlgn="b" latinLnBrk="0" hangingPunct="1"/>
                      <a:r>
                        <a:rPr lang="tr-TR" sz="1800" kern="1200" dirty="0" smtClean="0">
                          <a:solidFill>
                            <a:schemeClr val="tx1"/>
                          </a:solidFill>
                          <a:latin typeface="+mn-lt"/>
                          <a:ea typeface="+mn-ea"/>
                          <a:cs typeface="+mn-cs"/>
                        </a:rPr>
                        <a:t>740</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Hizmeti Alım Giderleri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73693">
                <a:tc>
                  <a:txBody>
                    <a:bodyPr/>
                    <a:lstStyle/>
                    <a:p>
                      <a:pPr marL="0" algn="l" defTabSz="914400" rtl="0" eaLnBrk="1" fontAlgn="b" latinLnBrk="0" hangingPunct="1"/>
                      <a:r>
                        <a:rPr lang="tr-TR" dirty="0" smtClean="0">
                          <a:solidFill>
                            <a:prstClr val="black"/>
                          </a:solidFill>
                        </a:rPr>
                        <a:t>       336.11.04</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Müdürlük İçi Hizmet Devrinden Doğan Borçlar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73693">
                <a:tc>
                  <a:txBody>
                    <a:bodyPr/>
                    <a:lstStyle/>
                    <a:p>
                      <a:pPr marL="0" algn="l" defTabSz="914400" rtl="0" eaLnBrk="1" fontAlgn="b" latinLnBrk="0" hangingPunct="1"/>
                      <a:r>
                        <a:rPr lang="tr-TR" sz="1800" kern="1200" dirty="0" smtClean="0">
                          <a:solidFill>
                            <a:schemeClr val="tx1"/>
                          </a:solidFill>
                          <a:latin typeface="+mn-lt"/>
                          <a:ea typeface="+mn-ea"/>
                          <a:cs typeface="+mn-cs"/>
                        </a:rPr>
                        <a:t>830</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Bütçe Gideri </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73693">
                <a:tc>
                  <a:txBody>
                    <a:bodyPr/>
                    <a:lstStyle/>
                    <a:p>
                      <a:pPr marL="0" algn="l" defTabSz="914400" rtl="0" eaLnBrk="1" fontAlgn="b" latinLnBrk="0" hangingPunct="1"/>
                      <a:r>
                        <a:rPr lang="tr-TR" sz="1800" kern="1200" dirty="0" smtClean="0">
                          <a:solidFill>
                            <a:schemeClr val="tx1"/>
                          </a:solidFill>
                          <a:latin typeface="+mn-lt"/>
                          <a:ea typeface="+mn-ea"/>
                          <a:cs typeface="+mn-cs"/>
                        </a:rPr>
                        <a:t>      835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Bütçe Gideri Yansıtma</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6" name="Başlık 1"/>
          <p:cNvSpPr txBox="1">
            <a:spLocks/>
          </p:cNvSpPr>
          <p:nvPr/>
        </p:nvSpPr>
        <p:spPr>
          <a:xfrm>
            <a:off x="0" y="767137"/>
            <a:ext cx="9144000" cy="501623"/>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Ortak  Hizmet Alımları</a:t>
            </a:r>
          </a:p>
        </p:txBody>
      </p:sp>
    </p:spTree>
    <p:custDataLst>
      <p:tags r:id="rId1"/>
    </p:custDataLst>
    <p:extLst>
      <p:ext uri="{BB962C8B-B14F-4D97-AF65-F5344CB8AC3E}">
        <p14:creationId xmlns:p14="http://schemas.microsoft.com/office/powerpoint/2010/main" val="208410709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1801847"/>
            <a:ext cx="7920880" cy="1815882"/>
          </a:xfrm>
          <a:prstGeom prst="rect">
            <a:avLst/>
          </a:prstGeom>
        </p:spPr>
        <p:txBody>
          <a:bodyPr wrap="square">
            <a:spAutoFit/>
          </a:bodyPr>
          <a:lstStyle/>
          <a:p>
            <a:pPr lvl="1" algn="ctr"/>
            <a:endParaRPr lang="tr-TR" sz="2800" dirty="0">
              <a:solidFill>
                <a:prstClr val="black"/>
              </a:solidFill>
            </a:endParaRPr>
          </a:p>
          <a:p>
            <a:pPr algn="ctr"/>
            <a:r>
              <a:rPr lang="tr-TR" sz="2800" b="1" dirty="0" smtClean="0">
                <a:solidFill>
                  <a:srgbClr val="FF0000"/>
                </a:solidFill>
              </a:rPr>
              <a:t>İl Sağlık Müdürlüğüne Bağlı İşletme </a:t>
            </a:r>
            <a:r>
              <a:rPr lang="tr-TR" sz="2800" b="1" dirty="0">
                <a:solidFill>
                  <a:srgbClr val="FF0000"/>
                </a:solidFill>
              </a:rPr>
              <a:t>Birimlerinin Birbirinden Mal ve Malzeme Alımları/Devirleri</a:t>
            </a:r>
          </a:p>
          <a:p>
            <a:pPr algn="ctr"/>
            <a:endParaRPr lang="tr-TR" sz="2800" dirty="0">
              <a:solidFill>
                <a:prstClr val="black"/>
              </a:solidFill>
            </a:endParaRPr>
          </a:p>
        </p:txBody>
      </p:sp>
    </p:spTree>
    <p:extLst>
      <p:ext uri="{BB962C8B-B14F-4D97-AF65-F5344CB8AC3E}">
        <p14:creationId xmlns:p14="http://schemas.microsoft.com/office/powerpoint/2010/main" val="341696356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80866"/>
            <a:ext cx="9143998" cy="400110"/>
          </a:xfrm>
          <a:prstGeom prst="rect">
            <a:avLst/>
          </a:prstGeom>
        </p:spPr>
        <p:txBody>
          <a:bodyPr wrap="square">
            <a:spAutoFit/>
          </a:bodyPr>
          <a:lstStyle/>
          <a:p>
            <a:pPr algn="ctr"/>
            <a:r>
              <a:rPr lang="tr-TR" sz="2000" b="1" dirty="0">
                <a:solidFill>
                  <a:srgbClr val="FF0000"/>
                </a:solidFill>
              </a:rPr>
              <a:t>Sağlık Müdürlüğüne Bağlı İşletme Birimlerinin Dışardan Ortak Hizmet Satın Alması</a:t>
            </a:r>
          </a:p>
        </p:txBody>
      </p:sp>
      <p:graphicFrame>
        <p:nvGraphicFramePr>
          <p:cNvPr id="7" name="Tablo 6"/>
          <p:cNvGraphicFramePr>
            <a:graphicFrameLocks noGrp="1"/>
          </p:cNvGraphicFramePr>
          <p:nvPr>
            <p:extLst>
              <p:ext uri="{D42A27DB-BD31-4B8C-83A1-F6EECF244321}">
                <p14:modId xmlns:p14="http://schemas.microsoft.com/office/powerpoint/2010/main" val="3256398937"/>
              </p:ext>
            </p:extLst>
          </p:nvPr>
        </p:nvGraphicFramePr>
        <p:xfrm>
          <a:off x="611562" y="2780928"/>
          <a:ext cx="7920879" cy="2159043"/>
        </p:xfrm>
        <a:graphic>
          <a:graphicData uri="http://schemas.openxmlformats.org/drawingml/2006/table">
            <a:tbl>
              <a:tblPr/>
              <a:tblGrid>
                <a:gridCol w="1441029">
                  <a:extLst>
                    <a:ext uri="{9D8B030D-6E8A-4147-A177-3AD203B41FA5}">
                      <a16:colId xmlns:a16="http://schemas.microsoft.com/office/drawing/2014/main" xmlns="" val="20000"/>
                    </a:ext>
                  </a:extLst>
                </a:gridCol>
                <a:gridCol w="4391617">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152129">
                  <a:extLst>
                    <a:ext uri="{9D8B030D-6E8A-4147-A177-3AD203B41FA5}">
                      <a16:colId xmlns:a16="http://schemas.microsoft.com/office/drawing/2014/main" xmlns="" val="20003"/>
                    </a:ext>
                  </a:extLst>
                </a:gridCol>
              </a:tblGrid>
              <a:tr h="648072">
                <a:tc gridSpan="4">
                  <a:txBody>
                    <a:bodyPr/>
                    <a:lstStyle/>
                    <a:p>
                      <a:pPr algn="ctr" fontAlgn="ctr"/>
                      <a:r>
                        <a:rPr lang="tr-TR" sz="1800" b="1" kern="1200" dirty="0" smtClean="0">
                          <a:solidFill>
                            <a:srgbClr val="FF0000"/>
                          </a:solidFill>
                          <a:latin typeface="+mn-lt"/>
                          <a:ea typeface="+mn-ea"/>
                          <a:cs typeface="+mn-cs"/>
                        </a:rPr>
                        <a:t>B ve C Sağlık Tesisinin A</a:t>
                      </a:r>
                      <a:r>
                        <a:rPr lang="tr-TR" sz="1800" b="1" kern="1200" baseline="0" dirty="0" smtClean="0">
                          <a:solidFill>
                            <a:srgbClr val="FF0000"/>
                          </a:solidFill>
                          <a:latin typeface="+mn-lt"/>
                          <a:ea typeface="+mn-ea"/>
                          <a:cs typeface="+mn-cs"/>
                        </a:rPr>
                        <a:t> Sağlık Tesisine Ödeme </a:t>
                      </a:r>
                      <a:r>
                        <a:rPr lang="tr-TR" sz="1800" b="1" kern="1200" dirty="0" smtClean="0">
                          <a:solidFill>
                            <a:srgbClr val="FF0000"/>
                          </a:solidFill>
                          <a:latin typeface="+mn-lt"/>
                          <a:ea typeface="+mn-ea"/>
                          <a:cs typeface="+mn-cs"/>
                        </a:rPr>
                        <a:t>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04056">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41736">
                <a:tc>
                  <a:txBody>
                    <a:bodyPr/>
                    <a:lstStyle/>
                    <a:p>
                      <a:pPr marL="0" algn="l" defTabSz="914400" rtl="0" eaLnBrk="1" fontAlgn="b" latinLnBrk="0" hangingPunct="1"/>
                      <a:r>
                        <a:rPr lang="tr-TR" dirty="0" smtClean="0">
                          <a:solidFill>
                            <a:prstClr val="black"/>
                          </a:solidFill>
                        </a:rPr>
                        <a:t>336.11.04</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Müdürlük İçi Hizmet Devrinden Doğan Borçlar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65179">
                <a:tc>
                  <a:txBody>
                    <a:bodyPr/>
                    <a:lstStyle/>
                    <a:p>
                      <a:pPr marL="0" algn="l" defTabSz="914400" rtl="0" eaLnBrk="1" fontAlgn="b" latinLnBrk="0" hangingPunct="1"/>
                      <a:r>
                        <a:rPr lang="tr-TR" sz="1800" kern="1200" dirty="0" smtClean="0">
                          <a:solidFill>
                            <a:schemeClr val="tx1"/>
                          </a:solidFill>
                          <a:latin typeface="+mn-lt"/>
                          <a:ea typeface="+mn-ea"/>
                          <a:cs typeface="+mn-cs"/>
                        </a:rPr>
                        <a:t>          103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Verilen Çekler ve Gönderme Emirleri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6" name="Başlık 1"/>
          <p:cNvSpPr txBox="1">
            <a:spLocks/>
          </p:cNvSpPr>
          <p:nvPr/>
        </p:nvSpPr>
        <p:spPr>
          <a:xfrm>
            <a:off x="0" y="767137"/>
            <a:ext cx="9144000" cy="501623"/>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Ortak  Hizmet Alımları</a:t>
            </a:r>
          </a:p>
        </p:txBody>
      </p:sp>
    </p:spTree>
    <p:custDataLst>
      <p:tags r:id="rId1"/>
    </p:custDataLst>
    <p:extLst>
      <p:ext uri="{BB962C8B-B14F-4D97-AF65-F5344CB8AC3E}">
        <p14:creationId xmlns:p14="http://schemas.microsoft.com/office/powerpoint/2010/main" val="64390723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708920"/>
            <a:ext cx="8604956" cy="954107"/>
          </a:xfrm>
          <a:prstGeom prst="rect">
            <a:avLst/>
          </a:prstGeom>
        </p:spPr>
        <p:txBody>
          <a:bodyPr wrap="square">
            <a:spAutoFit/>
          </a:bodyPr>
          <a:lstStyle/>
          <a:p>
            <a:pPr algn="ctr"/>
            <a:r>
              <a:rPr lang="tr-TR" sz="2800" b="1" dirty="0">
                <a:solidFill>
                  <a:srgbClr val="FF0000"/>
                </a:solidFill>
              </a:rPr>
              <a:t>İşletme Birimleri ile Kiracıların Ticari Alan İşletme Giderleri</a:t>
            </a:r>
          </a:p>
        </p:txBody>
      </p:sp>
    </p:spTree>
    <p:extLst>
      <p:ext uri="{BB962C8B-B14F-4D97-AF65-F5344CB8AC3E}">
        <p14:creationId xmlns:p14="http://schemas.microsoft.com/office/powerpoint/2010/main" val="37820935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372706"/>
            <a:ext cx="9143998" cy="400110"/>
          </a:xfrm>
          <a:prstGeom prst="rect">
            <a:avLst/>
          </a:prstGeom>
        </p:spPr>
        <p:txBody>
          <a:bodyPr wrap="square">
            <a:spAutoFit/>
          </a:bodyPr>
          <a:lstStyle/>
          <a:p>
            <a:pPr algn="ctr"/>
            <a:r>
              <a:rPr lang="tr-TR" sz="2000" b="1" dirty="0">
                <a:solidFill>
                  <a:srgbClr val="FF0000"/>
                </a:solidFill>
              </a:rPr>
              <a:t>Kiracıdan Tahsil Edilecek Ticari Alan İşletme Giderleri</a:t>
            </a:r>
          </a:p>
        </p:txBody>
      </p:sp>
      <p:sp>
        <p:nvSpPr>
          <p:cNvPr id="9" name="Başlık 1"/>
          <p:cNvSpPr txBox="1">
            <a:spLocks/>
          </p:cNvSpPr>
          <p:nvPr/>
        </p:nvSpPr>
        <p:spPr>
          <a:xfrm>
            <a:off x="0" y="751088"/>
            <a:ext cx="9144000" cy="573631"/>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 ile Kiracıların Ticari Alan İşletme Giderleri</a:t>
            </a:r>
          </a:p>
        </p:txBody>
      </p:sp>
      <p:sp>
        <p:nvSpPr>
          <p:cNvPr id="5" name="Dikdörtgen 4"/>
          <p:cNvSpPr/>
          <p:nvPr/>
        </p:nvSpPr>
        <p:spPr>
          <a:xfrm>
            <a:off x="611560" y="2311712"/>
            <a:ext cx="8532438" cy="1477328"/>
          </a:xfrm>
          <a:prstGeom prst="rect">
            <a:avLst/>
          </a:prstGeom>
        </p:spPr>
        <p:txBody>
          <a:bodyPr wrap="square">
            <a:spAutoFit/>
          </a:bodyPr>
          <a:lstStyle/>
          <a:p>
            <a:pPr lvl="0" algn="just"/>
            <a:r>
              <a:rPr lang="tr-TR" b="1" dirty="0" smtClean="0">
                <a:solidFill>
                  <a:prstClr val="black"/>
                </a:solidFill>
              </a:rPr>
              <a:t>Örnek </a:t>
            </a:r>
            <a:r>
              <a:rPr lang="tr-TR" b="1" dirty="0">
                <a:solidFill>
                  <a:prstClr val="black"/>
                </a:solidFill>
              </a:rPr>
              <a:t>:</a:t>
            </a:r>
            <a:r>
              <a:rPr lang="tr-TR" dirty="0">
                <a:solidFill>
                  <a:prstClr val="black"/>
                </a:solidFill>
              </a:rPr>
              <a:t> </a:t>
            </a:r>
            <a:r>
              <a:rPr lang="tr-TR" b="1" dirty="0">
                <a:solidFill>
                  <a:prstClr val="black"/>
                </a:solidFill>
              </a:rPr>
              <a:t>A</a:t>
            </a:r>
            <a:r>
              <a:rPr lang="tr-TR" dirty="0" smtClean="0">
                <a:solidFill>
                  <a:prstClr val="black"/>
                </a:solidFill>
              </a:rPr>
              <a:t> İl Sağlık Müdürlüğü İşletme Birimi  Kasım ayı Elektrik Fatura Tutarı 250.000TL;</a:t>
            </a:r>
            <a:endParaRPr lang="tr-TR" dirty="0">
              <a:solidFill>
                <a:prstClr val="black"/>
              </a:solidFill>
            </a:endParaRPr>
          </a:p>
          <a:p>
            <a:pPr lvl="0" algn="just"/>
            <a:r>
              <a:rPr lang="tr-TR" dirty="0">
                <a:solidFill>
                  <a:prstClr val="black"/>
                </a:solidFill>
              </a:rPr>
              <a:t>         </a:t>
            </a:r>
            <a:endParaRPr lang="tr-TR" dirty="0" smtClean="0">
              <a:solidFill>
                <a:prstClr val="black"/>
              </a:solidFill>
            </a:endParaRPr>
          </a:p>
          <a:p>
            <a:pPr marL="1792288" lvl="0" algn="just"/>
            <a:r>
              <a:rPr lang="tr-TR" dirty="0" smtClean="0">
                <a:solidFill>
                  <a:prstClr val="black"/>
                </a:solidFill>
              </a:rPr>
              <a:t>İşletme Birimine Düşen Tutar :   150.000 TL</a:t>
            </a:r>
          </a:p>
          <a:p>
            <a:pPr marL="1792288" lvl="0" algn="just"/>
            <a:r>
              <a:rPr lang="tr-TR" dirty="0" smtClean="0">
                <a:solidFill>
                  <a:prstClr val="black"/>
                </a:solidFill>
              </a:rPr>
              <a:t>Kiracıya Düşen Tutar------------:   100.000 </a:t>
            </a:r>
            <a:r>
              <a:rPr lang="tr-TR" dirty="0">
                <a:solidFill>
                  <a:prstClr val="black"/>
                </a:solidFill>
              </a:rPr>
              <a:t>TL</a:t>
            </a:r>
          </a:p>
          <a:p>
            <a:pPr lvl="0" algn="just"/>
            <a:endParaRPr lang="tr-TR" dirty="0">
              <a:solidFill>
                <a:prstClr val="black"/>
              </a:solidFill>
            </a:endParaRPr>
          </a:p>
        </p:txBody>
      </p:sp>
    </p:spTree>
    <p:custDataLst>
      <p:tags r:id="rId1"/>
    </p:custDataLst>
    <p:extLst>
      <p:ext uri="{BB962C8B-B14F-4D97-AF65-F5344CB8AC3E}">
        <p14:creationId xmlns:p14="http://schemas.microsoft.com/office/powerpoint/2010/main" val="318618861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extLst>
              <p:ext uri="{D42A27DB-BD31-4B8C-83A1-F6EECF244321}">
                <p14:modId xmlns:p14="http://schemas.microsoft.com/office/powerpoint/2010/main" val="3819304012"/>
              </p:ext>
            </p:extLst>
          </p:nvPr>
        </p:nvGraphicFramePr>
        <p:xfrm>
          <a:off x="611560" y="1844824"/>
          <a:ext cx="7920881" cy="2821349"/>
        </p:xfrm>
        <a:graphic>
          <a:graphicData uri="http://schemas.openxmlformats.org/drawingml/2006/table">
            <a:tbl>
              <a:tblPr/>
              <a:tblGrid>
                <a:gridCol w="1441031">
                  <a:extLst>
                    <a:ext uri="{9D8B030D-6E8A-4147-A177-3AD203B41FA5}">
                      <a16:colId xmlns:a16="http://schemas.microsoft.com/office/drawing/2014/main" xmlns="" val="20000"/>
                    </a:ext>
                  </a:extLst>
                </a:gridCol>
                <a:gridCol w="4391617">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152129">
                  <a:extLst>
                    <a:ext uri="{9D8B030D-6E8A-4147-A177-3AD203B41FA5}">
                      <a16:colId xmlns:a16="http://schemas.microsoft.com/office/drawing/2014/main" xmlns="" val="20003"/>
                    </a:ext>
                  </a:extLst>
                </a:gridCol>
              </a:tblGrid>
              <a:tr h="432048">
                <a:tc gridSpan="4">
                  <a:txBody>
                    <a:bodyPr/>
                    <a:lstStyle/>
                    <a:p>
                      <a:pPr algn="ctr" fontAlgn="ctr"/>
                      <a:r>
                        <a:rPr lang="tr-TR" sz="1800" b="1" kern="1200" dirty="0" smtClean="0">
                          <a:solidFill>
                            <a:srgbClr val="FF0000"/>
                          </a:solidFill>
                          <a:latin typeface="+mn-lt"/>
                          <a:ea typeface="+mn-ea"/>
                          <a:cs typeface="+mn-cs"/>
                        </a:rPr>
                        <a:t>Sağlık Müdürlüğü İşletme Biriminin Kaydı </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60040">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3056">
                <a:tc>
                  <a:txBody>
                    <a:bodyPr/>
                    <a:lstStyle/>
                    <a:p>
                      <a:pPr marL="0" algn="l" defTabSz="914400" rtl="0" eaLnBrk="1" fontAlgn="b" latinLnBrk="0" hangingPunct="1"/>
                      <a:r>
                        <a:rPr lang="tr-TR" sz="1800" kern="1200" dirty="0" smtClean="0">
                          <a:solidFill>
                            <a:schemeClr val="tx1"/>
                          </a:solidFill>
                          <a:latin typeface="+mn-lt"/>
                          <a:ea typeface="+mn-ea"/>
                          <a:cs typeface="+mn-cs"/>
                        </a:rPr>
                        <a:t>740.06.01.06</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Elektrik Alımları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46976">
                <a:tc>
                  <a:txBody>
                    <a:bodyPr/>
                    <a:lstStyle/>
                    <a:p>
                      <a:pPr marL="0" algn="l" defTabSz="914400" rtl="0" eaLnBrk="1" fontAlgn="b" latinLnBrk="0" hangingPunct="1"/>
                      <a:r>
                        <a:rPr lang="tr-TR" sz="1800" kern="1200" dirty="0" smtClean="0">
                          <a:solidFill>
                            <a:schemeClr val="tx1"/>
                          </a:solidFill>
                          <a:latin typeface="+mn-lt"/>
                          <a:ea typeface="+mn-ea"/>
                          <a:cs typeface="+mn-cs"/>
                        </a:rPr>
                        <a:t>136.99.03.01</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Kiracıdan Tahsil Edilecek Ticari Alan Elektrik Giderleri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70204">
                <a:tc>
                  <a:txBody>
                    <a:bodyPr/>
                    <a:lstStyle/>
                    <a:p>
                      <a:pPr marL="0" lvl="0" algn="r" defTabSz="914400" rtl="0" eaLnBrk="1" fontAlgn="b" latinLnBrk="0" hangingPunct="1"/>
                      <a:r>
                        <a:rPr lang="tr-TR" sz="1800" kern="1200" dirty="0" smtClean="0">
                          <a:solidFill>
                            <a:schemeClr val="tx1"/>
                          </a:solidFill>
                          <a:latin typeface="+mn-lt"/>
                          <a:ea typeface="+mn-ea"/>
                          <a:cs typeface="+mn-cs"/>
                        </a:rPr>
                        <a:t>   360.03.09</a:t>
                      </a:r>
                      <a:endParaRPr lang="tr-TR" sz="1800" kern="1200" dirty="0">
                        <a:solidFill>
                          <a:schemeClr val="tx1"/>
                        </a:solidFill>
                        <a:latin typeface="+mn-lt"/>
                        <a:ea typeface="+mn-ea"/>
                        <a:cs typeface="+mn-cs"/>
                      </a:endParaRPr>
                    </a:p>
                  </a:txBody>
                  <a:tcPr marL="108000" marR="216000"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Damga Vergisi (KDV hariç Tutar*Binde 9,48) </a:t>
                      </a:r>
                      <a:endParaRPr lang="tr-TR" sz="1800" kern="1200" dirty="0">
                        <a:solidFill>
                          <a:schemeClr val="tx1"/>
                        </a:solidFill>
                        <a:latin typeface="+mn-lt"/>
                        <a:ea typeface="+mn-ea"/>
                        <a:cs typeface="+mn-cs"/>
                      </a:endParaRPr>
                    </a:p>
                  </a:txBody>
                  <a:tcPr marL="108000" marR="216000"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tr-TR" sz="1800" kern="1200" dirty="0" smtClean="0">
                          <a:solidFill>
                            <a:schemeClr val="tx1"/>
                          </a:solidFill>
                          <a:latin typeface="+mn-lt"/>
                          <a:ea typeface="+mn-ea"/>
                          <a:cs typeface="+mn-cs"/>
                        </a:rPr>
                        <a:t>2.008</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9900">
                <a:tc>
                  <a:txBody>
                    <a:bodyPr/>
                    <a:lstStyle/>
                    <a:p>
                      <a:pPr marL="0" lvl="0" algn="ctr" defTabSz="914400" rtl="0" eaLnBrk="1" fontAlgn="b" latinLnBrk="0" hangingPunct="1"/>
                      <a:r>
                        <a:rPr lang="tr-TR" sz="1800" kern="1200" dirty="0" smtClean="0">
                          <a:solidFill>
                            <a:schemeClr val="tx1"/>
                          </a:solidFill>
                          <a:latin typeface="+mn-lt"/>
                          <a:ea typeface="+mn-ea"/>
                          <a:cs typeface="+mn-cs"/>
                        </a:rPr>
                        <a:t>320.11</a:t>
                      </a:r>
                      <a:endParaRPr lang="tr-TR" sz="1800" kern="1200" dirty="0">
                        <a:solidFill>
                          <a:schemeClr val="tx1"/>
                        </a:solidFill>
                        <a:latin typeface="+mn-lt"/>
                        <a:ea typeface="+mn-ea"/>
                        <a:cs typeface="+mn-cs"/>
                      </a:endParaRPr>
                    </a:p>
                  </a:txBody>
                  <a:tcPr marL="108000" marR="216000"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Gerçek ve Tüzel Kişilere Borçlar</a:t>
                      </a:r>
                      <a:endParaRPr lang="tr-TR" sz="1800" kern="1200" dirty="0">
                        <a:solidFill>
                          <a:schemeClr val="tx1"/>
                        </a:solidFill>
                        <a:latin typeface="+mn-lt"/>
                        <a:ea typeface="+mn-ea"/>
                        <a:cs typeface="+mn-cs"/>
                      </a:endParaRPr>
                    </a:p>
                  </a:txBody>
                  <a:tcPr marL="108000" marR="216000"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tr-TR" dirty="0" smtClean="0"/>
                        <a:t>247.992</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0477">
                <a:tc>
                  <a:txBody>
                    <a:bodyPr/>
                    <a:lstStyle/>
                    <a:p>
                      <a:pPr marL="0" algn="l" defTabSz="914400" rtl="0" eaLnBrk="1" fontAlgn="b" latinLnBrk="0" hangingPunct="1"/>
                      <a:r>
                        <a:rPr lang="tr-TR" sz="1800" kern="1200" dirty="0" smtClean="0">
                          <a:solidFill>
                            <a:schemeClr val="tx1"/>
                          </a:solidFill>
                          <a:latin typeface="+mn-lt"/>
                          <a:ea typeface="+mn-ea"/>
                          <a:cs typeface="+mn-cs"/>
                        </a:rPr>
                        <a:t>830</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Bütçe Gideri </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29900">
                <a:tc>
                  <a:txBody>
                    <a:bodyPr/>
                    <a:lstStyle/>
                    <a:p>
                      <a:pPr marL="0" algn="l" defTabSz="914400" rtl="0" eaLnBrk="1" fontAlgn="b" latinLnBrk="0" hangingPunct="1"/>
                      <a:r>
                        <a:rPr lang="tr-TR" sz="1800" kern="1200" dirty="0" smtClean="0">
                          <a:solidFill>
                            <a:schemeClr val="tx1"/>
                          </a:solidFill>
                          <a:latin typeface="+mn-lt"/>
                          <a:ea typeface="+mn-ea"/>
                          <a:cs typeface="+mn-cs"/>
                        </a:rPr>
                        <a:t>      835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Bütçe Gideri Yansıtma</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6" name="Dikdörtgen 5"/>
          <p:cNvSpPr/>
          <p:nvPr/>
        </p:nvSpPr>
        <p:spPr>
          <a:xfrm>
            <a:off x="0" y="1372864"/>
            <a:ext cx="9143998" cy="400110"/>
          </a:xfrm>
          <a:prstGeom prst="rect">
            <a:avLst/>
          </a:prstGeom>
        </p:spPr>
        <p:txBody>
          <a:bodyPr wrap="square">
            <a:spAutoFit/>
          </a:bodyPr>
          <a:lstStyle/>
          <a:p>
            <a:pPr algn="ctr"/>
            <a:r>
              <a:rPr lang="tr-TR" sz="2000" b="1" dirty="0">
                <a:solidFill>
                  <a:srgbClr val="FF0000"/>
                </a:solidFill>
              </a:rPr>
              <a:t>Kiracıdan Tahsil Edilecek Ticari Alan İşletme Giderleri</a:t>
            </a:r>
          </a:p>
        </p:txBody>
      </p:sp>
      <p:graphicFrame>
        <p:nvGraphicFramePr>
          <p:cNvPr id="10" name="Tablo 9"/>
          <p:cNvGraphicFramePr>
            <a:graphicFrameLocks noGrp="1"/>
          </p:cNvGraphicFramePr>
          <p:nvPr>
            <p:extLst>
              <p:ext uri="{D42A27DB-BD31-4B8C-83A1-F6EECF244321}">
                <p14:modId xmlns:p14="http://schemas.microsoft.com/office/powerpoint/2010/main" val="1481146314"/>
              </p:ext>
            </p:extLst>
          </p:nvPr>
        </p:nvGraphicFramePr>
        <p:xfrm>
          <a:off x="611560" y="4917836"/>
          <a:ext cx="7920881" cy="1607508"/>
        </p:xfrm>
        <a:graphic>
          <a:graphicData uri="http://schemas.openxmlformats.org/drawingml/2006/table">
            <a:tbl>
              <a:tblPr/>
              <a:tblGrid>
                <a:gridCol w="1441031">
                  <a:extLst>
                    <a:ext uri="{9D8B030D-6E8A-4147-A177-3AD203B41FA5}">
                      <a16:colId xmlns:a16="http://schemas.microsoft.com/office/drawing/2014/main" xmlns="" val="20000"/>
                    </a:ext>
                  </a:extLst>
                </a:gridCol>
                <a:gridCol w="4239217">
                  <a:extLst>
                    <a:ext uri="{9D8B030D-6E8A-4147-A177-3AD203B41FA5}">
                      <a16:colId xmlns:a16="http://schemas.microsoft.com/office/drawing/2014/main" xmlns="" val="20001"/>
                    </a:ext>
                  </a:extLst>
                </a:gridCol>
                <a:gridCol w="1088504">
                  <a:extLst>
                    <a:ext uri="{9D8B030D-6E8A-4147-A177-3AD203B41FA5}">
                      <a16:colId xmlns:a16="http://schemas.microsoft.com/office/drawing/2014/main" xmlns="" val="20002"/>
                    </a:ext>
                  </a:extLst>
                </a:gridCol>
                <a:gridCol w="1152129">
                  <a:extLst>
                    <a:ext uri="{9D8B030D-6E8A-4147-A177-3AD203B41FA5}">
                      <a16:colId xmlns:a16="http://schemas.microsoft.com/office/drawing/2014/main" xmlns="" val="20003"/>
                    </a:ext>
                  </a:extLst>
                </a:gridCol>
              </a:tblGrid>
              <a:tr h="360040">
                <a:tc gridSpan="4">
                  <a:txBody>
                    <a:bodyPr/>
                    <a:lstStyle/>
                    <a:p>
                      <a:pPr algn="ctr" fontAlgn="ctr"/>
                      <a:r>
                        <a:rPr lang="tr-TR" sz="1800" b="1" kern="1200" dirty="0" smtClean="0">
                          <a:solidFill>
                            <a:srgbClr val="FF0000"/>
                          </a:solidFill>
                          <a:latin typeface="+mn-lt"/>
                          <a:ea typeface="+mn-ea"/>
                          <a:cs typeface="+mn-cs"/>
                        </a:rPr>
                        <a:t>Sağlık Müdürlüğü İşletme Biriminin Kiracıdan Tahsilat</a:t>
                      </a:r>
                      <a:r>
                        <a:rPr lang="tr-TR" sz="1800" b="1" kern="1200" baseline="0" dirty="0" smtClean="0">
                          <a:solidFill>
                            <a:srgbClr val="FF0000"/>
                          </a:solidFill>
                          <a:latin typeface="+mn-lt"/>
                          <a:ea typeface="+mn-ea"/>
                          <a:cs typeface="+mn-cs"/>
                        </a:rPr>
                        <a:t> Kaydı </a:t>
                      </a:r>
                      <a:r>
                        <a:rPr lang="tr-TR" sz="1800" b="1" kern="1200" dirty="0" smtClean="0">
                          <a:solidFill>
                            <a:srgbClr val="FF0000"/>
                          </a:solidFill>
                          <a:latin typeface="+mn-lt"/>
                          <a:ea typeface="+mn-ea"/>
                          <a:cs typeface="+mn-cs"/>
                        </a:rPr>
                        <a:t> </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39715">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3056">
                <a:tc>
                  <a:txBody>
                    <a:bodyPr/>
                    <a:lstStyle/>
                    <a:p>
                      <a:pPr marL="0" algn="l" defTabSz="914400" rtl="0" eaLnBrk="1" fontAlgn="b" latinLnBrk="0" hangingPunct="1"/>
                      <a:r>
                        <a:rPr lang="tr-TR" sz="1800" kern="1200" dirty="0" smtClean="0">
                          <a:solidFill>
                            <a:schemeClr val="tx1"/>
                          </a:solidFill>
                          <a:latin typeface="+mn-lt"/>
                          <a:ea typeface="+mn-ea"/>
                          <a:cs typeface="+mn-cs"/>
                        </a:rPr>
                        <a:t>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Bankalar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46976">
                <a:tc>
                  <a:txBody>
                    <a:bodyPr/>
                    <a:lstStyle/>
                    <a:p>
                      <a:pPr marL="0" algn="l" defTabSz="914400" rtl="0" eaLnBrk="1" fontAlgn="b" latinLnBrk="0" hangingPunct="1"/>
                      <a:r>
                        <a:rPr lang="tr-TR" sz="1800" kern="1200" dirty="0" smtClean="0">
                          <a:solidFill>
                            <a:schemeClr val="tx1"/>
                          </a:solidFill>
                          <a:latin typeface="+mn-lt"/>
                          <a:ea typeface="+mn-ea"/>
                          <a:cs typeface="+mn-cs"/>
                        </a:rPr>
                        <a:t>    136.99.03.01</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t>Kiracıdan Tahsil Edilecek Ticari Alan Elektrik Giderleri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9" name="Başlık 1"/>
          <p:cNvSpPr txBox="1">
            <a:spLocks/>
          </p:cNvSpPr>
          <p:nvPr/>
        </p:nvSpPr>
        <p:spPr>
          <a:xfrm>
            <a:off x="0" y="751088"/>
            <a:ext cx="9144000" cy="573631"/>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 ile Kiracıların Ticari Alan İşletme Giderleri</a:t>
            </a:r>
          </a:p>
        </p:txBody>
      </p:sp>
    </p:spTree>
    <p:custDataLst>
      <p:tags r:id="rId1"/>
    </p:custDataLst>
    <p:extLst>
      <p:ext uri="{BB962C8B-B14F-4D97-AF65-F5344CB8AC3E}">
        <p14:creationId xmlns:p14="http://schemas.microsoft.com/office/powerpoint/2010/main" val="334604440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2420888"/>
            <a:ext cx="7920880" cy="1384995"/>
          </a:xfrm>
          <a:prstGeom prst="rect">
            <a:avLst/>
          </a:prstGeom>
        </p:spPr>
        <p:txBody>
          <a:bodyPr wrap="square">
            <a:spAutoFit/>
          </a:bodyPr>
          <a:lstStyle/>
          <a:p>
            <a:pPr algn="ctr"/>
            <a:r>
              <a:rPr lang="tr-TR" sz="2800" b="1" dirty="0">
                <a:solidFill>
                  <a:srgbClr val="FF0000"/>
                </a:solidFill>
              </a:rPr>
              <a:t> Ödeneklerin Kaydı </a:t>
            </a:r>
            <a:endParaRPr lang="tr-TR" sz="2800" b="1" dirty="0" smtClean="0">
              <a:solidFill>
                <a:srgbClr val="FF0000"/>
              </a:solidFill>
            </a:endParaRPr>
          </a:p>
          <a:p>
            <a:pPr algn="ctr"/>
            <a:r>
              <a:rPr lang="tr-TR" sz="2800" b="1" dirty="0" smtClean="0">
                <a:solidFill>
                  <a:srgbClr val="FF0000"/>
                </a:solidFill>
              </a:rPr>
              <a:t>ve </a:t>
            </a:r>
          </a:p>
          <a:p>
            <a:pPr algn="ctr"/>
            <a:r>
              <a:rPr lang="tr-TR" sz="2800" b="1" dirty="0" smtClean="0">
                <a:solidFill>
                  <a:srgbClr val="FF0000"/>
                </a:solidFill>
              </a:rPr>
              <a:t>Mahsuplaşma</a:t>
            </a:r>
            <a:endParaRPr lang="tr-TR" sz="2800" b="1" dirty="0">
              <a:solidFill>
                <a:srgbClr val="FF0000"/>
              </a:solidFill>
            </a:endParaRPr>
          </a:p>
        </p:txBody>
      </p:sp>
    </p:spTree>
    <p:extLst>
      <p:ext uri="{BB962C8B-B14F-4D97-AF65-F5344CB8AC3E}">
        <p14:creationId xmlns:p14="http://schemas.microsoft.com/office/powerpoint/2010/main" val="5795914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611560" y="2059571"/>
            <a:ext cx="7920880" cy="3945054"/>
          </a:xfrm>
          <a:prstGeom prst="rect">
            <a:avLst/>
          </a:prstGeom>
        </p:spPr>
        <p:txBody>
          <a:bodyPr wrap="square">
            <a:spAutoFit/>
          </a:bodyPr>
          <a:lstStyle/>
          <a:p>
            <a:pPr indent="228600" algn="just">
              <a:lnSpc>
                <a:spcPct val="107000"/>
              </a:lnSpc>
              <a:spcAft>
                <a:spcPts val="0"/>
              </a:spcAft>
            </a:pPr>
            <a:r>
              <a:rPr lang="tr-TR" dirty="0" smtClean="0"/>
              <a:t>Sağlık Bakanlığı ile </a:t>
            </a:r>
          </a:p>
          <a:p>
            <a:pPr indent="228600" algn="just">
              <a:lnSpc>
                <a:spcPct val="107000"/>
              </a:lnSpc>
              <a:spcAft>
                <a:spcPts val="0"/>
              </a:spcAft>
            </a:pPr>
            <a:endParaRPr lang="tr-TR" dirty="0"/>
          </a:p>
          <a:p>
            <a:pPr marL="285750" indent="-285750" algn="just">
              <a:lnSpc>
                <a:spcPct val="107000"/>
              </a:lnSpc>
              <a:spcAft>
                <a:spcPts val="0"/>
              </a:spcAft>
              <a:buFont typeface="Wingdings" panose="05000000000000000000" pitchFamily="2" charset="2"/>
              <a:buChar char="Ø"/>
            </a:pPr>
            <a:r>
              <a:rPr lang="tr-TR" dirty="0" smtClean="0"/>
              <a:t>Sosyal </a:t>
            </a:r>
            <a:r>
              <a:rPr lang="tr-TR" dirty="0"/>
              <a:t>Güvenlik Kurumu (SGK), </a:t>
            </a:r>
          </a:p>
          <a:p>
            <a:pPr marL="285750" indent="-285750" algn="just">
              <a:lnSpc>
                <a:spcPct val="107000"/>
              </a:lnSpc>
              <a:spcAft>
                <a:spcPts val="0"/>
              </a:spcAft>
              <a:buFont typeface="Wingdings" panose="05000000000000000000" pitchFamily="2" charset="2"/>
              <a:buChar char="Ø"/>
            </a:pPr>
            <a:r>
              <a:rPr lang="tr-TR" dirty="0"/>
              <a:t>Göç İdaresi Genel Müdürlüğü (GİGM) </a:t>
            </a:r>
          </a:p>
          <a:p>
            <a:pPr marL="285750" indent="-285750" algn="just">
              <a:lnSpc>
                <a:spcPct val="107000"/>
              </a:lnSpc>
              <a:spcAft>
                <a:spcPts val="0"/>
              </a:spcAft>
              <a:buFont typeface="Wingdings" panose="05000000000000000000" pitchFamily="2" charset="2"/>
              <a:buChar char="Ø"/>
            </a:pPr>
            <a:r>
              <a:rPr lang="tr-TR" dirty="0"/>
              <a:t>Devlet Hava Meydanları İşletmesi Genel Müdürlüğü (DHMİGM) </a:t>
            </a:r>
          </a:p>
          <a:p>
            <a:pPr indent="228600" algn="just">
              <a:lnSpc>
                <a:spcPct val="107000"/>
              </a:lnSpc>
              <a:spcAft>
                <a:spcPts val="0"/>
              </a:spcAft>
            </a:pPr>
            <a:endParaRPr lang="tr-TR" dirty="0"/>
          </a:p>
          <a:p>
            <a:pPr indent="228600" algn="just">
              <a:lnSpc>
                <a:spcPct val="107000"/>
              </a:lnSpc>
              <a:spcAft>
                <a:spcPts val="0"/>
              </a:spcAft>
            </a:pPr>
            <a:r>
              <a:rPr lang="tr-TR" dirty="0" smtClean="0"/>
              <a:t>arasında </a:t>
            </a:r>
            <a:r>
              <a:rPr lang="tr-TR" dirty="0"/>
              <a:t>yapılan </a:t>
            </a:r>
            <a:r>
              <a:rPr lang="tr-TR" dirty="0" smtClean="0"/>
              <a:t>götürü bedel hizmet alım sözleşmeleri kapsamında </a:t>
            </a:r>
            <a:r>
              <a:rPr lang="tr-TR" dirty="0"/>
              <a:t>tahsil edilen </a:t>
            </a:r>
            <a:r>
              <a:rPr lang="tr-TR" dirty="0" smtClean="0"/>
              <a:t>ödenekler ile </a:t>
            </a:r>
            <a:r>
              <a:rPr lang="tr-TR" b="1" u="sng" dirty="0" smtClean="0"/>
              <a:t>merkez paydan </a:t>
            </a:r>
            <a:r>
              <a:rPr lang="tr-TR" dirty="0"/>
              <a:t>İl Sağlık Müdürlüğüne aktarılan ödenekler;</a:t>
            </a:r>
          </a:p>
          <a:p>
            <a:pPr indent="228600" algn="just">
              <a:lnSpc>
                <a:spcPct val="107000"/>
              </a:lnSpc>
              <a:spcAft>
                <a:spcPts val="0"/>
              </a:spcAft>
            </a:pPr>
            <a:endParaRPr lang="tr-TR" dirty="0"/>
          </a:p>
          <a:p>
            <a:pPr marL="285750" indent="-285750" algn="just">
              <a:lnSpc>
                <a:spcPct val="107000"/>
              </a:lnSpc>
              <a:spcAft>
                <a:spcPts val="0"/>
              </a:spcAft>
              <a:buFont typeface="Arial" panose="020B0604020202020204" pitchFamily="34" charset="0"/>
              <a:buChar char="•"/>
            </a:pPr>
            <a:r>
              <a:rPr lang="tr-TR" dirty="0"/>
              <a:t>Sağlık müdürlüğü işletme birimi tarafından,</a:t>
            </a:r>
          </a:p>
          <a:p>
            <a:pPr marL="285750" indent="-285750" algn="just">
              <a:lnSpc>
                <a:spcPct val="107000"/>
              </a:lnSpc>
              <a:spcAft>
                <a:spcPts val="0"/>
              </a:spcAft>
              <a:buFont typeface="Arial" panose="020B0604020202020204" pitchFamily="34" charset="0"/>
              <a:buChar char="•"/>
            </a:pPr>
            <a:r>
              <a:rPr lang="tr-TR" dirty="0"/>
              <a:t>İl Sağlık Müdürlüğüne bağlı sağlık tesisleri tarafından, </a:t>
            </a:r>
          </a:p>
          <a:p>
            <a:pPr indent="228600" algn="just">
              <a:lnSpc>
                <a:spcPct val="107000"/>
              </a:lnSpc>
              <a:spcAft>
                <a:spcPts val="0"/>
              </a:spcAft>
            </a:pPr>
            <a:endParaRPr lang="tr-TR" dirty="0"/>
          </a:p>
          <a:p>
            <a:pPr indent="228600" algn="just">
              <a:lnSpc>
                <a:spcPct val="107000"/>
              </a:lnSpc>
              <a:spcAft>
                <a:spcPts val="0"/>
              </a:spcAft>
            </a:pPr>
            <a:r>
              <a:rPr lang="tr-TR" dirty="0"/>
              <a:t>Yapılacak muhasebe kayıtları</a:t>
            </a:r>
          </a:p>
        </p:txBody>
      </p:sp>
      <p:sp>
        <p:nvSpPr>
          <p:cNvPr id="5" name="Başlık 1"/>
          <p:cNvSpPr txBox="1">
            <a:spLocks/>
          </p:cNvSpPr>
          <p:nvPr/>
        </p:nvSpPr>
        <p:spPr>
          <a:xfrm>
            <a:off x="0" y="746766"/>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Ödeneklerin Kaydı ve Mahsuplaşma</a:t>
            </a:r>
          </a:p>
        </p:txBody>
      </p:sp>
      <p:sp>
        <p:nvSpPr>
          <p:cNvPr id="6" name="Dikdörtgen 5"/>
          <p:cNvSpPr/>
          <p:nvPr/>
        </p:nvSpPr>
        <p:spPr>
          <a:xfrm>
            <a:off x="0" y="1484784"/>
            <a:ext cx="9143998" cy="400110"/>
          </a:xfrm>
          <a:prstGeom prst="rect">
            <a:avLst/>
          </a:prstGeom>
        </p:spPr>
        <p:txBody>
          <a:bodyPr wrap="square">
            <a:spAutoFit/>
          </a:bodyPr>
          <a:lstStyle/>
          <a:p>
            <a:pPr algn="ctr"/>
            <a:r>
              <a:rPr lang="tr-TR" sz="2000" b="1" dirty="0">
                <a:solidFill>
                  <a:srgbClr val="FF0000"/>
                </a:solidFill>
              </a:rPr>
              <a:t>Protokol Kapsamındaki Ödenekler</a:t>
            </a:r>
          </a:p>
        </p:txBody>
      </p:sp>
    </p:spTree>
    <p:custDataLst>
      <p:tags r:id="rId1"/>
    </p:custDataLst>
    <p:extLst>
      <p:ext uri="{BB962C8B-B14F-4D97-AF65-F5344CB8AC3E}">
        <p14:creationId xmlns:p14="http://schemas.microsoft.com/office/powerpoint/2010/main" val="168659415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2329716"/>
            <a:ext cx="9144000" cy="1384995"/>
          </a:xfrm>
          <a:prstGeom prst="rect">
            <a:avLst/>
          </a:prstGeom>
        </p:spPr>
        <p:txBody>
          <a:bodyPr wrap="square">
            <a:spAutoFit/>
          </a:bodyPr>
          <a:lstStyle/>
          <a:p>
            <a:pPr algn="ctr"/>
            <a:r>
              <a:rPr lang="tr-TR" sz="2800" b="1" dirty="0">
                <a:solidFill>
                  <a:srgbClr val="FF0000"/>
                </a:solidFill>
              </a:rPr>
              <a:t>Sosyal Güvenlik Kurumu (</a:t>
            </a:r>
            <a:r>
              <a:rPr lang="tr-TR" sz="2800" b="1" dirty="0" smtClean="0">
                <a:solidFill>
                  <a:srgbClr val="FF0000"/>
                </a:solidFill>
              </a:rPr>
              <a:t>SGK) </a:t>
            </a:r>
            <a:r>
              <a:rPr lang="tr-TR" sz="2800" b="1" dirty="0">
                <a:solidFill>
                  <a:srgbClr val="FF0000"/>
                </a:solidFill>
              </a:rPr>
              <a:t>Ödenek Kaydı </a:t>
            </a:r>
            <a:endParaRPr lang="tr-TR" sz="2800" b="1" dirty="0" smtClean="0">
              <a:solidFill>
                <a:srgbClr val="FF0000"/>
              </a:solidFill>
            </a:endParaRPr>
          </a:p>
          <a:p>
            <a:pPr algn="ctr"/>
            <a:r>
              <a:rPr lang="tr-TR" sz="2800" b="1" dirty="0" smtClean="0">
                <a:solidFill>
                  <a:srgbClr val="FF0000"/>
                </a:solidFill>
              </a:rPr>
              <a:t>ve </a:t>
            </a:r>
          </a:p>
          <a:p>
            <a:pPr algn="ctr"/>
            <a:r>
              <a:rPr lang="tr-TR" sz="2800" b="1" dirty="0" smtClean="0">
                <a:solidFill>
                  <a:srgbClr val="FF0000"/>
                </a:solidFill>
              </a:rPr>
              <a:t>Mahsuplaşma</a:t>
            </a:r>
            <a:endParaRPr lang="tr-TR" sz="2800" b="1" dirty="0">
              <a:solidFill>
                <a:srgbClr val="FF0000"/>
              </a:solidFill>
            </a:endParaRPr>
          </a:p>
        </p:txBody>
      </p:sp>
    </p:spTree>
    <p:extLst>
      <p:ext uri="{BB962C8B-B14F-4D97-AF65-F5344CB8AC3E}">
        <p14:creationId xmlns:p14="http://schemas.microsoft.com/office/powerpoint/2010/main" val="1657765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289858"/>
            <a:ext cx="9143998" cy="400110"/>
          </a:xfrm>
          <a:prstGeom prst="rect">
            <a:avLst/>
          </a:prstGeom>
        </p:spPr>
        <p:txBody>
          <a:bodyPr wrap="square">
            <a:spAutoFit/>
          </a:bodyPr>
          <a:lstStyle/>
          <a:p>
            <a:pPr algn="ctr"/>
            <a:r>
              <a:rPr lang="tr-TR" sz="2000" b="1" dirty="0">
                <a:solidFill>
                  <a:srgbClr val="FF0000"/>
                </a:solidFill>
              </a:rPr>
              <a:t>Sağlık Müdürlüğü İşletme Birimi</a:t>
            </a:r>
          </a:p>
        </p:txBody>
      </p:sp>
      <p:sp>
        <p:nvSpPr>
          <p:cNvPr id="8" name="Başlık 1"/>
          <p:cNvSpPr txBox="1">
            <a:spLocks/>
          </p:cNvSpPr>
          <p:nvPr/>
        </p:nvSpPr>
        <p:spPr>
          <a:xfrm>
            <a:off x="0" y="836712"/>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SGK Ödenek Kaydı ve Mahsuplaşma</a:t>
            </a:r>
          </a:p>
        </p:txBody>
      </p:sp>
      <p:graphicFrame>
        <p:nvGraphicFramePr>
          <p:cNvPr id="12" name="Tablo 11"/>
          <p:cNvGraphicFramePr>
            <a:graphicFrameLocks noGrp="1"/>
          </p:cNvGraphicFramePr>
          <p:nvPr>
            <p:extLst>
              <p:ext uri="{D42A27DB-BD31-4B8C-83A1-F6EECF244321}">
                <p14:modId xmlns:p14="http://schemas.microsoft.com/office/powerpoint/2010/main" val="578795842"/>
              </p:ext>
            </p:extLst>
          </p:nvPr>
        </p:nvGraphicFramePr>
        <p:xfrm>
          <a:off x="611560" y="1916832"/>
          <a:ext cx="7920881" cy="1828022"/>
        </p:xfrm>
        <a:graphic>
          <a:graphicData uri="http://schemas.openxmlformats.org/drawingml/2006/table">
            <a:tbl>
              <a:tblPr/>
              <a:tblGrid>
                <a:gridCol w="1440160">
                  <a:extLst>
                    <a:ext uri="{9D8B030D-6E8A-4147-A177-3AD203B41FA5}">
                      <a16:colId xmlns:a16="http://schemas.microsoft.com/office/drawing/2014/main" xmlns="" val="20000"/>
                    </a:ext>
                  </a:extLst>
                </a:gridCol>
                <a:gridCol w="4567748">
                  <a:extLst>
                    <a:ext uri="{9D8B030D-6E8A-4147-A177-3AD203B41FA5}">
                      <a16:colId xmlns:a16="http://schemas.microsoft.com/office/drawing/2014/main" xmlns="" val="20001"/>
                    </a:ext>
                  </a:extLst>
                </a:gridCol>
                <a:gridCol w="1055433">
                  <a:extLst>
                    <a:ext uri="{9D8B030D-6E8A-4147-A177-3AD203B41FA5}">
                      <a16:colId xmlns:a16="http://schemas.microsoft.com/office/drawing/2014/main" xmlns="" val="20002"/>
                    </a:ext>
                  </a:extLst>
                </a:gridCol>
                <a:gridCol w="857540">
                  <a:extLst>
                    <a:ext uri="{9D8B030D-6E8A-4147-A177-3AD203B41FA5}">
                      <a16:colId xmlns:a16="http://schemas.microsoft.com/office/drawing/2014/main" xmlns="" val="20003"/>
                    </a:ext>
                  </a:extLst>
                </a:gridCol>
              </a:tblGrid>
              <a:tr h="483732">
                <a:tc gridSpan="4">
                  <a:txBody>
                    <a:bodyPr/>
                    <a:lstStyle/>
                    <a:p>
                      <a:pPr algn="ctr" fontAlgn="ctr"/>
                      <a:r>
                        <a:rPr lang="tr-TR" sz="1800" b="1" kern="1200" dirty="0" smtClean="0">
                          <a:solidFill>
                            <a:srgbClr val="FF0000"/>
                          </a:solidFill>
                          <a:latin typeface="+mn-lt"/>
                          <a:ea typeface="+mn-ea"/>
                          <a:cs typeface="+mn-cs"/>
                        </a:rPr>
                        <a:t>GSS Kapsamında Bulunan Kişilere Verilen 112 Acil Sağlık Hizmetleri Tahakkuk Kaydı</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07394">
                <a:tc>
                  <a:txBody>
                    <a:bodyPr/>
                    <a:lstStyle/>
                    <a:p>
                      <a:pPr algn="ctr" fontAlgn="b"/>
                      <a:r>
                        <a:rPr lang="tr-TR" sz="1800" b="1" kern="1200" dirty="0" err="1" smtClean="0">
                          <a:solidFill>
                            <a:schemeClr val="tx1"/>
                          </a:solidFill>
                          <a:latin typeface="+mn-lt"/>
                          <a:ea typeface="+mn-ea"/>
                          <a:cs typeface="+mn-cs"/>
                        </a:rPr>
                        <a:t>H.Kodu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56702">
                <a:tc>
                  <a:txBody>
                    <a:bodyPr/>
                    <a:lstStyle/>
                    <a:p>
                      <a:pPr algn="l" fontAlgn="b"/>
                      <a:r>
                        <a:rPr lang="tr-TR" sz="1800" kern="1200" dirty="0" smtClean="0">
                          <a:solidFill>
                            <a:schemeClr val="tx1"/>
                          </a:solidFill>
                          <a:latin typeface="+mn-lt"/>
                          <a:ea typeface="+mn-ea"/>
                          <a:cs typeface="+mn-cs"/>
                        </a:rPr>
                        <a:t>120.18</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GSS Kapsamında Bulunan Kişilere Verilen 112 Acil Sağlık Hizmetleri</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100.000</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0767">
                <a:tc>
                  <a:txBody>
                    <a:bodyPr/>
                    <a:lstStyle/>
                    <a:p>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600.01.12.05</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112 Acil Sağlık Hizmet Gelirleri</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100.000</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961469331"/>
              </p:ext>
            </p:extLst>
          </p:nvPr>
        </p:nvGraphicFramePr>
        <p:xfrm>
          <a:off x="611560" y="4005064"/>
          <a:ext cx="7920880" cy="2459112"/>
        </p:xfrm>
        <a:graphic>
          <a:graphicData uri="http://schemas.openxmlformats.org/drawingml/2006/table">
            <a:tbl>
              <a:tblPr/>
              <a:tblGrid>
                <a:gridCol w="1422145">
                  <a:extLst>
                    <a:ext uri="{9D8B030D-6E8A-4147-A177-3AD203B41FA5}">
                      <a16:colId xmlns:a16="http://schemas.microsoft.com/office/drawing/2014/main" xmlns="" val="20000"/>
                    </a:ext>
                  </a:extLst>
                </a:gridCol>
                <a:gridCol w="4626527">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410308">
                <a:tc gridSpan="4">
                  <a:txBody>
                    <a:bodyPr/>
                    <a:lstStyle/>
                    <a:p>
                      <a:pPr algn="ctr" fontAlgn="ctr"/>
                      <a:r>
                        <a:rPr lang="tr-TR" sz="1800" b="1" kern="1200" dirty="0" smtClean="0">
                          <a:solidFill>
                            <a:srgbClr val="FF0000"/>
                          </a:solidFill>
                          <a:latin typeface="+mn-lt"/>
                          <a:ea typeface="+mn-ea"/>
                          <a:cs typeface="+mn-cs"/>
                        </a:rPr>
                        <a:t>İSM ve Tesisler İçin Gönderilen SGK Ödeneğinin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86974">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68985">
                <a:tc>
                  <a:txBody>
                    <a:bodyPr/>
                    <a:lstStyle/>
                    <a:p>
                      <a:pPr marL="0" algn="l" defTabSz="914400" rtl="0" eaLnBrk="1" fontAlgn="b" latinLnBrk="0" hangingPunct="1"/>
                      <a:r>
                        <a:rPr lang="tr-TR" sz="1800" kern="1200" dirty="0" smtClean="0">
                          <a:solidFill>
                            <a:schemeClr val="tx1"/>
                          </a:solidFill>
                          <a:latin typeface="+mn-lt"/>
                          <a:ea typeface="+mn-ea"/>
                          <a:cs typeface="+mn-cs"/>
                        </a:rPr>
                        <a:t>102.01.02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Halk Bankası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13667">
                <a:tc>
                  <a:txBody>
                    <a:bodyPr/>
                    <a:lstStyle/>
                    <a:p>
                      <a:pPr marL="0" algn="l" defTabSz="914400" rtl="0" eaLnBrk="1" fontAlgn="b" latinLnBrk="0" hangingPunct="1"/>
                      <a:r>
                        <a:rPr lang="tr-TR" sz="1800" kern="1200" dirty="0" smtClean="0">
                          <a:solidFill>
                            <a:schemeClr val="tx1"/>
                          </a:solidFill>
                          <a:latin typeface="+mn-lt"/>
                          <a:ea typeface="+mn-ea"/>
                          <a:cs typeface="+mn-cs"/>
                        </a:rPr>
                        <a:t>         336.05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S.B. 5510 Sayılı SGK Kanununa Göre  Aktarılan Tutarlar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79178">
                <a:tc gridSpan="4">
                  <a:txBody>
                    <a:bodyPr/>
                    <a:lstStyle/>
                    <a:p>
                      <a:pPr marL="0" algn="l" defTabSz="914400" rtl="0" eaLnBrk="1" fontAlgn="b" latinLnBrk="0" hangingPunct="1"/>
                      <a:r>
                        <a:rPr lang="tr-TR" b="1" dirty="0" smtClean="0">
                          <a:solidFill>
                            <a:srgbClr val="0000FF"/>
                          </a:solidFill>
                        </a:rPr>
                        <a:t> Sistem tarafından otomatik oluşturulacaktır.</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custDataLst>
      <p:tags r:id="rId1"/>
    </p:custDataLst>
    <p:extLst>
      <p:ext uri="{BB962C8B-B14F-4D97-AF65-F5344CB8AC3E}">
        <p14:creationId xmlns:p14="http://schemas.microsoft.com/office/powerpoint/2010/main" val="153753244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graphicFrame>
        <p:nvGraphicFramePr>
          <p:cNvPr id="4" name="Tablo 3"/>
          <p:cNvGraphicFramePr>
            <a:graphicFrameLocks noGrp="1"/>
          </p:cNvGraphicFramePr>
          <p:nvPr>
            <p:extLst>
              <p:ext uri="{D42A27DB-BD31-4B8C-83A1-F6EECF244321}">
                <p14:modId xmlns:p14="http://schemas.microsoft.com/office/powerpoint/2010/main" val="188525117"/>
              </p:ext>
            </p:extLst>
          </p:nvPr>
        </p:nvGraphicFramePr>
        <p:xfrm>
          <a:off x="611560" y="1988840"/>
          <a:ext cx="7920880" cy="2160240"/>
        </p:xfrm>
        <a:graphic>
          <a:graphicData uri="http://schemas.openxmlformats.org/drawingml/2006/table">
            <a:tbl>
              <a:tblPr/>
              <a:tblGrid>
                <a:gridCol w="1422145">
                  <a:extLst>
                    <a:ext uri="{9D8B030D-6E8A-4147-A177-3AD203B41FA5}">
                      <a16:colId xmlns:a16="http://schemas.microsoft.com/office/drawing/2014/main" xmlns="" val="20000"/>
                    </a:ext>
                  </a:extLst>
                </a:gridCol>
                <a:gridCol w="4626527">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441870">
                <a:tc gridSpan="4">
                  <a:txBody>
                    <a:bodyPr/>
                    <a:lstStyle/>
                    <a:p>
                      <a:pPr algn="ctr" fontAlgn="ctr"/>
                      <a:r>
                        <a:rPr lang="tr-TR" sz="1800" b="1" kern="1200" dirty="0" smtClean="0">
                          <a:solidFill>
                            <a:srgbClr val="FF0000"/>
                          </a:solidFill>
                          <a:latin typeface="+mn-lt"/>
                          <a:ea typeface="+mn-ea"/>
                          <a:cs typeface="+mn-cs"/>
                        </a:rPr>
                        <a:t>İSM Tarafından</a:t>
                      </a:r>
                      <a:r>
                        <a:rPr lang="tr-TR" sz="1800" b="1" kern="1200" baseline="0" dirty="0" smtClean="0">
                          <a:solidFill>
                            <a:srgbClr val="FF0000"/>
                          </a:solidFill>
                          <a:latin typeface="+mn-lt"/>
                          <a:ea typeface="+mn-ea"/>
                          <a:cs typeface="+mn-cs"/>
                        </a:rPr>
                        <a:t> Sağlık</a:t>
                      </a:r>
                      <a:r>
                        <a:rPr lang="tr-TR" sz="1800" b="1" kern="1200" dirty="0" smtClean="0">
                          <a:solidFill>
                            <a:srgbClr val="FF0000"/>
                          </a:solidFill>
                          <a:latin typeface="+mn-lt"/>
                          <a:ea typeface="+mn-ea"/>
                          <a:cs typeface="+mn-cs"/>
                        </a:rPr>
                        <a:t> Tesislerine Gönderilen SGK Ödeneğinin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24434">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97366">
                <a:tc>
                  <a:txBody>
                    <a:bodyPr/>
                    <a:lstStyle/>
                    <a:p>
                      <a:pPr marL="0" algn="l" defTabSz="914400" rtl="0" eaLnBrk="1" fontAlgn="b" latinLnBrk="0" hangingPunct="1"/>
                      <a:r>
                        <a:rPr lang="tr-TR" sz="1800" kern="1200" dirty="0" smtClean="0">
                          <a:solidFill>
                            <a:schemeClr val="tx1"/>
                          </a:solidFill>
                          <a:latin typeface="+mn-lt"/>
                          <a:ea typeface="+mn-ea"/>
                          <a:cs typeface="+mn-cs"/>
                        </a:rPr>
                        <a:t>336.05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S.B. 5510 Sayılı SGK Kanununa Göre  Aktarılan Tutarlar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96570">
                <a:tc>
                  <a:txBody>
                    <a:bodyPr/>
                    <a:lstStyle/>
                    <a:p>
                      <a:pPr marL="0" algn="l" defTabSz="914400" rtl="0" eaLnBrk="1" fontAlgn="b" latinLnBrk="0" hangingPunct="1"/>
                      <a:r>
                        <a:rPr lang="tr-TR" sz="1800" kern="1200" dirty="0" smtClean="0">
                          <a:solidFill>
                            <a:schemeClr val="tx1"/>
                          </a:solidFill>
                          <a:latin typeface="+mn-lt"/>
                          <a:ea typeface="+mn-ea"/>
                          <a:cs typeface="+mn-cs"/>
                        </a:rPr>
                        <a:t>           103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Verilen Çekler ve Gönderme Emirleri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Dikdörtgen 6"/>
          <p:cNvSpPr/>
          <p:nvPr/>
        </p:nvSpPr>
        <p:spPr>
          <a:xfrm>
            <a:off x="0" y="1289858"/>
            <a:ext cx="9143998" cy="400110"/>
          </a:xfrm>
          <a:prstGeom prst="rect">
            <a:avLst/>
          </a:prstGeom>
        </p:spPr>
        <p:txBody>
          <a:bodyPr wrap="square">
            <a:spAutoFit/>
          </a:bodyPr>
          <a:lstStyle/>
          <a:p>
            <a:pPr algn="ctr"/>
            <a:r>
              <a:rPr lang="tr-TR" sz="2000" b="1" dirty="0">
                <a:solidFill>
                  <a:srgbClr val="FF0000"/>
                </a:solidFill>
              </a:rPr>
              <a:t>Sağlık Müdürlüğü İşletme Birimi</a:t>
            </a:r>
          </a:p>
        </p:txBody>
      </p:sp>
      <p:sp>
        <p:nvSpPr>
          <p:cNvPr id="9" name="Başlık 1"/>
          <p:cNvSpPr txBox="1">
            <a:spLocks/>
          </p:cNvSpPr>
          <p:nvPr/>
        </p:nvSpPr>
        <p:spPr>
          <a:xfrm>
            <a:off x="0" y="836712"/>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SGK Ödenek Kaydı ve Mahsuplaşma</a:t>
            </a:r>
          </a:p>
        </p:txBody>
      </p:sp>
    </p:spTree>
    <p:custDataLst>
      <p:tags r:id="rId1"/>
    </p:custDataLst>
    <p:extLst>
      <p:ext uri="{BB962C8B-B14F-4D97-AF65-F5344CB8AC3E}">
        <p14:creationId xmlns:p14="http://schemas.microsoft.com/office/powerpoint/2010/main" val="323649408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extLst>
              <p:ext uri="{D42A27DB-BD31-4B8C-83A1-F6EECF244321}">
                <p14:modId xmlns:p14="http://schemas.microsoft.com/office/powerpoint/2010/main" val="3977576390"/>
              </p:ext>
            </p:extLst>
          </p:nvPr>
        </p:nvGraphicFramePr>
        <p:xfrm>
          <a:off x="611562" y="1916832"/>
          <a:ext cx="7920879" cy="1973490"/>
        </p:xfrm>
        <a:graphic>
          <a:graphicData uri="http://schemas.openxmlformats.org/drawingml/2006/table">
            <a:tbl>
              <a:tblPr/>
              <a:tblGrid>
                <a:gridCol w="1441029">
                  <a:extLst>
                    <a:ext uri="{9D8B030D-6E8A-4147-A177-3AD203B41FA5}">
                      <a16:colId xmlns:a16="http://schemas.microsoft.com/office/drawing/2014/main" xmlns="" val="20000"/>
                    </a:ext>
                  </a:extLst>
                </a:gridCol>
                <a:gridCol w="467965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tblGrid>
              <a:tr h="432048">
                <a:tc gridSpan="4">
                  <a:txBody>
                    <a:bodyPr/>
                    <a:lstStyle/>
                    <a:p>
                      <a:pPr algn="ctr" fontAlgn="ctr"/>
                      <a:r>
                        <a:rPr lang="tr-TR" sz="1800" b="1" kern="1200" dirty="0">
                          <a:solidFill>
                            <a:srgbClr val="FF0000"/>
                          </a:solidFill>
                          <a:latin typeface="+mn-lt"/>
                          <a:ea typeface="+mn-ea"/>
                          <a:cs typeface="+mn-cs"/>
                        </a:rPr>
                        <a:t>Gönderilen Ödenek Tahakkuka Eşitse Mahsup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336.05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S.B. 5510 Sayılı SGK Kanununa Göre  Aktarılan Tutarlar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         120.18</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GSS Kapsamında Bulunan Kişilere Verilen 112 Acil Sağlık Hizmetleri</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3538975791"/>
              </p:ext>
            </p:extLst>
          </p:nvPr>
        </p:nvGraphicFramePr>
        <p:xfrm>
          <a:off x="611559" y="4077072"/>
          <a:ext cx="7920880" cy="2469506"/>
        </p:xfrm>
        <a:graphic>
          <a:graphicData uri="http://schemas.openxmlformats.org/drawingml/2006/table">
            <a:tbl>
              <a:tblPr/>
              <a:tblGrid>
                <a:gridCol w="1422145">
                  <a:extLst>
                    <a:ext uri="{9D8B030D-6E8A-4147-A177-3AD203B41FA5}">
                      <a16:colId xmlns:a16="http://schemas.microsoft.com/office/drawing/2014/main" xmlns="" val="20000"/>
                    </a:ext>
                  </a:extLst>
                </a:gridCol>
                <a:gridCol w="4698536">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1008111">
                  <a:extLst>
                    <a:ext uri="{9D8B030D-6E8A-4147-A177-3AD203B41FA5}">
                      <a16:colId xmlns:a16="http://schemas.microsoft.com/office/drawing/2014/main" xmlns="" val="20003"/>
                    </a:ext>
                  </a:extLst>
                </a:gridCol>
              </a:tblGrid>
              <a:tr h="445375">
                <a:tc gridSpan="4">
                  <a:txBody>
                    <a:bodyPr/>
                    <a:lstStyle/>
                    <a:p>
                      <a:pPr marL="0" algn="ctr" defTabSz="914400" rtl="0" eaLnBrk="1" fontAlgn="ctr" latinLnBrk="0" hangingPunct="1"/>
                      <a:r>
                        <a:rPr lang="tr-TR" sz="1800" b="1" kern="1200" dirty="0">
                          <a:solidFill>
                            <a:srgbClr val="FF0000"/>
                          </a:solidFill>
                          <a:latin typeface="+mn-lt"/>
                          <a:ea typeface="+mn-ea"/>
                          <a:cs typeface="+mn-cs"/>
                        </a:rPr>
                        <a:t>Gönderilen Ödenek Tahakkuktan Fazlaysa Mahsup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60040">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336.05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S.B. 5510 Sayılı SGK Kanununa Göre  Aktarılan Tutarlar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        120.18</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GSS Kapsamında Bulunan Kişilere Verilen 112 Acil Sağlık Hizmetleri</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90742">
                <a:tc>
                  <a:txBody>
                    <a:bodyPr/>
                    <a:lstStyle/>
                    <a:p>
                      <a:pPr marL="0" algn="l" defTabSz="914400" rtl="0" eaLnBrk="1" fontAlgn="b" latinLnBrk="0" hangingPunct="1"/>
                      <a:r>
                        <a:rPr lang="tr-TR" sz="1800" kern="1200" dirty="0">
                          <a:solidFill>
                            <a:schemeClr val="tx1"/>
                          </a:solidFill>
                          <a:latin typeface="+mn-lt"/>
                          <a:ea typeface="+mn-ea"/>
                          <a:cs typeface="+mn-cs"/>
                        </a:rPr>
                        <a:t> </a:t>
                      </a:r>
                      <a:r>
                        <a:rPr lang="tr-TR" sz="1800" kern="1200" dirty="0" smtClean="0">
                          <a:solidFill>
                            <a:schemeClr val="tx1"/>
                          </a:solidFill>
                          <a:latin typeface="+mn-lt"/>
                          <a:ea typeface="+mn-ea"/>
                          <a:cs typeface="+mn-cs"/>
                        </a:rPr>
                        <a:t>       602.99.01</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GSS Kapsamında Bulunan Kişilere Verilen Sağlık </a:t>
                      </a:r>
                      <a:r>
                        <a:rPr lang="tr-TR" sz="1800" kern="1200" dirty="0" smtClean="0">
                          <a:solidFill>
                            <a:schemeClr val="tx1"/>
                          </a:solidFill>
                          <a:latin typeface="+mn-lt"/>
                          <a:ea typeface="+mn-ea"/>
                          <a:cs typeface="+mn-cs"/>
                        </a:rPr>
                        <a:t>Hizmet </a:t>
                      </a:r>
                      <a:r>
                        <a:rPr lang="tr-TR" sz="1800" kern="1200" dirty="0">
                          <a:solidFill>
                            <a:schemeClr val="tx1"/>
                          </a:solidFill>
                          <a:latin typeface="+mn-lt"/>
                          <a:ea typeface="+mn-ea"/>
                          <a:cs typeface="+mn-cs"/>
                        </a:rPr>
                        <a:t>Gelirler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8" name="Dikdörtgen 7"/>
          <p:cNvSpPr/>
          <p:nvPr/>
        </p:nvSpPr>
        <p:spPr>
          <a:xfrm>
            <a:off x="0" y="1289858"/>
            <a:ext cx="9143998" cy="400110"/>
          </a:xfrm>
          <a:prstGeom prst="rect">
            <a:avLst/>
          </a:prstGeom>
        </p:spPr>
        <p:txBody>
          <a:bodyPr wrap="square">
            <a:spAutoFit/>
          </a:bodyPr>
          <a:lstStyle/>
          <a:p>
            <a:pPr algn="ctr"/>
            <a:r>
              <a:rPr lang="tr-TR" sz="2000" b="1" dirty="0">
                <a:solidFill>
                  <a:srgbClr val="FF0000"/>
                </a:solidFill>
              </a:rPr>
              <a:t>Sağlık Müdürlüğü İşletme Birimi</a:t>
            </a:r>
          </a:p>
        </p:txBody>
      </p:sp>
      <p:sp>
        <p:nvSpPr>
          <p:cNvPr id="12" name="Başlık 1"/>
          <p:cNvSpPr txBox="1">
            <a:spLocks/>
          </p:cNvSpPr>
          <p:nvPr/>
        </p:nvSpPr>
        <p:spPr>
          <a:xfrm>
            <a:off x="0" y="836712"/>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SGK Ödenek Kaydı ve Mahsuplaşma</a:t>
            </a:r>
          </a:p>
        </p:txBody>
      </p:sp>
    </p:spTree>
    <p:custDataLst>
      <p:tags r:id="rId1"/>
    </p:custDataLst>
    <p:extLst>
      <p:ext uri="{BB962C8B-B14F-4D97-AF65-F5344CB8AC3E}">
        <p14:creationId xmlns:p14="http://schemas.microsoft.com/office/powerpoint/2010/main" val="170519034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9" name="Dikdörtgen 8"/>
          <p:cNvSpPr/>
          <p:nvPr/>
        </p:nvSpPr>
        <p:spPr>
          <a:xfrm>
            <a:off x="660394" y="2492896"/>
            <a:ext cx="8075240" cy="3693319"/>
          </a:xfrm>
          <a:prstGeom prst="rect">
            <a:avLst/>
          </a:prstGeom>
        </p:spPr>
        <p:txBody>
          <a:bodyPr wrap="square">
            <a:spAutoFit/>
          </a:bodyPr>
          <a:lstStyle/>
          <a:p>
            <a:pPr lvl="0"/>
            <a:r>
              <a:rPr lang="tr-TR" b="1" dirty="0"/>
              <a:t>Kayıtlı değeri		=25.000     </a:t>
            </a:r>
          </a:p>
          <a:p>
            <a:pPr lvl="0"/>
            <a:r>
              <a:rPr lang="tr-TR" b="1" dirty="0"/>
              <a:t>Birikmiş Amortisman	=10.000</a:t>
            </a:r>
          </a:p>
          <a:p>
            <a:pPr lvl="0"/>
            <a:r>
              <a:rPr lang="tr-TR" b="1" dirty="0"/>
              <a:t> </a:t>
            </a:r>
          </a:p>
          <a:p>
            <a:pPr lvl="0"/>
            <a:r>
              <a:rPr lang="tr-TR" b="1" dirty="0"/>
              <a:t>          Devir Eden İşletme Kaydı;</a:t>
            </a:r>
          </a:p>
          <a:p>
            <a:pPr lvl="0" algn="just"/>
            <a:r>
              <a:rPr lang="tr-TR" b="1" dirty="0">
                <a:solidFill>
                  <a:prstClr val="black"/>
                </a:solidFill>
              </a:rPr>
              <a:t>----------------------------------------------------------------/-----------------------------------------------</a:t>
            </a:r>
          </a:p>
          <a:p>
            <a:pPr lvl="0" algn="just"/>
            <a:r>
              <a:rPr lang="tr-TR" b="1" dirty="0">
                <a:solidFill>
                  <a:prstClr val="black"/>
                </a:solidFill>
              </a:rPr>
              <a:t> </a:t>
            </a:r>
            <a:r>
              <a:rPr lang="tr-TR" b="1" dirty="0" smtClean="0">
                <a:solidFill>
                  <a:prstClr val="black"/>
                </a:solidFill>
              </a:rPr>
              <a:t>Hesap </a:t>
            </a:r>
            <a:r>
              <a:rPr lang="tr-TR" b="1" dirty="0">
                <a:solidFill>
                  <a:prstClr val="black"/>
                </a:solidFill>
              </a:rPr>
              <a:t>Kodu- Hesap Adı                                              Borç                         Alacak</a:t>
            </a:r>
          </a:p>
          <a:p>
            <a:pPr lvl="0" algn="just"/>
            <a:r>
              <a:rPr lang="tr-TR" dirty="0">
                <a:solidFill>
                  <a:prstClr val="black"/>
                </a:solidFill>
              </a:rPr>
              <a:t> </a:t>
            </a:r>
            <a:r>
              <a:rPr lang="tr-TR" dirty="0" smtClean="0">
                <a:solidFill>
                  <a:prstClr val="black"/>
                </a:solidFill>
              </a:rPr>
              <a:t> 257-      </a:t>
            </a:r>
            <a:r>
              <a:rPr lang="tr-TR" dirty="0">
                <a:solidFill>
                  <a:prstClr val="black"/>
                </a:solidFill>
              </a:rPr>
              <a:t>Birikmiş Amortisman Hesabı                         10.000</a:t>
            </a:r>
          </a:p>
          <a:p>
            <a:pPr lvl="0" algn="just"/>
            <a:r>
              <a:rPr lang="tr-TR" dirty="0">
                <a:solidFill>
                  <a:prstClr val="black"/>
                </a:solidFill>
              </a:rPr>
              <a:t> </a:t>
            </a:r>
            <a:r>
              <a:rPr lang="tr-TR" dirty="0" smtClean="0">
                <a:solidFill>
                  <a:prstClr val="black"/>
                </a:solidFill>
              </a:rPr>
              <a:t> 689.05-Kurumlararası </a:t>
            </a:r>
            <a:r>
              <a:rPr lang="tr-TR" dirty="0">
                <a:solidFill>
                  <a:prstClr val="black"/>
                </a:solidFill>
              </a:rPr>
              <a:t>Mal ve Malzeme                     15.000</a:t>
            </a:r>
          </a:p>
          <a:p>
            <a:pPr lvl="0" algn="just"/>
            <a:r>
              <a:rPr lang="tr-TR" dirty="0">
                <a:solidFill>
                  <a:prstClr val="black"/>
                </a:solidFill>
              </a:rPr>
              <a:t>  </a:t>
            </a:r>
            <a:r>
              <a:rPr lang="tr-TR" dirty="0" smtClean="0">
                <a:solidFill>
                  <a:prstClr val="black"/>
                </a:solidFill>
              </a:rPr>
              <a:t>              </a:t>
            </a:r>
            <a:r>
              <a:rPr lang="tr-TR" dirty="0">
                <a:solidFill>
                  <a:prstClr val="black"/>
                </a:solidFill>
              </a:rPr>
              <a:t>Devrinden Doğan Zararlar</a:t>
            </a:r>
          </a:p>
          <a:p>
            <a:pPr lvl="0" algn="just"/>
            <a:r>
              <a:rPr lang="tr-TR" dirty="0">
                <a:solidFill>
                  <a:prstClr val="black"/>
                </a:solidFill>
              </a:rPr>
              <a:t>                                              </a:t>
            </a:r>
          </a:p>
          <a:p>
            <a:pPr lvl="0" algn="just"/>
            <a:r>
              <a:rPr lang="tr-TR" dirty="0">
                <a:solidFill>
                  <a:prstClr val="black"/>
                </a:solidFill>
              </a:rPr>
              <a:t>  </a:t>
            </a:r>
            <a:r>
              <a:rPr lang="tr-TR" dirty="0" smtClean="0">
                <a:solidFill>
                  <a:prstClr val="black"/>
                </a:solidFill>
              </a:rPr>
              <a:t>                                 </a:t>
            </a:r>
            <a:r>
              <a:rPr lang="tr-TR" dirty="0">
                <a:solidFill>
                  <a:prstClr val="black"/>
                </a:solidFill>
              </a:rPr>
              <a:t>255-Demirbaşlar                                                          25.000</a:t>
            </a:r>
          </a:p>
          <a:p>
            <a:pPr lvl="0" algn="just"/>
            <a:endParaRPr lang="tr-TR" dirty="0">
              <a:solidFill>
                <a:prstClr val="black"/>
              </a:solidFill>
            </a:endParaRPr>
          </a:p>
          <a:p>
            <a:pPr lvl="0" algn="just"/>
            <a:r>
              <a:rPr lang="tr-TR" b="1" dirty="0" smtClean="0">
                <a:solidFill>
                  <a:prstClr val="black"/>
                </a:solidFill>
              </a:rPr>
              <a:t>-------------------------------------------------------------/--------------------------------------------------</a:t>
            </a:r>
            <a:endParaRPr lang="tr-TR" b="1" dirty="0">
              <a:solidFill>
                <a:prstClr val="black"/>
              </a:solidFill>
            </a:endParaRPr>
          </a:p>
        </p:txBody>
      </p:sp>
      <p:sp>
        <p:nvSpPr>
          <p:cNvPr id="10" name="Dikdörtgen 9"/>
          <p:cNvSpPr/>
          <p:nvPr/>
        </p:nvSpPr>
        <p:spPr>
          <a:xfrm>
            <a:off x="0" y="1547500"/>
            <a:ext cx="9143998" cy="400110"/>
          </a:xfrm>
          <a:prstGeom prst="rect">
            <a:avLst/>
          </a:prstGeom>
        </p:spPr>
        <p:txBody>
          <a:bodyPr wrap="square">
            <a:spAutoFit/>
          </a:bodyPr>
          <a:lstStyle/>
          <a:p>
            <a:pPr lvl="0" algn="ctr"/>
            <a:r>
              <a:rPr lang="tr-TR" sz="2000" b="1" dirty="0" smtClean="0">
                <a:solidFill>
                  <a:srgbClr val="FF0000"/>
                </a:solidFill>
              </a:rPr>
              <a:t>İhtiyaç Fazlası Demirbaş Devirleri (Bedelsiz) </a:t>
            </a:r>
            <a:endParaRPr lang="tr-TR" sz="2000" b="1" dirty="0">
              <a:solidFill>
                <a:srgbClr val="FF0000"/>
              </a:solidFill>
            </a:endParaRPr>
          </a:p>
        </p:txBody>
      </p:sp>
      <p:sp>
        <p:nvSpPr>
          <p:cNvPr id="11"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FF0000"/>
                </a:solidFill>
                <a:latin typeface="+mj-lt"/>
                <a:ea typeface="+mj-ea"/>
                <a:cs typeface="+mj-cs"/>
              </a:defRPr>
            </a:lvl1pPr>
          </a:lstStyle>
          <a:p>
            <a:r>
              <a:rPr lang="tr-TR" dirty="0">
                <a:solidFill>
                  <a:srgbClr val="0000FF"/>
                </a:solidFill>
              </a:rPr>
              <a:t>İşletme Birimlerinin Birbirinden Mal ve Malzeme Alımları/Devirleri</a:t>
            </a:r>
          </a:p>
        </p:txBody>
      </p:sp>
      <p:sp>
        <p:nvSpPr>
          <p:cNvPr id="2" name="Dikdörtgen 1"/>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927654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o 9"/>
          <p:cNvGraphicFramePr>
            <a:graphicFrameLocks noGrp="1"/>
          </p:cNvGraphicFramePr>
          <p:nvPr>
            <p:extLst>
              <p:ext uri="{D42A27DB-BD31-4B8C-83A1-F6EECF244321}">
                <p14:modId xmlns:p14="http://schemas.microsoft.com/office/powerpoint/2010/main" val="3152294496"/>
              </p:ext>
            </p:extLst>
          </p:nvPr>
        </p:nvGraphicFramePr>
        <p:xfrm>
          <a:off x="611560" y="2204864"/>
          <a:ext cx="7920881" cy="1584176"/>
        </p:xfrm>
        <a:graphic>
          <a:graphicData uri="http://schemas.openxmlformats.org/drawingml/2006/table">
            <a:tbl>
              <a:tblPr/>
              <a:tblGrid>
                <a:gridCol w="1179697">
                  <a:extLst>
                    <a:ext uri="{9D8B030D-6E8A-4147-A177-3AD203B41FA5}">
                      <a16:colId xmlns:a16="http://schemas.microsoft.com/office/drawing/2014/main" xmlns="" val="20000"/>
                    </a:ext>
                  </a:extLst>
                </a:gridCol>
                <a:gridCol w="4788183">
                  <a:extLst>
                    <a:ext uri="{9D8B030D-6E8A-4147-A177-3AD203B41FA5}">
                      <a16:colId xmlns:a16="http://schemas.microsoft.com/office/drawing/2014/main" xmlns="" val="20001"/>
                    </a:ext>
                  </a:extLst>
                </a:gridCol>
                <a:gridCol w="902122">
                  <a:extLst>
                    <a:ext uri="{9D8B030D-6E8A-4147-A177-3AD203B41FA5}">
                      <a16:colId xmlns:a16="http://schemas.microsoft.com/office/drawing/2014/main" xmlns="" val="20002"/>
                    </a:ext>
                  </a:extLst>
                </a:gridCol>
                <a:gridCol w="1050879">
                  <a:extLst>
                    <a:ext uri="{9D8B030D-6E8A-4147-A177-3AD203B41FA5}">
                      <a16:colId xmlns:a16="http://schemas.microsoft.com/office/drawing/2014/main" xmlns="" val="20003"/>
                    </a:ext>
                  </a:extLst>
                </a:gridCol>
              </a:tblGrid>
              <a:tr h="474360">
                <a:tc gridSpan="4">
                  <a:txBody>
                    <a:bodyPr/>
                    <a:lstStyle/>
                    <a:p>
                      <a:pPr marL="0" algn="ctr" defTabSz="914400" rtl="0" eaLnBrk="1" fontAlgn="ctr" latinLnBrk="0" hangingPunct="1"/>
                      <a:r>
                        <a:rPr lang="tr-TR" sz="1800" b="1" kern="1200" dirty="0">
                          <a:solidFill>
                            <a:srgbClr val="FF0000"/>
                          </a:solidFill>
                          <a:latin typeface="+mn-lt"/>
                          <a:ea typeface="+mn-ea"/>
                          <a:cs typeface="+mn-cs"/>
                        </a:rPr>
                        <a:t>Sağlık Hizmeti Gelirleri Tahakkuk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95300">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95300">
                <a:tc>
                  <a:txBody>
                    <a:bodyPr/>
                    <a:lstStyle/>
                    <a:p>
                      <a:pPr marL="0" algn="l" defTabSz="914400" rtl="0" eaLnBrk="1" fontAlgn="b" latinLnBrk="0" hangingPunct="1"/>
                      <a:r>
                        <a:rPr lang="tr-TR" sz="1800" kern="1200" dirty="0" smtClean="0">
                          <a:solidFill>
                            <a:schemeClr val="tx1"/>
                          </a:solidFill>
                          <a:latin typeface="+mn-lt"/>
                          <a:ea typeface="+mn-ea"/>
                          <a:cs typeface="+mn-cs"/>
                        </a:rPr>
                        <a:t>120.05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Sosyal Güvenlik Kurumlarından Alacaklar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19216">
                <a:tc>
                  <a:txBody>
                    <a:bodyPr/>
                    <a:lstStyle/>
                    <a:p>
                      <a:pPr marL="0" algn="l" defTabSz="914400" rtl="0" eaLnBrk="1" fontAlgn="b" latinLnBrk="0" hangingPunct="1"/>
                      <a:r>
                        <a:rPr lang="tr-TR" sz="1800" kern="1200" dirty="0" smtClean="0">
                          <a:solidFill>
                            <a:schemeClr val="tx1"/>
                          </a:solidFill>
                          <a:latin typeface="+mn-lt"/>
                          <a:ea typeface="+mn-ea"/>
                          <a:cs typeface="+mn-cs"/>
                        </a:rPr>
                        <a:t>         600.01</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Sağlık Hizmeti Gelirleri</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13" name="Tablo 12"/>
          <p:cNvGraphicFramePr>
            <a:graphicFrameLocks noGrp="1"/>
          </p:cNvGraphicFramePr>
          <p:nvPr>
            <p:extLst>
              <p:ext uri="{D42A27DB-BD31-4B8C-83A1-F6EECF244321}">
                <p14:modId xmlns:p14="http://schemas.microsoft.com/office/powerpoint/2010/main" val="2713625217"/>
              </p:ext>
            </p:extLst>
          </p:nvPr>
        </p:nvGraphicFramePr>
        <p:xfrm>
          <a:off x="611560" y="4210248"/>
          <a:ext cx="7920881" cy="1739032"/>
        </p:xfrm>
        <a:graphic>
          <a:graphicData uri="http://schemas.openxmlformats.org/drawingml/2006/table">
            <a:tbl>
              <a:tblPr/>
              <a:tblGrid>
                <a:gridCol w="1040909">
                  <a:extLst>
                    <a:ext uri="{9D8B030D-6E8A-4147-A177-3AD203B41FA5}">
                      <a16:colId xmlns:a16="http://schemas.microsoft.com/office/drawing/2014/main" xmlns="" val="20000"/>
                    </a:ext>
                  </a:extLst>
                </a:gridCol>
                <a:gridCol w="4926971">
                  <a:extLst>
                    <a:ext uri="{9D8B030D-6E8A-4147-A177-3AD203B41FA5}">
                      <a16:colId xmlns:a16="http://schemas.microsoft.com/office/drawing/2014/main" xmlns="" val="20001"/>
                    </a:ext>
                  </a:extLst>
                </a:gridCol>
                <a:gridCol w="902122">
                  <a:extLst>
                    <a:ext uri="{9D8B030D-6E8A-4147-A177-3AD203B41FA5}">
                      <a16:colId xmlns:a16="http://schemas.microsoft.com/office/drawing/2014/main" xmlns="" val="20002"/>
                    </a:ext>
                  </a:extLst>
                </a:gridCol>
                <a:gridCol w="1050879">
                  <a:extLst>
                    <a:ext uri="{9D8B030D-6E8A-4147-A177-3AD203B41FA5}">
                      <a16:colId xmlns:a16="http://schemas.microsoft.com/office/drawing/2014/main" xmlns="" val="20003"/>
                    </a:ext>
                  </a:extLst>
                </a:gridCol>
              </a:tblGrid>
              <a:tr h="405229">
                <a:tc gridSpan="4">
                  <a:txBody>
                    <a:bodyPr/>
                    <a:lstStyle/>
                    <a:p>
                      <a:pPr marL="0" algn="ctr" defTabSz="914400" rtl="0" eaLnBrk="1" fontAlgn="ctr" latinLnBrk="0" hangingPunct="1"/>
                      <a:r>
                        <a:rPr lang="tr-TR" sz="1800" b="1" kern="1200" dirty="0" smtClean="0">
                          <a:solidFill>
                            <a:srgbClr val="FF0000"/>
                          </a:solidFill>
                          <a:latin typeface="+mn-lt"/>
                          <a:ea typeface="+mn-ea"/>
                          <a:cs typeface="+mn-cs"/>
                        </a:rPr>
                        <a:t>Sağlık Tesisine</a:t>
                      </a:r>
                      <a:r>
                        <a:rPr lang="tr-TR" sz="1800" b="1" kern="1200" baseline="0" dirty="0" smtClean="0">
                          <a:solidFill>
                            <a:srgbClr val="FF0000"/>
                          </a:solidFill>
                          <a:latin typeface="+mn-lt"/>
                          <a:ea typeface="+mn-ea"/>
                          <a:cs typeface="+mn-cs"/>
                        </a:rPr>
                        <a:t> </a:t>
                      </a:r>
                      <a:r>
                        <a:rPr lang="tr-TR" sz="1800" b="1" kern="1200" dirty="0" smtClean="0">
                          <a:solidFill>
                            <a:srgbClr val="FF0000"/>
                          </a:solidFill>
                          <a:latin typeface="+mn-lt"/>
                          <a:ea typeface="+mn-ea"/>
                          <a:cs typeface="+mn-cs"/>
                        </a:rPr>
                        <a:t>Gelen </a:t>
                      </a:r>
                      <a:r>
                        <a:rPr lang="tr-TR" sz="1800" b="1" kern="1200" dirty="0">
                          <a:solidFill>
                            <a:srgbClr val="FF0000"/>
                          </a:solidFill>
                          <a:latin typeface="+mn-lt"/>
                          <a:ea typeface="+mn-ea"/>
                          <a:cs typeface="+mn-cs"/>
                        </a:rPr>
                        <a:t>Ödenek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72063">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72063">
                <a:tc>
                  <a:txBody>
                    <a:bodyPr/>
                    <a:lstStyle/>
                    <a:p>
                      <a:pPr marL="0" algn="l" defTabSz="914400" rtl="0" eaLnBrk="1" fontAlgn="b" latinLnBrk="0" hangingPunct="1"/>
                      <a:r>
                        <a:rPr lang="tr-TR" sz="1800" kern="1200" dirty="0" smtClean="0">
                          <a:solidFill>
                            <a:schemeClr val="tx1"/>
                          </a:solidFill>
                          <a:latin typeface="+mn-lt"/>
                          <a:ea typeface="+mn-ea"/>
                          <a:cs typeface="+mn-cs"/>
                        </a:rPr>
                        <a:t>102.01.02</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Halk Bankası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9677">
                <a:tc>
                  <a:txBody>
                    <a:bodyPr/>
                    <a:lstStyle/>
                    <a:p>
                      <a:pPr marL="0" algn="l" defTabSz="914400" rtl="0" eaLnBrk="1" fontAlgn="b" latinLnBrk="0" hangingPunct="1"/>
                      <a:r>
                        <a:rPr lang="tr-TR" sz="1800" kern="1200" dirty="0" smtClean="0">
                          <a:solidFill>
                            <a:schemeClr val="tx1"/>
                          </a:solidFill>
                          <a:latin typeface="+mn-lt"/>
                          <a:ea typeface="+mn-ea"/>
                          <a:cs typeface="+mn-cs"/>
                        </a:rPr>
                        <a:t>      340.03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Sosyal Güvenlik Kurumundan Alınan Tedavi Avansları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8" name="Dikdörtgen 7"/>
          <p:cNvSpPr/>
          <p:nvPr/>
        </p:nvSpPr>
        <p:spPr>
          <a:xfrm>
            <a:off x="0" y="1289858"/>
            <a:ext cx="9143998" cy="400110"/>
          </a:xfrm>
          <a:prstGeom prst="rect">
            <a:avLst/>
          </a:prstGeom>
        </p:spPr>
        <p:txBody>
          <a:bodyPr wrap="square">
            <a:spAutoFit/>
          </a:bodyPr>
          <a:lstStyle/>
          <a:p>
            <a:pPr algn="ctr"/>
            <a:r>
              <a:rPr lang="tr-TR" sz="2000" b="1" dirty="0">
                <a:solidFill>
                  <a:srgbClr val="FF0000"/>
                </a:solidFill>
              </a:rPr>
              <a:t>Sağlık Tesisleri İşletme Birimi</a:t>
            </a:r>
          </a:p>
        </p:txBody>
      </p:sp>
      <p:sp>
        <p:nvSpPr>
          <p:cNvPr id="9" name="Başlık 1"/>
          <p:cNvSpPr txBox="1">
            <a:spLocks/>
          </p:cNvSpPr>
          <p:nvPr/>
        </p:nvSpPr>
        <p:spPr>
          <a:xfrm>
            <a:off x="0" y="836712"/>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SGK Ödenek Kaydı ve Mahsuplaşma</a:t>
            </a:r>
          </a:p>
        </p:txBody>
      </p:sp>
    </p:spTree>
    <p:custDataLst>
      <p:tags r:id="rId1"/>
    </p:custDataLst>
    <p:extLst>
      <p:ext uri="{BB962C8B-B14F-4D97-AF65-F5344CB8AC3E}">
        <p14:creationId xmlns:p14="http://schemas.microsoft.com/office/powerpoint/2010/main" val="378064195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182174156"/>
              </p:ext>
            </p:extLst>
          </p:nvPr>
        </p:nvGraphicFramePr>
        <p:xfrm>
          <a:off x="611561" y="2132856"/>
          <a:ext cx="7920881" cy="1656184"/>
        </p:xfrm>
        <a:graphic>
          <a:graphicData uri="http://schemas.openxmlformats.org/drawingml/2006/table">
            <a:tbl>
              <a:tblPr/>
              <a:tblGrid>
                <a:gridCol w="1118864">
                  <a:extLst>
                    <a:ext uri="{9D8B030D-6E8A-4147-A177-3AD203B41FA5}">
                      <a16:colId xmlns:a16="http://schemas.microsoft.com/office/drawing/2014/main" xmlns="" val="20000"/>
                    </a:ext>
                  </a:extLst>
                </a:gridCol>
                <a:gridCol w="4920778">
                  <a:extLst>
                    <a:ext uri="{9D8B030D-6E8A-4147-A177-3AD203B41FA5}">
                      <a16:colId xmlns:a16="http://schemas.microsoft.com/office/drawing/2014/main" xmlns="" val="20001"/>
                    </a:ext>
                  </a:extLst>
                </a:gridCol>
                <a:gridCol w="970294">
                  <a:extLst>
                    <a:ext uri="{9D8B030D-6E8A-4147-A177-3AD203B41FA5}">
                      <a16:colId xmlns:a16="http://schemas.microsoft.com/office/drawing/2014/main" xmlns="" val="20002"/>
                    </a:ext>
                  </a:extLst>
                </a:gridCol>
                <a:gridCol w="910945">
                  <a:extLst>
                    <a:ext uri="{9D8B030D-6E8A-4147-A177-3AD203B41FA5}">
                      <a16:colId xmlns:a16="http://schemas.microsoft.com/office/drawing/2014/main" xmlns="" val="20003"/>
                    </a:ext>
                  </a:extLst>
                </a:gridCol>
              </a:tblGrid>
              <a:tr h="432048">
                <a:tc gridSpan="4">
                  <a:txBody>
                    <a:bodyPr/>
                    <a:lstStyle/>
                    <a:p>
                      <a:pPr marL="0" algn="ctr" defTabSz="914400" rtl="0" eaLnBrk="1" fontAlgn="ctr" latinLnBrk="0" hangingPunct="1"/>
                      <a:r>
                        <a:rPr lang="tr-TR" sz="1800" b="1" kern="1200" dirty="0">
                          <a:solidFill>
                            <a:srgbClr val="FF0000"/>
                          </a:solidFill>
                          <a:latin typeface="+mn-lt"/>
                          <a:ea typeface="+mn-ea"/>
                          <a:cs typeface="+mn-cs"/>
                        </a:rPr>
                        <a:t>Gönderilen Ödenek Tahakkuka Eşitse Mahsup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340.03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Sosyal Güvenlik Kurumundan Alınan Tedavi Avansları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60040">
                <a:tc>
                  <a:txBody>
                    <a:bodyPr/>
                    <a:lstStyle/>
                    <a:p>
                      <a:pPr marL="0" algn="l" defTabSz="914400" rtl="0" eaLnBrk="1" fontAlgn="b" latinLnBrk="0" hangingPunct="1"/>
                      <a:r>
                        <a:rPr lang="tr-TR" sz="1800" kern="1200" dirty="0" smtClean="0">
                          <a:solidFill>
                            <a:schemeClr val="tx1"/>
                          </a:solidFill>
                          <a:latin typeface="+mn-lt"/>
                          <a:ea typeface="+mn-ea"/>
                          <a:cs typeface="+mn-cs"/>
                        </a:rPr>
                        <a:t>        120.05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Sosyal Güvenlik Kurumlarından Alacaklar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614611171"/>
              </p:ext>
            </p:extLst>
          </p:nvPr>
        </p:nvGraphicFramePr>
        <p:xfrm>
          <a:off x="611560" y="4005064"/>
          <a:ext cx="7920880" cy="2481242"/>
        </p:xfrm>
        <a:graphic>
          <a:graphicData uri="http://schemas.openxmlformats.org/drawingml/2006/table">
            <a:tbl>
              <a:tblPr/>
              <a:tblGrid>
                <a:gridCol w="1080120">
                  <a:extLst>
                    <a:ext uri="{9D8B030D-6E8A-4147-A177-3AD203B41FA5}">
                      <a16:colId xmlns:a16="http://schemas.microsoft.com/office/drawing/2014/main" xmlns="" val="20000"/>
                    </a:ext>
                  </a:extLst>
                </a:gridCol>
                <a:gridCol w="4852930">
                  <a:extLst>
                    <a:ext uri="{9D8B030D-6E8A-4147-A177-3AD203B41FA5}">
                      <a16:colId xmlns:a16="http://schemas.microsoft.com/office/drawing/2014/main" xmlns="" val="20001"/>
                    </a:ext>
                  </a:extLst>
                </a:gridCol>
                <a:gridCol w="1059473">
                  <a:extLst>
                    <a:ext uri="{9D8B030D-6E8A-4147-A177-3AD203B41FA5}">
                      <a16:colId xmlns:a16="http://schemas.microsoft.com/office/drawing/2014/main" xmlns="" val="20002"/>
                    </a:ext>
                  </a:extLst>
                </a:gridCol>
                <a:gridCol w="928357">
                  <a:extLst>
                    <a:ext uri="{9D8B030D-6E8A-4147-A177-3AD203B41FA5}">
                      <a16:colId xmlns:a16="http://schemas.microsoft.com/office/drawing/2014/main" xmlns="" val="20003"/>
                    </a:ext>
                  </a:extLst>
                </a:gridCol>
              </a:tblGrid>
              <a:tr h="449720">
                <a:tc gridSpan="4">
                  <a:txBody>
                    <a:bodyPr/>
                    <a:lstStyle/>
                    <a:p>
                      <a:pPr marL="0" algn="ctr" defTabSz="914400" rtl="0" eaLnBrk="1" fontAlgn="ctr" latinLnBrk="0" hangingPunct="1"/>
                      <a:r>
                        <a:rPr lang="tr-TR" sz="1800" b="1" kern="1200" dirty="0">
                          <a:solidFill>
                            <a:srgbClr val="FF0000"/>
                          </a:solidFill>
                          <a:latin typeface="+mn-lt"/>
                          <a:ea typeface="+mn-ea"/>
                          <a:cs typeface="+mn-cs"/>
                        </a:rPr>
                        <a:t>Gönderilen Ödenek Tahakkuktan Fazlaysa Mahsup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49720">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9720">
                <a:tc>
                  <a:txBody>
                    <a:bodyPr/>
                    <a:lstStyle/>
                    <a:p>
                      <a:pPr marL="0" algn="l" defTabSz="914400" rtl="0" eaLnBrk="1" fontAlgn="b" latinLnBrk="0" hangingPunct="1"/>
                      <a:r>
                        <a:rPr lang="tr-TR" sz="1800" kern="1200" dirty="0" smtClean="0">
                          <a:solidFill>
                            <a:schemeClr val="tx1"/>
                          </a:solidFill>
                          <a:latin typeface="+mn-lt"/>
                          <a:ea typeface="+mn-ea"/>
                          <a:cs typeface="+mn-cs"/>
                        </a:rPr>
                        <a:t>340.03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Sosyal Güvenlik Kurumundan Alınan Tedavi Avansları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49720">
                <a:tc>
                  <a:txBody>
                    <a:bodyPr/>
                    <a:lstStyle/>
                    <a:p>
                      <a:pPr marL="0" algn="l" defTabSz="914400" rtl="0" eaLnBrk="1" fontAlgn="b" latinLnBrk="0" hangingPunct="1"/>
                      <a:r>
                        <a:rPr lang="tr-TR" sz="1800" kern="1200" dirty="0" smtClean="0">
                          <a:solidFill>
                            <a:schemeClr val="tx1"/>
                          </a:solidFill>
                          <a:latin typeface="+mn-lt"/>
                          <a:ea typeface="+mn-ea"/>
                          <a:cs typeface="+mn-cs"/>
                        </a:rPr>
                        <a:t>  120.05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Sosyal Güvenlik Kurumlarından Alacaklar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77385">
                <a:tc>
                  <a:txBody>
                    <a:bodyPr/>
                    <a:lstStyle/>
                    <a:p>
                      <a:pPr marL="0" algn="l" defTabSz="914400" rtl="0" eaLnBrk="1" fontAlgn="b" latinLnBrk="0" hangingPunct="1"/>
                      <a:r>
                        <a:rPr lang="tr-TR" sz="1800" kern="1200" dirty="0" smtClean="0">
                          <a:solidFill>
                            <a:schemeClr val="tx1"/>
                          </a:solidFill>
                          <a:latin typeface="+mn-lt"/>
                          <a:ea typeface="+mn-ea"/>
                          <a:cs typeface="+mn-cs"/>
                        </a:rPr>
                        <a:t>  602.99.01</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GSS Kapsamında Bulunan Kişilere Verilen Sağlık </a:t>
                      </a:r>
                      <a:r>
                        <a:rPr lang="tr-TR" sz="1800" kern="1200" dirty="0" smtClean="0">
                          <a:solidFill>
                            <a:schemeClr val="tx1"/>
                          </a:solidFill>
                          <a:latin typeface="+mn-lt"/>
                          <a:ea typeface="+mn-ea"/>
                          <a:cs typeface="+mn-cs"/>
                        </a:rPr>
                        <a:t>Hizmet </a:t>
                      </a:r>
                      <a:r>
                        <a:rPr lang="tr-TR" sz="1800" kern="1200" dirty="0">
                          <a:solidFill>
                            <a:schemeClr val="tx1"/>
                          </a:solidFill>
                          <a:latin typeface="+mn-lt"/>
                          <a:ea typeface="+mn-ea"/>
                          <a:cs typeface="+mn-cs"/>
                        </a:rPr>
                        <a:t>Gelirler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8" name="Dikdörtgen 7"/>
          <p:cNvSpPr/>
          <p:nvPr/>
        </p:nvSpPr>
        <p:spPr>
          <a:xfrm>
            <a:off x="0" y="1289858"/>
            <a:ext cx="9143998" cy="400110"/>
          </a:xfrm>
          <a:prstGeom prst="rect">
            <a:avLst/>
          </a:prstGeom>
        </p:spPr>
        <p:txBody>
          <a:bodyPr wrap="square">
            <a:spAutoFit/>
          </a:bodyPr>
          <a:lstStyle/>
          <a:p>
            <a:pPr algn="ctr"/>
            <a:r>
              <a:rPr lang="tr-TR" sz="2000" b="1" dirty="0">
                <a:solidFill>
                  <a:srgbClr val="FF0000"/>
                </a:solidFill>
              </a:rPr>
              <a:t>Sağlık Tesisleri İşletme Birimi</a:t>
            </a:r>
          </a:p>
        </p:txBody>
      </p:sp>
      <p:sp>
        <p:nvSpPr>
          <p:cNvPr id="10" name="Başlık 1"/>
          <p:cNvSpPr txBox="1">
            <a:spLocks/>
          </p:cNvSpPr>
          <p:nvPr/>
        </p:nvSpPr>
        <p:spPr>
          <a:xfrm>
            <a:off x="0" y="836712"/>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SGK Ödenek Kaydı ve Mahsuplaşma</a:t>
            </a:r>
          </a:p>
        </p:txBody>
      </p:sp>
    </p:spTree>
    <p:custDataLst>
      <p:tags r:id="rId1"/>
    </p:custDataLst>
    <p:extLst>
      <p:ext uri="{BB962C8B-B14F-4D97-AF65-F5344CB8AC3E}">
        <p14:creationId xmlns:p14="http://schemas.microsoft.com/office/powerpoint/2010/main" val="348308428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0" y="2492896"/>
            <a:ext cx="9144000" cy="1440160"/>
          </a:xfrm>
          <a:prstGeom prst="rect">
            <a:avLst/>
          </a:prstGeom>
          <a:solidFill>
            <a:schemeClr val="bg1"/>
          </a:solid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tr-TR" sz="2800" b="1" dirty="0">
                <a:solidFill>
                  <a:srgbClr val="FF0000"/>
                </a:solidFill>
              </a:rPr>
              <a:t>Göç İdaresi Genel Müdürlüğü </a:t>
            </a:r>
            <a:r>
              <a:rPr lang="tr-TR" sz="2800" b="1" dirty="0" smtClean="0">
                <a:solidFill>
                  <a:srgbClr val="FF0000"/>
                </a:solidFill>
              </a:rPr>
              <a:t>(GİGM) Ödenek </a:t>
            </a:r>
            <a:r>
              <a:rPr lang="tr-TR" sz="2800" b="1" dirty="0">
                <a:solidFill>
                  <a:srgbClr val="FF0000"/>
                </a:solidFill>
              </a:rPr>
              <a:t>Kaydı </a:t>
            </a:r>
            <a:endParaRPr lang="tr-TR" sz="2800" b="1" dirty="0" smtClean="0">
              <a:solidFill>
                <a:srgbClr val="FF0000"/>
              </a:solidFill>
            </a:endParaRPr>
          </a:p>
          <a:p>
            <a:pPr lvl="0">
              <a:spcBef>
                <a:spcPts val="0"/>
              </a:spcBef>
            </a:pPr>
            <a:r>
              <a:rPr lang="tr-TR" sz="2800" b="1" dirty="0" smtClean="0">
                <a:solidFill>
                  <a:srgbClr val="FF0000"/>
                </a:solidFill>
              </a:rPr>
              <a:t>ve </a:t>
            </a:r>
          </a:p>
          <a:p>
            <a:pPr lvl="0">
              <a:spcBef>
                <a:spcPts val="0"/>
              </a:spcBef>
            </a:pPr>
            <a:r>
              <a:rPr lang="tr-TR" sz="2800" b="1" dirty="0" smtClean="0">
                <a:solidFill>
                  <a:srgbClr val="FF0000"/>
                </a:solidFill>
              </a:rPr>
              <a:t>Mahsuplaşma</a:t>
            </a:r>
            <a:endParaRPr lang="tr-TR" sz="2800" b="1" dirty="0">
              <a:solidFill>
                <a:srgbClr val="FF0000"/>
              </a:solidFill>
            </a:endParaRPr>
          </a:p>
        </p:txBody>
      </p:sp>
    </p:spTree>
    <p:extLst>
      <p:ext uri="{BB962C8B-B14F-4D97-AF65-F5344CB8AC3E}">
        <p14:creationId xmlns:p14="http://schemas.microsoft.com/office/powerpoint/2010/main" val="385663305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268760"/>
            <a:ext cx="9143998" cy="400110"/>
          </a:xfrm>
          <a:prstGeom prst="rect">
            <a:avLst/>
          </a:prstGeom>
        </p:spPr>
        <p:txBody>
          <a:bodyPr wrap="square">
            <a:spAutoFit/>
          </a:bodyPr>
          <a:lstStyle/>
          <a:p>
            <a:pPr algn="ctr"/>
            <a:r>
              <a:rPr lang="tr-TR" sz="2000" b="1" dirty="0">
                <a:solidFill>
                  <a:srgbClr val="FF0000"/>
                </a:solidFill>
              </a:rPr>
              <a:t>Sağlık Müdürlüğü İşletme Birimi</a:t>
            </a:r>
          </a:p>
        </p:txBody>
      </p:sp>
      <p:sp>
        <p:nvSpPr>
          <p:cNvPr id="8"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GİGM Ödenek Kaydı ve Mahsuplaşma</a:t>
            </a:r>
          </a:p>
        </p:txBody>
      </p:sp>
      <p:graphicFrame>
        <p:nvGraphicFramePr>
          <p:cNvPr id="12" name="Tablo 11"/>
          <p:cNvGraphicFramePr>
            <a:graphicFrameLocks noGrp="1"/>
          </p:cNvGraphicFramePr>
          <p:nvPr>
            <p:extLst>
              <p:ext uri="{D42A27DB-BD31-4B8C-83A1-F6EECF244321}">
                <p14:modId xmlns:p14="http://schemas.microsoft.com/office/powerpoint/2010/main" val="2691589904"/>
              </p:ext>
            </p:extLst>
          </p:nvPr>
        </p:nvGraphicFramePr>
        <p:xfrm>
          <a:off x="611560" y="1916040"/>
          <a:ext cx="7920881" cy="1800992"/>
        </p:xfrm>
        <a:graphic>
          <a:graphicData uri="http://schemas.openxmlformats.org/drawingml/2006/table">
            <a:tbl>
              <a:tblPr/>
              <a:tblGrid>
                <a:gridCol w="1440160">
                  <a:extLst>
                    <a:ext uri="{9D8B030D-6E8A-4147-A177-3AD203B41FA5}">
                      <a16:colId xmlns:a16="http://schemas.microsoft.com/office/drawing/2014/main" xmlns="" val="20000"/>
                    </a:ext>
                  </a:extLst>
                </a:gridCol>
                <a:gridCol w="4567748">
                  <a:extLst>
                    <a:ext uri="{9D8B030D-6E8A-4147-A177-3AD203B41FA5}">
                      <a16:colId xmlns:a16="http://schemas.microsoft.com/office/drawing/2014/main" xmlns="" val="20001"/>
                    </a:ext>
                  </a:extLst>
                </a:gridCol>
                <a:gridCol w="1055433">
                  <a:extLst>
                    <a:ext uri="{9D8B030D-6E8A-4147-A177-3AD203B41FA5}">
                      <a16:colId xmlns:a16="http://schemas.microsoft.com/office/drawing/2014/main" xmlns="" val="20002"/>
                    </a:ext>
                  </a:extLst>
                </a:gridCol>
                <a:gridCol w="857540">
                  <a:extLst>
                    <a:ext uri="{9D8B030D-6E8A-4147-A177-3AD203B41FA5}">
                      <a16:colId xmlns:a16="http://schemas.microsoft.com/office/drawing/2014/main" xmlns="" val="20003"/>
                    </a:ext>
                  </a:extLst>
                </a:gridCol>
              </a:tblGrid>
              <a:tr h="483732">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Göç İdaresi Genel Müdürlüğü Kapsamındaki Kişilere Verilen Sağlık Hizmetleri Tahakkuk Kaydı</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07394">
                <a:tc>
                  <a:txBody>
                    <a:bodyPr/>
                    <a:lstStyle/>
                    <a:p>
                      <a:pPr algn="ctr" fontAlgn="b"/>
                      <a:r>
                        <a:rPr lang="tr-TR" sz="1800" b="1" kern="1200" dirty="0" err="1" smtClean="0">
                          <a:solidFill>
                            <a:schemeClr val="tx1"/>
                          </a:solidFill>
                          <a:latin typeface="+mn-lt"/>
                          <a:ea typeface="+mn-ea"/>
                          <a:cs typeface="+mn-cs"/>
                        </a:rPr>
                        <a:t>H.Kodu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56702">
                <a:tc>
                  <a:txBody>
                    <a:bodyPr/>
                    <a:lstStyle/>
                    <a:p>
                      <a:pPr algn="l" fontAlgn="b"/>
                      <a:r>
                        <a:rPr lang="tr-TR" sz="1800" kern="1200" dirty="0" smtClean="0">
                          <a:solidFill>
                            <a:schemeClr val="tx1"/>
                          </a:solidFill>
                          <a:latin typeface="+mn-lt"/>
                          <a:ea typeface="+mn-ea"/>
                          <a:cs typeface="+mn-cs"/>
                        </a:rPr>
                        <a:t>120.01.53</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Göç İdaresi Genel Müdürlüğü</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50.000</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0767">
                <a:tc>
                  <a:txBody>
                    <a:bodyPr/>
                    <a:lstStyle/>
                    <a:p>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600.01.90</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Global Bütçe Dışı Sağlık Hizmeti Gelirleri</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50.000</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811771382"/>
              </p:ext>
            </p:extLst>
          </p:nvPr>
        </p:nvGraphicFramePr>
        <p:xfrm>
          <a:off x="611560" y="4066232"/>
          <a:ext cx="7920880" cy="2290117"/>
        </p:xfrm>
        <a:graphic>
          <a:graphicData uri="http://schemas.openxmlformats.org/drawingml/2006/table">
            <a:tbl>
              <a:tblPr/>
              <a:tblGrid>
                <a:gridCol w="1422145">
                  <a:extLst>
                    <a:ext uri="{9D8B030D-6E8A-4147-A177-3AD203B41FA5}">
                      <a16:colId xmlns:a16="http://schemas.microsoft.com/office/drawing/2014/main" xmlns="" val="20000"/>
                    </a:ext>
                  </a:extLst>
                </a:gridCol>
                <a:gridCol w="4626527">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392599">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İSM ve Tesisler İçin Gönderilen Göç İdaresi Genel Müdürlüğü Ödeneğinin Kaydı</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65955">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8743">
                <a:tc>
                  <a:txBody>
                    <a:bodyPr/>
                    <a:lstStyle/>
                    <a:p>
                      <a:pPr marL="0" algn="l" defTabSz="914400" rtl="0" eaLnBrk="1" fontAlgn="b" latinLnBrk="0" hangingPunct="1"/>
                      <a:r>
                        <a:rPr lang="tr-TR" sz="1800" kern="1200" dirty="0" smtClean="0">
                          <a:solidFill>
                            <a:schemeClr val="tx1"/>
                          </a:solidFill>
                          <a:latin typeface="+mn-lt"/>
                          <a:ea typeface="+mn-ea"/>
                          <a:cs typeface="+mn-cs"/>
                        </a:rPr>
                        <a:t>102.01.02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Halk Bankası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86024">
                <a:tc>
                  <a:txBody>
                    <a:bodyPr/>
                    <a:lstStyle/>
                    <a:p>
                      <a:pPr marL="0" algn="l" defTabSz="914400" rtl="0" eaLnBrk="1" fontAlgn="b" latinLnBrk="0" hangingPunct="1"/>
                      <a:r>
                        <a:rPr lang="tr-TR" sz="1800" kern="1200" dirty="0" smtClean="0">
                          <a:solidFill>
                            <a:schemeClr val="tx1"/>
                          </a:solidFill>
                          <a:latin typeface="+mn-lt"/>
                          <a:ea typeface="+mn-ea"/>
                          <a:cs typeface="+mn-cs"/>
                        </a:rPr>
                        <a:t>         336.22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Göç İdaresi Genel Müdürlüğü Diğer Alacaklar Hesabı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96796">
                <a:tc gridSpan="4">
                  <a:txBody>
                    <a:bodyPr/>
                    <a:lstStyle/>
                    <a:p>
                      <a:pPr marL="0" algn="l" defTabSz="914400" rtl="0" eaLnBrk="1" fontAlgn="b" latinLnBrk="0" hangingPunct="1"/>
                      <a:r>
                        <a:rPr lang="tr-TR" dirty="0" smtClean="0"/>
                        <a:t>  </a:t>
                      </a:r>
                      <a:r>
                        <a:rPr lang="tr-TR" b="1" dirty="0" smtClean="0">
                          <a:solidFill>
                            <a:srgbClr val="0000FF"/>
                          </a:solidFill>
                        </a:rPr>
                        <a:t>Sistem tarafından otomatik oluşturulacaktır</a:t>
                      </a:r>
                      <a:endParaRPr lang="tr-TR" sz="1800" b="1" kern="1200" dirty="0">
                        <a:solidFill>
                          <a:srgbClr val="0000FF"/>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custDataLst>
      <p:tags r:id="rId1"/>
    </p:custDataLst>
    <p:extLst>
      <p:ext uri="{BB962C8B-B14F-4D97-AF65-F5344CB8AC3E}">
        <p14:creationId xmlns:p14="http://schemas.microsoft.com/office/powerpoint/2010/main" val="88460363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graphicFrame>
        <p:nvGraphicFramePr>
          <p:cNvPr id="4" name="Tablo 3"/>
          <p:cNvGraphicFramePr>
            <a:graphicFrameLocks noGrp="1"/>
          </p:cNvGraphicFramePr>
          <p:nvPr>
            <p:extLst>
              <p:ext uri="{D42A27DB-BD31-4B8C-83A1-F6EECF244321}">
                <p14:modId xmlns:p14="http://schemas.microsoft.com/office/powerpoint/2010/main" val="451336125"/>
              </p:ext>
            </p:extLst>
          </p:nvPr>
        </p:nvGraphicFramePr>
        <p:xfrm>
          <a:off x="611560" y="2020029"/>
          <a:ext cx="7920880" cy="2273067"/>
        </p:xfrm>
        <a:graphic>
          <a:graphicData uri="http://schemas.openxmlformats.org/drawingml/2006/table">
            <a:tbl>
              <a:tblPr/>
              <a:tblGrid>
                <a:gridCol w="1422145">
                  <a:extLst>
                    <a:ext uri="{9D8B030D-6E8A-4147-A177-3AD203B41FA5}">
                      <a16:colId xmlns:a16="http://schemas.microsoft.com/office/drawing/2014/main" xmlns="" val="20000"/>
                    </a:ext>
                  </a:extLst>
                </a:gridCol>
                <a:gridCol w="4626527">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44187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İSM Tarafından Sağlık Tesislerine Gönderilen Göç İdaresi Genel Müdürlüğü Ödeneğinin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24434">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97366">
                <a:tc>
                  <a:txBody>
                    <a:bodyPr/>
                    <a:lstStyle/>
                    <a:p>
                      <a:pPr marL="0" algn="l" defTabSz="914400" rtl="0" eaLnBrk="1" fontAlgn="b" latinLnBrk="0" hangingPunct="1"/>
                      <a:r>
                        <a:rPr lang="tr-TR" sz="1800" kern="1200" dirty="0" smtClean="0">
                          <a:solidFill>
                            <a:schemeClr val="tx1"/>
                          </a:solidFill>
                          <a:latin typeface="+mn-lt"/>
                          <a:ea typeface="+mn-ea"/>
                          <a:cs typeface="+mn-cs"/>
                        </a:rPr>
                        <a:t>336.22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Göç İdaresi Genel Müdürlüğü Diğer Alacaklar Hesabı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96570">
                <a:tc>
                  <a:txBody>
                    <a:bodyPr/>
                    <a:lstStyle/>
                    <a:p>
                      <a:pPr marL="0" algn="l" defTabSz="914400" rtl="0" eaLnBrk="1" fontAlgn="b" latinLnBrk="0" hangingPunct="1"/>
                      <a:r>
                        <a:rPr lang="tr-TR" sz="1800" kern="1200" dirty="0" smtClean="0">
                          <a:solidFill>
                            <a:schemeClr val="tx1"/>
                          </a:solidFill>
                          <a:latin typeface="+mn-lt"/>
                          <a:ea typeface="+mn-ea"/>
                          <a:cs typeface="+mn-cs"/>
                        </a:rPr>
                        <a:t>           103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Verilen Çekler ve Gönderme Emirleri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Dikdörtgen 6"/>
          <p:cNvSpPr/>
          <p:nvPr/>
        </p:nvSpPr>
        <p:spPr>
          <a:xfrm>
            <a:off x="0" y="1268760"/>
            <a:ext cx="9143998" cy="400110"/>
          </a:xfrm>
          <a:prstGeom prst="rect">
            <a:avLst/>
          </a:prstGeom>
        </p:spPr>
        <p:txBody>
          <a:bodyPr wrap="square">
            <a:spAutoFit/>
          </a:bodyPr>
          <a:lstStyle/>
          <a:p>
            <a:pPr algn="ctr"/>
            <a:r>
              <a:rPr lang="tr-TR" sz="2000" b="1" dirty="0">
                <a:solidFill>
                  <a:srgbClr val="FF0000"/>
                </a:solidFill>
              </a:rPr>
              <a:t>Sağlık Müdürlüğü İşletme Birimi</a:t>
            </a:r>
          </a:p>
        </p:txBody>
      </p:sp>
      <p:sp>
        <p:nvSpPr>
          <p:cNvPr id="9"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GİGM Ödenek Kaydı ve Mahsuplaşma</a:t>
            </a:r>
          </a:p>
        </p:txBody>
      </p:sp>
    </p:spTree>
    <p:custDataLst>
      <p:tags r:id="rId1"/>
    </p:custDataLst>
    <p:extLst>
      <p:ext uri="{BB962C8B-B14F-4D97-AF65-F5344CB8AC3E}">
        <p14:creationId xmlns:p14="http://schemas.microsoft.com/office/powerpoint/2010/main" val="96391173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extLst>
              <p:ext uri="{D42A27DB-BD31-4B8C-83A1-F6EECF244321}">
                <p14:modId xmlns:p14="http://schemas.microsoft.com/office/powerpoint/2010/main" val="2037116149"/>
              </p:ext>
            </p:extLst>
          </p:nvPr>
        </p:nvGraphicFramePr>
        <p:xfrm>
          <a:off x="611562" y="2106292"/>
          <a:ext cx="7920879" cy="1850841"/>
        </p:xfrm>
        <a:graphic>
          <a:graphicData uri="http://schemas.openxmlformats.org/drawingml/2006/table">
            <a:tbl>
              <a:tblPr/>
              <a:tblGrid>
                <a:gridCol w="1441029">
                  <a:extLst>
                    <a:ext uri="{9D8B030D-6E8A-4147-A177-3AD203B41FA5}">
                      <a16:colId xmlns:a16="http://schemas.microsoft.com/office/drawing/2014/main" xmlns="" val="20000"/>
                    </a:ext>
                  </a:extLst>
                </a:gridCol>
                <a:gridCol w="467965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tblGrid>
              <a:tr h="432048">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a:solidFill>
                            <a:schemeClr val="tx1"/>
                          </a:solidFill>
                          <a:latin typeface="+mn-lt"/>
                          <a:ea typeface="+mn-ea"/>
                          <a:cs typeface="+mn-cs"/>
                        </a:rPr>
                        <a:t>Gönderilen Ödenek Tahakkuka Eşitse Mahsup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336.22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Göç İdaresi Genel Müdürlüğü Diğer Alacaklar Hesabı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        120.01.53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Göç İdaresi Genel Müdürlüğü</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2538614931"/>
              </p:ext>
            </p:extLst>
          </p:nvPr>
        </p:nvGraphicFramePr>
        <p:xfrm>
          <a:off x="611559" y="4253205"/>
          <a:ext cx="7920880" cy="2128123"/>
        </p:xfrm>
        <a:graphic>
          <a:graphicData uri="http://schemas.openxmlformats.org/drawingml/2006/table">
            <a:tbl>
              <a:tblPr/>
              <a:tblGrid>
                <a:gridCol w="1422145">
                  <a:extLst>
                    <a:ext uri="{9D8B030D-6E8A-4147-A177-3AD203B41FA5}">
                      <a16:colId xmlns:a16="http://schemas.microsoft.com/office/drawing/2014/main" xmlns="" val="20000"/>
                    </a:ext>
                  </a:extLst>
                </a:gridCol>
                <a:gridCol w="4698536">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1008111">
                  <a:extLst>
                    <a:ext uri="{9D8B030D-6E8A-4147-A177-3AD203B41FA5}">
                      <a16:colId xmlns:a16="http://schemas.microsoft.com/office/drawing/2014/main" xmlns="" val="20003"/>
                    </a:ext>
                  </a:extLst>
                </a:gridCol>
              </a:tblGrid>
              <a:tr h="290742">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a:solidFill>
                            <a:schemeClr val="tx1"/>
                          </a:solidFill>
                          <a:latin typeface="+mn-lt"/>
                          <a:ea typeface="+mn-ea"/>
                          <a:cs typeface="+mn-cs"/>
                        </a:rPr>
                        <a:t>Gönderilen Ödenek Tahakkuktan Fazlaysa Mahsup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90742">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336.22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Göç İdaresi Genel Müdürlüğü Diğer Alacaklar Hesabı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37245">
                <a:tc>
                  <a:txBody>
                    <a:bodyPr/>
                    <a:lstStyle/>
                    <a:p>
                      <a:pPr marL="0" algn="l" defTabSz="914400" rtl="0" eaLnBrk="1" fontAlgn="b" latinLnBrk="0" hangingPunct="1"/>
                      <a:r>
                        <a:rPr lang="tr-TR" sz="1800" kern="1200" dirty="0" smtClean="0">
                          <a:solidFill>
                            <a:schemeClr val="tx1"/>
                          </a:solidFill>
                          <a:latin typeface="+mn-lt"/>
                          <a:ea typeface="+mn-ea"/>
                          <a:cs typeface="+mn-cs"/>
                        </a:rPr>
                        <a:t>        120.01.53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Göç İdaresi Genel Müdürlüğü</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90742">
                <a:tc>
                  <a:txBody>
                    <a:bodyPr/>
                    <a:lstStyle/>
                    <a:p>
                      <a:pPr marL="0" algn="l" defTabSz="914400" rtl="0" eaLnBrk="1" fontAlgn="b" latinLnBrk="0" hangingPunct="1"/>
                      <a:r>
                        <a:rPr lang="tr-TR" sz="1800" kern="1200" dirty="0">
                          <a:solidFill>
                            <a:schemeClr val="tx1"/>
                          </a:solidFill>
                          <a:latin typeface="+mn-lt"/>
                          <a:ea typeface="+mn-ea"/>
                          <a:cs typeface="+mn-cs"/>
                        </a:rPr>
                        <a:t> </a:t>
                      </a:r>
                      <a:r>
                        <a:rPr lang="tr-TR" sz="1800" kern="1200" dirty="0" smtClean="0">
                          <a:solidFill>
                            <a:schemeClr val="tx1"/>
                          </a:solidFill>
                          <a:latin typeface="+mn-lt"/>
                          <a:ea typeface="+mn-ea"/>
                          <a:cs typeface="+mn-cs"/>
                        </a:rPr>
                        <a:t>       602.99.02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Göç İdaresi Genel Müdürlüğü Kapsamında Bulunan Kişilere Verilen Sağlık Hizmeti Gelirleri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0" name="Dikdörtgen 9"/>
          <p:cNvSpPr/>
          <p:nvPr/>
        </p:nvSpPr>
        <p:spPr>
          <a:xfrm>
            <a:off x="0" y="1268760"/>
            <a:ext cx="9143998" cy="400110"/>
          </a:xfrm>
          <a:prstGeom prst="rect">
            <a:avLst/>
          </a:prstGeom>
        </p:spPr>
        <p:txBody>
          <a:bodyPr wrap="square">
            <a:spAutoFit/>
          </a:bodyPr>
          <a:lstStyle/>
          <a:p>
            <a:pPr algn="ctr"/>
            <a:r>
              <a:rPr lang="tr-TR" sz="2000" b="1" dirty="0">
                <a:solidFill>
                  <a:srgbClr val="FF0000"/>
                </a:solidFill>
              </a:rPr>
              <a:t>Sağlık Müdürlüğü İşletme Birimi</a:t>
            </a:r>
          </a:p>
        </p:txBody>
      </p:sp>
      <p:sp>
        <p:nvSpPr>
          <p:cNvPr id="11"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GİGM Ödenek Kaydı ve Mahsuplaşma</a:t>
            </a:r>
          </a:p>
        </p:txBody>
      </p:sp>
    </p:spTree>
    <p:custDataLst>
      <p:tags r:id="rId1"/>
    </p:custDataLst>
    <p:extLst>
      <p:ext uri="{BB962C8B-B14F-4D97-AF65-F5344CB8AC3E}">
        <p14:creationId xmlns:p14="http://schemas.microsoft.com/office/powerpoint/2010/main" val="244598783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o 9"/>
          <p:cNvGraphicFramePr>
            <a:graphicFrameLocks noGrp="1"/>
          </p:cNvGraphicFramePr>
          <p:nvPr>
            <p:extLst>
              <p:ext uri="{D42A27DB-BD31-4B8C-83A1-F6EECF244321}">
                <p14:modId xmlns:p14="http://schemas.microsoft.com/office/powerpoint/2010/main" val="3343269653"/>
              </p:ext>
            </p:extLst>
          </p:nvPr>
        </p:nvGraphicFramePr>
        <p:xfrm>
          <a:off x="611560" y="2132856"/>
          <a:ext cx="7920881" cy="1664513"/>
        </p:xfrm>
        <a:graphic>
          <a:graphicData uri="http://schemas.openxmlformats.org/drawingml/2006/table">
            <a:tbl>
              <a:tblPr/>
              <a:tblGrid>
                <a:gridCol w="1179697">
                  <a:extLst>
                    <a:ext uri="{9D8B030D-6E8A-4147-A177-3AD203B41FA5}">
                      <a16:colId xmlns:a16="http://schemas.microsoft.com/office/drawing/2014/main" xmlns="" val="20000"/>
                    </a:ext>
                  </a:extLst>
                </a:gridCol>
                <a:gridCol w="4788183">
                  <a:extLst>
                    <a:ext uri="{9D8B030D-6E8A-4147-A177-3AD203B41FA5}">
                      <a16:colId xmlns:a16="http://schemas.microsoft.com/office/drawing/2014/main" xmlns="" val="20001"/>
                    </a:ext>
                  </a:extLst>
                </a:gridCol>
                <a:gridCol w="902122">
                  <a:extLst>
                    <a:ext uri="{9D8B030D-6E8A-4147-A177-3AD203B41FA5}">
                      <a16:colId xmlns:a16="http://schemas.microsoft.com/office/drawing/2014/main" xmlns="" val="20002"/>
                    </a:ext>
                  </a:extLst>
                </a:gridCol>
                <a:gridCol w="1050879">
                  <a:extLst>
                    <a:ext uri="{9D8B030D-6E8A-4147-A177-3AD203B41FA5}">
                      <a16:colId xmlns:a16="http://schemas.microsoft.com/office/drawing/2014/main" xmlns="" val="20003"/>
                    </a:ext>
                  </a:extLst>
                </a:gridCol>
              </a:tblGrid>
              <a:tr h="47436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Göç İdaresi Genel Müdürlüğü Kapsamındaki Kişilere Verilen Sağlık Hizmetleri Tahakkuk Kaydı</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95300">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95300">
                <a:tc>
                  <a:txBody>
                    <a:bodyPr/>
                    <a:lstStyle/>
                    <a:p>
                      <a:pPr algn="l" fontAlgn="b"/>
                      <a:r>
                        <a:rPr lang="tr-TR" sz="1800" kern="1200" dirty="0" smtClean="0">
                          <a:solidFill>
                            <a:schemeClr val="tx1"/>
                          </a:solidFill>
                          <a:latin typeface="+mn-lt"/>
                          <a:ea typeface="+mn-ea"/>
                          <a:cs typeface="+mn-cs"/>
                        </a:rPr>
                        <a:t>120.01.53</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Göç İdaresi Genel Müdürlüğü</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150.000</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19216">
                <a:tc>
                  <a:txBody>
                    <a:bodyPr/>
                    <a:lstStyle/>
                    <a:p>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600.01.90</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Global Bütçe Dışı Sağlık Hizmeti Gelirleri</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150.000</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13" name="Tablo 12"/>
          <p:cNvGraphicFramePr>
            <a:graphicFrameLocks noGrp="1"/>
          </p:cNvGraphicFramePr>
          <p:nvPr>
            <p:extLst>
              <p:ext uri="{D42A27DB-BD31-4B8C-83A1-F6EECF244321}">
                <p14:modId xmlns:p14="http://schemas.microsoft.com/office/powerpoint/2010/main" val="2053105700"/>
              </p:ext>
            </p:extLst>
          </p:nvPr>
        </p:nvGraphicFramePr>
        <p:xfrm>
          <a:off x="611560" y="4149080"/>
          <a:ext cx="7920881" cy="1739032"/>
        </p:xfrm>
        <a:graphic>
          <a:graphicData uri="http://schemas.openxmlformats.org/drawingml/2006/table">
            <a:tbl>
              <a:tblPr/>
              <a:tblGrid>
                <a:gridCol w="1040909">
                  <a:extLst>
                    <a:ext uri="{9D8B030D-6E8A-4147-A177-3AD203B41FA5}">
                      <a16:colId xmlns:a16="http://schemas.microsoft.com/office/drawing/2014/main" xmlns="" val="20000"/>
                    </a:ext>
                  </a:extLst>
                </a:gridCol>
                <a:gridCol w="4926971">
                  <a:extLst>
                    <a:ext uri="{9D8B030D-6E8A-4147-A177-3AD203B41FA5}">
                      <a16:colId xmlns:a16="http://schemas.microsoft.com/office/drawing/2014/main" xmlns="" val="20001"/>
                    </a:ext>
                  </a:extLst>
                </a:gridCol>
                <a:gridCol w="902122">
                  <a:extLst>
                    <a:ext uri="{9D8B030D-6E8A-4147-A177-3AD203B41FA5}">
                      <a16:colId xmlns:a16="http://schemas.microsoft.com/office/drawing/2014/main" xmlns="" val="20002"/>
                    </a:ext>
                  </a:extLst>
                </a:gridCol>
                <a:gridCol w="1050879">
                  <a:extLst>
                    <a:ext uri="{9D8B030D-6E8A-4147-A177-3AD203B41FA5}">
                      <a16:colId xmlns:a16="http://schemas.microsoft.com/office/drawing/2014/main" xmlns="" val="20003"/>
                    </a:ext>
                  </a:extLst>
                </a:gridCol>
              </a:tblGrid>
              <a:tr h="405229">
                <a:tc gridSpan="4">
                  <a:txBody>
                    <a:bodyPr/>
                    <a:lstStyle/>
                    <a:p>
                      <a:pPr marL="0" algn="ctr" defTabSz="914400" rtl="0" eaLnBrk="1" fontAlgn="ctr" latinLnBrk="0" hangingPunct="1"/>
                      <a:r>
                        <a:rPr lang="tr-TR" sz="1800" b="1" kern="1200" dirty="0" smtClean="0">
                          <a:solidFill>
                            <a:srgbClr val="FF0000"/>
                          </a:solidFill>
                          <a:latin typeface="+mn-lt"/>
                          <a:ea typeface="+mn-ea"/>
                          <a:cs typeface="+mn-cs"/>
                        </a:rPr>
                        <a:t>Sağlık Tesisine</a:t>
                      </a:r>
                      <a:r>
                        <a:rPr lang="tr-TR" sz="1800" b="1" kern="1200" baseline="0" dirty="0" smtClean="0">
                          <a:solidFill>
                            <a:srgbClr val="FF0000"/>
                          </a:solidFill>
                          <a:latin typeface="+mn-lt"/>
                          <a:ea typeface="+mn-ea"/>
                          <a:cs typeface="+mn-cs"/>
                        </a:rPr>
                        <a:t> </a:t>
                      </a:r>
                      <a:r>
                        <a:rPr lang="tr-TR" sz="1800" b="1" kern="1200" dirty="0" smtClean="0">
                          <a:solidFill>
                            <a:srgbClr val="FF0000"/>
                          </a:solidFill>
                          <a:latin typeface="+mn-lt"/>
                          <a:ea typeface="+mn-ea"/>
                          <a:cs typeface="+mn-cs"/>
                        </a:rPr>
                        <a:t>Gelen Ödenek kaydı</a:t>
                      </a:r>
                      <a:endParaRPr lang="tr-TR" sz="1800" b="1" kern="1200" dirty="0">
                        <a:solidFill>
                          <a:srgbClr val="FF0000"/>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72063">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72063">
                <a:tc>
                  <a:txBody>
                    <a:bodyPr/>
                    <a:lstStyle/>
                    <a:p>
                      <a:pPr marL="0" algn="l" defTabSz="914400" rtl="0" eaLnBrk="1" fontAlgn="b" latinLnBrk="0" hangingPunct="1"/>
                      <a:r>
                        <a:rPr lang="tr-TR" sz="1800" kern="1200" dirty="0" smtClean="0">
                          <a:solidFill>
                            <a:schemeClr val="tx1"/>
                          </a:solidFill>
                          <a:latin typeface="+mn-lt"/>
                          <a:ea typeface="+mn-ea"/>
                          <a:cs typeface="+mn-cs"/>
                        </a:rPr>
                        <a:t>102.01.02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Halk Bankası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9677">
                <a:tc>
                  <a:txBody>
                    <a:bodyPr/>
                    <a:lstStyle/>
                    <a:p>
                      <a:pPr marL="0" algn="l" defTabSz="914400" rtl="0" eaLnBrk="1" fontAlgn="b" latinLnBrk="0" hangingPunct="1"/>
                      <a:r>
                        <a:rPr lang="tr-TR" sz="1800" kern="1200" dirty="0" smtClean="0">
                          <a:solidFill>
                            <a:schemeClr val="tx1"/>
                          </a:solidFill>
                          <a:latin typeface="+mn-lt"/>
                          <a:ea typeface="+mn-ea"/>
                          <a:cs typeface="+mn-cs"/>
                        </a:rPr>
                        <a:t>       336.22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Göç İdaresi Genel Müdürlüğü Diğer Alacaklar Hesabı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Dikdörtgen 6"/>
          <p:cNvSpPr/>
          <p:nvPr/>
        </p:nvSpPr>
        <p:spPr>
          <a:xfrm>
            <a:off x="0" y="1268760"/>
            <a:ext cx="9143998" cy="400110"/>
          </a:xfrm>
          <a:prstGeom prst="rect">
            <a:avLst/>
          </a:prstGeom>
        </p:spPr>
        <p:txBody>
          <a:bodyPr wrap="square">
            <a:spAutoFit/>
          </a:bodyPr>
          <a:lstStyle/>
          <a:p>
            <a:pPr algn="ctr"/>
            <a:r>
              <a:rPr lang="tr-TR" sz="2000" b="1" dirty="0">
                <a:solidFill>
                  <a:srgbClr val="FF0000"/>
                </a:solidFill>
              </a:rPr>
              <a:t>Sağlık Tesisleri İşletme Birimi</a:t>
            </a:r>
          </a:p>
        </p:txBody>
      </p:sp>
      <p:sp>
        <p:nvSpPr>
          <p:cNvPr id="8"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GİGM Ödenek Kaydı ve Mahsuplaşma</a:t>
            </a:r>
          </a:p>
        </p:txBody>
      </p:sp>
    </p:spTree>
    <p:custDataLst>
      <p:tags r:id="rId1"/>
    </p:custDataLst>
    <p:extLst>
      <p:ext uri="{BB962C8B-B14F-4D97-AF65-F5344CB8AC3E}">
        <p14:creationId xmlns:p14="http://schemas.microsoft.com/office/powerpoint/2010/main" val="94208591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34190922"/>
              </p:ext>
            </p:extLst>
          </p:nvPr>
        </p:nvGraphicFramePr>
        <p:xfrm>
          <a:off x="611561" y="1988841"/>
          <a:ext cx="7920881" cy="1656184"/>
        </p:xfrm>
        <a:graphic>
          <a:graphicData uri="http://schemas.openxmlformats.org/drawingml/2006/table">
            <a:tbl>
              <a:tblPr/>
              <a:tblGrid>
                <a:gridCol w="1118864">
                  <a:extLst>
                    <a:ext uri="{9D8B030D-6E8A-4147-A177-3AD203B41FA5}">
                      <a16:colId xmlns:a16="http://schemas.microsoft.com/office/drawing/2014/main" xmlns="" val="20000"/>
                    </a:ext>
                  </a:extLst>
                </a:gridCol>
                <a:gridCol w="4920778">
                  <a:extLst>
                    <a:ext uri="{9D8B030D-6E8A-4147-A177-3AD203B41FA5}">
                      <a16:colId xmlns:a16="http://schemas.microsoft.com/office/drawing/2014/main" xmlns="" val="20001"/>
                    </a:ext>
                  </a:extLst>
                </a:gridCol>
                <a:gridCol w="970294">
                  <a:extLst>
                    <a:ext uri="{9D8B030D-6E8A-4147-A177-3AD203B41FA5}">
                      <a16:colId xmlns:a16="http://schemas.microsoft.com/office/drawing/2014/main" xmlns="" val="20002"/>
                    </a:ext>
                  </a:extLst>
                </a:gridCol>
                <a:gridCol w="910945">
                  <a:extLst>
                    <a:ext uri="{9D8B030D-6E8A-4147-A177-3AD203B41FA5}">
                      <a16:colId xmlns:a16="http://schemas.microsoft.com/office/drawing/2014/main" xmlns="" val="20003"/>
                    </a:ext>
                  </a:extLst>
                </a:gridCol>
              </a:tblGrid>
              <a:tr h="432048">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a:solidFill>
                            <a:schemeClr val="tx1"/>
                          </a:solidFill>
                          <a:latin typeface="+mn-lt"/>
                          <a:ea typeface="+mn-ea"/>
                          <a:cs typeface="+mn-cs"/>
                        </a:rPr>
                        <a:t>Gönderilen Ödenek Tahakkuka Eşitse Mahsup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336.22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Göç İdaresi Genel Müdürlüğü Diğer Alacaklar Hesabı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60040">
                <a:tc>
                  <a:txBody>
                    <a:bodyPr/>
                    <a:lstStyle/>
                    <a:p>
                      <a:pPr marL="0" algn="l" defTabSz="914400" rtl="0" eaLnBrk="1" fontAlgn="b" latinLnBrk="0" hangingPunct="1"/>
                      <a:r>
                        <a:rPr lang="tr-TR" sz="1800" kern="1200" dirty="0" smtClean="0">
                          <a:solidFill>
                            <a:schemeClr val="tx1"/>
                          </a:solidFill>
                          <a:latin typeface="+mn-lt"/>
                          <a:ea typeface="+mn-ea"/>
                          <a:cs typeface="+mn-cs"/>
                        </a:rPr>
                        <a:t>   120.01.53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Sosyal Güvenlik Kurumlarından Alacaklar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2826688941"/>
              </p:ext>
            </p:extLst>
          </p:nvPr>
        </p:nvGraphicFramePr>
        <p:xfrm>
          <a:off x="611560" y="4005063"/>
          <a:ext cx="7920880" cy="2481242"/>
        </p:xfrm>
        <a:graphic>
          <a:graphicData uri="http://schemas.openxmlformats.org/drawingml/2006/table">
            <a:tbl>
              <a:tblPr/>
              <a:tblGrid>
                <a:gridCol w="1080120">
                  <a:extLst>
                    <a:ext uri="{9D8B030D-6E8A-4147-A177-3AD203B41FA5}">
                      <a16:colId xmlns:a16="http://schemas.microsoft.com/office/drawing/2014/main" xmlns="" val="20000"/>
                    </a:ext>
                  </a:extLst>
                </a:gridCol>
                <a:gridCol w="4852930">
                  <a:extLst>
                    <a:ext uri="{9D8B030D-6E8A-4147-A177-3AD203B41FA5}">
                      <a16:colId xmlns:a16="http://schemas.microsoft.com/office/drawing/2014/main" xmlns="" val="20001"/>
                    </a:ext>
                  </a:extLst>
                </a:gridCol>
                <a:gridCol w="1059473">
                  <a:extLst>
                    <a:ext uri="{9D8B030D-6E8A-4147-A177-3AD203B41FA5}">
                      <a16:colId xmlns:a16="http://schemas.microsoft.com/office/drawing/2014/main" xmlns="" val="20002"/>
                    </a:ext>
                  </a:extLst>
                </a:gridCol>
                <a:gridCol w="928357">
                  <a:extLst>
                    <a:ext uri="{9D8B030D-6E8A-4147-A177-3AD203B41FA5}">
                      <a16:colId xmlns:a16="http://schemas.microsoft.com/office/drawing/2014/main" xmlns="" val="20003"/>
                    </a:ext>
                  </a:extLst>
                </a:gridCol>
              </a:tblGrid>
              <a:tr h="44972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a:solidFill>
                            <a:schemeClr val="tx1"/>
                          </a:solidFill>
                          <a:latin typeface="+mn-lt"/>
                          <a:ea typeface="+mn-ea"/>
                          <a:cs typeface="+mn-cs"/>
                        </a:rPr>
                        <a:t>Gönderilen Ödenek Tahakkuktan Fazlaysa Mahsup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49720">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9720">
                <a:tc>
                  <a:txBody>
                    <a:bodyPr/>
                    <a:lstStyle/>
                    <a:p>
                      <a:pPr marL="0" algn="l" defTabSz="914400" rtl="0" eaLnBrk="1" fontAlgn="b" latinLnBrk="0" hangingPunct="1"/>
                      <a:r>
                        <a:rPr lang="tr-TR" sz="1800" kern="1200" dirty="0" smtClean="0">
                          <a:solidFill>
                            <a:schemeClr val="tx1"/>
                          </a:solidFill>
                          <a:latin typeface="+mn-lt"/>
                          <a:ea typeface="+mn-ea"/>
                          <a:cs typeface="+mn-cs"/>
                        </a:rPr>
                        <a:t>336.22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Göç İdaresi Genel Müdürlüğü Diğer Alacaklar Hesabı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49720">
                <a:tc>
                  <a:txBody>
                    <a:bodyPr/>
                    <a:lstStyle/>
                    <a:p>
                      <a:pPr marL="0" algn="l" defTabSz="914400" rtl="0" eaLnBrk="1" fontAlgn="b" latinLnBrk="0" hangingPunct="1"/>
                      <a:r>
                        <a:rPr lang="tr-TR" sz="1800" kern="1200" dirty="0" smtClean="0">
                          <a:solidFill>
                            <a:schemeClr val="tx1"/>
                          </a:solidFill>
                          <a:latin typeface="+mn-lt"/>
                          <a:ea typeface="+mn-ea"/>
                          <a:cs typeface="+mn-cs"/>
                        </a:rPr>
                        <a:t>  120.01.53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Göç İdaresi Genel Müdürlüğü</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77385">
                <a:tc>
                  <a:txBody>
                    <a:bodyPr/>
                    <a:lstStyle/>
                    <a:p>
                      <a:pPr marL="0" algn="l" defTabSz="914400" rtl="0" eaLnBrk="1" fontAlgn="b" latinLnBrk="0" hangingPunct="1"/>
                      <a:r>
                        <a:rPr lang="tr-TR" sz="1800" kern="1200" dirty="0" smtClean="0">
                          <a:solidFill>
                            <a:schemeClr val="tx1"/>
                          </a:solidFill>
                          <a:latin typeface="+mn-lt"/>
                          <a:ea typeface="+mn-ea"/>
                          <a:cs typeface="+mn-cs"/>
                        </a:rPr>
                        <a:t>  602.99.02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Göç İdaresi Genel Müdürlüğü Kapsamında Bulunan Kişilere Verilen Sağlık Hizmeti Gelirleri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9" name="Dikdörtgen 8"/>
          <p:cNvSpPr/>
          <p:nvPr/>
        </p:nvSpPr>
        <p:spPr>
          <a:xfrm>
            <a:off x="0" y="1268760"/>
            <a:ext cx="9143998" cy="400110"/>
          </a:xfrm>
          <a:prstGeom prst="rect">
            <a:avLst/>
          </a:prstGeom>
        </p:spPr>
        <p:txBody>
          <a:bodyPr wrap="square">
            <a:spAutoFit/>
          </a:bodyPr>
          <a:lstStyle/>
          <a:p>
            <a:pPr algn="ctr"/>
            <a:r>
              <a:rPr lang="tr-TR" sz="2000" b="1" dirty="0">
                <a:solidFill>
                  <a:srgbClr val="FF0000"/>
                </a:solidFill>
              </a:rPr>
              <a:t>Sağlık Tesisleri İşletme Birimi</a:t>
            </a:r>
          </a:p>
        </p:txBody>
      </p:sp>
      <p:sp>
        <p:nvSpPr>
          <p:cNvPr id="10"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GİGM Ödenek Kaydı ve Mahsuplaşma</a:t>
            </a:r>
          </a:p>
        </p:txBody>
      </p:sp>
    </p:spTree>
    <p:custDataLst>
      <p:tags r:id="rId1"/>
    </p:custDataLst>
    <p:extLst>
      <p:ext uri="{BB962C8B-B14F-4D97-AF65-F5344CB8AC3E}">
        <p14:creationId xmlns:p14="http://schemas.microsoft.com/office/powerpoint/2010/main" val="10443437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611560" y="2132856"/>
            <a:ext cx="7920880" cy="1800200"/>
          </a:xfrm>
          <a:prstGeom prst="rect">
            <a:avLst/>
          </a:prstGeom>
          <a:solidFill>
            <a:schemeClr val="bg1"/>
          </a:solid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tr-TR" sz="2800" b="1" dirty="0">
                <a:solidFill>
                  <a:srgbClr val="FF0000"/>
                </a:solidFill>
              </a:rPr>
              <a:t>Devlet Hava Meydanları İşletmesi </a:t>
            </a:r>
          </a:p>
          <a:p>
            <a:pPr lvl="0">
              <a:spcBef>
                <a:spcPts val="0"/>
              </a:spcBef>
            </a:pPr>
            <a:r>
              <a:rPr lang="tr-TR" sz="2800" b="1" dirty="0" smtClean="0">
                <a:solidFill>
                  <a:srgbClr val="FF0000"/>
                </a:solidFill>
              </a:rPr>
              <a:t>Genel </a:t>
            </a:r>
            <a:r>
              <a:rPr lang="tr-TR" sz="2800" b="1" dirty="0">
                <a:solidFill>
                  <a:srgbClr val="FF0000"/>
                </a:solidFill>
              </a:rPr>
              <a:t>Müdürlüğü (</a:t>
            </a:r>
            <a:r>
              <a:rPr lang="tr-TR" sz="2800" b="1" dirty="0" smtClean="0">
                <a:solidFill>
                  <a:srgbClr val="FF0000"/>
                </a:solidFill>
              </a:rPr>
              <a:t>DHMİ) Ödenek </a:t>
            </a:r>
            <a:r>
              <a:rPr lang="tr-TR" sz="2800" b="1" dirty="0">
                <a:solidFill>
                  <a:srgbClr val="FF0000"/>
                </a:solidFill>
              </a:rPr>
              <a:t>Kaydı </a:t>
            </a:r>
            <a:endParaRPr lang="tr-TR" sz="2800" b="1" dirty="0" smtClean="0">
              <a:solidFill>
                <a:srgbClr val="FF0000"/>
              </a:solidFill>
            </a:endParaRPr>
          </a:p>
          <a:p>
            <a:pPr lvl="0">
              <a:spcBef>
                <a:spcPts val="0"/>
              </a:spcBef>
            </a:pPr>
            <a:r>
              <a:rPr lang="tr-TR" sz="2800" b="1" dirty="0" smtClean="0">
                <a:solidFill>
                  <a:srgbClr val="FF0000"/>
                </a:solidFill>
              </a:rPr>
              <a:t>ve </a:t>
            </a:r>
          </a:p>
          <a:p>
            <a:pPr lvl="0">
              <a:spcBef>
                <a:spcPts val="0"/>
              </a:spcBef>
            </a:pPr>
            <a:r>
              <a:rPr lang="tr-TR" sz="2800" b="1" dirty="0" smtClean="0">
                <a:solidFill>
                  <a:srgbClr val="FF0000"/>
                </a:solidFill>
              </a:rPr>
              <a:t>Mahsuplaşma</a:t>
            </a:r>
            <a:endParaRPr lang="tr-TR" sz="2800" b="1" dirty="0">
              <a:solidFill>
                <a:srgbClr val="FF0000"/>
              </a:solidFill>
            </a:endParaRPr>
          </a:p>
        </p:txBody>
      </p:sp>
    </p:spTree>
    <p:extLst>
      <p:ext uri="{BB962C8B-B14F-4D97-AF65-F5344CB8AC3E}">
        <p14:creationId xmlns:p14="http://schemas.microsoft.com/office/powerpoint/2010/main" val="285304695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372706"/>
            <a:ext cx="9143998" cy="400110"/>
          </a:xfrm>
          <a:prstGeom prst="rect">
            <a:avLst/>
          </a:prstGeom>
        </p:spPr>
        <p:txBody>
          <a:bodyPr wrap="square">
            <a:spAutoFit/>
          </a:bodyPr>
          <a:lstStyle/>
          <a:p>
            <a:pPr algn="ctr"/>
            <a:r>
              <a:rPr lang="tr-TR" sz="2000" b="1" dirty="0">
                <a:solidFill>
                  <a:srgbClr val="FF0000"/>
                </a:solidFill>
              </a:rPr>
              <a:t>Sağlık Müdürlüğü İşletme Birimi</a:t>
            </a:r>
          </a:p>
        </p:txBody>
      </p:sp>
      <p:sp>
        <p:nvSpPr>
          <p:cNvPr id="8" name="Başlık 1"/>
          <p:cNvSpPr txBox="1">
            <a:spLocks/>
          </p:cNvSpPr>
          <p:nvPr/>
        </p:nvSpPr>
        <p:spPr>
          <a:xfrm>
            <a:off x="0" y="764704"/>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Devlet Hava Meydanları İşletmesi Genel Müdürlüğü (DHMİ) </a:t>
            </a:r>
          </a:p>
        </p:txBody>
      </p:sp>
      <p:graphicFrame>
        <p:nvGraphicFramePr>
          <p:cNvPr id="12" name="Tablo 11"/>
          <p:cNvGraphicFramePr>
            <a:graphicFrameLocks noGrp="1"/>
          </p:cNvGraphicFramePr>
          <p:nvPr>
            <p:extLst>
              <p:ext uri="{D42A27DB-BD31-4B8C-83A1-F6EECF244321}">
                <p14:modId xmlns:p14="http://schemas.microsoft.com/office/powerpoint/2010/main" val="1986258183"/>
              </p:ext>
            </p:extLst>
          </p:nvPr>
        </p:nvGraphicFramePr>
        <p:xfrm>
          <a:off x="611560" y="1988840"/>
          <a:ext cx="7920881" cy="1800992"/>
        </p:xfrm>
        <a:graphic>
          <a:graphicData uri="http://schemas.openxmlformats.org/drawingml/2006/table">
            <a:tbl>
              <a:tblPr/>
              <a:tblGrid>
                <a:gridCol w="1440160">
                  <a:extLst>
                    <a:ext uri="{9D8B030D-6E8A-4147-A177-3AD203B41FA5}">
                      <a16:colId xmlns:a16="http://schemas.microsoft.com/office/drawing/2014/main" xmlns="" val="20000"/>
                    </a:ext>
                  </a:extLst>
                </a:gridCol>
                <a:gridCol w="4567748">
                  <a:extLst>
                    <a:ext uri="{9D8B030D-6E8A-4147-A177-3AD203B41FA5}">
                      <a16:colId xmlns:a16="http://schemas.microsoft.com/office/drawing/2014/main" xmlns="" val="20001"/>
                    </a:ext>
                  </a:extLst>
                </a:gridCol>
                <a:gridCol w="1055433">
                  <a:extLst>
                    <a:ext uri="{9D8B030D-6E8A-4147-A177-3AD203B41FA5}">
                      <a16:colId xmlns:a16="http://schemas.microsoft.com/office/drawing/2014/main" xmlns="" val="20002"/>
                    </a:ext>
                  </a:extLst>
                </a:gridCol>
                <a:gridCol w="857540">
                  <a:extLst>
                    <a:ext uri="{9D8B030D-6E8A-4147-A177-3AD203B41FA5}">
                      <a16:colId xmlns:a16="http://schemas.microsoft.com/office/drawing/2014/main" xmlns="" val="20003"/>
                    </a:ext>
                  </a:extLst>
                </a:gridCol>
              </a:tblGrid>
              <a:tr h="483732">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Devlet Hava Meydanları İşletmesi Genel Müdürlüğü (DHMİ) Kapsamındaki Kişilere Verilen Sağlık Hizmetleri Tahakkuk Kaydı</a:t>
                      </a:r>
                    </a:p>
                  </a:txBody>
                  <a:tcPr marL="7489" marR="7489" marT="74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07394">
                <a:tc>
                  <a:txBody>
                    <a:bodyPr/>
                    <a:lstStyle/>
                    <a:p>
                      <a:pPr algn="ctr" fontAlgn="b"/>
                      <a:r>
                        <a:rPr lang="tr-TR" sz="1800" b="1" kern="1200" dirty="0" err="1" smtClean="0">
                          <a:solidFill>
                            <a:schemeClr val="tx1"/>
                          </a:solidFill>
                          <a:latin typeface="+mn-lt"/>
                          <a:ea typeface="+mn-ea"/>
                          <a:cs typeface="+mn-cs"/>
                        </a:rPr>
                        <a:t>H.Kodu</a:t>
                      </a:r>
                      <a:endParaRPr lang="tr-TR" sz="1800" b="1"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Hesap Adı</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Borç</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b="1" kern="1200" dirty="0" smtClean="0">
                          <a:solidFill>
                            <a:schemeClr val="tx1"/>
                          </a:solidFill>
                          <a:latin typeface="+mn-lt"/>
                          <a:ea typeface="+mn-ea"/>
                          <a:cs typeface="+mn-cs"/>
                        </a:rPr>
                        <a:t>Alacak</a:t>
                      </a:r>
                      <a:endParaRPr lang="tr-TR" sz="1800" b="1"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56702">
                <a:tc>
                  <a:txBody>
                    <a:bodyPr/>
                    <a:lstStyle/>
                    <a:p>
                      <a:pPr algn="l" fontAlgn="b"/>
                      <a:r>
                        <a:rPr lang="tr-TR" sz="1800" kern="1200" dirty="0" smtClean="0">
                          <a:solidFill>
                            <a:schemeClr val="tx1"/>
                          </a:solidFill>
                          <a:latin typeface="+mn-lt"/>
                          <a:ea typeface="+mn-ea"/>
                          <a:cs typeface="+mn-cs"/>
                        </a:rPr>
                        <a:t>120.01.16 </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Ulaştırma Bakanlığı</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100.000</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0767">
                <a:tc>
                  <a:txBody>
                    <a:bodyPr/>
                    <a:lstStyle/>
                    <a:p>
                      <a:r>
                        <a:rPr kumimoji="0" lang="tr-TR" sz="1600" b="1" kern="1200" dirty="0" smtClean="0">
                          <a:solidFill>
                            <a:schemeClr val="tx1"/>
                          </a:solidFill>
                          <a:effectLst>
                            <a:outerShdw blurRad="50000" dist="30000" dir="5400000" algn="tl" rotWithShape="0">
                              <a:srgbClr val="000000">
                                <a:alpha val="30000"/>
                              </a:srgbClr>
                            </a:outerShdw>
                          </a:effectLst>
                          <a:latin typeface="+mj-lt"/>
                          <a:ea typeface="+mj-ea"/>
                          <a:cs typeface="+mj-cs"/>
                        </a:rPr>
                        <a:t>        </a:t>
                      </a:r>
                      <a:r>
                        <a:rPr lang="tr-TR" sz="1800" kern="1200" dirty="0" smtClean="0">
                          <a:solidFill>
                            <a:schemeClr val="tx1"/>
                          </a:solidFill>
                          <a:latin typeface="+mn-lt"/>
                          <a:ea typeface="+mn-ea"/>
                          <a:cs typeface="+mn-cs"/>
                        </a:rPr>
                        <a:t>600.01.90</a:t>
                      </a:r>
                      <a:endParaRPr lang="tr-TR" sz="1800" kern="1200" dirty="0">
                        <a:solidFill>
                          <a:schemeClr val="tx1"/>
                        </a:solidFill>
                        <a:latin typeface="+mn-lt"/>
                        <a:ea typeface="+mn-ea"/>
                        <a:cs typeface="+mn-cs"/>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800" kern="1200" dirty="0" smtClean="0">
                          <a:solidFill>
                            <a:schemeClr val="tx1"/>
                          </a:solidFill>
                          <a:latin typeface="+mn-lt"/>
                          <a:ea typeface="+mn-ea"/>
                          <a:cs typeface="+mn-cs"/>
                        </a:rPr>
                        <a:t>Global Bütçe Dışı Sağlık Hizmeti Gelirleri</a:t>
                      </a:r>
                      <a:endParaRPr lang="tr-TR" sz="1800" kern="1200" dirty="0">
                        <a:solidFill>
                          <a:schemeClr val="tx1"/>
                        </a:solidFill>
                        <a:latin typeface="+mn-lt"/>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effectLst/>
                          <a:latin typeface="Arial"/>
                        </a:rPr>
                        <a:t> </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tr-TR" sz="1800" kern="1200" dirty="0" smtClean="0">
                          <a:solidFill>
                            <a:schemeClr val="tx1"/>
                          </a:solidFill>
                          <a:latin typeface="+mn-lt"/>
                          <a:ea typeface="+mn-ea"/>
                          <a:cs typeface="+mn-cs"/>
                        </a:rPr>
                        <a:t>100.000</a:t>
                      </a:r>
                      <a:endParaRPr lang="tr-TR" sz="1200" b="1" i="0" u="none" strike="noStrike" dirty="0">
                        <a:effectLst/>
                        <a:latin typeface="Arial"/>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083462395"/>
              </p:ext>
            </p:extLst>
          </p:nvPr>
        </p:nvGraphicFramePr>
        <p:xfrm>
          <a:off x="611560" y="4097269"/>
          <a:ext cx="7920880" cy="2356067"/>
        </p:xfrm>
        <a:graphic>
          <a:graphicData uri="http://schemas.openxmlformats.org/drawingml/2006/table">
            <a:tbl>
              <a:tblPr/>
              <a:tblGrid>
                <a:gridCol w="1422145">
                  <a:extLst>
                    <a:ext uri="{9D8B030D-6E8A-4147-A177-3AD203B41FA5}">
                      <a16:colId xmlns:a16="http://schemas.microsoft.com/office/drawing/2014/main" xmlns="" val="20000"/>
                    </a:ext>
                  </a:extLst>
                </a:gridCol>
                <a:gridCol w="4626527">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658912">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Sağlık Müdürlüğü İşletme Birimine</a:t>
                      </a:r>
                    </a:p>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Gönderilen DHMİ Genel Müdürlüğü Ödeneğinin Kaydı</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65955">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8743">
                <a:tc>
                  <a:txBody>
                    <a:bodyPr/>
                    <a:lstStyle/>
                    <a:p>
                      <a:pPr marL="0" algn="l" defTabSz="914400" rtl="0" eaLnBrk="1" fontAlgn="b" latinLnBrk="0" hangingPunct="1"/>
                      <a:r>
                        <a:rPr lang="tr-TR" sz="1800" kern="1200" dirty="0" smtClean="0">
                          <a:solidFill>
                            <a:schemeClr val="tx1"/>
                          </a:solidFill>
                          <a:latin typeface="+mn-lt"/>
                          <a:ea typeface="+mn-ea"/>
                          <a:cs typeface="+mn-cs"/>
                        </a:rPr>
                        <a:t>102.01.02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Halk Bankası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5661">
                <a:tc>
                  <a:txBody>
                    <a:bodyPr/>
                    <a:lstStyle/>
                    <a:p>
                      <a:pPr marL="0" algn="l" defTabSz="914400" rtl="0" eaLnBrk="1" fontAlgn="b" latinLnBrk="0" hangingPunct="1"/>
                      <a:r>
                        <a:rPr lang="tr-TR" sz="1800" kern="1200" dirty="0" smtClean="0">
                          <a:solidFill>
                            <a:schemeClr val="tx1"/>
                          </a:solidFill>
                          <a:latin typeface="+mn-lt"/>
                          <a:ea typeface="+mn-ea"/>
                          <a:cs typeface="+mn-cs"/>
                        </a:rPr>
                        <a:t>        120.01.16</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Ulaştırma Bakanlığı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96796">
                <a:tc gridSpan="4">
                  <a:txBody>
                    <a:bodyPr/>
                    <a:lstStyle/>
                    <a:p>
                      <a:pPr marL="0" algn="l" defTabSz="914400" rtl="0" eaLnBrk="1" fontAlgn="b" latinLnBrk="0" hangingPunct="1"/>
                      <a:r>
                        <a:rPr lang="tr-TR" dirty="0" smtClean="0"/>
                        <a:t>  </a:t>
                      </a:r>
                      <a:r>
                        <a:rPr lang="tr-TR" b="1" dirty="0" smtClean="0">
                          <a:solidFill>
                            <a:srgbClr val="0000FF"/>
                          </a:solidFill>
                        </a:rPr>
                        <a:t>Sistem tarafından otomatik mahsup fişi</a:t>
                      </a:r>
                      <a:r>
                        <a:rPr lang="tr-TR" b="1" baseline="0" dirty="0" smtClean="0">
                          <a:solidFill>
                            <a:srgbClr val="0000FF"/>
                          </a:solidFill>
                        </a:rPr>
                        <a:t> oluşmaktadır.</a:t>
                      </a:r>
                      <a:endParaRPr lang="tr-TR" sz="1800" b="1" kern="1200" dirty="0">
                        <a:solidFill>
                          <a:srgbClr val="0000FF"/>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custDataLst>
      <p:tags r:id="rId1"/>
    </p:custDataLst>
    <p:extLst>
      <p:ext uri="{BB962C8B-B14F-4D97-AF65-F5344CB8AC3E}">
        <p14:creationId xmlns:p14="http://schemas.microsoft.com/office/powerpoint/2010/main" val="261523993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9" name="Dikdörtgen 8"/>
          <p:cNvSpPr/>
          <p:nvPr/>
        </p:nvSpPr>
        <p:spPr>
          <a:xfrm>
            <a:off x="611559" y="2060848"/>
            <a:ext cx="7920880" cy="4247317"/>
          </a:xfrm>
          <a:prstGeom prst="rect">
            <a:avLst/>
          </a:prstGeom>
        </p:spPr>
        <p:txBody>
          <a:bodyPr wrap="square">
            <a:spAutoFit/>
          </a:bodyPr>
          <a:lstStyle/>
          <a:p>
            <a:pPr lvl="0"/>
            <a:r>
              <a:rPr lang="tr-TR" b="1" dirty="0"/>
              <a:t>Kayıtlı değeri		=25.000     </a:t>
            </a:r>
          </a:p>
          <a:p>
            <a:pPr lvl="0"/>
            <a:r>
              <a:rPr lang="tr-TR" b="1" dirty="0"/>
              <a:t>Birikmiş Amortisman	=10.000</a:t>
            </a:r>
          </a:p>
          <a:p>
            <a:pPr lvl="0" algn="just"/>
            <a:r>
              <a:rPr lang="tr-TR" dirty="0">
                <a:solidFill>
                  <a:prstClr val="black"/>
                </a:solidFill>
              </a:rPr>
              <a:t> </a:t>
            </a:r>
          </a:p>
          <a:p>
            <a:r>
              <a:rPr lang="tr-TR" b="1" dirty="0">
                <a:solidFill>
                  <a:prstClr val="black"/>
                </a:solidFill>
              </a:rPr>
              <a:t>          </a:t>
            </a:r>
            <a:r>
              <a:rPr lang="tr-TR" b="1" dirty="0"/>
              <a:t>Devir Alan İşletme Kaydı;</a:t>
            </a:r>
          </a:p>
          <a:p>
            <a:pPr algn="just"/>
            <a:r>
              <a:rPr lang="tr-TR" b="1" dirty="0" smtClean="0"/>
              <a:t>----------------------------------------------------------------/---------------------------------------------</a:t>
            </a:r>
            <a:endParaRPr lang="tr-TR" b="1" dirty="0"/>
          </a:p>
          <a:p>
            <a:pPr algn="just"/>
            <a:r>
              <a:rPr lang="tr-TR" b="1" dirty="0"/>
              <a:t>  </a:t>
            </a:r>
            <a:r>
              <a:rPr lang="tr-TR" b="1" dirty="0" smtClean="0"/>
              <a:t>Hesap </a:t>
            </a:r>
            <a:r>
              <a:rPr lang="tr-TR" b="1" dirty="0"/>
              <a:t>Kodu- Hesap Adı                                              Borç                         Alacak</a:t>
            </a:r>
          </a:p>
          <a:p>
            <a:pPr algn="just"/>
            <a:r>
              <a:rPr lang="tr-TR" dirty="0"/>
              <a:t>  </a:t>
            </a:r>
            <a:r>
              <a:rPr lang="tr-TR" dirty="0" smtClean="0"/>
              <a:t> </a:t>
            </a:r>
            <a:r>
              <a:rPr lang="tr-TR" dirty="0"/>
              <a:t>255-Demirbaşlar                                                </a:t>
            </a:r>
            <a:r>
              <a:rPr lang="tr-TR" dirty="0" smtClean="0"/>
              <a:t>         </a:t>
            </a:r>
            <a:r>
              <a:rPr lang="tr-TR" dirty="0"/>
              <a:t>25.000</a:t>
            </a:r>
          </a:p>
          <a:p>
            <a:pPr algn="just"/>
            <a:r>
              <a:rPr lang="tr-TR" dirty="0"/>
              <a:t>  </a:t>
            </a:r>
            <a:r>
              <a:rPr lang="tr-TR" dirty="0" smtClean="0"/>
              <a:t>                               </a:t>
            </a:r>
            <a:endParaRPr lang="tr-TR" dirty="0"/>
          </a:p>
          <a:p>
            <a:pPr algn="just"/>
            <a:r>
              <a:rPr lang="tr-TR" dirty="0"/>
              <a:t>  </a:t>
            </a:r>
            <a:r>
              <a:rPr lang="tr-TR" dirty="0" smtClean="0"/>
              <a:t>                        </a:t>
            </a:r>
            <a:r>
              <a:rPr lang="tr-TR" dirty="0"/>
              <a:t>257-     Birikmiş Amortismanlar                                            10.000</a:t>
            </a:r>
          </a:p>
          <a:p>
            <a:pPr algn="just"/>
            <a:r>
              <a:rPr lang="tr-TR" dirty="0"/>
              <a:t>  </a:t>
            </a:r>
            <a:r>
              <a:rPr lang="tr-TR" dirty="0" smtClean="0"/>
              <a:t>                        </a:t>
            </a:r>
            <a:r>
              <a:rPr lang="tr-TR" dirty="0"/>
              <a:t>602.06-İşletmelerarası Bedelsiz Devredilen                       15.000</a:t>
            </a:r>
          </a:p>
          <a:p>
            <a:pPr algn="just"/>
            <a:r>
              <a:rPr lang="tr-TR" dirty="0"/>
              <a:t>  </a:t>
            </a:r>
            <a:r>
              <a:rPr lang="tr-TR" dirty="0" smtClean="0"/>
              <a:t>                                      </a:t>
            </a:r>
            <a:r>
              <a:rPr lang="tr-TR" dirty="0"/>
              <a:t>Mal ve Malzeme Gelirleri</a:t>
            </a:r>
          </a:p>
          <a:p>
            <a:pPr algn="just"/>
            <a:endParaRPr lang="tr-TR" dirty="0"/>
          </a:p>
          <a:p>
            <a:pPr algn="just"/>
            <a:r>
              <a:rPr lang="tr-TR" b="1" dirty="0" smtClean="0"/>
              <a:t>----------------------------------------------------------------/---------------------------------------------</a:t>
            </a:r>
            <a:endParaRPr lang="tr-TR" b="1" dirty="0"/>
          </a:p>
          <a:p>
            <a:pPr algn="just"/>
            <a:r>
              <a:rPr lang="tr-TR" dirty="0"/>
              <a:t>(Not: Bedelsiz mal/malzeme devir alan sağlık tesisi hazine payı, merkez payı, SHÇEK</a:t>
            </a:r>
          </a:p>
          <a:p>
            <a:pPr algn="just"/>
            <a:r>
              <a:rPr lang="tr-TR" dirty="0"/>
              <a:t>payı ödemez.)</a:t>
            </a:r>
          </a:p>
        </p:txBody>
      </p:sp>
      <p:sp>
        <p:nvSpPr>
          <p:cNvPr id="10" name="Dikdörtgen 9"/>
          <p:cNvSpPr/>
          <p:nvPr/>
        </p:nvSpPr>
        <p:spPr>
          <a:xfrm>
            <a:off x="0" y="1558649"/>
            <a:ext cx="9143998" cy="400110"/>
          </a:xfrm>
          <a:prstGeom prst="rect">
            <a:avLst/>
          </a:prstGeom>
        </p:spPr>
        <p:txBody>
          <a:bodyPr wrap="square">
            <a:spAutoFit/>
          </a:bodyPr>
          <a:lstStyle/>
          <a:p>
            <a:pPr algn="ctr"/>
            <a:r>
              <a:rPr lang="tr-TR" sz="2000" b="1" dirty="0">
                <a:solidFill>
                  <a:srgbClr val="FF0000"/>
                </a:solidFill>
              </a:rPr>
              <a:t>İhtiyaç Fazlası Demirbaş Devirleri (Bedelsiz) </a:t>
            </a:r>
          </a:p>
        </p:txBody>
      </p:sp>
      <p:sp>
        <p:nvSpPr>
          <p:cNvPr id="7"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6" name="Dikdörtgen 5"/>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8205620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o 8"/>
          <p:cNvGraphicFramePr>
            <a:graphicFrameLocks noGrp="1"/>
          </p:cNvGraphicFramePr>
          <p:nvPr>
            <p:extLst>
              <p:ext uri="{D42A27DB-BD31-4B8C-83A1-F6EECF244321}">
                <p14:modId xmlns:p14="http://schemas.microsoft.com/office/powerpoint/2010/main" val="4035181865"/>
              </p:ext>
            </p:extLst>
          </p:nvPr>
        </p:nvGraphicFramePr>
        <p:xfrm>
          <a:off x="611559" y="2132856"/>
          <a:ext cx="7920880" cy="2448272"/>
        </p:xfrm>
        <a:graphic>
          <a:graphicData uri="http://schemas.openxmlformats.org/drawingml/2006/table">
            <a:tbl>
              <a:tblPr/>
              <a:tblGrid>
                <a:gridCol w="1422145">
                  <a:extLst>
                    <a:ext uri="{9D8B030D-6E8A-4147-A177-3AD203B41FA5}">
                      <a16:colId xmlns:a16="http://schemas.microsoft.com/office/drawing/2014/main" xmlns="" val="20000"/>
                    </a:ext>
                  </a:extLst>
                </a:gridCol>
                <a:gridCol w="4698536">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1008111">
                  <a:extLst>
                    <a:ext uri="{9D8B030D-6E8A-4147-A177-3AD203B41FA5}">
                      <a16:colId xmlns:a16="http://schemas.microsoft.com/office/drawing/2014/main" xmlns="" val="20003"/>
                    </a:ext>
                  </a:extLst>
                </a:gridCol>
              </a:tblGrid>
              <a:tr h="312394">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a:solidFill>
                            <a:schemeClr val="tx1"/>
                          </a:solidFill>
                          <a:latin typeface="+mn-lt"/>
                          <a:ea typeface="+mn-ea"/>
                          <a:cs typeface="+mn-cs"/>
                        </a:rPr>
                        <a:t>Gönderilen Ödenek Tahakkuktan Fazlaysa Mahsup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12394">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12394">
                <a:tc>
                  <a:txBody>
                    <a:bodyPr/>
                    <a:lstStyle/>
                    <a:p>
                      <a:pPr marL="0" algn="l" defTabSz="914400" rtl="0" eaLnBrk="1" fontAlgn="b" latinLnBrk="0" hangingPunct="1"/>
                      <a:r>
                        <a:rPr lang="tr-TR" sz="1800" kern="1200" dirty="0" smtClean="0">
                          <a:solidFill>
                            <a:schemeClr val="tx1"/>
                          </a:solidFill>
                          <a:latin typeface="+mn-lt"/>
                          <a:ea typeface="+mn-ea"/>
                          <a:cs typeface="+mn-cs"/>
                        </a:rPr>
                        <a:t>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Bankalar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69808">
                <a:tc>
                  <a:txBody>
                    <a:bodyPr/>
                    <a:lstStyle/>
                    <a:p>
                      <a:pPr marL="0" algn="l" defTabSz="914400" rtl="0" eaLnBrk="1" fontAlgn="b" latinLnBrk="0" hangingPunct="1"/>
                      <a:r>
                        <a:rPr lang="tr-TR" sz="1800" kern="1200" dirty="0" smtClean="0">
                          <a:solidFill>
                            <a:schemeClr val="tx1"/>
                          </a:solidFill>
                          <a:latin typeface="+mn-lt"/>
                          <a:ea typeface="+mn-ea"/>
                          <a:cs typeface="+mn-cs"/>
                        </a:rPr>
                        <a:t>       120.01.16</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Ulaştırma Bakanlığı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96007">
                <a:tc>
                  <a:txBody>
                    <a:bodyPr/>
                    <a:lstStyle/>
                    <a:p>
                      <a:pPr marL="0" algn="l" defTabSz="914400" rtl="0" eaLnBrk="1" fontAlgn="b" latinLnBrk="0" hangingPunct="1"/>
                      <a:r>
                        <a:rPr lang="tr-TR" sz="1800" kern="1200" dirty="0" smtClean="0">
                          <a:solidFill>
                            <a:schemeClr val="tx1"/>
                          </a:solidFill>
                          <a:latin typeface="+mn-lt"/>
                          <a:ea typeface="+mn-ea"/>
                          <a:cs typeface="+mn-cs"/>
                        </a:rPr>
                        <a:t>       602.99.03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DHMİ Genel Müdürlüğüne Verilen Sağlık Hizmeti Gelirleri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45275">
                <a:tc gridSpan="4">
                  <a:txBody>
                    <a:bodyPr/>
                    <a:lstStyle/>
                    <a:p>
                      <a:pPr marL="0" algn="l" defTabSz="914400" rtl="0" eaLnBrk="1" fontAlgn="b" latinLnBrk="0" hangingPunct="1"/>
                      <a:r>
                        <a:rPr lang="tr-TR" sz="1800" b="1" kern="1200" dirty="0" smtClean="0">
                          <a:solidFill>
                            <a:srgbClr val="0000FF"/>
                          </a:solidFill>
                          <a:latin typeface="+mn-lt"/>
                          <a:ea typeface="+mn-ea"/>
                          <a:cs typeface="+mn-cs"/>
                        </a:rPr>
                        <a:t>Sistem tarafından otomatik fişi oluşmaktadır.</a:t>
                      </a:r>
                      <a:endParaRPr lang="tr-TR" sz="1800" b="1" kern="1200" dirty="0">
                        <a:solidFill>
                          <a:srgbClr val="0000FF"/>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6" name="Dikdörtgen 5"/>
          <p:cNvSpPr/>
          <p:nvPr/>
        </p:nvSpPr>
        <p:spPr>
          <a:xfrm>
            <a:off x="0" y="1372706"/>
            <a:ext cx="9143998" cy="400110"/>
          </a:xfrm>
          <a:prstGeom prst="rect">
            <a:avLst/>
          </a:prstGeom>
        </p:spPr>
        <p:txBody>
          <a:bodyPr wrap="square">
            <a:spAutoFit/>
          </a:bodyPr>
          <a:lstStyle/>
          <a:p>
            <a:pPr algn="ctr"/>
            <a:r>
              <a:rPr lang="tr-TR" sz="2000" b="1" dirty="0">
                <a:solidFill>
                  <a:srgbClr val="FF0000"/>
                </a:solidFill>
              </a:rPr>
              <a:t>Sağlık Müdürlüğü İşletme Birimi</a:t>
            </a:r>
          </a:p>
        </p:txBody>
      </p:sp>
      <p:sp>
        <p:nvSpPr>
          <p:cNvPr id="7" name="Başlık 1"/>
          <p:cNvSpPr txBox="1">
            <a:spLocks/>
          </p:cNvSpPr>
          <p:nvPr/>
        </p:nvSpPr>
        <p:spPr>
          <a:xfrm>
            <a:off x="0" y="764704"/>
            <a:ext cx="9144000" cy="432048"/>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Devlet Hava Meydanları İşletmesi Genel Müdürlüğü (DHMİ) </a:t>
            </a:r>
          </a:p>
        </p:txBody>
      </p:sp>
      <p:sp>
        <p:nvSpPr>
          <p:cNvPr id="13" name="Başlık 1"/>
          <p:cNvSpPr txBox="1">
            <a:spLocks/>
          </p:cNvSpPr>
          <p:nvPr/>
        </p:nvSpPr>
        <p:spPr>
          <a:xfrm>
            <a:off x="611560" y="5087617"/>
            <a:ext cx="7920880" cy="573631"/>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spcBef>
                <a:spcPts val="0"/>
              </a:spcBef>
            </a:pPr>
            <a:r>
              <a:rPr lang="tr-TR" sz="1800" dirty="0" smtClean="0"/>
              <a:t>Not:</a:t>
            </a:r>
            <a:r>
              <a:rPr lang="tr-TR" sz="1800" dirty="0"/>
              <a:t> </a:t>
            </a:r>
            <a:r>
              <a:rPr lang="tr-TR" sz="1800"/>
              <a:t>Sağlık </a:t>
            </a:r>
            <a:r>
              <a:rPr lang="tr-TR" sz="1800" smtClean="0"/>
              <a:t>Tesislerinde Devlet </a:t>
            </a:r>
            <a:r>
              <a:rPr lang="tr-TR" sz="1800" dirty="0"/>
              <a:t>Hava Meydanları İşletmesi Genel Müdürlüğü (DHMİ) </a:t>
            </a:r>
            <a:r>
              <a:rPr lang="tr-TR" sz="1800" dirty="0" smtClean="0"/>
              <a:t>kapsamında hizmet vermediğinden ödenek kaydı yapmayacaklardır.</a:t>
            </a:r>
            <a:endParaRPr lang="tr-TR" sz="1800" dirty="0"/>
          </a:p>
        </p:txBody>
      </p:sp>
    </p:spTree>
    <p:custDataLst>
      <p:tags r:id="rId1"/>
    </p:custDataLst>
    <p:extLst>
      <p:ext uri="{BB962C8B-B14F-4D97-AF65-F5344CB8AC3E}">
        <p14:creationId xmlns:p14="http://schemas.microsoft.com/office/powerpoint/2010/main" val="258134868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1"/>
          <p:cNvSpPr txBox="1">
            <a:spLocks/>
          </p:cNvSpPr>
          <p:nvPr/>
        </p:nvSpPr>
        <p:spPr>
          <a:xfrm>
            <a:off x="0" y="2927377"/>
            <a:ext cx="9144000" cy="573631"/>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tr-TR" sz="2800" b="1" dirty="0">
                <a:solidFill>
                  <a:srgbClr val="FF0000"/>
                </a:solidFill>
              </a:rPr>
              <a:t>Merkez Paydan Gönderilen Ödenek </a:t>
            </a:r>
          </a:p>
        </p:txBody>
      </p:sp>
    </p:spTree>
    <p:extLst>
      <p:ext uri="{BB962C8B-B14F-4D97-AF65-F5344CB8AC3E}">
        <p14:creationId xmlns:p14="http://schemas.microsoft.com/office/powerpoint/2010/main" val="417024114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11" name="Dikdörtgen 10"/>
          <p:cNvSpPr/>
          <p:nvPr/>
        </p:nvSpPr>
        <p:spPr>
          <a:xfrm>
            <a:off x="0" y="1372706"/>
            <a:ext cx="9143998" cy="400110"/>
          </a:xfrm>
          <a:prstGeom prst="rect">
            <a:avLst/>
          </a:prstGeom>
        </p:spPr>
        <p:txBody>
          <a:bodyPr wrap="square">
            <a:spAutoFit/>
          </a:bodyPr>
          <a:lstStyle/>
          <a:p>
            <a:pPr algn="ctr"/>
            <a:r>
              <a:rPr lang="tr-TR" sz="2000" b="1" dirty="0">
                <a:solidFill>
                  <a:srgbClr val="FF0000"/>
                </a:solidFill>
              </a:rPr>
              <a:t>Sağlık Müdürlüğü İşletme Birimi Tarafından Yapılacak Kayıtlar</a:t>
            </a:r>
          </a:p>
        </p:txBody>
      </p:sp>
      <p:sp>
        <p:nvSpPr>
          <p:cNvPr id="8"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Merkez Paydan Gönderilen Ödenek </a:t>
            </a:r>
          </a:p>
        </p:txBody>
      </p:sp>
      <p:graphicFrame>
        <p:nvGraphicFramePr>
          <p:cNvPr id="4" name="Tablo 3"/>
          <p:cNvGraphicFramePr>
            <a:graphicFrameLocks noGrp="1"/>
          </p:cNvGraphicFramePr>
          <p:nvPr>
            <p:extLst>
              <p:ext uri="{D42A27DB-BD31-4B8C-83A1-F6EECF244321}">
                <p14:modId xmlns:p14="http://schemas.microsoft.com/office/powerpoint/2010/main" val="1665001982"/>
              </p:ext>
            </p:extLst>
          </p:nvPr>
        </p:nvGraphicFramePr>
        <p:xfrm>
          <a:off x="611560" y="2081045"/>
          <a:ext cx="7920880" cy="2356067"/>
        </p:xfrm>
        <a:graphic>
          <a:graphicData uri="http://schemas.openxmlformats.org/drawingml/2006/table">
            <a:tbl>
              <a:tblPr/>
              <a:tblGrid>
                <a:gridCol w="1422145">
                  <a:extLst>
                    <a:ext uri="{9D8B030D-6E8A-4147-A177-3AD203B41FA5}">
                      <a16:colId xmlns:a16="http://schemas.microsoft.com/office/drawing/2014/main" xmlns="" val="20000"/>
                    </a:ext>
                  </a:extLst>
                </a:gridCol>
                <a:gridCol w="4626527">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658912">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İSM ve Tesisler İçin Merkez Paydan Gönderilen Ödeneğinin Kaydı</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65955">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8743">
                <a:tc>
                  <a:txBody>
                    <a:bodyPr/>
                    <a:lstStyle/>
                    <a:p>
                      <a:pPr marL="0" algn="l" defTabSz="914400" rtl="0" eaLnBrk="1" fontAlgn="b" latinLnBrk="0" hangingPunct="1"/>
                      <a:r>
                        <a:rPr lang="tr-TR" sz="1800" kern="1200" dirty="0" smtClean="0">
                          <a:solidFill>
                            <a:schemeClr val="tx1"/>
                          </a:solidFill>
                          <a:latin typeface="+mn-lt"/>
                          <a:ea typeface="+mn-ea"/>
                          <a:cs typeface="+mn-cs"/>
                        </a:rPr>
                        <a:t>102.01.02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Halk Bankası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85661">
                <a:tc>
                  <a:txBody>
                    <a:bodyPr/>
                    <a:lstStyle/>
                    <a:p>
                      <a:pPr marL="0" algn="l" defTabSz="914400" rtl="0" eaLnBrk="1" fontAlgn="b" latinLnBrk="0" hangingPunct="1"/>
                      <a:r>
                        <a:rPr lang="tr-TR" sz="1800" kern="1200" dirty="0" smtClean="0">
                          <a:solidFill>
                            <a:schemeClr val="tx1"/>
                          </a:solidFill>
                          <a:latin typeface="+mn-lt"/>
                          <a:ea typeface="+mn-ea"/>
                          <a:cs typeface="+mn-cs"/>
                        </a:rPr>
                        <a:t>         336.04</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S.B. Merkez Payından Aktarılanlar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96796">
                <a:tc gridSpan="4">
                  <a:txBody>
                    <a:bodyPr/>
                    <a:lstStyle/>
                    <a:p>
                      <a:pPr marL="0" algn="l" defTabSz="914400" rtl="0" eaLnBrk="1" fontAlgn="b" latinLnBrk="0" hangingPunct="1"/>
                      <a:r>
                        <a:rPr lang="tr-TR" dirty="0" smtClean="0"/>
                        <a:t>  </a:t>
                      </a:r>
                      <a:r>
                        <a:rPr lang="tr-TR" b="1" dirty="0" smtClean="0">
                          <a:solidFill>
                            <a:srgbClr val="0000FF"/>
                          </a:solidFill>
                        </a:rPr>
                        <a:t>Sistem tarafından otomatik oluşturulacaktır</a:t>
                      </a:r>
                      <a:endParaRPr lang="tr-TR" sz="1800" b="1" kern="1200" dirty="0">
                        <a:solidFill>
                          <a:srgbClr val="0000FF"/>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custDataLst>
      <p:tags r:id="rId1"/>
    </p:custDataLst>
    <p:extLst>
      <p:ext uri="{BB962C8B-B14F-4D97-AF65-F5344CB8AC3E}">
        <p14:creationId xmlns:p14="http://schemas.microsoft.com/office/powerpoint/2010/main" val="67249628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graphicFrame>
        <p:nvGraphicFramePr>
          <p:cNvPr id="4" name="Tablo 3"/>
          <p:cNvGraphicFramePr>
            <a:graphicFrameLocks noGrp="1"/>
          </p:cNvGraphicFramePr>
          <p:nvPr>
            <p:extLst>
              <p:ext uri="{D42A27DB-BD31-4B8C-83A1-F6EECF244321}">
                <p14:modId xmlns:p14="http://schemas.microsoft.com/office/powerpoint/2010/main" val="23311324"/>
              </p:ext>
            </p:extLst>
          </p:nvPr>
        </p:nvGraphicFramePr>
        <p:xfrm>
          <a:off x="611560" y="2204864"/>
          <a:ext cx="7920880" cy="2160240"/>
        </p:xfrm>
        <a:graphic>
          <a:graphicData uri="http://schemas.openxmlformats.org/drawingml/2006/table">
            <a:tbl>
              <a:tblPr/>
              <a:tblGrid>
                <a:gridCol w="1422145">
                  <a:extLst>
                    <a:ext uri="{9D8B030D-6E8A-4147-A177-3AD203B41FA5}">
                      <a16:colId xmlns:a16="http://schemas.microsoft.com/office/drawing/2014/main" xmlns="" val="20000"/>
                    </a:ext>
                  </a:extLst>
                </a:gridCol>
                <a:gridCol w="4626527">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441870">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İSM Tarafından Sağlık Tesislerine Merkez Paydan Gönderilen Ödeneğinin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24434">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97366">
                <a:tc>
                  <a:txBody>
                    <a:bodyPr/>
                    <a:lstStyle/>
                    <a:p>
                      <a:pPr marL="0" algn="l" defTabSz="914400" rtl="0" eaLnBrk="1" fontAlgn="b" latinLnBrk="0" hangingPunct="1"/>
                      <a:r>
                        <a:rPr lang="tr-TR" sz="1800" kern="1200" dirty="0" smtClean="0">
                          <a:solidFill>
                            <a:schemeClr val="tx1"/>
                          </a:solidFill>
                          <a:latin typeface="+mn-lt"/>
                          <a:ea typeface="+mn-ea"/>
                          <a:cs typeface="+mn-cs"/>
                        </a:rPr>
                        <a:t>336.04</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S.B. Merkez Payından Aktarılanlar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96570">
                <a:tc>
                  <a:txBody>
                    <a:bodyPr/>
                    <a:lstStyle/>
                    <a:p>
                      <a:pPr marL="0" algn="l" defTabSz="914400" rtl="0" eaLnBrk="1" fontAlgn="b" latinLnBrk="0" hangingPunct="1"/>
                      <a:r>
                        <a:rPr lang="tr-TR" sz="1800" kern="1200" dirty="0" smtClean="0">
                          <a:solidFill>
                            <a:schemeClr val="tx1"/>
                          </a:solidFill>
                          <a:latin typeface="+mn-lt"/>
                          <a:ea typeface="+mn-ea"/>
                          <a:cs typeface="+mn-cs"/>
                        </a:rPr>
                        <a:t>          103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Verilen Çekler ve Gönderme Emirleri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7" name="Dikdörtgen 6"/>
          <p:cNvSpPr/>
          <p:nvPr/>
        </p:nvSpPr>
        <p:spPr>
          <a:xfrm>
            <a:off x="0" y="1372706"/>
            <a:ext cx="9143998" cy="400110"/>
          </a:xfrm>
          <a:prstGeom prst="rect">
            <a:avLst/>
          </a:prstGeom>
        </p:spPr>
        <p:txBody>
          <a:bodyPr wrap="square">
            <a:spAutoFit/>
          </a:bodyPr>
          <a:lstStyle/>
          <a:p>
            <a:pPr algn="ctr"/>
            <a:r>
              <a:rPr lang="tr-TR" sz="2000" b="1" dirty="0">
                <a:solidFill>
                  <a:srgbClr val="FF0000"/>
                </a:solidFill>
              </a:rPr>
              <a:t>Sağlık Müdürlüğü İşletme Birimi Tarafından Yapılacak Kayıtlar</a:t>
            </a:r>
          </a:p>
        </p:txBody>
      </p:sp>
      <p:sp>
        <p:nvSpPr>
          <p:cNvPr id="9"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Merkez Paydan Gönderilen Ödenek </a:t>
            </a:r>
          </a:p>
        </p:txBody>
      </p:sp>
    </p:spTree>
    <p:custDataLst>
      <p:tags r:id="rId1"/>
    </p:custDataLst>
    <p:extLst>
      <p:ext uri="{BB962C8B-B14F-4D97-AF65-F5344CB8AC3E}">
        <p14:creationId xmlns:p14="http://schemas.microsoft.com/office/powerpoint/2010/main" val="413908459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o 8"/>
          <p:cNvGraphicFramePr>
            <a:graphicFrameLocks noGrp="1"/>
          </p:cNvGraphicFramePr>
          <p:nvPr>
            <p:extLst>
              <p:ext uri="{D42A27DB-BD31-4B8C-83A1-F6EECF244321}">
                <p14:modId xmlns:p14="http://schemas.microsoft.com/office/powerpoint/2010/main" val="407663800"/>
              </p:ext>
            </p:extLst>
          </p:nvPr>
        </p:nvGraphicFramePr>
        <p:xfrm>
          <a:off x="611559" y="2276872"/>
          <a:ext cx="7920880" cy="2021421"/>
        </p:xfrm>
        <a:graphic>
          <a:graphicData uri="http://schemas.openxmlformats.org/drawingml/2006/table">
            <a:tbl>
              <a:tblPr/>
              <a:tblGrid>
                <a:gridCol w="1422145">
                  <a:extLst>
                    <a:ext uri="{9D8B030D-6E8A-4147-A177-3AD203B41FA5}">
                      <a16:colId xmlns:a16="http://schemas.microsoft.com/office/drawing/2014/main" xmlns="" val="20000"/>
                    </a:ext>
                  </a:extLst>
                </a:gridCol>
                <a:gridCol w="4698536">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1008111">
                  <a:extLst>
                    <a:ext uri="{9D8B030D-6E8A-4147-A177-3AD203B41FA5}">
                      <a16:colId xmlns:a16="http://schemas.microsoft.com/office/drawing/2014/main" xmlns="" val="20003"/>
                    </a:ext>
                  </a:extLst>
                </a:gridCol>
              </a:tblGrid>
              <a:tr h="576064">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İşletme Birimi Tarafından Merkez Paydan Gelen Ödeneğin Gelir Kaydı</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76064">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336.04</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S.B. Merkez Payından Aktarılanlar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37245">
                <a:tc>
                  <a:txBody>
                    <a:bodyPr/>
                    <a:lstStyle/>
                    <a:p>
                      <a:pPr marL="0" algn="l" defTabSz="914400" rtl="0" eaLnBrk="1" fontAlgn="b" latinLnBrk="0" hangingPunct="1"/>
                      <a:r>
                        <a:rPr lang="tr-TR" sz="1800" kern="1200" dirty="0" smtClean="0">
                          <a:solidFill>
                            <a:schemeClr val="tx1"/>
                          </a:solidFill>
                          <a:latin typeface="+mn-lt"/>
                          <a:ea typeface="+mn-ea"/>
                          <a:cs typeface="+mn-cs"/>
                        </a:rPr>
                        <a:t>        602.02.02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Bakanlıkça Gönderilen Yardım ve Gelirler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6" name="Dikdörtgen 5"/>
          <p:cNvSpPr/>
          <p:nvPr/>
        </p:nvSpPr>
        <p:spPr>
          <a:xfrm>
            <a:off x="0" y="1372706"/>
            <a:ext cx="9143998" cy="400110"/>
          </a:xfrm>
          <a:prstGeom prst="rect">
            <a:avLst/>
          </a:prstGeom>
        </p:spPr>
        <p:txBody>
          <a:bodyPr wrap="square">
            <a:spAutoFit/>
          </a:bodyPr>
          <a:lstStyle/>
          <a:p>
            <a:pPr algn="ctr"/>
            <a:r>
              <a:rPr lang="tr-TR" sz="2000" b="1" dirty="0">
                <a:solidFill>
                  <a:srgbClr val="FF0000"/>
                </a:solidFill>
              </a:rPr>
              <a:t>Sağlık Müdürlüğü İşletme Birimi Tarafından Yapılacak Kayıtlar</a:t>
            </a:r>
          </a:p>
        </p:txBody>
      </p:sp>
      <p:sp>
        <p:nvSpPr>
          <p:cNvPr id="7"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Merkez Paydan Gönderilen Ödenek </a:t>
            </a:r>
          </a:p>
        </p:txBody>
      </p:sp>
    </p:spTree>
    <p:custDataLst>
      <p:tags r:id="rId1"/>
    </p:custDataLst>
    <p:extLst>
      <p:ext uri="{BB962C8B-B14F-4D97-AF65-F5344CB8AC3E}">
        <p14:creationId xmlns:p14="http://schemas.microsoft.com/office/powerpoint/2010/main" val="272477296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o 8"/>
          <p:cNvGraphicFramePr>
            <a:graphicFrameLocks noGrp="1"/>
          </p:cNvGraphicFramePr>
          <p:nvPr>
            <p:extLst>
              <p:ext uri="{D42A27DB-BD31-4B8C-83A1-F6EECF244321}">
                <p14:modId xmlns:p14="http://schemas.microsoft.com/office/powerpoint/2010/main" val="1452809552"/>
              </p:ext>
            </p:extLst>
          </p:nvPr>
        </p:nvGraphicFramePr>
        <p:xfrm>
          <a:off x="611559" y="2276872"/>
          <a:ext cx="7920880" cy="2021421"/>
        </p:xfrm>
        <a:graphic>
          <a:graphicData uri="http://schemas.openxmlformats.org/drawingml/2006/table">
            <a:tbl>
              <a:tblPr/>
              <a:tblGrid>
                <a:gridCol w="1422145">
                  <a:extLst>
                    <a:ext uri="{9D8B030D-6E8A-4147-A177-3AD203B41FA5}">
                      <a16:colId xmlns:a16="http://schemas.microsoft.com/office/drawing/2014/main" xmlns="" val="20000"/>
                    </a:ext>
                  </a:extLst>
                </a:gridCol>
                <a:gridCol w="4698536">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1008111">
                  <a:extLst>
                    <a:ext uri="{9D8B030D-6E8A-4147-A177-3AD203B41FA5}">
                      <a16:colId xmlns:a16="http://schemas.microsoft.com/office/drawing/2014/main" xmlns="" val="20003"/>
                    </a:ext>
                  </a:extLst>
                </a:gridCol>
              </a:tblGrid>
              <a:tr h="576064">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Sağlık Tesisine Gelen Ödenek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76064">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102.01.02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S.B. Merkez Payından Aktarılanlar</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37245">
                <a:tc>
                  <a:txBody>
                    <a:bodyPr/>
                    <a:lstStyle/>
                    <a:p>
                      <a:pPr marL="0" algn="l" defTabSz="914400" rtl="0" eaLnBrk="1" fontAlgn="b" latinLnBrk="0" hangingPunct="1"/>
                      <a:r>
                        <a:rPr lang="tr-TR" sz="1800" kern="1200" dirty="0" smtClean="0">
                          <a:solidFill>
                            <a:schemeClr val="tx1"/>
                          </a:solidFill>
                          <a:latin typeface="+mn-lt"/>
                          <a:ea typeface="+mn-ea"/>
                          <a:cs typeface="+mn-cs"/>
                        </a:rPr>
                        <a:t>       602.02.02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kern="1200" dirty="0" smtClean="0">
                          <a:solidFill>
                            <a:schemeClr val="tx1"/>
                          </a:solidFill>
                          <a:latin typeface="+mn-lt"/>
                          <a:ea typeface="+mn-ea"/>
                          <a:cs typeface="+mn-cs"/>
                        </a:rPr>
                        <a:t>Bakanlıkça Gönderilen Yardım ve Gelirler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6" name="Dikdörtgen 5"/>
          <p:cNvSpPr/>
          <p:nvPr/>
        </p:nvSpPr>
        <p:spPr>
          <a:xfrm>
            <a:off x="0" y="1372706"/>
            <a:ext cx="9143998" cy="400110"/>
          </a:xfrm>
          <a:prstGeom prst="rect">
            <a:avLst/>
          </a:prstGeom>
        </p:spPr>
        <p:txBody>
          <a:bodyPr wrap="square">
            <a:spAutoFit/>
          </a:bodyPr>
          <a:lstStyle/>
          <a:p>
            <a:pPr algn="ctr"/>
            <a:r>
              <a:rPr lang="tr-TR" sz="2000" b="1" dirty="0">
                <a:solidFill>
                  <a:srgbClr val="FF0000"/>
                </a:solidFill>
              </a:rPr>
              <a:t>Hastane, ADSM, vb. İşletme Birimleri Tarafından Yapılacak Kayıtlar</a:t>
            </a:r>
          </a:p>
        </p:txBody>
      </p:sp>
      <p:sp>
        <p:nvSpPr>
          <p:cNvPr id="7" name="Başlık 1"/>
          <p:cNvSpPr txBox="1">
            <a:spLocks/>
          </p:cNvSpPr>
          <p:nvPr/>
        </p:nvSpPr>
        <p:spPr>
          <a:xfrm>
            <a:off x="0" y="764704"/>
            <a:ext cx="9144000" cy="360040"/>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Merkez Paydan Gönderilen Ödenek </a:t>
            </a:r>
          </a:p>
        </p:txBody>
      </p:sp>
    </p:spTree>
    <p:custDataLst>
      <p:tags r:id="rId1"/>
    </p:custDataLst>
    <p:extLst>
      <p:ext uri="{BB962C8B-B14F-4D97-AF65-F5344CB8AC3E}">
        <p14:creationId xmlns:p14="http://schemas.microsoft.com/office/powerpoint/2010/main" val="108500616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2708920"/>
            <a:ext cx="7920880" cy="523220"/>
          </a:xfrm>
          <a:prstGeom prst="rect">
            <a:avLst/>
          </a:prstGeom>
        </p:spPr>
        <p:txBody>
          <a:bodyPr wrap="square">
            <a:spAutoFit/>
          </a:bodyPr>
          <a:lstStyle/>
          <a:p>
            <a:pPr algn="ctr">
              <a:spcBef>
                <a:spcPts val="0"/>
              </a:spcBef>
            </a:pPr>
            <a:r>
              <a:rPr lang="tr-TR" sz="2800" b="1" dirty="0">
                <a:solidFill>
                  <a:srgbClr val="FF0000"/>
                </a:solidFill>
              </a:rPr>
              <a:t>Terkin Kaydı </a:t>
            </a:r>
          </a:p>
        </p:txBody>
      </p:sp>
    </p:spTree>
    <p:extLst>
      <p:ext uri="{BB962C8B-B14F-4D97-AF65-F5344CB8AC3E}">
        <p14:creationId xmlns:p14="http://schemas.microsoft.com/office/powerpoint/2010/main" val="107685601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şlık 1"/>
          <p:cNvSpPr txBox="1">
            <a:spLocks/>
          </p:cNvSpPr>
          <p:nvPr/>
        </p:nvSpPr>
        <p:spPr>
          <a:xfrm>
            <a:off x="0" y="839145"/>
            <a:ext cx="9144000" cy="357607"/>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Terkin Kaydı </a:t>
            </a:r>
          </a:p>
        </p:txBody>
      </p:sp>
      <p:sp>
        <p:nvSpPr>
          <p:cNvPr id="9" name="Dikdörtgen 8"/>
          <p:cNvSpPr/>
          <p:nvPr/>
        </p:nvSpPr>
        <p:spPr>
          <a:xfrm>
            <a:off x="611560" y="1412776"/>
            <a:ext cx="7920880" cy="3724096"/>
          </a:xfrm>
          <a:prstGeom prst="rect">
            <a:avLst/>
          </a:prstGeom>
        </p:spPr>
        <p:txBody>
          <a:bodyPr wrap="square">
            <a:spAutoFit/>
          </a:bodyPr>
          <a:lstStyle/>
          <a:p>
            <a:pPr algn="just"/>
            <a:endParaRPr lang="tr-TR" sz="2400" b="1" dirty="0">
              <a:solidFill>
                <a:prstClr val="black"/>
              </a:solidFill>
            </a:endParaRPr>
          </a:p>
          <a:p>
            <a:pPr algn="just"/>
            <a:r>
              <a:rPr lang="tr-TR" i="1" dirty="0" smtClean="0">
                <a:solidFill>
                  <a:prstClr val="black"/>
                </a:solidFill>
              </a:rPr>
              <a:t>01.08.2012 </a:t>
            </a:r>
            <a:r>
              <a:rPr lang="tr-TR" i="1" dirty="0">
                <a:solidFill>
                  <a:prstClr val="black"/>
                </a:solidFill>
              </a:rPr>
              <a:t>tarihli  ve 189009 sayılı « 2012/33 sayılı </a:t>
            </a:r>
            <a:r>
              <a:rPr lang="tr-TR" i="1" dirty="0" smtClean="0">
                <a:solidFill>
                  <a:prstClr val="black"/>
                </a:solidFill>
              </a:rPr>
              <a:t>genelge</a:t>
            </a:r>
            <a:r>
              <a:rPr lang="tr-TR" i="1" dirty="0">
                <a:solidFill>
                  <a:prstClr val="black"/>
                </a:solidFill>
              </a:rPr>
              <a:t>» yazımıza istinaden ilgili terkinlerin yapılması </a:t>
            </a:r>
            <a:r>
              <a:rPr lang="tr-TR" i="1" dirty="0" smtClean="0">
                <a:solidFill>
                  <a:prstClr val="black"/>
                </a:solidFill>
              </a:rPr>
              <a:t>gerekmektedir.</a:t>
            </a:r>
          </a:p>
          <a:p>
            <a:pPr algn="just"/>
            <a:endParaRPr lang="tr-TR" sz="2000" i="1" dirty="0">
              <a:solidFill>
                <a:prstClr val="black"/>
              </a:solidFill>
            </a:endParaRPr>
          </a:p>
          <a:p>
            <a:pPr algn="just"/>
            <a:r>
              <a:rPr lang="tr-TR" sz="2000" dirty="0" smtClean="0">
                <a:solidFill>
                  <a:prstClr val="black"/>
                </a:solidFill>
              </a:rPr>
              <a:t>Terkin sadece </a:t>
            </a:r>
            <a:r>
              <a:rPr lang="tr-TR" sz="2000" i="1" dirty="0" smtClean="0">
                <a:solidFill>
                  <a:prstClr val="black"/>
                </a:solidFill>
              </a:rPr>
              <a:t> </a:t>
            </a:r>
            <a:r>
              <a:rPr lang="tr-TR" sz="2000" dirty="0" smtClean="0"/>
              <a:t>Sosyal </a:t>
            </a:r>
            <a:r>
              <a:rPr lang="tr-TR" sz="2000" dirty="0"/>
              <a:t>Güvenlik Kurumu (SGK</a:t>
            </a:r>
            <a:r>
              <a:rPr lang="tr-TR" sz="2000" dirty="0" smtClean="0"/>
              <a:t>) kapsamındaki kişilere verilen sağlık hizmet tahakkukundan </a:t>
            </a:r>
            <a:r>
              <a:rPr lang="tr-TR" sz="2000" dirty="0"/>
              <a:t>Sosyal Güvenlik </a:t>
            </a:r>
            <a:r>
              <a:rPr lang="tr-TR" sz="2000" dirty="0" smtClean="0"/>
              <a:t>Kurumu </a:t>
            </a:r>
            <a:r>
              <a:rPr lang="tr-TR" sz="2000" dirty="0"/>
              <a:t>(SGK) </a:t>
            </a:r>
            <a:r>
              <a:rPr lang="tr-TR" sz="2000" dirty="0" smtClean="0"/>
              <a:t>dan gelen ödenekten mahsup edildikten sonraki kalan tutan yani 120.05 ve 120.18 hesaplarının yıl sonu bakiyeleri terkin edilecektir.</a:t>
            </a:r>
          </a:p>
          <a:p>
            <a:pPr algn="just"/>
            <a:endParaRPr lang="tr-TR" sz="2000" i="1" dirty="0"/>
          </a:p>
          <a:p>
            <a:pPr algn="just"/>
            <a:r>
              <a:rPr lang="tr-TR" sz="2000" i="1" dirty="0"/>
              <a:t>	</a:t>
            </a:r>
            <a:endParaRPr lang="tr-TR" sz="2000" i="1" dirty="0" smtClean="0"/>
          </a:p>
          <a:p>
            <a:pPr algn="just"/>
            <a:r>
              <a:rPr lang="tr-TR" b="1" dirty="0" smtClean="0">
                <a:solidFill>
                  <a:srgbClr val="0000FF"/>
                </a:solidFill>
              </a:rPr>
              <a:t>2013 </a:t>
            </a:r>
            <a:r>
              <a:rPr lang="tr-TR" b="1" dirty="0">
                <a:solidFill>
                  <a:srgbClr val="0000FF"/>
                </a:solidFill>
              </a:rPr>
              <a:t>yılı ve sonraki yıllar için terkin yazısı beklenmeden, aksi bir </a:t>
            </a:r>
            <a:r>
              <a:rPr lang="tr-TR" b="1" dirty="0" smtClean="0">
                <a:solidFill>
                  <a:srgbClr val="0000FF"/>
                </a:solidFill>
              </a:rPr>
              <a:t>bildirim </a:t>
            </a:r>
            <a:r>
              <a:rPr lang="tr-TR" b="1" dirty="0">
                <a:solidFill>
                  <a:srgbClr val="0000FF"/>
                </a:solidFill>
              </a:rPr>
              <a:t>olmadıkça,  bu yazıya istinaden terkinlerin yapılması </a:t>
            </a:r>
            <a:r>
              <a:rPr lang="tr-TR" b="1" dirty="0" smtClean="0">
                <a:solidFill>
                  <a:srgbClr val="0000FF"/>
                </a:solidFill>
              </a:rPr>
              <a:t>gerekmektedir</a:t>
            </a:r>
            <a:r>
              <a:rPr lang="tr-TR" b="1" dirty="0">
                <a:solidFill>
                  <a:srgbClr val="0000FF"/>
                </a:solidFill>
              </a:rPr>
              <a:t>. </a:t>
            </a:r>
          </a:p>
        </p:txBody>
      </p:sp>
    </p:spTree>
    <p:custDataLst>
      <p:tags r:id="rId1"/>
    </p:custDataLst>
    <p:extLst>
      <p:ext uri="{BB962C8B-B14F-4D97-AF65-F5344CB8AC3E}">
        <p14:creationId xmlns:p14="http://schemas.microsoft.com/office/powerpoint/2010/main" val="298567610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47500"/>
            <a:ext cx="9143998" cy="400110"/>
          </a:xfrm>
          <a:prstGeom prst="rect">
            <a:avLst/>
          </a:prstGeom>
        </p:spPr>
        <p:txBody>
          <a:bodyPr wrap="square">
            <a:spAutoFit/>
          </a:bodyPr>
          <a:lstStyle/>
          <a:p>
            <a:pPr algn="ctr"/>
            <a:r>
              <a:rPr lang="tr-TR" sz="2000" b="1" dirty="0">
                <a:solidFill>
                  <a:srgbClr val="FF0000"/>
                </a:solidFill>
              </a:rPr>
              <a:t>Sağlık Müdürlüğü İşletme Birimi Yıl Sonu Terkin </a:t>
            </a:r>
            <a:r>
              <a:rPr lang="tr-TR" sz="2000" b="1" dirty="0" smtClean="0">
                <a:solidFill>
                  <a:srgbClr val="FF0000"/>
                </a:solidFill>
              </a:rPr>
              <a:t>İşlemi</a:t>
            </a:r>
            <a:endParaRPr lang="tr-TR" sz="2000" b="1" dirty="0">
              <a:solidFill>
                <a:srgbClr val="FF0000"/>
              </a:solidFill>
            </a:endParaRPr>
          </a:p>
        </p:txBody>
      </p:sp>
      <p:sp>
        <p:nvSpPr>
          <p:cNvPr id="10" name="Dikdörtgen 9"/>
          <p:cNvSpPr/>
          <p:nvPr/>
        </p:nvSpPr>
        <p:spPr>
          <a:xfrm>
            <a:off x="611560" y="2117755"/>
            <a:ext cx="7920880" cy="3970318"/>
          </a:xfrm>
          <a:prstGeom prst="rect">
            <a:avLst/>
          </a:prstGeom>
        </p:spPr>
        <p:txBody>
          <a:bodyPr wrap="square">
            <a:spAutoFit/>
          </a:bodyPr>
          <a:lstStyle/>
          <a:p>
            <a:pPr marL="285750" indent="-285750" algn="just">
              <a:buFont typeface="Arial" panose="020B0604020202020204" pitchFamily="34" charset="0"/>
              <a:buChar char="•"/>
            </a:pPr>
            <a:r>
              <a:rPr lang="tr-TR" dirty="0" smtClean="0">
                <a:solidFill>
                  <a:prstClr val="black"/>
                </a:solidFill>
              </a:rPr>
              <a:t>Sağlık müdürlüğü işletme birimi için  336.05 S.B</a:t>
            </a:r>
            <a:r>
              <a:rPr lang="tr-TR" dirty="0">
                <a:solidFill>
                  <a:prstClr val="black"/>
                </a:solidFill>
              </a:rPr>
              <a:t>. 5510 Sayılı SGK Kanununa </a:t>
            </a:r>
            <a:r>
              <a:rPr lang="tr-TR" dirty="0" smtClean="0">
                <a:solidFill>
                  <a:prstClr val="black"/>
                </a:solidFill>
              </a:rPr>
              <a:t>göre aktarılan ödenek tutarı hesabından 120.18 GSS kapsamında bulunan kişilere verilen 112 acil sağlık hizmetleri tahakkuku hesabıyla mahsup yapılacaktır.</a:t>
            </a:r>
          </a:p>
          <a:p>
            <a:pPr algn="just"/>
            <a:endParaRPr lang="tr-TR" dirty="0" smtClean="0">
              <a:solidFill>
                <a:prstClr val="black"/>
              </a:solidFill>
            </a:endParaRPr>
          </a:p>
          <a:p>
            <a:pPr marL="285750" indent="-285750" algn="just">
              <a:buFont typeface="Arial" panose="020B0604020202020204" pitchFamily="34" charset="0"/>
              <a:buChar char="•"/>
            </a:pPr>
            <a:r>
              <a:rPr lang="tr-TR" dirty="0" smtClean="0">
                <a:solidFill>
                  <a:prstClr val="black"/>
                </a:solidFill>
              </a:rPr>
              <a:t> 336.05 Hesabı 120.18 Hesabıyla mahsup yapıldıktan sonra 336.05 Hesabında bakiye kalırsa aradaki fazla gelen ödeneği 602.99.01 </a:t>
            </a:r>
            <a:r>
              <a:rPr lang="tr-TR" dirty="0"/>
              <a:t>GSS </a:t>
            </a:r>
            <a:r>
              <a:rPr lang="tr-TR" dirty="0" smtClean="0"/>
              <a:t>kapsamında bulunan kişilere verilen sağlık hizmet gelirleri hesabına gelir kaydedecektir.</a:t>
            </a:r>
          </a:p>
          <a:p>
            <a:pPr marL="285750" indent="-285750" algn="just">
              <a:buFont typeface="Arial" panose="020B0604020202020204" pitchFamily="34" charset="0"/>
              <a:buChar char="•"/>
            </a:pPr>
            <a:endParaRPr lang="tr-TR" dirty="0" smtClean="0"/>
          </a:p>
          <a:p>
            <a:pPr marL="285750" indent="-285750" algn="just">
              <a:buFont typeface="Arial" panose="020B0604020202020204" pitchFamily="34" charset="0"/>
              <a:buChar char="•"/>
            </a:pPr>
            <a:r>
              <a:rPr lang="tr-TR" dirty="0" smtClean="0"/>
              <a:t> </a:t>
            </a:r>
            <a:r>
              <a:rPr lang="tr-TR" dirty="0">
                <a:solidFill>
                  <a:prstClr val="black"/>
                </a:solidFill>
              </a:rPr>
              <a:t>Sağlık müdürlüğü işletme </a:t>
            </a:r>
            <a:r>
              <a:rPr lang="tr-TR" dirty="0" smtClean="0">
                <a:solidFill>
                  <a:prstClr val="black"/>
                </a:solidFill>
              </a:rPr>
              <a:t>biriminin </a:t>
            </a:r>
            <a:r>
              <a:rPr lang="tr-TR" dirty="0" smtClean="0"/>
              <a:t>yılsonunda 120.18 Hesabında bakiye varsa öncelikle  602.99.01 Hesabına kaydettiği SGK gelirinden mahsup yapılacaktır.  </a:t>
            </a:r>
            <a:endParaRPr lang="tr-TR" dirty="0"/>
          </a:p>
          <a:p>
            <a:pPr algn="just"/>
            <a:endParaRPr lang="tr-TR" dirty="0" smtClean="0">
              <a:solidFill>
                <a:prstClr val="black"/>
              </a:solidFill>
            </a:endParaRPr>
          </a:p>
          <a:p>
            <a:pPr marL="285750" indent="-285750" algn="just">
              <a:buFont typeface="Arial" panose="020B0604020202020204" pitchFamily="34" charset="0"/>
              <a:buChar char="•"/>
            </a:pPr>
            <a:r>
              <a:rPr lang="tr-TR" dirty="0" smtClean="0">
                <a:solidFill>
                  <a:prstClr val="black"/>
                </a:solidFill>
              </a:rPr>
              <a:t> 602.99.01 gelirden mahsup yaptıktan sonra eğer 120.18 GSS kapsamında bulunan kişilere verilen 112 acil sağlık hizmetleri hesabında bakiye kalırsa kalan bakiye yıl sonunda terkin yapılması gerekmektedir.</a:t>
            </a:r>
          </a:p>
        </p:txBody>
      </p:sp>
      <p:sp>
        <p:nvSpPr>
          <p:cNvPr id="12" name="Başlık 1"/>
          <p:cNvSpPr txBox="1">
            <a:spLocks/>
          </p:cNvSpPr>
          <p:nvPr/>
        </p:nvSpPr>
        <p:spPr>
          <a:xfrm>
            <a:off x="0" y="839145"/>
            <a:ext cx="9144000" cy="357607"/>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Terkin Kaydı </a:t>
            </a:r>
          </a:p>
        </p:txBody>
      </p:sp>
    </p:spTree>
    <p:custDataLst>
      <p:tags r:id="rId1"/>
    </p:custDataLst>
    <p:extLst>
      <p:ext uri="{BB962C8B-B14F-4D97-AF65-F5344CB8AC3E}">
        <p14:creationId xmlns:p14="http://schemas.microsoft.com/office/powerpoint/2010/main" val="300229979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268760"/>
            <a:ext cx="9143998" cy="400110"/>
          </a:xfrm>
          <a:prstGeom prst="rect">
            <a:avLst/>
          </a:prstGeom>
        </p:spPr>
        <p:txBody>
          <a:bodyPr wrap="square">
            <a:spAutoFit/>
          </a:bodyPr>
          <a:lstStyle/>
          <a:p>
            <a:pPr algn="ctr"/>
            <a:r>
              <a:rPr lang="tr-TR" sz="2000" b="1" dirty="0">
                <a:solidFill>
                  <a:srgbClr val="FF0000"/>
                </a:solidFill>
              </a:rPr>
              <a:t>Sağlık Müdürlüğü İşletme Birimi Yıl Sonu Terkin </a:t>
            </a:r>
            <a:r>
              <a:rPr lang="tr-TR" sz="2000" b="1" dirty="0" smtClean="0">
                <a:solidFill>
                  <a:srgbClr val="FF0000"/>
                </a:solidFill>
              </a:rPr>
              <a:t>İşlemi</a:t>
            </a:r>
            <a:endParaRPr lang="tr-TR" sz="2000" b="1" dirty="0">
              <a:solidFill>
                <a:srgbClr val="FF0000"/>
              </a:solidFill>
            </a:endParaRPr>
          </a:p>
        </p:txBody>
      </p:sp>
      <p:sp>
        <p:nvSpPr>
          <p:cNvPr id="12" name="Başlık 1"/>
          <p:cNvSpPr txBox="1">
            <a:spLocks/>
          </p:cNvSpPr>
          <p:nvPr/>
        </p:nvSpPr>
        <p:spPr>
          <a:xfrm>
            <a:off x="0" y="839145"/>
            <a:ext cx="9144000" cy="357607"/>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Terkin Kaydı </a:t>
            </a:r>
          </a:p>
        </p:txBody>
      </p:sp>
      <p:graphicFrame>
        <p:nvGraphicFramePr>
          <p:cNvPr id="2" name="Tablo 1"/>
          <p:cNvGraphicFramePr>
            <a:graphicFrameLocks noGrp="1"/>
          </p:cNvGraphicFramePr>
          <p:nvPr>
            <p:extLst>
              <p:ext uri="{D42A27DB-BD31-4B8C-83A1-F6EECF244321}">
                <p14:modId xmlns:p14="http://schemas.microsoft.com/office/powerpoint/2010/main" val="509163496"/>
              </p:ext>
            </p:extLst>
          </p:nvPr>
        </p:nvGraphicFramePr>
        <p:xfrm>
          <a:off x="1" y="1988840"/>
          <a:ext cx="9143998" cy="2585662"/>
        </p:xfrm>
        <a:graphic>
          <a:graphicData uri="http://schemas.openxmlformats.org/drawingml/2006/table">
            <a:tbl>
              <a:tblPr firstRow="1" bandRow="1">
                <a:tableStyleId>{5C22544A-7EE6-4342-B048-85BDC9FD1C3A}</a:tableStyleId>
              </a:tblPr>
              <a:tblGrid>
                <a:gridCol w="1331640">
                  <a:extLst>
                    <a:ext uri="{9D8B030D-6E8A-4147-A177-3AD203B41FA5}">
                      <a16:colId xmlns:a16="http://schemas.microsoft.com/office/drawing/2014/main" xmlns="" val="20000"/>
                    </a:ext>
                  </a:extLst>
                </a:gridCol>
                <a:gridCol w="6624735">
                  <a:extLst>
                    <a:ext uri="{9D8B030D-6E8A-4147-A177-3AD203B41FA5}">
                      <a16:colId xmlns:a16="http://schemas.microsoft.com/office/drawing/2014/main" xmlns="" val="20001"/>
                    </a:ext>
                  </a:extLst>
                </a:gridCol>
                <a:gridCol w="1187623">
                  <a:extLst>
                    <a:ext uri="{9D8B030D-6E8A-4147-A177-3AD203B41FA5}">
                      <a16:colId xmlns:a16="http://schemas.microsoft.com/office/drawing/2014/main" xmlns="" val="20002"/>
                    </a:ext>
                  </a:extLst>
                </a:gridCol>
              </a:tblGrid>
              <a:tr h="360040">
                <a:tc>
                  <a:txBody>
                    <a:bodyPr/>
                    <a:lstStyle/>
                    <a:p>
                      <a:pPr algn="ctr"/>
                      <a:r>
                        <a:rPr lang="tr-TR" dirty="0" smtClean="0">
                          <a:solidFill>
                            <a:schemeClr val="tx1"/>
                          </a:solidFill>
                        </a:rPr>
                        <a:t>Hesap Kodu</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tr-TR" dirty="0" smtClean="0">
                          <a:solidFill>
                            <a:schemeClr val="tx1"/>
                          </a:solidFill>
                        </a:rPr>
                        <a:t>Açıklama</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tr-TR" dirty="0" smtClean="0">
                          <a:solidFill>
                            <a:schemeClr val="tx1"/>
                          </a:solidFill>
                        </a:rPr>
                        <a:t>Tutar</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6654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120.18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rPr>
                        <a:t>31 Aralık 2019 Tarihi İtibarıyla </a:t>
                      </a:r>
                      <a:r>
                        <a:rPr lang="tr-TR" b="1" dirty="0" smtClean="0">
                          <a:solidFill>
                            <a:prstClr val="black"/>
                          </a:solidFill>
                        </a:rPr>
                        <a:t>120.18 </a:t>
                      </a:r>
                      <a:r>
                        <a:rPr lang="tr-TR" dirty="0" smtClean="0">
                          <a:solidFill>
                            <a:prstClr val="black"/>
                          </a:solidFill>
                        </a:rPr>
                        <a:t>GSS Kapsamında Bulunan Kişilere Verilen 112 Acil Sağlık Hizmetleri bakiyesi</a:t>
                      </a:r>
                      <a:r>
                        <a:rPr lang="tr-TR" baseline="0" dirty="0" smtClean="0">
                          <a:solidFill>
                            <a:prstClr val="black"/>
                          </a:solidFill>
                        </a:rPr>
                        <a:t> </a:t>
                      </a:r>
                      <a:endParaRPr lang="tr-T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tr-TR" dirty="0" smtClean="0"/>
                        <a:t>1.400.000</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6654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336.05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rPr>
                        <a:t>31 Aralık 2019 Tarihi İtibarıyla  Sağlık müdürlüğü işletme birimi için  </a:t>
                      </a:r>
                      <a:r>
                        <a:rPr lang="tr-TR" b="1" dirty="0" smtClean="0">
                          <a:solidFill>
                            <a:schemeClr val="tx1"/>
                          </a:solidFill>
                        </a:rPr>
                        <a:t>336.05 </a:t>
                      </a:r>
                      <a:r>
                        <a:rPr lang="tr-TR" dirty="0" smtClean="0">
                          <a:solidFill>
                            <a:prstClr val="black"/>
                          </a:solidFill>
                        </a:rPr>
                        <a:t>S.B. 5510 Sayılı SGK Kanununa Göre  Aktarılan Tutarlar Bakiyesi</a:t>
                      </a:r>
                      <a:endParaRPr lang="tr-T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tr-TR" dirty="0" smtClean="0"/>
                        <a:t>1.000.000</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380241">
                <a:tc>
                  <a:txBody>
                    <a:bodyPr/>
                    <a:lstStyle/>
                    <a:p>
                      <a:pPr algn="just"/>
                      <a:r>
                        <a:rPr lang="tr-TR" b="1" dirty="0" smtClean="0">
                          <a:solidFill>
                            <a:prstClr val="black"/>
                          </a:solidFill>
                        </a:rPr>
                        <a:t>602.99.01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tr-TR" dirty="0" smtClean="0">
                          <a:solidFill>
                            <a:prstClr val="black"/>
                          </a:solidFill>
                        </a:rPr>
                        <a:t>SGK dan gelen</a:t>
                      </a:r>
                      <a:r>
                        <a:rPr lang="tr-TR" baseline="0" dirty="0" smtClean="0">
                          <a:solidFill>
                            <a:prstClr val="black"/>
                          </a:solidFill>
                        </a:rPr>
                        <a:t> Ödeneğin </a:t>
                      </a:r>
                      <a:r>
                        <a:rPr lang="tr-TR" dirty="0" smtClean="0">
                          <a:solidFill>
                            <a:prstClr val="black"/>
                          </a:solidFill>
                        </a:rPr>
                        <a:t>aylar</a:t>
                      </a:r>
                      <a:r>
                        <a:rPr lang="tr-TR" baseline="0" dirty="0" smtClean="0">
                          <a:solidFill>
                            <a:prstClr val="black"/>
                          </a:solidFill>
                        </a:rPr>
                        <a:t> itibarıyla </a:t>
                      </a:r>
                      <a:r>
                        <a:rPr lang="tr-TR" b="1" dirty="0" smtClean="0">
                          <a:solidFill>
                            <a:prstClr val="black"/>
                          </a:solidFill>
                        </a:rPr>
                        <a:t>602.99.01</a:t>
                      </a:r>
                      <a:r>
                        <a:rPr lang="tr-TR" dirty="0" smtClean="0">
                          <a:solidFill>
                            <a:prstClr val="black"/>
                          </a:solidFill>
                        </a:rPr>
                        <a:t> Hesabına alınan tutar.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tr-TR" dirty="0" smtClean="0"/>
                        <a:t>   150.000</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1996510318"/>
              </p:ext>
            </p:extLst>
          </p:nvPr>
        </p:nvGraphicFramePr>
        <p:xfrm>
          <a:off x="1" y="4905837"/>
          <a:ext cx="9143996" cy="1547499"/>
        </p:xfrm>
        <a:graphic>
          <a:graphicData uri="http://schemas.openxmlformats.org/drawingml/2006/table">
            <a:tbl>
              <a:tblPr/>
              <a:tblGrid>
                <a:gridCol w="1389043">
                  <a:extLst>
                    <a:ext uri="{9D8B030D-6E8A-4147-A177-3AD203B41FA5}">
                      <a16:colId xmlns:a16="http://schemas.microsoft.com/office/drawing/2014/main" xmlns="" val="20000"/>
                    </a:ext>
                  </a:extLst>
                </a:gridCol>
                <a:gridCol w="5556180">
                  <a:extLst>
                    <a:ext uri="{9D8B030D-6E8A-4147-A177-3AD203B41FA5}">
                      <a16:colId xmlns:a16="http://schemas.microsoft.com/office/drawing/2014/main" xmlns="" val="20001"/>
                    </a:ext>
                  </a:extLst>
                </a:gridCol>
                <a:gridCol w="1080368">
                  <a:extLst>
                    <a:ext uri="{9D8B030D-6E8A-4147-A177-3AD203B41FA5}">
                      <a16:colId xmlns:a16="http://schemas.microsoft.com/office/drawing/2014/main" xmlns="" val="20002"/>
                    </a:ext>
                  </a:extLst>
                </a:gridCol>
                <a:gridCol w="1118405">
                  <a:extLst>
                    <a:ext uri="{9D8B030D-6E8A-4147-A177-3AD203B41FA5}">
                      <a16:colId xmlns:a16="http://schemas.microsoft.com/office/drawing/2014/main" xmlns="" val="20003"/>
                    </a:ext>
                  </a:extLst>
                </a:gridCol>
              </a:tblGrid>
              <a:tr h="266665">
                <a:tc gridSpan="4">
                  <a:txBody>
                    <a:bodyPr/>
                    <a:lstStyle/>
                    <a:p>
                      <a:pPr algn="ctr" fontAlgn="ctr"/>
                      <a:r>
                        <a:rPr lang="tr-TR" sz="1800" b="1" kern="1200" dirty="0">
                          <a:solidFill>
                            <a:schemeClr val="tx1"/>
                          </a:solidFill>
                          <a:latin typeface="+mn-lt"/>
                          <a:ea typeface="+mn-ea"/>
                          <a:cs typeface="+mn-cs"/>
                        </a:rPr>
                        <a:t>Gönderilen Ödenek </a:t>
                      </a:r>
                      <a:r>
                        <a:rPr lang="tr-TR" sz="1800" b="1" kern="1200" dirty="0" smtClean="0">
                          <a:solidFill>
                            <a:schemeClr val="tx1"/>
                          </a:solidFill>
                          <a:latin typeface="+mn-lt"/>
                          <a:ea typeface="+mn-ea"/>
                          <a:cs typeface="+mn-cs"/>
                        </a:rPr>
                        <a:t>Mahsup Kaydı </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02312">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336.05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S.B. 5510 Sayılı SGK Kanununa Göre  Aktarılan Tutarlar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         120.18</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GSS Kapsamında Bulunan Kişilere Verilen 112 Acil Sağlık Hizmetleri</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ustDataLst>
      <p:tags r:id="rId1"/>
    </p:custDataLst>
    <p:extLst>
      <p:ext uri="{BB962C8B-B14F-4D97-AF65-F5344CB8AC3E}">
        <p14:creationId xmlns:p14="http://schemas.microsoft.com/office/powerpoint/2010/main" val="232437247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9" name="Dikdörtgen 8"/>
          <p:cNvSpPr/>
          <p:nvPr/>
        </p:nvSpPr>
        <p:spPr>
          <a:xfrm>
            <a:off x="611560" y="2427853"/>
            <a:ext cx="7920880" cy="2585323"/>
          </a:xfrm>
          <a:prstGeom prst="rect">
            <a:avLst/>
          </a:prstGeom>
        </p:spPr>
        <p:txBody>
          <a:bodyPr wrap="square">
            <a:spAutoFit/>
          </a:bodyPr>
          <a:lstStyle/>
          <a:p>
            <a:r>
              <a:rPr lang="tr-TR" b="1" dirty="0"/>
              <a:t>Devir Eden İşletme;</a:t>
            </a:r>
          </a:p>
          <a:p>
            <a:pPr algn="just"/>
            <a:endParaRPr lang="tr-TR" b="1" dirty="0"/>
          </a:p>
          <a:p>
            <a:pPr algn="just"/>
            <a:r>
              <a:rPr lang="tr-TR" b="1" dirty="0" smtClean="0"/>
              <a:t>--------------------------------------------------------------/-----------------------------------------------</a:t>
            </a:r>
            <a:endParaRPr lang="tr-TR" b="1" dirty="0"/>
          </a:p>
          <a:p>
            <a:pPr algn="just"/>
            <a:r>
              <a:rPr lang="tr-TR" b="1" dirty="0"/>
              <a:t> </a:t>
            </a:r>
            <a:r>
              <a:rPr lang="tr-TR" b="1" dirty="0" smtClean="0"/>
              <a:t> Hesap </a:t>
            </a:r>
            <a:r>
              <a:rPr lang="tr-TR" b="1" dirty="0"/>
              <a:t>Kodu- Hesap Adı                                               Borç                         </a:t>
            </a:r>
            <a:r>
              <a:rPr lang="tr-TR" b="1" dirty="0" smtClean="0"/>
              <a:t>Alacak</a:t>
            </a:r>
            <a:r>
              <a:rPr lang="tr-TR" dirty="0" smtClean="0"/>
              <a:t>    </a:t>
            </a:r>
            <a:endParaRPr lang="tr-TR" dirty="0"/>
          </a:p>
          <a:p>
            <a:pPr algn="just"/>
            <a:r>
              <a:rPr lang="tr-TR" dirty="0"/>
              <a:t>  </a:t>
            </a:r>
            <a:r>
              <a:rPr lang="tr-TR" dirty="0" smtClean="0"/>
              <a:t> 623-Diğer </a:t>
            </a:r>
            <a:r>
              <a:rPr lang="tr-TR" dirty="0"/>
              <a:t>Satışların Maliyeti Hesabı                            15.000</a:t>
            </a:r>
          </a:p>
          <a:p>
            <a:pPr algn="just"/>
            <a:r>
              <a:rPr lang="tr-TR" dirty="0"/>
              <a:t>                                                        </a:t>
            </a:r>
          </a:p>
          <a:p>
            <a:pPr algn="just"/>
            <a:r>
              <a:rPr lang="tr-TR" dirty="0"/>
              <a:t>  </a:t>
            </a:r>
            <a:r>
              <a:rPr lang="tr-TR" dirty="0" smtClean="0"/>
              <a:t>                              </a:t>
            </a:r>
            <a:r>
              <a:rPr lang="tr-TR" dirty="0"/>
              <a:t>150- İlk Madde ve Malzeme                                          15.000</a:t>
            </a:r>
          </a:p>
          <a:p>
            <a:pPr algn="just"/>
            <a:endParaRPr lang="tr-TR" dirty="0"/>
          </a:p>
          <a:p>
            <a:pPr algn="just"/>
            <a:r>
              <a:rPr lang="tr-TR" b="1" dirty="0" smtClean="0"/>
              <a:t>----------------------------------------------------------/---------------------------------------------------</a:t>
            </a:r>
            <a:endParaRPr lang="tr-TR" b="1" dirty="0"/>
          </a:p>
        </p:txBody>
      </p:sp>
      <p:sp>
        <p:nvSpPr>
          <p:cNvPr id="10" name="Dikdörtgen 9"/>
          <p:cNvSpPr/>
          <p:nvPr/>
        </p:nvSpPr>
        <p:spPr>
          <a:xfrm>
            <a:off x="0" y="1514401"/>
            <a:ext cx="9143998" cy="400110"/>
          </a:xfrm>
          <a:prstGeom prst="rect">
            <a:avLst/>
          </a:prstGeom>
        </p:spPr>
        <p:txBody>
          <a:bodyPr wrap="square">
            <a:spAutoFit/>
          </a:bodyPr>
          <a:lstStyle/>
          <a:p>
            <a:pPr algn="ctr"/>
            <a:r>
              <a:rPr lang="tr-TR" sz="2000" b="1" dirty="0">
                <a:solidFill>
                  <a:srgbClr val="FF0000"/>
                </a:solidFill>
              </a:rPr>
              <a:t>İhtiyaç Fazlası Sarf Malzeme Devirleri (Bedelsiz) </a:t>
            </a:r>
          </a:p>
        </p:txBody>
      </p:sp>
      <p:sp>
        <p:nvSpPr>
          <p:cNvPr id="8" name="Başlık 1"/>
          <p:cNvSpPr txBox="1">
            <a:spLocks/>
          </p:cNvSpPr>
          <p:nvPr/>
        </p:nvSpPr>
        <p:spPr>
          <a:xfrm>
            <a:off x="0" y="764705"/>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İşletme Birimlerinin Birbirinden Mal ve Malzeme Alımları/Devirleri</a:t>
            </a:r>
          </a:p>
        </p:txBody>
      </p:sp>
      <p:sp>
        <p:nvSpPr>
          <p:cNvPr id="6" name="Dikdörtgen 5"/>
          <p:cNvSpPr/>
          <p:nvPr/>
        </p:nvSpPr>
        <p:spPr>
          <a:xfrm>
            <a:off x="696908" y="6381328"/>
            <a:ext cx="8483604" cy="261610"/>
          </a:xfrm>
          <a:prstGeom prst="rect">
            <a:avLst/>
          </a:prstGeom>
        </p:spPr>
        <p:txBody>
          <a:bodyPr wrap="square">
            <a:spAutoFit/>
          </a:bodyPr>
          <a:lstStyle/>
          <a:p>
            <a:pPr lvl="0" eaLnBrk="0" fontAlgn="base" hangingPunct="0">
              <a:spcBef>
                <a:spcPct val="0"/>
              </a:spcBef>
              <a:spcAft>
                <a:spcPct val="0"/>
              </a:spcAft>
            </a:pPr>
            <a:r>
              <a:rPr lang="tr-TR" sz="1050" b="1" dirty="0" smtClean="0">
                <a:solidFill>
                  <a:srgbClr val="000000"/>
                </a:solidFill>
                <a:latin typeface="Times New Roman" panose="02020603050405020304" pitchFamily="18" charset="0"/>
                <a:cs typeface="Times New Roman" panose="02020603050405020304" pitchFamily="18" charset="0"/>
              </a:rPr>
              <a:t>Strateji Geliştirme Başkanlığı Mali Analiz Dairesi Başkanlığı 2018/1 Genelge</a:t>
            </a:r>
            <a:endParaRPr lang="tr-TR" sz="1600" b="1" dirty="0">
              <a:solidFill>
                <a:srgbClr val="00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1529225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268760"/>
            <a:ext cx="9143998" cy="400110"/>
          </a:xfrm>
          <a:prstGeom prst="rect">
            <a:avLst/>
          </a:prstGeom>
        </p:spPr>
        <p:txBody>
          <a:bodyPr wrap="square">
            <a:spAutoFit/>
          </a:bodyPr>
          <a:lstStyle/>
          <a:p>
            <a:pPr algn="ctr"/>
            <a:r>
              <a:rPr lang="tr-TR" sz="2000" b="1" dirty="0">
                <a:solidFill>
                  <a:srgbClr val="FF0000"/>
                </a:solidFill>
              </a:rPr>
              <a:t>Sağlık Müdürlüğü İşletme Birimi Yıl Sonu Terkin </a:t>
            </a:r>
            <a:r>
              <a:rPr lang="tr-TR" sz="2000" b="1" dirty="0" smtClean="0">
                <a:solidFill>
                  <a:srgbClr val="FF0000"/>
                </a:solidFill>
              </a:rPr>
              <a:t>İşlemi</a:t>
            </a:r>
            <a:endParaRPr lang="tr-TR" sz="2000" b="1" dirty="0">
              <a:solidFill>
                <a:srgbClr val="FF0000"/>
              </a:solidFill>
            </a:endParaRPr>
          </a:p>
        </p:txBody>
      </p:sp>
      <p:sp>
        <p:nvSpPr>
          <p:cNvPr id="12" name="Başlık 1"/>
          <p:cNvSpPr txBox="1">
            <a:spLocks/>
          </p:cNvSpPr>
          <p:nvPr/>
        </p:nvSpPr>
        <p:spPr>
          <a:xfrm>
            <a:off x="0" y="839145"/>
            <a:ext cx="9144000" cy="357607"/>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Terkin Kaydı </a:t>
            </a:r>
          </a:p>
        </p:txBody>
      </p:sp>
      <p:graphicFrame>
        <p:nvGraphicFramePr>
          <p:cNvPr id="7" name="Tablo 6"/>
          <p:cNvGraphicFramePr>
            <a:graphicFrameLocks noGrp="1"/>
          </p:cNvGraphicFramePr>
          <p:nvPr>
            <p:extLst>
              <p:ext uri="{D42A27DB-BD31-4B8C-83A1-F6EECF244321}">
                <p14:modId xmlns:p14="http://schemas.microsoft.com/office/powerpoint/2010/main" val="2106665052"/>
              </p:ext>
            </p:extLst>
          </p:nvPr>
        </p:nvGraphicFramePr>
        <p:xfrm>
          <a:off x="1" y="2204864"/>
          <a:ext cx="9143996" cy="1973490"/>
        </p:xfrm>
        <a:graphic>
          <a:graphicData uri="http://schemas.openxmlformats.org/drawingml/2006/table">
            <a:tbl>
              <a:tblPr/>
              <a:tblGrid>
                <a:gridCol w="1389043">
                  <a:extLst>
                    <a:ext uri="{9D8B030D-6E8A-4147-A177-3AD203B41FA5}">
                      <a16:colId xmlns:a16="http://schemas.microsoft.com/office/drawing/2014/main" xmlns="" val="20000"/>
                    </a:ext>
                  </a:extLst>
                </a:gridCol>
                <a:gridCol w="5556180">
                  <a:extLst>
                    <a:ext uri="{9D8B030D-6E8A-4147-A177-3AD203B41FA5}">
                      <a16:colId xmlns:a16="http://schemas.microsoft.com/office/drawing/2014/main" xmlns="" val="20001"/>
                    </a:ext>
                  </a:extLst>
                </a:gridCol>
                <a:gridCol w="1080368">
                  <a:extLst>
                    <a:ext uri="{9D8B030D-6E8A-4147-A177-3AD203B41FA5}">
                      <a16:colId xmlns:a16="http://schemas.microsoft.com/office/drawing/2014/main" xmlns="" val="20002"/>
                    </a:ext>
                  </a:extLst>
                </a:gridCol>
                <a:gridCol w="1118405">
                  <a:extLst>
                    <a:ext uri="{9D8B030D-6E8A-4147-A177-3AD203B41FA5}">
                      <a16:colId xmlns:a16="http://schemas.microsoft.com/office/drawing/2014/main" xmlns="" val="20003"/>
                    </a:ext>
                  </a:extLst>
                </a:gridCol>
              </a:tblGrid>
              <a:tr h="432048">
                <a:tc gridSpan="4">
                  <a:txBody>
                    <a:bodyPr/>
                    <a:lstStyle/>
                    <a:p>
                      <a:pPr algn="ctr" fontAlgn="ctr"/>
                      <a:r>
                        <a:rPr lang="tr-TR" sz="1800" b="1" kern="1200" dirty="0" smtClean="0">
                          <a:solidFill>
                            <a:schemeClr val="tx1"/>
                          </a:solidFill>
                          <a:latin typeface="+mn-lt"/>
                          <a:ea typeface="+mn-ea"/>
                          <a:cs typeface="+mn-cs"/>
                        </a:rPr>
                        <a:t>Yıl</a:t>
                      </a:r>
                      <a:r>
                        <a:rPr lang="tr-TR" sz="1800" b="1" kern="1200" baseline="0" dirty="0" smtClean="0">
                          <a:solidFill>
                            <a:schemeClr val="tx1"/>
                          </a:solidFill>
                          <a:latin typeface="+mn-lt"/>
                          <a:ea typeface="+mn-ea"/>
                          <a:cs typeface="+mn-cs"/>
                        </a:rPr>
                        <a:t> İçinde </a:t>
                      </a:r>
                      <a:r>
                        <a:rPr lang="tr-TR" sz="1800" b="1" kern="1200" dirty="0" smtClean="0">
                          <a:solidFill>
                            <a:schemeClr val="tx1"/>
                          </a:solidFill>
                          <a:latin typeface="+mn-lt"/>
                          <a:ea typeface="+mn-ea"/>
                          <a:cs typeface="+mn-cs"/>
                        </a:rPr>
                        <a:t>602.99.01 Hesabına Alınan SGK Ödeneğinin 120.18 Hesabından Mahsup Kaydı</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602.99.01</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GSS Kapsamında Bulunan Kişilere Verilen Sağlık Hizmet Gelirler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         120.18</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GSS Kapsamında Bulunan Kişilere Verilen 112 Acil Sağlık Hizmetleri</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2494194710"/>
              </p:ext>
            </p:extLst>
          </p:nvPr>
        </p:nvGraphicFramePr>
        <p:xfrm>
          <a:off x="0" y="4602495"/>
          <a:ext cx="9143997" cy="1850841"/>
        </p:xfrm>
        <a:graphic>
          <a:graphicData uri="http://schemas.openxmlformats.org/drawingml/2006/table">
            <a:tbl>
              <a:tblPr/>
              <a:tblGrid>
                <a:gridCol w="1663548">
                  <a:extLst>
                    <a:ext uri="{9D8B030D-6E8A-4147-A177-3AD203B41FA5}">
                      <a16:colId xmlns:a16="http://schemas.microsoft.com/office/drawing/2014/main" xmlns="" val="20000"/>
                    </a:ext>
                  </a:extLst>
                </a:gridCol>
                <a:gridCol w="5402267">
                  <a:extLst>
                    <a:ext uri="{9D8B030D-6E8A-4147-A177-3AD203B41FA5}">
                      <a16:colId xmlns:a16="http://schemas.microsoft.com/office/drawing/2014/main" xmlns="" val="20001"/>
                    </a:ext>
                  </a:extLst>
                </a:gridCol>
                <a:gridCol w="997527">
                  <a:extLst>
                    <a:ext uri="{9D8B030D-6E8A-4147-A177-3AD203B41FA5}">
                      <a16:colId xmlns:a16="http://schemas.microsoft.com/office/drawing/2014/main" xmlns="" val="20002"/>
                    </a:ext>
                  </a:extLst>
                </a:gridCol>
                <a:gridCol w="1080655">
                  <a:extLst>
                    <a:ext uri="{9D8B030D-6E8A-4147-A177-3AD203B41FA5}">
                      <a16:colId xmlns:a16="http://schemas.microsoft.com/office/drawing/2014/main" xmlns="" val="20003"/>
                    </a:ext>
                  </a:extLst>
                </a:gridCol>
              </a:tblGrid>
              <a:tr h="432048">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Sağlık Müdürlüğü İşletme Birimi Yıl Sonu Terkin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659.03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SGK Alacakları Terkini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       120.18</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GSS Kapsamında Bulunan Kişilere Verilen 112 Acil Sağlık Hizmetleri</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250.000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ustDataLst>
      <p:tags r:id="rId1"/>
    </p:custDataLst>
    <p:extLst>
      <p:ext uri="{BB962C8B-B14F-4D97-AF65-F5344CB8AC3E}">
        <p14:creationId xmlns:p14="http://schemas.microsoft.com/office/powerpoint/2010/main" val="393342142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56792"/>
            <a:ext cx="9143998" cy="400110"/>
          </a:xfrm>
          <a:prstGeom prst="rect">
            <a:avLst/>
          </a:prstGeom>
        </p:spPr>
        <p:txBody>
          <a:bodyPr wrap="square">
            <a:spAutoFit/>
          </a:bodyPr>
          <a:lstStyle/>
          <a:p>
            <a:pPr algn="ctr"/>
            <a:r>
              <a:rPr lang="tr-TR" sz="2000" b="1" dirty="0">
                <a:solidFill>
                  <a:srgbClr val="FF0000"/>
                </a:solidFill>
              </a:rPr>
              <a:t>Sağlık Müdürlüğüne Bağlı Sağlık Tesislerinin Yıl Sonu Terkin Kaydı</a:t>
            </a:r>
          </a:p>
        </p:txBody>
      </p:sp>
      <p:graphicFrame>
        <p:nvGraphicFramePr>
          <p:cNvPr id="7" name="Tablo 6"/>
          <p:cNvGraphicFramePr>
            <a:graphicFrameLocks noGrp="1"/>
          </p:cNvGraphicFramePr>
          <p:nvPr>
            <p:extLst>
              <p:ext uri="{D42A27DB-BD31-4B8C-83A1-F6EECF244321}">
                <p14:modId xmlns:p14="http://schemas.microsoft.com/office/powerpoint/2010/main" val="448854899"/>
              </p:ext>
            </p:extLst>
          </p:nvPr>
        </p:nvGraphicFramePr>
        <p:xfrm>
          <a:off x="611562" y="4107731"/>
          <a:ext cx="7920879" cy="1586886"/>
        </p:xfrm>
        <a:graphic>
          <a:graphicData uri="http://schemas.openxmlformats.org/drawingml/2006/table">
            <a:tbl>
              <a:tblPr/>
              <a:tblGrid>
                <a:gridCol w="1441029">
                  <a:extLst>
                    <a:ext uri="{9D8B030D-6E8A-4147-A177-3AD203B41FA5}">
                      <a16:colId xmlns:a16="http://schemas.microsoft.com/office/drawing/2014/main" xmlns="" val="20000"/>
                    </a:ext>
                  </a:extLst>
                </a:gridCol>
                <a:gridCol w="467965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tblGrid>
              <a:tr h="432048">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İşletme Birimi Yıl Sonu Terkin Kaydı</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659.03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SGK Alacakları Terkini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        120.05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Sosyal Güvenlik Kurumlarından Alacaklar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0" name="Dikdörtgen 9"/>
          <p:cNvSpPr/>
          <p:nvPr/>
        </p:nvSpPr>
        <p:spPr>
          <a:xfrm>
            <a:off x="611560" y="2142148"/>
            <a:ext cx="7920880" cy="1754326"/>
          </a:xfrm>
          <a:prstGeom prst="rect">
            <a:avLst/>
          </a:prstGeom>
        </p:spPr>
        <p:txBody>
          <a:bodyPr wrap="square">
            <a:spAutoFit/>
          </a:bodyPr>
          <a:lstStyle/>
          <a:p>
            <a:pPr marL="285750" indent="-285750" algn="just">
              <a:buFont typeface="Arial" panose="020B0604020202020204" pitchFamily="34" charset="0"/>
              <a:buChar char="•"/>
            </a:pPr>
            <a:r>
              <a:rPr lang="tr-TR" dirty="0">
                <a:solidFill>
                  <a:prstClr val="black"/>
                </a:solidFill>
              </a:rPr>
              <a:t>Sağlık </a:t>
            </a:r>
            <a:r>
              <a:rPr lang="tr-TR" dirty="0" smtClean="0">
                <a:solidFill>
                  <a:prstClr val="black"/>
                </a:solidFill>
              </a:rPr>
              <a:t>müdürlüğüne bağlı sağlık tesislerinin yılsonunda 340.03-Sosyal Güvenlik Kurumundan Alınan Tedavi Avansları hesabındaki ödenek tutarından 120.05-Sosyal Güvenlik Kurumlarından Alacaklar hesabından mahsup yapıldıktan sonra eğer 120.05 </a:t>
            </a:r>
            <a:r>
              <a:rPr lang="tr-TR" dirty="0">
                <a:solidFill>
                  <a:prstClr val="black"/>
                </a:solidFill>
              </a:rPr>
              <a:t>Sosyal Güvenlik Kurumlarından </a:t>
            </a:r>
            <a:r>
              <a:rPr lang="tr-TR" dirty="0" smtClean="0">
                <a:solidFill>
                  <a:prstClr val="black"/>
                </a:solidFill>
              </a:rPr>
              <a:t>Alacaklar hesabında bakiye kalırsa kalan bakiyenin yıl sonunda terkin yapılması gerekmektedir.</a:t>
            </a:r>
          </a:p>
          <a:p>
            <a:pPr marL="285750" indent="-285750" algn="just">
              <a:buFont typeface="Arial" panose="020B0604020202020204" pitchFamily="34" charset="0"/>
              <a:buChar char="•"/>
            </a:pPr>
            <a:endParaRPr lang="tr-TR" dirty="0">
              <a:solidFill>
                <a:prstClr val="black"/>
              </a:solidFill>
            </a:endParaRPr>
          </a:p>
        </p:txBody>
      </p:sp>
      <p:sp>
        <p:nvSpPr>
          <p:cNvPr id="8" name="Başlık 1"/>
          <p:cNvSpPr txBox="1">
            <a:spLocks/>
          </p:cNvSpPr>
          <p:nvPr/>
        </p:nvSpPr>
        <p:spPr>
          <a:xfrm>
            <a:off x="0" y="839145"/>
            <a:ext cx="9144000" cy="357607"/>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Terkin Kaydı </a:t>
            </a:r>
          </a:p>
        </p:txBody>
      </p:sp>
    </p:spTree>
    <p:custDataLst>
      <p:tags r:id="rId1"/>
    </p:custDataLst>
    <p:extLst>
      <p:ext uri="{BB962C8B-B14F-4D97-AF65-F5344CB8AC3E}">
        <p14:creationId xmlns:p14="http://schemas.microsoft.com/office/powerpoint/2010/main" val="150018959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47500"/>
            <a:ext cx="9143998" cy="400110"/>
          </a:xfrm>
          <a:prstGeom prst="rect">
            <a:avLst/>
          </a:prstGeom>
        </p:spPr>
        <p:txBody>
          <a:bodyPr wrap="square">
            <a:spAutoFit/>
          </a:bodyPr>
          <a:lstStyle/>
          <a:p>
            <a:pPr algn="ctr"/>
            <a:r>
              <a:rPr lang="tr-TR" sz="2000" b="1" dirty="0">
                <a:solidFill>
                  <a:srgbClr val="FF0000"/>
                </a:solidFill>
              </a:rPr>
              <a:t>Sağlık </a:t>
            </a:r>
            <a:r>
              <a:rPr lang="tr-TR" sz="2000" b="1" dirty="0" smtClean="0">
                <a:solidFill>
                  <a:srgbClr val="FF0000"/>
                </a:solidFill>
              </a:rPr>
              <a:t>Müdürlüğüne Bağlı Sağlık Tesislerinin Yıl </a:t>
            </a:r>
            <a:r>
              <a:rPr lang="tr-TR" sz="2000" b="1" dirty="0">
                <a:solidFill>
                  <a:srgbClr val="FF0000"/>
                </a:solidFill>
              </a:rPr>
              <a:t>Sonu Terkin </a:t>
            </a:r>
            <a:r>
              <a:rPr lang="tr-TR" sz="2000" b="1" dirty="0" smtClean="0">
                <a:solidFill>
                  <a:srgbClr val="FF0000"/>
                </a:solidFill>
              </a:rPr>
              <a:t>İşlemi</a:t>
            </a:r>
            <a:endParaRPr lang="tr-TR" sz="2000" b="1" dirty="0">
              <a:solidFill>
                <a:srgbClr val="FF0000"/>
              </a:solidFill>
            </a:endParaRPr>
          </a:p>
        </p:txBody>
      </p:sp>
      <p:sp>
        <p:nvSpPr>
          <p:cNvPr id="10" name="Dikdörtgen 9"/>
          <p:cNvSpPr/>
          <p:nvPr/>
        </p:nvSpPr>
        <p:spPr>
          <a:xfrm>
            <a:off x="611560" y="2117755"/>
            <a:ext cx="7920880" cy="4247317"/>
          </a:xfrm>
          <a:prstGeom prst="rect">
            <a:avLst/>
          </a:prstGeom>
        </p:spPr>
        <p:txBody>
          <a:bodyPr wrap="square">
            <a:spAutoFit/>
          </a:bodyPr>
          <a:lstStyle/>
          <a:p>
            <a:pPr marL="285750" indent="-285750" algn="just">
              <a:buFont typeface="Arial" panose="020B0604020202020204" pitchFamily="34" charset="0"/>
              <a:buChar char="•"/>
            </a:pPr>
            <a:r>
              <a:rPr lang="tr-TR" dirty="0">
                <a:solidFill>
                  <a:prstClr val="black"/>
                </a:solidFill>
              </a:rPr>
              <a:t>Sağlık müdürlüğüne bağlı sağlık tesislerinin yılsonunda </a:t>
            </a:r>
            <a:r>
              <a:rPr lang="tr-TR" dirty="0" smtClean="0">
                <a:solidFill>
                  <a:prstClr val="black"/>
                </a:solidFill>
              </a:rPr>
              <a:t>340.03-sosyal güvenlik kurumundan alınan tedavi avansları </a:t>
            </a:r>
            <a:r>
              <a:rPr lang="tr-TR" dirty="0">
                <a:solidFill>
                  <a:prstClr val="black"/>
                </a:solidFill>
              </a:rPr>
              <a:t>hesabındaki ödenek tutarından 120.05-Sosyal Güvenlik Kurumlarından Alacaklar hesabından mahsup </a:t>
            </a:r>
            <a:r>
              <a:rPr lang="tr-TR" dirty="0" smtClean="0">
                <a:solidFill>
                  <a:prstClr val="black"/>
                </a:solidFill>
              </a:rPr>
              <a:t>yapılacaktır</a:t>
            </a:r>
          </a:p>
          <a:p>
            <a:pPr algn="just"/>
            <a:endParaRPr lang="tr-TR" dirty="0" smtClean="0">
              <a:solidFill>
                <a:prstClr val="black"/>
              </a:solidFill>
            </a:endParaRPr>
          </a:p>
          <a:p>
            <a:pPr marL="285750" indent="-285750" algn="just">
              <a:buFont typeface="Arial" panose="020B0604020202020204" pitchFamily="34" charset="0"/>
              <a:buChar char="•"/>
            </a:pPr>
            <a:r>
              <a:rPr lang="tr-TR" dirty="0" smtClean="0">
                <a:solidFill>
                  <a:prstClr val="black"/>
                </a:solidFill>
              </a:rPr>
              <a:t> 340.03 hesabı 120.05 hesabıyla mahsup yapıldıktan sonra 340.03 hesabında bakiye kalırsa aradaki fazla gelen ödeneği 602.99.01 </a:t>
            </a:r>
            <a:r>
              <a:rPr lang="tr-TR" dirty="0"/>
              <a:t>GSS </a:t>
            </a:r>
            <a:r>
              <a:rPr lang="tr-TR" dirty="0" smtClean="0"/>
              <a:t>kapsamında bulunan kişilere verilen sağlık hizmet gelirleri hesabına gelir kaydedecektir.</a:t>
            </a:r>
          </a:p>
          <a:p>
            <a:pPr marL="285750" indent="-285750" algn="just">
              <a:buFont typeface="Arial" panose="020B0604020202020204" pitchFamily="34" charset="0"/>
              <a:buChar char="•"/>
            </a:pPr>
            <a:endParaRPr lang="tr-TR" dirty="0" smtClean="0"/>
          </a:p>
          <a:p>
            <a:pPr marL="285750" indent="-285750" algn="just">
              <a:buFont typeface="Arial" panose="020B0604020202020204" pitchFamily="34" charset="0"/>
              <a:buChar char="•"/>
            </a:pPr>
            <a:r>
              <a:rPr lang="tr-TR" dirty="0" smtClean="0"/>
              <a:t> </a:t>
            </a:r>
            <a:r>
              <a:rPr lang="tr-TR" dirty="0">
                <a:solidFill>
                  <a:prstClr val="black"/>
                </a:solidFill>
              </a:rPr>
              <a:t>Sağlık müdürlüğüne bağlı sağlık </a:t>
            </a:r>
            <a:r>
              <a:rPr lang="tr-TR" dirty="0" smtClean="0">
                <a:solidFill>
                  <a:prstClr val="black"/>
                </a:solidFill>
              </a:rPr>
              <a:t>tesislerinin </a:t>
            </a:r>
            <a:r>
              <a:rPr lang="tr-TR" dirty="0" smtClean="0"/>
              <a:t>yılsonunda 120.05 Hesabında bakiye varsa öncelikle  602.99.01 Hesabına kaydettiği SGK gelirinden mahsup yapılacaktır.  </a:t>
            </a:r>
            <a:endParaRPr lang="tr-TR" dirty="0"/>
          </a:p>
          <a:p>
            <a:pPr algn="just"/>
            <a:endParaRPr lang="tr-TR" dirty="0" smtClean="0">
              <a:solidFill>
                <a:prstClr val="black"/>
              </a:solidFill>
            </a:endParaRPr>
          </a:p>
          <a:p>
            <a:pPr marL="285750" indent="-285750" algn="just">
              <a:buFont typeface="Arial" panose="020B0604020202020204" pitchFamily="34" charset="0"/>
              <a:buChar char="•"/>
            </a:pPr>
            <a:r>
              <a:rPr lang="tr-TR" dirty="0" smtClean="0">
                <a:solidFill>
                  <a:prstClr val="black"/>
                </a:solidFill>
              </a:rPr>
              <a:t> 602.99.01 gelirden mahsup yaptıktan sonra eğer 120.05 sosyal güvenlik kurumlarından alacaklar hesabında bakiye kalırsa kalan bakiye yıl sonunda terkin yapılması gerekmektedir.</a:t>
            </a:r>
          </a:p>
        </p:txBody>
      </p:sp>
      <p:sp>
        <p:nvSpPr>
          <p:cNvPr id="12" name="Başlık 1"/>
          <p:cNvSpPr txBox="1">
            <a:spLocks/>
          </p:cNvSpPr>
          <p:nvPr/>
        </p:nvSpPr>
        <p:spPr>
          <a:xfrm>
            <a:off x="0" y="839145"/>
            <a:ext cx="9144000" cy="357607"/>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Terkin Kaydı </a:t>
            </a:r>
          </a:p>
        </p:txBody>
      </p:sp>
    </p:spTree>
    <p:custDataLst>
      <p:tags r:id="rId1"/>
    </p:custDataLst>
    <p:extLst>
      <p:ext uri="{BB962C8B-B14F-4D97-AF65-F5344CB8AC3E}">
        <p14:creationId xmlns:p14="http://schemas.microsoft.com/office/powerpoint/2010/main" val="115691619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Başlık 1"/>
          <p:cNvSpPr txBox="1">
            <a:spLocks/>
          </p:cNvSpPr>
          <p:nvPr/>
        </p:nvSpPr>
        <p:spPr>
          <a:xfrm>
            <a:off x="0" y="839145"/>
            <a:ext cx="9144000" cy="357607"/>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Terkin Kaydı </a:t>
            </a:r>
          </a:p>
        </p:txBody>
      </p:sp>
      <p:graphicFrame>
        <p:nvGraphicFramePr>
          <p:cNvPr id="2" name="Tablo 1"/>
          <p:cNvGraphicFramePr>
            <a:graphicFrameLocks noGrp="1"/>
          </p:cNvGraphicFramePr>
          <p:nvPr>
            <p:extLst>
              <p:ext uri="{D42A27DB-BD31-4B8C-83A1-F6EECF244321}">
                <p14:modId xmlns:p14="http://schemas.microsoft.com/office/powerpoint/2010/main" val="1186974718"/>
              </p:ext>
            </p:extLst>
          </p:nvPr>
        </p:nvGraphicFramePr>
        <p:xfrm>
          <a:off x="1" y="2252795"/>
          <a:ext cx="9143998" cy="2336684"/>
        </p:xfrm>
        <a:graphic>
          <a:graphicData uri="http://schemas.openxmlformats.org/drawingml/2006/table">
            <a:tbl>
              <a:tblPr firstRow="1" bandRow="1">
                <a:tableStyleId>{5C22544A-7EE6-4342-B048-85BDC9FD1C3A}</a:tableStyleId>
              </a:tblPr>
              <a:tblGrid>
                <a:gridCol w="1331640">
                  <a:extLst>
                    <a:ext uri="{9D8B030D-6E8A-4147-A177-3AD203B41FA5}">
                      <a16:colId xmlns:a16="http://schemas.microsoft.com/office/drawing/2014/main" xmlns="" val="20000"/>
                    </a:ext>
                  </a:extLst>
                </a:gridCol>
                <a:gridCol w="6624735">
                  <a:extLst>
                    <a:ext uri="{9D8B030D-6E8A-4147-A177-3AD203B41FA5}">
                      <a16:colId xmlns:a16="http://schemas.microsoft.com/office/drawing/2014/main" xmlns="" val="20001"/>
                    </a:ext>
                  </a:extLst>
                </a:gridCol>
                <a:gridCol w="1187623">
                  <a:extLst>
                    <a:ext uri="{9D8B030D-6E8A-4147-A177-3AD203B41FA5}">
                      <a16:colId xmlns:a16="http://schemas.microsoft.com/office/drawing/2014/main" xmlns="" val="20002"/>
                    </a:ext>
                  </a:extLst>
                </a:gridCol>
              </a:tblGrid>
              <a:tr h="360040">
                <a:tc>
                  <a:txBody>
                    <a:bodyPr/>
                    <a:lstStyle/>
                    <a:p>
                      <a:pPr algn="ctr"/>
                      <a:r>
                        <a:rPr lang="tr-TR" dirty="0" smtClean="0">
                          <a:solidFill>
                            <a:schemeClr val="tx1"/>
                          </a:solidFill>
                        </a:rPr>
                        <a:t>Hesap Kodu</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tr-TR" dirty="0" smtClean="0">
                          <a:solidFill>
                            <a:schemeClr val="tx1"/>
                          </a:solidFill>
                        </a:rPr>
                        <a:t>Açıklama</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tr-TR" dirty="0" smtClean="0">
                          <a:solidFill>
                            <a:schemeClr val="tx1"/>
                          </a:solidFill>
                        </a:rPr>
                        <a:t>Tutar</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6654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120.05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rPr>
                        <a:t>31 Aralık 2019 Tarihi İtibarıyla </a:t>
                      </a:r>
                      <a:r>
                        <a:rPr lang="tr-TR" b="1" dirty="0" smtClean="0">
                          <a:solidFill>
                            <a:prstClr val="black"/>
                          </a:solidFill>
                        </a:rPr>
                        <a:t>120.05 </a:t>
                      </a:r>
                      <a:r>
                        <a:rPr lang="tr-TR" dirty="0" smtClean="0">
                          <a:solidFill>
                            <a:prstClr val="black"/>
                          </a:solidFill>
                        </a:rPr>
                        <a:t>Sosyal Güvenlik Kurumlarından Alacaklar Hesabı</a:t>
                      </a:r>
                      <a:r>
                        <a:rPr lang="tr-TR" baseline="0" dirty="0" smtClean="0">
                          <a:solidFill>
                            <a:prstClr val="black"/>
                          </a:solidFill>
                        </a:rPr>
                        <a:t> B</a:t>
                      </a:r>
                      <a:r>
                        <a:rPr lang="tr-TR" dirty="0" smtClean="0">
                          <a:solidFill>
                            <a:prstClr val="black"/>
                          </a:solidFill>
                        </a:rPr>
                        <a:t>akiyesi</a:t>
                      </a:r>
                      <a:r>
                        <a:rPr lang="tr-TR" baseline="0" dirty="0" smtClean="0">
                          <a:solidFill>
                            <a:prstClr val="black"/>
                          </a:solidFill>
                        </a:rPr>
                        <a:t> </a:t>
                      </a:r>
                      <a:endParaRPr lang="tr-T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tr-TR" dirty="0" smtClean="0"/>
                        <a:t>1.300.000</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6654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340.03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rPr>
                        <a:t>31 Aralık 2019 Tarihi İtibarıyla  Sağlık Tesislerinin </a:t>
                      </a:r>
                      <a:r>
                        <a:rPr lang="tr-TR" b="1" dirty="0" smtClean="0">
                          <a:solidFill>
                            <a:schemeClr val="tx1"/>
                          </a:solidFill>
                        </a:rPr>
                        <a:t>340.03 </a:t>
                      </a:r>
                      <a:r>
                        <a:rPr lang="tr-TR" dirty="0" smtClean="0">
                          <a:solidFill>
                            <a:prstClr val="black"/>
                          </a:solidFill>
                        </a:rPr>
                        <a:t>Sosyal Güvenlik Kurumundan Alınan Tedavi Avansları Hesabı Bakiyesi</a:t>
                      </a:r>
                      <a:endParaRPr lang="tr-T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tr-TR" dirty="0" smtClean="0"/>
                        <a:t>9000.000</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380241">
                <a:tc>
                  <a:txBody>
                    <a:bodyPr/>
                    <a:lstStyle/>
                    <a:p>
                      <a:pPr algn="just"/>
                      <a:r>
                        <a:rPr lang="tr-TR" b="1" dirty="0" smtClean="0">
                          <a:solidFill>
                            <a:prstClr val="black"/>
                          </a:solidFill>
                        </a:rPr>
                        <a:t>602.99.01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tr-TR" dirty="0" smtClean="0">
                          <a:solidFill>
                            <a:prstClr val="black"/>
                          </a:solidFill>
                        </a:rPr>
                        <a:t>SGK dan gelen</a:t>
                      </a:r>
                      <a:r>
                        <a:rPr lang="tr-TR" baseline="0" dirty="0" smtClean="0">
                          <a:solidFill>
                            <a:prstClr val="black"/>
                          </a:solidFill>
                        </a:rPr>
                        <a:t> Ödeneğin </a:t>
                      </a:r>
                      <a:r>
                        <a:rPr lang="tr-TR" dirty="0" smtClean="0">
                          <a:solidFill>
                            <a:prstClr val="black"/>
                          </a:solidFill>
                        </a:rPr>
                        <a:t>aylar</a:t>
                      </a:r>
                      <a:r>
                        <a:rPr lang="tr-TR" baseline="0" dirty="0" smtClean="0">
                          <a:solidFill>
                            <a:prstClr val="black"/>
                          </a:solidFill>
                        </a:rPr>
                        <a:t> itibarıyla </a:t>
                      </a:r>
                      <a:r>
                        <a:rPr lang="tr-TR" b="1" dirty="0" smtClean="0">
                          <a:solidFill>
                            <a:prstClr val="black"/>
                          </a:solidFill>
                        </a:rPr>
                        <a:t>602.99.01</a:t>
                      </a:r>
                      <a:r>
                        <a:rPr lang="tr-TR" dirty="0" smtClean="0">
                          <a:solidFill>
                            <a:prstClr val="black"/>
                          </a:solidFill>
                        </a:rPr>
                        <a:t> Hesabına alınan tutar.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tr-TR" dirty="0" smtClean="0"/>
                        <a:t>   300.000</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372422310"/>
              </p:ext>
            </p:extLst>
          </p:nvPr>
        </p:nvGraphicFramePr>
        <p:xfrm>
          <a:off x="1" y="5169792"/>
          <a:ext cx="9143996" cy="1283544"/>
        </p:xfrm>
        <a:graphic>
          <a:graphicData uri="http://schemas.openxmlformats.org/drawingml/2006/table">
            <a:tbl>
              <a:tblPr/>
              <a:tblGrid>
                <a:gridCol w="1389043">
                  <a:extLst>
                    <a:ext uri="{9D8B030D-6E8A-4147-A177-3AD203B41FA5}">
                      <a16:colId xmlns:a16="http://schemas.microsoft.com/office/drawing/2014/main" xmlns="" val="20000"/>
                    </a:ext>
                  </a:extLst>
                </a:gridCol>
                <a:gridCol w="5556180">
                  <a:extLst>
                    <a:ext uri="{9D8B030D-6E8A-4147-A177-3AD203B41FA5}">
                      <a16:colId xmlns:a16="http://schemas.microsoft.com/office/drawing/2014/main" xmlns="" val="20001"/>
                    </a:ext>
                  </a:extLst>
                </a:gridCol>
                <a:gridCol w="1080368">
                  <a:extLst>
                    <a:ext uri="{9D8B030D-6E8A-4147-A177-3AD203B41FA5}">
                      <a16:colId xmlns:a16="http://schemas.microsoft.com/office/drawing/2014/main" xmlns="" val="20002"/>
                    </a:ext>
                  </a:extLst>
                </a:gridCol>
                <a:gridCol w="1118405">
                  <a:extLst>
                    <a:ext uri="{9D8B030D-6E8A-4147-A177-3AD203B41FA5}">
                      <a16:colId xmlns:a16="http://schemas.microsoft.com/office/drawing/2014/main" xmlns="" val="20003"/>
                    </a:ext>
                  </a:extLst>
                </a:gridCol>
              </a:tblGrid>
              <a:tr h="266665">
                <a:tc gridSpan="4">
                  <a:txBody>
                    <a:bodyPr/>
                    <a:lstStyle/>
                    <a:p>
                      <a:pPr algn="ctr" fontAlgn="ctr"/>
                      <a:r>
                        <a:rPr lang="tr-TR" sz="1800" b="1" kern="1200" dirty="0">
                          <a:solidFill>
                            <a:schemeClr val="tx1"/>
                          </a:solidFill>
                          <a:latin typeface="+mn-lt"/>
                          <a:ea typeface="+mn-ea"/>
                          <a:cs typeface="+mn-cs"/>
                        </a:rPr>
                        <a:t>Gönderilen Ödenek </a:t>
                      </a:r>
                      <a:r>
                        <a:rPr lang="tr-TR" sz="1800" b="1" kern="1200" dirty="0" smtClean="0">
                          <a:solidFill>
                            <a:schemeClr val="tx1"/>
                          </a:solidFill>
                          <a:latin typeface="+mn-lt"/>
                          <a:ea typeface="+mn-ea"/>
                          <a:cs typeface="+mn-cs"/>
                        </a:rPr>
                        <a:t>Mahsup Kaydı </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02312">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340.03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dirty="0" smtClean="0">
                          <a:solidFill>
                            <a:prstClr val="black"/>
                          </a:solidFill>
                        </a:rPr>
                        <a:t>Sosyal Güvenlik Kurumundan Alınan Tedavi Avansları</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900.000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         120.05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Sosyal Güvenlik Kurumlarından Alacaklar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900.000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8" name="Dikdörtgen 7"/>
          <p:cNvSpPr/>
          <p:nvPr/>
        </p:nvSpPr>
        <p:spPr>
          <a:xfrm>
            <a:off x="0" y="1484784"/>
            <a:ext cx="9143998" cy="400110"/>
          </a:xfrm>
          <a:prstGeom prst="rect">
            <a:avLst/>
          </a:prstGeom>
        </p:spPr>
        <p:txBody>
          <a:bodyPr wrap="square">
            <a:spAutoFit/>
          </a:bodyPr>
          <a:lstStyle/>
          <a:p>
            <a:pPr algn="ctr"/>
            <a:r>
              <a:rPr lang="tr-TR" sz="2000" b="1" dirty="0">
                <a:solidFill>
                  <a:srgbClr val="FF0000"/>
                </a:solidFill>
              </a:rPr>
              <a:t>Sağlık Müdürlüğüne Bağlı Sağlık Tesislerinin Yıl Sonu Terkin İşlemi</a:t>
            </a:r>
          </a:p>
        </p:txBody>
      </p:sp>
    </p:spTree>
    <p:custDataLst>
      <p:tags r:id="rId1"/>
    </p:custDataLst>
    <p:extLst>
      <p:ext uri="{BB962C8B-B14F-4D97-AF65-F5344CB8AC3E}">
        <p14:creationId xmlns:p14="http://schemas.microsoft.com/office/powerpoint/2010/main" val="112731706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268760"/>
            <a:ext cx="9143998" cy="400110"/>
          </a:xfrm>
          <a:prstGeom prst="rect">
            <a:avLst/>
          </a:prstGeom>
        </p:spPr>
        <p:txBody>
          <a:bodyPr wrap="square">
            <a:spAutoFit/>
          </a:bodyPr>
          <a:lstStyle/>
          <a:p>
            <a:pPr algn="ctr"/>
            <a:r>
              <a:rPr lang="tr-TR" sz="2000" b="1" dirty="0">
                <a:solidFill>
                  <a:srgbClr val="FF0000"/>
                </a:solidFill>
              </a:rPr>
              <a:t>Sağlık Müdürlüğüne Bağlı Sağlık Tesislerinin Yıl Sonu Terkin İşlemi</a:t>
            </a:r>
          </a:p>
        </p:txBody>
      </p:sp>
      <p:sp>
        <p:nvSpPr>
          <p:cNvPr id="12" name="Başlık 1"/>
          <p:cNvSpPr txBox="1">
            <a:spLocks/>
          </p:cNvSpPr>
          <p:nvPr/>
        </p:nvSpPr>
        <p:spPr>
          <a:xfrm>
            <a:off x="0" y="839145"/>
            <a:ext cx="9144000" cy="357607"/>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Terkin Kaydı </a:t>
            </a:r>
          </a:p>
        </p:txBody>
      </p:sp>
      <p:graphicFrame>
        <p:nvGraphicFramePr>
          <p:cNvPr id="7" name="Tablo 6"/>
          <p:cNvGraphicFramePr>
            <a:graphicFrameLocks noGrp="1"/>
          </p:cNvGraphicFramePr>
          <p:nvPr>
            <p:extLst>
              <p:ext uri="{D42A27DB-BD31-4B8C-83A1-F6EECF244321}">
                <p14:modId xmlns:p14="http://schemas.microsoft.com/office/powerpoint/2010/main" val="3419805723"/>
              </p:ext>
            </p:extLst>
          </p:nvPr>
        </p:nvGraphicFramePr>
        <p:xfrm>
          <a:off x="1" y="2204864"/>
          <a:ext cx="9143996" cy="1709535"/>
        </p:xfrm>
        <a:graphic>
          <a:graphicData uri="http://schemas.openxmlformats.org/drawingml/2006/table">
            <a:tbl>
              <a:tblPr/>
              <a:tblGrid>
                <a:gridCol w="1389043">
                  <a:extLst>
                    <a:ext uri="{9D8B030D-6E8A-4147-A177-3AD203B41FA5}">
                      <a16:colId xmlns:a16="http://schemas.microsoft.com/office/drawing/2014/main" xmlns="" val="20000"/>
                    </a:ext>
                  </a:extLst>
                </a:gridCol>
                <a:gridCol w="5556180">
                  <a:extLst>
                    <a:ext uri="{9D8B030D-6E8A-4147-A177-3AD203B41FA5}">
                      <a16:colId xmlns:a16="http://schemas.microsoft.com/office/drawing/2014/main" xmlns="" val="20001"/>
                    </a:ext>
                  </a:extLst>
                </a:gridCol>
                <a:gridCol w="1080368">
                  <a:extLst>
                    <a:ext uri="{9D8B030D-6E8A-4147-A177-3AD203B41FA5}">
                      <a16:colId xmlns:a16="http://schemas.microsoft.com/office/drawing/2014/main" xmlns="" val="20002"/>
                    </a:ext>
                  </a:extLst>
                </a:gridCol>
                <a:gridCol w="1118405">
                  <a:extLst>
                    <a:ext uri="{9D8B030D-6E8A-4147-A177-3AD203B41FA5}">
                      <a16:colId xmlns:a16="http://schemas.microsoft.com/office/drawing/2014/main" xmlns="" val="20003"/>
                    </a:ext>
                  </a:extLst>
                </a:gridCol>
              </a:tblGrid>
              <a:tr h="432048">
                <a:tc gridSpan="4">
                  <a:txBody>
                    <a:bodyPr/>
                    <a:lstStyle/>
                    <a:p>
                      <a:pPr algn="ctr" fontAlgn="ctr"/>
                      <a:r>
                        <a:rPr lang="tr-TR" sz="1800" b="1" kern="1200" dirty="0" smtClean="0">
                          <a:solidFill>
                            <a:schemeClr val="tx1"/>
                          </a:solidFill>
                          <a:latin typeface="+mn-lt"/>
                          <a:ea typeface="+mn-ea"/>
                          <a:cs typeface="+mn-cs"/>
                        </a:rPr>
                        <a:t>Yıl</a:t>
                      </a:r>
                      <a:r>
                        <a:rPr lang="tr-TR" sz="1800" b="1" kern="1200" baseline="0" dirty="0" smtClean="0">
                          <a:solidFill>
                            <a:schemeClr val="tx1"/>
                          </a:solidFill>
                          <a:latin typeface="+mn-lt"/>
                          <a:ea typeface="+mn-ea"/>
                          <a:cs typeface="+mn-cs"/>
                        </a:rPr>
                        <a:t> İçinde </a:t>
                      </a:r>
                      <a:r>
                        <a:rPr lang="tr-TR" sz="1800" b="1" kern="1200" dirty="0" smtClean="0">
                          <a:solidFill>
                            <a:schemeClr val="tx1"/>
                          </a:solidFill>
                          <a:latin typeface="+mn-lt"/>
                          <a:ea typeface="+mn-ea"/>
                          <a:cs typeface="+mn-cs"/>
                        </a:rPr>
                        <a:t>602.99.01 Hesabına Alınan SGK Ödeneğinin 120.05 Hesabından Mahsup Kaydı</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602.99.01</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GSS Kapsamında Bulunan Kişilere Verilen Sağlık Hizmet Gelirler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         120.05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Sosyal Güvenlik Kurumlarından Alacaklar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300.000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3663638939"/>
              </p:ext>
            </p:extLst>
          </p:nvPr>
        </p:nvGraphicFramePr>
        <p:xfrm>
          <a:off x="0" y="4602495"/>
          <a:ext cx="9143997" cy="1586886"/>
        </p:xfrm>
        <a:graphic>
          <a:graphicData uri="http://schemas.openxmlformats.org/drawingml/2006/table">
            <a:tbl>
              <a:tblPr/>
              <a:tblGrid>
                <a:gridCol w="1663548">
                  <a:extLst>
                    <a:ext uri="{9D8B030D-6E8A-4147-A177-3AD203B41FA5}">
                      <a16:colId xmlns:a16="http://schemas.microsoft.com/office/drawing/2014/main" xmlns="" val="20000"/>
                    </a:ext>
                  </a:extLst>
                </a:gridCol>
                <a:gridCol w="5402267">
                  <a:extLst>
                    <a:ext uri="{9D8B030D-6E8A-4147-A177-3AD203B41FA5}">
                      <a16:colId xmlns:a16="http://schemas.microsoft.com/office/drawing/2014/main" xmlns="" val="20001"/>
                    </a:ext>
                  </a:extLst>
                </a:gridCol>
                <a:gridCol w="997527">
                  <a:extLst>
                    <a:ext uri="{9D8B030D-6E8A-4147-A177-3AD203B41FA5}">
                      <a16:colId xmlns:a16="http://schemas.microsoft.com/office/drawing/2014/main" xmlns="" val="20002"/>
                    </a:ext>
                  </a:extLst>
                </a:gridCol>
                <a:gridCol w="1080655">
                  <a:extLst>
                    <a:ext uri="{9D8B030D-6E8A-4147-A177-3AD203B41FA5}">
                      <a16:colId xmlns:a16="http://schemas.microsoft.com/office/drawing/2014/main" xmlns="" val="20003"/>
                    </a:ext>
                  </a:extLst>
                </a:gridCol>
              </a:tblGrid>
              <a:tr h="432048">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Sağlık Müdürlüğüne Bağlı Sağlık Tesislerinin Yıl Sonu Terkin Kaydı</a:t>
                      </a: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659.03</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SGK Alacakları Terkini</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       120.05</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Sosyal Güvenlik Kurumlarından Alacaklar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ustDataLst>
      <p:tags r:id="rId1"/>
    </p:custDataLst>
    <p:extLst>
      <p:ext uri="{BB962C8B-B14F-4D97-AF65-F5344CB8AC3E}">
        <p14:creationId xmlns:p14="http://schemas.microsoft.com/office/powerpoint/2010/main" val="280659231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r>
              <a:rPr lang="tr-TR" sz="2800" b="1" dirty="0">
                <a:solidFill>
                  <a:srgbClr val="FF0000"/>
                </a:solidFill>
              </a:rPr>
              <a:t>Faiz Gelir Kayıtları</a:t>
            </a:r>
          </a:p>
        </p:txBody>
      </p:sp>
    </p:spTree>
    <p:extLst>
      <p:ext uri="{BB962C8B-B14F-4D97-AF65-F5344CB8AC3E}">
        <p14:creationId xmlns:p14="http://schemas.microsoft.com/office/powerpoint/2010/main" val="86975756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aşlık 1"/>
          <p:cNvSpPr txBox="1">
            <a:spLocks/>
          </p:cNvSpPr>
          <p:nvPr/>
        </p:nvSpPr>
        <p:spPr>
          <a:xfrm>
            <a:off x="0" y="793736"/>
            <a:ext cx="9144000" cy="288031"/>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Faiz Gelir Kayıtları</a:t>
            </a:r>
          </a:p>
        </p:txBody>
      </p:sp>
      <p:sp>
        <p:nvSpPr>
          <p:cNvPr id="2" name="Dikdörtgen 1"/>
          <p:cNvSpPr/>
          <p:nvPr/>
        </p:nvSpPr>
        <p:spPr>
          <a:xfrm>
            <a:off x="683568" y="1628800"/>
            <a:ext cx="7920880" cy="2862322"/>
          </a:xfrm>
          <a:prstGeom prst="rect">
            <a:avLst/>
          </a:prstGeom>
        </p:spPr>
        <p:txBody>
          <a:bodyPr wrap="square">
            <a:spAutoFit/>
          </a:bodyPr>
          <a:lstStyle/>
          <a:p>
            <a:r>
              <a:rPr lang="tr-TR" dirty="0" smtClean="0"/>
              <a:t>08.03.2019 </a:t>
            </a:r>
            <a:r>
              <a:rPr lang="tr-TR" dirty="0"/>
              <a:t>tarih ve 30708 sayılı Resmi Gazetede yayımlanan </a:t>
            </a:r>
            <a:r>
              <a:rPr lang="tr-TR" dirty="0" smtClean="0"/>
              <a:t>kamu haznedarlığı yönetmeliğin 5 </a:t>
            </a:r>
            <a:r>
              <a:rPr lang="tr-TR" dirty="0"/>
              <a:t>inci maddesinin 2 </a:t>
            </a:r>
            <a:r>
              <a:rPr lang="tr-TR" dirty="0" err="1"/>
              <a:t>nci</a:t>
            </a:r>
            <a:r>
              <a:rPr lang="tr-TR" dirty="0"/>
              <a:t> fıkrasında yer </a:t>
            </a:r>
            <a:r>
              <a:rPr lang="tr-TR" dirty="0" smtClean="0"/>
              <a:t>alan;</a:t>
            </a:r>
          </a:p>
          <a:p>
            <a:r>
              <a:rPr lang="tr-TR" dirty="0" smtClean="0"/>
              <a:t>  </a:t>
            </a:r>
          </a:p>
          <a:p>
            <a:r>
              <a:rPr lang="tr-TR" i="1" dirty="0"/>
              <a:t>Genel bütçe kapsamı dışındaki kamu idareleri, kendi bütçeleri veya tasarrufları </a:t>
            </a:r>
            <a:r>
              <a:rPr lang="tr-TR" i="1" dirty="0" smtClean="0"/>
              <a:t>altında bulunan </a:t>
            </a:r>
            <a:r>
              <a:rPr lang="tr-TR" i="1" dirty="0"/>
              <a:t>her türlü mali kaynaklarını kamu sermayeli bankalarda aşağıdaki araçları </a:t>
            </a:r>
            <a:r>
              <a:rPr lang="tr-TR" i="1" dirty="0" smtClean="0"/>
              <a:t>kullanarak değerlendirmekle yükümlüdür.</a:t>
            </a:r>
          </a:p>
          <a:p>
            <a:endParaRPr lang="tr-TR" dirty="0" smtClean="0"/>
          </a:p>
          <a:p>
            <a:r>
              <a:rPr lang="tr-TR" dirty="0" smtClean="0"/>
              <a:t>Döner </a:t>
            </a:r>
            <a:r>
              <a:rPr lang="tr-TR" dirty="0"/>
              <a:t>Sermaye İşletme </a:t>
            </a:r>
            <a:r>
              <a:rPr lang="tr-TR" dirty="0" smtClean="0"/>
              <a:t>Birimleri hesaplarında </a:t>
            </a:r>
            <a:r>
              <a:rPr lang="tr-TR" dirty="0"/>
              <a:t>bulunan </a:t>
            </a:r>
            <a:r>
              <a:rPr lang="tr-TR" dirty="0" smtClean="0"/>
              <a:t>mevduatlarını </a:t>
            </a:r>
            <a:r>
              <a:rPr lang="tr-TR" dirty="0"/>
              <a:t>vadeli mevduat hesabında değerlendirilecektir.</a:t>
            </a:r>
            <a:endParaRPr lang="tr-TR" dirty="0" smtClean="0"/>
          </a:p>
          <a:p>
            <a:endParaRPr lang="tr-TR" dirty="0"/>
          </a:p>
        </p:txBody>
      </p:sp>
    </p:spTree>
    <p:custDataLst>
      <p:tags r:id="rId1"/>
    </p:custDataLst>
    <p:extLst>
      <p:ext uri="{BB962C8B-B14F-4D97-AF65-F5344CB8AC3E}">
        <p14:creationId xmlns:p14="http://schemas.microsoft.com/office/powerpoint/2010/main" val="244590484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extLst>
              <p:ext uri="{D42A27DB-BD31-4B8C-83A1-F6EECF244321}">
                <p14:modId xmlns:p14="http://schemas.microsoft.com/office/powerpoint/2010/main" val="769471810"/>
              </p:ext>
            </p:extLst>
          </p:nvPr>
        </p:nvGraphicFramePr>
        <p:xfrm>
          <a:off x="611562" y="2276872"/>
          <a:ext cx="7920879" cy="1728192"/>
        </p:xfrm>
        <a:graphic>
          <a:graphicData uri="http://schemas.openxmlformats.org/drawingml/2006/table">
            <a:tbl>
              <a:tblPr/>
              <a:tblGrid>
                <a:gridCol w="1441029">
                  <a:extLst>
                    <a:ext uri="{9D8B030D-6E8A-4147-A177-3AD203B41FA5}">
                      <a16:colId xmlns:a16="http://schemas.microsoft.com/office/drawing/2014/main" xmlns="" val="20000"/>
                    </a:ext>
                  </a:extLst>
                </a:gridCol>
                <a:gridCol w="467965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tblGrid>
              <a:tr h="432048">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Vadesiz Mevduatın Vadeli Mevduat Hesaba Alış Kaydı </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2048">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102.02.02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dirty="0" smtClean="0"/>
                        <a:t>Halk Bankası Vadeli </a:t>
                      </a:r>
                      <a:r>
                        <a:rPr lang="tr-TR" sz="1800" dirty="0" err="1" smtClean="0"/>
                        <a:t>Hs</a:t>
                      </a:r>
                      <a:endParaRPr lang="tr-TR" sz="1800" kern="1200" dirty="0" smtClean="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32048">
                <a:tc>
                  <a:txBody>
                    <a:bodyPr/>
                    <a:lstStyle/>
                    <a:p>
                      <a:pPr marL="0" algn="l" defTabSz="914400" rtl="0" eaLnBrk="1" fontAlgn="b" latinLnBrk="0" hangingPunct="1"/>
                      <a:r>
                        <a:rPr lang="tr-TR" sz="1800" kern="1200" dirty="0" smtClean="0">
                          <a:solidFill>
                            <a:schemeClr val="tx1"/>
                          </a:solidFill>
                          <a:latin typeface="+mn-lt"/>
                          <a:ea typeface="+mn-ea"/>
                          <a:cs typeface="+mn-cs"/>
                        </a:rPr>
                        <a:t>        102.01.02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tr-TR" dirty="0" smtClean="0"/>
                        <a:t>Halk Bankası Vadesiz </a:t>
                      </a:r>
                      <a:r>
                        <a:rPr lang="tr-TR" dirty="0" err="1" smtClean="0"/>
                        <a:t>Hs</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3137184968"/>
              </p:ext>
            </p:extLst>
          </p:nvPr>
        </p:nvGraphicFramePr>
        <p:xfrm>
          <a:off x="611559" y="4459602"/>
          <a:ext cx="7920880" cy="1993734"/>
        </p:xfrm>
        <a:graphic>
          <a:graphicData uri="http://schemas.openxmlformats.org/drawingml/2006/table">
            <a:tbl>
              <a:tblPr/>
              <a:tblGrid>
                <a:gridCol w="1422145">
                  <a:extLst>
                    <a:ext uri="{9D8B030D-6E8A-4147-A177-3AD203B41FA5}">
                      <a16:colId xmlns:a16="http://schemas.microsoft.com/office/drawing/2014/main" xmlns="" val="20000"/>
                    </a:ext>
                  </a:extLst>
                </a:gridCol>
                <a:gridCol w="4698536">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1008111">
                  <a:extLst>
                    <a:ext uri="{9D8B030D-6E8A-4147-A177-3AD203B41FA5}">
                      <a16:colId xmlns:a16="http://schemas.microsoft.com/office/drawing/2014/main" xmlns="" val="20003"/>
                    </a:ext>
                  </a:extLst>
                </a:gridCol>
              </a:tblGrid>
              <a:tr h="290742">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Vadeli Mevduatın Vade Dönüş Kaydı </a:t>
                      </a:r>
                      <a:endParaRPr lang="tr-TR" sz="1800" b="1"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90742">
                <a:tc>
                  <a:txBody>
                    <a:bodyPr/>
                    <a:lstStyle/>
                    <a:p>
                      <a:pPr marL="0" algn="ctr" defTabSz="914400" rtl="0" eaLnBrk="1" fontAlgn="b" latinLnBrk="0" hangingPunct="1"/>
                      <a:r>
                        <a:rPr lang="tr-TR" sz="1800" b="1" kern="1200" dirty="0" smtClean="0">
                          <a:solidFill>
                            <a:schemeClr val="tx1"/>
                          </a:solidFill>
                          <a:latin typeface="+mn-lt"/>
                          <a:ea typeface="+mn-ea"/>
                          <a:cs typeface="+mn-cs"/>
                        </a:rPr>
                        <a:t>H. </a:t>
                      </a:r>
                      <a:r>
                        <a:rPr lang="tr-TR" sz="1800" b="1" kern="1200" dirty="0">
                          <a:solidFill>
                            <a:schemeClr val="tx1"/>
                          </a:solidFill>
                          <a:latin typeface="+mn-lt"/>
                          <a:ea typeface="+mn-ea"/>
                          <a:cs typeface="+mn-cs"/>
                        </a:rPr>
                        <a:t>Kodu </a:t>
                      </a: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Hesap Adı</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Borç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tr-TR" sz="1800" b="1" kern="1200" dirty="0">
                          <a:solidFill>
                            <a:schemeClr val="tx1"/>
                          </a:solidFill>
                          <a:latin typeface="+mn-lt"/>
                          <a:ea typeface="+mn-ea"/>
                          <a:cs typeface="+mn-cs"/>
                        </a:rPr>
                        <a:t>Alacak</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90742">
                <a:tc>
                  <a:txBody>
                    <a:bodyPr/>
                    <a:lstStyle/>
                    <a:p>
                      <a:pPr marL="0" algn="l" defTabSz="914400" rtl="0" eaLnBrk="1" fontAlgn="b" latinLnBrk="0" hangingPunct="1"/>
                      <a:r>
                        <a:rPr lang="tr-TR" sz="1800" kern="1200" dirty="0" smtClean="0">
                          <a:solidFill>
                            <a:schemeClr val="tx1"/>
                          </a:solidFill>
                          <a:latin typeface="+mn-lt"/>
                          <a:ea typeface="+mn-ea"/>
                          <a:cs typeface="+mn-cs"/>
                        </a:rPr>
                        <a:t>102.01.02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dirty="0" smtClean="0"/>
                        <a:t>Halk Bankası Vadesiz </a:t>
                      </a:r>
                      <a:r>
                        <a:rPr lang="tr-TR" dirty="0" err="1" smtClean="0"/>
                        <a:t>Hs</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117.000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18623">
                <a:tc>
                  <a:txBody>
                    <a:bodyPr/>
                    <a:lstStyle/>
                    <a:p>
                      <a:pPr marL="0" algn="l" defTabSz="914400" rtl="0" eaLnBrk="1" fontAlgn="b" latinLnBrk="0" hangingPunct="1"/>
                      <a:r>
                        <a:rPr lang="tr-TR" sz="1800" kern="1200" dirty="0" smtClean="0">
                          <a:solidFill>
                            <a:schemeClr val="tx1"/>
                          </a:solidFill>
                          <a:latin typeface="+mn-lt"/>
                          <a:ea typeface="+mn-ea"/>
                          <a:cs typeface="+mn-cs"/>
                        </a:rPr>
                        <a:t>612.02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Banka Faiz Gelirlerinden Yapılan Kesintiler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r>
                        <a:rPr lang="tr-TR" sz="1800" kern="1200" dirty="0" smtClean="0">
                          <a:solidFill>
                            <a:schemeClr val="tx1"/>
                          </a:solidFill>
                          <a:latin typeface="+mn-lt"/>
                          <a:ea typeface="+mn-ea"/>
                          <a:cs typeface="+mn-cs"/>
                        </a:rPr>
                        <a:t>   3.000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8876">
                <a:tc>
                  <a:txBody>
                    <a:bodyPr/>
                    <a:lstStyle/>
                    <a:p>
                      <a:pPr marL="0" algn="l" defTabSz="914400" rtl="0" eaLnBrk="1" fontAlgn="b" latinLnBrk="0" hangingPunct="1"/>
                      <a:r>
                        <a:rPr lang="tr-TR" sz="1800" kern="1200" dirty="0" smtClean="0">
                          <a:solidFill>
                            <a:schemeClr val="tx1"/>
                          </a:solidFill>
                          <a:latin typeface="+mn-lt"/>
                          <a:ea typeface="+mn-ea"/>
                          <a:cs typeface="+mn-cs"/>
                        </a:rPr>
                        <a:t>        102.02.02</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dirty="0" smtClean="0"/>
                        <a:t>Halk Bankası Vadeli </a:t>
                      </a:r>
                      <a:r>
                        <a:rPr lang="tr-TR" sz="1800" dirty="0" err="1" smtClean="0"/>
                        <a:t>Hs</a:t>
                      </a:r>
                      <a:endParaRPr lang="tr-TR" sz="1800" kern="1200" dirty="0" smtClean="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100.000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45371">
                <a:tc>
                  <a:txBody>
                    <a:bodyPr/>
                    <a:lstStyle/>
                    <a:p>
                      <a:pPr marL="0" algn="l" defTabSz="914400" rtl="0" eaLnBrk="1" fontAlgn="b" latinLnBrk="0" hangingPunct="1"/>
                      <a:r>
                        <a:rPr lang="tr-TR" sz="1800" kern="1200" dirty="0" smtClean="0">
                          <a:solidFill>
                            <a:schemeClr val="tx1"/>
                          </a:solidFill>
                          <a:latin typeface="+mn-lt"/>
                          <a:ea typeface="+mn-ea"/>
                          <a:cs typeface="+mn-cs"/>
                        </a:rPr>
                        <a:t>         642.04</a:t>
                      </a:r>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800" kern="1200" dirty="0" smtClean="0">
                          <a:solidFill>
                            <a:schemeClr val="tx1"/>
                          </a:solidFill>
                          <a:latin typeface="+mn-lt"/>
                          <a:ea typeface="+mn-ea"/>
                          <a:cs typeface="+mn-cs"/>
                        </a:rPr>
                        <a:t>Mevduattan Alınan Faizler</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a:solidFill>
                            <a:schemeClr val="tx1"/>
                          </a:solidFill>
                          <a:latin typeface="+mn-lt"/>
                          <a:ea typeface="+mn-ea"/>
                          <a:cs typeface="+mn-cs"/>
                        </a:rPr>
                        <a:t> </a:t>
                      </a: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r>
                        <a:rPr lang="tr-TR" sz="1800" kern="1200" dirty="0" smtClean="0">
                          <a:solidFill>
                            <a:schemeClr val="tx1"/>
                          </a:solidFill>
                          <a:latin typeface="+mn-lt"/>
                          <a:ea typeface="+mn-ea"/>
                          <a:cs typeface="+mn-cs"/>
                        </a:rPr>
                        <a:t>  20.000</a:t>
                      </a: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45371">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fontAlgn="b" latinLnBrk="0" hangingPunct="1"/>
                      <a:endParaRPr lang="tr-TR" sz="1800" kern="1200" dirty="0">
                        <a:solidFill>
                          <a:schemeClr val="tx1"/>
                        </a:solidFill>
                        <a:latin typeface="+mn-lt"/>
                        <a:ea typeface="+mn-ea"/>
                        <a:cs typeface="+mn-cs"/>
                      </a:endParaRPr>
                    </a:p>
                  </a:txBody>
                  <a:tcPr marL="6057" marR="6057" marT="6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10" name="Dikdörtgen 9"/>
          <p:cNvSpPr/>
          <p:nvPr/>
        </p:nvSpPr>
        <p:spPr>
          <a:xfrm>
            <a:off x="0" y="1223277"/>
            <a:ext cx="9143998" cy="707886"/>
          </a:xfrm>
          <a:prstGeom prst="rect">
            <a:avLst/>
          </a:prstGeom>
        </p:spPr>
        <p:txBody>
          <a:bodyPr wrap="square">
            <a:spAutoFit/>
          </a:bodyPr>
          <a:lstStyle/>
          <a:p>
            <a:pPr algn="ctr"/>
            <a:r>
              <a:rPr lang="tr-TR" sz="2000" b="1" dirty="0">
                <a:solidFill>
                  <a:srgbClr val="FF0000"/>
                </a:solidFill>
              </a:rPr>
              <a:t>Döner Sermaye İşletme Birimleri Hesabında Bulunan Mevduatlarını Vadeli Mevduat Hesabında Değerlendirmesi</a:t>
            </a:r>
          </a:p>
        </p:txBody>
      </p:sp>
      <p:sp>
        <p:nvSpPr>
          <p:cNvPr id="8" name="Başlık 1"/>
          <p:cNvSpPr txBox="1">
            <a:spLocks/>
          </p:cNvSpPr>
          <p:nvPr/>
        </p:nvSpPr>
        <p:spPr>
          <a:xfrm>
            <a:off x="0" y="793736"/>
            <a:ext cx="9144000" cy="288031"/>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Faiz Gelir Kayıtları</a:t>
            </a:r>
          </a:p>
        </p:txBody>
      </p:sp>
    </p:spTree>
    <p:custDataLst>
      <p:tags r:id="rId1"/>
    </p:custDataLst>
    <p:extLst>
      <p:ext uri="{BB962C8B-B14F-4D97-AF65-F5344CB8AC3E}">
        <p14:creationId xmlns:p14="http://schemas.microsoft.com/office/powerpoint/2010/main" val="358591165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708920"/>
            <a:ext cx="8604956" cy="523220"/>
          </a:xfrm>
          <a:prstGeom prst="rect">
            <a:avLst/>
          </a:prstGeom>
        </p:spPr>
        <p:txBody>
          <a:bodyPr wrap="square">
            <a:spAutoFit/>
          </a:bodyPr>
          <a:lstStyle/>
          <a:p>
            <a:pPr algn="ctr"/>
            <a:r>
              <a:rPr lang="tr-TR" sz="2800" b="1" dirty="0" smtClean="0">
                <a:solidFill>
                  <a:srgbClr val="FF0000"/>
                </a:solidFill>
              </a:rPr>
              <a:t>Amortisman</a:t>
            </a:r>
            <a:endParaRPr lang="tr-TR" sz="2800" b="1" dirty="0">
              <a:solidFill>
                <a:srgbClr val="FF0000"/>
              </a:solidFill>
            </a:endParaRPr>
          </a:p>
        </p:txBody>
      </p:sp>
    </p:spTree>
    <p:extLst>
      <p:ext uri="{BB962C8B-B14F-4D97-AF65-F5344CB8AC3E}">
        <p14:creationId xmlns:p14="http://schemas.microsoft.com/office/powerpoint/2010/main" val="372821361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2708920"/>
            <a:ext cx="8604956" cy="523220"/>
          </a:xfrm>
          <a:prstGeom prst="rect">
            <a:avLst/>
          </a:prstGeom>
        </p:spPr>
        <p:txBody>
          <a:bodyPr wrap="square">
            <a:spAutoFit/>
          </a:bodyPr>
          <a:lstStyle/>
          <a:p>
            <a:pPr algn="ctr"/>
            <a:r>
              <a:rPr lang="tr-TR" sz="2800" b="1" dirty="0">
                <a:solidFill>
                  <a:srgbClr val="0000FF"/>
                </a:solidFill>
              </a:rPr>
              <a:t> </a:t>
            </a:r>
          </a:p>
        </p:txBody>
      </p:sp>
      <p:sp>
        <p:nvSpPr>
          <p:cNvPr id="4" name="Dikdörtgen 3"/>
          <p:cNvSpPr/>
          <p:nvPr/>
        </p:nvSpPr>
        <p:spPr>
          <a:xfrm>
            <a:off x="611560" y="2715885"/>
            <a:ext cx="7920880" cy="2585323"/>
          </a:xfrm>
          <a:prstGeom prst="rect">
            <a:avLst/>
          </a:prstGeom>
        </p:spPr>
        <p:txBody>
          <a:bodyPr wrap="square">
            <a:spAutoFit/>
          </a:bodyPr>
          <a:lstStyle/>
          <a:p>
            <a:pPr marL="285750" indent="-285750" algn="just">
              <a:buFont typeface="Arial" panose="020B0604020202020204" pitchFamily="34" charset="0"/>
              <a:buChar char="•"/>
            </a:pPr>
            <a:r>
              <a:rPr lang="tr-TR" dirty="0"/>
              <a:t>İşletmede bir yıldan fazla kullanılan Yıpranmaya, aşınmaya veya kıymetten düşmeye maruz bulunan gayrimenkullerle,</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a:t>V.U.K 269'uncu madde gereğince gayrimenkul gibi değerlenen iktisadi kıymetlerin,( Alet, </a:t>
            </a:r>
            <a:r>
              <a:rPr lang="tr-TR" dirty="0" smtClean="0"/>
              <a:t>edevat</a:t>
            </a:r>
            <a:r>
              <a:rPr lang="tr-TR" dirty="0"/>
              <a:t>, mefruşat, demirbaş ve sinema filmlerinin) birinci kısımdaki esaslara göre tespit edilen değerinin Bu Kanun hükümlerine göre yok edilmesi </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dirty="0"/>
              <a:t>Amortisman mevzuunu teşkil eder. </a:t>
            </a:r>
          </a:p>
        </p:txBody>
      </p:sp>
      <p:sp>
        <p:nvSpPr>
          <p:cNvPr id="11" name="Dikdörtgen 10"/>
          <p:cNvSpPr/>
          <p:nvPr/>
        </p:nvSpPr>
        <p:spPr>
          <a:xfrm>
            <a:off x="0" y="1516722"/>
            <a:ext cx="9143998" cy="400110"/>
          </a:xfrm>
          <a:prstGeom prst="rect">
            <a:avLst/>
          </a:prstGeom>
        </p:spPr>
        <p:txBody>
          <a:bodyPr wrap="square">
            <a:spAutoFit/>
          </a:bodyPr>
          <a:lstStyle/>
          <a:p>
            <a:pPr algn="ctr"/>
            <a:r>
              <a:rPr lang="tr-TR" sz="2000" b="1" dirty="0">
                <a:solidFill>
                  <a:srgbClr val="FF0000"/>
                </a:solidFill>
              </a:rPr>
              <a:t>Amortisman Mevzuu (</a:t>
            </a:r>
            <a:r>
              <a:rPr lang="tr-TR" sz="2000" b="1" dirty="0" smtClean="0">
                <a:solidFill>
                  <a:srgbClr val="FF0000"/>
                </a:solidFill>
              </a:rPr>
              <a:t>V.U.K.-313</a:t>
            </a:r>
            <a:r>
              <a:rPr lang="tr-TR" sz="2000" b="1" dirty="0">
                <a:solidFill>
                  <a:srgbClr val="FF0000"/>
                </a:solidFill>
              </a:rPr>
              <a:t>)</a:t>
            </a:r>
          </a:p>
        </p:txBody>
      </p:sp>
      <p:sp>
        <p:nvSpPr>
          <p:cNvPr id="8" name="Başlık 1"/>
          <p:cNvSpPr txBox="1">
            <a:spLocks/>
          </p:cNvSpPr>
          <p:nvPr/>
        </p:nvSpPr>
        <p:spPr>
          <a:xfrm>
            <a:off x="0" y="803614"/>
            <a:ext cx="9144000" cy="360039"/>
          </a:xfrm>
          <a:prstGeom prst="rect">
            <a:avLst/>
          </a:prstGeom>
          <a:solidFill>
            <a:schemeClr val="bg1"/>
          </a:solidFill>
        </p:spPr>
        <p:txBody>
          <a:bodyPr vert="horz" lIns="91440" tIns="45720" rIns="91440" bIns="45720" rtlCol="0" anchor="ctr">
            <a:noAutofit/>
          </a:bodyPr>
          <a:lstStyle>
            <a:defPPr>
              <a:defRPr lang="tr-TR"/>
            </a:defPPr>
            <a:lvl1pPr lvl="0" algn="ctr">
              <a:spcBef>
                <a:spcPts val="0"/>
              </a:spcBef>
              <a:buNone/>
              <a:defRPr sz="2400" b="1">
                <a:solidFill>
                  <a:srgbClr val="0000FF"/>
                </a:solidFill>
                <a:latin typeface="+mj-lt"/>
                <a:ea typeface="+mj-ea"/>
                <a:cs typeface="+mj-cs"/>
              </a:defRPr>
            </a:lvl1pPr>
          </a:lstStyle>
          <a:p>
            <a:r>
              <a:rPr lang="tr-TR" dirty="0"/>
              <a:t>Amortismanlar</a:t>
            </a:r>
          </a:p>
        </p:txBody>
      </p:sp>
    </p:spTree>
    <p:custDataLst>
      <p:tags r:id="rId1"/>
    </p:custDataLst>
    <p:extLst>
      <p:ext uri="{BB962C8B-B14F-4D97-AF65-F5344CB8AC3E}">
        <p14:creationId xmlns:p14="http://schemas.microsoft.com/office/powerpoint/2010/main" val="277169324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9|0.8"/>
</p:tagLst>
</file>

<file path=ppt/tags/tag10.xml><?xml version="1.0" encoding="utf-8"?>
<p:tagLst xmlns:a="http://schemas.openxmlformats.org/drawingml/2006/main" xmlns:r="http://schemas.openxmlformats.org/officeDocument/2006/relationships" xmlns:p="http://schemas.openxmlformats.org/presentationml/2006/main">
  <p:tag name="TİMİNG" val="|0.9|0.8"/>
</p:tagLst>
</file>

<file path=ppt/tags/tag100.xml><?xml version="1.0" encoding="utf-8"?>
<p:tagLst xmlns:a="http://schemas.openxmlformats.org/drawingml/2006/main" xmlns:r="http://schemas.openxmlformats.org/officeDocument/2006/relationships" xmlns:p="http://schemas.openxmlformats.org/presentationml/2006/main">
  <p:tag name="TİMİNG" val="|0.9|0.8"/>
</p:tagLst>
</file>

<file path=ppt/tags/tag101.xml><?xml version="1.0" encoding="utf-8"?>
<p:tagLst xmlns:a="http://schemas.openxmlformats.org/drawingml/2006/main" xmlns:r="http://schemas.openxmlformats.org/officeDocument/2006/relationships" xmlns:p="http://schemas.openxmlformats.org/presentationml/2006/main">
  <p:tag name="TİMİNG" val="|0.9|0.8"/>
</p:tagLst>
</file>

<file path=ppt/tags/tag102.xml><?xml version="1.0" encoding="utf-8"?>
<p:tagLst xmlns:a="http://schemas.openxmlformats.org/drawingml/2006/main" xmlns:r="http://schemas.openxmlformats.org/officeDocument/2006/relationships" xmlns:p="http://schemas.openxmlformats.org/presentationml/2006/main">
  <p:tag name="TİMİNG" val="|0.9|0.8"/>
</p:tagLst>
</file>

<file path=ppt/tags/tag103.xml><?xml version="1.0" encoding="utf-8"?>
<p:tagLst xmlns:a="http://schemas.openxmlformats.org/drawingml/2006/main" xmlns:r="http://schemas.openxmlformats.org/officeDocument/2006/relationships" xmlns:p="http://schemas.openxmlformats.org/presentationml/2006/main">
  <p:tag name="TİMİNG" val="|0.9|0.8"/>
</p:tagLst>
</file>

<file path=ppt/tags/tag104.xml><?xml version="1.0" encoding="utf-8"?>
<p:tagLst xmlns:a="http://schemas.openxmlformats.org/drawingml/2006/main" xmlns:r="http://schemas.openxmlformats.org/officeDocument/2006/relationships" xmlns:p="http://schemas.openxmlformats.org/presentationml/2006/main">
  <p:tag name="TİMİNG" val="|0.9|0.8"/>
</p:tagLst>
</file>

<file path=ppt/tags/tag105.xml><?xml version="1.0" encoding="utf-8"?>
<p:tagLst xmlns:a="http://schemas.openxmlformats.org/drawingml/2006/main" xmlns:r="http://schemas.openxmlformats.org/officeDocument/2006/relationships" xmlns:p="http://schemas.openxmlformats.org/presentationml/2006/main">
  <p:tag name="TİMİNG" val="|0.9|0.8"/>
</p:tagLst>
</file>

<file path=ppt/tags/tag106.xml><?xml version="1.0" encoding="utf-8"?>
<p:tagLst xmlns:a="http://schemas.openxmlformats.org/drawingml/2006/main" xmlns:r="http://schemas.openxmlformats.org/officeDocument/2006/relationships" xmlns:p="http://schemas.openxmlformats.org/presentationml/2006/main">
  <p:tag name="TİMİNG" val="|0.9|0.8"/>
</p:tagLst>
</file>

<file path=ppt/tags/tag11.xml><?xml version="1.0" encoding="utf-8"?>
<p:tagLst xmlns:a="http://schemas.openxmlformats.org/drawingml/2006/main" xmlns:r="http://schemas.openxmlformats.org/officeDocument/2006/relationships" xmlns:p="http://schemas.openxmlformats.org/presentationml/2006/main">
  <p:tag name="TİMİNG" val="|0.9|0.8"/>
</p:tagLst>
</file>

<file path=ppt/tags/tag12.xml><?xml version="1.0" encoding="utf-8"?>
<p:tagLst xmlns:a="http://schemas.openxmlformats.org/drawingml/2006/main" xmlns:r="http://schemas.openxmlformats.org/officeDocument/2006/relationships" xmlns:p="http://schemas.openxmlformats.org/presentationml/2006/main">
  <p:tag name="TİMİNG" val="|0.9|0.8"/>
</p:tagLst>
</file>

<file path=ppt/tags/tag13.xml><?xml version="1.0" encoding="utf-8"?>
<p:tagLst xmlns:a="http://schemas.openxmlformats.org/drawingml/2006/main" xmlns:r="http://schemas.openxmlformats.org/officeDocument/2006/relationships" xmlns:p="http://schemas.openxmlformats.org/presentationml/2006/main">
  <p:tag name="TİMİNG" val="|0.9|0.8"/>
</p:tagLst>
</file>

<file path=ppt/tags/tag14.xml><?xml version="1.0" encoding="utf-8"?>
<p:tagLst xmlns:a="http://schemas.openxmlformats.org/drawingml/2006/main" xmlns:r="http://schemas.openxmlformats.org/officeDocument/2006/relationships" xmlns:p="http://schemas.openxmlformats.org/presentationml/2006/main">
  <p:tag name="TİMİNG" val="|0.9|0.8"/>
</p:tagLst>
</file>

<file path=ppt/tags/tag15.xml><?xml version="1.0" encoding="utf-8"?>
<p:tagLst xmlns:a="http://schemas.openxmlformats.org/drawingml/2006/main" xmlns:r="http://schemas.openxmlformats.org/officeDocument/2006/relationships" xmlns:p="http://schemas.openxmlformats.org/presentationml/2006/main">
  <p:tag name="TİMİNG" val="|0.9|0.8"/>
</p:tagLst>
</file>

<file path=ppt/tags/tag16.xml><?xml version="1.0" encoding="utf-8"?>
<p:tagLst xmlns:a="http://schemas.openxmlformats.org/drawingml/2006/main" xmlns:r="http://schemas.openxmlformats.org/officeDocument/2006/relationships" xmlns:p="http://schemas.openxmlformats.org/presentationml/2006/main">
  <p:tag name="TİMİNG" val="|0.9|0.8"/>
</p:tagLst>
</file>

<file path=ppt/tags/tag17.xml><?xml version="1.0" encoding="utf-8"?>
<p:tagLst xmlns:a="http://schemas.openxmlformats.org/drawingml/2006/main" xmlns:r="http://schemas.openxmlformats.org/officeDocument/2006/relationships" xmlns:p="http://schemas.openxmlformats.org/presentationml/2006/main">
  <p:tag name="TİMİNG" val="|0.9|0.8"/>
</p:tagLst>
</file>

<file path=ppt/tags/tag18.xml><?xml version="1.0" encoding="utf-8"?>
<p:tagLst xmlns:a="http://schemas.openxmlformats.org/drawingml/2006/main" xmlns:r="http://schemas.openxmlformats.org/officeDocument/2006/relationships" xmlns:p="http://schemas.openxmlformats.org/presentationml/2006/main">
  <p:tag name="TİMİNG" val="|0.9|0.8"/>
</p:tagLst>
</file>

<file path=ppt/tags/tag19.xml><?xml version="1.0" encoding="utf-8"?>
<p:tagLst xmlns:a="http://schemas.openxmlformats.org/drawingml/2006/main" xmlns:r="http://schemas.openxmlformats.org/officeDocument/2006/relationships" xmlns:p="http://schemas.openxmlformats.org/presentationml/2006/main">
  <p:tag name="TİMİNG" val="|0.9|0.8"/>
</p:tagLst>
</file>

<file path=ppt/tags/tag2.xml><?xml version="1.0" encoding="utf-8"?>
<p:tagLst xmlns:a="http://schemas.openxmlformats.org/drawingml/2006/main" xmlns:r="http://schemas.openxmlformats.org/officeDocument/2006/relationships" xmlns:p="http://schemas.openxmlformats.org/presentationml/2006/main">
  <p:tag name="TİMİNG" val="|0.9|0.8"/>
</p:tagLst>
</file>

<file path=ppt/tags/tag20.xml><?xml version="1.0" encoding="utf-8"?>
<p:tagLst xmlns:a="http://schemas.openxmlformats.org/drawingml/2006/main" xmlns:r="http://schemas.openxmlformats.org/officeDocument/2006/relationships" xmlns:p="http://schemas.openxmlformats.org/presentationml/2006/main">
  <p:tag name="TİMİNG" val="|0.9|0.8"/>
</p:tagLst>
</file>

<file path=ppt/tags/tag21.xml><?xml version="1.0" encoding="utf-8"?>
<p:tagLst xmlns:a="http://schemas.openxmlformats.org/drawingml/2006/main" xmlns:r="http://schemas.openxmlformats.org/officeDocument/2006/relationships" xmlns:p="http://schemas.openxmlformats.org/presentationml/2006/main">
  <p:tag name="TİMİNG" val="|0.9|0.8"/>
</p:tagLst>
</file>

<file path=ppt/tags/tag22.xml><?xml version="1.0" encoding="utf-8"?>
<p:tagLst xmlns:a="http://schemas.openxmlformats.org/drawingml/2006/main" xmlns:r="http://schemas.openxmlformats.org/officeDocument/2006/relationships" xmlns:p="http://schemas.openxmlformats.org/presentationml/2006/main">
  <p:tag name="TİMİNG" val="|0.9|0.8"/>
</p:tagLst>
</file>

<file path=ppt/tags/tag23.xml><?xml version="1.0" encoding="utf-8"?>
<p:tagLst xmlns:a="http://schemas.openxmlformats.org/drawingml/2006/main" xmlns:r="http://schemas.openxmlformats.org/officeDocument/2006/relationships" xmlns:p="http://schemas.openxmlformats.org/presentationml/2006/main">
  <p:tag name="TİMİNG" val="|0.9|0.8"/>
</p:tagLst>
</file>

<file path=ppt/tags/tag24.xml><?xml version="1.0" encoding="utf-8"?>
<p:tagLst xmlns:a="http://schemas.openxmlformats.org/drawingml/2006/main" xmlns:r="http://schemas.openxmlformats.org/officeDocument/2006/relationships" xmlns:p="http://schemas.openxmlformats.org/presentationml/2006/main">
  <p:tag name="TİMİNG" val="|0.9|0.8"/>
</p:tagLst>
</file>

<file path=ppt/tags/tag25.xml><?xml version="1.0" encoding="utf-8"?>
<p:tagLst xmlns:a="http://schemas.openxmlformats.org/drawingml/2006/main" xmlns:r="http://schemas.openxmlformats.org/officeDocument/2006/relationships" xmlns:p="http://schemas.openxmlformats.org/presentationml/2006/main">
  <p:tag name="TİMİNG" val="|0.9|0.8"/>
</p:tagLst>
</file>

<file path=ppt/tags/tag26.xml><?xml version="1.0" encoding="utf-8"?>
<p:tagLst xmlns:a="http://schemas.openxmlformats.org/drawingml/2006/main" xmlns:r="http://schemas.openxmlformats.org/officeDocument/2006/relationships" xmlns:p="http://schemas.openxmlformats.org/presentationml/2006/main">
  <p:tag name="TİMİNG" val="|0.9|0.8"/>
</p:tagLst>
</file>

<file path=ppt/tags/tag27.xml><?xml version="1.0" encoding="utf-8"?>
<p:tagLst xmlns:a="http://schemas.openxmlformats.org/drawingml/2006/main" xmlns:r="http://schemas.openxmlformats.org/officeDocument/2006/relationships" xmlns:p="http://schemas.openxmlformats.org/presentationml/2006/main">
  <p:tag name="TİMİNG" val="|0.9|0.8"/>
</p:tagLst>
</file>

<file path=ppt/tags/tag28.xml><?xml version="1.0" encoding="utf-8"?>
<p:tagLst xmlns:a="http://schemas.openxmlformats.org/drawingml/2006/main" xmlns:r="http://schemas.openxmlformats.org/officeDocument/2006/relationships" xmlns:p="http://schemas.openxmlformats.org/presentationml/2006/main">
  <p:tag name="TİMİNG" val="|0.9|0.8"/>
</p:tagLst>
</file>

<file path=ppt/tags/tag29.xml><?xml version="1.0" encoding="utf-8"?>
<p:tagLst xmlns:a="http://schemas.openxmlformats.org/drawingml/2006/main" xmlns:r="http://schemas.openxmlformats.org/officeDocument/2006/relationships" xmlns:p="http://schemas.openxmlformats.org/presentationml/2006/main">
  <p:tag name="TİMİNG" val="|0.9|0.8"/>
</p:tagLst>
</file>

<file path=ppt/tags/tag3.xml><?xml version="1.0" encoding="utf-8"?>
<p:tagLst xmlns:a="http://schemas.openxmlformats.org/drawingml/2006/main" xmlns:r="http://schemas.openxmlformats.org/officeDocument/2006/relationships" xmlns:p="http://schemas.openxmlformats.org/presentationml/2006/main">
  <p:tag name="TİMİNG" val="|0.9|0.8"/>
</p:tagLst>
</file>

<file path=ppt/tags/tag30.xml><?xml version="1.0" encoding="utf-8"?>
<p:tagLst xmlns:a="http://schemas.openxmlformats.org/drawingml/2006/main" xmlns:r="http://schemas.openxmlformats.org/officeDocument/2006/relationships" xmlns:p="http://schemas.openxmlformats.org/presentationml/2006/main">
  <p:tag name="TİMİNG" val="|0.9|0.8"/>
</p:tagLst>
</file>

<file path=ppt/tags/tag31.xml><?xml version="1.0" encoding="utf-8"?>
<p:tagLst xmlns:a="http://schemas.openxmlformats.org/drawingml/2006/main" xmlns:r="http://schemas.openxmlformats.org/officeDocument/2006/relationships" xmlns:p="http://schemas.openxmlformats.org/presentationml/2006/main">
  <p:tag name="TİMİNG" val="|0.9|0.8"/>
</p:tagLst>
</file>

<file path=ppt/tags/tag32.xml><?xml version="1.0" encoding="utf-8"?>
<p:tagLst xmlns:a="http://schemas.openxmlformats.org/drawingml/2006/main" xmlns:r="http://schemas.openxmlformats.org/officeDocument/2006/relationships" xmlns:p="http://schemas.openxmlformats.org/presentationml/2006/main">
  <p:tag name="TİMİNG" val="|0.9|0.8"/>
</p:tagLst>
</file>

<file path=ppt/tags/tag33.xml><?xml version="1.0" encoding="utf-8"?>
<p:tagLst xmlns:a="http://schemas.openxmlformats.org/drawingml/2006/main" xmlns:r="http://schemas.openxmlformats.org/officeDocument/2006/relationships" xmlns:p="http://schemas.openxmlformats.org/presentationml/2006/main">
  <p:tag name="TİMİNG" val="|0.9|0.8"/>
</p:tagLst>
</file>

<file path=ppt/tags/tag34.xml><?xml version="1.0" encoding="utf-8"?>
<p:tagLst xmlns:a="http://schemas.openxmlformats.org/drawingml/2006/main" xmlns:r="http://schemas.openxmlformats.org/officeDocument/2006/relationships" xmlns:p="http://schemas.openxmlformats.org/presentationml/2006/main">
  <p:tag name="TİMİNG" val="|0.9|0.8"/>
</p:tagLst>
</file>

<file path=ppt/tags/tag35.xml><?xml version="1.0" encoding="utf-8"?>
<p:tagLst xmlns:a="http://schemas.openxmlformats.org/drawingml/2006/main" xmlns:r="http://schemas.openxmlformats.org/officeDocument/2006/relationships" xmlns:p="http://schemas.openxmlformats.org/presentationml/2006/main">
  <p:tag name="TİMİNG" val="|0.9|0.8"/>
</p:tagLst>
</file>

<file path=ppt/tags/tag36.xml><?xml version="1.0" encoding="utf-8"?>
<p:tagLst xmlns:a="http://schemas.openxmlformats.org/drawingml/2006/main" xmlns:r="http://schemas.openxmlformats.org/officeDocument/2006/relationships" xmlns:p="http://schemas.openxmlformats.org/presentationml/2006/main">
  <p:tag name="TİMİNG" val="|0.9|0.8"/>
</p:tagLst>
</file>

<file path=ppt/tags/tag37.xml><?xml version="1.0" encoding="utf-8"?>
<p:tagLst xmlns:a="http://schemas.openxmlformats.org/drawingml/2006/main" xmlns:r="http://schemas.openxmlformats.org/officeDocument/2006/relationships" xmlns:p="http://schemas.openxmlformats.org/presentationml/2006/main">
  <p:tag name="TİMİNG" val="|0.9|0.8"/>
</p:tagLst>
</file>

<file path=ppt/tags/tag38.xml><?xml version="1.0" encoding="utf-8"?>
<p:tagLst xmlns:a="http://schemas.openxmlformats.org/drawingml/2006/main" xmlns:r="http://schemas.openxmlformats.org/officeDocument/2006/relationships" xmlns:p="http://schemas.openxmlformats.org/presentationml/2006/main">
  <p:tag name="TİMİNG" val="|0.9|0.8"/>
</p:tagLst>
</file>

<file path=ppt/tags/tag39.xml><?xml version="1.0" encoding="utf-8"?>
<p:tagLst xmlns:a="http://schemas.openxmlformats.org/drawingml/2006/main" xmlns:r="http://schemas.openxmlformats.org/officeDocument/2006/relationships" xmlns:p="http://schemas.openxmlformats.org/presentationml/2006/main">
  <p:tag name="TİMİNG" val="|0.9|0.8"/>
</p:tagLst>
</file>

<file path=ppt/tags/tag4.xml><?xml version="1.0" encoding="utf-8"?>
<p:tagLst xmlns:a="http://schemas.openxmlformats.org/drawingml/2006/main" xmlns:r="http://schemas.openxmlformats.org/officeDocument/2006/relationships" xmlns:p="http://schemas.openxmlformats.org/presentationml/2006/main">
  <p:tag name="TİMİNG" val="|0.9|0.8"/>
</p:tagLst>
</file>

<file path=ppt/tags/tag40.xml><?xml version="1.0" encoding="utf-8"?>
<p:tagLst xmlns:a="http://schemas.openxmlformats.org/drawingml/2006/main" xmlns:r="http://schemas.openxmlformats.org/officeDocument/2006/relationships" xmlns:p="http://schemas.openxmlformats.org/presentationml/2006/main">
  <p:tag name="TİMİNG" val="|0.9|0.8"/>
</p:tagLst>
</file>

<file path=ppt/tags/tag41.xml><?xml version="1.0" encoding="utf-8"?>
<p:tagLst xmlns:a="http://schemas.openxmlformats.org/drawingml/2006/main" xmlns:r="http://schemas.openxmlformats.org/officeDocument/2006/relationships" xmlns:p="http://schemas.openxmlformats.org/presentationml/2006/main">
  <p:tag name="TİMİNG" val="|0.9|0.8"/>
</p:tagLst>
</file>

<file path=ppt/tags/tag42.xml><?xml version="1.0" encoding="utf-8"?>
<p:tagLst xmlns:a="http://schemas.openxmlformats.org/drawingml/2006/main" xmlns:r="http://schemas.openxmlformats.org/officeDocument/2006/relationships" xmlns:p="http://schemas.openxmlformats.org/presentationml/2006/main">
  <p:tag name="TİMİNG" val="|0.9|0.8"/>
</p:tagLst>
</file>

<file path=ppt/tags/tag43.xml><?xml version="1.0" encoding="utf-8"?>
<p:tagLst xmlns:a="http://schemas.openxmlformats.org/drawingml/2006/main" xmlns:r="http://schemas.openxmlformats.org/officeDocument/2006/relationships" xmlns:p="http://schemas.openxmlformats.org/presentationml/2006/main">
  <p:tag name="TİMİNG" val="|0.9|0.8"/>
</p:tagLst>
</file>

<file path=ppt/tags/tag44.xml><?xml version="1.0" encoding="utf-8"?>
<p:tagLst xmlns:a="http://schemas.openxmlformats.org/drawingml/2006/main" xmlns:r="http://schemas.openxmlformats.org/officeDocument/2006/relationships" xmlns:p="http://schemas.openxmlformats.org/presentationml/2006/main">
  <p:tag name="TİMİNG" val="|0.9|0.8"/>
</p:tagLst>
</file>

<file path=ppt/tags/tag45.xml><?xml version="1.0" encoding="utf-8"?>
<p:tagLst xmlns:a="http://schemas.openxmlformats.org/drawingml/2006/main" xmlns:r="http://schemas.openxmlformats.org/officeDocument/2006/relationships" xmlns:p="http://schemas.openxmlformats.org/presentationml/2006/main">
  <p:tag name="TİMİNG" val="|0.9|0.8"/>
</p:tagLst>
</file>

<file path=ppt/tags/tag46.xml><?xml version="1.0" encoding="utf-8"?>
<p:tagLst xmlns:a="http://schemas.openxmlformats.org/drawingml/2006/main" xmlns:r="http://schemas.openxmlformats.org/officeDocument/2006/relationships" xmlns:p="http://schemas.openxmlformats.org/presentationml/2006/main">
  <p:tag name="TİMİNG" val="|0.9|0.8"/>
</p:tagLst>
</file>

<file path=ppt/tags/tag47.xml><?xml version="1.0" encoding="utf-8"?>
<p:tagLst xmlns:a="http://schemas.openxmlformats.org/drawingml/2006/main" xmlns:r="http://schemas.openxmlformats.org/officeDocument/2006/relationships" xmlns:p="http://schemas.openxmlformats.org/presentationml/2006/main">
  <p:tag name="TİMİNG" val="|0.9|0.8"/>
</p:tagLst>
</file>

<file path=ppt/tags/tag48.xml><?xml version="1.0" encoding="utf-8"?>
<p:tagLst xmlns:a="http://schemas.openxmlformats.org/drawingml/2006/main" xmlns:r="http://schemas.openxmlformats.org/officeDocument/2006/relationships" xmlns:p="http://schemas.openxmlformats.org/presentationml/2006/main">
  <p:tag name="TİMİNG" val="|0.9|0.8"/>
</p:tagLst>
</file>

<file path=ppt/tags/tag49.xml><?xml version="1.0" encoding="utf-8"?>
<p:tagLst xmlns:a="http://schemas.openxmlformats.org/drawingml/2006/main" xmlns:r="http://schemas.openxmlformats.org/officeDocument/2006/relationships" xmlns:p="http://schemas.openxmlformats.org/presentationml/2006/main">
  <p:tag name="TİMİNG" val="|0.9|0.8"/>
</p:tagLst>
</file>

<file path=ppt/tags/tag5.xml><?xml version="1.0" encoding="utf-8"?>
<p:tagLst xmlns:a="http://schemas.openxmlformats.org/drawingml/2006/main" xmlns:r="http://schemas.openxmlformats.org/officeDocument/2006/relationships" xmlns:p="http://schemas.openxmlformats.org/presentationml/2006/main">
  <p:tag name="TİMİNG" val="|0.9|0.8"/>
</p:tagLst>
</file>

<file path=ppt/tags/tag50.xml><?xml version="1.0" encoding="utf-8"?>
<p:tagLst xmlns:a="http://schemas.openxmlformats.org/drawingml/2006/main" xmlns:r="http://schemas.openxmlformats.org/officeDocument/2006/relationships" xmlns:p="http://schemas.openxmlformats.org/presentationml/2006/main">
  <p:tag name="TİMİNG" val="|0.9|0.8"/>
</p:tagLst>
</file>

<file path=ppt/tags/tag51.xml><?xml version="1.0" encoding="utf-8"?>
<p:tagLst xmlns:a="http://schemas.openxmlformats.org/drawingml/2006/main" xmlns:r="http://schemas.openxmlformats.org/officeDocument/2006/relationships" xmlns:p="http://schemas.openxmlformats.org/presentationml/2006/main">
  <p:tag name="TİMİNG" val="|0.9|0.8"/>
</p:tagLst>
</file>

<file path=ppt/tags/tag52.xml><?xml version="1.0" encoding="utf-8"?>
<p:tagLst xmlns:a="http://schemas.openxmlformats.org/drawingml/2006/main" xmlns:r="http://schemas.openxmlformats.org/officeDocument/2006/relationships" xmlns:p="http://schemas.openxmlformats.org/presentationml/2006/main">
  <p:tag name="TİMİNG" val="|0.9|0.8"/>
</p:tagLst>
</file>

<file path=ppt/tags/tag53.xml><?xml version="1.0" encoding="utf-8"?>
<p:tagLst xmlns:a="http://schemas.openxmlformats.org/drawingml/2006/main" xmlns:r="http://schemas.openxmlformats.org/officeDocument/2006/relationships" xmlns:p="http://schemas.openxmlformats.org/presentationml/2006/main">
  <p:tag name="TİMİNG" val="|0.9|0.8"/>
</p:tagLst>
</file>

<file path=ppt/tags/tag54.xml><?xml version="1.0" encoding="utf-8"?>
<p:tagLst xmlns:a="http://schemas.openxmlformats.org/drawingml/2006/main" xmlns:r="http://schemas.openxmlformats.org/officeDocument/2006/relationships" xmlns:p="http://schemas.openxmlformats.org/presentationml/2006/main">
  <p:tag name="TİMİNG" val="|0.9|0.8"/>
</p:tagLst>
</file>

<file path=ppt/tags/tag55.xml><?xml version="1.0" encoding="utf-8"?>
<p:tagLst xmlns:a="http://schemas.openxmlformats.org/drawingml/2006/main" xmlns:r="http://schemas.openxmlformats.org/officeDocument/2006/relationships" xmlns:p="http://schemas.openxmlformats.org/presentationml/2006/main">
  <p:tag name="TİMİNG" val="|0.9|0.8"/>
</p:tagLst>
</file>

<file path=ppt/tags/tag56.xml><?xml version="1.0" encoding="utf-8"?>
<p:tagLst xmlns:a="http://schemas.openxmlformats.org/drawingml/2006/main" xmlns:r="http://schemas.openxmlformats.org/officeDocument/2006/relationships" xmlns:p="http://schemas.openxmlformats.org/presentationml/2006/main">
  <p:tag name="TİMİNG" val="|0.9|0.8"/>
</p:tagLst>
</file>

<file path=ppt/tags/tag57.xml><?xml version="1.0" encoding="utf-8"?>
<p:tagLst xmlns:a="http://schemas.openxmlformats.org/drawingml/2006/main" xmlns:r="http://schemas.openxmlformats.org/officeDocument/2006/relationships" xmlns:p="http://schemas.openxmlformats.org/presentationml/2006/main">
  <p:tag name="TİMİNG" val="|0.9|0.8"/>
</p:tagLst>
</file>

<file path=ppt/tags/tag58.xml><?xml version="1.0" encoding="utf-8"?>
<p:tagLst xmlns:a="http://schemas.openxmlformats.org/drawingml/2006/main" xmlns:r="http://schemas.openxmlformats.org/officeDocument/2006/relationships" xmlns:p="http://schemas.openxmlformats.org/presentationml/2006/main">
  <p:tag name="TİMİNG" val="|0.9|0.8"/>
</p:tagLst>
</file>

<file path=ppt/tags/tag59.xml><?xml version="1.0" encoding="utf-8"?>
<p:tagLst xmlns:a="http://schemas.openxmlformats.org/drawingml/2006/main" xmlns:r="http://schemas.openxmlformats.org/officeDocument/2006/relationships" xmlns:p="http://schemas.openxmlformats.org/presentationml/2006/main">
  <p:tag name="TİMİNG" val="|0.9|0.8"/>
</p:tagLst>
</file>

<file path=ppt/tags/tag6.xml><?xml version="1.0" encoding="utf-8"?>
<p:tagLst xmlns:a="http://schemas.openxmlformats.org/drawingml/2006/main" xmlns:r="http://schemas.openxmlformats.org/officeDocument/2006/relationships" xmlns:p="http://schemas.openxmlformats.org/presentationml/2006/main">
  <p:tag name="TİMİNG" val="|0.9|0.8"/>
</p:tagLst>
</file>

<file path=ppt/tags/tag60.xml><?xml version="1.0" encoding="utf-8"?>
<p:tagLst xmlns:a="http://schemas.openxmlformats.org/drawingml/2006/main" xmlns:r="http://schemas.openxmlformats.org/officeDocument/2006/relationships" xmlns:p="http://schemas.openxmlformats.org/presentationml/2006/main">
  <p:tag name="TİMİNG" val="|0.9|0.8"/>
</p:tagLst>
</file>

<file path=ppt/tags/tag61.xml><?xml version="1.0" encoding="utf-8"?>
<p:tagLst xmlns:a="http://schemas.openxmlformats.org/drawingml/2006/main" xmlns:r="http://schemas.openxmlformats.org/officeDocument/2006/relationships" xmlns:p="http://schemas.openxmlformats.org/presentationml/2006/main">
  <p:tag name="TİMİNG" val="|0.9|0.8"/>
</p:tagLst>
</file>

<file path=ppt/tags/tag62.xml><?xml version="1.0" encoding="utf-8"?>
<p:tagLst xmlns:a="http://schemas.openxmlformats.org/drawingml/2006/main" xmlns:r="http://schemas.openxmlformats.org/officeDocument/2006/relationships" xmlns:p="http://schemas.openxmlformats.org/presentationml/2006/main">
  <p:tag name="TİMİNG" val="|0.9|0.8"/>
</p:tagLst>
</file>

<file path=ppt/tags/tag63.xml><?xml version="1.0" encoding="utf-8"?>
<p:tagLst xmlns:a="http://schemas.openxmlformats.org/drawingml/2006/main" xmlns:r="http://schemas.openxmlformats.org/officeDocument/2006/relationships" xmlns:p="http://schemas.openxmlformats.org/presentationml/2006/main">
  <p:tag name="TİMİNG" val="|0.9|0.8"/>
</p:tagLst>
</file>

<file path=ppt/tags/tag64.xml><?xml version="1.0" encoding="utf-8"?>
<p:tagLst xmlns:a="http://schemas.openxmlformats.org/drawingml/2006/main" xmlns:r="http://schemas.openxmlformats.org/officeDocument/2006/relationships" xmlns:p="http://schemas.openxmlformats.org/presentationml/2006/main">
  <p:tag name="TİMİNG" val="|0.9|0.8"/>
</p:tagLst>
</file>

<file path=ppt/tags/tag65.xml><?xml version="1.0" encoding="utf-8"?>
<p:tagLst xmlns:a="http://schemas.openxmlformats.org/drawingml/2006/main" xmlns:r="http://schemas.openxmlformats.org/officeDocument/2006/relationships" xmlns:p="http://schemas.openxmlformats.org/presentationml/2006/main">
  <p:tag name="TİMİNG" val="|0.9|0.8"/>
</p:tagLst>
</file>

<file path=ppt/tags/tag66.xml><?xml version="1.0" encoding="utf-8"?>
<p:tagLst xmlns:a="http://schemas.openxmlformats.org/drawingml/2006/main" xmlns:r="http://schemas.openxmlformats.org/officeDocument/2006/relationships" xmlns:p="http://schemas.openxmlformats.org/presentationml/2006/main">
  <p:tag name="TİMİNG" val="|0.9|0.8"/>
</p:tagLst>
</file>

<file path=ppt/tags/tag67.xml><?xml version="1.0" encoding="utf-8"?>
<p:tagLst xmlns:a="http://schemas.openxmlformats.org/drawingml/2006/main" xmlns:r="http://schemas.openxmlformats.org/officeDocument/2006/relationships" xmlns:p="http://schemas.openxmlformats.org/presentationml/2006/main">
  <p:tag name="TİMİNG" val="|0.9|0.8"/>
</p:tagLst>
</file>

<file path=ppt/tags/tag68.xml><?xml version="1.0" encoding="utf-8"?>
<p:tagLst xmlns:a="http://schemas.openxmlformats.org/drawingml/2006/main" xmlns:r="http://schemas.openxmlformats.org/officeDocument/2006/relationships" xmlns:p="http://schemas.openxmlformats.org/presentationml/2006/main">
  <p:tag name="TİMİNG" val="|0.9|0.8"/>
</p:tagLst>
</file>

<file path=ppt/tags/tag69.xml><?xml version="1.0" encoding="utf-8"?>
<p:tagLst xmlns:a="http://schemas.openxmlformats.org/drawingml/2006/main" xmlns:r="http://schemas.openxmlformats.org/officeDocument/2006/relationships" xmlns:p="http://schemas.openxmlformats.org/presentationml/2006/main">
  <p:tag name="TİMİNG" val="|0.9|0.8"/>
</p:tagLst>
</file>

<file path=ppt/tags/tag7.xml><?xml version="1.0" encoding="utf-8"?>
<p:tagLst xmlns:a="http://schemas.openxmlformats.org/drawingml/2006/main" xmlns:r="http://schemas.openxmlformats.org/officeDocument/2006/relationships" xmlns:p="http://schemas.openxmlformats.org/presentationml/2006/main">
  <p:tag name="TİMİNG" val="|0.9|0.8"/>
</p:tagLst>
</file>

<file path=ppt/tags/tag70.xml><?xml version="1.0" encoding="utf-8"?>
<p:tagLst xmlns:a="http://schemas.openxmlformats.org/drawingml/2006/main" xmlns:r="http://schemas.openxmlformats.org/officeDocument/2006/relationships" xmlns:p="http://schemas.openxmlformats.org/presentationml/2006/main">
  <p:tag name="TİMİNG" val="|0.9|0.8"/>
</p:tagLst>
</file>

<file path=ppt/tags/tag71.xml><?xml version="1.0" encoding="utf-8"?>
<p:tagLst xmlns:a="http://schemas.openxmlformats.org/drawingml/2006/main" xmlns:r="http://schemas.openxmlformats.org/officeDocument/2006/relationships" xmlns:p="http://schemas.openxmlformats.org/presentationml/2006/main">
  <p:tag name="TİMİNG" val="|0.9|0.8"/>
</p:tagLst>
</file>

<file path=ppt/tags/tag72.xml><?xml version="1.0" encoding="utf-8"?>
<p:tagLst xmlns:a="http://schemas.openxmlformats.org/drawingml/2006/main" xmlns:r="http://schemas.openxmlformats.org/officeDocument/2006/relationships" xmlns:p="http://schemas.openxmlformats.org/presentationml/2006/main">
  <p:tag name="TİMİNG" val="|0.9|0.8"/>
</p:tagLst>
</file>

<file path=ppt/tags/tag73.xml><?xml version="1.0" encoding="utf-8"?>
<p:tagLst xmlns:a="http://schemas.openxmlformats.org/drawingml/2006/main" xmlns:r="http://schemas.openxmlformats.org/officeDocument/2006/relationships" xmlns:p="http://schemas.openxmlformats.org/presentationml/2006/main">
  <p:tag name="TİMİNG" val="|0.9|0.8"/>
</p:tagLst>
</file>

<file path=ppt/tags/tag74.xml><?xml version="1.0" encoding="utf-8"?>
<p:tagLst xmlns:a="http://schemas.openxmlformats.org/drawingml/2006/main" xmlns:r="http://schemas.openxmlformats.org/officeDocument/2006/relationships" xmlns:p="http://schemas.openxmlformats.org/presentationml/2006/main">
  <p:tag name="TİMİNG" val="|0.9|0.8"/>
</p:tagLst>
</file>

<file path=ppt/tags/tag75.xml><?xml version="1.0" encoding="utf-8"?>
<p:tagLst xmlns:a="http://schemas.openxmlformats.org/drawingml/2006/main" xmlns:r="http://schemas.openxmlformats.org/officeDocument/2006/relationships" xmlns:p="http://schemas.openxmlformats.org/presentationml/2006/main">
  <p:tag name="TİMİNG" val="|0.9|0.8"/>
</p:tagLst>
</file>

<file path=ppt/tags/tag76.xml><?xml version="1.0" encoding="utf-8"?>
<p:tagLst xmlns:a="http://schemas.openxmlformats.org/drawingml/2006/main" xmlns:r="http://schemas.openxmlformats.org/officeDocument/2006/relationships" xmlns:p="http://schemas.openxmlformats.org/presentationml/2006/main">
  <p:tag name="TİMİNG" val="|0.9|0.8"/>
</p:tagLst>
</file>

<file path=ppt/tags/tag77.xml><?xml version="1.0" encoding="utf-8"?>
<p:tagLst xmlns:a="http://schemas.openxmlformats.org/drawingml/2006/main" xmlns:r="http://schemas.openxmlformats.org/officeDocument/2006/relationships" xmlns:p="http://schemas.openxmlformats.org/presentationml/2006/main">
  <p:tag name="TİMİNG" val="|0.9|0.8"/>
</p:tagLst>
</file>

<file path=ppt/tags/tag78.xml><?xml version="1.0" encoding="utf-8"?>
<p:tagLst xmlns:a="http://schemas.openxmlformats.org/drawingml/2006/main" xmlns:r="http://schemas.openxmlformats.org/officeDocument/2006/relationships" xmlns:p="http://schemas.openxmlformats.org/presentationml/2006/main">
  <p:tag name="TİMİNG" val="|0.9|0.8"/>
</p:tagLst>
</file>

<file path=ppt/tags/tag79.xml><?xml version="1.0" encoding="utf-8"?>
<p:tagLst xmlns:a="http://schemas.openxmlformats.org/drawingml/2006/main" xmlns:r="http://schemas.openxmlformats.org/officeDocument/2006/relationships" xmlns:p="http://schemas.openxmlformats.org/presentationml/2006/main">
  <p:tag name="TİMİNG" val="|0.9|0.8"/>
</p:tagLst>
</file>

<file path=ppt/tags/tag8.xml><?xml version="1.0" encoding="utf-8"?>
<p:tagLst xmlns:a="http://schemas.openxmlformats.org/drawingml/2006/main" xmlns:r="http://schemas.openxmlformats.org/officeDocument/2006/relationships" xmlns:p="http://schemas.openxmlformats.org/presentationml/2006/main">
  <p:tag name="TİMİNG" val="|0.9|0.8"/>
</p:tagLst>
</file>

<file path=ppt/tags/tag80.xml><?xml version="1.0" encoding="utf-8"?>
<p:tagLst xmlns:a="http://schemas.openxmlformats.org/drawingml/2006/main" xmlns:r="http://schemas.openxmlformats.org/officeDocument/2006/relationships" xmlns:p="http://schemas.openxmlformats.org/presentationml/2006/main">
  <p:tag name="TİMİNG" val="|0.9|0.8"/>
</p:tagLst>
</file>

<file path=ppt/tags/tag81.xml><?xml version="1.0" encoding="utf-8"?>
<p:tagLst xmlns:a="http://schemas.openxmlformats.org/drawingml/2006/main" xmlns:r="http://schemas.openxmlformats.org/officeDocument/2006/relationships" xmlns:p="http://schemas.openxmlformats.org/presentationml/2006/main">
  <p:tag name="TİMİNG" val="|0.9|0.8"/>
</p:tagLst>
</file>

<file path=ppt/tags/tag82.xml><?xml version="1.0" encoding="utf-8"?>
<p:tagLst xmlns:a="http://schemas.openxmlformats.org/drawingml/2006/main" xmlns:r="http://schemas.openxmlformats.org/officeDocument/2006/relationships" xmlns:p="http://schemas.openxmlformats.org/presentationml/2006/main">
  <p:tag name="TİMİNG" val="|0.9|0.8"/>
</p:tagLst>
</file>

<file path=ppt/tags/tag83.xml><?xml version="1.0" encoding="utf-8"?>
<p:tagLst xmlns:a="http://schemas.openxmlformats.org/drawingml/2006/main" xmlns:r="http://schemas.openxmlformats.org/officeDocument/2006/relationships" xmlns:p="http://schemas.openxmlformats.org/presentationml/2006/main">
  <p:tag name="TİMİNG" val="|0.9|0.8"/>
</p:tagLst>
</file>

<file path=ppt/tags/tag84.xml><?xml version="1.0" encoding="utf-8"?>
<p:tagLst xmlns:a="http://schemas.openxmlformats.org/drawingml/2006/main" xmlns:r="http://schemas.openxmlformats.org/officeDocument/2006/relationships" xmlns:p="http://schemas.openxmlformats.org/presentationml/2006/main">
  <p:tag name="TİMİNG" val="|0.9|0.8"/>
</p:tagLst>
</file>

<file path=ppt/tags/tag85.xml><?xml version="1.0" encoding="utf-8"?>
<p:tagLst xmlns:a="http://schemas.openxmlformats.org/drawingml/2006/main" xmlns:r="http://schemas.openxmlformats.org/officeDocument/2006/relationships" xmlns:p="http://schemas.openxmlformats.org/presentationml/2006/main">
  <p:tag name="TİMİNG" val="|0.9|0.8"/>
</p:tagLst>
</file>

<file path=ppt/tags/tag86.xml><?xml version="1.0" encoding="utf-8"?>
<p:tagLst xmlns:a="http://schemas.openxmlformats.org/drawingml/2006/main" xmlns:r="http://schemas.openxmlformats.org/officeDocument/2006/relationships" xmlns:p="http://schemas.openxmlformats.org/presentationml/2006/main">
  <p:tag name="TİMİNG" val="|0.9|0.8"/>
</p:tagLst>
</file>

<file path=ppt/tags/tag87.xml><?xml version="1.0" encoding="utf-8"?>
<p:tagLst xmlns:a="http://schemas.openxmlformats.org/drawingml/2006/main" xmlns:r="http://schemas.openxmlformats.org/officeDocument/2006/relationships" xmlns:p="http://schemas.openxmlformats.org/presentationml/2006/main">
  <p:tag name="TİMİNG" val="|0.9|0.8"/>
</p:tagLst>
</file>

<file path=ppt/tags/tag88.xml><?xml version="1.0" encoding="utf-8"?>
<p:tagLst xmlns:a="http://schemas.openxmlformats.org/drawingml/2006/main" xmlns:r="http://schemas.openxmlformats.org/officeDocument/2006/relationships" xmlns:p="http://schemas.openxmlformats.org/presentationml/2006/main">
  <p:tag name="TİMİNG" val="|0.9|0.8"/>
</p:tagLst>
</file>

<file path=ppt/tags/tag89.xml><?xml version="1.0" encoding="utf-8"?>
<p:tagLst xmlns:a="http://schemas.openxmlformats.org/drawingml/2006/main" xmlns:r="http://schemas.openxmlformats.org/officeDocument/2006/relationships" xmlns:p="http://schemas.openxmlformats.org/presentationml/2006/main">
  <p:tag name="TİMİNG" val="|0.9|0.8"/>
</p:tagLst>
</file>

<file path=ppt/tags/tag9.xml><?xml version="1.0" encoding="utf-8"?>
<p:tagLst xmlns:a="http://schemas.openxmlformats.org/drawingml/2006/main" xmlns:r="http://schemas.openxmlformats.org/officeDocument/2006/relationships" xmlns:p="http://schemas.openxmlformats.org/presentationml/2006/main">
  <p:tag name="TİMİNG" val="|0.9|0.8"/>
</p:tagLst>
</file>

<file path=ppt/tags/tag90.xml><?xml version="1.0" encoding="utf-8"?>
<p:tagLst xmlns:a="http://schemas.openxmlformats.org/drawingml/2006/main" xmlns:r="http://schemas.openxmlformats.org/officeDocument/2006/relationships" xmlns:p="http://schemas.openxmlformats.org/presentationml/2006/main">
  <p:tag name="TİMİNG" val="|0.9|0.8"/>
</p:tagLst>
</file>

<file path=ppt/tags/tag91.xml><?xml version="1.0" encoding="utf-8"?>
<p:tagLst xmlns:a="http://schemas.openxmlformats.org/drawingml/2006/main" xmlns:r="http://schemas.openxmlformats.org/officeDocument/2006/relationships" xmlns:p="http://schemas.openxmlformats.org/presentationml/2006/main">
  <p:tag name="TİMİNG" val="|0.9|0.8"/>
</p:tagLst>
</file>

<file path=ppt/tags/tag92.xml><?xml version="1.0" encoding="utf-8"?>
<p:tagLst xmlns:a="http://schemas.openxmlformats.org/drawingml/2006/main" xmlns:r="http://schemas.openxmlformats.org/officeDocument/2006/relationships" xmlns:p="http://schemas.openxmlformats.org/presentationml/2006/main">
  <p:tag name="TİMİNG" val="|0.9|0.8"/>
</p:tagLst>
</file>

<file path=ppt/tags/tag93.xml><?xml version="1.0" encoding="utf-8"?>
<p:tagLst xmlns:a="http://schemas.openxmlformats.org/drawingml/2006/main" xmlns:r="http://schemas.openxmlformats.org/officeDocument/2006/relationships" xmlns:p="http://schemas.openxmlformats.org/presentationml/2006/main">
  <p:tag name="TİMİNG" val="|0.9|0.8"/>
</p:tagLst>
</file>

<file path=ppt/tags/tag94.xml><?xml version="1.0" encoding="utf-8"?>
<p:tagLst xmlns:a="http://schemas.openxmlformats.org/drawingml/2006/main" xmlns:r="http://schemas.openxmlformats.org/officeDocument/2006/relationships" xmlns:p="http://schemas.openxmlformats.org/presentationml/2006/main">
  <p:tag name="TİMİNG" val="|0.9|0.8"/>
</p:tagLst>
</file>

<file path=ppt/tags/tag95.xml><?xml version="1.0" encoding="utf-8"?>
<p:tagLst xmlns:a="http://schemas.openxmlformats.org/drawingml/2006/main" xmlns:r="http://schemas.openxmlformats.org/officeDocument/2006/relationships" xmlns:p="http://schemas.openxmlformats.org/presentationml/2006/main">
  <p:tag name="TİMİNG" val="|0.9|0.8"/>
</p:tagLst>
</file>

<file path=ppt/tags/tag96.xml><?xml version="1.0" encoding="utf-8"?>
<p:tagLst xmlns:a="http://schemas.openxmlformats.org/drawingml/2006/main" xmlns:r="http://schemas.openxmlformats.org/officeDocument/2006/relationships" xmlns:p="http://schemas.openxmlformats.org/presentationml/2006/main">
  <p:tag name="TİMİNG" val="|0.9|0.8"/>
</p:tagLst>
</file>

<file path=ppt/tags/tag97.xml><?xml version="1.0" encoding="utf-8"?>
<p:tagLst xmlns:a="http://schemas.openxmlformats.org/drawingml/2006/main" xmlns:r="http://schemas.openxmlformats.org/officeDocument/2006/relationships" xmlns:p="http://schemas.openxmlformats.org/presentationml/2006/main">
  <p:tag name="TİMİNG" val="|0.9|0.8"/>
</p:tagLst>
</file>

<file path=ppt/tags/tag98.xml><?xml version="1.0" encoding="utf-8"?>
<p:tagLst xmlns:a="http://schemas.openxmlformats.org/drawingml/2006/main" xmlns:r="http://schemas.openxmlformats.org/officeDocument/2006/relationships" xmlns:p="http://schemas.openxmlformats.org/presentationml/2006/main">
  <p:tag name="TİMİNG" val="|0.9|0.8"/>
</p:tagLst>
</file>

<file path=ppt/tags/tag99.xml><?xml version="1.0" encoding="utf-8"?>
<p:tagLst xmlns:a="http://schemas.openxmlformats.org/drawingml/2006/main" xmlns:r="http://schemas.openxmlformats.org/officeDocument/2006/relationships" xmlns:p="http://schemas.openxmlformats.org/presentationml/2006/main">
  <p:tag name="TİMİNG" val="|0.9|0.8"/>
</p:tagLst>
</file>

<file path=ppt/theme/theme1.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aşkan Bey V1 [Uyumluluk Modu]" id="{EC656598-8C8A-4A48-8975-B1493A920BBA}" vid="{8454F14D-0665-4D83-8547-28C298F0B43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1201D49F58544ABF55037D3D28F43A" ma:contentTypeVersion="2" ma:contentTypeDescription="Create a new document." ma:contentTypeScope="" ma:versionID="c53c1a8c2167e67e9a7733b0cb46bc50">
  <xsd:schema xmlns:xsd="http://www.w3.org/2001/XMLSchema" xmlns:xs="http://www.w3.org/2001/XMLSchema" xmlns:p="http://schemas.microsoft.com/office/2006/metadata/properties" xmlns:ns1="http://schemas.microsoft.com/sharepoint/v3" xmlns:ns2="04ef92f6-9dd8-455a-8e33-ba5abb16863d" targetNamespace="http://schemas.microsoft.com/office/2006/metadata/properties" ma:root="true" ma:fieldsID="d8299a6dbb52a799484d0239c4cb92ba" ns1:_="" ns2:_="">
    <xsd:import namespace="http://schemas.microsoft.com/sharepoint/v3"/>
    <xsd:import namespace="04ef92f6-9dd8-455a-8e33-ba5abb16863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ef92f6-9dd8-455a-8e33-ba5abb16863d"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71C041-54EE-44B4-AC9C-4E37AA61E852}">
  <ds:schemaRefs>
    <ds:schemaRef ds:uri="http://schemas.microsoft.com/sharepoint/v3/contenttype/forms"/>
  </ds:schemaRefs>
</ds:datastoreItem>
</file>

<file path=customXml/itemProps2.xml><?xml version="1.0" encoding="utf-8"?>
<ds:datastoreItem xmlns:ds="http://schemas.openxmlformats.org/officeDocument/2006/customXml" ds:itemID="{36124557-C812-4A54-B395-2897F4421C45}">
  <ds:schemaRefs>
    <ds:schemaRef ds:uri="http://schemas.microsoft.com/sharepoint/v3"/>
    <ds:schemaRef ds:uri="http://schemas.openxmlformats.org/package/2006/metadata/core-properties"/>
    <ds:schemaRef ds:uri="http://www.w3.org/XML/1998/namespace"/>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04ef92f6-9dd8-455a-8e33-ba5abb16863d"/>
    <ds:schemaRef ds:uri="http://schemas.microsoft.com/office/2006/metadata/properties"/>
  </ds:schemaRefs>
</ds:datastoreItem>
</file>

<file path=customXml/itemProps3.xml><?xml version="1.0" encoding="utf-8"?>
<ds:datastoreItem xmlns:ds="http://schemas.openxmlformats.org/officeDocument/2006/customXml" ds:itemID="{DDD2F2EC-D100-41C1-A63C-BCB0592E87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4ef92f6-9dd8-455a-8e33-ba5abb1686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4051</TotalTime>
  <Words>7298</Words>
  <Application>Microsoft Office PowerPoint</Application>
  <PresentationFormat>Ekran Gösterisi (4:3)</PresentationFormat>
  <Paragraphs>1965</Paragraphs>
  <Slides>125</Slides>
  <Notes>73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125</vt:i4>
      </vt:variant>
    </vt:vector>
  </HeadingPairs>
  <TitlesOfParts>
    <vt:vector size="130" baseType="lpstr">
      <vt:lpstr>Arial</vt:lpstr>
      <vt:lpstr>Calibri</vt:lpstr>
      <vt:lpstr>Times New Roman</vt:lpstr>
      <vt:lpstr>Wingdings</vt:lpstr>
      <vt:lpstr>2_Ofis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Kadir ÇELEN</dc:creator>
  <cp:lastModifiedBy>Seyfullah KARAMEŞE</cp:lastModifiedBy>
  <cp:revision>501</cp:revision>
  <cp:lastPrinted>2019-11-29T11:37:47Z</cp:lastPrinted>
  <dcterms:created xsi:type="dcterms:W3CDTF">2014-12-31T15:29:28Z</dcterms:created>
  <dcterms:modified xsi:type="dcterms:W3CDTF">2019-12-18T12:17:30Z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0x0101001E1201D49F58544ABF55037D3D28F43A</vt:lpwstr>
  </property>
</Properties>
</file>