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60" r:id="rId4"/>
  </p:sldMasterIdLst>
  <p:notesMasterIdLst>
    <p:notesMasterId r:id="rId33"/>
  </p:notesMasterIdLst>
  <p:handoutMasterIdLst>
    <p:handoutMasterId r:id="rId34"/>
  </p:handoutMasterIdLst>
  <p:sldIdLst>
    <p:sldId id="1226" r:id="rId5"/>
    <p:sldId id="1286" r:id="rId6"/>
    <p:sldId id="1302" r:id="rId7"/>
    <p:sldId id="1287" r:id="rId8"/>
    <p:sldId id="1288" r:id="rId9"/>
    <p:sldId id="1267" r:id="rId10"/>
    <p:sldId id="1285" r:id="rId11"/>
    <p:sldId id="1289" r:id="rId12"/>
    <p:sldId id="1269" r:id="rId13"/>
    <p:sldId id="1271" r:id="rId14"/>
    <p:sldId id="1272" r:id="rId15"/>
    <p:sldId id="1273" r:id="rId16"/>
    <p:sldId id="1274" r:id="rId17"/>
    <p:sldId id="1276" r:id="rId18"/>
    <p:sldId id="1303" r:id="rId19"/>
    <p:sldId id="1290" r:id="rId20"/>
    <p:sldId id="1291" r:id="rId21"/>
    <p:sldId id="1292" r:id="rId22"/>
    <p:sldId id="1300" r:id="rId23"/>
    <p:sldId id="1277" r:id="rId24"/>
    <p:sldId id="1278" r:id="rId25"/>
    <p:sldId id="1293" r:id="rId26"/>
    <p:sldId id="1281" r:id="rId27"/>
    <p:sldId id="1282" r:id="rId28"/>
    <p:sldId id="1283" r:id="rId29"/>
    <p:sldId id="1284" r:id="rId30"/>
    <p:sldId id="1305" r:id="rId31"/>
    <p:sldId id="1304" r:id="rId32"/>
  </p:sldIdLst>
  <p:sldSz cx="9144000" cy="6858000" type="screen4x3"/>
  <p:notesSz cx="6797675" cy="992822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94" autoAdjust="0"/>
    <p:restoredTop sz="86578" autoAdjust="0"/>
  </p:normalViewPr>
  <p:slideViewPr>
    <p:cSldViewPr snapToGrid="0" snapToObjects="1">
      <p:cViewPr varScale="1">
        <p:scale>
          <a:sx n="78" d="100"/>
          <a:sy n="78" d="100"/>
        </p:scale>
        <p:origin x="1284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1" d="100"/>
          <a:sy n="81" d="100"/>
        </p:scale>
        <p:origin x="399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847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847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39CA489E-EB9E-4DFC-A0C1-AC8CA12D21F7}" type="datetimeFigureOut">
              <a:rPr lang="tr-TR" smtClean="0"/>
              <a:t>18.12.2019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9751"/>
            <a:ext cx="2946400" cy="49847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49688" y="9429751"/>
            <a:ext cx="2946400" cy="49847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EE34B56A-E46C-4626-A3CC-8ED65CF579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987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 b="0" i="0">
                <a:latin typeface="Arial Regular"/>
              </a:defRPr>
            </a:lvl1pPr>
          </a:lstStyle>
          <a:p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13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 b="0" i="0">
                <a:latin typeface="Arial Regular"/>
              </a:defRPr>
            </a:lvl1pPr>
          </a:lstStyle>
          <a:p>
            <a:fld id="{28790DF6-2037-5B49-8259-A557EC430D3B}" type="datetimeFigureOut">
              <a:rPr lang="tr-TR" smtClean="0"/>
              <a:pPr/>
              <a:t>18.12.2019</a:t>
            </a:fld>
            <a:endParaRPr lang="tr-TR" dirty="0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7225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4" rIns="91427" bIns="45714" rtlCol="0" anchor="ctr"/>
          <a:lstStyle/>
          <a:p>
            <a:endParaRPr lang="tr-TR" dirty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959"/>
            <a:ext cx="5438140" cy="3909239"/>
          </a:xfrm>
          <a:prstGeom prst="rect">
            <a:avLst/>
          </a:prstGeom>
        </p:spPr>
        <p:txBody>
          <a:bodyPr vert="horz" lIns="91427" tIns="45714" rIns="91427" bIns="45714" rtlCol="0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945659" cy="498134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 b="0" i="0">
                <a:latin typeface="Arial Regular"/>
              </a:defRPr>
            </a:lvl1pPr>
          </a:lstStyle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4" y="9430092"/>
            <a:ext cx="2945659" cy="498134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 b="0" i="0">
                <a:latin typeface="Arial Regular"/>
              </a:defRPr>
            </a:lvl1pPr>
          </a:lstStyle>
          <a:p>
            <a:fld id="{4166DCED-8D81-7E44-B95C-DB845ED72391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60103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6DCED-8D81-7E44-B95C-DB845ED72391}" type="slidenum">
              <a:rPr lang="tr-TR" smtClean="0"/>
              <a:pPr/>
              <a:t>0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36645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6DCED-8D81-7E44-B95C-DB845ED72391}" type="slidenum">
              <a:rPr lang="tr-TR" smtClean="0"/>
              <a:pPr/>
              <a:t>27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43941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410481"/>
            <a:ext cx="9144000" cy="418002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7" name="Slayt Numarası Yer Tutucusu 3">
            <a:extLst>
              <a:ext uri="{FF2B5EF4-FFF2-40B4-BE49-F238E27FC236}">
                <a16:creationId xmlns="" xmlns:a16="http://schemas.microsoft.com/office/drawing/2014/main" id="{0785D7F5-8C73-5040-8FCC-94209ACB7B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39104" y="6476239"/>
            <a:ext cx="2057400" cy="216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55FEEFD-3B84-5E40-B880-6D259D79DEE1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63868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1" y="6356351"/>
            <a:ext cx="2057401" cy="365126"/>
          </a:xfrm>
          <a:prstGeom prst="rect">
            <a:avLst/>
          </a:prstGeom>
        </p:spPr>
        <p:txBody>
          <a:bodyPr lIns="104287" tIns="52144" rIns="104287" bIns="52144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7BEB8770-7C81-4835-805B-85B94F48CD67}" type="datetime1">
              <a:rPr lang="tr-TR" smtClean="0"/>
              <a:pPr/>
              <a:t>18.12.2019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1" y="6356351"/>
            <a:ext cx="3086100" cy="365126"/>
          </a:xfrm>
          <a:prstGeom prst="rect">
            <a:avLst/>
          </a:prstGeom>
        </p:spPr>
        <p:txBody>
          <a:bodyPr lIns="104287" tIns="52144" rIns="104287" bIns="52144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49" y="6356351"/>
            <a:ext cx="2057401" cy="365126"/>
          </a:xfrm>
          <a:prstGeom prst="rect">
            <a:avLst/>
          </a:prstGeom>
        </p:spPr>
        <p:txBody>
          <a:bodyPr lIns="104287" tIns="52144" rIns="104287" bIns="52144"/>
          <a:lstStyle/>
          <a:p>
            <a:fld id="{B2C3B8B3-F421-924C-9E16-791329F0FE9B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9776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6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1" y="6356351"/>
            <a:ext cx="2057401" cy="365126"/>
          </a:xfrm>
          <a:prstGeom prst="rect">
            <a:avLst/>
          </a:prstGeom>
        </p:spPr>
        <p:txBody>
          <a:bodyPr lIns="104287" tIns="52144" rIns="104287" bIns="52144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4F906C8E-C76F-4A3C-90CE-CFB30C598CC5}" type="datetime1">
              <a:rPr lang="tr-TR" smtClean="0"/>
              <a:pPr/>
              <a:t>18.12.2019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1" y="6356351"/>
            <a:ext cx="3086100" cy="365126"/>
          </a:xfrm>
          <a:prstGeom prst="rect">
            <a:avLst/>
          </a:prstGeom>
        </p:spPr>
        <p:txBody>
          <a:bodyPr lIns="104287" tIns="52144" rIns="104287" bIns="52144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49" y="6356351"/>
            <a:ext cx="2057401" cy="365126"/>
          </a:xfrm>
          <a:prstGeom prst="rect">
            <a:avLst/>
          </a:prstGeom>
        </p:spPr>
        <p:txBody>
          <a:bodyPr lIns="104287" tIns="52144" rIns="104287" bIns="52144"/>
          <a:lstStyle/>
          <a:p>
            <a:fld id="{B2C3B8B3-F421-924C-9E16-791329F0FE9B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380250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8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1" y="6356351"/>
            <a:ext cx="2057401" cy="365126"/>
          </a:xfrm>
          <a:prstGeom prst="rect">
            <a:avLst/>
          </a:prstGeom>
        </p:spPr>
        <p:txBody>
          <a:bodyPr lIns="104287" tIns="52144" rIns="104287" bIns="52144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6D9ACF4A-6CFB-49FB-A860-E748A8DE6270}" type="datetime1">
              <a:rPr lang="tr-TR" smtClean="0"/>
              <a:pPr/>
              <a:t>18.12.2019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1" y="6356351"/>
            <a:ext cx="3086100" cy="365126"/>
          </a:xfrm>
          <a:prstGeom prst="rect">
            <a:avLst/>
          </a:prstGeom>
        </p:spPr>
        <p:txBody>
          <a:bodyPr lIns="104287" tIns="52144" rIns="104287" bIns="52144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49" y="6356351"/>
            <a:ext cx="2057401" cy="365126"/>
          </a:xfrm>
          <a:prstGeom prst="rect">
            <a:avLst/>
          </a:prstGeom>
        </p:spPr>
        <p:txBody>
          <a:bodyPr lIns="104287" tIns="52144" rIns="104287" bIns="52144"/>
          <a:lstStyle/>
          <a:p>
            <a:fld id="{B2C3B8B3-F421-924C-9E16-791329F0FE9B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342742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2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1" y="6356351"/>
            <a:ext cx="2057401" cy="365126"/>
          </a:xfrm>
          <a:prstGeom prst="rect">
            <a:avLst/>
          </a:prstGeom>
        </p:spPr>
        <p:txBody>
          <a:bodyPr lIns="104287" tIns="52144" rIns="104287" bIns="52144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3B1F6FD7-7FB9-45EB-AE8C-A9B5765D5CE4}" type="datetime1">
              <a:rPr lang="tr-TR" smtClean="0"/>
              <a:pPr/>
              <a:t>18.12.2019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1" y="6356351"/>
            <a:ext cx="3086100" cy="365126"/>
          </a:xfrm>
          <a:prstGeom prst="rect">
            <a:avLst/>
          </a:prstGeom>
        </p:spPr>
        <p:txBody>
          <a:bodyPr lIns="104287" tIns="52144" rIns="104287" bIns="52144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49" y="6356351"/>
            <a:ext cx="2057401" cy="365126"/>
          </a:xfrm>
          <a:prstGeom prst="rect">
            <a:avLst/>
          </a:prstGeom>
        </p:spPr>
        <p:txBody>
          <a:bodyPr lIns="104287" tIns="52144" rIns="104287" bIns="52144"/>
          <a:lstStyle/>
          <a:p>
            <a:fld id="{B2C3B8B3-F421-924C-9E16-791329F0FE9B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429673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6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1" y="6356351"/>
            <a:ext cx="2057401" cy="365126"/>
          </a:xfrm>
          <a:prstGeom prst="rect">
            <a:avLst/>
          </a:prstGeom>
        </p:spPr>
        <p:txBody>
          <a:bodyPr lIns="104287" tIns="52144" rIns="104287" bIns="52144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B25FF25C-54F0-44E3-AC2F-0F65C33A7D4A}" type="datetime1">
              <a:rPr lang="tr-TR" smtClean="0"/>
              <a:pPr/>
              <a:t>18.12.2019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1" y="6356351"/>
            <a:ext cx="3086100" cy="365126"/>
          </a:xfrm>
          <a:prstGeom prst="rect">
            <a:avLst/>
          </a:prstGeom>
        </p:spPr>
        <p:txBody>
          <a:bodyPr lIns="104287" tIns="52144" rIns="104287" bIns="52144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49" y="6356351"/>
            <a:ext cx="2057401" cy="365126"/>
          </a:xfrm>
          <a:prstGeom prst="rect">
            <a:avLst/>
          </a:prstGeom>
        </p:spPr>
        <p:txBody>
          <a:bodyPr lIns="104287" tIns="52144" rIns="104287" bIns="52144"/>
          <a:lstStyle/>
          <a:p>
            <a:fld id="{B2C3B8B3-F421-924C-9E16-791329F0FE9B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038727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7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1" y="6356351"/>
            <a:ext cx="2057401" cy="365126"/>
          </a:xfrm>
          <a:prstGeom prst="rect">
            <a:avLst/>
          </a:prstGeom>
        </p:spPr>
        <p:txBody>
          <a:bodyPr lIns="104287" tIns="52144" rIns="104287" bIns="52144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0172F698-A5C4-419D-959C-8E6AA1977320}" type="datetime1">
              <a:rPr lang="tr-TR" smtClean="0"/>
              <a:pPr/>
              <a:t>18.12.2019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1" y="6356351"/>
            <a:ext cx="3086100" cy="365126"/>
          </a:xfrm>
          <a:prstGeom prst="rect">
            <a:avLst/>
          </a:prstGeom>
        </p:spPr>
        <p:txBody>
          <a:bodyPr lIns="104287" tIns="52144" rIns="104287" bIns="52144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49" y="6356351"/>
            <a:ext cx="2057401" cy="365126"/>
          </a:xfrm>
          <a:prstGeom prst="rect">
            <a:avLst/>
          </a:prstGeom>
        </p:spPr>
        <p:txBody>
          <a:bodyPr lIns="104287" tIns="52144" rIns="104287" bIns="52144"/>
          <a:lstStyle/>
          <a:p>
            <a:fld id="{B2C3B8B3-F421-924C-9E16-791329F0FE9B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623657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8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1" y="6356351"/>
            <a:ext cx="2057401" cy="365126"/>
          </a:xfrm>
          <a:prstGeom prst="rect">
            <a:avLst/>
          </a:prstGeom>
        </p:spPr>
        <p:txBody>
          <a:bodyPr lIns="104287" tIns="52144" rIns="104287" bIns="52144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A71A57CB-6973-4C16-BEE1-96D44C21CAAA}" type="datetime1">
              <a:rPr lang="tr-TR" smtClean="0"/>
              <a:pPr/>
              <a:t>18.12.2019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1" y="6356351"/>
            <a:ext cx="3086100" cy="365126"/>
          </a:xfrm>
          <a:prstGeom prst="rect">
            <a:avLst/>
          </a:prstGeom>
        </p:spPr>
        <p:txBody>
          <a:bodyPr lIns="104287" tIns="52144" rIns="104287" bIns="52144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49" y="6356351"/>
            <a:ext cx="2057401" cy="365126"/>
          </a:xfrm>
          <a:prstGeom prst="rect">
            <a:avLst/>
          </a:prstGeom>
        </p:spPr>
        <p:txBody>
          <a:bodyPr lIns="104287" tIns="52144" rIns="104287" bIns="52144"/>
          <a:lstStyle/>
          <a:p>
            <a:fld id="{B2C3B8B3-F421-924C-9E16-791329F0FE9B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491589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7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1" y="6356351"/>
            <a:ext cx="2057401" cy="365126"/>
          </a:xfrm>
          <a:prstGeom prst="rect">
            <a:avLst/>
          </a:prstGeom>
        </p:spPr>
        <p:txBody>
          <a:bodyPr lIns="104287" tIns="52144" rIns="104287" bIns="52144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10620D77-3F14-40D0-B14A-83F5A3EBF5F5}" type="datetime1">
              <a:rPr lang="tr-TR" smtClean="0"/>
              <a:pPr/>
              <a:t>18.12.2019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1" y="6356351"/>
            <a:ext cx="3086100" cy="365126"/>
          </a:xfrm>
          <a:prstGeom prst="rect">
            <a:avLst/>
          </a:prstGeom>
        </p:spPr>
        <p:txBody>
          <a:bodyPr lIns="104287" tIns="52144" rIns="104287" bIns="52144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49" y="6356351"/>
            <a:ext cx="2057401" cy="365126"/>
          </a:xfrm>
          <a:prstGeom prst="rect">
            <a:avLst/>
          </a:prstGeom>
        </p:spPr>
        <p:txBody>
          <a:bodyPr lIns="104287" tIns="52144" rIns="104287" bIns="52144"/>
          <a:lstStyle/>
          <a:p>
            <a:fld id="{B2C3B8B3-F421-924C-9E16-791329F0FE9B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73019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365128"/>
            <a:ext cx="7886700" cy="1325562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/>
          <a:lstStyle>
            <a:lvl2pPr>
              <a:defRPr>
                <a:latin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1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36665E97-CB6D-4D58-9B86-C0ED2676B3AD}" type="datetime1">
              <a:rPr lang="tr-TR" smtClean="0"/>
              <a:pPr/>
              <a:t>18.12.2019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1" y="6356352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1" y="6356352"/>
            <a:ext cx="2057401" cy="365125"/>
          </a:xfrm>
          <a:prstGeom prst="rect">
            <a:avLst/>
          </a:prstGeom>
        </p:spPr>
        <p:txBody>
          <a:bodyPr/>
          <a:lstStyle>
            <a:lvl1pPr marL="0" marR="0" indent="0" algn="r" defTabSz="9022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B684CB37-C194-4B91-8D8F-0982A27574E5}" type="slidenum">
              <a:rPr lang="tr-TR" smtClean="0"/>
              <a:pPr/>
              <a:t>‹#›</a:t>
            </a:fld>
            <a:r>
              <a:rPr lang="tr-TR" dirty="0"/>
              <a:t> / 78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020563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3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1" y="6356351"/>
            <a:ext cx="2057401" cy="365126"/>
          </a:xfrm>
          <a:prstGeom prst="rect">
            <a:avLst/>
          </a:prstGeom>
        </p:spPr>
        <p:txBody>
          <a:bodyPr lIns="104287" tIns="52144" rIns="104287" bIns="52144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041049F2-C51A-4069-9A47-AFECAE74CEAF}" type="datetime1">
              <a:rPr lang="tr-TR" smtClean="0"/>
              <a:pPr/>
              <a:t>18.12.2019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1" y="6356351"/>
            <a:ext cx="3086100" cy="365126"/>
          </a:xfrm>
          <a:prstGeom prst="rect">
            <a:avLst/>
          </a:prstGeom>
        </p:spPr>
        <p:txBody>
          <a:bodyPr lIns="104287" tIns="52144" rIns="104287" bIns="52144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49" y="6356351"/>
            <a:ext cx="2057401" cy="365126"/>
          </a:xfrm>
          <a:prstGeom prst="rect">
            <a:avLst/>
          </a:prstGeom>
        </p:spPr>
        <p:txBody>
          <a:bodyPr lIns="104287" tIns="52144" rIns="104287" bIns="52144"/>
          <a:lstStyle/>
          <a:p>
            <a:fld id="{B2C3B8B3-F421-924C-9E16-791329F0FE9B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50856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4F41AAC5-9689-1844-94F8-374E25585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Slayt Numarası Yer Tutucusu 2">
            <a:extLst>
              <a:ext uri="{FF2B5EF4-FFF2-40B4-BE49-F238E27FC236}">
                <a16:creationId xmlns="" xmlns:a16="http://schemas.microsoft.com/office/drawing/2014/main" id="{040926A1-2049-B94E-AB2D-A5A3F5949F6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FEEFD-3B84-5E40-B880-6D259D79DEE1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41220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/>
    </mc:Choice>
    <mc:Fallback xmlns=""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4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1" y="6356351"/>
            <a:ext cx="2057401" cy="365126"/>
          </a:xfrm>
          <a:prstGeom prst="rect">
            <a:avLst/>
          </a:prstGeom>
        </p:spPr>
        <p:txBody>
          <a:bodyPr lIns="104287" tIns="52144" rIns="104287" bIns="52144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2CECF1EA-D730-4B25-8B52-6AD4C5AE40EC}" type="datetime1">
              <a:rPr lang="tr-TR" smtClean="0"/>
              <a:pPr/>
              <a:t>18.12.2019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1" y="6356351"/>
            <a:ext cx="3086100" cy="365126"/>
          </a:xfrm>
          <a:prstGeom prst="rect">
            <a:avLst/>
          </a:prstGeom>
        </p:spPr>
        <p:txBody>
          <a:bodyPr lIns="104287" tIns="52144" rIns="104287" bIns="52144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49" y="6356351"/>
            <a:ext cx="2057401" cy="365126"/>
          </a:xfrm>
          <a:prstGeom prst="rect">
            <a:avLst/>
          </a:prstGeom>
        </p:spPr>
        <p:txBody>
          <a:bodyPr lIns="104287" tIns="52144" rIns="104287" bIns="52144"/>
          <a:lstStyle/>
          <a:p>
            <a:fld id="{B2C3B8B3-F421-924C-9E16-791329F0FE9B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181828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0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1" y="6356351"/>
            <a:ext cx="2057401" cy="365126"/>
          </a:xfrm>
          <a:prstGeom prst="rect">
            <a:avLst/>
          </a:prstGeom>
        </p:spPr>
        <p:txBody>
          <a:bodyPr lIns="104287" tIns="52144" rIns="104287" bIns="52144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2A61C865-A066-2843-BC4B-BAFCD721B46E}" type="datetime1">
              <a:rPr lang="tr-TR" smtClean="0"/>
              <a:pPr/>
              <a:t>18.12.2019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1" y="6356351"/>
            <a:ext cx="3086100" cy="365126"/>
          </a:xfrm>
          <a:prstGeom prst="rect">
            <a:avLst/>
          </a:prstGeom>
        </p:spPr>
        <p:txBody>
          <a:bodyPr lIns="104287" tIns="52144" rIns="104287" bIns="52144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49" y="6356351"/>
            <a:ext cx="2057401" cy="365126"/>
          </a:xfrm>
          <a:prstGeom prst="rect">
            <a:avLst/>
          </a:prstGeom>
        </p:spPr>
        <p:txBody>
          <a:bodyPr lIns="104287" tIns="52144" rIns="104287" bIns="52144"/>
          <a:lstStyle/>
          <a:p>
            <a:fld id="{B2C3B8B3-F421-924C-9E16-791329F0FE9B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366643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2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1" y="6356351"/>
            <a:ext cx="2057401" cy="365126"/>
          </a:xfrm>
          <a:prstGeom prst="rect">
            <a:avLst/>
          </a:prstGeom>
        </p:spPr>
        <p:txBody>
          <a:bodyPr lIns="104287" tIns="52144" rIns="104287" bIns="52144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2A61C865-A066-2843-BC4B-BAFCD721B46E}" type="datetime1">
              <a:rPr lang="tr-TR" smtClean="0"/>
              <a:pPr/>
              <a:t>18.12.2019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1" y="6356351"/>
            <a:ext cx="3086100" cy="365126"/>
          </a:xfrm>
          <a:prstGeom prst="rect">
            <a:avLst/>
          </a:prstGeom>
        </p:spPr>
        <p:txBody>
          <a:bodyPr lIns="104287" tIns="52144" rIns="104287" bIns="52144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49" y="6356351"/>
            <a:ext cx="2057401" cy="365126"/>
          </a:xfrm>
          <a:prstGeom prst="rect">
            <a:avLst/>
          </a:prstGeom>
        </p:spPr>
        <p:txBody>
          <a:bodyPr lIns="104287" tIns="52144" rIns="104287" bIns="52144"/>
          <a:lstStyle/>
          <a:p>
            <a:fld id="{B2C3B8B3-F421-924C-9E16-791329F0FE9B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88269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8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1" y="6356351"/>
            <a:ext cx="2057401" cy="365126"/>
          </a:xfrm>
          <a:prstGeom prst="rect">
            <a:avLst/>
          </a:prstGeom>
        </p:spPr>
        <p:txBody>
          <a:bodyPr lIns="104287" tIns="52144" rIns="104287" bIns="52144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2A61C865-A066-2843-BC4B-BAFCD721B46E}" type="datetime1">
              <a:rPr lang="tr-TR" smtClean="0"/>
              <a:pPr/>
              <a:t>18.12.2019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1" y="6356351"/>
            <a:ext cx="3086100" cy="365126"/>
          </a:xfrm>
          <a:prstGeom prst="rect">
            <a:avLst/>
          </a:prstGeom>
        </p:spPr>
        <p:txBody>
          <a:bodyPr lIns="104287" tIns="52144" rIns="104287" bIns="52144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49" y="6356351"/>
            <a:ext cx="2057401" cy="365126"/>
          </a:xfrm>
          <a:prstGeom prst="rect">
            <a:avLst/>
          </a:prstGeom>
        </p:spPr>
        <p:txBody>
          <a:bodyPr lIns="104287" tIns="52144" rIns="104287" bIns="52144"/>
          <a:lstStyle/>
          <a:p>
            <a:fld id="{B2C3B8B3-F421-924C-9E16-791329F0FE9B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929330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9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1" y="6356351"/>
            <a:ext cx="2057401" cy="365126"/>
          </a:xfrm>
          <a:prstGeom prst="rect">
            <a:avLst/>
          </a:prstGeom>
        </p:spPr>
        <p:txBody>
          <a:bodyPr lIns="104287" tIns="52144" rIns="104287" bIns="52144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2A61C865-A066-2843-BC4B-BAFCD721B46E}" type="datetime1">
              <a:rPr lang="tr-TR" smtClean="0"/>
              <a:pPr/>
              <a:t>18.12.2019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1" y="6356351"/>
            <a:ext cx="3086100" cy="365126"/>
          </a:xfrm>
          <a:prstGeom prst="rect">
            <a:avLst/>
          </a:prstGeom>
        </p:spPr>
        <p:txBody>
          <a:bodyPr lIns="104287" tIns="52144" rIns="104287" bIns="52144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49" y="6356351"/>
            <a:ext cx="2057401" cy="365126"/>
          </a:xfrm>
          <a:prstGeom prst="rect">
            <a:avLst/>
          </a:prstGeom>
        </p:spPr>
        <p:txBody>
          <a:bodyPr lIns="104287" tIns="52144" rIns="104287" bIns="52144"/>
          <a:lstStyle/>
          <a:p>
            <a:fld id="{B2C3B8B3-F421-924C-9E16-791329F0FE9B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6755190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5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1" y="6356351"/>
            <a:ext cx="2057401" cy="365126"/>
          </a:xfrm>
          <a:prstGeom prst="rect">
            <a:avLst/>
          </a:prstGeom>
        </p:spPr>
        <p:txBody>
          <a:bodyPr lIns="104287" tIns="52144" rIns="104287" bIns="52144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2A61C865-A066-2843-BC4B-BAFCD721B46E}" type="datetime1">
              <a:rPr lang="tr-TR" smtClean="0"/>
              <a:pPr/>
              <a:t>18.12.2019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1" y="6356351"/>
            <a:ext cx="3086100" cy="365126"/>
          </a:xfrm>
          <a:prstGeom prst="rect">
            <a:avLst/>
          </a:prstGeom>
        </p:spPr>
        <p:txBody>
          <a:bodyPr lIns="104287" tIns="52144" rIns="104287" bIns="52144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49" y="6356351"/>
            <a:ext cx="2057401" cy="365126"/>
          </a:xfrm>
          <a:prstGeom prst="rect">
            <a:avLst/>
          </a:prstGeom>
        </p:spPr>
        <p:txBody>
          <a:bodyPr lIns="104287" tIns="52144" rIns="104287" bIns="52144"/>
          <a:lstStyle/>
          <a:p>
            <a:fld id="{B2C3B8B3-F421-924C-9E16-791329F0FE9B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19346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6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1" y="6356351"/>
            <a:ext cx="2057401" cy="365126"/>
          </a:xfrm>
          <a:prstGeom prst="rect">
            <a:avLst/>
          </a:prstGeom>
        </p:spPr>
        <p:txBody>
          <a:bodyPr lIns="104287" tIns="52144" rIns="104287" bIns="52144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2A61C865-A066-2843-BC4B-BAFCD721B46E}" type="datetime1">
              <a:rPr lang="tr-TR" smtClean="0"/>
              <a:pPr/>
              <a:t>18.12.2019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1" y="6356351"/>
            <a:ext cx="3086100" cy="365126"/>
          </a:xfrm>
          <a:prstGeom prst="rect">
            <a:avLst/>
          </a:prstGeom>
        </p:spPr>
        <p:txBody>
          <a:bodyPr lIns="104287" tIns="52144" rIns="104287" bIns="52144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49" y="6356351"/>
            <a:ext cx="2057401" cy="365126"/>
          </a:xfrm>
          <a:prstGeom prst="rect">
            <a:avLst/>
          </a:prstGeom>
        </p:spPr>
        <p:txBody>
          <a:bodyPr lIns="104287" tIns="52144" rIns="104287" bIns="52144"/>
          <a:lstStyle/>
          <a:p>
            <a:fld id="{B2C3B8B3-F421-924C-9E16-791329F0FE9B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345247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1" y="6356351"/>
            <a:ext cx="2057401" cy="365126"/>
          </a:xfrm>
          <a:prstGeom prst="rect">
            <a:avLst/>
          </a:prstGeom>
        </p:spPr>
        <p:txBody>
          <a:bodyPr lIns="104287" tIns="52144" rIns="104287" bIns="52144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58875FEB-9900-43B4-9E63-655EC980A373}" type="datetime1">
              <a:rPr lang="tr-TR" smtClean="0"/>
              <a:pPr/>
              <a:t>18.12.2019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1" y="6356351"/>
            <a:ext cx="3086100" cy="365126"/>
          </a:xfrm>
          <a:prstGeom prst="rect">
            <a:avLst/>
          </a:prstGeom>
        </p:spPr>
        <p:txBody>
          <a:bodyPr lIns="104287" tIns="52144" rIns="104287" bIns="52144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49" y="6356351"/>
            <a:ext cx="2057401" cy="365126"/>
          </a:xfrm>
          <a:prstGeom prst="rect">
            <a:avLst/>
          </a:prstGeom>
        </p:spPr>
        <p:txBody>
          <a:bodyPr lIns="104287" tIns="52144" rIns="104287" bIns="52144"/>
          <a:lstStyle/>
          <a:p>
            <a:fld id="{B2C3B8B3-F421-924C-9E16-791329F0FE9B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047461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7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1" y="6356351"/>
            <a:ext cx="2057401" cy="365126"/>
          </a:xfrm>
          <a:prstGeom prst="rect">
            <a:avLst/>
          </a:prstGeom>
        </p:spPr>
        <p:txBody>
          <a:bodyPr lIns="104287" tIns="52144" rIns="104287" bIns="52144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B2AB5DAA-180C-4414-BB15-74A08EDB49CF}" type="datetime1">
              <a:rPr lang="tr-TR" smtClean="0"/>
              <a:pPr/>
              <a:t>18.12.2019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1" y="6356351"/>
            <a:ext cx="3086100" cy="365126"/>
          </a:xfrm>
          <a:prstGeom prst="rect">
            <a:avLst/>
          </a:prstGeom>
        </p:spPr>
        <p:txBody>
          <a:bodyPr lIns="104287" tIns="52144" rIns="104287" bIns="52144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49" y="6356351"/>
            <a:ext cx="2057401" cy="365126"/>
          </a:xfrm>
          <a:prstGeom prst="rect">
            <a:avLst/>
          </a:prstGeom>
        </p:spPr>
        <p:txBody>
          <a:bodyPr lIns="104287" tIns="52144" rIns="104287" bIns="52144"/>
          <a:lstStyle/>
          <a:p>
            <a:fld id="{B2C3B8B3-F421-924C-9E16-791329F0FE9B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0018540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1" y="6356351"/>
            <a:ext cx="2057401" cy="365126"/>
          </a:xfrm>
          <a:prstGeom prst="rect">
            <a:avLst/>
          </a:prstGeom>
        </p:spPr>
        <p:txBody>
          <a:bodyPr lIns="104287" tIns="52144" rIns="104287" bIns="52144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34062BA2-A4C1-4013-ABEC-0E3CF7DF76F6}" type="datetime1">
              <a:rPr lang="tr-TR" smtClean="0"/>
              <a:pPr/>
              <a:t>18.12.2019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1" y="6356351"/>
            <a:ext cx="3086100" cy="365126"/>
          </a:xfrm>
          <a:prstGeom prst="rect">
            <a:avLst/>
          </a:prstGeom>
        </p:spPr>
        <p:txBody>
          <a:bodyPr lIns="104287" tIns="52144" rIns="104287" bIns="52144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49" y="6356351"/>
            <a:ext cx="2057401" cy="365126"/>
          </a:xfrm>
          <a:prstGeom prst="rect">
            <a:avLst/>
          </a:prstGeom>
        </p:spPr>
        <p:txBody>
          <a:bodyPr lIns="104287" tIns="52144" rIns="104287" bIns="52144"/>
          <a:lstStyle/>
          <a:p>
            <a:fld id="{B2C3B8B3-F421-924C-9E16-791329F0FE9B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93106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2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1" y="6356351"/>
            <a:ext cx="2057401" cy="365126"/>
          </a:xfrm>
          <a:prstGeom prst="rect">
            <a:avLst/>
          </a:prstGeom>
        </p:spPr>
        <p:txBody>
          <a:bodyPr lIns="104287" tIns="52144" rIns="104287" bIns="52144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D0A08148-A126-4764-8709-78624B5D7D60}" type="datetime1">
              <a:rPr lang="tr-TR" smtClean="0"/>
              <a:pPr/>
              <a:t>18.12.2019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1" y="6356351"/>
            <a:ext cx="3086100" cy="365126"/>
          </a:xfrm>
          <a:prstGeom prst="rect">
            <a:avLst/>
          </a:prstGeom>
        </p:spPr>
        <p:txBody>
          <a:bodyPr lIns="104287" tIns="52144" rIns="104287" bIns="52144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49" y="6356351"/>
            <a:ext cx="2057401" cy="365126"/>
          </a:xfrm>
          <a:prstGeom prst="rect">
            <a:avLst/>
          </a:prstGeom>
        </p:spPr>
        <p:txBody>
          <a:bodyPr lIns="104287" tIns="52144" rIns="104287" bIns="52144"/>
          <a:lstStyle/>
          <a:p>
            <a:fld id="{B2C3B8B3-F421-924C-9E16-791329F0FE9B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0775428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1" y="6356351"/>
            <a:ext cx="2057401" cy="365126"/>
          </a:xfrm>
          <a:prstGeom prst="rect">
            <a:avLst/>
          </a:prstGeom>
        </p:spPr>
        <p:txBody>
          <a:bodyPr lIns="104287" tIns="52144" rIns="104287" bIns="52144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34062BA2-A4C1-4013-ABEC-0E3CF7DF76F6}" type="datetime1">
              <a:rPr lang="tr-TR" smtClean="0"/>
              <a:pPr/>
              <a:t>18.12.2019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1" y="6356351"/>
            <a:ext cx="3086100" cy="365126"/>
          </a:xfrm>
          <a:prstGeom prst="rect">
            <a:avLst/>
          </a:prstGeom>
        </p:spPr>
        <p:txBody>
          <a:bodyPr lIns="104287" tIns="52144" rIns="104287" bIns="52144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49" y="6356351"/>
            <a:ext cx="2057401" cy="365126"/>
          </a:xfrm>
          <a:prstGeom prst="rect">
            <a:avLst/>
          </a:prstGeom>
        </p:spPr>
        <p:txBody>
          <a:bodyPr lIns="104287" tIns="52144" rIns="104287" bIns="52144"/>
          <a:lstStyle/>
          <a:p>
            <a:fld id="{B2C3B8B3-F421-924C-9E16-791329F0FE9B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4929194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1" y="6356351"/>
            <a:ext cx="2057401" cy="365126"/>
          </a:xfrm>
          <a:prstGeom prst="rect">
            <a:avLst/>
          </a:prstGeom>
        </p:spPr>
        <p:txBody>
          <a:bodyPr lIns="104287" tIns="52144" rIns="104287" bIns="52144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34062BA2-A4C1-4013-ABEC-0E3CF7DF76F6}" type="datetime1">
              <a:rPr lang="tr-TR" smtClean="0"/>
              <a:pPr/>
              <a:t>18.12.2019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1" y="6356351"/>
            <a:ext cx="3086100" cy="365126"/>
          </a:xfrm>
          <a:prstGeom prst="rect">
            <a:avLst/>
          </a:prstGeom>
        </p:spPr>
        <p:txBody>
          <a:bodyPr lIns="104287" tIns="52144" rIns="104287" bIns="52144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49" y="6356351"/>
            <a:ext cx="2057401" cy="365126"/>
          </a:xfrm>
          <a:prstGeom prst="rect">
            <a:avLst/>
          </a:prstGeom>
        </p:spPr>
        <p:txBody>
          <a:bodyPr lIns="104287" tIns="52144" rIns="104287" bIns="52144"/>
          <a:lstStyle/>
          <a:p>
            <a:fld id="{B2C3B8B3-F421-924C-9E16-791329F0FE9B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7900808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1" y="6356351"/>
            <a:ext cx="2057401" cy="365126"/>
          </a:xfrm>
          <a:prstGeom prst="rect">
            <a:avLst/>
          </a:prstGeom>
        </p:spPr>
        <p:txBody>
          <a:bodyPr lIns="104287" tIns="52144" rIns="104287" bIns="52144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34062BA2-A4C1-4013-ABEC-0E3CF7DF76F6}" type="datetime1">
              <a:rPr lang="tr-TR" smtClean="0"/>
              <a:pPr/>
              <a:t>18.12.2019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1" y="6356351"/>
            <a:ext cx="3086100" cy="365126"/>
          </a:xfrm>
          <a:prstGeom prst="rect">
            <a:avLst/>
          </a:prstGeom>
        </p:spPr>
        <p:txBody>
          <a:bodyPr lIns="104287" tIns="52144" rIns="104287" bIns="52144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49" y="6356351"/>
            <a:ext cx="2057401" cy="365126"/>
          </a:xfrm>
          <a:prstGeom prst="rect">
            <a:avLst/>
          </a:prstGeom>
        </p:spPr>
        <p:txBody>
          <a:bodyPr lIns="104287" tIns="52144" rIns="104287" bIns="52144"/>
          <a:lstStyle/>
          <a:p>
            <a:fld id="{B2C3B8B3-F421-924C-9E16-791329F0FE9B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442173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1" y="6356351"/>
            <a:ext cx="2057401" cy="365126"/>
          </a:xfrm>
          <a:prstGeom prst="rect">
            <a:avLst/>
          </a:prstGeom>
        </p:spPr>
        <p:txBody>
          <a:bodyPr lIns="104287" tIns="52144" rIns="104287" bIns="52144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34062BA2-A4C1-4013-ABEC-0E3CF7DF76F6}" type="datetime1">
              <a:rPr lang="tr-TR" smtClean="0"/>
              <a:pPr/>
              <a:t>18.12.2019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1" y="6356351"/>
            <a:ext cx="3086100" cy="365126"/>
          </a:xfrm>
          <a:prstGeom prst="rect">
            <a:avLst/>
          </a:prstGeom>
        </p:spPr>
        <p:txBody>
          <a:bodyPr lIns="104287" tIns="52144" rIns="104287" bIns="52144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49" y="6356351"/>
            <a:ext cx="2057401" cy="365126"/>
          </a:xfrm>
          <a:prstGeom prst="rect">
            <a:avLst/>
          </a:prstGeom>
        </p:spPr>
        <p:txBody>
          <a:bodyPr lIns="104287" tIns="52144" rIns="104287" bIns="52144"/>
          <a:lstStyle/>
          <a:p>
            <a:fld id="{B2C3B8B3-F421-924C-9E16-791329F0FE9B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1334993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uzen ası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1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621" y="1621"/>
          <a:ext cx="161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5" name="think-cell Slide" r:id="rId4" imgW="353" imgH="353" progId="TCLayout.ActiveDocument.1">
                  <p:embed/>
                </p:oleObj>
              </mc:Choice>
              <mc:Fallback>
                <p:oleObj name="think-cell Slide" r:id="rId4" imgW="353" imgH="353" progId="TCLayout.ActiveDocument.1">
                  <p:embed/>
                  <p:pic>
                    <p:nvPicPr>
                      <p:cNvPr id="14" name="Object 1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21" y="1621"/>
                        <a:ext cx="1619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doc id" hidden="1"/>
          <p:cNvSpPr>
            <a:spLocks noChangeArrowheads="1"/>
          </p:cNvSpPr>
          <p:nvPr userDrawn="1"/>
        </p:nvSpPr>
        <p:spPr bwMode="auto">
          <a:xfrm>
            <a:off x="8246609" y="51833"/>
            <a:ext cx="670614" cy="12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r" defTabSz="913526"/>
            <a:endParaRPr lang="en-US" sz="816" baseline="0" dirty="0">
              <a:solidFill>
                <a:srgbClr val="808080"/>
              </a:solidFill>
              <a:latin typeface="Arial" panose="020B0604020202020204" pitchFamily="34" charset="0"/>
              <a:ea typeface="+mn-ea"/>
            </a:endParaRPr>
          </a:p>
        </p:txBody>
      </p:sp>
      <p:sp>
        <p:nvSpPr>
          <p:cNvPr id="9" name="Dikdörtgen 8"/>
          <p:cNvSpPr/>
          <p:nvPr userDrawn="1"/>
        </p:nvSpPr>
        <p:spPr>
          <a:xfrm>
            <a:off x="-147273" y="8947221"/>
            <a:ext cx="9144000" cy="20842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837" dirty="0" err="1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2" name="Slide Number"/>
          <p:cNvSpPr txBox="1">
            <a:spLocks/>
          </p:cNvSpPr>
          <p:nvPr userDrawn="1"/>
        </p:nvSpPr>
        <p:spPr bwMode="auto">
          <a:xfrm>
            <a:off x="8591766" y="8999728"/>
            <a:ext cx="128240" cy="125547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fld id="{42C328C1-A84F-4A39-A664-DBA00541A8C6}" type="slidenum">
              <a:rPr lang="en-US" sz="816" baseline="0" smtClean="0">
                <a:solidFill>
                  <a:srgbClr val="808080"/>
                </a:solidFill>
                <a:latin typeface="Arial" panose="020B0604020202020204" pitchFamily="34" charset="0"/>
              </a:rPr>
              <a:pPr/>
              <a:t>‹#›</a:t>
            </a:fld>
            <a:endParaRPr lang="en-US" sz="816" baseline="0" dirty="0">
              <a:solidFill>
                <a:srgbClr val="808080"/>
              </a:solidFill>
              <a:latin typeface="Arial" panose="020B0604020202020204" pitchFamily="34" charset="0"/>
            </a:endParaRPr>
          </a:p>
        </p:txBody>
      </p:sp>
      <p:sp>
        <p:nvSpPr>
          <p:cNvPr id="19" name="Dikdörtgen 18"/>
          <p:cNvSpPr/>
          <p:nvPr userDrawn="1"/>
        </p:nvSpPr>
        <p:spPr>
          <a:xfrm>
            <a:off x="27669" y="8945721"/>
            <a:ext cx="1570364" cy="2223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tr-TR" sz="816" b="0" spc="-8" dirty="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Strateji  </a:t>
            </a:r>
            <a:r>
              <a:rPr lang="tr-TR" sz="816" b="0" spc="-4" dirty="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Geliştirme Başkanlığı</a:t>
            </a:r>
            <a:endParaRPr lang="es-ES" sz="816" b="0" kern="0" dirty="0">
              <a:solidFill>
                <a:srgbClr val="8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Dikdörtgen 24"/>
          <p:cNvSpPr/>
          <p:nvPr userDrawn="1"/>
        </p:nvSpPr>
        <p:spPr>
          <a:xfrm>
            <a:off x="0" y="6518592"/>
            <a:ext cx="9144000" cy="208425"/>
          </a:xfrm>
          <a:prstGeom prst="rect">
            <a:avLst/>
          </a:prstGeom>
          <a:solidFill>
            <a:srgbClr val="C000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837" dirty="0" err="1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8" name="Slide Number"/>
          <p:cNvSpPr txBox="1">
            <a:spLocks/>
          </p:cNvSpPr>
          <p:nvPr userDrawn="1"/>
        </p:nvSpPr>
        <p:spPr bwMode="auto">
          <a:xfrm>
            <a:off x="8739040" y="6571100"/>
            <a:ext cx="128240" cy="125547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fld id="{42C328C1-A84F-4A39-A664-DBA00541A8C6}" type="slidenum">
              <a:rPr lang="en-US" sz="816" baseline="0" smtClean="0">
                <a:solidFill>
                  <a:schemeClr val="bg1"/>
                </a:solidFill>
                <a:latin typeface="Arial" panose="020B0604020202020204" pitchFamily="34" charset="0"/>
              </a:rPr>
              <a:pPr/>
              <a:t>‹#›</a:t>
            </a:fld>
            <a:endParaRPr lang="en-US" sz="816" baseline="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9" name="Dikdörtgen 28"/>
          <p:cNvSpPr/>
          <p:nvPr userDrawn="1"/>
        </p:nvSpPr>
        <p:spPr>
          <a:xfrm>
            <a:off x="174942" y="6517092"/>
            <a:ext cx="1570364" cy="2223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tr-TR" sz="816" b="0" spc="-8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Strateji  </a:t>
            </a:r>
            <a:r>
              <a:rPr lang="tr-TR" sz="816" b="0" spc="-4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Geliştirme Başkanlığı</a:t>
            </a:r>
            <a:endParaRPr lang="es-ES" sz="816" b="0" kern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47194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505">
          <p15:clr>
            <a:srgbClr val="F26B43"/>
          </p15:clr>
        </p15:guide>
        <p15:guide id="2" pos="74">
          <p15:clr>
            <a:srgbClr val="F26B43"/>
          </p15:clr>
        </p15:guide>
        <p15:guide id="3" orient="horz" pos="571">
          <p15:clr>
            <a:srgbClr val="F26B43"/>
          </p15:clr>
        </p15:guide>
        <p15:guide id="4" orient="horz" pos="3911">
          <p15:clr>
            <a:srgbClr val="F26B43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1" y="6356351"/>
            <a:ext cx="2057401" cy="365126"/>
          </a:xfrm>
          <a:prstGeom prst="rect">
            <a:avLst/>
          </a:prstGeom>
        </p:spPr>
        <p:txBody>
          <a:bodyPr lIns="104287" tIns="52144" rIns="104287" bIns="52144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2F408DC2-C06B-458D-AA13-A424A84345C2}" type="datetime1">
              <a:rPr lang="tr-TR" smtClean="0"/>
              <a:pPr/>
              <a:t>18.12.2019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1" y="6356351"/>
            <a:ext cx="3086100" cy="365126"/>
          </a:xfrm>
          <a:prstGeom prst="rect">
            <a:avLst/>
          </a:prstGeom>
        </p:spPr>
        <p:txBody>
          <a:bodyPr lIns="104287" tIns="52144" rIns="104287" bIns="52144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49" y="6356351"/>
            <a:ext cx="2057401" cy="365126"/>
          </a:xfrm>
          <a:prstGeom prst="rect">
            <a:avLst/>
          </a:prstGeom>
        </p:spPr>
        <p:txBody>
          <a:bodyPr lIns="104287" tIns="52144" rIns="104287" bIns="52144"/>
          <a:lstStyle/>
          <a:p>
            <a:fld id="{B2C3B8B3-F421-924C-9E16-791329F0FE9B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74545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1" y="6356351"/>
            <a:ext cx="2057401" cy="365126"/>
          </a:xfrm>
          <a:prstGeom prst="rect">
            <a:avLst/>
          </a:prstGeom>
        </p:spPr>
        <p:txBody>
          <a:bodyPr lIns="104287" tIns="52144" rIns="104287" bIns="52144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A7C53FAC-F524-43B5-8010-6556DB18F9FF}" type="datetime1">
              <a:rPr lang="tr-TR" smtClean="0"/>
              <a:pPr/>
              <a:t>18.12.2019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1" y="6356351"/>
            <a:ext cx="3086100" cy="365126"/>
          </a:xfrm>
          <a:prstGeom prst="rect">
            <a:avLst/>
          </a:prstGeom>
        </p:spPr>
        <p:txBody>
          <a:bodyPr lIns="104287" tIns="52144" rIns="104287" bIns="52144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49" y="6356351"/>
            <a:ext cx="2057401" cy="365126"/>
          </a:xfrm>
          <a:prstGeom prst="rect">
            <a:avLst/>
          </a:prstGeom>
        </p:spPr>
        <p:txBody>
          <a:bodyPr lIns="104287" tIns="52144" rIns="104287" bIns="52144"/>
          <a:lstStyle/>
          <a:p>
            <a:fld id="{B2C3B8B3-F421-924C-9E16-791329F0FE9B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09380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1" y="6356351"/>
            <a:ext cx="2057401" cy="365126"/>
          </a:xfrm>
          <a:prstGeom prst="rect">
            <a:avLst/>
          </a:prstGeom>
        </p:spPr>
        <p:txBody>
          <a:bodyPr lIns="104287" tIns="52144" rIns="104287" bIns="52144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DE6DC1E4-A746-4F2F-97A9-301BA0F5999C}" type="datetime1">
              <a:rPr lang="tr-TR" smtClean="0"/>
              <a:pPr/>
              <a:t>18.12.2019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1" y="6356351"/>
            <a:ext cx="3086100" cy="365126"/>
          </a:xfrm>
          <a:prstGeom prst="rect">
            <a:avLst/>
          </a:prstGeom>
        </p:spPr>
        <p:txBody>
          <a:bodyPr lIns="104287" tIns="52144" rIns="104287" bIns="52144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49" y="6356351"/>
            <a:ext cx="2057401" cy="365126"/>
          </a:xfrm>
          <a:prstGeom prst="rect">
            <a:avLst/>
          </a:prstGeom>
        </p:spPr>
        <p:txBody>
          <a:bodyPr lIns="104287" tIns="52144" rIns="104287" bIns="52144"/>
          <a:lstStyle/>
          <a:p>
            <a:fld id="{B2C3B8B3-F421-924C-9E16-791329F0FE9B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35999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1" y="6356351"/>
            <a:ext cx="2057401" cy="365126"/>
          </a:xfrm>
          <a:prstGeom prst="rect">
            <a:avLst/>
          </a:prstGeom>
        </p:spPr>
        <p:txBody>
          <a:bodyPr lIns="104287" tIns="52144" rIns="104287" bIns="52144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12C1FB53-98A7-4B0A-B828-EC422E9F2E59}" type="datetime1">
              <a:rPr lang="tr-TR" smtClean="0"/>
              <a:pPr/>
              <a:t>18.12.2019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1" y="6356351"/>
            <a:ext cx="3086100" cy="365126"/>
          </a:xfrm>
          <a:prstGeom prst="rect">
            <a:avLst/>
          </a:prstGeom>
        </p:spPr>
        <p:txBody>
          <a:bodyPr lIns="104287" tIns="52144" rIns="104287" bIns="52144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49" y="6356351"/>
            <a:ext cx="2057401" cy="365126"/>
          </a:xfrm>
          <a:prstGeom prst="rect">
            <a:avLst/>
          </a:prstGeom>
        </p:spPr>
        <p:txBody>
          <a:bodyPr lIns="104287" tIns="52144" rIns="104287" bIns="52144"/>
          <a:lstStyle/>
          <a:p>
            <a:fld id="{B2C3B8B3-F421-924C-9E16-791329F0FE9B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23438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6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1" y="6356351"/>
            <a:ext cx="2057401" cy="365126"/>
          </a:xfrm>
          <a:prstGeom prst="rect">
            <a:avLst/>
          </a:prstGeom>
        </p:spPr>
        <p:txBody>
          <a:bodyPr lIns="104287" tIns="52144" rIns="104287" bIns="52144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9320A2BD-5F2A-4431-8725-FB3B7C4F709B}" type="datetime1">
              <a:rPr lang="tr-TR" smtClean="0"/>
              <a:pPr/>
              <a:t>18.12.2019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1" y="6356351"/>
            <a:ext cx="3086100" cy="365126"/>
          </a:xfrm>
          <a:prstGeom prst="rect">
            <a:avLst/>
          </a:prstGeom>
        </p:spPr>
        <p:txBody>
          <a:bodyPr lIns="104287" tIns="52144" rIns="104287" bIns="52144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49" y="6356351"/>
            <a:ext cx="2057401" cy="365126"/>
          </a:xfrm>
          <a:prstGeom prst="rect">
            <a:avLst/>
          </a:prstGeom>
        </p:spPr>
        <p:txBody>
          <a:bodyPr lIns="104287" tIns="52144" rIns="104287" bIns="52144"/>
          <a:lstStyle/>
          <a:p>
            <a:fld id="{B2C3B8B3-F421-924C-9E16-791329F0FE9B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13663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1" y="6356351"/>
            <a:ext cx="2057401" cy="365126"/>
          </a:xfrm>
          <a:prstGeom prst="rect">
            <a:avLst/>
          </a:prstGeom>
        </p:spPr>
        <p:txBody>
          <a:bodyPr lIns="104287" tIns="52144" rIns="104287" bIns="52144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59738BD5-A85A-42C3-969F-43FF895A3CB4}" type="datetime1">
              <a:rPr lang="tr-TR" smtClean="0"/>
              <a:pPr/>
              <a:t>18.12.2019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1" y="6356351"/>
            <a:ext cx="3086100" cy="365126"/>
          </a:xfrm>
          <a:prstGeom prst="rect">
            <a:avLst/>
          </a:prstGeom>
        </p:spPr>
        <p:txBody>
          <a:bodyPr lIns="104287" tIns="52144" rIns="104287" bIns="52144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49" y="6356351"/>
            <a:ext cx="2057401" cy="365126"/>
          </a:xfrm>
          <a:prstGeom prst="rect">
            <a:avLst/>
          </a:prstGeom>
        </p:spPr>
        <p:txBody>
          <a:bodyPr lIns="104287" tIns="52144" rIns="104287" bIns="52144"/>
          <a:lstStyle/>
          <a:p>
            <a:fld id="{B2C3B8B3-F421-924C-9E16-791329F0FE9B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2412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theme" Target="../theme/theme1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>
            <a:extLst>
              <a:ext uri="{FF2B5EF4-FFF2-40B4-BE49-F238E27FC236}">
                <a16:creationId xmlns="" xmlns:a16="http://schemas.microsoft.com/office/drawing/2014/main" id="{2D9C3014-8CC6-C348-B099-A0FD884C7B36}"/>
              </a:ext>
            </a:extLst>
          </p:cNvPr>
          <p:cNvSpPr/>
          <p:nvPr userDrawn="1"/>
        </p:nvSpPr>
        <p:spPr>
          <a:xfrm>
            <a:off x="0" y="6468371"/>
            <a:ext cx="9144000" cy="205746"/>
          </a:xfrm>
          <a:prstGeom prst="rect">
            <a:avLst/>
          </a:prstGeom>
          <a:solidFill>
            <a:srgbClr val="C000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Dikdörtgen 10">
            <a:extLst>
              <a:ext uri="{FF2B5EF4-FFF2-40B4-BE49-F238E27FC236}">
                <a16:creationId xmlns="" xmlns:a16="http://schemas.microsoft.com/office/drawing/2014/main" id="{D9BF654B-49BC-DA47-9088-0AE0F128DDB5}"/>
              </a:ext>
            </a:extLst>
          </p:cNvPr>
          <p:cNvSpPr/>
          <p:nvPr userDrawn="1"/>
        </p:nvSpPr>
        <p:spPr>
          <a:xfrm>
            <a:off x="0" y="404664"/>
            <a:ext cx="9144000" cy="42764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404663"/>
            <a:ext cx="9144000" cy="4276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pic>
        <p:nvPicPr>
          <p:cNvPr id="12" name="Resim 11">
            <a:extLst>
              <a:ext uri="{FF2B5EF4-FFF2-40B4-BE49-F238E27FC236}">
                <a16:creationId xmlns="" xmlns:a16="http://schemas.microsoft.com/office/drawing/2014/main" id="{6B124EE0-65F8-9041-990C-42B85C4ECC7A}"/>
              </a:ext>
            </a:extLst>
          </p:cNvPr>
          <p:cNvPicPr>
            <a:picLocks noChangeAspect="1"/>
          </p:cNvPicPr>
          <p:nvPr userDrawn="1"/>
        </p:nvPicPr>
        <p:blipFill>
          <a:blip r:embed="rId36"/>
          <a:stretch>
            <a:fillRect/>
          </a:stretch>
        </p:blipFill>
        <p:spPr>
          <a:xfrm>
            <a:off x="443143" y="196037"/>
            <a:ext cx="846889" cy="846889"/>
          </a:xfrm>
          <a:prstGeom prst="rect">
            <a:avLst/>
          </a:prstGeom>
        </p:spPr>
      </p:pic>
      <p:sp>
        <p:nvSpPr>
          <p:cNvPr id="4" name="Slayt Numarası Yer Tutucusu 3">
            <a:extLst>
              <a:ext uri="{FF2B5EF4-FFF2-40B4-BE49-F238E27FC236}">
                <a16:creationId xmlns="" xmlns:a16="http://schemas.microsoft.com/office/drawing/2014/main" id="{BC7C9103-963A-204A-90EB-94ABE9D3EC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462395"/>
            <a:ext cx="2057400" cy="216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57D9DC-AA9B-D249-9803-57D6D9E15E73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05722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5" r:id="rId3"/>
    <p:sldLayoutId id="2147483666" r:id="rId4"/>
    <p:sldLayoutId id="2147483667" r:id="rId5"/>
    <p:sldLayoutId id="2147483668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78" r:id="rId15"/>
    <p:sldLayoutId id="2147483679" r:id="rId16"/>
    <p:sldLayoutId id="2147483680" r:id="rId17"/>
    <p:sldLayoutId id="2147483681" r:id="rId18"/>
    <p:sldLayoutId id="2147483682" r:id="rId19"/>
    <p:sldLayoutId id="2147483683" r:id="rId20"/>
    <p:sldLayoutId id="2147483684" r:id="rId21"/>
    <p:sldLayoutId id="2147483685" r:id="rId22"/>
    <p:sldLayoutId id="2147483686" r:id="rId23"/>
    <p:sldLayoutId id="2147483687" r:id="rId24"/>
    <p:sldLayoutId id="2147483688" r:id="rId25"/>
    <p:sldLayoutId id="2147483689" r:id="rId26"/>
    <p:sldLayoutId id="2147483690" r:id="rId27"/>
    <p:sldLayoutId id="2147483691" r:id="rId28"/>
    <p:sldLayoutId id="2147483692" r:id="rId29"/>
    <p:sldLayoutId id="2147483693" r:id="rId30"/>
    <p:sldLayoutId id="2147483694" r:id="rId31"/>
    <p:sldLayoutId id="2147483695" r:id="rId32"/>
    <p:sldLayoutId id="2147483696" r:id="rId33"/>
    <p:sldLayoutId id="2147483697" r:id="rId34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1800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sim 7">
            <a:extLst>
              <a:ext uri="{FF2B5EF4-FFF2-40B4-BE49-F238E27FC236}">
                <a16:creationId xmlns="" xmlns:a16="http://schemas.microsoft.com/office/drawing/2014/main" id="{60A8A587-E2FE-CC4C-A2E1-789A183BF6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Alt Başlık 2">
            <a:extLst>
              <a:ext uri="{FF2B5EF4-FFF2-40B4-BE49-F238E27FC236}">
                <a16:creationId xmlns="" xmlns:a16="http://schemas.microsoft.com/office/drawing/2014/main" id="{4B47418F-2317-974E-9869-E21C8FECB8DB}"/>
              </a:ext>
            </a:extLst>
          </p:cNvPr>
          <p:cNvSpPr txBox="1">
            <a:spLocks/>
          </p:cNvSpPr>
          <p:nvPr/>
        </p:nvSpPr>
        <p:spPr>
          <a:xfrm>
            <a:off x="4149990" y="3778387"/>
            <a:ext cx="4463716" cy="144146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sz="2400" dirty="0">
                <a:solidFill>
                  <a:schemeClr val="bg1"/>
                </a:solidFill>
              </a:rPr>
              <a:t>Ödenek Planlama ve Gider Takip Dairesi Başkanlığı</a:t>
            </a:r>
          </a:p>
          <a:p>
            <a:pPr marL="0" indent="0" algn="ctr">
              <a:buNone/>
            </a:pPr>
            <a:r>
              <a:rPr lang="tr-TR" sz="2400" dirty="0">
                <a:solidFill>
                  <a:schemeClr val="bg1"/>
                </a:solidFill>
              </a:rPr>
              <a:t> </a:t>
            </a:r>
            <a:r>
              <a:rPr lang="tr-TR" sz="2400" dirty="0" smtClean="0">
                <a:solidFill>
                  <a:schemeClr val="bg1"/>
                </a:solidFill>
              </a:rPr>
              <a:t>01-07.12.2019</a:t>
            </a:r>
            <a:br>
              <a:rPr lang="tr-TR" sz="2400" dirty="0" smtClean="0">
                <a:solidFill>
                  <a:schemeClr val="bg1"/>
                </a:solidFill>
              </a:rPr>
            </a:br>
            <a:endParaRPr lang="tr-TR" sz="24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tr-TR" sz="2400" dirty="0" smtClean="0">
              <a:solidFill>
                <a:schemeClr val="bg1"/>
              </a:solidFill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400" dirty="0" smtClean="0">
                <a:solidFill>
                  <a:schemeClr val="bg1"/>
                </a:solidFill>
              </a:rPr>
              <a:t>Hatice KARACA KORKMAZ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400" dirty="0" smtClean="0">
                <a:solidFill>
                  <a:schemeClr val="bg1"/>
                </a:solidFill>
              </a:rPr>
              <a:t>Mali Hizmetler Uzmanı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400" dirty="0" smtClean="0">
                <a:solidFill>
                  <a:schemeClr val="bg1"/>
                </a:solidFill>
              </a:rPr>
              <a:t>Global Bütçe ve Gider Takip Birim Sorumlusu</a:t>
            </a:r>
          </a:p>
          <a:p>
            <a:pPr marL="0" indent="0" algn="ctr">
              <a:buNone/>
            </a:pPr>
            <a:endParaRPr lang="tr-TR" sz="2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tr-TR" sz="2400" dirty="0">
              <a:solidFill>
                <a:schemeClr val="bg1"/>
              </a:solidFill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6785" y="278403"/>
            <a:ext cx="4221061" cy="268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593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249262" y="447326"/>
            <a:ext cx="83719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r-TR" altLang="tr-TR" sz="16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Ödenek Planlama ve Gider Takip Dairesi Başkanlığı</a:t>
            </a:r>
            <a:endParaRPr lang="tr-TR" sz="1224" b="1" kern="0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576648" y="1231747"/>
            <a:ext cx="7990703" cy="4134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spcBef>
                <a:spcPct val="20000"/>
              </a:spcBef>
            </a:pPr>
            <a:r>
              <a:rPr lang="tr-TR" altLang="tr-T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A-Global Bütçe Planlama ve Ödenek Tahsis İşlemleri</a:t>
            </a:r>
          </a:p>
          <a:p>
            <a:pPr lvl="0" defTabSz="457200">
              <a:lnSpc>
                <a:spcPct val="150000"/>
              </a:lnSpc>
              <a:spcBef>
                <a:spcPct val="20000"/>
              </a:spcBef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 defTabSz="457200">
              <a:lnSpc>
                <a:spcPct val="150000"/>
              </a:lnSpc>
              <a:spcBef>
                <a:spcPct val="20000"/>
              </a:spcBef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Önceki aylarda yapılan ödemeler dikkate alınarak projeksiyon yapılmakta olup personel gideri yaklaşık olarak planlanıp İl Sağlık Müdürlüklerine nakit olarak gönderilmektedir.</a:t>
            </a:r>
          </a:p>
          <a:p>
            <a:pPr lvl="0" defTabSz="457200">
              <a:lnSpc>
                <a:spcPct val="150000"/>
              </a:lnSpc>
              <a:spcBef>
                <a:spcPct val="20000"/>
              </a:spcBef>
            </a:pPr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457200">
              <a:lnSpc>
                <a:spcPct val="150000"/>
              </a:lnSpc>
              <a:spcBef>
                <a:spcPct val="20000"/>
              </a:spcBef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Ayrıca; ilgili mevzuatına göre personele ödenmesi gereken </a:t>
            </a:r>
            <a:r>
              <a:rPr lang="tr-T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Tediye ve İkramiye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gibi ödemeler ilgili ayına göre planlanarak gönderilmektedir.</a:t>
            </a:r>
          </a:p>
          <a:p>
            <a:pPr lvl="0" defTabSz="457200">
              <a:lnSpc>
                <a:spcPct val="150000"/>
              </a:lnSpc>
              <a:spcBef>
                <a:spcPct val="20000"/>
              </a:spcBef>
            </a:pP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2338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249262" y="447326"/>
            <a:ext cx="83719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r-TR" altLang="tr-TR" sz="16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Ödenek Planlama ve Gider Takip Dairesi Başkanlığı</a:t>
            </a:r>
            <a:endParaRPr lang="tr-TR" sz="1224" b="1" kern="0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725308" y="2125761"/>
            <a:ext cx="7982464" cy="396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defTabSz="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tr-T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Sabit Ek Ödeme</a:t>
            </a:r>
          </a:p>
          <a:p>
            <a:pPr marL="457200" lvl="0" indent="-457200" defTabSz="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tr-T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Sabit Dışı Performansa Dayalı Ek Ödeme</a:t>
            </a:r>
          </a:p>
          <a:p>
            <a:pPr marL="457200" lvl="0" indent="-457200" defTabSz="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tr-T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Maaş (Döner Sermaye kadrosunda yer alan personel için)</a:t>
            </a:r>
          </a:p>
          <a:p>
            <a:pPr marL="457200" lvl="0" indent="-457200" defTabSz="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tr-T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Nöbet Ücretleri</a:t>
            </a:r>
          </a:p>
          <a:p>
            <a:pPr marL="457200" lvl="0" indent="-457200" defTabSz="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tr-T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Tayın Bedeli</a:t>
            </a:r>
          </a:p>
          <a:p>
            <a:pPr marL="457200" lvl="0" indent="-457200" defTabSz="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tr-T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Stajyer Öğrenci</a:t>
            </a:r>
          </a:p>
          <a:p>
            <a:pPr marL="457200" lvl="0" indent="-457200" defTabSz="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tr-T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Sosyal Haklar</a:t>
            </a:r>
          </a:p>
          <a:p>
            <a:pPr marL="457200" lvl="0" indent="-457200" defTabSz="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tr-T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Sözleşmeli Yönetici Ek Ödemesi</a:t>
            </a:r>
          </a:p>
          <a:p>
            <a:pPr marL="457200" lvl="0" indent="-457200" defTabSz="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tr-T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İlk Yardım Gözetmen Ücreti</a:t>
            </a:r>
          </a:p>
          <a:p>
            <a:pPr marL="457200" lvl="0" indent="-457200" defTabSz="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tr-T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Geçici Görev Performans Ek Ödemesi </a:t>
            </a:r>
            <a:r>
              <a:rPr lang="tr-TR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v.b</a:t>
            </a:r>
            <a:r>
              <a:rPr lang="tr-T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lvl="0" indent="-342900" defTabSz="457200">
              <a:spcBef>
                <a:spcPct val="20000"/>
              </a:spcBef>
              <a:buFont typeface="Arial"/>
              <a:buChar char="•"/>
            </a:pPr>
            <a:endParaRPr lang="tr-TR" sz="2500" dirty="0">
              <a:solidFill>
                <a:prstClr val="black"/>
              </a:solidFill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-335560" y="1614222"/>
            <a:ext cx="4647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Personel Giderleri  </a:t>
            </a:r>
          </a:p>
        </p:txBody>
      </p:sp>
      <p:sp>
        <p:nvSpPr>
          <p:cNvPr id="3" name="Dikdörtgen 2">
            <a:extLst>
              <a:ext uri="{FF2B5EF4-FFF2-40B4-BE49-F238E27FC236}">
                <a16:creationId xmlns="" xmlns:a16="http://schemas.microsoft.com/office/drawing/2014/main" id="{7EBC1F02-81A2-487A-B107-1EBF89BA16A0}"/>
              </a:ext>
            </a:extLst>
          </p:cNvPr>
          <p:cNvSpPr/>
          <p:nvPr/>
        </p:nvSpPr>
        <p:spPr>
          <a:xfrm>
            <a:off x="675314" y="1123107"/>
            <a:ext cx="80324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spcBef>
                <a:spcPct val="20000"/>
              </a:spcBef>
            </a:pPr>
            <a:r>
              <a:rPr lang="tr-TR" alt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A-Global Bütçe Planlama ve Ödenek Tahsis İşlemleri</a:t>
            </a:r>
          </a:p>
        </p:txBody>
      </p:sp>
    </p:spTree>
    <p:extLst>
      <p:ext uri="{BB962C8B-B14F-4D97-AF65-F5344CB8AC3E}">
        <p14:creationId xmlns:p14="http://schemas.microsoft.com/office/powerpoint/2010/main" val="35782272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249262" y="447326"/>
            <a:ext cx="83719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r-TR" altLang="tr-TR" sz="16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Ödenek Planlama ve Gider Takip Dairesi Başkanlığı</a:t>
            </a:r>
            <a:endParaRPr lang="tr-TR" sz="1224" b="1" kern="0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249262" y="1794893"/>
            <a:ext cx="7990703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>
              <a:spcBef>
                <a:spcPct val="20000"/>
              </a:spcBef>
            </a:pPr>
            <a:r>
              <a:rPr lang="tr-T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İşletme Giderleri</a:t>
            </a:r>
          </a:p>
          <a:p>
            <a:pPr marL="457200" lvl="0" indent="-457200" defTabSz="4572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 defTabSz="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Elektrik</a:t>
            </a:r>
          </a:p>
          <a:p>
            <a:pPr marL="457200" lvl="0" indent="-457200" defTabSz="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</a:p>
          <a:p>
            <a:pPr marL="457200" lvl="0" indent="-457200" defTabSz="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Yakacak</a:t>
            </a:r>
          </a:p>
          <a:p>
            <a:pPr marL="457200" lvl="0" indent="-457200" defTabSz="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Telefon</a:t>
            </a:r>
          </a:p>
          <a:p>
            <a:pPr marL="457200" lvl="0" indent="-457200" defTabSz="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İnternet</a:t>
            </a:r>
          </a:p>
          <a:p>
            <a:pPr marL="457200" lvl="0" indent="-457200" defTabSz="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Kira </a:t>
            </a:r>
            <a:r>
              <a:rPr lang="tr-TR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v.b</a:t>
            </a:r>
            <a:endParaRPr lang="tr-TR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Dikdörtgen 1">
            <a:extLst>
              <a:ext uri="{FF2B5EF4-FFF2-40B4-BE49-F238E27FC236}">
                <a16:creationId xmlns="" xmlns:a16="http://schemas.microsoft.com/office/drawing/2014/main" id="{C874DBDC-C585-4A2B-96D7-E2FE2D775681}"/>
              </a:ext>
            </a:extLst>
          </p:cNvPr>
          <p:cNvSpPr/>
          <p:nvPr/>
        </p:nvSpPr>
        <p:spPr>
          <a:xfrm>
            <a:off x="792760" y="1113031"/>
            <a:ext cx="81499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spcBef>
                <a:spcPct val="20000"/>
              </a:spcBef>
            </a:pPr>
            <a:r>
              <a:rPr lang="tr-TR" altLang="tr-T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A-Global Bütçe Planlama ve Ödenek Tahsis İşlemleri</a:t>
            </a:r>
          </a:p>
        </p:txBody>
      </p:sp>
    </p:spTree>
    <p:extLst>
      <p:ext uri="{BB962C8B-B14F-4D97-AF65-F5344CB8AC3E}">
        <p14:creationId xmlns:p14="http://schemas.microsoft.com/office/powerpoint/2010/main" val="1916118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249262" y="447326"/>
            <a:ext cx="83719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r-TR" altLang="tr-TR" sz="16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Ödenek Planlama ve Gider Takip Dairesi Başkanlığı</a:t>
            </a:r>
            <a:endParaRPr lang="tr-TR" sz="1224" b="1" kern="0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846590" y="1893947"/>
            <a:ext cx="7990703" cy="2810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>
              <a:spcBef>
                <a:spcPct val="20000"/>
              </a:spcBef>
            </a:pPr>
            <a:r>
              <a:rPr lang="tr-T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Hizmet Alımı Giderleri</a:t>
            </a:r>
          </a:p>
          <a:p>
            <a:pPr lvl="0" algn="ctr" defTabSz="457200">
              <a:spcBef>
                <a:spcPct val="20000"/>
              </a:spcBef>
            </a:pPr>
            <a:endParaRPr lang="tr-TR" sz="105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 defTabSz="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Laboratuvar</a:t>
            </a:r>
          </a:p>
          <a:p>
            <a:pPr marL="457200" lvl="0" indent="-457200" defTabSz="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Malzemeli yemek hizmet alımı</a:t>
            </a:r>
          </a:p>
          <a:p>
            <a:pPr marL="457200" lvl="0" indent="-457200" defTabSz="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Görüntüleme</a:t>
            </a:r>
          </a:p>
          <a:p>
            <a:pPr marL="457200" lvl="0" indent="-457200" defTabSz="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Sterilizasyon</a:t>
            </a:r>
          </a:p>
          <a:p>
            <a:pPr marL="457200" lvl="0" indent="-457200" defTabSz="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Hastane Bilgi Yönetim Sistemi(HBYS)</a:t>
            </a:r>
          </a:p>
          <a:p>
            <a:pPr marL="457200" lvl="0" indent="-457200" defTabSz="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tr-TR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V.b</a:t>
            </a:r>
            <a:endParaRPr lang="tr-TR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Dikdörtgen 1">
            <a:extLst>
              <a:ext uri="{FF2B5EF4-FFF2-40B4-BE49-F238E27FC236}">
                <a16:creationId xmlns="" xmlns:a16="http://schemas.microsoft.com/office/drawing/2014/main" id="{6052FA80-D5FD-4437-8F56-DAAFEC107166}"/>
              </a:ext>
            </a:extLst>
          </p:cNvPr>
          <p:cNvSpPr/>
          <p:nvPr/>
        </p:nvSpPr>
        <p:spPr>
          <a:xfrm>
            <a:off x="616188" y="978825"/>
            <a:ext cx="791162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spcBef>
                <a:spcPct val="20000"/>
              </a:spcBef>
            </a:pPr>
            <a:r>
              <a:rPr lang="tr-TR" altLang="tr-T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A-Global Bütçe Planlama ve Ödenek Tahsis İşlemleri</a:t>
            </a:r>
          </a:p>
        </p:txBody>
      </p:sp>
    </p:spTree>
    <p:extLst>
      <p:ext uri="{BB962C8B-B14F-4D97-AF65-F5344CB8AC3E}">
        <p14:creationId xmlns:p14="http://schemas.microsoft.com/office/powerpoint/2010/main" val="9838040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249262" y="447326"/>
            <a:ext cx="83719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r-TR" altLang="tr-TR" sz="16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Ödenek Planlama ve Gider Takip Dairesi Başkanlığı</a:t>
            </a:r>
            <a:endParaRPr lang="tr-TR" sz="1224" b="1" kern="0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660690" y="1493407"/>
            <a:ext cx="7990703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>
              <a:spcBef>
                <a:spcPct val="20000"/>
              </a:spcBef>
            </a:pPr>
            <a:r>
              <a:rPr lang="tr-T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Kanuni Yükümlülükler</a:t>
            </a:r>
            <a:endParaRPr lang="tr-T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defTabSz="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tr-T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Vergi</a:t>
            </a:r>
          </a:p>
          <a:p>
            <a:pPr marL="457200" lvl="0" indent="-457200" defTabSz="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Sosyal Güvenlik Prim Ödemeleri</a:t>
            </a:r>
          </a:p>
          <a:p>
            <a:pPr marL="457200" lvl="0" indent="-457200" defTabSz="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Sosyal Hizmetler Kurumu Ödemesi </a:t>
            </a:r>
            <a:r>
              <a:rPr lang="tr-TR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(Her yıl Ocak ayı sonuna kadar ödeniyor.)</a:t>
            </a:r>
          </a:p>
          <a:p>
            <a:pPr marL="342900" lvl="0" indent="-342900" defTabSz="457200">
              <a:spcBef>
                <a:spcPct val="20000"/>
              </a:spcBef>
              <a:buFont typeface="Arial"/>
              <a:buChar char="•"/>
            </a:pPr>
            <a:r>
              <a:rPr lang="tr-T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Hazine Hissesi </a:t>
            </a:r>
            <a:r>
              <a:rPr lang="tr-T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(Götürü bedel kapsamında gönderilen ödenekler için hazine hissesi merkezden kesinti yapılarak gönderilmektedir.)</a:t>
            </a:r>
          </a:p>
          <a:p>
            <a:pPr marL="342900" lvl="0" indent="-342900" defTabSz="457200">
              <a:spcBef>
                <a:spcPct val="20000"/>
              </a:spcBef>
              <a:buFont typeface="Arial"/>
              <a:buChar char="•"/>
            </a:pPr>
            <a:r>
              <a:rPr lang="tr-T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Merkez Pay </a:t>
            </a:r>
            <a:r>
              <a:rPr lang="tr-T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(Bir sonraki ayın 20 sine kadar merkez hesaba aktarılması gerekmektedir.)</a:t>
            </a:r>
          </a:p>
          <a:p>
            <a:pPr algn="just" defTabSz="457200">
              <a:spcBef>
                <a:spcPct val="20000"/>
              </a:spcBef>
            </a:pPr>
            <a:r>
              <a:rPr lang="tr-T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İl Sağlık Müdürlüğü ve bağlı sağlık tesislerinin mizanlarında yer alan kodlardan beyanname dönemi içerisindeki tutarlara göre gönderilmektedir.</a:t>
            </a:r>
          </a:p>
          <a:p>
            <a:pPr algn="just" defTabSz="457200">
              <a:spcBef>
                <a:spcPct val="20000"/>
              </a:spcBef>
            </a:pPr>
            <a:r>
              <a:rPr lang="tr-T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457200">
              <a:spcBef>
                <a:spcPct val="20000"/>
              </a:spcBef>
            </a:pPr>
            <a:r>
              <a:rPr lang="tr-TR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NOT: Her ayın 20-23 üne kadar planlanmaktadır.</a:t>
            </a:r>
          </a:p>
          <a:p>
            <a:pPr lvl="0" defTabSz="457200">
              <a:spcBef>
                <a:spcPct val="20000"/>
              </a:spcBef>
            </a:pPr>
            <a:endParaRPr lang="tr-TR" sz="20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Dikdörtgen 1">
            <a:extLst>
              <a:ext uri="{FF2B5EF4-FFF2-40B4-BE49-F238E27FC236}">
                <a16:creationId xmlns="" xmlns:a16="http://schemas.microsoft.com/office/drawing/2014/main" id="{4B9B970A-B3EB-4D4D-9AB1-E9C05F25EC8D}"/>
              </a:ext>
            </a:extLst>
          </p:cNvPr>
          <p:cNvSpPr/>
          <p:nvPr/>
        </p:nvSpPr>
        <p:spPr>
          <a:xfrm>
            <a:off x="660690" y="1049566"/>
            <a:ext cx="81477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spcBef>
                <a:spcPct val="20000"/>
              </a:spcBef>
            </a:pPr>
            <a:r>
              <a:rPr lang="tr-TR" alt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A-Global Bütçe Planlama ve Ödenek Tahsis İşlemleri</a:t>
            </a:r>
          </a:p>
        </p:txBody>
      </p:sp>
    </p:spTree>
    <p:extLst>
      <p:ext uri="{BB962C8B-B14F-4D97-AF65-F5344CB8AC3E}">
        <p14:creationId xmlns:p14="http://schemas.microsoft.com/office/powerpoint/2010/main" val="35782676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249262" y="447326"/>
            <a:ext cx="83719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r-TR" altLang="tr-TR" sz="16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Ödenek Planlama ve Gider Takip Dairesi Başkanlığı</a:t>
            </a:r>
            <a:endParaRPr lang="tr-TR" sz="1224" b="1" kern="0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2" name="Dikdörtgen 1">
            <a:extLst>
              <a:ext uri="{FF2B5EF4-FFF2-40B4-BE49-F238E27FC236}">
                <a16:creationId xmlns="" xmlns:a16="http://schemas.microsoft.com/office/drawing/2014/main" id="{6052FA80-D5FD-4437-8F56-DAAFEC107166}"/>
              </a:ext>
            </a:extLst>
          </p:cNvPr>
          <p:cNvSpPr/>
          <p:nvPr/>
        </p:nvSpPr>
        <p:spPr>
          <a:xfrm>
            <a:off x="616188" y="978825"/>
            <a:ext cx="791162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spcBef>
                <a:spcPct val="20000"/>
              </a:spcBef>
            </a:pPr>
            <a:r>
              <a:rPr lang="tr-TR" altLang="tr-T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A-Global Bütçe Planlama ve Ödenek Tahsis İşlemleri</a:t>
            </a:r>
          </a:p>
        </p:txBody>
      </p:sp>
      <p:graphicFrame>
        <p:nvGraphicFramePr>
          <p:cNvPr id="4" name="Tablo 3">
            <a:extLst>
              <a:ext uri="{FF2B5EF4-FFF2-40B4-BE49-F238E27FC236}">
                <a16:creationId xmlns="" xmlns:a16="http://schemas.microsoft.com/office/drawing/2014/main" id="{0666F7A7-5A7F-4DE7-9A39-A41BEB47B7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508574"/>
              </p:ext>
            </p:extLst>
          </p:nvPr>
        </p:nvGraphicFramePr>
        <p:xfrm>
          <a:off x="641112" y="1837004"/>
          <a:ext cx="7907269" cy="3431281"/>
        </p:xfrm>
        <a:graphic>
          <a:graphicData uri="http://schemas.openxmlformats.org/drawingml/2006/table">
            <a:tbl>
              <a:tblPr/>
              <a:tblGrid>
                <a:gridCol w="2792913">
                  <a:extLst>
                    <a:ext uri="{9D8B030D-6E8A-4147-A177-3AD203B41FA5}">
                      <a16:colId xmlns="" xmlns:a16="http://schemas.microsoft.com/office/drawing/2014/main" val="3977763416"/>
                    </a:ext>
                  </a:extLst>
                </a:gridCol>
                <a:gridCol w="1263631">
                  <a:extLst>
                    <a:ext uri="{9D8B030D-6E8A-4147-A177-3AD203B41FA5}">
                      <a16:colId xmlns="" xmlns:a16="http://schemas.microsoft.com/office/drawing/2014/main" val="2550298134"/>
                    </a:ext>
                  </a:extLst>
                </a:gridCol>
                <a:gridCol w="421211">
                  <a:extLst>
                    <a:ext uri="{9D8B030D-6E8A-4147-A177-3AD203B41FA5}">
                      <a16:colId xmlns="" xmlns:a16="http://schemas.microsoft.com/office/drawing/2014/main" val="2161138440"/>
                    </a:ext>
                  </a:extLst>
                </a:gridCol>
                <a:gridCol w="1263631">
                  <a:extLst>
                    <a:ext uri="{9D8B030D-6E8A-4147-A177-3AD203B41FA5}">
                      <a16:colId xmlns="" xmlns:a16="http://schemas.microsoft.com/office/drawing/2014/main" val="609214688"/>
                    </a:ext>
                  </a:extLst>
                </a:gridCol>
                <a:gridCol w="421211">
                  <a:extLst>
                    <a:ext uri="{9D8B030D-6E8A-4147-A177-3AD203B41FA5}">
                      <a16:colId xmlns="" xmlns:a16="http://schemas.microsoft.com/office/drawing/2014/main" val="2926428022"/>
                    </a:ext>
                  </a:extLst>
                </a:gridCol>
                <a:gridCol w="1263631">
                  <a:extLst>
                    <a:ext uri="{9D8B030D-6E8A-4147-A177-3AD203B41FA5}">
                      <a16:colId xmlns="" xmlns:a16="http://schemas.microsoft.com/office/drawing/2014/main" val="289099567"/>
                    </a:ext>
                  </a:extLst>
                </a:gridCol>
                <a:gridCol w="481041">
                  <a:extLst>
                    <a:ext uri="{9D8B030D-6E8A-4147-A177-3AD203B41FA5}">
                      <a16:colId xmlns="" xmlns:a16="http://schemas.microsoft.com/office/drawing/2014/main" val="1015114960"/>
                    </a:ext>
                  </a:extLst>
                </a:gridCol>
              </a:tblGrid>
              <a:tr h="54109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YILLAR İTİBARIYLA SAĞLIK BAKANLIĞI DÖNER SERMAYE GİDERLERİ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05231831"/>
                  </a:ext>
                </a:extLst>
              </a:tr>
              <a:tr h="41556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Gider Kalemleri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 </a:t>
                      </a:r>
                      <a:br>
                        <a:rPr lang="tr-TR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tr-TR" sz="9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Artış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 </a:t>
                      </a:r>
                      <a:br>
                        <a:rPr lang="tr-TR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tr-TR" sz="9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Artış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tr-TR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 Projeksiyon</a:t>
                      </a:r>
                      <a:br>
                        <a:rPr lang="tr-TR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tr-TR" sz="9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Artış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831325824"/>
                  </a:ext>
                </a:extLst>
              </a:tr>
              <a:tr h="353517"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Toplam Yatırım Giderleri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242.395.231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-80%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1.463.603.028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1.835.732.784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0501894"/>
                  </a:ext>
                </a:extLst>
              </a:tr>
              <a:tr h="353517"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Toplam Tıbbi Malzeme İlaç Lab. Gideri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6.364.899.094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7.546.038.333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8.414.693.539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90088021"/>
                  </a:ext>
                </a:extLst>
              </a:tr>
              <a:tr h="353517"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Toplam Hizmet Alımı Giderleri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9.858.725.388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6.254.188.019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5.249.046.622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3685995"/>
                  </a:ext>
                </a:extLst>
              </a:tr>
              <a:tr h="353517"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Toplam Personel Giderleri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15.238.322.945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22.929.232.951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29.986.669.982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60299098"/>
                  </a:ext>
                </a:extLst>
              </a:tr>
              <a:tr h="353517"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Toplam Kanuni Yükümlülükler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2.048.647.331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2.761.997.941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3.588.997.941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70196102"/>
                  </a:ext>
                </a:extLst>
              </a:tr>
              <a:tr h="353517"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Toplam Diğer İşletme Giderleri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2.090.494.054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2.593.149.726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3.826.976.123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19074566"/>
                  </a:ext>
                </a:extLst>
              </a:tr>
              <a:tr h="353517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Toplam Giderler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35.843.484.042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43.548.209.998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52.902.116.991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83037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90725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249262" y="493088"/>
            <a:ext cx="83719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r-TR" altLang="tr-TR" sz="16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Ödenek Planlama ve Gider Takip Dairesi Başkanlığı</a:t>
            </a:r>
            <a:endParaRPr lang="tr-TR" sz="1224" b="1" kern="0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843434" y="1871727"/>
            <a:ext cx="7545557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B- Merkez Pay Planlama ve Ödenek Tahsis İşlemleri</a:t>
            </a:r>
          </a:p>
          <a:p>
            <a:pPr lvl="0" defTabSz="457200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altLang="tr-TR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 defTabSz="4572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tr-TR" altLang="tr-TR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Bakanlığımız Merkez Hizmet Birimlerinin genel bütçeden karşılayamadıkları özellikli projelerinin 209 sayılı kanuna göre merkezde toplanan tutardan finansman planlamasını ve nakit tahsisini yapmaktayız.</a:t>
            </a:r>
          </a:p>
          <a:p>
            <a:pPr marL="342900" lvl="0" indent="-342900" algn="just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tr-TR" altLang="tr-TR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tr-TR" altLang="tr-TR" sz="2000" dirty="0">
              <a:solidFill>
                <a:prstClr val="black"/>
              </a:solidFill>
            </a:endParaRPr>
          </a:p>
          <a:p>
            <a:pPr marL="342900" lvl="0" indent="-342900" algn="just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tr-TR" altLang="tr-TR" sz="2000" dirty="0">
              <a:solidFill>
                <a:prstClr val="black"/>
              </a:solidFill>
            </a:endParaRPr>
          </a:p>
          <a:p>
            <a:pPr marL="342900" lvl="0" indent="-342900" algn="just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tr-TR" altLang="tr-TR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4964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249262" y="493088"/>
            <a:ext cx="83719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r-TR" altLang="tr-TR" sz="16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Ödenek Planlama ve Gider Takip Dairesi Başkanlığı</a:t>
            </a:r>
            <a:endParaRPr lang="tr-TR" sz="1224" b="1" kern="0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626075" y="1156925"/>
            <a:ext cx="789184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dirty="0">
                <a:solidFill>
                  <a:srgbClr val="FF0000"/>
                </a:solidFill>
                <a:latin typeface="Calibri" panose="020F0502020204030204" pitchFamily="34" charset="0"/>
              </a:rPr>
              <a:t>  </a:t>
            </a:r>
            <a:r>
              <a:rPr lang="tr-TR" altLang="tr-TR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B-Merkez Pay Planlama ve Ödenek Tahsis İşlemleri</a:t>
            </a:r>
          </a:p>
          <a:p>
            <a:pPr marL="342900" lvl="0" indent="-3429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tr-TR" altLang="tr-TR" sz="2000" dirty="0">
              <a:solidFill>
                <a:prstClr val="black"/>
              </a:solidFill>
            </a:endParaRPr>
          </a:p>
          <a:p>
            <a:pPr marL="342900" lvl="0" indent="-3429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tr-TR" altLang="tr-TR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Uçak Ambulans Kiralama Hizmet Alımı</a:t>
            </a:r>
          </a:p>
          <a:p>
            <a:pPr marL="342900" lvl="0" indent="-3429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tr-TR" altLang="tr-TR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MHRS Alo 182</a:t>
            </a:r>
          </a:p>
          <a:p>
            <a:pPr marL="342900" lvl="0" indent="-3429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tr-TR" altLang="tr-TR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Mobil Sağlık</a:t>
            </a:r>
          </a:p>
          <a:p>
            <a:pPr marL="342900" lvl="0" indent="-3429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tr-TR" altLang="tr-TR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Helikopter Ambulans Kiralama Hizmet Alımı</a:t>
            </a:r>
          </a:p>
          <a:p>
            <a:pPr marL="342900" lvl="0" indent="-3429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tr-TR" altLang="tr-TR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SABİM</a:t>
            </a:r>
          </a:p>
          <a:p>
            <a:pPr marL="342900" lvl="0" indent="-3429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tr-TR" altLang="tr-TR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TÜRKÖK</a:t>
            </a:r>
          </a:p>
          <a:p>
            <a:pPr marL="342900" lvl="0" indent="-3429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tr-TR" altLang="tr-TR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Antineoplastik</a:t>
            </a:r>
            <a:r>
              <a:rPr lang="tr-TR" altLang="tr-TR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İlaç Alımı</a:t>
            </a:r>
          </a:p>
          <a:p>
            <a:pPr marL="342900" lvl="0" indent="-3429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tr-TR" altLang="tr-TR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Alo 171</a:t>
            </a:r>
          </a:p>
          <a:p>
            <a:pPr marL="342900" lvl="0" indent="-3429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tr-TR" altLang="tr-TR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Merkez Birimleri Sabit Ek ödemeleri</a:t>
            </a:r>
          </a:p>
          <a:p>
            <a:pPr marL="342900" lvl="0" indent="-3429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tr-TR" altLang="tr-TR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 benzeri giderler</a:t>
            </a:r>
          </a:p>
        </p:txBody>
      </p:sp>
    </p:spTree>
    <p:extLst>
      <p:ext uri="{BB962C8B-B14F-4D97-AF65-F5344CB8AC3E}">
        <p14:creationId xmlns:p14="http://schemas.microsoft.com/office/powerpoint/2010/main" val="17955881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249262" y="493088"/>
            <a:ext cx="83719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r-TR" altLang="tr-TR" sz="16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Ödenek Planlama ve Tahsis İşlemleri</a:t>
            </a:r>
            <a:endParaRPr lang="tr-TR" sz="1224" b="1" kern="0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703239" y="1547579"/>
            <a:ext cx="7891849" cy="3467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tr-TR" altLang="tr-T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C- Genel Bütçe Ödeneklerinin Planlama ve Tahsis İşlemleri</a:t>
            </a:r>
          </a:p>
          <a:p>
            <a:pPr lvl="0" defTabSz="457200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altLang="tr-TR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200000"/>
              </a:lnSpc>
              <a:spcAft>
                <a:spcPts val="600"/>
              </a:spcAft>
              <a:buClr>
                <a:prstClr val="black"/>
              </a:buClr>
              <a:buSzPct val="100000"/>
              <a:buFont typeface="Arial"/>
              <a:buChar char="•"/>
              <a:defRPr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Akaryakıt Giderleri (15.01.00.62-</a:t>
            </a:r>
            <a:r>
              <a:rPr lang="tr-T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07.4.0.00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-1-03.2.3.02)</a:t>
            </a:r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Geçici Görev Yolluğu  (15.01.00.62-</a:t>
            </a:r>
            <a:r>
              <a:rPr lang="tr-T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07.4.0.00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-1-03.3) </a:t>
            </a:r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Sürekli Görev Yolluğu   (15.01.00.62-</a:t>
            </a:r>
            <a:r>
              <a:rPr lang="tr-T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07.4.0.22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-1-03.3)</a:t>
            </a:r>
          </a:p>
          <a:p>
            <a:pPr marL="342900" lvl="0" indent="-342900" defTabSz="457200">
              <a:lnSpc>
                <a:spcPct val="150000"/>
              </a:lnSpc>
              <a:spcBef>
                <a:spcPct val="20000"/>
              </a:spcBef>
              <a:buFont typeface="Arial"/>
              <a:buChar char="•"/>
              <a:defRPr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Taşıt Kiralama Giderleri  (15.01.00.62-</a:t>
            </a:r>
            <a:r>
              <a:rPr lang="tr-T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07.4.0.00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-1- 03.5.5.02)</a:t>
            </a:r>
          </a:p>
          <a:p>
            <a:pPr marL="342900" lvl="1" indent="-342900" defTabSz="457200">
              <a:lnSpc>
                <a:spcPct val="150000"/>
              </a:lnSpc>
              <a:spcBef>
                <a:spcPct val="20000"/>
              </a:spcBef>
              <a:buFont typeface="Arial"/>
              <a:buChar char="•"/>
              <a:defRPr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Aile Hekimliği Hizmetleri (15.01.00.62-</a:t>
            </a:r>
            <a:r>
              <a:rPr lang="tr-T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07.2.1.02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-1-03.5 )</a:t>
            </a:r>
          </a:p>
        </p:txBody>
      </p:sp>
    </p:spTree>
    <p:extLst>
      <p:ext uri="{BB962C8B-B14F-4D97-AF65-F5344CB8AC3E}">
        <p14:creationId xmlns:p14="http://schemas.microsoft.com/office/powerpoint/2010/main" val="7009524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249262" y="493088"/>
            <a:ext cx="83719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r-TR" altLang="tr-TR" sz="16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Ödenek Planlama ve Tahsis İşlemleri</a:t>
            </a:r>
            <a:endParaRPr lang="tr-TR" sz="1224" b="1" kern="0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535459" y="1153297"/>
            <a:ext cx="8272981" cy="4887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C- Genel Bütçe Ödeneklerinin Planlama ve Tahsis İşlemleri</a:t>
            </a:r>
          </a:p>
          <a:p>
            <a:pPr lvl="0" defTabSz="457200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altLang="tr-TR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defTabSz="457200">
              <a:lnSpc>
                <a:spcPct val="150000"/>
              </a:lnSpc>
              <a:spcBef>
                <a:spcPct val="20000"/>
              </a:spcBef>
              <a:buFont typeface="Arial"/>
              <a:buChar char="•"/>
              <a:defRPr/>
            </a:pPr>
            <a:r>
              <a:rPr lang="tr-T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Taşıt Bakım ve Onarım Giderleri (</a:t>
            </a:r>
            <a:r>
              <a:rPr lang="tr-TR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15.01.00.62-</a:t>
            </a:r>
            <a:r>
              <a:rPr lang="tr-T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07.4.0.00-1-</a:t>
            </a:r>
            <a:r>
              <a:rPr lang="tr-T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03.7.3.03)</a:t>
            </a:r>
          </a:p>
          <a:p>
            <a:pPr lvl="0" defTabSz="457200">
              <a:lnSpc>
                <a:spcPct val="150000"/>
              </a:lnSpc>
              <a:spcBef>
                <a:spcPct val="20000"/>
              </a:spcBef>
              <a:defRPr/>
            </a:pPr>
            <a:r>
              <a:rPr lang="tr-T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(İstanbul, İzmir, Ankara illeri için )</a:t>
            </a:r>
          </a:p>
          <a:p>
            <a:pPr marL="285750" lvl="0" indent="-285750" defTabSz="4572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tr-T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Gayrimenkul Bakım ve Onarım Giderleri (</a:t>
            </a:r>
            <a:r>
              <a:rPr lang="tr-TR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15.01.00.62-</a:t>
            </a:r>
            <a:r>
              <a:rPr lang="tr-T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07.4.0.00-1-</a:t>
            </a:r>
            <a:r>
              <a:rPr lang="tr-T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03.8)</a:t>
            </a:r>
          </a:p>
          <a:p>
            <a:pPr marL="342900" lvl="0" indent="-342900" defTabSz="457200">
              <a:lnSpc>
                <a:spcPct val="150000"/>
              </a:lnSpc>
              <a:spcBef>
                <a:spcPct val="20000"/>
              </a:spcBef>
              <a:buFont typeface="Arial"/>
              <a:buChar char="•"/>
              <a:defRPr/>
            </a:pPr>
            <a:r>
              <a:rPr lang="tr-T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Mamul Mal Alımları (</a:t>
            </a:r>
            <a:r>
              <a:rPr lang="tr-TR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15.01.00.62-</a:t>
            </a:r>
            <a:r>
              <a:rPr lang="tr-T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07.4.0.00-1-</a:t>
            </a:r>
            <a:r>
              <a:rPr lang="tr-T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06.1)</a:t>
            </a:r>
          </a:p>
          <a:p>
            <a:pPr marL="342900" lvl="0" indent="-342900" defTabSz="457200">
              <a:lnSpc>
                <a:spcPct val="150000"/>
              </a:lnSpc>
              <a:spcBef>
                <a:spcPct val="20000"/>
              </a:spcBef>
              <a:buFont typeface="Arial"/>
              <a:buChar char="•"/>
              <a:defRPr/>
            </a:pPr>
            <a:r>
              <a:rPr lang="tr-T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Gayrimenkul Büyük Bakım Onarım Giderleri (</a:t>
            </a:r>
            <a:r>
              <a:rPr lang="tr-TR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15.01.00.62-</a:t>
            </a:r>
            <a:r>
              <a:rPr lang="tr-T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07.4.0.00-1-</a:t>
            </a:r>
            <a:r>
              <a:rPr lang="tr-T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06.7)</a:t>
            </a:r>
          </a:p>
          <a:p>
            <a:pPr marL="342900" lvl="0" indent="-342900" defTabSz="457200">
              <a:lnSpc>
                <a:spcPct val="150000"/>
              </a:lnSpc>
              <a:spcBef>
                <a:spcPct val="20000"/>
              </a:spcBef>
              <a:buFont typeface="Arial"/>
              <a:buChar char="•"/>
              <a:defRPr/>
            </a:pPr>
            <a:endParaRPr lang="tr-TR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457200">
              <a:lnSpc>
                <a:spcPct val="150000"/>
              </a:lnSpc>
              <a:spcBef>
                <a:spcPct val="20000"/>
              </a:spcBef>
              <a:defRPr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NOT:   </a:t>
            </a:r>
            <a:r>
              <a:rPr lang="tr-T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15.01.00.62-07.2.1.05-1-03.3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bütçe tertibinden 2020 yılında da harcama kesinlikle yapılmayacaktır.</a:t>
            </a:r>
            <a:endParaRPr lang="tr-TR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200000"/>
              </a:lnSpc>
              <a:spcAft>
                <a:spcPts val="600"/>
              </a:spcAft>
              <a:buClr>
                <a:prstClr val="black"/>
              </a:buClr>
              <a:buSzPct val="100000"/>
              <a:defRPr/>
            </a:pPr>
            <a:endParaRPr lang="tr-TR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8066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249263" y="447326"/>
            <a:ext cx="65931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altLang="tr-TR" b="1" dirty="0">
                <a:solidFill>
                  <a:prstClr val="white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Ödenek Planlama ve Gider Takip Dairesi Başkanlığı</a:t>
            </a:r>
            <a:endParaRPr lang="tr-TR" b="1" kern="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995335" y="1408670"/>
            <a:ext cx="7101015" cy="368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tr-TR" altLang="tr-T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Sunum Planı</a:t>
            </a:r>
          </a:p>
          <a:p>
            <a:pPr lvl="0" defTabSz="457200" eaLnBrk="0" fontAlgn="base" hangingPunct="0">
              <a:spcBef>
                <a:spcPct val="20000"/>
              </a:spcBef>
              <a:spcAft>
                <a:spcPct val="0"/>
              </a:spcAft>
            </a:pPr>
            <a:endParaRPr lang="tr-TR" altLang="tr-TR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4572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tr-TR" altLang="tr-TR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A-Global Bütçe Planlama ve Ödenek Tahsis İşlemleri</a:t>
            </a:r>
          </a:p>
          <a:p>
            <a:pPr lvl="0" defTabSz="457200" eaLnBrk="0" fontAlgn="base" hangingPunct="0">
              <a:spcBef>
                <a:spcPct val="20000"/>
              </a:spcBef>
              <a:spcAft>
                <a:spcPct val="0"/>
              </a:spcAft>
            </a:pPr>
            <a:endParaRPr lang="tr-TR" altLang="tr-TR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4572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tr-TR" altLang="tr-TR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B-Merkez Pay Planlama ve Ödenek Tahsis İşlemleri</a:t>
            </a:r>
          </a:p>
          <a:p>
            <a:pPr lvl="0" defTabSz="457200" eaLnBrk="0" fontAlgn="base" hangingPunct="0">
              <a:spcBef>
                <a:spcPct val="20000"/>
              </a:spcBef>
              <a:spcAft>
                <a:spcPct val="0"/>
              </a:spcAft>
            </a:pPr>
            <a:endParaRPr lang="tr-TR" altLang="tr-TR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4572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tr-TR" altLang="tr-TR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C- Genel Bütçe Ödeneklerinin Planlama ve Tahsis İşlemleri</a:t>
            </a:r>
          </a:p>
          <a:p>
            <a:pPr lvl="0" defTabSz="457200" eaLnBrk="0" fontAlgn="base" hangingPunct="0">
              <a:spcBef>
                <a:spcPct val="20000"/>
              </a:spcBef>
              <a:spcAft>
                <a:spcPct val="0"/>
              </a:spcAft>
            </a:pPr>
            <a:endParaRPr lang="tr-TR" altLang="tr-TR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4572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tr-TR" altLang="tr-TR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D-Ödenek Talep ve Tahsislerinde Dikkat Edilecek Hususlar</a:t>
            </a:r>
            <a:endParaRPr lang="tr-TR" altLang="tr-TR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28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249262" y="447326"/>
            <a:ext cx="8371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>
                <a:solidFill>
                  <a:schemeClr val="bg1"/>
                </a:solidFill>
                <a:latin typeface="Arial" panose="020B0604020202020204" pitchFamily="34" charset="0"/>
              </a:rPr>
              <a:t>Ödenek Taleplerinde Dikkat Edilecek Hususlar</a:t>
            </a:r>
            <a:endParaRPr lang="tr-TR" sz="1224" b="1" kern="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650146" y="1225517"/>
            <a:ext cx="7843707" cy="36101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lnSpc>
                <a:spcPct val="200000"/>
              </a:lnSpc>
              <a:spcBef>
                <a:spcPct val="20000"/>
              </a:spcBef>
            </a:pPr>
            <a:r>
              <a:rPr lang="tr-TR" altLang="tr-T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D-Ödenek Talep ve Tahsislerinde Dikkat Edilecek Hususlar</a:t>
            </a:r>
          </a:p>
          <a:p>
            <a:pPr lvl="0" defTabSz="457200">
              <a:lnSpc>
                <a:spcPct val="200000"/>
              </a:lnSpc>
              <a:spcBef>
                <a:spcPct val="20000"/>
              </a:spcBef>
            </a:pPr>
            <a:endParaRPr lang="tr-TR" sz="1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457200">
              <a:lnSpc>
                <a:spcPct val="200000"/>
              </a:lnSpc>
              <a:spcBef>
                <a:spcPct val="20000"/>
              </a:spcBef>
            </a:pPr>
            <a:r>
              <a:rPr lang="tr-TR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Döner sermaye ‘</a:t>
            </a:r>
            <a:r>
              <a:rPr lang="tr-T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’İl Sağlık Müdürlüğü Yılı Bütçe Çağrısı ve Uygulamaları</a:t>
            </a:r>
            <a:r>
              <a:rPr lang="tr-TR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’’ </a:t>
            </a:r>
            <a:r>
              <a:rPr lang="tr-TR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nda</a:t>
            </a:r>
            <a:r>
              <a:rPr lang="tr-TR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bahsedilen hususlar ile  Genel Bütçe için yıl içerisinde yapılan düzenlemeler takip edilerek ödenek talep edilmelidir. </a:t>
            </a:r>
          </a:p>
        </p:txBody>
      </p:sp>
    </p:spTree>
    <p:extLst>
      <p:ext uri="{BB962C8B-B14F-4D97-AF65-F5344CB8AC3E}">
        <p14:creationId xmlns:p14="http://schemas.microsoft.com/office/powerpoint/2010/main" val="31708527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249262" y="447326"/>
            <a:ext cx="8371999" cy="2807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1224" b="1" kern="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675503" y="1252151"/>
            <a:ext cx="7998713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lnSpc>
                <a:spcPct val="200000"/>
              </a:lnSpc>
              <a:spcBef>
                <a:spcPct val="20000"/>
              </a:spcBef>
            </a:pPr>
            <a:r>
              <a:rPr lang="tr-TR" altLang="tr-T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D-Ödenek Talep ve Tahsislerinde Dikkat Edilecek Hususlar</a:t>
            </a:r>
          </a:p>
          <a:p>
            <a:pPr marL="342900" lvl="0" indent="-342900" defTabSz="4572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İl Sağlık Müdürlüklerimiz ve Bağlı Sağlık Tesislerimizin İhale Onay/Harcama Talimatı /Onay  Belgesinde </a:t>
            </a:r>
            <a:r>
              <a:rPr lang="tr-TR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lvl="0" indent="-342900" defTabSz="4572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457200">
              <a:lnSpc>
                <a:spcPct val="150000"/>
              </a:lnSpc>
              <a:spcBef>
                <a:spcPct val="20000"/>
              </a:spcBef>
            </a:pPr>
            <a:r>
              <a:rPr lang="tr-TR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bütçe tertiplerini  </a:t>
            </a:r>
            <a:r>
              <a:rPr lang="tr-T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genel bütçe /döner sermaye </a:t>
            </a:r>
            <a:r>
              <a:rPr lang="tr-TR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olarak birlikte belirtilmesi gerekmektedir</a:t>
            </a:r>
            <a:r>
              <a:rPr lang="tr-TR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 defTabSz="457200">
              <a:lnSpc>
                <a:spcPct val="150000"/>
              </a:lnSpc>
              <a:spcBef>
                <a:spcPct val="20000"/>
              </a:spcBef>
            </a:pPr>
            <a:endParaRPr lang="tr-TR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defTabSz="4572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tr-TR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 durum kaynakların daha verimli kullanılmasını ve </a:t>
            </a:r>
            <a:r>
              <a:rPr lang="tr-TR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planlamanın </a:t>
            </a:r>
            <a:r>
              <a:rPr lang="tr-TR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daha etkin yapılmasını sağlamaktadır.</a:t>
            </a:r>
          </a:p>
          <a:p>
            <a:pPr lvl="0" defTabSz="457200">
              <a:lnSpc>
                <a:spcPct val="150000"/>
              </a:lnSpc>
              <a:spcBef>
                <a:spcPct val="20000"/>
              </a:spcBef>
            </a:pPr>
            <a:endParaRPr lang="tr-TR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1249262" y="447327"/>
            <a:ext cx="56087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r-TR" b="1" dirty="0">
                <a:solidFill>
                  <a:prstClr val="white"/>
                </a:solidFill>
                <a:latin typeface="Arial" panose="020B0604020202020204" pitchFamily="34" charset="0"/>
              </a:rPr>
              <a:t>Ödenek Taleplerinde Dikkat Edilecek Hususlar</a:t>
            </a:r>
            <a:endParaRPr lang="tr-TR" sz="1224" b="1" kern="0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8927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249262" y="493088"/>
            <a:ext cx="83719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r-TR" altLang="tr-TR" sz="16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Ödenek Planlama ve Tahsis İşlemleri</a:t>
            </a:r>
            <a:endParaRPr lang="tr-TR" sz="1224" b="1" kern="0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626075" y="1388377"/>
            <a:ext cx="7891849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D-Ödenek Talep ve Tahsislerinde Dikkat Edilecek Hususlar</a:t>
            </a:r>
          </a:p>
          <a:p>
            <a:pPr lvl="0" defTabSz="457200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altLang="tr-TR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Clr>
                <a:prstClr val="black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tr-TR" sz="2000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Genel bütçe ödeneği yetersiz kalırsa ödemeler döner sermaye bütçesinden de ödenebilecektir. </a:t>
            </a: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Clr>
                <a:prstClr val="black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tr-TR" sz="1200" dirty="0">
              <a:solidFill>
                <a:prstClr val="black">
                  <a:lumMod val="95000"/>
                  <a:lumOff val="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Clr>
                <a:prstClr val="black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tr-TR" sz="2000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Planlanan taahhüdün üzerinde kesinlikle ödenek tahsisi </a:t>
            </a:r>
            <a:r>
              <a:rPr lang="tr-TR" sz="20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yapılmamaktadır</a:t>
            </a:r>
            <a:r>
              <a:rPr lang="tr-TR" sz="2000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>
              <a:lnSpc>
                <a:spcPct val="150000"/>
              </a:lnSpc>
              <a:spcAft>
                <a:spcPts val="600"/>
              </a:spcAft>
              <a:buClr>
                <a:prstClr val="black">
                  <a:lumMod val="95000"/>
                  <a:lumOff val="5000"/>
                </a:prstClr>
              </a:buClr>
              <a:buSzPct val="100000"/>
              <a:defRPr/>
            </a:pPr>
            <a:endParaRPr lang="tr-TR" dirty="0">
              <a:solidFill>
                <a:prstClr val="black">
                  <a:lumMod val="95000"/>
                  <a:lumOff val="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  <a:spcAft>
                <a:spcPts val="600"/>
              </a:spcAft>
              <a:buClr>
                <a:prstClr val="black">
                  <a:lumMod val="95000"/>
                  <a:lumOff val="5000"/>
                </a:prstClr>
              </a:buClr>
              <a:buSzPct val="100000"/>
              <a:defRPr/>
            </a:pPr>
            <a:endParaRPr lang="tr-TR" altLang="tr-T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8551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249262" y="447326"/>
            <a:ext cx="8371999" cy="2807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1224" b="1" kern="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679508" y="980303"/>
            <a:ext cx="7482980" cy="5155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457200">
              <a:spcBef>
                <a:spcPct val="20000"/>
              </a:spcBef>
              <a:buFont typeface="Arial"/>
              <a:buChar char="•"/>
            </a:pPr>
            <a:endParaRPr lang="tr-TR" sz="2400" dirty="0">
              <a:solidFill>
                <a:srgbClr val="FF0000"/>
              </a:solidFill>
            </a:endParaRPr>
          </a:p>
          <a:p>
            <a:pPr defTabSz="457200">
              <a:spcBef>
                <a:spcPct val="20000"/>
              </a:spcBef>
            </a:pPr>
            <a:r>
              <a:rPr lang="tr-TR" altLang="tr-T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D-Ödenek Talep ve Tahsislerinde Dikkat Edilecek Hususlar</a:t>
            </a:r>
          </a:p>
          <a:p>
            <a:pPr lvl="0" defTabSz="457200">
              <a:lnSpc>
                <a:spcPct val="150000"/>
              </a:lnSpc>
              <a:spcBef>
                <a:spcPct val="20000"/>
              </a:spcBef>
            </a:pPr>
            <a:endParaRPr lang="tr-TR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 defTabSz="4572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Geri ödeme kurumları tarafından ödenekler zamanında gönderilmediğinde;</a:t>
            </a:r>
          </a:p>
          <a:p>
            <a:pPr marL="342900" lvl="0" indent="-342900" algn="just" defTabSz="4572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 defTabSz="4572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Bakanlık tarafından ödenek göndermede gecikme yaşanabileceği dikkate alınarak İşletmelerin nakit durumunun  öncelikli ödemelere göre planlanması gerekmektedir.</a:t>
            </a:r>
            <a:endParaRPr lang="tr-TR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defTabSz="4572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1600" dirty="0">
              <a:solidFill>
                <a:prstClr val="black"/>
              </a:solidFill>
            </a:endParaRPr>
          </a:p>
          <a:p>
            <a:pPr lvl="0" defTabSz="457200">
              <a:lnSpc>
                <a:spcPct val="150000"/>
              </a:lnSpc>
              <a:spcBef>
                <a:spcPct val="20000"/>
              </a:spcBef>
            </a:pPr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1249262" y="447327"/>
            <a:ext cx="56087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r-TR" b="1" dirty="0">
                <a:solidFill>
                  <a:prstClr val="white"/>
                </a:solidFill>
                <a:latin typeface="Arial" panose="020B0604020202020204" pitchFamily="34" charset="0"/>
              </a:rPr>
              <a:t>Ödenek Taleplerinde Dikkat Edilecek Hususlar</a:t>
            </a:r>
            <a:endParaRPr lang="tr-TR" sz="1224" b="1" kern="0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9396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249262" y="447326"/>
            <a:ext cx="8371999" cy="2807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1224" b="1" kern="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428369" y="980303"/>
            <a:ext cx="8196647" cy="614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457200">
              <a:spcBef>
                <a:spcPct val="20000"/>
              </a:spcBef>
              <a:buFont typeface="Arial"/>
              <a:buChar char="•"/>
            </a:pPr>
            <a:endParaRPr lang="tr-TR" sz="2400" dirty="0">
              <a:solidFill>
                <a:srgbClr val="FF0000"/>
              </a:solidFill>
            </a:endParaRPr>
          </a:p>
          <a:p>
            <a:pPr defTabSz="457200">
              <a:spcBef>
                <a:spcPct val="20000"/>
              </a:spcBef>
            </a:pPr>
            <a:r>
              <a:rPr lang="tr-TR" altLang="tr-T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D-Ödenek Talep ve Tahsislerinde Dikkat Edilecek Hususlar</a:t>
            </a:r>
          </a:p>
          <a:p>
            <a:pPr marL="342900" lvl="0" indent="-342900" algn="just" defTabSz="4572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Yatırım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Ödeneklerine ilişkin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ihtiyaçlar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belirlenirken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lvl="0" indent="-342900" algn="just" defTabSz="4572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defTabSz="457200">
              <a:lnSpc>
                <a:spcPct val="150000"/>
              </a:lnSpc>
              <a:spcBef>
                <a:spcPct val="20000"/>
              </a:spcBef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Kaynak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olarak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öncelikle</a:t>
            </a:r>
          </a:p>
          <a:p>
            <a:pPr lvl="0" algn="just" defTabSz="457200">
              <a:lnSpc>
                <a:spcPct val="150000"/>
              </a:lnSpc>
              <a:spcBef>
                <a:spcPct val="20000"/>
              </a:spcBef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defTabSz="457200">
              <a:lnSpc>
                <a:spcPct val="150000"/>
              </a:lnSpc>
              <a:spcBef>
                <a:spcPct val="20000"/>
              </a:spcBef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tr-TR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Yatırım </a:t>
            </a:r>
            <a:r>
              <a:rPr lang="tr-T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İzleme Koordinasyon Başkanlığı (YIKOB</a:t>
            </a:r>
            <a:r>
              <a:rPr lang="tr-TR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0" algn="just" defTabSz="457200">
              <a:lnSpc>
                <a:spcPct val="15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tr-TR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İl </a:t>
            </a:r>
            <a:r>
              <a:rPr lang="tr-T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Özel </a:t>
            </a:r>
            <a:r>
              <a:rPr lang="tr-TR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İdaresi’nde</a:t>
            </a:r>
          </a:p>
          <a:p>
            <a:pPr lvl="0" algn="just" defTabSz="457200">
              <a:lnSpc>
                <a:spcPct val="150000"/>
              </a:lnSpc>
              <a:spcBef>
                <a:spcPct val="20000"/>
              </a:spcBef>
            </a:pPr>
            <a:endParaRPr lang="tr-TR" sz="20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defTabSz="457200">
              <a:lnSpc>
                <a:spcPct val="15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bekleyen ödeneklerin değerlendirilmesi gerekmektedir.</a:t>
            </a:r>
          </a:p>
          <a:p>
            <a:pPr lvl="0" algn="just" defTabSz="457200">
              <a:lnSpc>
                <a:spcPct val="150000"/>
              </a:lnSpc>
              <a:spcBef>
                <a:spcPct val="20000"/>
              </a:spcBef>
            </a:pP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defTabSz="457200">
              <a:spcBef>
                <a:spcPct val="20000"/>
              </a:spcBef>
            </a:pPr>
            <a:r>
              <a:rPr lang="tr-TR" sz="2400" dirty="0"/>
              <a:t>	</a:t>
            </a:r>
            <a:endParaRPr lang="tr-TR" dirty="0">
              <a:solidFill>
                <a:prstClr val="black"/>
              </a:solidFill>
            </a:endParaRPr>
          </a:p>
          <a:p>
            <a:pPr lvl="0" defTabSz="457200">
              <a:spcBef>
                <a:spcPct val="20000"/>
              </a:spcBef>
            </a:pPr>
            <a:r>
              <a:rPr lang="tr-TR" sz="2000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3" name="Dikdörtgen 2"/>
          <p:cNvSpPr/>
          <p:nvPr/>
        </p:nvSpPr>
        <p:spPr>
          <a:xfrm>
            <a:off x="1249262" y="447327"/>
            <a:ext cx="56087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r-TR" b="1" dirty="0">
                <a:solidFill>
                  <a:prstClr val="white"/>
                </a:solidFill>
                <a:latin typeface="Arial" panose="020B0604020202020204" pitchFamily="34" charset="0"/>
              </a:rPr>
              <a:t>Ödenek Taleplerinde Dikkat Edilecek Hususlar</a:t>
            </a:r>
            <a:endParaRPr lang="tr-TR" sz="1224" b="1" kern="0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2401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249262" y="447326"/>
            <a:ext cx="8371999" cy="2807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1224" b="1" kern="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627890" y="1359621"/>
            <a:ext cx="8197328" cy="50536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spcBef>
                <a:spcPct val="20000"/>
              </a:spcBef>
            </a:pPr>
            <a:r>
              <a:rPr lang="tr-TR" altLang="tr-T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D-Ödenek Talep ve Tahsislerinde Dikkat Edilecek Hususlar</a:t>
            </a:r>
          </a:p>
          <a:p>
            <a:pPr lvl="0">
              <a:lnSpc>
                <a:spcPct val="150000"/>
              </a:lnSpc>
              <a:spcAft>
                <a:spcPts val="600"/>
              </a:spcAft>
              <a:buClr>
                <a:prstClr val="black"/>
              </a:buClr>
              <a:buSzPct val="100000"/>
            </a:pPr>
            <a:endParaRPr lang="tr-TR" sz="2000" b="1" dirty="0">
              <a:solidFill>
                <a:prstClr val="black">
                  <a:lumMod val="95000"/>
                  <a:lumOff val="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  <a:spcAft>
                <a:spcPts val="600"/>
              </a:spcAft>
              <a:buClr>
                <a:prstClr val="black"/>
              </a:buClr>
              <a:buSzPct val="100000"/>
            </a:pPr>
            <a:r>
              <a:rPr lang="tr-TR" sz="2000" b="1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İl Sağlık Müdürlüklerinin taahhüt taleplerinde</a:t>
            </a:r>
            <a:r>
              <a:rPr lang="tr-TR" sz="2000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Clr>
                <a:prstClr val="black"/>
              </a:buClr>
              <a:buSzPct val="100000"/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Yeni başlanacak işlerde </a:t>
            </a:r>
            <a:endParaRPr lang="tr-TR" sz="20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Clr>
                <a:prstClr val="black"/>
              </a:buClr>
              <a:buSzPct val="100000"/>
              <a:buFont typeface="Arial" panose="020B0604020202020204" pitchFamily="34" charset="0"/>
              <a:buChar char="•"/>
            </a:pPr>
            <a:r>
              <a:rPr lang="tr-TR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Daha </a:t>
            </a:r>
            <a:r>
              <a:rPr lang="tr-T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önce yapılmış olup iş artışı yapılacak </a:t>
            </a:r>
            <a:r>
              <a:rPr lang="tr-TR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işlerde</a:t>
            </a:r>
          </a:p>
          <a:p>
            <a:pPr lvl="0">
              <a:lnSpc>
                <a:spcPct val="150000"/>
              </a:lnSpc>
              <a:spcAft>
                <a:spcPts val="600"/>
              </a:spcAft>
              <a:buClr>
                <a:prstClr val="black"/>
              </a:buClr>
              <a:buSzPct val="100000"/>
            </a:pPr>
            <a:endParaRPr lang="tr-TR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  <a:spcAft>
                <a:spcPts val="600"/>
              </a:spcAft>
              <a:buClr>
                <a:prstClr val="black"/>
              </a:buClr>
              <a:buSzPct val="100000"/>
            </a:pPr>
            <a:r>
              <a:rPr lang="tr-TR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Başkanlığımızdan ödenek gönderileceğine dair yazılı taahhüt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alınmadan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yüklenmeye girişilmeyecektir.</a:t>
            </a:r>
          </a:p>
          <a:p>
            <a:pPr lvl="0" algn="just" defTabSz="457200">
              <a:spcBef>
                <a:spcPct val="20000"/>
              </a:spcBef>
            </a:pPr>
            <a:r>
              <a:rPr lang="tr-TR" sz="3200" dirty="0"/>
              <a:t>	</a:t>
            </a:r>
            <a:endParaRPr lang="tr-TR" sz="2400" dirty="0">
              <a:solidFill>
                <a:prstClr val="black"/>
              </a:solidFill>
            </a:endParaRPr>
          </a:p>
          <a:p>
            <a:pPr lvl="0" defTabSz="457200">
              <a:spcBef>
                <a:spcPct val="20000"/>
              </a:spcBef>
            </a:pPr>
            <a:r>
              <a:rPr lang="tr-TR" sz="2000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3" name="Dikdörtgen 2"/>
          <p:cNvSpPr/>
          <p:nvPr/>
        </p:nvSpPr>
        <p:spPr>
          <a:xfrm>
            <a:off x="1249262" y="447327"/>
            <a:ext cx="56087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r-TR" b="1" dirty="0">
                <a:solidFill>
                  <a:prstClr val="white"/>
                </a:solidFill>
                <a:latin typeface="Arial" panose="020B0604020202020204" pitchFamily="34" charset="0"/>
              </a:rPr>
              <a:t>Ödenek Taleplerinde Dikkat Edilecek Hususlar</a:t>
            </a:r>
            <a:endParaRPr lang="tr-TR" sz="1224" b="1" kern="0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5917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314582" y="728044"/>
            <a:ext cx="8371999" cy="2807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1224" b="1" kern="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580488" y="995977"/>
            <a:ext cx="8040129" cy="4170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600"/>
              </a:spcAft>
              <a:buClr>
                <a:prstClr val="black"/>
              </a:buClr>
              <a:buSzPct val="100000"/>
            </a:pPr>
            <a:r>
              <a:rPr lang="tr-TR" b="1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İl Sağlık Müdürlüklerinin taahhüt taleplerinde</a:t>
            </a:r>
            <a:r>
              <a:rPr lang="tr-T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Clr>
                <a:prstClr val="black"/>
              </a:buClr>
              <a:buSzPct val="100000"/>
              <a:buFont typeface="Arial" panose="020B0604020202020204" pitchFamily="34" charset="0"/>
              <a:buChar char="•"/>
            </a:pPr>
            <a:endParaRPr lang="tr-TR" dirty="0" smtClean="0">
              <a:solidFill>
                <a:prstClr val="black">
                  <a:lumMod val="95000"/>
                  <a:lumOff val="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Clr>
                <a:prstClr val="black"/>
              </a:buClr>
              <a:buSzPct val="100000"/>
              <a:buFont typeface="Arial" panose="020B0604020202020204" pitchFamily="34" charset="0"/>
              <a:buChar char="•"/>
            </a:pPr>
            <a:r>
              <a:rPr lang="tr-TR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ABS </a:t>
            </a:r>
            <a:r>
              <a:rPr lang="tr-TR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 </a:t>
            </a:r>
            <a:r>
              <a:rPr lang="tr-TR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‘’</a:t>
            </a:r>
            <a:r>
              <a:rPr lang="tr-T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Taahhüt Numarası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’’</a:t>
            </a:r>
            <a:r>
              <a:rPr lang="tr-T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alınmayan hiçbir iş için ödenek talebinde bulunulmayacaktır</a:t>
            </a:r>
            <a:r>
              <a:rPr lang="tr-TR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  <a:spcAft>
                <a:spcPts val="600"/>
              </a:spcAft>
              <a:buClr>
                <a:prstClr val="black"/>
              </a:buClr>
              <a:buSzPct val="100000"/>
            </a:pPr>
            <a:endParaRPr lang="tr-TR" dirty="0">
              <a:solidFill>
                <a:prstClr val="black">
                  <a:lumMod val="95000"/>
                  <a:lumOff val="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600"/>
              </a:spcAft>
              <a:buClr>
                <a:prstClr val="black"/>
              </a:buClr>
              <a:buSzPct val="100000"/>
              <a:buFont typeface="Arial" panose="020B0604020202020204" pitchFamily="34" charset="0"/>
              <a:buChar char="•"/>
            </a:pPr>
            <a:r>
              <a:rPr lang="tr-TR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Taahhüt alınmış ve tamamlanmış işlerde; yazılı olarak ödenek talep edilmesine gerek bulunmamakta olup </a:t>
            </a:r>
            <a:r>
              <a:rPr lang="tr-T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Analitik Bütçe Sisteminden (ABS) </a:t>
            </a:r>
            <a:r>
              <a:rPr lang="tr-TR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kanıtlayıcı belgeler eklenerek talep edilecektir.</a:t>
            </a:r>
          </a:p>
          <a:p>
            <a:pPr lvl="0" defTabSz="457200">
              <a:spcBef>
                <a:spcPct val="20000"/>
              </a:spcBef>
            </a:pPr>
            <a:r>
              <a:rPr lang="tr-TR" sz="2000" dirty="0" smtClean="0">
                <a:solidFill>
                  <a:prstClr val="black"/>
                </a:solidFill>
              </a:rPr>
              <a:t> </a:t>
            </a:r>
            <a:endParaRPr lang="tr-TR" sz="2000" dirty="0">
              <a:solidFill>
                <a:prstClr val="black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1249262" y="447327"/>
            <a:ext cx="56087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r-TR" b="1" dirty="0">
                <a:solidFill>
                  <a:prstClr val="white"/>
                </a:solidFill>
                <a:latin typeface="Arial" panose="020B0604020202020204" pitchFamily="34" charset="0"/>
              </a:rPr>
              <a:t>Ödenek Taleplerinde Dikkat Edilecek Hususlar</a:t>
            </a:r>
            <a:endParaRPr lang="tr-TR" sz="1224" b="1" kern="0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1391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314582" y="728044"/>
            <a:ext cx="8371999" cy="2807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1224" b="1" kern="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580488" y="995977"/>
            <a:ext cx="8040129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600"/>
              </a:spcAft>
              <a:buClr>
                <a:prstClr val="black"/>
              </a:buClr>
              <a:buSzPct val="100000"/>
            </a:pPr>
            <a:r>
              <a:rPr lang="tr-TR" b="1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İl Sağlık Müdürlüklerinin taahhüt taleplerinde</a:t>
            </a:r>
            <a:r>
              <a:rPr lang="tr-T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tr-TR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  <a:spcAft>
                <a:spcPts val="600"/>
              </a:spcAft>
              <a:buClr>
                <a:prstClr val="black"/>
              </a:buClr>
              <a:buSzPct val="100000"/>
            </a:pPr>
            <a:endParaRPr lang="tr-TR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Clr>
                <a:prstClr val="black"/>
              </a:buClr>
              <a:buSzPct val="100000"/>
              <a:buFont typeface="Arial" panose="020B0604020202020204" pitchFamily="34" charset="0"/>
              <a:buChar char="•"/>
            </a:pPr>
            <a:r>
              <a:rPr lang="tr-T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Genel bütçe için </a:t>
            </a:r>
            <a:r>
              <a:rPr lang="tr-TR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ilgili tertibinden ABS’den talep girişi yapılacaktır.</a:t>
            </a:r>
          </a:p>
          <a:p>
            <a:pPr lvl="0">
              <a:lnSpc>
                <a:spcPct val="150000"/>
              </a:lnSpc>
              <a:spcAft>
                <a:spcPts val="600"/>
              </a:spcAft>
              <a:buClr>
                <a:prstClr val="black"/>
              </a:buClr>
              <a:buSzPct val="100000"/>
            </a:pPr>
            <a:endParaRPr lang="tr-TR" dirty="0" smtClean="0">
              <a:solidFill>
                <a:prstClr val="black">
                  <a:lumMod val="95000"/>
                  <a:lumOff val="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600"/>
              </a:spcAft>
              <a:buClr>
                <a:prstClr val="black"/>
              </a:buClr>
              <a:buSzPct val="100000"/>
              <a:buFont typeface="Arial" panose="020B0604020202020204" pitchFamily="34" charset="0"/>
              <a:buChar char="•"/>
            </a:pPr>
            <a:r>
              <a:rPr lang="tr-T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Döner Sermaye Kaynağından aylık </a:t>
            </a:r>
            <a:r>
              <a:rPr lang="tr-TR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planlama dışında ilave nakit ihtiyacı oluşması halinde  ABS’den ‘</a:t>
            </a:r>
            <a:r>
              <a:rPr lang="tr-T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’Global Bütçe’’ </a:t>
            </a:r>
            <a:r>
              <a:rPr lang="tr-TR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kodundan kanıtlayıcı belgeler eklenerek yazı yazmaya gerek kalmadan talep yapılabilir.</a:t>
            </a:r>
          </a:p>
          <a:p>
            <a:pPr lvl="0" defTabSz="457200">
              <a:spcBef>
                <a:spcPct val="20000"/>
              </a:spcBef>
            </a:pPr>
            <a:r>
              <a:rPr lang="tr-TR" sz="2000" dirty="0" smtClean="0">
                <a:solidFill>
                  <a:prstClr val="black"/>
                </a:solidFill>
              </a:rPr>
              <a:t> </a:t>
            </a:r>
            <a:endParaRPr lang="tr-TR" sz="2000" dirty="0">
              <a:solidFill>
                <a:prstClr val="black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1249262" y="447327"/>
            <a:ext cx="56087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r-TR" b="1" dirty="0">
                <a:solidFill>
                  <a:prstClr val="white"/>
                </a:solidFill>
                <a:latin typeface="Arial" panose="020B0604020202020204" pitchFamily="34" charset="0"/>
              </a:rPr>
              <a:t>Ödenek Taleplerinde Dikkat Edilecek Hususlar</a:t>
            </a:r>
            <a:endParaRPr lang="tr-TR" sz="1224" b="1" kern="0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2068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sim 7">
            <a:extLst>
              <a:ext uri="{FF2B5EF4-FFF2-40B4-BE49-F238E27FC236}">
                <a16:creationId xmlns="" xmlns:a16="http://schemas.microsoft.com/office/drawing/2014/main" id="{60A8A587-E2FE-CC4C-A2E1-789A183BF6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2357"/>
            <a:ext cx="9144000" cy="6858000"/>
          </a:xfrm>
          <a:prstGeom prst="rect">
            <a:avLst/>
          </a:prstGeom>
        </p:spPr>
      </p:pic>
      <p:sp>
        <p:nvSpPr>
          <p:cNvPr id="4" name="Alt Başlık 2">
            <a:extLst>
              <a:ext uri="{FF2B5EF4-FFF2-40B4-BE49-F238E27FC236}">
                <a16:creationId xmlns="" xmlns:a16="http://schemas.microsoft.com/office/drawing/2014/main" id="{4B47418F-2317-974E-9869-E21C8FECB8DB}"/>
              </a:ext>
            </a:extLst>
          </p:cNvPr>
          <p:cNvSpPr txBox="1">
            <a:spLocks/>
          </p:cNvSpPr>
          <p:nvPr/>
        </p:nvSpPr>
        <p:spPr>
          <a:xfrm>
            <a:off x="4149990" y="3778387"/>
            <a:ext cx="4463716" cy="144146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sz="2400" dirty="0" smtClean="0">
                <a:solidFill>
                  <a:schemeClr val="bg1"/>
                </a:solidFill>
              </a:rPr>
              <a:t>TEŞEKKÜRLER</a:t>
            </a:r>
            <a:endParaRPr lang="tr-TR" sz="2400" dirty="0">
              <a:solidFill>
                <a:schemeClr val="bg1"/>
              </a:solidFill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6785" y="278403"/>
            <a:ext cx="4221061" cy="268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462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249262" y="447326"/>
            <a:ext cx="8371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altLang="tr-TR" b="1" dirty="0">
                <a:solidFill>
                  <a:prstClr val="white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Ödenek Planlama ve Gider Takip Dairesi Başkanlığı Birimleri</a:t>
            </a:r>
            <a:endParaRPr lang="tr-TR" b="1" kern="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249262" y="2042984"/>
            <a:ext cx="7101015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tr-TR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 Bütçe ve Gider Takip Birimi</a:t>
            </a:r>
          </a:p>
          <a:p>
            <a:pPr marL="342900" lvl="0" indent="-3429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tr-TR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tr-TR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Merkez Pay Planlama ve Gider Takip Birimi</a:t>
            </a:r>
          </a:p>
          <a:p>
            <a:pPr marL="342900" lvl="0" indent="-3429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tr-TR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tr-TR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Aile Hekimliği ve Gider Takip Birimi</a:t>
            </a:r>
          </a:p>
          <a:p>
            <a:pPr marL="342900" lvl="0" indent="-3429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tr-TR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tr-TR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Taşıt Kiralama Hizmetleri ve Gider Takip Birimi</a:t>
            </a:r>
          </a:p>
        </p:txBody>
      </p:sp>
    </p:spTree>
    <p:extLst>
      <p:ext uri="{BB962C8B-B14F-4D97-AF65-F5344CB8AC3E}">
        <p14:creationId xmlns:p14="http://schemas.microsoft.com/office/powerpoint/2010/main" val="3549551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249263" y="447326"/>
            <a:ext cx="74581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altLang="tr-TR" b="1" dirty="0">
                <a:solidFill>
                  <a:prstClr val="white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Mevzuat</a:t>
            </a:r>
            <a:endParaRPr lang="tr-TR" b="1" kern="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815546" y="1145059"/>
            <a:ext cx="7891849" cy="4632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Aft>
                <a:spcPts val="600"/>
              </a:spcAft>
              <a:buClr>
                <a:prstClr val="black">
                  <a:lumMod val="95000"/>
                  <a:lumOff val="5000"/>
                </a:prst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tr-TR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Cumhurbaşkanlığı </a:t>
            </a:r>
            <a:r>
              <a:rPr lang="tr-TR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Teşkilatı Hakkında 1 </a:t>
            </a:r>
            <a:r>
              <a:rPr lang="tr-TR" dirty="0" err="1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Nolu</a:t>
            </a:r>
            <a:r>
              <a:rPr lang="tr-TR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Cumhurbaşkanlığı Kararnamesi’’</a:t>
            </a:r>
            <a:r>
              <a:rPr lang="tr-TR" dirty="0" err="1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nin</a:t>
            </a:r>
            <a:r>
              <a:rPr lang="tr-TR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(352. madde ve 384. maddeler arası) </a:t>
            </a: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Clr>
                <a:prstClr val="black">
                  <a:lumMod val="95000"/>
                  <a:lumOff val="5000"/>
                </a:prst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tr-TR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Bakanlıklara Bağlı, İlgili, İlişkili Kurum Ve Kuruluşlar İle Diğer Kurum Ve Kuruluşların Teşkilatı Hakkında 4 </a:t>
            </a:r>
            <a:r>
              <a:rPr lang="tr-TR" dirty="0" err="1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Nolu</a:t>
            </a:r>
            <a:r>
              <a:rPr lang="tr-TR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Cumhurbaşkanlığı Kararnamesi</a:t>
            </a: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Clr>
                <a:prstClr val="black">
                  <a:lumMod val="95000"/>
                  <a:lumOff val="5000"/>
                </a:prst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663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Sayılı </a:t>
            </a:r>
            <a:r>
              <a:rPr lang="tr-TR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Sağlık Alanında Bazı Düzenlemeler Hakkında Kanun Hükmünde </a:t>
            </a:r>
            <a:r>
              <a:rPr lang="tr-TR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Kararname</a:t>
            </a: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Clr>
                <a:prstClr val="black">
                  <a:lumMod val="95000"/>
                  <a:lumOff val="5000"/>
                </a:prst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tr-T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5018 Sayılı Kamu Mali Yönetimi ve Kontrol Kanunu ve İkincil Mevzuatı</a:t>
            </a: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Clr>
                <a:prstClr val="black">
                  <a:lumMod val="95000"/>
                  <a:lumOff val="5000"/>
                </a:prst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tr-TR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209 </a:t>
            </a:r>
            <a:r>
              <a:rPr lang="tr-TR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Sayılı Sağlık Bakanlığına Bağlı Sağlık Kurumları İle </a:t>
            </a:r>
            <a:r>
              <a:rPr lang="tr-TR" dirty="0" err="1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Esenlendirme</a:t>
            </a:r>
            <a:r>
              <a:rPr lang="tr-TR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(Rehabilitasyon) Tesislerine Verilecek Döner Sermaye Hakkında </a:t>
            </a:r>
            <a:r>
              <a:rPr lang="tr-TR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Kanun</a:t>
            </a:r>
          </a:p>
          <a:p>
            <a:pPr lvl="0">
              <a:lnSpc>
                <a:spcPct val="150000"/>
              </a:lnSpc>
              <a:spcAft>
                <a:spcPts val="600"/>
              </a:spcAft>
              <a:buClr>
                <a:prstClr val="black">
                  <a:lumMod val="95000"/>
                  <a:lumOff val="5000"/>
                </a:prstClr>
              </a:buClr>
              <a:buSzPct val="100000"/>
              <a:defRPr/>
            </a:pPr>
            <a:endParaRPr lang="tr-TR" dirty="0">
              <a:solidFill>
                <a:prstClr val="black">
                  <a:lumMod val="95000"/>
                  <a:lumOff val="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856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249263" y="447326"/>
            <a:ext cx="74581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altLang="tr-TR" b="1" dirty="0">
                <a:solidFill>
                  <a:prstClr val="white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Mevzuat</a:t>
            </a:r>
            <a:endParaRPr lang="tr-TR" b="1" kern="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650789" y="1408670"/>
            <a:ext cx="7908325" cy="42503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Aft>
                <a:spcPts val="600"/>
              </a:spcAft>
              <a:buClr>
                <a:prstClr val="black">
                  <a:lumMod val="95000"/>
                  <a:lumOff val="5000"/>
                </a:prst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tr-TR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Döner Sermayeli İşletmeler Bütçe ve Muhasebe Yönetmeliği</a:t>
            </a:r>
          </a:p>
          <a:p>
            <a:pPr marL="342900" lvl="0" indent="-342900" defTabSz="4572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tr-TR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Sağlık Bakanlığı ile Bağlı Kuruluşlarının Döner Sermaye İşletmeleri Hakkında Yönetmelik</a:t>
            </a:r>
          </a:p>
          <a:p>
            <a:pPr marL="342900" lvl="0" indent="-342900" defTabSz="4572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tr-TR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Merkez Pay Kullanımı Hakkında Yönerge</a:t>
            </a: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Clr>
                <a:prstClr val="black">
                  <a:lumMod val="95000"/>
                  <a:lumOff val="5000"/>
                </a:prst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tr-TR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SGB Hizmet Birimleri ve Görevleri Hakkında Yönerge</a:t>
            </a: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Clr>
                <a:prstClr val="black">
                  <a:lumMod val="95000"/>
                  <a:lumOff val="5000"/>
                </a:prst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tr-TR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Taşra </a:t>
            </a:r>
            <a:r>
              <a:rPr lang="tr-TR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Teşkilatı </a:t>
            </a:r>
            <a:r>
              <a:rPr lang="tr-TR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İşleyişi </a:t>
            </a:r>
            <a:r>
              <a:rPr lang="tr-TR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ile </a:t>
            </a:r>
            <a:r>
              <a:rPr lang="tr-TR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İlgili </a:t>
            </a:r>
            <a:r>
              <a:rPr lang="tr-TR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2017/17, 2017/18 ,2018/15 Sayılı </a:t>
            </a:r>
            <a:r>
              <a:rPr lang="tr-TR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Genelgeler</a:t>
            </a: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Clr>
                <a:prstClr val="black">
                  <a:lumMod val="95000"/>
                  <a:lumOff val="5000"/>
                </a:prst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tr-TR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Uygulamaya </a:t>
            </a:r>
            <a:r>
              <a:rPr lang="tr-TR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İlişkin </a:t>
            </a:r>
            <a:r>
              <a:rPr lang="tr-TR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Diğer Yazılar</a:t>
            </a:r>
            <a:endParaRPr lang="tr-TR" dirty="0">
              <a:solidFill>
                <a:prstClr val="black">
                  <a:lumMod val="95000"/>
                  <a:lumOff val="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  <a:spcAft>
                <a:spcPts val="600"/>
              </a:spcAft>
              <a:buClr>
                <a:prstClr val="black">
                  <a:lumMod val="95000"/>
                  <a:lumOff val="5000"/>
                </a:prstClr>
              </a:buClr>
              <a:buSzPct val="100000"/>
              <a:defRPr/>
            </a:pPr>
            <a:endParaRPr lang="tr-TR" dirty="0">
              <a:solidFill>
                <a:prstClr val="black">
                  <a:lumMod val="95000"/>
                  <a:lumOff val="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511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şağı Ok 1"/>
          <p:cNvSpPr/>
          <p:nvPr/>
        </p:nvSpPr>
        <p:spPr>
          <a:xfrm rot="16200000">
            <a:off x="5508288" y="1176591"/>
            <a:ext cx="371138" cy="767079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552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İçerik Yer Tutucusu 2"/>
          <p:cNvSpPr txBox="1">
            <a:spLocks/>
          </p:cNvSpPr>
          <p:nvPr/>
        </p:nvSpPr>
        <p:spPr>
          <a:xfrm>
            <a:off x="3864551" y="2460646"/>
            <a:ext cx="4782373" cy="1210605"/>
          </a:xfrm>
          <a:prstGeom prst="rect">
            <a:avLst/>
          </a:prstGeom>
        </p:spPr>
        <p:txBody>
          <a:bodyPr vert="horz" lIns="0" tIns="44327" rIns="0" bIns="44327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886533">
              <a:lnSpc>
                <a:spcPct val="150000"/>
              </a:lnSpc>
              <a:spcBef>
                <a:spcPts val="0"/>
              </a:spcBef>
              <a:spcAft>
                <a:spcPts val="582"/>
              </a:spcAft>
              <a:buClr>
                <a:srgbClr val="4F81BD"/>
              </a:buClr>
              <a:buSzPct val="100000"/>
              <a:buNone/>
            </a:pPr>
            <a:r>
              <a:rPr lang="tr-TR" sz="1200" b="1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İkinci ve Üçüncü Basamak Sağlık Tesislerinin </a:t>
            </a:r>
            <a:r>
              <a:rPr lang="tr-TR" sz="1200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Döner Sermaye </a:t>
            </a:r>
            <a:r>
              <a:rPr lang="tr-TR" sz="1200" b="1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ödeneklerinin planlanması ve </a:t>
            </a:r>
            <a:r>
              <a:rPr lang="tr-TR" sz="1200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Genel Bütçe ödeneklerinin planlama ve </a:t>
            </a:r>
            <a:r>
              <a:rPr lang="tr-TR" sz="1200" b="1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gönderilmesi</a:t>
            </a:r>
            <a:endParaRPr lang="tr-TR" sz="1552" dirty="0">
              <a:solidFill>
                <a:prstClr val="black">
                  <a:lumMod val="95000"/>
                  <a:lumOff val="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up 3"/>
          <p:cNvGrpSpPr/>
          <p:nvPr/>
        </p:nvGrpSpPr>
        <p:grpSpPr>
          <a:xfrm>
            <a:off x="6267138" y="1146047"/>
            <a:ext cx="2143691" cy="1002284"/>
            <a:chOff x="0" y="2262267"/>
            <a:chExt cx="1624791" cy="1954489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5" name="Oval 4"/>
            <p:cNvSpPr/>
            <p:nvPr/>
          </p:nvSpPr>
          <p:spPr>
            <a:xfrm>
              <a:off x="0" y="2262267"/>
              <a:ext cx="1624791" cy="1954489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/>
              </a:solidFill>
              <a:prstDash val="solid"/>
            </a:ln>
            <a:effectLst/>
          </p:spPr>
        </p:sp>
        <p:sp>
          <p:nvSpPr>
            <p:cNvPr id="6" name="Oval 4"/>
            <p:cNvSpPr/>
            <p:nvPr/>
          </p:nvSpPr>
          <p:spPr>
            <a:xfrm>
              <a:off x="224008" y="2489690"/>
              <a:ext cx="1162487" cy="16093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552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Strateji Geliştirme Başkanlığı</a:t>
              </a:r>
            </a:p>
          </p:txBody>
        </p:sp>
      </p:grpSp>
      <p:sp>
        <p:nvSpPr>
          <p:cNvPr id="7" name="İçerik Yer Tutucusu 2"/>
          <p:cNvSpPr txBox="1">
            <a:spLocks/>
          </p:cNvSpPr>
          <p:nvPr/>
        </p:nvSpPr>
        <p:spPr>
          <a:xfrm>
            <a:off x="630015" y="1030059"/>
            <a:ext cx="4680302" cy="1382098"/>
          </a:xfrm>
          <a:prstGeom prst="rect">
            <a:avLst/>
          </a:prstGeom>
        </p:spPr>
        <p:txBody>
          <a:bodyPr vert="horz" lIns="0" tIns="44327" rIns="0" bIns="44327" rtlCol="0">
            <a:normAutofit fontScale="77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886533">
              <a:lnSpc>
                <a:spcPct val="150000"/>
              </a:lnSpc>
              <a:spcBef>
                <a:spcPts val="0"/>
              </a:spcBef>
              <a:spcAft>
                <a:spcPts val="582"/>
              </a:spcAft>
              <a:buClr>
                <a:srgbClr val="4F81BD"/>
              </a:buClr>
              <a:buSzPct val="100000"/>
              <a:buNone/>
            </a:pPr>
            <a:r>
              <a:rPr lang="tr-TR" sz="1552" b="1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Birinci Basamak Sağlık Tesisleri ve idari birimlerinin </a:t>
            </a:r>
            <a:r>
              <a:rPr lang="tr-TR" sz="1552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Döner Sermaye Bütçesi ve Genel Bütçe </a:t>
            </a:r>
            <a:r>
              <a:rPr lang="tr-TR" sz="1552" b="1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ödeneklerinin planlanması ve gönderilmesi ile İkinci ve Üçüncü Basamak Sağlık Tesislerinin </a:t>
            </a:r>
            <a:r>
              <a:rPr lang="tr-TR" sz="1552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Döner Sermaye </a:t>
            </a:r>
            <a:r>
              <a:rPr lang="tr-TR" sz="1552" b="1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ödenekleri planlanma kontrolü ve gönderilmesi</a:t>
            </a:r>
            <a:endParaRPr lang="tr-TR" sz="1552" dirty="0">
              <a:solidFill>
                <a:prstClr val="black">
                  <a:lumMod val="95000"/>
                  <a:lumOff val="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8653" indent="-88653" defTabSz="886533">
              <a:lnSpc>
                <a:spcPct val="150000"/>
              </a:lnSpc>
              <a:spcBef>
                <a:spcPts val="0"/>
              </a:spcBef>
              <a:spcAft>
                <a:spcPts val="582"/>
              </a:spcAft>
              <a:buClr>
                <a:srgbClr val="4F81BD"/>
              </a:buClr>
              <a:buSzPct val="100000"/>
              <a:buFont typeface="Wingdings" panose="05000000000000000000" pitchFamily="2" charset="2"/>
              <a:buChar char="ü"/>
            </a:pPr>
            <a:endParaRPr lang="tr-TR" sz="1552" dirty="0">
              <a:solidFill>
                <a:prstClr val="black">
                  <a:lumMod val="95000"/>
                  <a:lumOff val="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Aşağı Ok 7"/>
          <p:cNvSpPr/>
          <p:nvPr/>
        </p:nvSpPr>
        <p:spPr>
          <a:xfrm rot="5400000">
            <a:off x="3083394" y="2550932"/>
            <a:ext cx="371138" cy="830899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552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İçerik Yer Tutucusu 2"/>
          <p:cNvSpPr txBox="1">
            <a:spLocks/>
          </p:cNvSpPr>
          <p:nvPr/>
        </p:nvSpPr>
        <p:spPr>
          <a:xfrm>
            <a:off x="267356" y="3531705"/>
            <a:ext cx="5531357" cy="1658226"/>
          </a:xfrm>
          <a:prstGeom prst="rect">
            <a:avLst/>
          </a:prstGeom>
        </p:spPr>
        <p:txBody>
          <a:bodyPr vert="horz" lIns="0" tIns="44327" rIns="0" bIns="44327" rtlCol="0"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ts val="150"/>
              </a:spcAft>
              <a:buClr>
                <a:schemeClr val="tx2"/>
              </a:buClr>
              <a:buSzPct val="100000"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ts val="15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ts val="15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ts val="15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800" baseline="0">
                <a:solidFill>
                  <a:schemeClr val="tx1"/>
                </a:solidFill>
                <a:latin typeface="+mn-lt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ts val="150"/>
              </a:spcAft>
              <a:buClr>
                <a:schemeClr val="tx2"/>
              </a:buClr>
              <a:buSzPct val="89000"/>
              <a:buFont typeface="Arial" charset="0"/>
              <a:buChar char="-"/>
              <a:defRPr sz="1800" baseline="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marL="88653" indent="-88653" defTabSz="886533">
              <a:spcBef>
                <a:spcPts val="0"/>
              </a:spcBef>
              <a:spcAft>
                <a:spcPts val="582"/>
              </a:spcAft>
              <a:buClr>
                <a:srgbClr val="4F81BD"/>
              </a:buClr>
              <a:buFont typeface="Wingdings" panose="05000000000000000000" pitchFamily="2" charset="2"/>
              <a:buChar char="ü"/>
            </a:pPr>
            <a:endParaRPr lang="tr-TR" sz="1552" kern="0" dirty="0">
              <a:solidFill>
                <a:prstClr val="black">
                  <a:lumMod val="95000"/>
                  <a:lumOff val="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6" name="Grup 15"/>
          <p:cNvGrpSpPr/>
          <p:nvPr/>
        </p:nvGrpSpPr>
        <p:grpSpPr>
          <a:xfrm>
            <a:off x="459069" y="2297785"/>
            <a:ext cx="2192815" cy="1177295"/>
            <a:chOff x="-2074" y="2007186"/>
            <a:chExt cx="1624791" cy="1954489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7" name="Oval 16"/>
            <p:cNvSpPr/>
            <p:nvPr/>
          </p:nvSpPr>
          <p:spPr>
            <a:xfrm>
              <a:off x="-2074" y="2007186"/>
              <a:ext cx="1624791" cy="1954489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/>
              </a:solidFill>
              <a:prstDash val="solid"/>
            </a:ln>
            <a:effectLst/>
          </p:spPr>
        </p:sp>
        <p:sp>
          <p:nvSpPr>
            <p:cNvPr id="18" name="Oval 4"/>
            <p:cNvSpPr/>
            <p:nvPr/>
          </p:nvSpPr>
          <p:spPr>
            <a:xfrm>
              <a:off x="242505" y="2106002"/>
              <a:ext cx="1149466" cy="177768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552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Kamu Hastaneleri</a:t>
              </a:r>
            </a:p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552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Genel Müdürlüğü</a:t>
              </a:r>
            </a:p>
          </p:txBody>
        </p:sp>
      </p:grpSp>
      <p:sp>
        <p:nvSpPr>
          <p:cNvPr id="19" name="İçerik Yer Tutucusu 2"/>
          <p:cNvSpPr txBox="1">
            <a:spLocks/>
          </p:cNvSpPr>
          <p:nvPr/>
        </p:nvSpPr>
        <p:spPr bwMode="auto">
          <a:xfrm>
            <a:off x="718334" y="3667441"/>
            <a:ext cx="4503663" cy="1318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44327" rIns="0" bIns="44327"/>
          <a:lstStyle>
            <a:lvl1pPr defTabSz="8858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93675" indent="-192088" defTabSz="8858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457200" indent="-261938" defTabSz="88582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614363" indent="-155575" defTabSz="88582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749300" indent="-130175" defTabSz="88582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206500" indent="-130175" defTabSz="8858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1663700" indent="-130175" defTabSz="8858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120900" indent="-130175" defTabSz="8858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2578100" indent="-130175" defTabSz="8858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886533" fontAlgn="base">
              <a:lnSpc>
                <a:spcPct val="150000"/>
              </a:lnSpc>
              <a:spcBef>
                <a:spcPts val="0"/>
              </a:spcBef>
              <a:spcAft>
                <a:spcPts val="582"/>
              </a:spcAft>
              <a:buClr>
                <a:srgbClr val="4F81BD"/>
              </a:buClr>
              <a:buSzPct val="100000"/>
              <a:buNone/>
            </a:pPr>
            <a:r>
              <a:rPr lang="tr-TR" altLang="tr-TR" sz="1200" b="1" dirty="0">
                <a:latin typeface="Arial" panose="020B0604020202020204" pitchFamily="34" charset="0"/>
                <a:cs typeface="Arial" panose="020B0604020202020204" pitchFamily="34" charset="0"/>
              </a:rPr>
              <a:t>Genel Bütçeden </a:t>
            </a:r>
          </a:p>
          <a:p>
            <a:pPr defTabSz="886533" fontAlgn="base">
              <a:lnSpc>
                <a:spcPct val="150000"/>
              </a:lnSpc>
              <a:spcBef>
                <a:spcPts val="0"/>
              </a:spcBef>
              <a:spcAft>
                <a:spcPts val="582"/>
              </a:spcAft>
              <a:buClr>
                <a:srgbClr val="4F81BD"/>
              </a:buClr>
              <a:buSzPct val="100000"/>
              <a:buNone/>
            </a:pPr>
            <a:r>
              <a:rPr lang="tr-TR" altLang="tr-TR" sz="1200" b="1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06.4</a:t>
            </a:r>
            <a:r>
              <a:rPr lang="tr-TR" altLang="tr-TR" sz="1200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Gayrimenkul Alımları ve Kamulaştırma Giderleri </a:t>
            </a:r>
          </a:p>
          <a:p>
            <a:pPr defTabSz="886533" fontAlgn="base">
              <a:lnSpc>
                <a:spcPct val="150000"/>
              </a:lnSpc>
              <a:spcBef>
                <a:spcPts val="0"/>
              </a:spcBef>
              <a:spcAft>
                <a:spcPts val="582"/>
              </a:spcAft>
              <a:buClr>
                <a:srgbClr val="4F81BD"/>
              </a:buClr>
              <a:buSzPct val="100000"/>
              <a:buNone/>
            </a:pPr>
            <a:r>
              <a:rPr lang="tr-TR" altLang="tr-TR" sz="1200" b="1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06.5 </a:t>
            </a:r>
            <a:r>
              <a:rPr lang="tr-TR" altLang="tr-TR" sz="1200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Gayrimenkul Sermaye Üretim Giderleri </a:t>
            </a:r>
            <a:r>
              <a:rPr lang="tr-TR" altLang="tr-TR" sz="1200" b="1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ödeneklerinin planlanması ve gönderilmesi, </a:t>
            </a:r>
          </a:p>
          <a:p>
            <a:pPr fontAlgn="base">
              <a:spcBef>
                <a:spcPct val="0"/>
              </a:spcBef>
              <a:spcAft>
                <a:spcPts val="588"/>
              </a:spcAft>
              <a:buClr>
                <a:srgbClr val="4F81BD"/>
              </a:buClr>
              <a:buFont typeface="Wingdings" panose="05000000000000000000" pitchFamily="2" charset="2"/>
              <a:buChar char="ü"/>
            </a:pPr>
            <a:endParaRPr lang="tr-TR" altLang="tr-TR" sz="1500" dirty="0">
              <a:solidFill>
                <a:srgbClr val="0D0D0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Aşağı Ok 19"/>
          <p:cNvSpPr/>
          <p:nvPr/>
        </p:nvSpPr>
        <p:spPr>
          <a:xfrm rot="16200000">
            <a:off x="5384169" y="3900424"/>
            <a:ext cx="371475" cy="831850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552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6267137" y="3707817"/>
            <a:ext cx="2143691" cy="1217063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spPr>
      </p:sp>
      <p:sp>
        <p:nvSpPr>
          <p:cNvPr id="23" name="Oval 4"/>
          <p:cNvSpPr/>
          <p:nvPr/>
        </p:nvSpPr>
        <p:spPr>
          <a:xfrm>
            <a:off x="6562686" y="3719623"/>
            <a:ext cx="1533744" cy="1069004"/>
          </a:xfrm>
          <a:prstGeom prst="rect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spPr>
        <p:txBody>
          <a:bodyPr>
            <a:spAutoFit/>
          </a:bodyPr>
          <a:lstStyle/>
          <a:p>
            <a:pPr algn="ctr" defTabSz="457200">
              <a:defRPr/>
            </a:pP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Sağlık Yatırımları Genel Müdürlüğü</a:t>
            </a:r>
          </a:p>
        </p:txBody>
      </p:sp>
      <p:grpSp>
        <p:nvGrpSpPr>
          <p:cNvPr id="24" name="Grup 23"/>
          <p:cNvGrpSpPr/>
          <p:nvPr/>
        </p:nvGrpSpPr>
        <p:grpSpPr>
          <a:xfrm>
            <a:off x="770959" y="5136761"/>
            <a:ext cx="2143691" cy="1072510"/>
            <a:chOff x="210217" y="1953086"/>
            <a:chExt cx="1624791" cy="1954490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5" name="Oval 24"/>
            <p:cNvSpPr/>
            <p:nvPr/>
          </p:nvSpPr>
          <p:spPr>
            <a:xfrm>
              <a:off x="210217" y="1953086"/>
              <a:ext cx="1624791" cy="1954490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/>
              </a:solidFill>
              <a:prstDash val="solid"/>
            </a:ln>
            <a:effectLst/>
          </p:spPr>
          <p:txBody>
            <a:bodyPr/>
            <a:lstStyle/>
            <a:p>
              <a:endParaRPr lang="tr-TR" dirty="0"/>
            </a:p>
          </p:txBody>
        </p:sp>
        <p:sp>
          <p:nvSpPr>
            <p:cNvPr id="26" name="Oval 4"/>
            <p:cNvSpPr/>
            <p:nvPr/>
          </p:nvSpPr>
          <p:spPr>
            <a:xfrm>
              <a:off x="369051" y="2219515"/>
              <a:ext cx="1214446" cy="134610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Yönetim Hizmetleri</a:t>
              </a:r>
            </a:p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Genel Müdürlüğü</a:t>
              </a:r>
            </a:p>
          </p:txBody>
        </p:sp>
      </p:grpSp>
      <p:sp>
        <p:nvSpPr>
          <p:cNvPr id="27" name="Aşağı Ok 26"/>
          <p:cNvSpPr/>
          <p:nvPr/>
        </p:nvSpPr>
        <p:spPr>
          <a:xfrm rot="5400000">
            <a:off x="3233309" y="5227072"/>
            <a:ext cx="369888" cy="831850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552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64551" y="5099038"/>
            <a:ext cx="4572000" cy="99257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defTabSz="457200" fontAlgn="base">
              <a:lnSpc>
                <a:spcPct val="150000"/>
              </a:lnSpc>
              <a:spcBef>
                <a:spcPct val="0"/>
              </a:spcBef>
              <a:spcAft>
                <a:spcPts val="588"/>
              </a:spcAft>
              <a:buClr>
                <a:srgbClr val="4F81BD"/>
              </a:buClr>
            </a:pPr>
            <a:r>
              <a:rPr lang="tr-TR" altLang="tr-TR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Genel Bütçeden; İl Sağlık Müdürlüklerinin </a:t>
            </a:r>
            <a:r>
              <a:rPr lang="tr-TR" altLang="tr-TR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05.3</a:t>
            </a:r>
            <a:r>
              <a:rPr lang="tr-TR" altLang="tr-TR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1200" dirty="0">
                <a:solidFill>
                  <a:srgbClr val="0D0D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Memurların Öğle Yemeğine Yardım </a:t>
            </a:r>
            <a:r>
              <a:rPr lang="tr-TR" altLang="tr-TR" sz="1200" b="1" dirty="0">
                <a:solidFill>
                  <a:srgbClr val="0D0D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ödeneklerinin planlanması ve gönderilmesi</a:t>
            </a:r>
            <a:r>
              <a:rPr lang="tr-TR" altLang="tr-TR" sz="1500" dirty="0">
                <a:solidFill>
                  <a:srgbClr val="0D0D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</p:txBody>
      </p:sp>
      <p:sp>
        <p:nvSpPr>
          <p:cNvPr id="28" name="Dikdörtgen 27"/>
          <p:cNvSpPr/>
          <p:nvPr/>
        </p:nvSpPr>
        <p:spPr>
          <a:xfrm>
            <a:off x="1252150" y="402756"/>
            <a:ext cx="789185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Sağlık Bakanlığı Teşkilat Yapısında Ödenek Planlama ve Tahsis İşlemleri</a:t>
            </a:r>
            <a:endParaRPr kumimoji="0" lang="tr-TR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387184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1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10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7" grpId="0"/>
      <p:bldP spid="8" grpId="0" animBg="1"/>
      <p:bldP spid="12" grpId="0" build="allAtOnce"/>
      <p:bldP spid="19" grpId="0" build="allAtOnce"/>
      <p:bldP spid="20" grpId="0" animBg="1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249262" y="447326"/>
            <a:ext cx="83719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altLang="tr-TR" sz="1600" b="1" dirty="0">
                <a:solidFill>
                  <a:prstClr val="white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Ödenek Planlama ve Gider Takip Dairesi Başkanlığı</a:t>
            </a:r>
            <a:endParaRPr lang="tr-TR" sz="1224" b="1" kern="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796955" y="1763744"/>
            <a:ext cx="7935984" cy="374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tr-T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Geri Ödeme Kurumlarından;</a:t>
            </a:r>
          </a:p>
          <a:p>
            <a:pPr marL="342900" lvl="0" indent="-342900" defTabSz="4572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tr-T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Sosyal Güvenlik Kurumu</a:t>
            </a:r>
          </a:p>
          <a:p>
            <a:pPr marL="342900" lvl="0" indent="-342900" defTabSz="4572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tr-T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Devlet Hava Meydanları İşletmesi (DHMİ)	  </a:t>
            </a:r>
          </a:p>
          <a:p>
            <a:pPr marL="342900" lvl="0" indent="-342900" defTabSz="4572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tr-T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İçişleri Bakanlığı Göç İdaresi </a:t>
            </a:r>
          </a:p>
          <a:p>
            <a:pPr lvl="0" defTabSz="4572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tr-T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Ahıska Türkleri (Erzincan-Bitlis)</a:t>
            </a:r>
          </a:p>
          <a:p>
            <a:pPr lvl="0" defTabSz="4572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tr-T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Geçici Koruma Altına Alınan Yabancılar</a:t>
            </a:r>
          </a:p>
          <a:p>
            <a:pPr lvl="0" defTabSz="4572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tr-TR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İçin imzalan </a:t>
            </a:r>
            <a:r>
              <a:rPr lang="tr-T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Götürü Bedel Hizmet Alımı </a:t>
            </a:r>
            <a:r>
              <a:rPr lang="tr-TR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Protokolleri </a:t>
            </a:r>
            <a:r>
              <a:rPr lang="tr-T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kapsamında belirlenen tutarların takibi ve dağılımını yapmaktayız.</a:t>
            </a:r>
          </a:p>
        </p:txBody>
      </p:sp>
      <p:sp>
        <p:nvSpPr>
          <p:cNvPr id="2" name="Dikdörtgen 1"/>
          <p:cNvSpPr/>
          <p:nvPr/>
        </p:nvSpPr>
        <p:spPr>
          <a:xfrm>
            <a:off x="7691" y="1026314"/>
            <a:ext cx="7599406" cy="496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altLang="tr-T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A-Global Bütçe Planlama ve Ödenek Tahsis İşlemleri</a:t>
            </a:r>
          </a:p>
        </p:txBody>
      </p:sp>
    </p:spTree>
    <p:extLst>
      <p:ext uri="{BB962C8B-B14F-4D97-AF65-F5344CB8AC3E}">
        <p14:creationId xmlns:p14="http://schemas.microsoft.com/office/powerpoint/2010/main" val="2712817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249262" y="447326"/>
            <a:ext cx="83719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altLang="tr-TR" sz="1600" b="1" dirty="0">
                <a:solidFill>
                  <a:prstClr val="white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Ödenek Planlama ve Gider Takip Dairesi Başkanlığı</a:t>
            </a:r>
            <a:endParaRPr lang="tr-TR" sz="1224" b="1" kern="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753764" y="1690646"/>
            <a:ext cx="7719117" cy="44966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>
              <a:lnSpc>
                <a:spcPct val="150000"/>
              </a:lnSpc>
              <a:spcBef>
                <a:spcPct val="20000"/>
              </a:spcBef>
              <a:defRPr/>
            </a:pPr>
            <a:r>
              <a:rPr lang="tr-T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İl Sağlık Müdürlüklerinin TDMS üzerinden mali durum raporları incelenerek;</a:t>
            </a:r>
          </a:p>
          <a:p>
            <a:pPr marL="457200" lvl="0" indent="-457200" defTabSz="4572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tr-T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Banka durumları </a:t>
            </a:r>
          </a:p>
          <a:p>
            <a:pPr marL="457200" lvl="0" indent="-457200" defTabSz="4572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tr-T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Gönderme emirleri</a:t>
            </a:r>
          </a:p>
          <a:p>
            <a:pPr marL="457200" lvl="0" indent="-457200" defTabSz="4572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tr-T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Tahakkuk girişleri</a:t>
            </a:r>
          </a:p>
          <a:p>
            <a:pPr marL="457200" lvl="0" indent="-457200" defTabSz="4572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tr-T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Muhasebeleştirme işlemleri</a:t>
            </a:r>
          </a:p>
          <a:p>
            <a:pPr lvl="0" defTabSz="457200">
              <a:lnSpc>
                <a:spcPct val="150000"/>
              </a:lnSpc>
              <a:spcBef>
                <a:spcPct val="20000"/>
              </a:spcBef>
              <a:defRPr/>
            </a:pPr>
            <a:endParaRPr lang="tr-TR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457200">
              <a:lnSpc>
                <a:spcPct val="150000"/>
              </a:lnSpc>
              <a:spcBef>
                <a:spcPct val="20000"/>
              </a:spcBef>
              <a:defRPr/>
            </a:pPr>
            <a:r>
              <a:rPr lang="tr-TR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Göz önünde bulundurularak ‘</a:t>
            </a:r>
            <a:r>
              <a:rPr lang="tr-T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’Global Bütçe</a:t>
            </a:r>
            <a:r>
              <a:rPr lang="tr-TR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’’ </a:t>
            </a:r>
            <a:r>
              <a:rPr lang="tr-T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ödenek planlaması ve nakit aktarımını yapmaktayız. </a:t>
            </a:r>
          </a:p>
          <a:p>
            <a:pPr marR="0" lvl="0" defTabSz="4572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tr-TR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0" y="1064694"/>
            <a:ext cx="7854779" cy="496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altLang="tr-T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A-Global Bütçe Planlama ve Ödenek Tahsis İşlemleri</a:t>
            </a:r>
          </a:p>
        </p:txBody>
      </p:sp>
    </p:spTree>
    <p:extLst>
      <p:ext uri="{BB962C8B-B14F-4D97-AF65-F5344CB8AC3E}">
        <p14:creationId xmlns:p14="http://schemas.microsoft.com/office/powerpoint/2010/main" val="1179052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249262" y="447326"/>
            <a:ext cx="83719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r-TR" altLang="tr-TR" sz="16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Ödenek Planlama ve Gider Takip Dairesi Başkanlığı</a:t>
            </a:r>
            <a:endParaRPr lang="tr-TR" sz="1224" b="1" kern="0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749643" y="1893013"/>
            <a:ext cx="764471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>
              <a:spcBef>
                <a:spcPct val="20000"/>
              </a:spcBef>
            </a:pPr>
            <a:r>
              <a:rPr lang="tr-T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 </a:t>
            </a:r>
            <a:r>
              <a:rPr lang="tr-TR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Bütçe </a:t>
            </a:r>
            <a:r>
              <a:rPr lang="tr-T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ödenek </a:t>
            </a:r>
            <a:r>
              <a:rPr lang="tr-TR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planlaması öncelikli olarak;</a:t>
            </a:r>
            <a:endParaRPr lang="tr-TR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457200">
              <a:spcBef>
                <a:spcPct val="20000"/>
              </a:spcBef>
            </a:pPr>
            <a:endParaRPr lang="tr-TR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457200">
              <a:spcBef>
                <a:spcPct val="20000"/>
              </a:spcBef>
            </a:pPr>
            <a:endParaRPr lang="tr-TR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defTabSz="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tr-T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Personel giderleri</a:t>
            </a:r>
          </a:p>
          <a:p>
            <a:pPr marL="342900" lvl="0" indent="-342900" defTabSz="4572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tr-T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Hizmet Alımları</a:t>
            </a:r>
          </a:p>
          <a:p>
            <a:pPr marL="342900" lvl="0" indent="-342900" defTabSz="4572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tr-T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İşletme Giderleri </a:t>
            </a:r>
            <a:endParaRPr lang="tr-TR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457200">
              <a:lnSpc>
                <a:spcPct val="150000"/>
              </a:lnSpc>
              <a:spcBef>
                <a:spcPct val="20000"/>
              </a:spcBef>
            </a:pPr>
            <a:endParaRPr lang="tr-TR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457200">
              <a:lnSpc>
                <a:spcPct val="150000"/>
              </a:lnSpc>
              <a:spcBef>
                <a:spcPct val="20000"/>
              </a:spcBef>
            </a:pPr>
            <a:r>
              <a:rPr lang="tr-T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için yapılmaktadır.</a:t>
            </a:r>
          </a:p>
          <a:p>
            <a:pPr lvl="0" defTabSz="457200">
              <a:lnSpc>
                <a:spcPct val="150000"/>
              </a:lnSpc>
              <a:spcBef>
                <a:spcPct val="20000"/>
              </a:spcBef>
            </a:pPr>
            <a:endParaRPr lang="tr-TR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457200">
              <a:lnSpc>
                <a:spcPct val="150000"/>
              </a:lnSpc>
              <a:spcBef>
                <a:spcPct val="20000"/>
              </a:spcBef>
            </a:pPr>
            <a:r>
              <a:rPr lang="tr-TR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NOT: Her ayın 10-12 sine kadar planlanma yapılmaktadır.</a:t>
            </a:r>
          </a:p>
          <a:p>
            <a:pPr lvl="0" defTabSz="457200">
              <a:spcBef>
                <a:spcPct val="20000"/>
              </a:spcBef>
            </a:pPr>
            <a:endParaRPr lang="tr-TR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457200">
              <a:spcBef>
                <a:spcPct val="20000"/>
              </a:spcBef>
            </a:pPr>
            <a:endParaRPr lang="tr-TR" sz="20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-317459" y="1293865"/>
            <a:ext cx="7797114" cy="456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alt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A-Global Bütçe Planlama ve Ödenek Tahsis İşlemleri</a:t>
            </a:r>
          </a:p>
        </p:txBody>
      </p:sp>
    </p:spTree>
    <p:extLst>
      <p:ext uri="{BB962C8B-B14F-4D97-AF65-F5344CB8AC3E}">
        <p14:creationId xmlns:p14="http://schemas.microsoft.com/office/powerpoint/2010/main" val="391525043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 Teması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 Teması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 Teması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 Teması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Office Teması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Office Teması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Office Teması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1201D49F58544ABF55037D3D28F43A" ma:contentTypeVersion="2" ma:contentTypeDescription="Create a new document." ma:contentTypeScope="" ma:versionID="c53c1a8c2167e67e9a7733b0cb46bc50">
  <xsd:schema xmlns:xsd="http://www.w3.org/2001/XMLSchema" xmlns:xs="http://www.w3.org/2001/XMLSchema" xmlns:p="http://schemas.microsoft.com/office/2006/metadata/properties" xmlns:ns1="http://schemas.microsoft.com/sharepoint/v3" xmlns:ns2="04ef92f6-9dd8-455a-8e33-ba5abb16863d" targetNamespace="http://schemas.microsoft.com/office/2006/metadata/properties" ma:root="true" ma:fieldsID="d8299a6dbb52a799484d0239c4cb92ba" ns1:_="" ns2:_="">
    <xsd:import namespace="http://schemas.microsoft.com/sharepoint/v3"/>
    <xsd:import namespace="04ef92f6-9dd8-455a-8e33-ba5abb16863d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ef92f6-9dd8-455a-8e33-ba5abb16863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7530606-64FA-4398-B595-A0E4382D115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66D40A2-E758-4D36-8431-5C57E3F3BF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4ef92f6-9dd8-455a-8e33-ba5abb16863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03E1DB3-4A80-4F01-BB05-655126FADB8D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04ef92f6-9dd8-455a-8e33-ba5abb16863d"/>
    <ds:schemaRef ds:uri="http://www.w3.org/XML/1998/namespace"/>
    <ds:schemaRef ds:uri="http://schemas.microsoft.com/sharepoint/v3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2155</TotalTime>
  <Words>1280</Words>
  <Application>Microsoft Office PowerPoint</Application>
  <PresentationFormat>Ekran Gösterisi (4:3)</PresentationFormat>
  <Paragraphs>291</Paragraphs>
  <Slides>28</Slides>
  <Notes>2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28</vt:i4>
      </vt:variant>
    </vt:vector>
  </HeadingPairs>
  <TitlesOfParts>
    <vt:vector size="34" baseType="lpstr">
      <vt:lpstr>Arial</vt:lpstr>
      <vt:lpstr>Arial Regular</vt:lpstr>
      <vt:lpstr>Calibri</vt:lpstr>
      <vt:lpstr>Wingdings</vt:lpstr>
      <vt:lpstr>Office Teması</vt:lpstr>
      <vt:lpstr>think-cell Slide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AKAN SÜLEYMAN DEMİR</dc:creator>
  <cp:lastModifiedBy>Seyfullah KARAMEŞE</cp:lastModifiedBy>
  <cp:revision>340</cp:revision>
  <cp:lastPrinted>2019-09-25T09:54:23Z</cp:lastPrinted>
  <dcterms:created xsi:type="dcterms:W3CDTF">2019-07-02T10:38:32Z</dcterms:created>
  <dcterms:modified xsi:type="dcterms:W3CDTF">2019-12-18T12:16:37Z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0x0101001E1201D49F58544ABF55037D3D28F43A</vt:lpwstr>
  </property>
</Properties>
</file>