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66"/>
  </p:notesMasterIdLst>
  <p:handoutMasterIdLst>
    <p:handoutMasterId r:id="rId67"/>
  </p:handoutMasterIdLst>
  <p:sldIdLst>
    <p:sldId id="1431" r:id="rId7"/>
    <p:sldId id="1377" r:id="rId8"/>
    <p:sldId id="1397" r:id="rId9"/>
    <p:sldId id="1430" r:id="rId10"/>
    <p:sldId id="1386" r:id="rId11"/>
    <p:sldId id="1387" r:id="rId12"/>
    <p:sldId id="1388" r:id="rId13"/>
    <p:sldId id="1266" r:id="rId14"/>
    <p:sldId id="1360" r:id="rId15"/>
    <p:sldId id="1383" r:id="rId16"/>
    <p:sldId id="1384" r:id="rId17"/>
    <p:sldId id="1385" r:id="rId18"/>
    <p:sldId id="1398" r:id="rId19"/>
    <p:sldId id="1390" r:id="rId20"/>
    <p:sldId id="1394" r:id="rId21"/>
    <p:sldId id="1393" r:id="rId22"/>
    <p:sldId id="1391" r:id="rId23"/>
    <p:sldId id="1396" r:id="rId24"/>
    <p:sldId id="1392" r:id="rId25"/>
    <p:sldId id="1399" r:id="rId26"/>
    <p:sldId id="1395" r:id="rId27"/>
    <p:sldId id="1400" r:id="rId28"/>
    <p:sldId id="1401" r:id="rId29"/>
    <p:sldId id="1402" r:id="rId30"/>
    <p:sldId id="1404" r:id="rId31"/>
    <p:sldId id="1405" r:id="rId32"/>
    <p:sldId id="1406" r:id="rId33"/>
    <p:sldId id="1407" r:id="rId34"/>
    <p:sldId id="1408" r:id="rId35"/>
    <p:sldId id="1410" r:id="rId36"/>
    <p:sldId id="1409" r:id="rId37"/>
    <p:sldId id="1411" r:id="rId38"/>
    <p:sldId id="1412" r:id="rId39"/>
    <p:sldId id="1413" r:id="rId40"/>
    <p:sldId id="1414" r:id="rId41"/>
    <p:sldId id="1418" r:id="rId42"/>
    <p:sldId id="1428" r:id="rId43"/>
    <p:sldId id="1419" r:id="rId44"/>
    <p:sldId id="1420" r:id="rId45"/>
    <p:sldId id="1421" r:id="rId46"/>
    <p:sldId id="1434" r:id="rId47"/>
    <p:sldId id="1435" r:id="rId48"/>
    <p:sldId id="1429" r:id="rId49"/>
    <p:sldId id="1422" r:id="rId50"/>
    <p:sldId id="1423" r:id="rId51"/>
    <p:sldId id="1424" r:id="rId52"/>
    <p:sldId id="1425" r:id="rId53"/>
    <p:sldId id="1426" r:id="rId54"/>
    <p:sldId id="1433" r:id="rId55"/>
    <p:sldId id="1427" r:id="rId56"/>
    <p:sldId id="1432" r:id="rId57"/>
    <p:sldId id="1437" r:id="rId58"/>
    <p:sldId id="1436" r:id="rId59"/>
    <p:sldId id="1442" r:id="rId60"/>
    <p:sldId id="1438" r:id="rId61"/>
    <p:sldId id="1441" r:id="rId62"/>
    <p:sldId id="1439" r:id="rId63"/>
    <p:sldId id="1440" r:id="rId64"/>
    <p:sldId id="1382" r:id="rId65"/>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A04"/>
    <a:srgbClr val="DC0C15"/>
    <a:srgbClr val="75DDEB"/>
    <a:srgbClr val="82ECFA"/>
    <a:srgbClr val="33CCCC"/>
    <a:srgbClr val="8B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3" autoAdjust="0"/>
    <p:restoredTop sz="93717" autoAdjust="0"/>
  </p:normalViewPr>
  <p:slideViewPr>
    <p:cSldViewPr snapToGrid="0">
      <p:cViewPr varScale="1">
        <p:scale>
          <a:sx n="73" d="100"/>
          <a:sy n="73" d="100"/>
        </p:scale>
        <p:origin x="414" y="66"/>
      </p:cViewPr>
      <p:guideLst>
        <p:guide orient="horz" pos="2115"/>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dirty="0">
              <a:latin typeface="Times New Roman" panose="02020603050405020304" pitchFamily="18" charset="0"/>
            </a:endParaRP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8524A6-CE3F-4A90-AF45-FC2B647196E7}" type="datetimeFigureOut">
              <a:rPr lang="tr-TR" smtClean="0">
                <a:latin typeface="Times New Roman" panose="02020603050405020304" pitchFamily="18" charset="0"/>
              </a:rPr>
              <a:t>18.12.2019</a:t>
            </a:fld>
            <a:endParaRPr lang="tr-TR" dirty="0">
              <a:latin typeface="Times New Roman" panose="02020603050405020304" pitchFamily="18" charset="0"/>
            </a:endParaRP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dirty="0">
              <a:latin typeface="Times New Roman" panose="02020603050405020304" pitchFamily="18" charset="0"/>
            </a:endParaRP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212B49-2AA9-4769-BFF0-38AE2E5D13D4}" type="slidenum">
              <a:rPr lang="tr-TR" smtClean="0">
                <a:latin typeface="Times New Roman" panose="02020603050405020304" pitchFamily="18" charset="0"/>
              </a:rPr>
              <a:t>‹#›</a:t>
            </a:fld>
            <a:endParaRPr lang="tr-TR" dirty="0">
              <a:latin typeface="Times New Roman" panose="02020603050405020304" pitchFamily="18" charset="0"/>
            </a:endParaRP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tr-TR" dirty="0"/>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BB384BF-8403-4CF2-BA85-C831FD6A52F0}" type="datetimeFigureOut">
              <a:rPr lang="tr-TR" smtClean="0"/>
              <a:pPr/>
              <a:t>18.12.2019</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tr-TR" dirty="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3070D695-6253-43A2-ABD5-115974ABEBE7}" type="slidenum">
              <a:rPr lang="tr-TR" smtClean="0"/>
              <a:pPr/>
              <a:t>‹#›</a:t>
            </a:fld>
            <a:endParaRPr lang="tr-TR" dirty="0"/>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6BB505-88B5-BF48-BBEA-E429F4F283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85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10</a:t>
            </a:fld>
            <a:endParaRPr lang="en-US" dirty="0"/>
          </a:p>
        </p:txBody>
      </p:sp>
    </p:spTree>
    <p:extLst>
      <p:ext uri="{BB962C8B-B14F-4D97-AF65-F5344CB8AC3E}">
        <p14:creationId xmlns:p14="http://schemas.microsoft.com/office/powerpoint/2010/main" val="112111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11</a:t>
            </a:fld>
            <a:endParaRPr lang="en-US" dirty="0"/>
          </a:p>
        </p:txBody>
      </p:sp>
    </p:spTree>
    <p:extLst>
      <p:ext uri="{BB962C8B-B14F-4D97-AF65-F5344CB8AC3E}">
        <p14:creationId xmlns:p14="http://schemas.microsoft.com/office/powerpoint/2010/main" val="112870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12</a:t>
            </a:fld>
            <a:endParaRPr lang="en-US" dirty="0"/>
          </a:p>
        </p:txBody>
      </p:sp>
    </p:spTree>
    <p:extLst>
      <p:ext uri="{BB962C8B-B14F-4D97-AF65-F5344CB8AC3E}">
        <p14:creationId xmlns:p14="http://schemas.microsoft.com/office/powerpoint/2010/main" val="231278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13</a:t>
            </a:fld>
            <a:endParaRPr lang="en-US" dirty="0"/>
          </a:p>
        </p:txBody>
      </p:sp>
    </p:spTree>
    <p:extLst>
      <p:ext uri="{BB962C8B-B14F-4D97-AF65-F5344CB8AC3E}">
        <p14:creationId xmlns:p14="http://schemas.microsoft.com/office/powerpoint/2010/main" val="417713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14</a:t>
            </a:fld>
            <a:endParaRPr lang="en-US" dirty="0"/>
          </a:p>
        </p:txBody>
      </p:sp>
    </p:spTree>
    <p:extLst>
      <p:ext uri="{BB962C8B-B14F-4D97-AF65-F5344CB8AC3E}">
        <p14:creationId xmlns:p14="http://schemas.microsoft.com/office/powerpoint/2010/main" val="21443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15</a:t>
            </a:fld>
            <a:endParaRPr lang="en-US" dirty="0"/>
          </a:p>
        </p:txBody>
      </p:sp>
    </p:spTree>
    <p:extLst>
      <p:ext uri="{BB962C8B-B14F-4D97-AF65-F5344CB8AC3E}">
        <p14:creationId xmlns:p14="http://schemas.microsoft.com/office/powerpoint/2010/main" val="2989454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16</a:t>
            </a:fld>
            <a:endParaRPr lang="en-US" dirty="0"/>
          </a:p>
        </p:txBody>
      </p:sp>
    </p:spTree>
    <p:extLst>
      <p:ext uri="{BB962C8B-B14F-4D97-AF65-F5344CB8AC3E}">
        <p14:creationId xmlns:p14="http://schemas.microsoft.com/office/powerpoint/2010/main" val="55152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17</a:t>
            </a:fld>
            <a:endParaRPr lang="en-US" dirty="0"/>
          </a:p>
        </p:txBody>
      </p:sp>
    </p:spTree>
    <p:extLst>
      <p:ext uri="{BB962C8B-B14F-4D97-AF65-F5344CB8AC3E}">
        <p14:creationId xmlns:p14="http://schemas.microsoft.com/office/powerpoint/2010/main" val="358125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18</a:t>
            </a:fld>
            <a:endParaRPr lang="en-US" dirty="0"/>
          </a:p>
        </p:txBody>
      </p:sp>
    </p:spTree>
    <p:extLst>
      <p:ext uri="{BB962C8B-B14F-4D97-AF65-F5344CB8AC3E}">
        <p14:creationId xmlns:p14="http://schemas.microsoft.com/office/powerpoint/2010/main" val="111818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19</a:t>
            </a:fld>
            <a:endParaRPr lang="en-US" dirty="0"/>
          </a:p>
        </p:txBody>
      </p:sp>
    </p:spTree>
    <p:extLst>
      <p:ext uri="{BB962C8B-B14F-4D97-AF65-F5344CB8AC3E}">
        <p14:creationId xmlns:p14="http://schemas.microsoft.com/office/powerpoint/2010/main" val="378820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310" y="3710960"/>
            <a:ext cx="7832550" cy="246221"/>
          </a:xfrm>
        </p:spPr>
        <p:txBody>
          <a:bodyPr/>
          <a:lstStyle/>
          <a:p>
            <a:endParaRPr lang="tr-TR" dirty="0"/>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3796996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20</a:t>
            </a:fld>
            <a:endParaRPr lang="en-US" dirty="0"/>
          </a:p>
        </p:txBody>
      </p:sp>
    </p:spTree>
    <p:extLst>
      <p:ext uri="{BB962C8B-B14F-4D97-AF65-F5344CB8AC3E}">
        <p14:creationId xmlns:p14="http://schemas.microsoft.com/office/powerpoint/2010/main" val="2757215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21</a:t>
            </a:fld>
            <a:endParaRPr lang="en-US" dirty="0"/>
          </a:p>
        </p:txBody>
      </p:sp>
    </p:spTree>
    <p:extLst>
      <p:ext uri="{BB962C8B-B14F-4D97-AF65-F5344CB8AC3E}">
        <p14:creationId xmlns:p14="http://schemas.microsoft.com/office/powerpoint/2010/main" val="608910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22</a:t>
            </a:fld>
            <a:endParaRPr lang="en-US" dirty="0"/>
          </a:p>
        </p:txBody>
      </p:sp>
    </p:spTree>
    <p:extLst>
      <p:ext uri="{BB962C8B-B14F-4D97-AF65-F5344CB8AC3E}">
        <p14:creationId xmlns:p14="http://schemas.microsoft.com/office/powerpoint/2010/main" val="309533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23</a:t>
            </a:fld>
            <a:endParaRPr lang="en-US" dirty="0"/>
          </a:p>
        </p:txBody>
      </p:sp>
    </p:spTree>
    <p:extLst>
      <p:ext uri="{BB962C8B-B14F-4D97-AF65-F5344CB8AC3E}">
        <p14:creationId xmlns:p14="http://schemas.microsoft.com/office/powerpoint/2010/main" val="3316638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24</a:t>
            </a:fld>
            <a:endParaRPr lang="en-US" dirty="0"/>
          </a:p>
        </p:txBody>
      </p:sp>
    </p:spTree>
    <p:extLst>
      <p:ext uri="{BB962C8B-B14F-4D97-AF65-F5344CB8AC3E}">
        <p14:creationId xmlns:p14="http://schemas.microsoft.com/office/powerpoint/2010/main" val="395787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25</a:t>
            </a:fld>
            <a:endParaRPr lang="en-US" dirty="0"/>
          </a:p>
        </p:txBody>
      </p:sp>
    </p:spTree>
    <p:extLst>
      <p:ext uri="{BB962C8B-B14F-4D97-AF65-F5344CB8AC3E}">
        <p14:creationId xmlns:p14="http://schemas.microsoft.com/office/powerpoint/2010/main" val="866347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26</a:t>
            </a:fld>
            <a:endParaRPr lang="en-US" dirty="0"/>
          </a:p>
        </p:txBody>
      </p:sp>
    </p:spTree>
    <p:extLst>
      <p:ext uri="{BB962C8B-B14F-4D97-AF65-F5344CB8AC3E}">
        <p14:creationId xmlns:p14="http://schemas.microsoft.com/office/powerpoint/2010/main" val="2373248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27</a:t>
            </a:fld>
            <a:endParaRPr lang="en-US" dirty="0"/>
          </a:p>
        </p:txBody>
      </p:sp>
    </p:spTree>
    <p:extLst>
      <p:ext uri="{BB962C8B-B14F-4D97-AF65-F5344CB8AC3E}">
        <p14:creationId xmlns:p14="http://schemas.microsoft.com/office/powerpoint/2010/main" val="3255214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28</a:t>
            </a:fld>
            <a:endParaRPr lang="en-US" dirty="0"/>
          </a:p>
        </p:txBody>
      </p:sp>
    </p:spTree>
    <p:extLst>
      <p:ext uri="{BB962C8B-B14F-4D97-AF65-F5344CB8AC3E}">
        <p14:creationId xmlns:p14="http://schemas.microsoft.com/office/powerpoint/2010/main" val="110287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29</a:t>
            </a:fld>
            <a:endParaRPr lang="en-US" dirty="0"/>
          </a:p>
        </p:txBody>
      </p:sp>
    </p:spTree>
    <p:extLst>
      <p:ext uri="{BB962C8B-B14F-4D97-AF65-F5344CB8AC3E}">
        <p14:creationId xmlns:p14="http://schemas.microsoft.com/office/powerpoint/2010/main" val="363591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a:t>
            </a:fld>
            <a:endParaRPr lang="en-US" dirty="0"/>
          </a:p>
        </p:txBody>
      </p:sp>
    </p:spTree>
    <p:extLst>
      <p:ext uri="{BB962C8B-B14F-4D97-AF65-F5344CB8AC3E}">
        <p14:creationId xmlns:p14="http://schemas.microsoft.com/office/powerpoint/2010/main" val="1480725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30</a:t>
            </a:fld>
            <a:endParaRPr lang="en-US" dirty="0"/>
          </a:p>
        </p:txBody>
      </p:sp>
    </p:spTree>
    <p:extLst>
      <p:ext uri="{BB962C8B-B14F-4D97-AF65-F5344CB8AC3E}">
        <p14:creationId xmlns:p14="http://schemas.microsoft.com/office/powerpoint/2010/main" val="3280405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31</a:t>
            </a:fld>
            <a:endParaRPr lang="en-US" dirty="0"/>
          </a:p>
        </p:txBody>
      </p:sp>
    </p:spTree>
    <p:extLst>
      <p:ext uri="{BB962C8B-B14F-4D97-AF65-F5344CB8AC3E}">
        <p14:creationId xmlns:p14="http://schemas.microsoft.com/office/powerpoint/2010/main" val="300943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32</a:t>
            </a:fld>
            <a:endParaRPr lang="en-US" dirty="0"/>
          </a:p>
        </p:txBody>
      </p:sp>
    </p:spTree>
    <p:extLst>
      <p:ext uri="{BB962C8B-B14F-4D97-AF65-F5344CB8AC3E}">
        <p14:creationId xmlns:p14="http://schemas.microsoft.com/office/powerpoint/2010/main" val="1387102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33</a:t>
            </a:fld>
            <a:endParaRPr lang="en-US" dirty="0"/>
          </a:p>
        </p:txBody>
      </p:sp>
    </p:spTree>
    <p:extLst>
      <p:ext uri="{BB962C8B-B14F-4D97-AF65-F5344CB8AC3E}">
        <p14:creationId xmlns:p14="http://schemas.microsoft.com/office/powerpoint/2010/main" val="85535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34</a:t>
            </a:fld>
            <a:endParaRPr lang="en-US" dirty="0"/>
          </a:p>
        </p:txBody>
      </p:sp>
    </p:spTree>
    <p:extLst>
      <p:ext uri="{BB962C8B-B14F-4D97-AF65-F5344CB8AC3E}">
        <p14:creationId xmlns:p14="http://schemas.microsoft.com/office/powerpoint/2010/main" val="104103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35</a:t>
            </a:fld>
            <a:endParaRPr lang="en-US" dirty="0"/>
          </a:p>
        </p:txBody>
      </p:sp>
    </p:spTree>
    <p:extLst>
      <p:ext uri="{BB962C8B-B14F-4D97-AF65-F5344CB8AC3E}">
        <p14:creationId xmlns:p14="http://schemas.microsoft.com/office/powerpoint/2010/main" val="3432034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36</a:t>
            </a:fld>
            <a:endParaRPr lang="en-US" dirty="0"/>
          </a:p>
        </p:txBody>
      </p:sp>
    </p:spTree>
    <p:extLst>
      <p:ext uri="{BB962C8B-B14F-4D97-AF65-F5344CB8AC3E}">
        <p14:creationId xmlns:p14="http://schemas.microsoft.com/office/powerpoint/2010/main" val="15467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37</a:t>
            </a:fld>
            <a:endParaRPr lang="en-US" dirty="0"/>
          </a:p>
        </p:txBody>
      </p:sp>
    </p:spTree>
    <p:extLst>
      <p:ext uri="{BB962C8B-B14F-4D97-AF65-F5344CB8AC3E}">
        <p14:creationId xmlns:p14="http://schemas.microsoft.com/office/powerpoint/2010/main" val="1235985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38</a:t>
            </a:fld>
            <a:endParaRPr lang="en-US" dirty="0"/>
          </a:p>
        </p:txBody>
      </p:sp>
    </p:spTree>
    <p:extLst>
      <p:ext uri="{BB962C8B-B14F-4D97-AF65-F5344CB8AC3E}">
        <p14:creationId xmlns:p14="http://schemas.microsoft.com/office/powerpoint/2010/main" val="3330350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39</a:t>
            </a:fld>
            <a:endParaRPr lang="en-US" dirty="0"/>
          </a:p>
        </p:txBody>
      </p:sp>
    </p:spTree>
    <p:extLst>
      <p:ext uri="{BB962C8B-B14F-4D97-AF65-F5344CB8AC3E}">
        <p14:creationId xmlns:p14="http://schemas.microsoft.com/office/powerpoint/2010/main" val="399941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6BB505-88B5-BF48-BBEA-E429F4F283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658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40</a:t>
            </a:fld>
            <a:endParaRPr lang="en-US" dirty="0"/>
          </a:p>
        </p:txBody>
      </p:sp>
    </p:spTree>
    <p:extLst>
      <p:ext uri="{BB962C8B-B14F-4D97-AF65-F5344CB8AC3E}">
        <p14:creationId xmlns:p14="http://schemas.microsoft.com/office/powerpoint/2010/main" val="460485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41</a:t>
            </a:fld>
            <a:endParaRPr lang="en-US" dirty="0"/>
          </a:p>
        </p:txBody>
      </p:sp>
    </p:spTree>
    <p:extLst>
      <p:ext uri="{BB962C8B-B14F-4D97-AF65-F5344CB8AC3E}">
        <p14:creationId xmlns:p14="http://schemas.microsoft.com/office/powerpoint/2010/main" val="160701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42</a:t>
            </a:fld>
            <a:endParaRPr lang="en-US" dirty="0"/>
          </a:p>
        </p:txBody>
      </p:sp>
    </p:spTree>
    <p:extLst>
      <p:ext uri="{BB962C8B-B14F-4D97-AF65-F5344CB8AC3E}">
        <p14:creationId xmlns:p14="http://schemas.microsoft.com/office/powerpoint/2010/main" val="2349863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43</a:t>
            </a:fld>
            <a:endParaRPr lang="en-US" dirty="0"/>
          </a:p>
        </p:txBody>
      </p:sp>
    </p:spTree>
    <p:extLst>
      <p:ext uri="{BB962C8B-B14F-4D97-AF65-F5344CB8AC3E}">
        <p14:creationId xmlns:p14="http://schemas.microsoft.com/office/powerpoint/2010/main" val="1774034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44</a:t>
            </a:fld>
            <a:endParaRPr lang="en-US" dirty="0"/>
          </a:p>
        </p:txBody>
      </p:sp>
    </p:spTree>
    <p:extLst>
      <p:ext uri="{BB962C8B-B14F-4D97-AF65-F5344CB8AC3E}">
        <p14:creationId xmlns:p14="http://schemas.microsoft.com/office/powerpoint/2010/main" val="1422484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45</a:t>
            </a:fld>
            <a:endParaRPr lang="en-US" dirty="0"/>
          </a:p>
        </p:txBody>
      </p:sp>
    </p:spTree>
    <p:extLst>
      <p:ext uri="{BB962C8B-B14F-4D97-AF65-F5344CB8AC3E}">
        <p14:creationId xmlns:p14="http://schemas.microsoft.com/office/powerpoint/2010/main" val="236615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46</a:t>
            </a:fld>
            <a:endParaRPr lang="en-US" dirty="0"/>
          </a:p>
        </p:txBody>
      </p:sp>
    </p:spTree>
    <p:extLst>
      <p:ext uri="{BB962C8B-B14F-4D97-AF65-F5344CB8AC3E}">
        <p14:creationId xmlns:p14="http://schemas.microsoft.com/office/powerpoint/2010/main" val="2112127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47</a:t>
            </a:fld>
            <a:endParaRPr lang="en-US" dirty="0"/>
          </a:p>
        </p:txBody>
      </p:sp>
    </p:spTree>
    <p:extLst>
      <p:ext uri="{BB962C8B-B14F-4D97-AF65-F5344CB8AC3E}">
        <p14:creationId xmlns:p14="http://schemas.microsoft.com/office/powerpoint/2010/main" val="2390014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48</a:t>
            </a:fld>
            <a:endParaRPr lang="en-US" dirty="0"/>
          </a:p>
        </p:txBody>
      </p:sp>
    </p:spTree>
    <p:extLst>
      <p:ext uri="{BB962C8B-B14F-4D97-AF65-F5344CB8AC3E}">
        <p14:creationId xmlns:p14="http://schemas.microsoft.com/office/powerpoint/2010/main" val="1474126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49</a:t>
            </a:fld>
            <a:endParaRPr lang="en-US" dirty="0"/>
          </a:p>
        </p:txBody>
      </p:sp>
    </p:spTree>
    <p:extLst>
      <p:ext uri="{BB962C8B-B14F-4D97-AF65-F5344CB8AC3E}">
        <p14:creationId xmlns:p14="http://schemas.microsoft.com/office/powerpoint/2010/main" val="9894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a:t>
            </a:fld>
            <a:endParaRPr lang="en-US" dirty="0"/>
          </a:p>
        </p:txBody>
      </p:sp>
    </p:spTree>
    <p:extLst>
      <p:ext uri="{BB962C8B-B14F-4D97-AF65-F5344CB8AC3E}">
        <p14:creationId xmlns:p14="http://schemas.microsoft.com/office/powerpoint/2010/main" val="3099201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50</a:t>
            </a:fld>
            <a:endParaRPr lang="en-US" dirty="0"/>
          </a:p>
        </p:txBody>
      </p:sp>
    </p:spTree>
    <p:extLst>
      <p:ext uri="{BB962C8B-B14F-4D97-AF65-F5344CB8AC3E}">
        <p14:creationId xmlns:p14="http://schemas.microsoft.com/office/powerpoint/2010/main" val="411566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51</a:t>
            </a:fld>
            <a:endParaRPr lang="en-US" dirty="0"/>
          </a:p>
        </p:txBody>
      </p:sp>
    </p:spTree>
    <p:extLst>
      <p:ext uri="{BB962C8B-B14F-4D97-AF65-F5344CB8AC3E}">
        <p14:creationId xmlns:p14="http://schemas.microsoft.com/office/powerpoint/2010/main" val="3556319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52</a:t>
            </a:fld>
            <a:endParaRPr lang="en-US" dirty="0"/>
          </a:p>
        </p:txBody>
      </p:sp>
    </p:spTree>
    <p:extLst>
      <p:ext uri="{BB962C8B-B14F-4D97-AF65-F5344CB8AC3E}">
        <p14:creationId xmlns:p14="http://schemas.microsoft.com/office/powerpoint/2010/main" val="1933869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53</a:t>
            </a:fld>
            <a:endParaRPr lang="en-US" dirty="0"/>
          </a:p>
        </p:txBody>
      </p:sp>
    </p:spTree>
    <p:extLst>
      <p:ext uri="{BB962C8B-B14F-4D97-AF65-F5344CB8AC3E}">
        <p14:creationId xmlns:p14="http://schemas.microsoft.com/office/powerpoint/2010/main" val="172913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943919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55</a:t>
            </a:fld>
            <a:endParaRPr lang="en-US" dirty="0"/>
          </a:p>
        </p:txBody>
      </p:sp>
    </p:spTree>
    <p:extLst>
      <p:ext uri="{BB962C8B-B14F-4D97-AF65-F5344CB8AC3E}">
        <p14:creationId xmlns:p14="http://schemas.microsoft.com/office/powerpoint/2010/main" val="3083256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56</a:t>
            </a:fld>
            <a:endParaRPr lang="en-US" dirty="0"/>
          </a:p>
        </p:txBody>
      </p:sp>
    </p:spTree>
    <p:extLst>
      <p:ext uri="{BB962C8B-B14F-4D97-AF65-F5344CB8AC3E}">
        <p14:creationId xmlns:p14="http://schemas.microsoft.com/office/powerpoint/2010/main" val="1190725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57</a:t>
            </a:fld>
            <a:endParaRPr lang="en-US" dirty="0"/>
          </a:p>
        </p:txBody>
      </p:sp>
    </p:spTree>
    <p:extLst>
      <p:ext uri="{BB962C8B-B14F-4D97-AF65-F5344CB8AC3E}">
        <p14:creationId xmlns:p14="http://schemas.microsoft.com/office/powerpoint/2010/main" val="12801781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58</a:t>
            </a:fld>
            <a:endParaRPr lang="en-US" dirty="0"/>
          </a:p>
        </p:txBody>
      </p:sp>
    </p:spTree>
    <p:extLst>
      <p:ext uri="{BB962C8B-B14F-4D97-AF65-F5344CB8AC3E}">
        <p14:creationId xmlns:p14="http://schemas.microsoft.com/office/powerpoint/2010/main" val="8499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6</a:t>
            </a:fld>
            <a:endParaRPr lang="en-US" dirty="0"/>
          </a:p>
        </p:txBody>
      </p:sp>
    </p:spTree>
    <p:extLst>
      <p:ext uri="{BB962C8B-B14F-4D97-AF65-F5344CB8AC3E}">
        <p14:creationId xmlns:p14="http://schemas.microsoft.com/office/powerpoint/2010/main" val="374857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7</a:t>
            </a:fld>
            <a:endParaRPr lang="en-US" dirty="0"/>
          </a:p>
        </p:txBody>
      </p:sp>
    </p:spTree>
    <p:extLst>
      <p:ext uri="{BB962C8B-B14F-4D97-AF65-F5344CB8AC3E}">
        <p14:creationId xmlns:p14="http://schemas.microsoft.com/office/powerpoint/2010/main" val="257941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8</a:t>
            </a:fld>
            <a:endParaRPr lang="en-US" dirty="0"/>
          </a:p>
        </p:txBody>
      </p:sp>
    </p:spTree>
    <p:extLst>
      <p:ext uri="{BB962C8B-B14F-4D97-AF65-F5344CB8AC3E}">
        <p14:creationId xmlns:p14="http://schemas.microsoft.com/office/powerpoint/2010/main" val="278506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3C3A632B-FBDE-46D4-BF6F-6D14421E6342}" type="slidenum">
              <a:rPr lang="en-US"/>
              <a:pPr>
                <a:defRPr/>
              </a:pPr>
              <a:t>9</a:t>
            </a:fld>
            <a:endParaRPr lang="en-US" dirty="0"/>
          </a:p>
        </p:txBody>
      </p:sp>
    </p:spTree>
    <p:extLst>
      <p:ext uri="{BB962C8B-B14F-4D97-AF65-F5344CB8AC3E}">
        <p14:creationId xmlns:p14="http://schemas.microsoft.com/office/powerpoint/2010/main" val="715795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8"/>
            <a:ext cx="10515600" cy="1325562"/>
          </a:xfrm>
          <a:prstGeom prst="rect">
            <a:avLst/>
          </a:prstGeom>
        </p:spPr>
        <p:txBody>
          <a:bodyPr/>
          <a:lstStyle>
            <a:lvl1pPr>
              <a:defRPr>
                <a:latin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2" y="1825625"/>
            <a:ext cx="10515600" cy="4351338"/>
          </a:xfrm>
          <a:prstGeom prst="rect">
            <a:avLst/>
          </a:prstGeom>
        </p:spPr>
        <p:txBody>
          <a:bodyPr/>
          <a:lstStyle>
            <a:lvl1pPr>
              <a:defRPr>
                <a:latin typeface="Times New Roman" panose="02020603050405020304" pitchFamily="18" charset="0"/>
              </a:defRPr>
            </a:lvl1pPr>
            <a:lvl2pPr>
              <a:defRPr>
                <a:latin typeface="Times New Roman" panose="02020603050405020304" pitchFamily="18" charset="0"/>
              </a:defRPr>
            </a:lvl2pPr>
            <a:lvl3pPr>
              <a:defRPr>
                <a:latin typeface="Times New Roman" panose="02020603050405020304" pitchFamily="18" charset="0"/>
              </a:defRPr>
            </a:lvl3pPr>
            <a:lvl4pPr>
              <a:defRPr>
                <a:latin typeface="Times New Roman" panose="02020603050405020304" pitchFamily="18" charset="0"/>
              </a:defRPr>
            </a:lvl4pPr>
            <a:lvl5pPr>
              <a:defRPr>
                <a:latin typeface="Times New Roman" panose="02020603050405020304" pitchFamily="18"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a:xfrm>
            <a:off x="838200" y="6356352"/>
            <a:ext cx="2743201" cy="365125"/>
          </a:xfrm>
          <a:prstGeom prst="rect">
            <a:avLst/>
          </a:prstGeom>
        </p:spPr>
        <p:txBody>
          <a:bodyPr/>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a:xfrm>
            <a:off x="4038602" y="6356352"/>
            <a:ext cx="4114800" cy="365125"/>
          </a:xfrm>
          <a:prstGeom prst="rect">
            <a:avLst/>
          </a:prstGeom>
        </p:spPr>
        <p:txBody>
          <a:bodyPr/>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a:xfrm>
            <a:off x="8610601" y="6356352"/>
            <a:ext cx="2743201" cy="365125"/>
          </a:xfrm>
          <a:prstGeom prst="rect">
            <a:avLst/>
          </a:prstGeom>
        </p:spPr>
        <p:txBody>
          <a:bodyPr/>
          <a:lstStyle>
            <a:lvl1pPr marL="0" marR="0" indent="0" algn="r" defTabSz="930567" rtl="0" eaLnBrk="1" fontAlgn="auto" latinLnBrk="0" hangingPunct="1">
              <a:lnSpc>
                <a:spcPct val="100000"/>
              </a:lnSpc>
              <a:spcBef>
                <a:spcPts val="0"/>
              </a:spcBef>
              <a:spcAft>
                <a:spcPts val="0"/>
              </a:spcAft>
              <a:buClrTx/>
              <a:buSzTx/>
              <a:buFontTx/>
              <a:buNone/>
              <a:tabLst/>
              <a:defRPr/>
            </a:lvl1pPr>
          </a:lstStyle>
          <a:p>
            <a:fld id="{B684CB37-C194-4B91-8D8F-0982A27574E5}" type="slidenum">
              <a:rPr lang="tr-TR" smtClean="0"/>
              <a:pPr/>
              <a:t>‹#›</a:t>
            </a:fld>
            <a:r>
              <a:rPr lang="tr-TR" dirty="0" smtClean="0"/>
              <a:t> / 78</a:t>
            </a:r>
          </a:p>
          <a:p>
            <a:endParaRPr lang="tr-TR" dirty="0"/>
          </a:p>
        </p:txBody>
      </p:sp>
    </p:spTree>
    <p:extLst>
      <p:ext uri="{BB962C8B-B14F-4D97-AF65-F5344CB8AC3E}">
        <p14:creationId xmlns:p14="http://schemas.microsoft.com/office/powerpoint/2010/main" val="56314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1" y="6356351"/>
            <a:ext cx="2743201"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a:xfrm>
            <a:off x="4038602" y="6356351"/>
            <a:ext cx="4114800"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a:xfrm>
            <a:off x="8610599" y="6356351"/>
            <a:ext cx="2743201" cy="365126"/>
          </a:xfrm>
          <a:prstGeom prst="rect">
            <a:avLst/>
          </a:prstGeom>
        </p:spPr>
        <p:txBody>
          <a:bodyPr lIns="104287" tIns="52144" rIns="104287" bIns="52144"/>
          <a:lstStyle>
            <a:lvl1pPr>
              <a:defRPr>
                <a:latin typeface="Times New Roman" panose="02020603050405020304" pitchFamily="18" charset="0"/>
              </a:defRPr>
            </a:lvl1pPr>
          </a:lstStyle>
          <a:p>
            <a:fld id="{B2C3B8B3-F421-924C-9E16-791329F0FE9B}" type="slidenum">
              <a:rPr lang="tr-TR" smtClean="0"/>
              <a:pPr/>
              <a:t>‹#›</a:t>
            </a:fld>
            <a:endParaRPr lang="tr-TR" dirty="0"/>
          </a:p>
        </p:txBody>
      </p:sp>
    </p:spTree>
    <p:extLst>
      <p:ext uri="{BB962C8B-B14F-4D97-AF65-F5344CB8AC3E}">
        <p14:creationId xmlns:p14="http://schemas.microsoft.com/office/powerpoint/2010/main" val="658558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vert="horz"/>
          <a:lstStyle/>
          <a:p>
            <a:r>
              <a:rPr lang="tr-TR"/>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Tree>
    <p:extLst>
      <p:ext uri="{BB962C8B-B14F-4D97-AF65-F5344CB8AC3E}">
        <p14:creationId xmlns:p14="http://schemas.microsoft.com/office/powerpoint/2010/main" val="735342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Content Placeholder 2"/>
          <p:cNvSpPr>
            <a:spLocks noGrp="1"/>
          </p:cNvSpPr>
          <p:nvPr>
            <p:ph idx="1"/>
          </p:nvPr>
        </p:nvSpPr>
        <p:spPr>
          <a:xfrm>
            <a:off x="609600" y="1600202"/>
            <a:ext cx="10972800" cy="4525963"/>
          </a:xfrm>
          <a:prstGeom prst="rect">
            <a:avLst/>
          </a:prstGeom>
        </p:spPr>
        <p:txBody>
          <a:bodyPr vert="horz"/>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351752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vert="horz"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Tree>
    <p:extLst>
      <p:ext uri="{BB962C8B-B14F-4D97-AF65-F5344CB8AC3E}">
        <p14:creationId xmlns:p14="http://schemas.microsoft.com/office/powerpoint/2010/main" val="283104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Content Placeholder 2"/>
          <p:cNvSpPr>
            <a:spLocks noGrp="1"/>
          </p:cNvSpPr>
          <p:nvPr>
            <p:ph sz="half" idx="1"/>
          </p:nvPr>
        </p:nvSpPr>
        <p:spPr>
          <a:xfrm>
            <a:off x="609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97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104460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93367" y="1535113"/>
            <a:ext cx="5389034"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93367" y="2174875"/>
            <a:ext cx="5389034"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177365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Tree>
    <p:extLst>
      <p:ext uri="{BB962C8B-B14F-4D97-AF65-F5344CB8AC3E}">
        <p14:creationId xmlns:p14="http://schemas.microsoft.com/office/powerpoint/2010/main" val="746363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717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a:prstGeom prst="rect">
            <a:avLst/>
          </a:prstGeom>
        </p:spPr>
        <p:txBody>
          <a:bodyPr vert="horz"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4766734" y="273052"/>
            <a:ext cx="6815666"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09600" y="1435102"/>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Tree>
    <p:extLst>
      <p:ext uri="{BB962C8B-B14F-4D97-AF65-F5344CB8AC3E}">
        <p14:creationId xmlns:p14="http://schemas.microsoft.com/office/powerpoint/2010/main" val="417654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Verimlilik ve Kalite Uygulamaları Dairesi Başkanlığı</a:t>
            </a:r>
          </a:p>
        </p:txBody>
      </p:sp>
      <p:sp>
        <p:nvSpPr>
          <p:cNvPr id="14" name="Metin kutusu 13"/>
          <p:cNvSpPr txBox="1"/>
          <p:nvPr userDrawn="1"/>
        </p:nvSpPr>
        <p:spPr>
          <a:xfrm>
            <a:off x="3633040" y="1587065"/>
            <a:ext cx="4690792" cy="923330"/>
          </a:xfrm>
          <a:prstGeom prst="rect">
            <a:avLst/>
          </a:prstGeom>
          <a:noFill/>
        </p:spPr>
        <p:txBody>
          <a:bodyPr wrap="square" rtlCol="0">
            <a:spAutoFit/>
          </a:bodyPr>
          <a:lstStyle/>
          <a:p>
            <a:pPr algn="ctr"/>
            <a:r>
              <a:rPr lang="tr-TR" dirty="0">
                <a:solidFill>
                  <a:schemeClr val="bg1"/>
                </a:solidFill>
                <a:latin typeface="Times New Roman" panose="02020603050405020304" pitchFamily="18" charset="0"/>
              </a:rPr>
              <a:t>T.C.SAĞLIK BAKANLIĞI</a:t>
            </a:r>
          </a:p>
          <a:p>
            <a:pPr algn="ctr"/>
            <a:r>
              <a:rPr lang="tr-TR" dirty="0">
                <a:solidFill>
                  <a:schemeClr val="bg1"/>
                </a:solidFill>
                <a:latin typeface="Times New Roman" panose="02020603050405020304" pitchFamily="18" charset="0"/>
              </a:rPr>
              <a:t>KAMU HASTANELERİ</a:t>
            </a:r>
            <a:r>
              <a:rPr lang="tr-TR" baseline="0" dirty="0">
                <a:solidFill>
                  <a:schemeClr val="bg1"/>
                </a:solidFill>
                <a:latin typeface="Times New Roman" panose="02020603050405020304" pitchFamily="18" charset="0"/>
              </a:rPr>
              <a:t> </a:t>
            </a:r>
            <a:r>
              <a:rPr lang="tr-TR" dirty="0">
                <a:solidFill>
                  <a:schemeClr val="bg1"/>
                </a:solidFill>
                <a:latin typeface="Times New Roman" panose="02020603050405020304" pitchFamily="18" charset="0"/>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17" name="Unvan 1"/>
          <p:cNvSpPr>
            <a:spLocks noGrp="1"/>
          </p:cNvSpPr>
          <p:nvPr>
            <p:ph type="ctrTitle"/>
          </p:nvPr>
        </p:nvSpPr>
        <p:spPr>
          <a:xfrm>
            <a:off x="1524000" y="2772079"/>
            <a:ext cx="9144000" cy="683393"/>
          </a:xfrm>
          <a:effectLst>
            <a:reflection blurRad="114300" stA="52000" endA="300" endPos="35000" dir="5400000" sy="-100000" algn="bl" rotWithShape="0"/>
          </a:effectLst>
        </p:spPr>
        <p:txBody>
          <a:bodyPr wrap="none" bIns="0" anchor="t">
            <a:noAutofit/>
          </a:bodyPr>
          <a:lstStyle>
            <a:lvl1pPr algn="ctr">
              <a:defRPr sz="6000">
                <a:solidFill>
                  <a:schemeClr val="bg1"/>
                </a:solidFill>
                <a:latin typeface="Times New Roman" panose="02020603050405020304" pitchFamily="18" charset="0"/>
              </a:defRPr>
            </a:lvl1pPr>
          </a:lstStyle>
          <a:p>
            <a:r>
              <a:rPr lang="tr-TR" dirty="0"/>
              <a:t>Asıl başlık stili için tıklatın</a:t>
            </a:r>
          </a:p>
        </p:txBody>
      </p:sp>
      <p:sp>
        <p:nvSpPr>
          <p:cNvPr id="18" name="Alt Başlık 2"/>
          <p:cNvSpPr>
            <a:spLocks noGrp="1"/>
          </p:cNvSpPr>
          <p:nvPr>
            <p:ph type="subTitle" idx="1"/>
          </p:nvPr>
        </p:nvSpPr>
        <p:spPr>
          <a:xfrm>
            <a:off x="1524000" y="3563539"/>
            <a:ext cx="9144000" cy="305818"/>
          </a:xfrm>
          <a:effectLst>
            <a:reflection blurRad="6350" stA="52000" endA="300" endPos="63000" dir="5400000" sy="-100000" algn="bl" rotWithShape="0"/>
          </a:effectLst>
        </p:spPr>
        <p:txBody>
          <a:bodyPr bIns="0"/>
          <a:lstStyle>
            <a:lvl1pPr marL="0" indent="0" algn="ctr">
              <a:buNone/>
              <a:defRPr sz="2400">
                <a:solidFill>
                  <a:schemeClr val="bg1"/>
                </a:solidFill>
                <a:effectLst>
                  <a:reflection blurRad="254000" stA="21000" endPos="65000" dist="50800" dir="5400000" sy="-100000" algn="bl" rotWithShape="0"/>
                </a:effectLst>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Tree>
    <p:extLst>
      <p:ext uri="{BB962C8B-B14F-4D97-AF65-F5344CB8AC3E}">
        <p14:creationId xmlns:p14="http://schemas.microsoft.com/office/powerpoint/2010/main" val="346690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176064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2085298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vert="horz"/>
          <a:lstStyle/>
          <a:p>
            <a:r>
              <a:rPr lang="tr-TR"/>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Tree>
    <p:extLst>
      <p:ext uri="{BB962C8B-B14F-4D97-AF65-F5344CB8AC3E}">
        <p14:creationId xmlns:p14="http://schemas.microsoft.com/office/powerpoint/2010/main" val="1888361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Content Placeholder 2"/>
          <p:cNvSpPr>
            <a:spLocks noGrp="1"/>
          </p:cNvSpPr>
          <p:nvPr>
            <p:ph idx="1"/>
          </p:nvPr>
        </p:nvSpPr>
        <p:spPr>
          <a:xfrm>
            <a:off x="609600" y="1600202"/>
            <a:ext cx="10972800" cy="4525963"/>
          </a:xfrm>
          <a:prstGeom prst="rect">
            <a:avLst/>
          </a:prstGeom>
        </p:spPr>
        <p:txBody>
          <a:bodyPr vert="horz"/>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38424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vert="horz"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Tree>
    <p:extLst>
      <p:ext uri="{BB962C8B-B14F-4D97-AF65-F5344CB8AC3E}">
        <p14:creationId xmlns:p14="http://schemas.microsoft.com/office/powerpoint/2010/main" val="1175572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Content Placeholder 2"/>
          <p:cNvSpPr>
            <a:spLocks noGrp="1"/>
          </p:cNvSpPr>
          <p:nvPr>
            <p:ph sz="half" idx="1"/>
          </p:nvPr>
        </p:nvSpPr>
        <p:spPr>
          <a:xfrm>
            <a:off x="609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197600" y="1600202"/>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2101920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193367" y="1535113"/>
            <a:ext cx="5389034"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193367" y="2174875"/>
            <a:ext cx="5389034"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2077454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Tree>
    <p:extLst>
      <p:ext uri="{BB962C8B-B14F-4D97-AF65-F5344CB8AC3E}">
        <p14:creationId xmlns:p14="http://schemas.microsoft.com/office/powerpoint/2010/main" val="3174650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00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latin typeface="Times New Roman" panose="02020603050405020304" pitchFamily="18" charset="0"/>
              </a:defRPr>
            </a:lvl1pPr>
          </a:lstStyle>
          <a:p>
            <a:r>
              <a:rPr lang="tr-TR" dirty="0"/>
              <a:t>Asıl başlık stili için tıklatın</a:t>
            </a:r>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3081345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a:prstGeom prst="rect">
            <a:avLst/>
          </a:prstGeom>
        </p:spPr>
        <p:txBody>
          <a:bodyPr vert="horz"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4766734" y="273052"/>
            <a:ext cx="6815666"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09600" y="1435102"/>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Tree>
    <p:extLst>
      <p:ext uri="{BB962C8B-B14F-4D97-AF65-F5344CB8AC3E}">
        <p14:creationId xmlns:p14="http://schemas.microsoft.com/office/powerpoint/2010/main" val="3662692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Tree>
    <p:extLst>
      <p:ext uri="{BB962C8B-B14F-4D97-AF65-F5344CB8AC3E}">
        <p14:creationId xmlns:p14="http://schemas.microsoft.com/office/powerpoint/2010/main" val="3916441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tr-TR"/>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3018217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Tree>
    <p:extLst>
      <p:ext uri="{BB962C8B-B14F-4D97-AF65-F5344CB8AC3E}">
        <p14:creationId xmlns:p14="http://schemas.microsoft.com/office/powerpoint/2010/main" val="400644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Times New Roman" panose="02020603050405020304" pitchFamily="18" charset="0"/>
            </a:endParaRPr>
          </a:p>
        </p:txBody>
      </p:sp>
      <p:sp>
        <p:nvSpPr>
          <p:cNvPr id="7" name="Metin kutusu 6"/>
          <p:cNvSpPr txBox="1">
            <a:spLocks noChangeArrowheads="1"/>
          </p:cNvSpPr>
          <p:nvPr userDrawn="1"/>
        </p:nvSpPr>
        <p:spPr bwMode="auto">
          <a:xfrm>
            <a:off x="2011363" y="99410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dirty="0">
              <a:solidFill>
                <a:schemeClr val="bg1"/>
              </a:solidFill>
              <a:latin typeface="Times New Roman" panose="02020603050405020304" pitchFamily="18" charset="0"/>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468" y="42041"/>
            <a:ext cx="914400" cy="914400"/>
          </a:xfrm>
          <a:prstGeom prst="rect">
            <a:avLst/>
          </a:prstGeom>
        </p:spPr>
      </p:pic>
      <p:sp>
        <p:nvSpPr>
          <p:cNvPr id="10" name="Slayt Numarası Yer Tutucusu 12"/>
          <p:cNvSpPr>
            <a:spLocks noGrp="1"/>
          </p:cNvSpPr>
          <p:nvPr>
            <p:ph type="sldNum" sz="quarter" idx="10"/>
          </p:nvPr>
        </p:nvSpPr>
        <p:spPr>
          <a:xfrm>
            <a:off x="11204575" y="6394450"/>
            <a:ext cx="825500" cy="365125"/>
          </a:xfrm>
        </p:spPr>
        <p:txBody>
          <a:bodyPr/>
          <a:lstStyle>
            <a:lvl1pPr>
              <a:defRPr sz="1600">
                <a:solidFill>
                  <a:srgbClr val="C00000"/>
                </a:solidFill>
                <a:latin typeface="Times New Roman" panose="02020603050405020304" pitchFamily="18" charset="0"/>
              </a:defRPr>
            </a:lvl1pPr>
          </a:lstStyle>
          <a:p>
            <a:pPr>
              <a:defRPr/>
            </a:pPr>
            <a:fld id="{104204BE-466C-4FCD-980B-D321A1B2D829}" type="slidenum">
              <a:rPr lang="tr-TR" smtClean="0"/>
              <a:pPr>
                <a:defRPr/>
              </a:pPr>
              <a:t>‹#›</a:t>
            </a:fld>
            <a:endParaRPr lang="tr-TR" dirty="0"/>
          </a:p>
        </p:txBody>
      </p:sp>
      <p:sp>
        <p:nvSpPr>
          <p:cNvPr id="2" name="Unvan 1"/>
          <p:cNvSpPr>
            <a:spLocks noGrp="1"/>
          </p:cNvSpPr>
          <p:nvPr>
            <p:ph type="title"/>
          </p:nvPr>
        </p:nvSpPr>
        <p:spPr>
          <a:xfrm>
            <a:off x="1043867" y="128361"/>
            <a:ext cx="10986207" cy="728889"/>
          </a:xfrm>
        </p:spPr>
        <p:txBody>
          <a:bodyPr>
            <a:normAutofit/>
          </a:bodyPr>
          <a:lstStyle>
            <a:lvl1pPr>
              <a:defRPr sz="3200">
                <a:solidFill>
                  <a:srgbClr val="DC0C15"/>
                </a:solidFill>
                <a:latin typeface="Times New Roman" panose="02020603050405020304" pitchFamily="18" charset="0"/>
              </a:defRPr>
            </a:lvl1pPr>
          </a:lstStyle>
          <a:p>
            <a:r>
              <a:rPr lang="tr-TR" dirty="0"/>
              <a:t>Asıl başlık stili için tıklatın</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Verimlilik ve Kalite Uygulamaları Dairesi Başkanlığı</a:t>
            </a:r>
          </a:p>
        </p:txBody>
      </p:sp>
      <p:sp>
        <p:nvSpPr>
          <p:cNvPr id="14" name="Metin kutusu 13"/>
          <p:cNvSpPr txBox="1"/>
          <p:nvPr userDrawn="1"/>
        </p:nvSpPr>
        <p:spPr>
          <a:xfrm>
            <a:off x="3633040" y="1587065"/>
            <a:ext cx="4690792" cy="923330"/>
          </a:xfrm>
          <a:prstGeom prst="rect">
            <a:avLst/>
          </a:prstGeom>
          <a:noFill/>
        </p:spPr>
        <p:txBody>
          <a:bodyPr wrap="square" rtlCol="0">
            <a:spAutoFit/>
          </a:bodyPr>
          <a:lstStyle/>
          <a:p>
            <a:pPr algn="ctr"/>
            <a:r>
              <a:rPr lang="tr-TR" dirty="0">
                <a:solidFill>
                  <a:schemeClr val="bg1"/>
                </a:solidFill>
                <a:latin typeface="Times New Roman" panose="02020603050405020304" pitchFamily="18" charset="0"/>
              </a:rPr>
              <a:t>T.C.SAĞLIK BAKANLIĞI</a:t>
            </a:r>
          </a:p>
          <a:p>
            <a:pPr algn="ctr"/>
            <a:r>
              <a:rPr lang="tr-TR" dirty="0">
                <a:solidFill>
                  <a:schemeClr val="bg1"/>
                </a:solidFill>
                <a:latin typeface="Times New Roman" panose="02020603050405020304" pitchFamily="18" charset="0"/>
              </a:rPr>
              <a:t>KAMU HASTANELERİ</a:t>
            </a:r>
            <a:r>
              <a:rPr lang="tr-TR" baseline="0" dirty="0">
                <a:solidFill>
                  <a:schemeClr val="bg1"/>
                </a:solidFill>
                <a:latin typeface="Times New Roman" panose="02020603050405020304" pitchFamily="18" charset="0"/>
              </a:rPr>
              <a:t> </a:t>
            </a:r>
            <a:r>
              <a:rPr lang="tr-TR" dirty="0">
                <a:solidFill>
                  <a:schemeClr val="bg1"/>
                </a:solidFill>
                <a:latin typeface="Times New Roman" panose="02020603050405020304" pitchFamily="18" charset="0"/>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2" name="Metin kutusu 1"/>
          <p:cNvSpPr txBox="1"/>
          <p:nvPr userDrawn="1"/>
        </p:nvSpPr>
        <p:spPr>
          <a:xfrm>
            <a:off x="2579687" y="3753702"/>
            <a:ext cx="7029450" cy="769441"/>
          </a:xfrm>
          <a:prstGeom prst="rect">
            <a:avLst/>
          </a:prstGeom>
          <a:noFill/>
        </p:spPr>
        <p:txBody>
          <a:bodyPr wrap="square" rtlCol="0">
            <a:spAutoFit/>
          </a:bodyPr>
          <a:lstStyle/>
          <a:p>
            <a:pPr algn="ctr"/>
            <a:r>
              <a:rPr lang="tr-TR" sz="4400" dirty="0">
                <a:solidFill>
                  <a:schemeClr val="bg1"/>
                </a:solidFill>
                <a:latin typeface="Times New Roman" panose="02020603050405020304" pitchFamily="18" charset="0"/>
              </a:rPr>
              <a:t>Arz Ederim</a:t>
            </a:r>
          </a:p>
        </p:txBody>
      </p:sp>
    </p:spTree>
    <p:extLst>
      <p:ext uri="{BB962C8B-B14F-4D97-AF65-F5344CB8AC3E}">
        <p14:creationId xmlns:p14="http://schemas.microsoft.com/office/powerpoint/2010/main" val="4217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endParaRP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latin typeface="Times New Roman" panose="02020603050405020304" pitchFamily="18" charset="0"/>
              </a:rPr>
              <a:t>Verimlilik ve Kalite Uygulamaları Dairesi Başkanlığı</a:t>
            </a:r>
          </a:p>
        </p:txBody>
      </p:sp>
      <p:sp>
        <p:nvSpPr>
          <p:cNvPr id="14" name="Metin kutusu 13"/>
          <p:cNvSpPr txBox="1"/>
          <p:nvPr userDrawn="1"/>
        </p:nvSpPr>
        <p:spPr>
          <a:xfrm>
            <a:off x="3633040" y="1587065"/>
            <a:ext cx="4690792" cy="923330"/>
          </a:xfrm>
          <a:prstGeom prst="rect">
            <a:avLst/>
          </a:prstGeom>
          <a:noFill/>
        </p:spPr>
        <p:txBody>
          <a:bodyPr wrap="square" rtlCol="0">
            <a:spAutoFit/>
          </a:bodyPr>
          <a:lstStyle/>
          <a:p>
            <a:pPr algn="ctr"/>
            <a:r>
              <a:rPr lang="tr-TR" dirty="0">
                <a:solidFill>
                  <a:schemeClr val="bg1"/>
                </a:solidFill>
                <a:latin typeface="Times New Roman" panose="02020603050405020304" pitchFamily="18" charset="0"/>
              </a:rPr>
              <a:t>T.C.SAĞLIK BAKANLIĞI</a:t>
            </a:r>
          </a:p>
          <a:p>
            <a:pPr algn="ctr"/>
            <a:r>
              <a:rPr lang="tr-TR" dirty="0">
                <a:solidFill>
                  <a:schemeClr val="bg1"/>
                </a:solidFill>
                <a:latin typeface="Times New Roman" panose="02020603050405020304" pitchFamily="18" charset="0"/>
              </a:rPr>
              <a:t>KAMU HASTANELERİ</a:t>
            </a:r>
            <a:r>
              <a:rPr lang="tr-TR" baseline="0" dirty="0">
                <a:solidFill>
                  <a:schemeClr val="bg1"/>
                </a:solidFill>
                <a:latin typeface="Times New Roman" panose="02020603050405020304" pitchFamily="18" charset="0"/>
              </a:rPr>
              <a:t> </a:t>
            </a:r>
            <a:r>
              <a:rPr lang="tr-TR" dirty="0">
                <a:solidFill>
                  <a:schemeClr val="bg1"/>
                </a:solidFill>
                <a:latin typeface="Times New Roman" panose="02020603050405020304" pitchFamily="18" charset="0"/>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2" name="Metin kutusu 1"/>
          <p:cNvSpPr txBox="1"/>
          <p:nvPr userDrawn="1"/>
        </p:nvSpPr>
        <p:spPr>
          <a:xfrm>
            <a:off x="2579687" y="3126922"/>
            <a:ext cx="7029450" cy="769441"/>
          </a:xfrm>
          <a:prstGeom prst="rect">
            <a:avLst/>
          </a:prstGeom>
          <a:noFill/>
        </p:spPr>
        <p:txBody>
          <a:bodyPr wrap="square" rtlCol="0">
            <a:spAutoFit/>
          </a:bodyPr>
          <a:lstStyle/>
          <a:p>
            <a:pPr algn="ctr"/>
            <a:r>
              <a:rPr lang="tr-TR" sz="4400" dirty="0">
                <a:solidFill>
                  <a:schemeClr val="bg1"/>
                </a:solidFill>
                <a:latin typeface="Times New Roman" panose="02020603050405020304" pitchFamily="18" charset="0"/>
              </a:rPr>
              <a:t>Teşekkür Ederim...</a:t>
            </a:r>
          </a:p>
        </p:txBody>
      </p:sp>
    </p:spTree>
    <p:extLst>
      <p:ext uri="{BB962C8B-B14F-4D97-AF65-F5344CB8AC3E}">
        <p14:creationId xmlns:p14="http://schemas.microsoft.com/office/powerpoint/2010/main" val="70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defRPr>
            </a:lvl1pPr>
          </a:lstStyle>
          <a:p>
            <a:r>
              <a:rPr lang="en-US" dirty="0"/>
              <a:t>Click to edit Master title style</a:t>
            </a:r>
            <a:endParaRPr lang="tr-T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p:txBody>
          <a:bodyPr/>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A42A9E87-CCDD-4732-8752-CDD5B97AB810}" type="slidenum">
              <a:rPr lang="tr-TR" smtClean="0"/>
              <a:pPr/>
              <a:t>‹#›</a:t>
            </a:fld>
            <a:endParaRPr lang="tr-TR" dirty="0"/>
          </a:p>
        </p:txBody>
      </p:sp>
    </p:spTree>
    <p:extLst>
      <p:ext uri="{BB962C8B-B14F-4D97-AF65-F5344CB8AC3E}">
        <p14:creationId xmlns:p14="http://schemas.microsoft.com/office/powerpoint/2010/main" val="27224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F41AAC5-9689-1844-94F8-374E25585964}"/>
              </a:ext>
            </a:extLst>
          </p:cNvPr>
          <p:cNvSpPr>
            <a:spLocks noGrp="1"/>
          </p:cNvSpPr>
          <p:nvPr>
            <p:ph type="title"/>
          </p:nvPr>
        </p:nvSpPr>
        <p:spPr>
          <a:xfrm>
            <a:off x="372525" y="306129"/>
            <a:ext cx="11036549" cy="427647"/>
          </a:xfrm>
          <a:prstGeom prst="rect">
            <a:avLst/>
          </a:prstGeom>
        </p:spPr>
        <p:txBody>
          <a:bodyPr/>
          <a:lstStyle>
            <a:lvl1pPr>
              <a:defRPr>
                <a:solidFill>
                  <a:schemeClr val="bg1"/>
                </a:solidFill>
                <a:latin typeface="Times New Roman" panose="02020603050405020304" pitchFamily="18" charset="0"/>
              </a:defRPr>
            </a:lvl1pPr>
          </a:lstStyle>
          <a:p>
            <a:r>
              <a:rPr lang="tr-TR" dirty="0"/>
              <a:t>Asıl başlık stilini düzenlemek için tıklayın</a:t>
            </a:r>
          </a:p>
        </p:txBody>
      </p:sp>
      <p:sp>
        <p:nvSpPr>
          <p:cNvPr id="3" name="Slayt Numarası Yer Tutucusu 2">
            <a:extLst>
              <a:ext uri="{FF2B5EF4-FFF2-40B4-BE49-F238E27FC236}">
                <a16:creationId xmlns:a16="http://schemas.microsoft.com/office/drawing/2014/main" xmlns="" id="{040926A1-2049-B94E-AB2D-A5A3F5949F62}"/>
              </a:ext>
            </a:extLst>
          </p:cNvPr>
          <p:cNvSpPr>
            <a:spLocks noGrp="1"/>
          </p:cNvSpPr>
          <p:nvPr>
            <p:ph type="sldNum" sz="quarter" idx="10"/>
          </p:nvPr>
        </p:nvSpPr>
        <p:spPr>
          <a:xfrm>
            <a:off x="9059173" y="6411357"/>
            <a:ext cx="2743200" cy="216025"/>
          </a:xfrm>
          <a:prstGeom prst="rect">
            <a:avLst/>
          </a:prstGeom>
        </p:spPr>
        <p:txBody>
          <a:bodyPr/>
          <a:lstStyle>
            <a:lvl1pPr>
              <a:defRPr>
                <a:latin typeface="Times New Roman" panose="02020603050405020304" pitchFamily="18" charset="0"/>
              </a:defRPr>
            </a:lvl1pPr>
          </a:lstStyle>
          <a:p>
            <a:fld id="{355FEEFD-3B84-5E40-B880-6D259D79DEE1}" type="slidenum">
              <a:rPr lang="tr-TR" smtClean="0"/>
              <a:pPr/>
              <a:t>‹#›</a:t>
            </a:fld>
            <a:endParaRPr lang="tr-TR" dirty="0"/>
          </a:p>
        </p:txBody>
      </p:sp>
    </p:spTree>
    <p:extLst>
      <p:ext uri="{BB962C8B-B14F-4D97-AF65-F5344CB8AC3E}">
        <p14:creationId xmlns:p14="http://schemas.microsoft.com/office/powerpoint/2010/main" val="140115071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7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1" y="6356351"/>
            <a:ext cx="2743201"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5" name="Footer Placeholder 4"/>
          <p:cNvSpPr>
            <a:spLocks noGrp="1"/>
          </p:cNvSpPr>
          <p:nvPr>
            <p:ph type="ftr" sz="quarter" idx="11"/>
          </p:nvPr>
        </p:nvSpPr>
        <p:spPr>
          <a:xfrm>
            <a:off x="4038602" y="6356351"/>
            <a:ext cx="4114800" cy="365126"/>
          </a:xfrm>
          <a:prstGeom prst="rect">
            <a:avLst/>
          </a:prstGeom>
        </p:spPr>
        <p:txBody>
          <a:bodyPr lIns="104287" tIns="52144" rIns="104287" bIns="52144"/>
          <a:lstStyle>
            <a:lvl1pPr>
              <a:defRPr>
                <a:latin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a:xfrm>
            <a:off x="8610599" y="6356351"/>
            <a:ext cx="2743201" cy="365126"/>
          </a:xfrm>
          <a:prstGeom prst="rect">
            <a:avLst/>
          </a:prstGeom>
        </p:spPr>
        <p:txBody>
          <a:bodyPr lIns="104287" tIns="52144" rIns="104287" bIns="52144"/>
          <a:lstStyle>
            <a:lvl1pPr>
              <a:defRPr>
                <a:latin typeface="Times New Roman" panose="02020603050405020304" pitchFamily="18" charset="0"/>
              </a:defRPr>
            </a:lvl1pPr>
          </a:lstStyle>
          <a:p>
            <a:fld id="{B2C3B8B3-F421-924C-9E16-791329F0FE9B}" type="slidenum">
              <a:rPr lang="tr-TR" smtClean="0"/>
              <a:pPr/>
              <a:t>‹#›</a:t>
            </a:fld>
            <a:endParaRPr lang="tr-TR" dirty="0"/>
          </a:p>
        </p:txBody>
      </p:sp>
    </p:spTree>
    <p:extLst>
      <p:ext uri="{BB962C8B-B14F-4D97-AF65-F5344CB8AC3E}">
        <p14:creationId xmlns:p14="http://schemas.microsoft.com/office/powerpoint/2010/main" val="3660475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tr-TR" dirty="0">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6EDF3C1-8E23-4A12-B85D-7F7F384C8C5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 id="2147483666" r:id="rId6"/>
    <p:sldLayoutId id="2147483667" r:id="rId7"/>
    <p:sldLayoutId id="2147483668"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Tree>
    <p:extLst>
      <p:ext uri="{BB962C8B-B14F-4D97-AF65-F5344CB8AC3E}">
        <p14:creationId xmlns:p14="http://schemas.microsoft.com/office/powerpoint/2010/main" val="4101385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Tree>
    <p:extLst>
      <p:ext uri="{BB962C8B-B14F-4D97-AF65-F5344CB8AC3E}">
        <p14:creationId xmlns:p14="http://schemas.microsoft.com/office/powerpoint/2010/main" val="14397949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FC2AE817-2922-412E-B95C-39142F65308B}"/>
              </a:ext>
            </a:extLst>
          </p:cNvPr>
          <p:cNvPicPr>
            <a:picLocks noChangeAspect="1"/>
          </p:cNvPicPr>
          <p:nvPr/>
        </p:nvPicPr>
        <p:blipFill>
          <a:blip r:embed="rId3">
            <a:duotone>
              <a:schemeClr val="bg2">
                <a:shade val="45000"/>
                <a:satMod val="135000"/>
              </a:schemeClr>
              <a:prstClr val="white"/>
            </a:duotone>
          </a:blip>
          <a:stretch>
            <a:fillRect/>
          </a:stretch>
        </p:blipFill>
        <p:spPr>
          <a:xfrm>
            <a:off x="1143000" y="7620"/>
            <a:ext cx="9906000" cy="6842760"/>
          </a:xfrm>
          <a:prstGeom prst="rect">
            <a:avLst/>
          </a:prstGeom>
        </p:spPr>
      </p:pic>
      <p:pic>
        <p:nvPicPr>
          <p:cNvPr id="10" name="Resim 9">
            <a:extLst>
              <a:ext uri="{FF2B5EF4-FFF2-40B4-BE49-F238E27FC236}">
                <a16:creationId xmlns:a16="http://schemas.microsoft.com/office/drawing/2014/main" xmlns="" id="{B29AD19A-765E-473F-A27B-E13A19C9A70C}"/>
              </a:ext>
            </a:extLst>
          </p:cNvPr>
          <p:cNvPicPr>
            <a:picLocks noChangeAspect="1"/>
          </p:cNvPicPr>
          <p:nvPr/>
        </p:nvPicPr>
        <p:blipFill>
          <a:blip r:embed="rId4"/>
          <a:stretch>
            <a:fillRect/>
          </a:stretch>
        </p:blipFill>
        <p:spPr>
          <a:xfrm>
            <a:off x="1125366" y="0"/>
            <a:ext cx="1481064" cy="1481064"/>
          </a:xfrm>
          <a:prstGeom prst="rect">
            <a:avLst/>
          </a:prstGeom>
        </p:spPr>
      </p:pic>
      <p:sp>
        <p:nvSpPr>
          <p:cNvPr id="11" name="TextBox 4">
            <a:extLst>
              <a:ext uri="{FF2B5EF4-FFF2-40B4-BE49-F238E27FC236}">
                <a16:creationId xmlns:a16="http://schemas.microsoft.com/office/drawing/2014/main" xmlns="" id="{12E59526-F13F-4703-82D4-6BCAFAB68BDE}"/>
              </a:ext>
            </a:extLst>
          </p:cNvPr>
          <p:cNvSpPr txBox="1"/>
          <p:nvPr/>
        </p:nvSpPr>
        <p:spPr>
          <a:xfrm>
            <a:off x="1157416" y="1495865"/>
            <a:ext cx="9906000" cy="1477328"/>
          </a:xfrm>
          <a:prstGeom prst="rect">
            <a:avLst/>
          </a:prstGeom>
          <a:noFill/>
        </p:spPr>
        <p:txBody>
          <a:bodyPr wrap="square" rtlCol="0">
            <a:spAutoFit/>
          </a:bodyPr>
          <a:lstStyle/>
          <a:p>
            <a:pPr algn="ctr" defTabSz="457200"/>
            <a:r>
              <a:rPr lang="tr-TR" sz="4500" b="1" dirty="0">
                <a:solidFill>
                  <a:srgbClr val="DB0D15"/>
                </a:solidFill>
                <a:latin typeface="Calibri"/>
              </a:rPr>
              <a:t>T.C.</a:t>
            </a:r>
          </a:p>
          <a:p>
            <a:pPr algn="ctr" defTabSz="457200"/>
            <a:r>
              <a:rPr lang="tr-TR" sz="4500" b="1" dirty="0">
                <a:solidFill>
                  <a:srgbClr val="DB0D15"/>
                </a:solidFill>
                <a:latin typeface="Calibri"/>
              </a:rPr>
              <a:t>SAĞLIK BAKANLIĞI</a:t>
            </a:r>
          </a:p>
        </p:txBody>
      </p:sp>
      <p:sp>
        <p:nvSpPr>
          <p:cNvPr id="12" name="TextBox 4">
            <a:extLst>
              <a:ext uri="{FF2B5EF4-FFF2-40B4-BE49-F238E27FC236}">
                <a16:creationId xmlns:a16="http://schemas.microsoft.com/office/drawing/2014/main" xmlns="" id="{0A407C11-CEC7-474C-88D1-B280713A21F9}"/>
              </a:ext>
            </a:extLst>
          </p:cNvPr>
          <p:cNvSpPr txBox="1"/>
          <p:nvPr/>
        </p:nvSpPr>
        <p:spPr>
          <a:xfrm>
            <a:off x="1271209" y="2810519"/>
            <a:ext cx="9906000" cy="646331"/>
          </a:xfrm>
          <a:prstGeom prst="rect">
            <a:avLst/>
          </a:prstGeom>
          <a:noFill/>
        </p:spPr>
        <p:txBody>
          <a:bodyPr wrap="square" rtlCol="0">
            <a:spAutoFit/>
          </a:bodyPr>
          <a:lstStyle/>
          <a:p>
            <a:pPr algn="ctr" defTabSz="457200"/>
            <a:r>
              <a:rPr lang="tr-TR" sz="3600" b="1" dirty="0">
                <a:solidFill>
                  <a:srgbClr val="DB0D15"/>
                </a:solidFill>
                <a:latin typeface="Calibri"/>
              </a:rPr>
              <a:t>Strateji Geliştirme Başkanlığı</a:t>
            </a:r>
          </a:p>
        </p:txBody>
      </p:sp>
      <p:sp>
        <p:nvSpPr>
          <p:cNvPr id="6" name="TextBox 4">
            <a:extLst>
              <a:ext uri="{FF2B5EF4-FFF2-40B4-BE49-F238E27FC236}">
                <a16:creationId xmlns:a16="http://schemas.microsoft.com/office/drawing/2014/main" xmlns="" id="{0A407C11-CEC7-474C-88D1-B280713A21F9}"/>
              </a:ext>
            </a:extLst>
          </p:cNvPr>
          <p:cNvSpPr txBox="1"/>
          <p:nvPr/>
        </p:nvSpPr>
        <p:spPr>
          <a:xfrm>
            <a:off x="1126002" y="3427389"/>
            <a:ext cx="9906000" cy="461665"/>
          </a:xfrm>
          <a:prstGeom prst="rect">
            <a:avLst/>
          </a:prstGeom>
          <a:noFill/>
        </p:spPr>
        <p:txBody>
          <a:bodyPr wrap="square" rtlCol="0">
            <a:spAutoFit/>
          </a:bodyPr>
          <a:lstStyle/>
          <a:p>
            <a:pPr algn="ctr" defTabSz="457200">
              <a:defRPr/>
            </a:pPr>
            <a:r>
              <a:rPr lang="tr-TR" sz="2400" b="1" dirty="0">
                <a:solidFill>
                  <a:srgbClr val="DB0D15"/>
                </a:solidFill>
                <a:latin typeface="Calibri"/>
              </a:rPr>
              <a:t>Döner Sermaye Dairesi Başkanlığı</a:t>
            </a:r>
          </a:p>
        </p:txBody>
      </p:sp>
      <p:sp>
        <p:nvSpPr>
          <p:cNvPr id="2" name="Metin kutusu 1"/>
          <p:cNvSpPr txBox="1"/>
          <p:nvPr/>
        </p:nvSpPr>
        <p:spPr>
          <a:xfrm>
            <a:off x="7248128" y="5018924"/>
            <a:ext cx="2448272" cy="646331"/>
          </a:xfrm>
          <a:prstGeom prst="rect">
            <a:avLst/>
          </a:prstGeom>
          <a:noFill/>
        </p:spPr>
        <p:txBody>
          <a:bodyPr wrap="square" rtlCol="0">
            <a:spAutoFit/>
          </a:bodyPr>
          <a:lstStyle/>
          <a:p>
            <a:pPr defTabSz="457200"/>
            <a:r>
              <a:rPr lang="tr-TR" b="1" dirty="0">
                <a:solidFill>
                  <a:prstClr val="black"/>
                </a:solidFill>
                <a:latin typeface="Calibri"/>
              </a:rPr>
              <a:t> Abdurrahman TAYFUR</a:t>
            </a:r>
          </a:p>
          <a:p>
            <a:pPr defTabSz="457200"/>
            <a:r>
              <a:rPr lang="tr-TR" b="1" dirty="0">
                <a:solidFill>
                  <a:prstClr val="black"/>
                </a:solidFill>
                <a:latin typeface="Calibri"/>
              </a:rPr>
              <a:t>Mali Hizmetler Uzmanı</a:t>
            </a:r>
          </a:p>
        </p:txBody>
      </p:sp>
    </p:spTree>
    <p:extLst>
      <p:ext uri="{BB962C8B-B14F-4D97-AF65-F5344CB8AC3E}">
        <p14:creationId xmlns:p14="http://schemas.microsoft.com/office/powerpoint/2010/main" val="234520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10</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B</a:t>
            </a:r>
            <a:r>
              <a:rPr lang="tr-TR" sz="3600" b="1" dirty="0" smtClean="0"/>
              <a:t>. Bütçe ve Uygulama İlkeleri</a:t>
            </a:r>
            <a:r>
              <a:rPr lang="tr-TR" sz="3600" b="1" dirty="0"/>
              <a:t/>
            </a:r>
            <a:br>
              <a:rPr lang="tr-TR" sz="3600" b="1" dirty="0"/>
            </a:br>
            <a:endParaRPr lang="tr-TR" sz="3600" b="1" dirty="0"/>
          </a:p>
        </p:txBody>
      </p:sp>
      <p:sp>
        <p:nvSpPr>
          <p:cNvPr id="4" name="Dikdörtgen 3"/>
          <p:cNvSpPr/>
          <p:nvPr/>
        </p:nvSpPr>
        <p:spPr>
          <a:xfrm>
            <a:off x="888274" y="1245325"/>
            <a:ext cx="10850880" cy="5201424"/>
          </a:xfrm>
          <a:prstGeom prst="rect">
            <a:avLst/>
          </a:prstGeom>
        </p:spPr>
        <p:txBody>
          <a:bodyPr wrap="square">
            <a:spAutoFit/>
          </a:bodyPr>
          <a:lstStyle/>
          <a:p>
            <a:pPr lvl="0" fontAlgn="base">
              <a:spcBef>
                <a:spcPts val="1200"/>
              </a:spcBef>
              <a:spcAft>
                <a:spcPct val="0"/>
              </a:spcAft>
              <a:buClr>
                <a:srgbClr val="800000"/>
              </a:buClr>
              <a:buSzPct val="102000"/>
            </a:pPr>
            <a:endParaRPr lang="tr-TR" altLang="tr-TR" sz="2400" b="1" kern="0" dirty="0">
              <a:latin typeface="Arial"/>
              <a:cs typeface="Arial" panose="020B0604020202020204" pitchFamily="34" charset="0"/>
            </a:endParaRPr>
          </a:p>
          <a:p>
            <a:pPr lvl="0" fontAlgn="base">
              <a:spcBef>
                <a:spcPts val="1200"/>
              </a:spcBef>
              <a:spcAft>
                <a:spcPct val="0"/>
              </a:spcAft>
              <a:buClr>
                <a:srgbClr val="800000"/>
              </a:buClr>
              <a:buSzPct val="102000"/>
            </a:pPr>
            <a:r>
              <a:rPr lang="tr-TR" altLang="tr-TR" sz="2000" b="1" kern="0" dirty="0" smtClean="0">
                <a:latin typeface="Arial" panose="020B0604020202020204" pitchFamily="34" charset="0"/>
                <a:cs typeface="Arial" panose="020B0604020202020204" pitchFamily="34" charset="0"/>
              </a:rPr>
              <a:t>Bütçenin </a:t>
            </a:r>
            <a:r>
              <a:rPr lang="tr-TR" altLang="tr-TR" sz="2000" b="1" kern="0" dirty="0">
                <a:latin typeface="Arial" panose="020B0604020202020204" pitchFamily="34" charset="0"/>
                <a:cs typeface="Arial" panose="020B0604020202020204" pitchFamily="34" charset="0"/>
              </a:rPr>
              <a:t>hazırlanması ve uygulanmasında aşağıdaki ilkelere uyulur</a:t>
            </a:r>
            <a:r>
              <a:rPr lang="tr-TR" altLang="tr-TR" sz="2000" b="1" kern="0" dirty="0" smtClean="0">
                <a:latin typeface="Arial" panose="020B0604020202020204" pitchFamily="34" charset="0"/>
                <a:cs typeface="Arial" panose="020B0604020202020204" pitchFamily="34" charset="0"/>
              </a:rPr>
              <a:t>:</a:t>
            </a:r>
          </a:p>
          <a:p>
            <a:pPr marL="342900" lvl="0" indent="-342900" fontAlgn="base">
              <a:spcBef>
                <a:spcPts val="1200"/>
              </a:spcBef>
              <a:spcAft>
                <a:spcPct val="0"/>
              </a:spcAft>
              <a:buClr>
                <a:srgbClr val="800000"/>
              </a:buClr>
              <a:buSzPct val="102000"/>
              <a:buFont typeface="Arial" panose="020B0604020202020204" pitchFamily="34" charset="0"/>
              <a:buChar char="•"/>
            </a:pPr>
            <a:r>
              <a:rPr lang="tr-TR" altLang="tr-TR" sz="2000" kern="0" dirty="0" smtClean="0">
                <a:solidFill>
                  <a:prstClr val="black"/>
                </a:solidFill>
                <a:latin typeface="Arial" panose="020B0604020202020204" pitchFamily="34" charset="0"/>
                <a:cs typeface="Arial" panose="020B0604020202020204" pitchFamily="34" charset="0"/>
              </a:rPr>
              <a:t>Bütçeyle </a:t>
            </a:r>
            <a:r>
              <a:rPr lang="tr-TR" altLang="tr-TR" sz="2000" kern="0" dirty="0">
                <a:solidFill>
                  <a:prstClr val="black"/>
                </a:solidFill>
                <a:latin typeface="Arial" panose="020B0604020202020204" pitchFamily="34" charset="0"/>
                <a:cs typeface="Arial" panose="020B0604020202020204" pitchFamily="34" charset="0"/>
              </a:rPr>
              <a:t>verilen harcama yetkisi, mevzuatla düzenlenen görev ve hizmetlerin yerine getirilmesi amacıyla kullanılır</a:t>
            </a:r>
            <a:r>
              <a:rPr lang="tr-TR" altLang="tr-TR" sz="2000" kern="0" dirty="0" smtClean="0">
                <a:solidFill>
                  <a:prstClr val="black"/>
                </a:solidFill>
                <a:latin typeface="Arial" panose="020B0604020202020204" pitchFamily="34" charset="0"/>
                <a:cs typeface="Arial" panose="020B0604020202020204" pitchFamily="34" charset="0"/>
              </a:rPr>
              <a:t>.</a:t>
            </a:r>
          </a:p>
          <a:p>
            <a:pPr lvl="0" fontAlgn="base">
              <a:spcAft>
                <a:spcPct val="0"/>
              </a:spcAft>
              <a:buClr>
                <a:srgbClr val="800000"/>
              </a:buClr>
              <a:buSzPct val="102000"/>
            </a:pPr>
            <a:endParaRPr lang="tr-TR" altLang="tr-TR" sz="2000" kern="0" dirty="0">
              <a:solidFill>
                <a:prstClr val="black"/>
              </a:solidFill>
              <a:latin typeface="Arial" panose="020B0604020202020204" pitchFamily="34" charset="0"/>
              <a:cs typeface="Arial" panose="020B0604020202020204" pitchFamily="34" charset="0"/>
            </a:endParaRPr>
          </a:p>
          <a:p>
            <a:pPr marL="342900" lvl="0" indent="-342900" fontAlgn="base">
              <a:spcAft>
                <a:spcPct val="0"/>
              </a:spcAft>
              <a:buClr>
                <a:srgbClr val="800000"/>
              </a:buClr>
              <a:buSzPct val="102000"/>
              <a:buFont typeface="Arial" panose="020B0604020202020204" pitchFamily="34" charset="0"/>
              <a:buChar char="•"/>
            </a:pPr>
            <a:r>
              <a:rPr lang="tr-TR" altLang="tr-TR" sz="2000" kern="0" dirty="0" smtClean="0">
                <a:solidFill>
                  <a:prstClr val="black"/>
                </a:solidFill>
                <a:latin typeface="Arial" panose="020B0604020202020204" pitchFamily="34" charset="0"/>
                <a:cs typeface="Arial" panose="020B0604020202020204" pitchFamily="34" charset="0"/>
              </a:rPr>
              <a:t>Bütçeler</a:t>
            </a:r>
            <a:r>
              <a:rPr lang="tr-TR" altLang="tr-TR" sz="2000" kern="0" dirty="0">
                <a:solidFill>
                  <a:prstClr val="black"/>
                </a:solidFill>
                <a:latin typeface="Arial" panose="020B0604020202020204" pitchFamily="34" charset="0"/>
                <a:cs typeface="Arial" panose="020B0604020202020204" pitchFamily="34" charset="0"/>
              </a:rPr>
              <a:t>, izleyen iki yılın bütçe tahminleriyle birlikte hazırlanır ve değerlendirilir.</a:t>
            </a:r>
          </a:p>
          <a:p>
            <a:pPr lvl="0" fontAlgn="base">
              <a:spcAft>
                <a:spcPct val="0"/>
              </a:spcAft>
              <a:buClr>
                <a:srgbClr val="800000"/>
              </a:buClr>
              <a:buSzPct val="102000"/>
            </a:pPr>
            <a:endParaRPr lang="tr-TR" altLang="tr-TR" sz="2000" kern="0" dirty="0">
              <a:solidFill>
                <a:prstClr val="black"/>
              </a:solidFill>
              <a:latin typeface="Arial" panose="020B0604020202020204" pitchFamily="34" charset="0"/>
              <a:cs typeface="Arial" panose="020B0604020202020204" pitchFamily="34" charset="0"/>
            </a:endParaRPr>
          </a:p>
          <a:p>
            <a:pPr marL="342900" lvl="0" indent="-342900" fontAlgn="base">
              <a:spcAft>
                <a:spcPct val="0"/>
              </a:spcAft>
              <a:buClr>
                <a:srgbClr val="800000"/>
              </a:buClr>
              <a:buSzPct val="102000"/>
              <a:buFont typeface="Arial" panose="020B0604020202020204" pitchFamily="34" charset="0"/>
              <a:buChar char="•"/>
            </a:pPr>
            <a:r>
              <a:rPr lang="tr-TR" altLang="tr-TR" sz="2000" kern="0" dirty="0" smtClean="0">
                <a:solidFill>
                  <a:prstClr val="black"/>
                </a:solidFill>
                <a:latin typeface="Arial" panose="020B0604020202020204" pitchFamily="34" charset="0"/>
                <a:cs typeface="Arial" panose="020B0604020202020204" pitchFamily="34" charset="0"/>
              </a:rPr>
              <a:t>Bütçe</a:t>
            </a:r>
            <a:r>
              <a:rPr lang="tr-TR" altLang="tr-TR" sz="2000" kern="0" dirty="0">
                <a:solidFill>
                  <a:prstClr val="black"/>
                </a:solidFill>
                <a:latin typeface="Arial" panose="020B0604020202020204" pitchFamily="34" charset="0"/>
                <a:cs typeface="Arial" panose="020B0604020202020204" pitchFamily="34" charset="0"/>
              </a:rPr>
              <a:t>, malî işlemlerin kapsamlı ve saydam bir şekilde görünmesini sağlar.</a:t>
            </a:r>
          </a:p>
          <a:p>
            <a:pPr lvl="0" fontAlgn="base">
              <a:spcAft>
                <a:spcPct val="0"/>
              </a:spcAft>
              <a:buClr>
                <a:srgbClr val="800000"/>
              </a:buClr>
              <a:buSzPct val="102000"/>
            </a:pPr>
            <a:endParaRPr lang="tr-TR" altLang="tr-TR" sz="2000" kern="0" dirty="0">
              <a:solidFill>
                <a:prstClr val="black"/>
              </a:solidFill>
              <a:latin typeface="Arial" panose="020B0604020202020204" pitchFamily="34" charset="0"/>
              <a:cs typeface="Arial" panose="020B0604020202020204" pitchFamily="34" charset="0"/>
            </a:endParaRPr>
          </a:p>
          <a:p>
            <a:pPr marL="342900" lvl="0" indent="-342900" fontAlgn="base">
              <a:spcAft>
                <a:spcPct val="0"/>
              </a:spcAft>
              <a:buClr>
                <a:srgbClr val="800000"/>
              </a:buClr>
              <a:buSzPct val="102000"/>
              <a:buFont typeface="Arial" panose="020B0604020202020204" pitchFamily="34" charset="0"/>
              <a:buChar char="•"/>
            </a:pPr>
            <a:r>
              <a:rPr lang="tr-TR" altLang="tr-TR" sz="2000" kern="0" dirty="0" smtClean="0">
                <a:solidFill>
                  <a:prstClr val="black"/>
                </a:solidFill>
                <a:latin typeface="Arial" panose="020B0604020202020204" pitchFamily="34" charset="0"/>
                <a:cs typeface="Arial" panose="020B0604020202020204" pitchFamily="34" charset="0"/>
              </a:rPr>
              <a:t>Tüm </a:t>
            </a:r>
            <a:r>
              <a:rPr lang="tr-TR" altLang="tr-TR" sz="2000" kern="0" dirty="0">
                <a:solidFill>
                  <a:prstClr val="black"/>
                </a:solidFill>
                <a:latin typeface="Arial" panose="020B0604020202020204" pitchFamily="34" charset="0"/>
                <a:cs typeface="Arial" panose="020B0604020202020204" pitchFamily="34" charset="0"/>
              </a:rPr>
              <a:t>gelir ve giderler gayri safi olarak bütçelerde gösterilir.</a:t>
            </a:r>
          </a:p>
          <a:p>
            <a:pPr marL="342900" lvl="0" indent="-342900" fontAlgn="base">
              <a:spcAft>
                <a:spcPct val="0"/>
              </a:spcAft>
              <a:buClr>
                <a:srgbClr val="800000"/>
              </a:buClr>
              <a:buSzPct val="102000"/>
              <a:buFont typeface="Arial" panose="020B0604020202020204" pitchFamily="34" charset="0"/>
              <a:buChar char="•"/>
            </a:pPr>
            <a:endParaRPr lang="tr-TR" altLang="tr-TR" sz="2000" kern="0" dirty="0">
              <a:solidFill>
                <a:prstClr val="black"/>
              </a:solidFill>
              <a:latin typeface="Arial" panose="020B0604020202020204" pitchFamily="34" charset="0"/>
              <a:cs typeface="Arial" panose="020B0604020202020204" pitchFamily="34" charset="0"/>
            </a:endParaRPr>
          </a:p>
          <a:p>
            <a:pPr marL="342900" lvl="0" indent="-342900" fontAlgn="base">
              <a:spcAft>
                <a:spcPct val="0"/>
              </a:spcAft>
              <a:buClr>
                <a:srgbClr val="800000"/>
              </a:buClr>
              <a:buSzPct val="102000"/>
              <a:buFont typeface="Arial" panose="020B0604020202020204" pitchFamily="34" charset="0"/>
              <a:buChar char="•"/>
            </a:pPr>
            <a:r>
              <a:rPr lang="tr-TR" altLang="tr-TR" sz="2000" kern="0" dirty="0" smtClean="0">
                <a:solidFill>
                  <a:prstClr val="black"/>
                </a:solidFill>
                <a:latin typeface="Arial" panose="020B0604020202020204" pitchFamily="34" charset="0"/>
                <a:cs typeface="Arial" panose="020B0604020202020204" pitchFamily="34" charset="0"/>
              </a:rPr>
              <a:t>Belirli </a:t>
            </a:r>
            <a:r>
              <a:rPr lang="tr-TR" altLang="tr-TR" sz="2000" kern="0" dirty="0">
                <a:solidFill>
                  <a:prstClr val="black"/>
                </a:solidFill>
                <a:latin typeface="Arial" panose="020B0604020202020204" pitchFamily="34" charset="0"/>
                <a:cs typeface="Arial" panose="020B0604020202020204" pitchFamily="34" charset="0"/>
              </a:rPr>
              <a:t>gelirlerin belirli giderlere tahsis edilmemesi esastır</a:t>
            </a:r>
            <a:r>
              <a:rPr lang="tr-TR" altLang="tr-TR" sz="2000" kern="0" dirty="0" smtClean="0">
                <a:solidFill>
                  <a:prstClr val="black"/>
                </a:solidFill>
                <a:latin typeface="Arial" panose="020B0604020202020204" pitchFamily="34" charset="0"/>
                <a:cs typeface="Arial" panose="020B0604020202020204" pitchFamily="34" charset="0"/>
              </a:rPr>
              <a:t>.</a:t>
            </a:r>
          </a:p>
          <a:p>
            <a:pPr lvl="0" fontAlgn="base">
              <a:spcAft>
                <a:spcPct val="0"/>
              </a:spcAft>
              <a:buClr>
                <a:srgbClr val="800000"/>
              </a:buClr>
              <a:buSzPct val="102000"/>
            </a:pPr>
            <a:endParaRPr lang="tr-TR" altLang="tr-TR" sz="2000" kern="0" dirty="0" smtClean="0">
              <a:solidFill>
                <a:prstClr val="black"/>
              </a:solidFill>
              <a:latin typeface="Arial" panose="020B0604020202020204" pitchFamily="34" charset="0"/>
              <a:cs typeface="Arial" panose="020B0604020202020204" pitchFamily="34" charset="0"/>
            </a:endParaRPr>
          </a:p>
          <a:p>
            <a:pPr marL="342900" lvl="0" indent="-342900" fontAlgn="base">
              <a:spcAft>
                <a:spcPct val="0"/>
              </a:spcAft>
              <a:buClr>
                <a:srgbClr val="800000"/>
              </a:buClr>
              <a:buSzPct val="102000"/>
              <a:buFont typeface="Arial" panose="020B0604020202020204" pitchFamily="34" charset="0"/>
              <a:buChar char="•"/>
            </a:pPr>
            <a:r>
              <a:rPr lang="tr-TR" altLang="tr-TR" sz="2000" kern="0" dirty="0" smtClean="0">
                <a:solidFill>
                  <a:prstClr val="black"/>
                </a:solidFill>
                <a:latin typeface="Arial" panose="020B0604020202020204" pitchFamily="34" charset="0"/>
                <a:cs typeface="Arial" panose="020B0604020202020204" pitchFamily="34" charset="0"/>
              </a:rPr>
              <a:t>Bütçelerde </a:t>
            </a:r>
            <a:r>
              <a:rPr lang="tr-TR" altLang="tr-TR" sz="2000" kern="0" dirty="0">
                <a:solidFill>
                  <a:prstClr val="black"/>
                </a:solidFill>
                <a:latin typeface="Arial" panose="020B0604020202020204" pitchFamily="34" charset="0"/>
                <a:cs typeface="Arial" panose="020B0604020202020204" pitchFamily="34" charset="0"/>
              </a:rPr>
              <a:t>giderlerin gelirleri aşmaması esastır.</a:t>
            </a:r>
          </a:p>
          <a:p>
            <a:pPr lvl="0" fontAlgn="base">
              <a:spcBef>
                <a:spcPct val="20000"/>
              </a:spcBef>
              <a:spcAft>
                <a:spcPct val="0"/>
              </a:spcAft>
              <a:buClr>
                <a:srgbClr val="800000"/>
              </a:buClr>
              <a:buSzPct val="102000"/>
            </a:pPr>
            <a:endParaRPr lang="tr-TR" altLang="tr-TR" sz="2000" kern="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6261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11</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B</a:t>
            </a:r>
            <a:r>
              <a:rPr lang="tr-TR" sz="3600" b="1" dirty="0" smtClean="0"/>
              <a:t>. Bütçe ve Uygulama İlkeleri</a:t>
            </a:r>
            <a:r>
              <a:rPr lang="tr-TR" sz="3600" b="1" dirty="0"/>
              <a:t/>
            </a:r>
            <a:br>
              <a:rPr lang="tr-TR" sz="3600" b="1" dirty="0"/>
            </a:br>
            <a:endParaRPr lang="tr-TR" sz="3600" b="1" dirty="0"/>
          </a:p>
        </p:txBody>
      </p:sp>
      <p:sp>
        <p:nvSpPr>
          <p:cNvPr id="3" name="Dikdörtgen 2"/>
          <p:cNvSpPr/>
          <p:nvPr/>
        </p:nvSpPr>
        <p:spPr>
          <a:xfrm>
            <a:off x="888274" y="1729548"/>
            <a:ext cx="10615749" cy="3170099"/>
          </a:xfrm>
          <a:prstGeom prst="rect">
            <a:avLst/>
          </a:prstGeom>
        </p:spPr>
        <p:txBody>
          <a:bodyPr wrap="square">
            <a:spAutoFit/>
          </a:bodyPr>
          <a:lstStyle/>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panose="020B0604020202020204" pitchFamily="34" charset="0"/>
                <a:cs typeface="Arial" panose="020B0604020202020204" pitchFamily="34" charset="0"/>
              </a:rPr>
              <a:t>Bütçeler</a:t>
            </a:r>
            <a:r>
              <a:rPr lang="tr-TR" sz="2000" kern="0" dirty="0">
                <a:solidFill>
                  <a:prstClr val="black"/>
                </a:solidFill>
                <a:latin typeface="Arial" panose="020B0604020202020204" pitchFamily="34" charset="0"/>
                <a:cs typeface="Arial" panose="020B0604020202020204" pitchFamily="34" charset="0"/>
              </a:rPr>
              <a:t>, ait olduğu yıl başlamadan önce yetkili merci tarafından onaylanmadıkça uygulanamaz.</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panose="020B0604020202020204" pitchFamily="34" charset="0"/>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panose="020B0604020202020204" pitchFamily="34" charset="0"/>
                <a:cs typeface="Arial" panose="020B0604020202020204" pitchFamily="34" charset="0"/>
              </a:rPr>
              <a:t>Bütçe </a:t>
            </a:r>
            <a:r>
              <a:rPr lang="tr-TR" sz="2000" kern="0" dirty="0">
                <a:solidFill>
                  <a:prstClr val="black"/>
                </a:solidFill>
                <a:latin typeface="Arial" panose="020B0604020202020204" pitchFamily="34" charset="0"/>
                <a:cs typeface="Arial" panose="020B0604020202020204" pitchFamily="34" charset="0"/>
              </a:rPr>
              <a:t>gelir ve gider tahminleri ile uygulama sonuçlarının raporlanmasında açıklık, doğruluk ve malî saydamlık esas alınır.</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panose="020B0604020202020204" pitchFamily="34" charset="0"/>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panose="020B0604020202020204" pitchFamily="34" charset="0"/>
                <a:cs typeface="Arial" panose="020B0604020202020204" pitchFamily="34" charset="0"/>
              </a:rPr>
              <a:t>İşletmelerin </a:t>
            </a:r>
            <a:r>
              <a:rPr lang="tr-TR" sz="2000" kern="0" dirty="0">
                <a:solidFill>
                  <a:prstClr val="black"/>
                </a:solidFill>
                <a:latin typeface="Arial" panose="020B0604020202020204" pitchFamily="34" charset="0"/>
                <a:cs typeface="Arial" panose="020B0604020202020204" pitchFamily="34" charset="0"/>
              </a:rPr>
              <a:t>tüm gelir ve giderleri bütçelerinde gösterilir.</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panose="020B0604020202020204" pitchFamily="34" charset="0"/>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panose="020B0604020202020204" pitchFamily="34" charset="0"/>
                <a:cs typeface="Arial" panose="020B0604020202020204" pitchFamily="34" charset="0"/>
              </a:rPr>
              <a:t>İşletme </a:t>
            </a:r>
            <a:r>
              <a:rPr lang="tr-TR" sz="2000" kern="0" dirty="0">
                <a:solidFill>
                  <a:prstClr val="black"/>
                </a:solidFill>
                <a:latin typeface="Arial" panose="020B0604020202020204" pitchFamily="34" charset="0"/>
                <a:cs typeface="Arial" panose="020B0604020202020204" pitchFamily="34" charset="0"/>
              </a:rPr>
              <a:t>hizmetleri, bütçelere konulacak ödeneklerle, mevzuatla belirlenmiş yöntem, ilke ve amaçlara uygun olarak gerçekleştirilir.</a:t>
            </a:r>
          </a:p>
        </p:txBody>
      </p:sp>
    </p:spTree>
    <p:extLst>
      <p:ext uri="{BB962C8B-B14F-4D97-AF65-F5344CB8AC3E}">
        <p14:creationId xmlns:p14="http://schemas.microsoft.com/office/powerpoint/2010/main" val="347014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12</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B</a:t>
            </a:r>
            <a:r>
              <a:rPr lang="tr-TR" sz="3600" b="1" dirty="0" smtClean="0"/>
              <a:t>. Bütçe ve Uygulama İlkeleri</a:t>
            </a:r>
            <a:r>
              <a:rPr lang="tr-TR" sz="3600" b="1" dirty="0"/>
              <a:t/>
            </a:r>
            <a:br>
              <a:rPr lang="tr-TR" sz="3600" b="1" dirty="0"/>
            </a:br>
            <a:endParaRPr lang="tr-TR" sz="3600" b="1" dirty="0"/>
          </a:p>
        </p:txBody>
      </p:sp>
      <p:sp>
        <p:nvSpPr>
          <p:cNvPr id="3" name="Dikdörtgen 2"/>
          <p:cNvSpPr/>
          <p:nvPr/>
        </p:nvSpPr>
        <p:spPr>
          <a:xfrm>
            <a:off x="687978" y="1729548"/>
            <a:ext cx="10824754" cy="3170099"/>
          </a:xfrm>
          <a:prstGeom prst="rect">
            <a:avLst/>
          </a:prstGeom>
        </p:spPr>
        <p:txBody>
          <a:bodyPr wrap="square">
            <a:spAutoFit/>
          </a:bodyPr>
          <a:lstStyle/>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a:cs typeface="Arial" panose="020B0604020202020204" pitchFamily="34" charset="0"/>
              </a:rPr>
              <a:t>Bütçeler</a:t>
            </a:r>
            <a:r>
              <a:rPr lang="tr-TR" sz="2000" kern="0" dirty="0">
                <a:solidFill>
                  <a:prstClr val="black"/>
                </a:solidFill>
                <a:latin typeface="Arial"/>
                <a:cs typeface="Arial" panose="020B0604020202020204" pitchFamily="34" charset="0"/>
              </a:rPr>
              <a:t>, ait olduğu yıl başlamadan önce yetkili merci tarafından onaylanmadıkça uygulanamaz.</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a:cs typeface="Arial" panose="020B0604020202020204" pitchFamily="34" charset="0"/>
              </a:rPr>
              <a:t>Bütçe </a:t>
            </a:r>
            <a:r>
              <a:rPr lang="tr-TR" sz="2000" kern="0" dirty="0">
                <a:solidFill>
                  <a:prstClr val="black"/>
                </a:solidFill>
                <a:latin typeface="Arial"/>
                <a:cs typeface="Arial" panose="020B0604020202020204" pitchFamily="34" charset="0"/>
              </a:rPr>
              <a:t>gelir ve gider tahminleri ile uygulama sonuçlarının raporlanmasında açıklık, doğruluk ve malî saydamlık esas alınır.</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a:cs typeface="Arial" panose="020B0604020202020204" pitchFamily="34" charset="0"/>
              </a:rPr>
              <a:t>İşletmelerin </a:t>
            </a:r>
            <a:r>
              <a:rPr lang="tr-TR" sz="2000" kern="0" dirty="0">
                <a:solidFill>
                  <a:prstClr val="black"/>
                </a:solidFill>
                <a:latin typeface="Arial"/>
                <a:cs typeface="Arial" panose="020B0604020202020204" pitchFamily="34" charset="0"/>
              </a:rPr>
              <a:t>tüm gelir ve giderleri bütçelerinde gösterilir.</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a:cs typeface="Arial" panose="020B0604020202020204" pitchFamily="34" charset="0"/>
              </a:rPr>
              <a:t>İşletme </a:t>
            </a:r>
            <a:r>
              <a:rPr lang="tr-TR" sz="2000" kern="0" dirty="0">
                <a:solidFill>
                  <a:prstClr val="black"/>
                </a:solidFill>
                <a:latin typeface="Arial"/>
                <a:cs typeface="Arial" panose="020B0604020202020204" pitchFamily="34" charset="0"/>
              </a:rPr>
              <a:t>hizmetleri, bütçelere konulacak ödeneklerle, mevzuatla belirlenmiş yöntem, ilke ve amaçlara uygun olarak gerçekleştirilir.</a:t>
            </a:r>
          </a:p>
        </p:txBody>
      </p:sp>
    </p:spTree>
    <p:extLst>
      <p:ext uri="{BB962C8B-B14F-4D97-AF65-F5344CB8AC3E}">
        <p14:creationId xmlns:p14="http://schemas.microsoft.com/office/powerpoint/2010/main" val="251967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C</a:t>
            </a:r>
            <a:r>
              <a:rPr lang="tr-TR" sz="3000" b="1" dirty="0" smtClean="0"/>
              <a:t>. Döner Sermaye Bütçesinin Hazırlanması</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13</a:t>
            </a:fld>
            <a:endParaRPr lang="tr-TR" dirty="0"/>
          </a:p>
        </p:txBody>
      </p:sp>
    </p:spTree>
    <p:extLst>
      <p:ext uri="{BB962C8B-B14F-4D97-AF65-F5344CB8AC3E}">
        <p14:creationId xmlns:p14="http://schemas.microsoft.com/office/powerpoint/2010/main" val="420199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14</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679267" y="1566930"/>
            <a:ext cx="11350808" cy="3939540"/>
          </a:xfrm>
          <a:prstGeom prst="rect">
            <a:avLst/>
          </a:prstGeom>
        </p:spPr>
        <p:txBody>
          <a:bodyPr wrap="square">
            <a:spAutoFit/>
          </a:bodyPr>
          <a:lstStyle/>
          <a:p>
            <a:pPr algn="just">
              <a:spcBef>
                <a:spcPts val="600"/>
              </a:spcBef>
            </a:pPr>
            <a:endParaRPr lang="tr-TR" sz="2000" dirty="0" smtClean="0">
              <a:latin typeface="Arial" panose="020B0604020202020204" pitchFamily="34" charset="0"/>
              <a:cs typeface="Arial" panose="020B0604020202020204" pitchFamily="34" charset="0"/>
            </a:endParaRPr>
          </a:p>
          <a:p>
            <a:pPr algn="just">
              <a:spcBef>
                <a:spcPts val="600"/>
              </a:spcBef>
            </a:pPr>
            <a:r>
              <a:rPr lang="tr-TR" sz="2000" dirty="0" smtClean="0">
                <a:latin typeface="Arial" panose="020B0604020202020204" pitchFamily="34" charset="0"/>
                <a:cs typeface="Arial" panose="020B0604020202020204" pitchFamily="34" charset="0"/>
              </a:rPr>
              <a:t>Döner sermaye bütçesinin </a:t>
            </a:r>
            <a:r>
              <a:rPr lang="tr-TR" sz="2000" dirty="0">
                <a:latin typeface="Arial" panose="020B0604020202020204" pitchFamily="34" charset="0"/>
                <a:cs typeface="Arial" panose="020B0604020202020204" pitchFamily="34" charset="0"/>
              </a:rPr>
              <a:t>hazırlanma süreci, </a:t>
            </a:r>
            <a:r>
              <a:rPr lang="tr-TR" sz="2000" dirty="0" smtClean="0">
                <a:latin typeface="Arial" panose="020B0604020202020204" pitchFamily="34" charset="0"/>
                <a:cs typeface="Arial" panose="020B0604020202020204" pitchFamily="34" charset="0"/>
              </a:rPr>
              <a:t>İl Sağlık </a:t>
            </a:r>
            <a:r>
              <a:rPr lang="tr-TR" sz="2000" dirty="0">
                <a:latin typeface="Arial" panose="020B0604020202020204" pitchFamily="34" charset="0"/>
                <a:cs typeface="Arial" panose="020B0604020202020204" pitchFamily="34" charset="0"/>
              </a:rPr>
              <a:t>Müdürlüklerinin </a:t>
            </a:r>
            <a:r>
              <a:rPr lang="tr-TR" sz="2000" dirty="0" smtClean="0">
                <a:latin typeface="Arial" panose="020B0604020202020204" pitchFamily="34" charset="0"/>
                <a:cs typeface="Arial" panose="020B0604020202020204" pitchFamily="34" charset="0"/>
              </a:rPr>
              <a:t>konsolide bütçe tekliflerini  </a:t>
            </a:r>
          </a:p>
          <a:p>
            <a:pPr algn="just">
              <a:spcBef>
                <a:spcPts val="600"/>
              </a:spcBef>
            </a:pPr>
            <a:r>
              <a:rPr lang="tr-TR" sz="2000" dirty="0" smtClean="0">
                <a:latin typeface="Arial" panose="020B0604020202020204" pitchFamily="34" charset="0"/>
                <a:cs typeface="Arial" panose="020B0604020202020204" pitchFamily="34" charset="0"/>
              </a:rPr>
              <a:t>hazırlanmasına </a:t>
            </a:r>
            <a:r>
              <a:rPr lang="tr-TR" sz="2000" dirty="0">
                <a:latin typeface="Arial" panose="020B0604020202020204" pitchFamily="34" charset="0"/>
                <a:cs typeface="Arial" panose="020B0604020202020204" pitchFamily="34" charset="0"/>
              </a:rPr>
              <a:t>esas olmak üzere, </a:t>
            </a:r>
            <a:r>
              <a:rPr lang="tr-TR" sz="2000" dirty="0" smtClean="0">
                <a:latin typeface="Arial" panose="020B0604020202020204" pitchFamily="34" charset="0"/>
                <a:cs typeface="Arial" panose="020B0604020202020204" pitchFamily="34" charset="0"/>
              </a:rPr>
              <a:t>Bakanlığımız </a:t>
            </a:r>
            <a:r>
              <a:rPr lang="tr-TR" sz="2000" dirty="0">
                <a:latin typeface="Arial" panose="020B0604020202020204" pitchFamily="34" charset="0"/>
                <a:cs typeface="Arial" panose="020B0604020202020204" pitchFamily="34" charset="0"/>
              </a:rPr>
              <a:t>tarafından </a:t>
            </a:r>
            <a:r>
              <a:rPr lang="tr-TR" sz="2000" dirty="0" smtClean="0">
                <a:latin typeface="Arial" panose="020B0604020202020204" pitchFamily="34" charset="0"/>
                <a:cs typeface="Arial" panose="020B0604020202020204" pitchFamily="34" charset="0"/>
              </a:rPr>
              <a:t>hazırlanan </a:t>
            </a:r>
            <a:r>
              <a:rPr lang="tr-TR" sz="2000" b="1" i="1" dirty="0" smtClean="0">
                <a:latin typeface="Arial" panose="020B0604020202020204" pitchFamily="34" charset="0"/>
                <a:cs typeface="Arial" panose="020B0604020202020204" pitchFamily="34" charset="0"/>
              </a:rPr>
              <a:t>…Yılları İl Sağlık</a:t>
            </a:r>
          </a:p>
          <a:p>
            <a:pPr algn="just">
              <a:spcBef>
                <a:spcPts val="600"/>
              </a:spcBef>
            </a:pPr>
            <a:r>
              <a:rPr lang="tr-TR" sz="2000" b="1" i="1" dirty="0" smtClean="0">
                <a:latin typeface="Arial" panose="020B0604020202020204" pitchFamily="34" charset="0"/>
                <a:cs typeface="Arial" panose="020B0604020202020204" pitchFamily="34" charset="0"/>
              </a:rPr>
              <a:t>Müdürlükleri </a:t>
            </a:r>
            <a:r>
              <a:rPr lang="tr-TR" sz="2000" b="1" i="1" dirty="0">
                <a:latin typeface="Arial" panose="020B0604020202020204" pitchFamily="34" charset="0"/>
                <a:cs typeface="Arial" panose="020B0604020202020204" pitchFamily="34" charset="0"/>
              </a:rPr>
              <a:t>Bütçe Çağrısı ve </a:t>
            </a:r>
            <a:r>
              <a:rPr lang="tr-TR" sz="2000" b="1" i="1" dirty="0" smtClean="0">
                <a:latin typeface="Arial" panose="020B0604020202020204" pitchFamily="34" charset="0"/>
                <a:cs typeface="Arial" panose="020B0604020202020204" pitchFamily="34" charset="0"/>
              </a:rPr>
              <a:t>Uygulamalarının</a:t>
            </a:r>
            <a:r>
              <a:rPr lang="tr-TR" sz="2000" i="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yayımlanması </a:t>
            </a:r>
            <a:r>
              <a:rPr lang="tr-TR" sz="2000" dirty="0">
                <a:latin typeface="Arial" panose="020B0604020202020204" pitchFamily="34" charset="0"/>
                <a:cs typeface="Arial" panose="020B0604020202020204" pitchFamily="34" charset="0"/>
              </a:rPr>
              <a:t>ile başlar</a:t>
            </a:r>
            <a:r>
              <a:rPr lang="tr-TR" sz="2000" dirty="0" smtClean="0">
                <a:latin typeface="Arial" panose="020B0604020202020204" pitchFamily="34" charset="0"/>
                <a:cs typeface="Arial" panose="020B0604020202020204" pitchFamily="34" charset="0"/>
              </a:rPr>
              <a:t>.</a:t>
            </a:r>
          </a:p>
          <a:p>
            <a:pPr algn="just">
              <a:spcBef>
                <a:spcPts val="1200"/>
              </a:spcBef>
            </a:pPr>
            <a:endParaRPr lang="tr-TR" sz="2000" dirty="0" smtClean="0">
              <a:latin typeface="Arial" panose="020B0604020202020204" pitchFamily="34" charset="0"/>
              <a:cs typeface="Arial" panose="020B0604020202020204" pitchFamily="34" charset="0"/>
            </a:endParaRPr>
          </a:p>
          <a:p>
            <a:pPr algn="just">
              <a:spcBef>
                <a:spcPts val="600"/>
              </a:spcBef>
            </a:pPr>
            <a:endParaRPr lang="tr-TR" sz="2000" b="1" kern="0" dirty="0" smtClean="0">
              <a:solidFill>
                <a:prstClr val="black"/>
              </a:solidFill>
              <a:latin typeface="Arial"/>
              <a:cs typeface="Arial" panose="020B0604020202020204" pitchFamily="34" charset="0"/>
            </a:endParaRPr>
          </a:p>
          <a:p>
            <a:pPr algn="just">
              <a:spcBef>
                <a:spcPts val="600"/>
              </a:spcBef>
            </a:pPr>
            <a:r>
              <a:rPr lang="tr-TR" sz="2000" b="1" i="1" kern="0" dirty="0" smtClean="0">
                <a:solidFill>
                  <a:prstClr val="black"/>
                </a:solidFill>
                <a:latin typeface="Arial"/>
                <a:cs typeface="Arial" panose="020B0604020202020204" pitchFamily="34" charset="0"/>
              </a:rPr>
              <a:t>…</a:t>
            </a:r>
            <a:r>
              <a:rPr lang="tr-TR" sz="2000" b="1" i="1" kern="0" dirty="0">
                <a:solidFill>
                  <a:prstClr val="black"/>
                </a:solidFill>
                <a:latin typeface="Arial"/>
                <a:cs typeface="Arial" panose="020B0604020202020204" pitchFamily="34" charset="0"/>
              </a:rPr>
              <a:t>Yılları İl Sağlık Müdürlükleri Bütçe Çağrısı ve </a:t>
            </a:r>
            <a:r>
              <a:rPr lang="tr-TR" sz="2000" b="1" i="1" kern="0" dirty="0" smtClean="0">
                <a:solidFill>
                  <a:prstClr val="black"/>
                </a:solidFill>
                <a:latin typeface="Arial"/>
                <a:cs typeface="Arial" panose="020B0604020202020204" pitchFamily="34" charset="0"/>
              </a:rPr>
              <a:t>Uygulamaları </a:t>
            </a:r>
            <a:r>
              <a:rPr lang="tr-TR" sz="2000" kern="0" dirty="0" smtClean="0">
                <a:solidFill>
                  <a:prstClr val="black"/>
                </a:solidFill>
                <a:latin typeface="Arial"/>
                <a:cs typeface="Arial" panose="020B0604020202020204" pitchFamily="34" charset="0"/>
              </a:rPr>
              <a:t>İl Sağlık Müdürlüklerince  </a:t>
            </a:r>
          </a:p>
          <a:p>
            <a:pPr algn="just">
              <a:spcBef>
                <a:spcPts val="600"/>
              </a:spcBef>
            </a:pPr>
            <a:r>
              <a:rPr lang="tr-TR" sz="2000" kern="0" dirty="0" smtClean="0">
                <a:solidFill>
                  <a:prstClr val="black"/>
                </a:solidFill>
                <a:latin typeface="Arial"/>
                <a:cs typeface="Arial" panose="020B0604020202020204" pitchFamily="34" charset="0"/>
              </a:rPr>
              <a:t>uyulması </a:t>
            </a:r>
            <a:r>
              <a:rPr lang="tr-TR" sz="2000" kern="0" dirty="0">
                <a:solidFill>
                  <a:prstClr val="black"/>
                </a:solidFill>
                <a:latin typeface="Arial"/>
                <a:cs typeface="Arial" panose="020B0604020202020204" pitchFamily="34" charset="0"/>
              </a:rPr>
              <a:t>gereken genel ilkeleri, </a:t>
            </a:r>
            <a:r>
              <a:rPr lang="tr-TR" sz="2000" kern="0" dirty="0" smtClean="0">
                <a:solidFill>
                  <a:prstClr val="black"/>
                </a:solidFill>
                <a:latin typeface="Arial"/>
                <a:cs typeface="Arial" panose="020B0604020202020204" pitchFamily="34" charset="0"/>
              </a:rPr>
              <a:t>nesnel ve ölçülebilir </a:t>
            </a:r>
            <a:r>
              <a:rPr lang="tr-TR" sz="2000" kern="0" dirty="0">
                <a:solidFill>
                  <a:prstClr val="black"/>
                </a:solidFill>
                <a:latin typeface="Arial"/>
                <a:cs typeface="Arial" panose="020B0604020202020204" pitchFamily="34" charset="0"/>
              </a:rPr>
              <a:t>standartları, hesaplama </a:t>
            </a:r>
            <a:r>
              <a:rPr lang="tr-TR" sz="2000" kern="0" dirty="0" smtClean="0">
                <a:solidFill>
                  <a:prstClr val="black"/>
                </a:solidFill>
                <a:latin typeface="Arial"/>
                <a:cs typeface="Arial" panose="020B0604020202020204" pitchFamily="34" charset="0"/>
              </a:rPr>
              <a:t>yöntemlerini ve diğer  </a:t>
            </a:r>
          </a:p>
          <a:p>
            <a:pPr algn="just">
              <a:spcBef>
                <a:spcPts val="600"/>
              </a:spcBef>
            </a:pPr>
            <a:r>
              <a:rPr lang="tr-TR" sz="2000" kern="0" dirty="0" smtClean="0">
                <a:solidFill>
                  <a:prstClr val="black"/>
                </a:solidFill>
                <a:latin typeface="Arial"/>
                <a:cs typeface="Arial" panose="020B0604020202020204" pitchFamily="34" charset="0"/>
              </a:rPr>
              <a:t>bilgileri </a:t>
            </a:r>
            <a:r>
              <a:rPr lang="tr-TR" sz="2000" kern="0" dirty="0">
                <a:solidFill>
                  <a:prstClr val="black"/>
                </a:solidFill>
                <a:latin typeface="Arial"/>
                <a:cs typeface="Arial" panose="020B0604020202020204" pitchFamily="34" charset="0"/>
              </a:rPr>
              <a:t>içerir</a:t>
            </a:r>
            <a:r>
              <a:rPr lang="tr-TR" sz="2000" kern="0" dirty="0" smtClean="0">
                <a:solidFill>
                  <a:prstClr val="black"/>
                </a:solidFill>
                <a:latin typeface="Arial"/>
                <a:cs typeface="Arial" panose="020B0604020202020204" pitchFamily="34" charset="0"/>
              </a:rPr>
              <a:t>.</a:t>
            </a:r>
          </a:p>
          <a:p>
            <a:pPr algn="just">
              <a:spcBef>
                <a:spcPts val="600"/>
              </a:spcBef>
            </a:pPr>
            <a:endParaRPr lang="tr-TR" sz="2000" kern="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324840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742524463"/>
              </p:ext>
            </p:extLst>
          </p:nvPr>
        </p:nvGraphicFramePr>
        <p:xfrm>
          <a:off x="296908" y="1235949"/>
          <a:ext cx="11437891" cy="5444115"/>
        </p:xfrm>
        <a:graphic>
          <a:graphicData uri="http://schemas.openxmlformats.org/drawingml/2006/table">
            <a:tbl>
              <a:tblPr/>
              <a:tblGrid>
                <a:gridCol w="6477428">
                  <a:extLst>
                    <a:ext uri="{9D8B030D-6E8A-4147-A177-3AD203B41FA5}">
                      <a16:colId xmlns:a16="http://schemas.microsoft.com/office/drawing/2014/main" xmlns="" val="20000"/>
                    </a:ext>
                  </a:extLst>
                </a:gridCol>
                <a:gridCol w="2422154">
                  <a:extLst>
                    <a:ext uri="{9D8B030D-6E8A-4147-A177-3AD203B41FA5}">
                      <a16:colId xmlns:a16="http://schemas.microsoft.com/office/drawing/2014/main" xmlns="" val="20001"/>
                    </a:ext>
                  </a:extLst>
                </a:gridCol>
                <a:gridCol w="2538309">
                  <a:extLst>
                    <a:ext uri="{9D8B030D-6E8A-4147-A177-3AD203B41FA5}">
                      <a16:colId xmlns:a16="http://schemas.microsoft.com/office/drawing/2014/main" xmlns="" val="20002"/>
                    </a:ext>
                  </a:extLst>
                </a:gridCol>
              </a:tblGrid>
              <a:tr h="445545">
                <a:tc gridSpan="3">
                  <a:txBody>
                    <a:bodyPr/>
                    <a:lstStyle/>
                    <a:p>
                      <a:pPr algn="ctr" fontAlgn="ctr"/>
                      <a:r>
                        <a:rPr lang="tr-TR" sz="1800" b="1" i="0" u="none" strike="noStrike" dirty="0" smtClean="0">
                          <a:solidFill>
                            <a:srgbClr val="FF0000"/>
                          </a:solidFill>
                          <a:effectLst/>
                          <a:latin typeface="Arial" panose="020B0604020202020204" pitchFamily="34" charset="0"/>
                        </a:rPr>
                        <a:t>2020-2021-2022</a:t>
                      </a:r>
                      <a:r>
                        <a:rPr lang="tr-TR" sz="1800" b="1" i="0" u="none" strike="noStrike" baseline="0" dirty="0" smtClean="0">
                          <a:solidFill>
                            <a:srgbClr val="FF0000"/>
                          </a:solidFill>
                          <a:effectLst/>
                          <a:latin typeface="Arial" panose="020B0604020202020204" pitchFamily="34" charset="0"/>
                        </a:rPr>
                        <a:t> YILLARI </a:t>
                      </a:r>
                      <a:r>
                        <a:rPr lang="tr-TR" sz="1800" b="1" i="0" u="none" strike="noStrike" dirty="0" smtClean="0">
                          <a:solidFill>
                            <a:srgbClr val="FF0000"/>
                          </a:solidFill>
                          <a:effectLst/>
                          <a:latin typeface="Arial" panose="020B0604020202020204" pitchFamily="34" charset="0"/>
                        </a:rPr>
                        <a:t>BÜTÇE </a:t>
                      </a:r>
                      <a:r>
                        <a:rPr lang="tr-TR" sz="1800" b="1" i="0" u="none" strike="noStrike" dirty="0">
                          <a:solidFill>
                            <a:srgbClr val="FF0000"/>
                          </a:solidFill>
                          <a:effectLst/>
                          <a:latin typeface="Arial" panose="020B0604020202020204" pitchFamily="34" charset="0"/>
                        </a:rPr>
                        <a:t>SÜRECİ</a:t>
                      </a:r>
                    </a:p>
                  </a:txBody>
                  <a:tcPr marL="7756" marR="7756" marT="7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00714">
                <a:tc>
                  <a:txBody>
                    <a:bodyPr/>
                    <a:lstStyle/>
                    <a:p>
                      <a:pPr algn="ctr" fontAlgn="ctr"/>
                      <a:r>
                        <a:rPr lang="tr-TR" sz="1400" b="1" i="0" u="none" strike="noStrike" dirty="0">
                          <a:solidFill>
                            <a:srgbClr val="000000"/>
                          </a:solidFill>
                          <a:effectLst/>
                          <a:latin typeface="Arial" panose="020B0604020202020204" pitchFamily="34" charset="0"/>
                        </a:rPr>
                        <a:t>İşlem</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0000"/>
                          </a:solidFill>
                          <a:effectLst/>
                          <a:latin typeface="Arial" panose="020B0604020202020204" pitchFamily="34" charset="0"/>
                        </a:rPr>
                        <a:t>Sorumlu Birim</a:t>
                      </a:r>
                      <a:endParaRPr lang="tr-TR" sz="1400" b="1" i="0" u="none" strike="noStrike" dirty="0">
                        <a:solidFill>
                          <a:srgbClr val="000000"/>
                        </a:solidFill>
                        <a:effectLst/>
                        <a:latin typeface="Arial" panose="020B0604020202020204" pitchFamily="34"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0000"/>
                          </a:solidFill>
                          <a:effectLst/>
                          <a:latin typeface="Arial" panose="020B0604020202020204" pitchFamily="34" charset="0"/>
                        </a:rPr>
                        <a:t>Tarih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18300">
                <a:tc>
                  <a:txBody>
                    <a:bodyPr/>
                    <a:lstStyle/>
                    <a:p>
                      <a:pPr algn="l" fontAlgn="ctr"/>
                      <a:r>
                        <a:rPr lang="tr-TR" sz="1600" b="0" i="0" u="none" strike="noStrike" dirty="0">
                          <a:solidFill>
                            <a:srgbClr val="000000"/>
                          </a:solidFill>
                          <a:effectLst/>
                          <a:latin typeface="Arial" panose="020B0604020202020204" pitchFamily="34" charset="0"/>
                        </a:rPr>
                        <a:t>2020-2021-2022 Yılları İl Sağlık Müdürlükleri Bütçe </a:t>
                      </a:r>
                      <a:r>
                        <a:rPr lang="tr-TR" sz="1600" b="0" i="0" u="none" strike="noStrike" dirty="0" smtClean="0">
                          <a:solidFill>
                            <a:srgbClr val="000000"/>
                          </a:solidFill>
                          <a:effectLst/>
                          <a:latin typeface="Arial" panose="020B0604020202020204" pitchFamily="34" charset="0"/>
                        </a:rPr>
                        <a:t>Çağrısının Yayımlanması</a:t>
                      </a:r>
                      <a:endParaRPr lang="tr-TR" sz="1600" b="0" i="0" u="none" strike="noStrike" dirty="0">
                        <a:solidFill>
                          <a:srgbClr val="000000"/>
                        </a:solidFill>
                        <a:effectLst/>
                        <a:latin typeface="Arial" panose="020B0604020202020204" pitchFamily="34" charset="0"/>
                      </a:endParaRP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ECFA"/>
                    </a:solidFill>
                  </a:tcPr>
                </a:tc>
                <a:tc>
                  <a:txBody>
                    <a:bodyPr/>
                    <a:lstStyle/>
                    <a:p>
                      <a:pPr algn="l" fontAlgn="ctr"/>
                      <a:r>
                        <a:rPr lang="tr-TR" sz="1600" b="0" i="0" u="none" strike="noStrike" dirty="0" smtClean="0">
                          <a:solidFill>
                            <a:srgbClr val="000000"/>
                          </a:solidFill>
                          <a:effectLst/>
                          <a:latin typeface="Arial" panose="020B0604020202020204" pitchFamily="34" charset="0"/>
                        </a:rPr>
                        <a:t>SGB</a:t>
                      </a:r>
                      <a:endParaRPr lang="tr-TR" sz="1600" b="0" i="0" u="none" strike="noStrike" dirty="0">
                        <a:solidFill>
                          <a:srgbClr val="000000"/>
                        </a:solidFill>
                        <a:effectLst/>
                        <a:latin typeface="Arial" panose="020B0604020202020204" pitchFamily="34"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ECFA"/>
                    </a:solidFill>
                  </a:tcPr>
                </a:tc>
                <a:tc>
                  <a:txBody>
                    <a:bodyPr/>
                    <a:lstStyle/>
                    <a:p>
                      <a:pPr algn="l" fontAlgn="ctr"/>
                      <a:r>
                        <a:rPr lang="tr-TR" sz="1600" b="0" i="0" u="none" strike="noStrike" dirty="0">
                          <a:solidFill>
                            <a:srgbClr val="000000"/>
                          </a:solidFill>
                          <a:effectLst/>
                          <a:latin typeface="Arial" panose="020B0604020202020204" pitchFamily="34" charset="0"/>
                        </a:rPr>
                        <a:t>Ekim Ayı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ECFA"/>
                    </a:solidFill>
                  </a:tcPr>
                </a:tc>
                <a:extLst>
                  <a:ext uri="{0D108BD9-81ED-4DB2-BD59-A6C34878D82A}">
                    <a16:rowId xmlns:a16="http://schemas.microsoft.com/office/drawing/2014/main" xmlns="" val="10002"/>
                  </a:ext>
                </a:extLst>
              </a:tr>
              <a:tr h="388457">
                <a:tc>
                  <a:txBody>
                    <a:bodyPr/>
                    <a:lstStyle/>
                    <a:p>
                      <a:pPr algn="l" fontAlgn="ctr"/>
                      <a:r>
                        <a:rPr lang="tr-TR" sz="1600" b="0" i="0" u="none" strike="noStrike" dirty="0">
                          <a:solidFill>
                            <a:srgbClr val="000000"/>
                          </a:solidFill>
                          <a:effectLst/>
                          <a:latin typeface="Arial" panose="020B0604020202020204" pitchFamily="34" charset="0"/>
                        </a:rPr>
                        <a:t>Önerilen bütçelerin </a:t>
                      </a:r>
                      <a:r>
                        <a:rPr lang="tr-TR" sz="1600" b="0" i="0" u="none" strike="noStrike" dirty="0" smtClean="0">
                          <a:solidFill>
                            <a:srgbClr val="000000"/>
                          </a:solidFill>
                          <a:effectLst/>
                          <a:latin typeface="Arial" panose="020B0604020202020204" pitchFamily="34" charset="0"/>
                        </a:rPr>
                        <a:t>ABS</a:t>
                      </a:r>
                      <a:r>
                        <a:rPr lang="tr-TR" sz="1600" b="0" i="0" u="none" strike="noStrike" baseline="0" dirty="0" smtClean="0">
                          <a:solidFill>
                            <a:srgbClr val="000000"/>
                          </a:solidFill>
                          <a:effectLst/>
                          <a:latin typeface="Arial" panose="020B0604020202020204" pitchFamily="34" charset="0"/>
                        </a:rPr>
                        <a:t>’ye </a:t>
                      </a:r>
                      <a:r>
                        <a:rPr lang="tr-TR" sz="1600" b="0" i="0" u="none" strike="noStrike" dirty="0" smtClean="0">
                          <a:solidFill>
                            <a:srgbClr val="000000"/>
                          </a:solidFill>
                          <a:effectLst/>
                          <a:latin typeface="Arial" panose="020B0604020202020204" pitchFamily="34" charset="0"/>
                        </a:rPr>
                        <a:t>yüklenmesi               </a:t>
                      </a:r>
                      <a:endParaRPr lang="tr-TR" sz="1600" b="0" i="0" u="none" strike="noStrike" dirty="0">
                        <a:solidFill>
                          <a:srgbClr val="000000"/>
                        </a:solidFill>
                        <a:effectLst/>
                        <a:latin typeface="Arial" panose="020B0604020202020204" pitchFamily="34" charset="0"/>
                      </a:endParaRP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Arial" panose="020B0604020202020204" pitchFamily="34" charset="0"/>
                        </a:rPr>
                        <a:t>SGB-KHGM</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Arial" panose="020B0604020202020204" pitchFamily="34" charset="0"/>
                        </a:rPr>
                        <a:t>Ekim Ayı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17996">
                <a:tc>
                  <a:txBody>
                    <a:bodyPr/>
                    <a:lstStyle/>
                    <a:p>
                      <a:pPr algn="l" fontAlgn="ctr"/>
                      <a:r>
                        <a:rPr lang="tr-TR" sz="1600" b="0" i="0" u="none" strike="noStrike" dirty="0">
                          <a:solidFill>
                            <a:srgbClr val="000000"/>
                          </a:solidFill>
                          <a:effectLst/>
                          <a:latin typeface="Arial" panose="020B0604020202020204" pitchFamily="34" charset="0"/>
                        </a:rPr>
                        <a:t>Bütçe tekliflerinin İl Sağlık </a:t>
                      </a:r>
                      <a:r>
                        <a:rPr lang="tr-TR" sz="1600" b="0" i="0" u="none" strike="noStrike" dirty="0" smtClean="0">
                          <a:solidFill>
                            <a:srgbClr val="000000"/>
                          </a:solidFill>
                          <a:effectLst/>
                          <a:latin typeface="Arial" panose="020B0604020202020204" pitchFamily="34" charset="0"/>
                        </a:rPr>
                        <a:t>Müdürünün </a:t>
                      </a:r>
                      <a:r>
                        <a:rPr lang="tr-TR" sz="1600" b="0" i="0" u="none" strike="noStrike" dirty="0">
                          <a:solidFill>
                            <a:srgbClr val="000000"/>
                          </a:solidFill>
                          <a:effectLst/>
                          <a:latin typeface="Arial" panose="020B0604020202020204" pitchFamily="34" charset="0"/>
                        </a:rPr>
                        <a:t>uygunluk onayına sunulması</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DEB"/>
                    </a:solidFill>
                  </a:tcPr>
                </a:tc>
                <a:tc>
                  <a:txBody>
                    <a:bodyPr/>
                    <a:lstStyle/>
                    <a:p>
                      <a:pPr algn="l" fontAlgn="ctr"/>
                      <a:r>
                        <a:rPr lang="tr-TR" sz="1600" b="0" i="0" u="none" strike="noStrike" dirty="0" smtClean="0">
                          <a:solidFill>
                            <a:srgbClr val="000000"/>
                          </a:solidFill>
                          <a:effectLst/>
                          <a:latin typeface="Arial" panose="020B0604020202020204" pitchFamily="34" charset="0"/>
                        </a:rPr>
                        <a:t>İşletme Birimleri</a:t>
                      </a:r>
                      <a:endParaRPr lang="tr-TR" sz="1600" b="0" i="0" u="none" strike="noStrike" dirty="0">
                        <a:solidFill>
                          <a:srgbClr val="000000"/>
                        </a:solidFill>
                        <a:effectLst/>
                        <a:latin typeface="Arial" panose="020B0604020202020204" pitchFamily="34"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DEB"/>
                    </a:solidFill>
                  </a:tcPr>
                </a:tc>
                <a:tc>
                  <a:txBody>
                    <a:bodyPr/>
                    <a:lstStyle/>
                    <a:p>
                      <a:pPr algn="l" fontAlgn="ctr"/>
                      <a:r>
                        <a:rPr lang="sv-SE" sz="1600" b="0" i="0" u="none" strike="noStrike" dirty="0">
                          <a:solidFill>
                            <a:srgbClr val="000000"/>
                          </a:solidFill>
                          <a:effectLst/>
                          <a:latin typeface="Arial" panose="020B0604020202020204" pitchFamily="34" charset="0"/>
                        </a:rPr>
                        <a:t>En geç 28.10.2019 tarihine kadar</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DEB"/>
                    </a:solidFill>
                  </a:tcPr>
                </a:tc>
                <a:extLst>
                  <a:ext uri="{0D108BD9-81ED-4DB2-BD59-A6C34878D82A}">
                    <a16:rowId xmlns:a16="http://schemas.microsoft.com/office/drawing/2014/main" xmlns="" val="10004"/>
                  </a:ext>
                </a:extLst>
              </a:tr>
              <a:tr h="889193">
                <a:tc>
                  <a:txBody>
                    <a:bodyPr/>
                    <a:lstStyle/>
                    <a:p>
                      <a:pPr algn="l" fontAlgn="ctr"/>
                      <a:r>
                        <a:rPr lang="tr-TR" sz="1600" b="0" i="0" u="none" strike="noStrike" dirty="0">
                          <a:solidFill>
                            <a:srgbClr val="000000"/>
                          </a:solidFill>
                          <a:effectLst/>
                          <a:latin typeface="Arial" panose="020B0604020202020204" pitchFamily="34" charset="0"/>
                        </a:rPr>
                        <a:t>Uygun görülen </a:t>
                      </a:r>
                      <a:r>
                        <a:rPr lang="tr-TR" sz="1600" b="0" i="0" u="none" strike="noStrike" dirty="0" smtClean="0">
                          <a:solidFill>
                            <a:srgbClr val="000000"/>
                          </a:solidFill>
                          <a:effectLst/>
                          <a:latin typeface="Arial" panose="020B0604020202020204" pitchFamily="34" charset="0"/>
                        </a:rPr>
                        <a:t>bütçelerin; İSM</a:t>
                      </a:r>
                      <a:r>
                        <a:rPr lang="tr-TR" sz="1600" b="0" i="0" u="none" strike="noStrike" baseline="0" dirty="0" smtClean="0">
                          <a:solidFill>
                            <a:srgbClr val="000000"/>
                          </a:solidFill>
                          <a:effectLst/>
                          <a:latin typeface="Arial" panose="020B0604020202020204" pitchFamily="34" charset="0"/>
                        </a:rPr>
                        <a:t> işletme birimleri </a:t>
                      </a:r>
                      <a:r>
                        <a:rPr lang="tr-TR" sz="1600" b="0" i="0" u="none" strike="noStrike" dirty="0" smtClean="0">
                          <a:solidFill>
                            <a:srgbClr val="000000"/>
                          </a:solidFill>
                          <a:effectLst/>
                          <a:latin typeface="Arial" panose="020B0604020202020204" pitchFamily="34" charset="0"/>
                        </a:rPr>
                        <a:t>için </a:t>
                      </a:r>
                      <a:r>
                        <a:rPr lang="tr-TR" sz="1600" b="0" i="0" u="none" strike="noStrike" dirty="0">
                          <a:solidFill>
                            <a:srgbClr val="000000"/>
                          </a:solidFill>
                          <a:effectLst/>
                          <a:latin typeface="Arial" panose="020B0604020202020204" pitchFamily="34" charset="0"/>
                        </a:rPr>
                        <a:t>Strateji Geliştirme </a:t>
                      </a:r>
                      <a:r>
                        <a:rPr lang="tr-TR" sz="1600" b="0" i="0" u="none" strike="noStrike" dirty="0" smtClean="0">
                          <a:solidFill>
                            <a:srgbClr val="000000"/>
                          </a:solidFill>
                          <a:effectLst/>
                          <a:latin typeface="Arial" panose="020B0604020202020204" pitchFamily="34" charset="0"/>
                        </a:rPr>
                        <a:t>Başkanlığına,</a:t>
                      </a:r>
                      <a:r>
                        <a:rPr lang="tr-TR" sz="1600" b="0" i="0" u="none" strike="noStrike" baseline="0" dirty="0" smtClean="0">
                          <a:solidFill>
                            <a:srgbClr val="000000"/>
                          </a:solidFill>
                          <a:effectLst/>
                          <a:latin typeface="Arial" panose="020B0604020202020204" pitchFamily="34" charset="0"/>
                        </a:rPr>
                        <a:t> </a:t>
                      </a:r>
                      <a:r>
                        <a:rPr lang="tr-TR" sz="1600" b="0" i="0" u="none" strike="noStrike" dirty="0" smtClean="0">
                          <a:solidFill>
                            <a:srgbClr val="000000"/>
                          </a:solidFill>
                          <a:effectLst/>
                          <a:latin typeface="Arial" panose="020B0604020202020204" pitchFamily="34" charset="0"/>
                        </a:rPr>
                        <a:t>sağlık </a:t>
                      </a:r>
                      <a:r>
                        <a:rPr lang="tr-TR" sz="1600" b="0" i="0" u="none" strike="noStrike" dirty="0">
                          <a:solidFill>
                            <a:srgbClr val="000000"/>
                          </a:solidFill>
                          <a:effectLst/>
                          <a:latin typeface="Arial" panose="020B0604020202020204" pitchFamily="34" charset="0"/>
                        </a:rPr>
                        <a:t>tesisleri için ise Kamu Hastaneleri </a:t>
                      </a:r>
                      <a:r>
                        <a:rPr lang="tr-TR" sz="1600" b="0" i="0" u="none" strike="noStrike" dirty="0" smtClean="0">
                          <a:solidFill>
                            <a:srgbClr val="000000"/>
                          </a:solidFill>
                          <a:effectLst/>
                          <a:latin typeface="Arial" panose="020B0604020202020204" pitchFamily="34" charset="0"/>
                        </a:rPr>
                        <a:t>Genel</a:t>
                      </a:r>
                      <a:r>
                        <a:rPr lang="tr-TR" sz="1600" b="0" i="0" u="none" strike="noStrike" baseline="0" dirty="0" smtClean="0">
                          <a:solidFill>
                            <a:srgbClr val="000000"/>
                          </a:solidFill>
                          <a:effectLst/>
                          <a:latin typeface="Arial" panose="020B0604020202020204" pitchFamily="34" charset="0"/>
                        </a:rPr>
                        <a:t> </a:t>
                      </a:r>
                      <a:r>
                        <a:rPr lang="tr-TR" sz="1600" b="0" i="0" u="none" strike="noStrike" dirty="0" smtClean="0">
                          <a:solidFill>
                            <a:srgbClr val="000000"/>
                          </a:solidFill>
                          <a:effectLst/>
                          <a:latin typeface="Arial" panose="020B0604020202020204" pitchFamily="34" charset="0"/>
                        </a:rPr>
                        <a:t>Müdürlüğüne </a:t>
                      </a:r>
                      <a:r>
                        <a:rPr lang="tr-TR" sz="1600" b="0" i="0" u="none" strike="noStrike" dirty="0">
                          <a:solidFill>
                            <a:srgbClr val="000000"/>
                          </a:solidFill>
                          <a:effectLst/>
                          <a:latin typeface="Arial" panose="020B0604020202020204" pitchFamily="34" charset="0"/>
                        </a:rPr>
                        <a:t>gönderilmesi</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Arial" panose="020B0604020202020204" pitchFamily="34" charset="0"/>
                        </a:rPr>
                        <a:t>İl Sağlık </a:t>
                      </a:r>
                      <a:r>
                        <a:rPr lang="tr-TR" sz="1600" b="0" i="0" u="none" strike="noStrike" dirty="0" smtClean="0">
                          <a:solidFill>
                            <a:srgbClr val="000000"/>
                          </a:solidFill>
                          <a:effectLst/>
                          <a:latin typeface="Arial" panose="020B0604020202020204" pitchFamily="34" charset="0"/>
                        </a:rPr>
                        <a:t>Müdürlüğü</a:t>
                      </a:r>
                      <a:endParaRPr lang="tr-TR" sz="1600" b="0" i="0" u="none" strike="noStrike" dirty="0">
                        <a:solidFill>
                          <a:srgbClr val="000000"/>
                        </a:solidFill>
                        <a:effectLst/>
                        <a:latin typeface="Arial" panose="020B0604020202020204" pitchFamily="34"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1600" b="0" i="0" u="none" strike="noStrike" dirty="0">
                          <a:solidFill>
                            <a:srgbClr val="000000"/>
                          </a:solidFill>
                          <a:effectLst/>
                          <a:latin typeface="Arial" panose="020B0604020202020204" pitchFamily="34" charset="0"/>
                        </a:rPr>
                        <a:t>En geç 01.11.2019 tarihine kadar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36466">
                <a:tc>
                  <a:txBody>
                    <a:bodyPr/>
                    <a:lstStyle/>
                    <a:p>
                      <a:pPr marL="0" algn="l" defTabSz="914400" rtl="0" eaLnBrk="1" fontAlgn="ctr" latinLnBrk="0" hangingPunct="1"/>
                      <a:r>
                        <a:rPr lang="tr-TR" sz="1600" b="0" i="0" u="none" strike="noStrike" kern="1200" dirty="0" smtClean="0">
                          <a:solidFill>
                            <a:srgbClr val="000000"/>
                          </a:solidFill>
                          <a:effectLst/>
                          <a:latin typeface="Arial" panose="020B0604020202020204" pitchFamily="34" charset="0"/>
                          <a:ea typeface="+mn-ea"/>
                          <a:cs typeface="+mn-cs"/>
                        </a:rPr>
                        <a:t>Bakanlıkça uygun görülen bütçe </a:t>
                      </a:r>
                      <a:r>
                        <a:rPr lang="tr-TR" sz="1600" b="0" i="0" u="none" strike="noStrike" kern="1200" dirty="0">
                          <a:solidFill>
                            <a:srgbClr val="000000"/>
                          </a:solidFill>
                          <a:effectLst/>
                          <a:latin typeface="Arial" panose="020B0604020202020204" pitchFamily="34" charset="0"/>
                          <a:ea typeface="+mn-ea"/>
                          <a:cs typeface="+mn-cs"/>
                        </a:rPr>
                        <a:t>taslağının </a:t>
                      </a:r>
                      <a:r>
                        <a:rPr lang="tr-TR" sz="1600" b="0" i="0" u="none" strike="noStrike" kern="1200" dirty="0" smtClean="0">
                          <a:solidFill>
                            <a:srgbClr val="000000"/>
                          </a:solidFill>
                          <a:effectLst/>
                          <a:latin typeface="Arial" panose="020B0604020202020204" pitchFamily="34" charset="0"/>
                          <a:ea typeface="+mn-ea"/>
                          <a:cs typeface="+mn-cs"/>
                        </a:rPr>
                        <a:t>konsolide </a:t>
                      </a:r>
                      <a:r>
                        <a:rPr lang="tr-TR" sz="1600" b="0" i="0" u="none" strike="noStrike" kern="1200" dirty="0">
                          <a:solidFill>
                            <a:srgbClr val="000000"/>
                          </a:solidFill>
                          <a:effectLst/>
                          <a:latin typeface="Arial" panose="020B0604020202020204" pitchFamily="34" charset="0"/>
                          <a:ea typeface="+mn-ea"/>
                          <a:cs typeface="+mn-cs"/>
                        </a:rPr>
                        <a:t>edilmek üzere İl Sağlık Müdürlüğüne sistem üzerinden gönderilmesi</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DEB"/>
                    </a:solidFill>
                  </a:tcPr>
                </a:tc>
                <a:tc>
                  <a:txBody>
                    <a:bodyPr/>
                    <a:lstStyle/>
                    <a:p>
                      <a:pPr marL="0" algn="l" defTabSz="914400" rtl="0" eaLnBrk="1" fontAlgn="ctr" latinLnBrk="0" hangingPunct="1"/>
                      <a:r>
                        <a:rPr lang="tr-TR" sz="1600" b="0" i="0" u="none" strike="noStrike" kern="1200" dirty="0">
                          <a:solidFill>
                            <a:srgbClr val="000000"/>
                          </a:solidFill>
                          <a:effectLst/>
                          <a:latin typeface="Arial" panose="020B0604020202020204" pitchFamily="34" charset="0"/>
                          <a:ea typeface="+mn-ea"/>
                          <a:cs typeface="+mn-cs"/>
                        </a:rPr>
                        <a:t>SGB-KHGM</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DEB"/>
                    </a:solidFill>
                  </a:tcPr>
                </a:tc>
                <a:tc>
                  <a:txBody>
                    <a:bodyPr/>
                    <a:lstStyle/>
                    <a:p>
                      <a:pPr marL="0" algn="l" defTabSz="914400" rtl="0" eaLnBrk="1" fontAlgn="ctr" latinLnBrk="0" hangingPunct="1"/>
                      <a:r>
                        <a:rPr lang="tr-TR" sz="1600" b="0" i="0" u="none" strike="noStrike" kern="1200" dirty="0" smtClean="0">
                          <a:solidFill>
                            <a:srgbClr val="000000"/>
                          </a:solidFill>
                          <a:effectLst/>
                          <a:latin typeface="Arial" panose="020B0604020202020204" pitchFamily="34" charset="0"/>
                          <a:ea typeface="+mn-ea"/>
                          <a:cs typeface="+mn-cs"/>
                        </a:rPr>
                        <a:t>01.11.2019-16.12.2019 </a:t>
                      </a:r>
                      <a:r>
                        <a:rPr lang="tr-TR" sz="1600" b="0" i="0" u="none" strike="noStrike" kern="1200" dirty="0">
                          <a:solidFill>
                            <a:srgbClr val="000000"/>
                          </a:solidFill>
                          <a:effectLst/>
                          <a:latin typeface="Arial" panose="020B0604020202020204" pitchFamily="34" charset="0"/>
                          <a:ea typeface="+mn-ea"/>
                          <a:cs typeface="+mn-cs"/>
                        </a:rPr>
                        <a:t>tarihleri arasında</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DDEB"/>
                    </a:solidFill>
                  </a:tcPr>
                </a:tc>
                <a:extLst>
                  <a:ext uri="{0D108BD9-81ED-4DB2-BD59-A6C34878D82A}">
                    <a16:rowId xmlns:a16="http://schemas.microsoft.com/office/drawing/2014/main" xmlns="" val="10006"/>
                  </a:ext>
                </a:extLst>
              </a:tr>
              <a:tr h="752560">
                <a:tc>
                  <a:txBody>
                    <a:bodyPr/>
                    <a:lstStyle/>
                    <a:p>
                      <a:pPr algn="l" fontAlgn="ctr"/>
                      <a:r>
                        <a:rPr lang="tr-TR" sz="1600" b="0" i="0" u="none" strike="noStrike" dirty="0">
                          <a:solidFill>
                            <a:srgbClr val="000000"/>
                          </a:solidFill>
                          <a:effectLst/>
                          <a:latin typeface="Arial" panose="020B0604020202020204" pitchFamily="34" charset="0"/>
                        </a:rPr>
                        <a:t>Bütçelerin  sistem üzerinden konsolide edilerek bütçe icmalleri ve gerekçe </a:t>
                      </a:r>
                      <a:r>
                        <a:rPr lang="tr-TR" sz="1600" b="0" i="0" u="none" strike="noStrike" dirty="0" smtClean="0">
                          <a:solidFill>
                            <a:srgbClr val="000000"/>
                          </a:solidFill>
                          <a:effectLst/>
                          <a:latin typeface="Arial" panose="020B0604020202020204" pitchFamily="34" charset="0"/>
                        </a:rPr>
                        <a:t>metninin </a:t>
                      </a:r>
                      <a:r>
                        <a:rPr lang="tr-TR" sz="1600" b="0" i="0" u="none" strike="noStrike" dirty="0">
                          <a:solidFill>
                            <a:srgbClr val="000000"/>
                          </a:solidFill>
                          <a:effectLst/>
                          <a:latin typeface="Arial" panose="020B0604020202020204" pitchFamily="34" charset="0"/>
                        </a:rPr>
                        <a:t>resmi yazı ekinde Strateji Geliştirme Başkanlığına gönderilmesi</a:t>
                      </a: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Arial" panose="020B0604020202020204" pitchFamily="34" charset="0"/>
                        </a:rPr>
                        <a:t>İl Sağlık </a:t>
                      </a:r>
                      <a:r>
                        <a:rPr lang="tr-TR" sz="1600" b="0" i="0" u="none" strike="noStrike" dirty="0" smtClean="0">
                          <a:solidFill>
                            <a:srgbClr val="000000"/>
                          </a:solidFill>
                          <a:effectLst/>
                          <a:latin typeface="Arial" panose="020B0604020202020204" pitchFamily="34" charset="0"/>
                        </a:rPr>
                        <a:t>Müdürlüğü</a:t>
                      </a:r>
                      <a:endParaRPr lang="tr-TR" sz="1600" b="0" i="0" u="none" strike="noStrike" dirty="0">
                        <a:solidFill>
                          <a:srgbClr val="000000"/>
                        </a:solidFill>
                        <a:effectLst/>
                        <a:latin typeface="Arial" panose="020B0604020202020204" pitchFamily="34" charset="0"/>
                      </a:endParaRP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Arial" panose="020B0604020202020204" pitchFamily="34" charset="0"/>
                        </a:rPr>
                        <a:t>16.12.2019 tarihine kadar </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794884">
                <a:tc>
                  <a:txBody>
                    <a:bodyPr/>
                    <a:lstStyle/>
                    <a:p>
                      <a:pPr algn="l" fontAlgn="ctr"/>
                      <a:r>
                        <a:rPr lang="tr-TR" sz="1600" b="0" i="0" u="none" strike="noStrike" dirty="0" smtClean="0">
                          <a:solidFill>
                            <a:srgbClr val="000000"/>
                          </a:solidFill>
                          <a:effectLst/>
                          <a:latin typeface="Arial" panose="020B0604020202020204" pitchFamily="34" charset="0"/>
                        </a:rPr>
                        <a:t>Konsolide bütçelerin</a:t>
                      </a:r>
                      <a:r>
                        <a:rPr lang="tr-TR" sz="1600" b="0" i="0" u="none" strike="noStrike" baseline="0" dirty="0" smtClean="0">
                          <a:solidFill>
                            <a:srgbClr val="000000"/>
                          </a:solidFill>
                          <a:effectLst/>
                          <a:latin typeface="Arial" panose="020B0604020202020204" pitchFamily="34" charset="0"/>
                        </a:rPr>
                        <a:t> </a:t>
                      </a:r>
                      <a:r>
                        <a:rPr lang="tr-TR" sz="1600" b="0" i="0" u="none" strike="noStrike" dirty="0" smtClean="0">
                          <a:solidFill>
                            <a:srgbClr val="000000"/>
                          </a:solidFill>
                          <a:effectLst/>
                          <a:latin typeface="Arial" panose="020B0604020202020204" pitchFamily="34" charset="0"/>
                        </a:rPr>
                        <a:t>Strateji </a:t>
                      </a:r>
                      <a:r>
                        <a:rPr lang="tr-TR" sz="1600" b="0" i="0" u="none" strike="noStrike" dirty="0">
                          <a:solidFill>
                            <a:srgbClr val="000000"/>
                          </a:solidFill>
                          <a:effectLst/>
                          <a:latin typeface="Arial" panose="020B0604020202020204" pitchFamily="34" charset="0"/>
                        </a:rPr>
                        <a:t>Geliştirme </a:t>
                      </a:r>
                      <a:r>
                        <a:rPr lang="tr-TR" sz="1600" b="0" i="0" u="none" strike="noStrike" dirty="0" smtClean="0">
                          <a:solidFill>
                            <a:srgbClr val="000000"/>
                          </a:solidFill>
                          <a:effectLst/>
                          <a:latin typeface="Arial" panose="020B0604020202020204" pitchFamily="34" charset="0"/>
                        </a:rPr>
                        <a:t>Başkanlığınca</a:t>
                      </a:r>
                      <a:r>
                        <a:rPr lang="tr-TR" sz="1600" b="0" i="0" u="none" strike="noStrike" baseline="0" dirty="0" smtClean="0">
                          <a:solidFill>
                            <a:srgbClr val="000000"/>
                          </a:solidFill>
                          <a:effectLst/>
                          <a:latin typeface="Arial" panose="020B0604020202020204" pitchFamily="34" charset="0"/>
                        </a:rPr>
                        <a:t> </a:t>
                      </a:r>
                      <a:r>
                        <a:rPr lang="tr-TR" sz="1600" b="0" i="0" u="none" strike="noStrike" dirty="0" smtClean="0">
                          <a:solidFill>
                            <a:srgbClr val="000000"/>
                          </a:solidFill>
                          <a:effectLst/>
                          <a:latin typeface="Arial" panose="020B0604020202020204" pitchFamily="34" charset="0"/>
                        </a:rPr>
                        <a:t>onaylanıp </a:t>
                      </a:r>
                      <a:r>
                        <a:rPr lang="tr-TR" sz="1600" b="0" i="0" u="none" strike="noStrike" dirty="0">
                          <a:solidFill>
                            <a:srgbClr val="000000"/>
                          </a:solidFill>
                          <a:effectLst/>
                          <a:latin typeface="Arial" panose="020B0604020202020204" pitchFamily="34" charset="0"/>
                        </a:rPr>
                        <a:t>İl Sağlık Müdürlüklerine </a:t>
                      </a:r>
                      <a:r>
                        <a:rPr lang="tr-TR" sz="1600" b="0" i="0" u="none" strike="noStrike" dirty="0" smtClean="0">
                          <a:solidFill>
                            <a:srgbClr val="000000"/>
                          </a:solidFill>
                          <a:effectLst/>
                          <a:latin typeface="Arial" panose="020B0604020202020204" pitchFamily="34" charset="0"/>
                        </a:rPr>
                        <a:t>gönderilmesi</a:t>
                      </a:r>
                      <a:endParaRPr lang="tr-TR" sz="1600" b="0" i="0" u="none" strike="noStrike" dirty="0">
                        <a:solidFill>
                          <a:srgbClr val="000000"/>
                        </a:solidFill>
                        <a:effectLst/>
                        <a:latin typeface="Arial" panose="020B0604020202020204" pitchFamily="34" charset="0"/>
                      </a:endParaRPr>
                    </a:p>
                  </a:txBody>
                  <a:tcPr marL="7756" marR="7756" marT="77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DDEB"/>
                    </a:solidFill>
                  </a:tcPr>
                </a:tc>
                <a:tc>
                  <a:txBody>
                    <a:bodyPr/>
                    <a:lstStyle/>
                    <a:p>
                      <a:pPr algn="l" fontAlgn="ctr"/>
                      <a:r>
                        <a:rPr lang="tr-TR" sz="1600" b="0" i="0" u="none" strike="noStrike" dirty="0">
                          <a:solidFill>
                            <a:srgbClr val="000000"/>
                          </a:solidFill>
                          <a:effectLst/>
                          <a:latin typeface="Arial" panose="020B0604020202020204" pitchFamily="34" charset="0"/>
                        </a:rPr>
                        <a:t>SGB</a:t>
                      </a:r>
                    </a:p>
                  </a:txBody>
                  <a:tcPr marL="7756" marR="7756" marT="7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DDEB"/>
                    </a:solidFill>
                  </a:tcPr>
                </a:tc>
                <a:tc>
                  <a:txBody>
                    <a:bodyPr/>
                    <a:lstStyle/>
                    <a:p>
                      <a:pPr algn="l" fontAlgn="ctr"/>
                      <a:r>
                        <a:rPr lang="tr-TR" sz="1600" b="0" i="0" u="none" strike="noStrike" dirty="0">
                          <a:solidFill>
                            <a:srgbClr val="000000"/>
                          </a:solidFill>
                          <a:effectLst/>
                          <a:latin typeface="Arial" panose="020B0604020202020204" pitchFamily="34" charset="0"/>
                        </a:rPr>
                        <a:t>31.12.2019 tarihine kadar</a:t>
                      </a:r>
                    </a:p>
                  </a:txBody>
                  <a:tcPr marL="7756" marR="7756" marT="77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DDEB"/>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222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16</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261258" y="1408499"/>
            <a:ext cx="11768818" cy="6001643"/>
          </a:xfrm>
          <a:prstGeom prst="rect">
            <a:avLst/>
          </a:prstGeom>
        </p:spPr>
        <p:txBody>
          <a:bodyPr wrap="square">
            <a:spAutoFit/>
          </a:bodyPr>
          <a:lstStyle/>
          <a:p>
            <a:pPr algn="just">
              <a:spcBef>
                <a:spcPts val="600"/>
              </a:spcBef>
            </a:pPr>
            <a:endParaRPr lang="tr-TR" sz="2000" kern="0" dirty="0" smtClean="0">
              <a:solidFill>
                <a:prstClr val="black"/>
              </a:solidFill>
              <a:latin typeface="Arial"/>
              <a:cs typeface="Arial" panose="020B0604020202020204" pitchFamily="34" charset="0"/>
            </a:endParaRPr>
          </a:p>
          <a:p>
            <a:pPr algn="just">
              <a:spcBef>
                <a:spcPts val="600"/>
              </a:spcBef>
            </a:pPr>
            <a:r>
              <a:rPr lang="tr-TR" sz="2000" kern="0" dirty="0" smtClean="0">
                <a:solidFill>
                  <a:prstClr val="black"/>
                </a:solidFill>
                <a:latin typeface="Arial"/>
                <a:cs typeface="Arial" panose="020B0604020202020204" pitchFamily="34" charset="0"/>
              </a:rPr>
              <a:t>İl sağlık </a:t>
            </a:r>
            <a:r>
              <a:rPr lang="tr-TR" sz="2000" kern="0" dirty="0">
                <a:solidFill>
                  <a:prstClr val="black"/>
                </a:solidFill>
                <a:latin typeface="Arial"/>
                <a:cs typeface="Arial" panose="020B0604020202020204" pitchFamily="34" charset="0"/>
              </a:rPr>
              <a:t>m</a:t>
            </a:r>
            <a:r>
              <a:rPr lang="tr-TR" sz="2000" kern="0" dirty="0" smtClean="0">
                <a:solidFill>
                  <a:prstClr val="black"/>
                </a:solidFill>
                <a:latin typeface="Arial"/>
                <a:cs typeface="Arial" panose="020B0604020202020204" pitchFamily="34" charset="0"/>
              </a:rPr>
              <a:t>üdürlüğü </a:t>
            </a:r>
            <a:r>
              <a:rPr lang="tr-TR" sz="2000" kern="0" dirty="0">
                <a:solidFill>
                  <a:prstClr val="black"/>
                </a:solidFill>
                <a:latin typeface="Arial"/>
                <a:cs typeface="Arial" panose="020B0604020202020204" pitchFamily="34" charset="0"/>
              </a:rPr>
              <a:t>i</a:t>
            </a:r>
            <a:r>
              <a:rPr lang="tr-TR" sz="2000" kern="0" dirty="0" smtClean="0">
                <a:solidFill>
                  <a:prstClr val="black"/>
                </a:solidFill>
                <a:latin typeface="Arial"/>
                <a:cs typeface="Arial" panose="020B0604020202020204" pitchFamily="34" charset="0"/>
              </a:rPr>
              <a:t>şletme </a:t>
            </a:r>
            <a:r>
              <a:rPr lang="tr-TR" sz="2000" kern="0" dirty="0">
                <a:solidFill>
                  <a:prstClr val="black"/>
                </a:solidFill>
                <a:latin typeface="Arial"/>
                <a:cs typeface="Arial" panose="020B0604020202020204" pitchFamily="34" charset="0"/>
              </a:rPr>
              <a:t>b</a:t>
            </a:r>
            <a:r>
              <a:rPr lang="tr-TR" sz="2000" kern="0" dirty="0" smtClean="0">
                <a:solidFill>
                  <a:prstClr val="black"/>
                </a:solidFill>
                <a:latin typeface="Arial"/>
                <a:cs typeface="Arial" panose="020B0604020202020204" pitchFamily="34" charset="0"/>
              </a:rPr>
              <a:t>iriminin önerilen bütçeleri Başkanlığımızca; sağlık tesislerinin önerilen bütçeleri ise Kamu Hastaneleri Genel Müdürlüğünce, </a:t>
            </a:r>
            <a:r>
              <a:rPr lang="tr-TR" sz="2000" b="1" i="1" kern="0" dirty="0" smtClean="0">
                <a:solidFill>
                  <a:prstClr val="black"/>
                </a:solidFill>
                <a:latin typeface="Arial"/>
                <a:cs typeface="Arial" panose="020B0604020202020204" pitchFamily="34" charset="0"/>
              </a:rPr>
              <a:t>"</a:t>
            </a:r>
            <a:r>
              <a:rPr lang="tr-TR" sz="2000" b="1" i="1" kern="0" dirty="0">
                <a:solidFill>
                  <a:prstClr val="black"/>
                </a:solidFill>
                <a:latin typeface="Arial"/>
                <a:cs typeface="Arial" panose="020B0604020202020204" pitchFamily="34" charset="0"/>
              </a:rPr>
              <a:t>http://analitikbutce.saglik.gov.tr/" </a:t>
            </a:r>
            <a:r>
              <a:rPr lang="tr-TR" sz="2000" kern="0" dirty="0">
                <a:solidFill>
                  <a:prstClr val="black"/>
                </a:solidFill>
                <a:latin typeface="Arial"/>
                <a:cs typeface="Arial" panose="020B0604020202020204" pitchFamily="34" charset="0"/>
              </a:rPr>
              <a:t>linki içerisinde bulunan bütçe modülünde </a:t>
            </a:r>
            <a:r>
              <a:rPr lang="tr-TR" sz="2000" kern="0" dirty="0" smtClean="0">
                <a:solidFill>
                  <a:prstClr val="black"/>
                </a:solidFill>
                <a:latin typeface="Arial"/>
                <a:cs typeface="Arial" panose="020B0604020202020204" pitchFamily="34" charset="0"/>
              </a:rPr>
              <a:t>hazırlanmaktadır.</a:t>
            </a:r>
          </a:p>
          <a:p>
            <a:pPr>
              <a:spcBef>
                <a:spcPts val="600"/>
              </a:spcBef>
            </a:pPr>
            <a:endParaRPr lang="tr-TR" sz="2000" kern="0" dirty="0">
              <a:solidFill>
                <a:prstClr val="black"/>
              </a:solidFill>
              <a:latin typeface="Arial"/>
              <a:cs typeface="Arial" panose="020B0604020202020204" pitchFamily="34" charset="0"/>
            </a:endParaRPr>
          </a:p>
          <a:p>
            <a:pPr algn="ctr">
              <a:spcBef>
                <a:spcPts val="600"/>
              </a:spcBef>
            </a:pPr>
            <a:r>
              <a:rPr lang="tr-TR" sz="2000" b="1" kern="0" dirty="0" smtClean="0">
                <a:solidFill>
                  <a:prstClr val="black"/>
                </a:solidFill>
                <a:latin typeface="Arial"/>
                <a:cs typeface="Arial" panose="020B0604020202020204" pitchFamily="34" charset="0"/>
              </a:rPr>
              <a:t>Önerilen bütçeler hazırlanırken;</a:t>
            </a:r>
            <a:r>
              <a:rPr lang="tr-TR" sz="2000" kern="0" dirty="0" smtClean="0">
                <a:solidFill>
                  <a:prstClr val="black"/>
                </a:solidFill>
                <a:latin typeface="Arial"/>
                <a:cs typeface="Arial" panose="020B0604020202020204" pitchFamily="34" charset="0"/>
              </a:rPr>
              <a:t> </a:t>
            </a:r>
          </a:p>
          <a:p>
            <a:pPr marL="342900" indent="-342900">
              <a:spcBef>
                <a:spcPts val="600"/>
              </a:spcBef>
              <a:buClr>
                <a:schemeClr val="accent2"/>
              </a:buClr>
              <a:buFont typeface="Arial" panose="020B0604020202020204" pitchFamily="34" charset="0"/>
              <a:buChar char="•"/>
            </a:pPr>
            <a:r>
              <a:rPr lang="tr-TR" sz="2000" kern="0" dirty="0">
                <a:solidFill>
                  <a:prstClr val="black"/>
                </a:solidFill>
                <a:latin typeface="Arial"/>
                <a:cs typeface="Arial" panose="020B0604020202020204" pitchFamily="34" charset="0"/>
              </a:rPr>
              <a:t>İl Sağlık </a:t>
            </a:r>
            <a:r>
              <a:rPr lang="tr-TR" sz="2000" kern="0" dirty="0" smtClean="0">
                <a:solidFill>
                  <a:prstClr val="black"/>
                </a:solidFill>
                <a:latin typeface="Arial"/>
                <a:cs typeface="Arial" panose="020B0604020202020204" pitchFamily="34" charset="0"/>
              </a:rPr>
              <a:t>Müdürlüklerine bağlı işletme birimlerinin gelir </a:t>
            </a:r>
            <a:r>
              <a:rPr lang="tr-TR" sz="2000" kern="0" dirty="0">
                <a:solidFill>
                  <a:prstClr val="black"/>
                </a:solidFill>
                <a:latin typeface="Arial"/>
                <a:cs typeface="Arial" panose="020B0604020202020204" pitchFamily="34" charset="0"/>
              </a:rPr>
              <a:t>ve gider gerçekleşme verileri, </a:t>
            </a:r>
            <a:endParaRPr lang="tr-TR" sz="2000" kern="0" dirty="0" smtClean="0">
              <a:solidFill>
                <a:prstClr val="black"/>
              </a:solidFill>
              <a:latin typeface="Arial"/>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Sosyal Güvenlik Kurumu </a:t>
            </a:r>
            <a:r>
              <a:rPr lang="tr-TR" sz="2000" kern="0" dirty="0">
                <a:solidFill>
                  <a:prstClr val="black"/>
                </a:solidFill>
                <a:latin typeface="Arial"/>
                <a:cs typeface="Arial" panose="020B0604020202020204" pitchFamily="34" charset="0"/>
              </a:rPr>
              <a:t>ile </a:t>
            </a:r>
            <a:r>
              <a:rPr lang="tr-TR" sz="2000" kern="0" dirty="0" smtClean="0">
                <a:solidFill>
                  <a:prstClr val="black"/>
                </a:solidFill>
                <a:latin typeface="Arial"/>
                <a:cs typeface="Arial" panose="020B0604020202020204" pitchFamily="34" charset="0"/>
              </a:rPr>
              <a:t>imzalanan </a:t>
            </a:r>
            <a:r>
              <a:rPr lang="tr-TR" sz="2000" kern="0" dirty="0">
                <a:solidFill>
                  <a:prstClr val="black"/>
                </a:solidFill>
                <a:latin typeface="Arial"/>
                <a:cs typeface="Arial" panose="020B0604020202020204" pitchFamily="34" charset="0"/>
              </a:rPr>
              <a:t>“Götürü Bedel Üzerinden Sağlık Hizmeti Alım Sözleşmesi ve Usul Esasları</a:t>
            </a:r>
            <a:r>
              <a:rPr lang="tr-TR" sz="2000" kern="0" dirty="0" smtClean="0">
                <a:solidFill>
                  <a:prstClr val="black"/>
                </a:solidFill>
                <a:latin typeface="Arial"/>
                <a:cs typeface="Arial" panose="020B0604020202020204" pitchFamily="34" charset="0"/>
              </a:rPr>
              <a:t>”</a:t>
            </a:r>
          </a:p>
          <a:p>
            <a:pPr marL="342900" indent="-342900">
              <a:spcBef>
                <a:spcPts val="6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İşletme birimlerinin ihtiyaçları</a:t>
            </a:r>
            <a:r>
              <a:rPr lang="tr-TR" sz="2000" kern="0" dirty="0">
                <a:solidFill>
                  <a:prstClr val="black"/>
                </a:solidFill>
                <a:latin typeface="Arial"/>
                <a:cs typeface="Arial" panose="020B0604020202020204" pitchFamily="34" charset="0"/>
              </a:rPr>
              <a:t>, </a:t>
            </a:r>
            <a:endParaRPr lang="tr-TR" sz="2000" kern="0" dirty="0" smtClean="0">
              <a:solidFill>
                <a:prstClr val="black"/>
              </a:solidFill>
              <a:latin typeface="Arial"/>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kern="0" dirty="0">
                <a:solidFill>
                  <a:prstClr val="black"/>
                </a:solidFill>
                <a:latin typeface="Arial"/>
                <a:cs typeface="Arial" panose="020B0604020202020204" pitchFamily="34" charset="0"/>
              </a:rPr>
              <a:t>Yılı Yeni Ekonomi </a:t>
            </a:r>
            <a:r>
              <a:rPr lang="tr-TR" sz="2000" kern="0" dirty="0" smtClean="0">
                <a:solidFill>
                  <a:prstClr val="black"/>
                </a:solidFill>
                <a:latin typeface="Arial"/>
                <a:cs typeface="Arial" panose="020B0604020202020204" pitchFamily="34" charset="0"/>
              </a:rPr>
              <a:t>Programında yer alan Temel Makro Ekonomik Göstergeler </a:t>
            </a:r>
          </a:p>
          <a:p>
            <a:pPr marL="342900" indent="-342900">
              <a:spcBef>
                <a:spcPts val="6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Genel bütçe kaynakları ve</a:t>
            </a:r>
          </a:p>
          <a:p>
            <a:pPr marL="342900" indent="-342900">
              <a:spcBef>
                <a:spcPts val="6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Bakanlık </a:t>
            </a:r>
            <a:r>
              <a:rPr lang="tr-TR" sz="2000" kern="0" dirty="0">
                <a:solidFill>
                  <a:prstClr val="black"/>
                </a:solidFill>
                <a:latin typeface="Arial"/>
                <a:cs typeface="Arial" panose="020B0604020202020204" pitchFamily="34" charset="0"/>
              </a:rPr>
              <a:t>hedefleri dikkate alınmaktadır.</a:t>
            </a:r>
          </a:p>
          <a:p>
            <a:pPr>
              <a:spcBef>
                <a:spcPts val="600"/>
              </a:spcBef>
            </a:pPr>
            <a:endParaRPr lang="tr-TR" sz="2000" kern="0" dirty="0" smtClean="0">
              <a:solidFill>
                <a:prstClr val="black"/>
              </a:solidFill>
              <a:latin typeface="Arial"/>
              <a:cs typeface="Arial" panose="020B0604020202020204" pitchFamily="34" charset="0"/>
            </a:endParaRPr>
          </a:p>
          <a:p>
            <a:pPr>
              <a:spcBef>
                <a:spcPts val="600"/>
              </a:spcBef>
            </a:pPr>
            <a:endParaRPr lang="tr-TR" sz="2000" kern="0" dirty="0">
              <a:solidFill>
                <a:prstClr val="black"/>
              </a:solidFill>
              <a:latin typeface="Arial"/>
              <a:cs typeface="Arial" panose="020B0604020202020204" pitchFamily="34" charset="0"/>
            </a:endParaRPr>
          </a:p>
          <a:p>
            <a:pPr>
              <a:spcBef>
                <a:spcPts val="600"/>
              </a:spcBef>
            </a:pPr>
            <a:endParaRPr lang="tr-TR" sz="2000" kern="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357415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17</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261257" y="1944698"/>
            <a:ext cx="11768818" cy="3400931"/>
          </a:xfrm>
          <a:prstGeom prst="rect">
            <a:avLst/>
          </a:prstGeom>
        </p:spPr>
        <p:txBody>
          <a:bodyPr wrap="square">
            <a:spAutoFit/>
          </a:bodyPr>
          <a:lstStyle/>
          <a:p>
            <a:pPr>
              <a:spcBef>
                <a:spcPts val="600"/>
              </a:spcBef>
            </a:pPr>
            <a:r>
              <a:rPr lang="tr-TR" sz="2000" kern="0" dirty="0" smtClean="0">
                <a:solidFill>
                  <a:prstClr val="black"/>
                </a:solidFill>
                <a:latin typeface="Arial"/>
                <a:cs typeface="Arial" panose="020B0604020202020204" pitchFamily="34" charset="0"/>
              </a:rPr>
              <a:t>İl </a:t>
            </a:r>
            <a:r>
              <a:rPr lang="tr-TR" sz="2000" kern="0" dirty="0">
                <a:solidFill>
                  <a:prstClr val="black"/>
                </a:solidFill>
                <a:latin typeface="Arial"/>
                <a:cs typeface="Arial" panose="020B0604020202020204" pitchFamily="34" charset="0"/>
              </a:rPr>
              <a:t>Sağlık </a:t>
            </a:r>
            <a:r>
              <a:rPr lang="tr-TR" sz="2000" kern="0" dirty="0" smtClean="0">
                <a:solidFill>
                  <a:prstClr val="black"/>
                </a:solidFill>
                <a:latin typeface="Arial"/>
                <a:cs typeface="Arial" panose="020B0604020202020204" pitchFamily="34" charset="0"/>
              </a:rPr>
              <a:t>Müdürlükleri ihtiyaçları doğrultusunda önerilen bütçeleri, bütçe modülünde </a:t>
            </a:r>
            <a:r>
              <a:rPr lang="tr-TR" sz="2000" b="1" i="1" kern="0" dirty="0" smtClean="0">
                <a:solidFill>
                  <a:prstClr val="black"/>
                </a:solidFill>
                <a:latin typeface="Arial"/>
                <a:cs typeface="Arial" panose="020B0604020202020204" pitchFamily="34" charset="0"/>
              </a:rPr>
              <a:t>"bütçe gerekçesi" </a:t>
            </a:r>
          </a:p>
          <a:p>
            <a:pPr>
              <a:spcBef>
                <a:spcPts val="600"/>
              </a:spcBef>
            </a:pPr>
            <a:r>
              <a:rPr lang="tr-TR" sz="2000" kern="0" dirty="0" smtClean="0">
                <a:solidFill>
                  <a:prstClr val="black"/>
                </a:solidFill>
                <a:latin typeface="Arial"/>
                <a:cs typeface="Arial" panose="020B0604020202020204" pitchFamily="34" charset="0"/>
              </a:rPr>
              <a:t>kısmına </a:t>
            </a:r>
            <a:r>
              <a:rPr lang="tr-TR" sz="2000" b="1" kern="0" dirty="0" smtClean="0">
                <a:latin typeface="Arial"/>
                <a:cs typeface="Arial" panose="020B0604020202020204" pitchFamily="34" charset="0"/>
              </a:rPr>
              <a:t>detaylı gerekçe </a:t>
            </a:r>
            <a:r>
              <a:rPr lang="tr-TR" sz="2000" kern="0" dirty="0" smtClean="0">
                <a:solidFill>
                  <a:prstClr val="black"/>
                </a:solidFill>
                <a:latin typeface="Arial"/>
                <a:cs typeface="Arial" panose="020B0604020202020204" pitchFamily="34" charset="0"/>
              </a:rPr>
              <a:t>girerek değiştirilebilir. </a:t>
            </a:r>
          </a:p>
          <a:p>
            <a:pPr>
              <a:spcBef>
                <a:spcPts val="600"/>
              </a:spcBef>
            </a:pPr>
            <a:endParaRPr lang="tr-TR" sz="2000" kern="0" dirty="0">
              <a:solidFill>
                <a:prstClr val="black"/>
              </a:solidFill>
              <a:latin typeface="Arial"/>
              <a:cs typeface="Arial" panose="020B0604020202020204" pitchFamily="34" charset="0"/>
            </a:endParaRPr>
          </a:p>
          <a:p>
            <a:pPr>
              <a:spcBef>
                <a:spcPts val="600"/>
              </a:spcBef>
            </a:pPr>
            <a:r>
              <a:rPr lang="tr-TR" sz="2000" kern="0" dirty="0" smtClean="0">
                <a:solidFill>
                  <a:prstClr val="black"/>
                </a:solidFill>
                <a:latin typeface="Arial"/>
                <a:cs typeface="Arial" panose="020B0604020202020204" pitchFamily="34" charset="0"/>
              </a:rPr>
              <a:t>İdareler </a:t>
            </a:r>
            <a:r>
              <a:rPr lang="tr-TR" sz="2000" kern="0" dirty="0">
                <a:solidFill>
                  <a:prstClr val="black"/>
                </a:solidFill>
                <a:latin typeface="Arial"/>
                <a:cs typeface="Arial" panose="020B0604020202020204" pitchFamily="34" charset="0"/>
              </a:rPr>
              <a:t>bütçe tekliflerini, 5018 Sayılı Kanunun öngördüğü ilke ve esasları dikkate alarak </a:t>
            </a:r>
            <a:endParaRPr lang="tr-TR" sz="2000" kern="0" dirty="0" smtClean="0">
              <a:solidFill>
                <a:prstClr val="black"/>
              </a:solidFill>
              <a:latin typeface="Arial"/>
              <a:cs typeface="Arial" panose="020B0604020202020204" pitchFamily="34" charset="0"/>
            </a:endParaRPr>
          </a:p>
          <a:p>
            <a:pPr marL="342900" indent="-342900">
              <a:spcBef>
                <a:spcPts val="12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mali </a:t>
            </a:r>
            <a:r>
              <a:rPr lang="tr-TR" sz="2000" kern="0" dirty="0">
                <a:solidFill>
                  <a:prstClr val="black"/>
                </a:solidFill>
                <a:latin typeface="Arial"/>
                <a:cs typeface="Arial" panose="020B0604020202020204" pitchFamily="34" charset="0"/>
              </a:rPr>
              <a:t>saydamlığa, </a:t>
            </a:r>
            <a:endParaRPr lang="tr-TR" sz="2000" kern="0" dirty="0" smtClean="0">
              <a:solidFill>
                <a:prstClr val="black"/>
              </a:solidFill>
              <a:latin typeface="Arial"/>
              <a:cs typeface="Arial" panose="020B0604020202020204" pitchFamily="34" charset="0"/>
            </a:endParaRPr>
          </a:p>
          <a:p>
            <a:pPr marL="342900" indent="-342900">
              <a:spcBef>
                <a:spcPts val="12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hesap </a:t>
            </a:r>
            <a:r>
              <a:rPr lang="tr-TR" sz="2000" kern="0" dirty="0">
                <a:solidFill>
                  <a:prstClr val="black"/>
                </a:solidFill>
                <a:latin typeface="Arial"/>
                <a:cs typeface="Arial" panose="020B0604020202020204" pitchFamily="34" charset="0"/>
              </a:rPr>
              <a:t>verilebilirliğe katkı sağlayacak ve </a:t>
            </a:r>
            <a:endParaRPr lang="tr-TR" sz="2000" kern="0" dirty="0" smtClean="0">
              <a:solidFill>
                <a:prstClr val="black"/>
              </a:solidFill>
              <a:latin typeface="Arial"/>
              <a:cs typeface="Arial" panose="020B0604020202020204" pitchFamily="34" charset="0"/>
            </a:endParaRPr>
          </a:p>
          <a:p>
            <a:pPr marL="342900" indent="-342900">
              <a:spcBef>
                <a:spcPts val="1200"/>
              </a:spcBef>
              <a:buClr>
                <a:schemeClr val="accent2"/>
              </a:buClr>
              <a:buFont typeface="Arial" panose="020B0604020202020204" pitchFamily="34" charset="0"/>
              <a:buChar char="•"/>
            </a:pPr>
            <a:r>
              <a:rPr lang="tr-TR" sz="2000" kern="0" dirty="0" smtClean="0">
                <a:solidFill>
                  <a:prstClr val="black"/>
                </a:solidFill>
                <a:latin typeface="Arial"/>
                <a:cs typeface="Arial" panose="020B0604020202020204" pitchFamily="34" charset="0"/>
              </a:rPr>
              <a:t>somut </a:t>
            </a:r>
            <a:r>
              <a:rPr lang="tr-TR" sz="2000" kern="0" dirty="0">
                <a:solidFill>
                  <a:prstClr val="black"/>
                </a:solidFill>
                <a:latin typeface="Arial"/>
                <a:cs typeface="Arial" panose="020B0604020202020204" pitchFamily="34" charset="0"/>
              </a:rPr>
              <a:t>hizmet öncelikleri ve hedeflerini </a:t>
            </a:r>
            <a:endParaRPr lang="tr-TR" sz="2000" kern="0" dirty="0" smtClean="0">
              <a:solidFill>
                <a:prstClr val="black"/>
              </a:solidFill>
              <a:latin typeface="Arial"/>
              <a:cs typeface="Arial" panose="020B0604020202020204" pitchFamily="34" charset="0"/>
            </a:endParaRPr>
          </a:p>
          <a:p>
            <a:pPr>
              <a:spcBef>
                <a:spcPts val="1200"/>
              </a:spcBef>
            </a:pPr>
            <a:r>
              <a:rPr lang="tr-TR" sz="2000" kern="0" dirty="0" smtClean="0">
                <a:solidFill>
                  <a:prstClr val="black"/>
                </a:solidFill>
                <a:latin typeface="Arial"/>
                <a:cs typeface="Arial" panose="020B0604020202020204" pitchFamily="34" charset="0"/>
              </a:rPr>
              <a:t>ortaya </a:t>
            </a:r>
            <a:r>
              <a:rPr lang="tr-TR" sz="2000" kern="0" dirty="0">
                <a:solidFill>
                  <a:prstClr val="black"/>
                </a:solidFill>
                <a:latin typeface="Arial"/>
                <a:cs typeface="Arial" panose="020B0604020202020204" pitchFamily="34" charset="0"/>
              </a:rPr>
              <a:t>koyacak şekilde hazırlayacaklardır. </a:t>
            </a:r>
          </a:p>
        </p:txBody>
      </p:sp>
    </p:spTree>
    <p:extLst>
      <p:ext uri="{BB962C8B-B14F-4D97-AF65-F5344CB8AC3E}">
        <p14:creationId xmlns:p14="http://schemas.microsoft.com/office/powerpoint/2010/main" val="61385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504688" y="2007151"/>
            <a:ext cx="11412584" cy="1938992"/>
          </a:xfrm>
          <a:prstGeom prst="rect">
            <a:avLst/>
          </a:prstGeom>
        </p:spPr>
        <p:txBody>
          <a:bodyPr wrap="square">
            <a:spAutoFit/>
          </a:bodyPr>
          <a:lstStyle/>
          <a:p>
            <a:pPr>
              <a:spcBef>
                <a:spcPts val="600"/>
              </a:spcBef>
            </a:pPr>
            <a:r>
              <a:rPr lang="tr-TR" sz="2000" dirty="0">
                <a:latin typeface="Arial" panose="020B0604020202020204" pitchFamily="34" charset="0"/>
                <a:cs typeface="Arial" panose="020B0604020202020204" pitchFamily="34" charset="0"/>
              </a:rPr>
              <a:t>İşletme birimlerinin ihtiyaçları </a:t>
            </a:r>
            <a:r>
              <a:rPr lang="tr-TR" sz="2000" b="1" dirty="0">
                <a:latin typeface="Arial" panose="020B0604020202020204" pitchFamily="34" charset="0"/>
                <a:cs typeface="Arial" panose="020B0604020202020204" pitchFamily="34" charset="0"/>
              </a:rPr>
              <a:t>öncelikli olarak sırasıyla, </a:t>
            </a:r>
            <a:endParaRPr lang="tr-TR" sz="2000" b="1" dirty="0" smtClean="0">
              <a:latin typeface="Arial" panose="020B0604020202020204" pitchFamily="34" charset="0"/>
              <a:cs typeface="Arial" panose="020B0604020202020204" pitchFamily="34" charset="0"/>
            </a:endParaRPr>
          </a:p>
          <a:p>
            <a:pPr marL="457200" indent="-457200">
              <a:spcBef>
                <a:spcPts val="600"/>
              </a:spcBef>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İl </a:t>
            </a:r>
            <a:r>
              <a:rPr lang="tr-TR" sz="2000" dirty="0">
                <a:latin typeface="Arial" panose="020B0604020202020204" pitchFamily="34" charset="0"/>
                <a:cs typeface="Arial" panose="020B0604020202020204" pitchFamily="34" charset="0"/>
              </a:rPr>
              <a:t>Özel İdaresinde veya Yatırım İzleme ve Koordinasyon </a:t>
            </a:r>
            <a:r>
              <a:rPr lang="tr-TR" sz="2000" dirty="0" smtClean="0">
                <a:latin typeface="Arial" panose="020B0604020202020204" pitchFamily="34" charset="0"/>
                <a:cs typeface="Arial" panose="020B0604020202020204" pitchFamily="34" charset="0"/>
              </a:rPr>
              <a:t>Başkanlığında bekleyen ödeneklerden</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pPr marL="457200" indent="-457200">
              <a:spcBef>
                <a:spcPts val="600"/>
              </a:spcBef>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G</a:t>
            </a:r>
            <a:r>
              <a:rPr lang="tr-TR" sz="2000" dirty="0" smtClean="0">
                <a:latin typeface="Arial" panose="020B0604020202020204" pitchFamily="34" charset="0"/>
                <a:cs typeface="Arial" panose="020B0604020202020204" pitchFamily="34" charset="0"/>
              </a:rPr>
              <a:t>enel </a:t>
            </a:r>
            <a:r>
              <a:rPr lang="tr-TR" sz="2000" dirty="0">
                <a:latin typeface="Arial" panose="020B0604020202020204" pitchFamily="34" charset="0"/>
                <a:cs typeface="Arial" panose="020B0604020202020204" pitchFamily="34" charset="0"/>
              </a:rPr>
              <a:t>bütçe kaynaklarından </a:t>
            </a:r>
            <a:r>
              <a:rPr lang="tr-TR" sz="2000" dirty="0" smtClean="0">
                <a:latin typeface="Arial" panose="020B0604020202020204" pitchFamily="34" charset="0"/>
                <a:cs typeface="Arial" panose="020B0604020202020204" pitchFamily="34" charset="0"/>
              </a:rPr>
              <a:t> </a:t>
            </a:r>
          </a:p>
          <a:p>
            <a:pPr marL="457200" indent="-457200">
              <a:spcBef>
                <a:spcPts val="600"/>
              </a:spcBef>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D</a:t>
            </a:r>
            <a:r>
              <a:rPr lang="tr-TR" sz="2000" dirty="0" smtClean="0">
                <a:latin typeface="Arial" panose="020B0604020202020204" pitchFamily="34" charset="0"/>
                <a:cs typeface="Arial" panose="020B0604020202020204" pitchFamily="34" charset="0"/>
              </a:rPr>
              <a:t>öner </a:t>
            </a:r>
            <a:r>
              <a:rPr lang="tr-TR" sz="2000" dirty="0">
                <a:latin typeface="Arial" panose="020B0604020202020204" pitchFamily="34" charset="0"/>
                <a:cs typeface="Arial" panose="020B0604020202020204" pitchFamily="34" charset="0"/>
              </a:rPr>
              <a:t>sermaye kaynaklarından </a:t>
            </a:r>
            <a:r>
              <a:rPr lang="tr-TR" sz="2000" dirty="0" smtClean="0">
                <a:latin typeface="Arial" panose="020B0604020202020204" pitchFamily="34" charset="0"/>
                <a:cs typeface="Arial" panose="020B0604020202020204" pitchFamily="34" charset="0"/>
              </a:rPr>
              <a:t>karşılanacaktır. </a:t>
            </a:r>
          </a:p>
          <a:p>
            <a:pPr>
              <a:spcBef>
                <a:spcPts val="600"/>
              </a:spcBef>
            </a:pPr>
            <a:r>
              <a:rPr lang="tr-TR" sz="2000" b="1" dirty="0" smtClean="0">
                <a:latin typeface="Arial" panose="020B0604020202020204" pitchFamily="34" charset="0"/>
                <a:cs typeface="Arial" panose="020B0604020202020204" pitchFamily="34" charset="0"/>
              </a:rPr>
              <a:t>Genel </a:t>
            </a:r>
            <a:r>
              <a:rPr lang="tr-TR" sz="2000" b="1" dirty="0">
                <a:latin typeface="Arial" panose="020B0604020202020204" pitchFamily="34" charset="0"/>
                <a:cs typeface="Arial" panose="020B0604020202020204" pitchFamily="34" charset="0"/>
              </a:rPr>
              <a:t>bütçe kaynakları tüketilmeden, döner sermaye kaynakları kullanılmayacaktır. </a:t>
            </a:r>
          </a:p>
        </p:txBody>
      </p:sp>
    </p:spTree>
    <p:extLst>
      <p:ext uri="{BB962C8B-B14F-4D97-AF65-F5344CB8AC3E}">
        <p14:creationId xmlns:p14="http://schemas.microsoft.com/office/powerpoint/2010/main" val="360218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19</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C</a:t>
            </a:r>
            <a:r>
              <a:rPr lang="tr-TR" sz="3600" b="1" dirty="0" smtClean="0"/>
              <a:t>. Döner Sermaye Bütçesinin Hazırlanması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9" name="Dikdörtgen 8"/>
          <p:cNvSpPr/>
          <p:nvPr/>
        </p:nvSpPr>
        <p:spPr>
          <a:xfrm>
            <a:off x="457199" y="1379577"/>
            <a:ext cx="11438710" cy="5016758"/>
          </a:xfrm>
          <a:prstGeom prst="rect">
            <a:avLst/>
          </a:prstGeom>
        </p:spPr>
        <p:txBody>
          <a:bodyPr wrap="square">
            <a:spAutoFit/>
          </a:bodyPr>
          <a:lstStyle/>
          <a:p>
            <a:pPr marL="285750" indent="-285750">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Bütçe Hazırlama Sürecinde Gözlemlenen Eksiklikler:</a:t>
            </a:r>
          </a:p>
          <a:p>
            <a:pPr marL="285750" indent="-285750">
              <a:buFont typeface="Arial" panose="020B0604020202020204" pitchFamily="34" charset="0"/>
              <a:buChar char="•"/>
            </a:pPr>
            <a:endParaRPr lang="tr-TR" sz="2000" b="1" dirty="0" smtClean="0">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pPr>
            <a:r>
              <a:rPr lang="tr-TR" sz="2000" dirty="0">
                <a:latin typeface="Arial" panose="020B0604020202020204" pitchFamily="34" charset="0"/>
                <a:cs typeface="Arial" panose="020B0604020202020204" pitchFamily="34" charset="0"/>
              </a:rPr>
              <a:t>B</a:t>
            </a:r>
            <a:r>
              <a:rPr lang="tr-TR" sz="2000" dirty="0" smtClean="0">
                <a:latin typeface="Arial" panose="020B0604020202020204" pitchFamily="34" charset="0"/>
                <a:cs typeface="Arial" panose="020B0604020202020204" pitchFamily="34" charset="0"/>
              </a:rPr>
              <a:t>ütçe konulan tüm gider kalemleri </a:t>
            </a:r>
            <a:r>
              <a:rPr lang="tr-TR" sz="2000" dirty="0">
                <a:latin typeface="Arial" panose="020B0604020202020204" pitchFamily="34" charset="0"/>
                <a:cs typeface="Arial" panose="020B0604020202020204" pitchFamily="34" charset="0"/>
              </a:rPr>
              <a:t>için "bütçe gerekçesi" </a:t>
            </a:r>
            <a:r>
              <a:rPr lang="tr-TR" sz="2000" dirty="0" smtClean="0">
                <a:latin typeface="Arial" panose="020B0604020202020204" pitchFamily="34" charset="0"/>
                <a:cs typeface="Arial" panose="020B0604020202020204" pitchFamily="34" charset="0"/>
              </a:rPr>
              <a:t>kısmının doldurulmaması,</a:t>
            </a:r>
          </a:p>
          <a:p>
            <a:pPr marL="342900" indent="-342900">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Önerilen bütçede yapılan değişikliklerin gerekçeleri hakkında Bakanlığımıza tam ve doğru bilginin verilmemesi,</a:t>
            </a:r>
          </a:p>
          <a:p>
            <a:pPr marL="342900" indent="-342900">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Bütçe Çağrısında verilen sürelere ve kurallara uyulmaması,</a:t>
            </a:r>
          </a:p>
          <a:p>
            <a:pPr marL="342900" indent="-342900">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Başkanlığımıza onay için gönderilen konsolide bütçe icmali ve gerekçesinin üst yazı ekinde gönderilmemesi,  </a:t>
            </a:r>
          </a:p>
          <a:p>
            <a:pPr marL="342900" indent="-342900">
              <a:spcBef>
                <a:spcPts val="1200"/>
              </a:spcBef>
              <a:buFont typeface="Wingdings" panose="05000000000000000000" pitchFamily="2" charset="2"/>
              <a:buChar char="Ø"/>
            </a:pPr>
            <a:r>
              <a:rPr lang="tr-TR" sz="2000" dirty="0" err="1" smtClean="0">
                <a:latin typeface="Arial" panose="020B0604020202020204" pitchFamily="34" charset="0"/>
                <a:cs typeface="Arial" panose="020B0604020202020204" pitchFamily="34" charset="0"/>
              </a:rPr>
              <a:t>EBYS’den</a:t>
            </a:r>
            <a:r>
              <a:rPr lang="tr-TR" sz="2000" dirty="0" smtClean="0">
                <a:latin typeface="Arial" panose="020B0604020202020204" pitchFamily="34" charset="0"/>
                <a:cs typeface="Arial" panose="020B0604020202020204" pitchFamily="34" charset="0"/>
              </a:rPr>
              <a:t> gönderilen yazıların ayrıca posta yoluyla Başkanlığımıza gönderilmesi (Posta yoluyla Başkanlığımıza bütçenin gönderilmemesi gerekmemektedir.),</a:t>
            </a:r>
          </a:p>
          <a:p>
            <a:pPr marL="342900" indent="-342900">
              <a:spcBef>
                <a:spcPts val="1200"/>
              </a:spcBef>
              <a:buFont typeface="Wingdings" panose="05000000000000000000" pitchFamily="2" charset="2"/>
              <a:buChar char="Ø"/>
            </a:pPr>
            <a:r>
              <a:rPr lang="tr-TR" sz="2000" dirty="0">
                <a:latin typeface="Arial" panose="020B0604020202020204" pitchFamily="34" charset="0"/>
                <a:cs typeface="Arial" panose="020B0604020202020204" pitchFamily="34" charset="0"/>
              </a:rPr>
              <a:t>İ</a:t>
            </a:r>
            <a:r>
              <a:rPr lang="tr-TR" sz="2000" dirty="0" smtClean="0">
                <a:latin typeface="Arial" panose="020B0604020202020204" pitchFamily="34" charset="0"/>
                <a:cs typeface="Arial" panose="020B0604020202020204" pitchFamily="34" charset="0"/>
              </a:rPr>
              <a:t>şin </a:t>
            </a:r>
            <a:r>
              <a:rPr lang="tr-TR" sz="2000" dirty="0">
                <a:latin typeface="Arial" panose="020B0604020202020204" pitchFamily="34" charset="0"/>
                <a:cs typeface="Arial" panose="020B0604020202020204" pitchFamily="34" charset="0"/>
              </a:rPr>
              <a:t>niteliğine uygun </a:t>
            </a:r>
            <a:r>
              <a:rPr lang="tr-TR" sz="2000" dirty="0" smtClean="0">
                <a:latin typeface="Arial" panose="020B0604020202020204" pitchFamily="34" charset="0"/>
                <a:cs typeface="Arial" panose="020B0604020202020204" pitchFamily="34" charset="0"/>
              </a:rPr>
              <a:t>olmayan bütçe kalemlerine bütçe talep edilmesi. </a:t>
            </a:r>
            <a:r>
              <a:rPr lang="tr-TR" sz="2000" dirty="0" smtClean="0">
                <a:solidFill>
                  <a:srgbClr val="E61A04"/>
                </a:solidFill>
                <a:latin typeface="Arial" panose="020B0604020202020204" pitchFamily="34" charset="0"/>
                <a:cs typeface="Arial" panose="020B0604020202020204" pitchFamily="34" charset="0"/>
              </a:rPr>
              <a:t>(Örneğin; </a:t>
            </a:r>
            <a:r>
              <a:rPr lang="tr-TR" sz="2000" dirty="0" err="1" smtClean="0">
                <a:solidFill>
                  <a:srgbClr val="E61A04"/>
                </a:solidFill>
                <a:latin typeface="Arial" panose="020B0604020202020204" pitchFamily="34" charset="0"/>
                <a:cs typeface="Arial" panose="020B0604020202020204" pitchFamily="34" charset="0"/>
              </a:rPr>
              <a:t>Lab</a:t>
            </a:r>
            <a:r>
              <a:rPr lang="tr-TR" sz="2000" dirty="0" smtClean="0">
                <a:solidFill>
                  <a:srgbClr val="E61A04"/>
                </a:solidFill>
                <a:latin typeface="Arial" panose="020B0604020202020204" pitchFamily="34" charset="0"/>
                <a:cs typeface="Arial" panose="020B0604020202020204" pitchFamily="34" charset="0"/>
              </a:rPr>
              <a:t>. </a:t>
            </a:r>
            <a:r>
              <a:rPr lang="tr-TR" sz="2000" dirty="0" err="1" smtClean="0">
                <a:solidFill>
                  <a:srgbClr val="E61A04"/>
                </a:solidFill>
                <a:latin typeface="Arial" panose="020B0604020202020204" pitchFamily="34" charset="0"/>
                <a:cs typeface="Arial" panose="020B0604020202020204" pitchFamily="34" charset="0"/>
              </a:rPr>
              <a:t>Hiz</a:t>
            </a:r>
            <a:r>
              <a:rPr lang="tr-TR" sz="2000" dirty="0" smtClean="0">
                <a:solidFill>
                  <a:srgbClr val="E61A04"/>
                </a:solidFill>
                <a:latin typeface="Arial" panose="020B0604020202020204" pitchFamily="34" charset="0"/>
                <a:cs typeface="Arial" panose="020B0604020202020204" pitchFamily="34" charset="0"/>
              </a:rPr>
              <a:t>. Alımı ile </a:t>
            </a:r>
            <a:r>
              <a:rPr lang="tr-TR" sz="2000" dirty="0" err="1" smtClean="0">
                <a:solidFill>
                  <a:srgbClr val="E61A04"/>
                </a:solidFill>
                <a:latin typeface="Arial" panose="020B0604020202020204" pitchFamily="34" charset="0"/>
                <a:cs typeface="Arial" panose="020B0604020202020204" pitchFamily="34" charset="0"/>
              </a:rPr>
              <a:t>Lab</a:t>
            </a:r>
            <a:r>
              <a:rPr lang="tr-TR" sz="2000" dirty="0" smtClean="0">
                <a:solidFill>
                  <a:srgbClr val="E61A04"/>
                </a:solidFill>
                <a:latin typeface="Arial" panose="020B0604020202020204" pitchFamily="34" charset="0"/>
                <a:cs typeface="Arial" panose="020B0604020202020204" pitchFamily="34" charset="0"/>
              </a:rPr>
              <a:t>. </a:t>
            </a:r>
            <a:r>
              <a:rPr lang="tr-TR" sz="2000" dirty="0" err="1" smtClean="0">
                <a:solidFill>
                  <a:srgbClr val="E61A04"/>
                </a:solidFill>
                <a:latin typeface="Arial" panose="020B0604020202020204" pitchFamily="34" charset="0"/>
                <a:cs typeface="Arial" panose="020B0604020202020204" pitchFamily="34" charset="0"/>
              </a:rPr>
              <a:t>Malz</a:t>
            </a:r>
            <a:r>
              <a:rPr lang="tr-TR" sz="2000" dirty="0" smtClean="0">
                <a:solidFill>
                  <a:srgbClr val="E61A04"/>
                </a:solidFill>
                <a:latin typeface="Arial" panose="020B0604020202020204" pitchFamily="34" charset="0"/>
                <a:cs typeface="Arial" panose="020B0604020202020204" pitchFamily="34" charset="0"/>
              </a:rPr>
              <a:t>. Alımının karıştırılması)</a:t>
            </a: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2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4C3E2CC7-51E3-4AB5-AF59-8A2B4118D7DA}"/>
              </a:ext>
            </a:extLst>
          </p:cNvPr>
          <p:cNvSpPr/>
          <p:nvPr/>
        </p:nvSpPr>
        <p:spPr>
          <a:xfrm>
            <a:off x="1386320" y="1175533"/>
            <a:ext cx="9818255" cy="5478423"/>
          </a:xfrm>
          <a:prstGeom prst="rect">
            <a:avLst/>
          </a:prstGeom>
        </p:spPr>
        <p:txBody>
          <a:bodyPr wrap="square" anchor="ctr">
            <a:spAutoFit/>
          </a:bodyPr>
          <a:lstStyle/>
          <a:p>
            <a:pPr marL="914400" lvl="1" indent="-457200" defTabSz="932962">
              <a:lnSpc>
                <a:spcPct val="150000"/>
              </a:lnSpc>
              <a:spcAft>
                <a:spcPts val="1200"/>
              </a:spcAft>
              <a:buFont typeface="+mj-lt"/>
              <a:buAutoNum type="alphaUcPeriod"/>
              <a:defRPr/>
            </a:pPr>
            <a:r>
              <a:rPr lang="tr-TR" sz="2000" b="1" kern="0" dirty="0">
                <a:solidFill>
                  <a:srgbClr val="000000"/>
                </a:solidFill>
                <a:latin typeface="Times New Roman" panose="02020603050405020304" pitchFamily="18" charset="0"/>
              </a:rPr>
              <a:t>Yasal Dayanak</a:t>
            </a:r>
          </a:p>
          <a:p>
            <a:pPr marL="914400" lvl="1" indent="-457200" defTabSz="932962">
              <a:lnSpc>
                <a:spcPct val="150000"/>
              </a:lnSpc>
              <a:spcAft>
                <a:spcPts val="1200"/>
              </a:spcAft>
              <a:buFont typeface="+mj-lt"/>
              <a:buAutoNum type="alphaUcPeriod"/>
              <a:defRPr/>
            </a:pPr>
            <a:r>
              <a:rPr lang="tr-TR" sz="2000" b="1" kern="0" dirty="0" smtClean="0">
                <a:solidFill>
                  <a:srgbClr val="000000"/>
                </a:solidFill>
                <a:latin typeface="Times New Roman" panose="02020603050405020304" pitchFamily="18" charset="0"/>
              </a:rPr>
              <a:t>Bütçe </a:t>
            </a:r>
            <a:r>
              <a:rPr lang="tr-TR" sz="2000" b="1" kern="0" dirty="0">
                <a:solidFill>
                  <a:srgbClr val="000000"/>
                </a:solidFill>
                <a:latin typeface="Times New Roman" panose="02020603050405020304" pitchFamily="18" charset="0"/>
              </a:rPr>
              <a:t>ve Uygulama İlkeleri</a:t>
            </a:r>
          </a:p>
          <a:p>
            <a:pPr marL="914400" lvl="1" indent="-457200">
              <a:lnSpc>
                <a:spcPct val="150000"/>
              </a:lnSpc>
              <a:spcAft>
                <a:spcPts val="1200"/>
              </a:spcAft>
              <a:buFont typeface="+mj-lt"/>
              <a:buAutoNum type="alphaUcPeriod"/>
              <a:defRPr/>
            </a:pPr>
            <a:r>
              <a:rPr lang="tr-TR" sz="2000" b="1" kern="0" dirty="0" smtClean="0">
                <a:solidFill>
                  <a:srgbClr val="000000"/>
                </a:solidFill>
                <a:latin typeface="Times New Roman" panose="02020603050405020304" pitchFamily="18" charset="0"/>
              </a:rPr>
              <a:t>Döner Sermaye </a:t>
            </a:r>
            <a:r>
              <a:rPr lang="it-IT" sz="2000" b="1" kern="0" dirty="0" smtClean="0">
                <a:solidFill>
                  <a:srgbClr val="000000"/>
                </a:solidFill>
                <a:latin typeface="Times New Roman" panose="02020603050405020304" pitchFamily="18" charset="0"/>
              </a:rPr>
              <a:t>Bütçe</a:t>
            </a:r>
            <a:r>
              <a:rPr lang="tr-TR" sz="2000" b="1" kern="0" dirty="0" smtClean="0">
                <a:solidFill>
                  <a:srgbClr val="000000"/>
                </a:solidFill>
                <a:latin typeface="Times New Roman" panose="02020603050405020304" pitchFamily="18" charset="0"/>
              </a:rPr>
              <a:t>sinin</a:t>
            </a:r>
            <a:r>
              <a:rPr lang="it-IT" sz="2000" b="1" kern="0" dirty="0" smtClean="0">
                <a:solidFill>
                  <a:srgbClr val="000000"/>
                </a:solidFill>
                <a:latin typeface="Times New Roman" panose="02020603050405020304" pitchFamily="18" charset="0"/>
              </a:rPr>
              <a:t> </a:t>
            </a:r>
            <a:r>
              <a:rPr lang="tr-TR" sz="2000" b="1" kern="0" dirty="0" smtClean="0">
                <a:solidFill>
                  <a:srgbClr val="000000"/>
                </a:solidFill>
                <a:latin typeface="Times New Roman" panose="02020603050405020304" pitchFamily="18" charset="0"/>
              </a:rPr>
              <a:t>Hazırlanması</a:t>
            </a:r>
          </a:p>
          <a:p>
            <a:pPr marL="914400" lvl="1" indent="-457200">
              <a:lnSpc>
                <a:spcPct val="150000"/>
              </a:lnSpc>
              <a:spcAft>
                <a:spcPts val="1200"/>
              </a:spcAft>
              <a:buFont typeface="+mj-lt"/>
              <a:buAutoNum type="alphaUcPeriod"/>
              <a:defRPr/>
            </a:pPr>
            <a:r>
              <a:rPr lang="tr-TR" sz="2000" b="1" dirty="0" smtClean="0">
                <a:latin typeface="Times New Roman" panose="02020603050405020304" pitchFamily="18" charset="0"/>
                <a:cs typeface="Times New Roman" panose="02020603050405020304" pitchFamily="18" charset="0"/>
              </a:rPr>
              <a:t>İşletme Birimi Bütçelerinin Belirlenme Süreci</a:t>
            </a:r>
          </a:p>
          <a:p>
            <a:pPr marL="914400" lvl="1" indent="-457200">
              <a:lnSpc>
                <a:spcPct val="150000"/>
              </a:lnSpc>
              <a:spcAft>
                <a:spcPts val="1200"/>
              </a:spcAft>
              <a:buFont typeface="+mj-lt"/>
              <a:buAutoNum type="alphaUcPeriod"/>
              <a:defRPr/>
            </a:pPr>
            <a:r>
              <a:rPr lang="tr-TR" sz="2000" b="1" kern="0" dirty="0" smtClean="0">
                <a:solidFill>
                  <a:srgbClr val="000000"/>
                </a:solidFill>
                <a:latin typeface="Times New Roman" panose="02020603050405020304" pitchFamily="18" charset="0"/>
                <a:cs typeface="Times New Roman" panose="02020603050405020304" pitchFamily="18" charset="0"/>
              </a:rPr>
              <a:t>Bütçenin Kullanılması</a:t>
            </a:r>
          </a:p>
          <a:p>
            <a:pPr marL="914400" lvl="1" indent="-457200">
              <a:lnSpc>
                <a:spcPct val="150000"/>
              </a:lnSpc>
              <a:spcAft>
                <a:spcPts val="1200"/>
              </a:spcAft>
              <a:buFont typeface="+mj-lt"/>
              <a:buAutoNum type="alphaUcPeriod"/>
              <a:defRPr/>
            </a:pPr>
            <a:r>
              <a:rPr lang="tr-TR" sz="2000" b="1" kern="0" dirty="0">
                <a:solidFill>
                  <a:srgbClr val="000000"/>
                </a:solidFill>
                <a:latin typeface="Times New Roman" panose="02020603050405020304" pitchFamily="18" charset="0"/>
                <a:cs typeface="Times New Roman" panose="02020603050405020304" pitchFamily="18" charset="0"/>
              </a:rPr>
              <a:t>Alımlarda %10 Limit </a:t>
            </a:r>
            <a:r>
              <a:rPr lang="tr-TR" sz="2000" b="1" kern="0" dirty="0" smtClean="0">
                <a:solidFill>
                  <a:srgbClr val="000000"/>
                </a:solidFill>
                <a:latin typeface="Times New Roman" panose="02020603050405020304" pitchFamily="18" charset="0"/>
                <a:cs typeface="Times New Roman" panose="02020603050405020304" pitchFamily="18" charset="0"/>
              </a:rPr>
              <a:t>Takibi</a:t>
            </a:r>
          </a:p>
          <a:p>
            <a:pPr marL="914400" lvl="1" indent="-457200">
              <a:lnSpc>
                <a:spcPct val="150000"/>
              </a:lnSpc>
              <a:spcAft>
                <a:spcPts val="1200"/>
              </a:spcAft>
              <a:buFont typeface="+mj-lt"/>
              <a:buAutoNum type="alphaUcPeriod"/>
              <a:defRPr/>
            </a:pPr>
            <a:r>
              <a:rPr lang="tr-TR" sz="2000" b="1" kern="0" dirty="0">
                <a:solidFill>
                  <a:srgbClr val="000000"/>
                </a:solidFill>
                <a:latin typeface="Times New Roman" panose="02020603050405020304" pitchFamily="18" charset="0"/>
                <a:cs typeface="Times New Roman" panose="02020603050405020304" pitchFamily="18" charset="0"/>
              </a:rPr>
              <a:t>Sayıştay Denetim </a:t>
            </a:r>
            <a:r>
              <a:rPr lang="tr-TR" sz="2000" b="1" kern="0" dirty="0" smtClean="0">
                <a:solidFill>
                  <a:srgbClr val="000000"/>
                </a:solidFill>
                <a:latin typeface="Times New Roman" panose="02020603050405020304" pitchFamily="18" charset="0"/>
                <a:cs typeface="Times New Roman" panose="02020603050405020304" pitchFamily="18" charset="0"/>
              </a:rPr>
              <a:t>Raporu</a:t>
            </a:r>
          </a:p>
          <a:p>
            <a:pPr marL="914400" lvl="1" indent="-457200">
              <a:lnSpc>
                <a:spcPct val="150000"/>
              </a:lnSpc>
              <a:spcAft>
                <a:spcPts val="1200"/>
              </a:spcAft>
              <a:buFont typeface="+mj-lt"/>
              <a:buAutoNum type="alphaUcPeriod"/>
              <a:defRPr/>
            </a:pPr>
            <a:r>
              <a:rPr lang="tr-TR" sz="2000" b="1" kern="0" dirty="0" smtClean="0">
                <a:solidFill>
                  <a:srgbClr val="000000"/>
                </a:solidFill>
                <a:latin typeface="Times New Roman" panose="02020603050405020304" pitchFamily="18" charset="0"/>
                <a:cs typeface="Times New Roman" panose="02020603050405020304" pitchFamily="18" charset="0"/>
              </a:rPr>
              <a:t>Muhasebe Hizmetleri</a:t>
            </a:r>
          </a:p>
          <a:p>
            <a:pPr marL="914400" lvl="1" indent="-457200">
              <a:lnSpc>
                <a:spcPct val="150000"/>
              </a:lnSpc>
              <a:spcAft>
                <a:spcPts val="1200"/>
              </a:spcAft>
              <a:buFont typeface="+mj-lt"/>
              <a:buAutoNum type="alphaUcPeriod"/>
              <a:defRPr/>
            </a:pPr>
            <a:r>
              <a:rPr lang="tr-TR" sz="2000" b="1" kern="0" dirty="0" smtClean="0">
                <a:solidFill>
                  <a:srgbClr val="000000"/>
                </a:solidFill>
                <a:latin typeface="Times New Roman" panose="02020603050405020304" pitchFamily="18" charset="0"/>
                <a:cs typeface="Times New Roman" panose="02020603050405020304" pitchFamily="18" charset="0"/>
              </a:rPr>
              <a:t>Vergi Numaraları</a:t>
            </a:r>
            <a:endParaRPr lang="tr-TR" sz="2000" b="1" kern="0" dirty="0">
              <a:solidFill>
                <a:srgbClr val="000000"/>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0"/>
          </p:nvPr>
        </p:nvSpPr>
        <p:spPr/>
        <p:txBody>
          <a:bodyPr/>
          <a:lstStyle/>
          <a:p>
            <a:fld id="{355FEEFD-3B84-5E40-B880-6D259D79DEE1}" type="slidenum">
              <a:rPr lang="tr-TR" smtClean="0"/>
              <a:pPr/>
              <a:t>2</a:t>
            </a:fld>
            <a:endParaRPr lang="tr-TR" dirty="0"/>
          </a:p>
        </p:txBody>
      </p:sp>
      <p:sp>
        <p:nvSpPr>
          <p:cNvPr id="5" name="Unvan 4"/>
          <p:cNvSpPr>
            <a:spLocks noGrp="1"/>
          </p:cNvSpPr>
          <p:nvPr>
            <p:ph type="title"/>
          </p:nvPr>
        </p:nvSpPr>
        <p:spPr>
          <a:xfrm>
            <a:off x="0" y="128361"/>
            <a:ext cx="12191999" cy="728889"/>
          </a:xfrm>
        </p:spPr>
        <p:txBody>
          <a:bodyPr>
            <a:normAutofit/>
          </a:bodyPr>
          <a:lstStyle/>
          <a:p>
            <a:pPr algn="ctr"/>
            <a:r>
              <a:rPr lang="tr-TR" dirty="0"/>
              <a:t>İçindekiler</a:t>
            </a:r>
          </a:p>
        </p:txBody>
      </p:sp>
    </p:spTree>
    <p:extLst>
      <p:ext uri="{BB962C8B-B14F-4D97-AF65-F5344CB8AC3E}">
        <p14:creationId xmlns:p14="http://schemas.microsoft.com/office/powerpoint/2010/main" val="346266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D</a:t>
            </a:r>
            <a:r>
              <a:rPr lang="tr-TR" sz="3000" b="1" dirty="0" smtClean="0"/>
              <a:t>. </a:t>
            </a:r>
            <a:r>
              <a:rPr lang="tr-TR" sz="3000" b="1" dirty="0"/>
              <a:t>İşletme Birimi Bütçelerinin Belirlenme </a:t>
            </a:r>
            <a:r>
              <a:rPr lang="tr-TR" sz="3000" b="1" dirty="0" smtClean="0"/>
              <a:t>Süreci</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20</a:t>
            </a:fld>
            <a:endParaRPr lang="tr-TR" dirty="0"/>
          </a:p>
        </p:txBody>
      </p:sp>
    </p:spTree>
    <p:extLst>
      <p:ext uri="{BB962C8B-B14F-4D97-AF65-F5344CB8AC3E}">
        <p14:creationId xmlns:p14="http://schemas.microsoft.com/office/powerpoint/2010/main" val="413095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21</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5786199"/>
          </a:xfrm>
          <a:prstGeom prst="rect">
            <a:avLst/>
          </a:prstGeom>
        </p:spPr>
        <p:txBody>
          <a:bodyPr wrap="square">
            <a:spAutoFit/>
          </a:bodyPr>
          <a:lstStyle/>
          <a:p>
            <a:pPr marL="457200" indent="-457200">
              <a:buFont typeface="+mj-lt"/>
              <a:buAutoNum type="arabicPeriod"/>
            </a:pPr>
            <a:r>
              <a:rPr lang="tr-TR" sz="2000" b="1" dirty="0" smtClean="0">
                <a:latin typeface="Arial" panose="020B0604020202020204" pitchFamily="34" charset="0"/>
                <a:cs typeface="Arial" panose="020B0604020202020204" pitchFamily="34" charset="0"/>
              </a:rPr>
              <a:t>Personel Giderleri:</a:t>
            </a:r>
            <a:endParaRPr lang="tr-TR" sz="2000" b="1" dirty="0">
              <a:latin typeface="Arial" panose="020B0604020202020204" pitchFamily="34" charset="0"/>
              <a:cs typeface="Arial" panose="020B0604020202020204" pitchFamily="34" charset="0"/>
            </a:endParaRPr>
          </a:p>
          <a:p>
            <a:endParaRPr lang="tr-TR" sz="20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2020 </a:t>
            </a:r>
            <a:r>
              <a:rPr lang="tr-TR" sz="2000" dirty="0">
                <a:latin typeface="Arial" panose="020B0604020202020204" pitchFamily="34" charset="0"/>
                <a:cs typeface="Arial" panose="020B0604020202020204" pitchFamily="34" charset="0"/>
              </a:rPr>
              <a:t>yılı maaş zammı oranlarının; maaş, ek ödeme, icap, nöbet ücretleri, sosyal haklar </a:t>
            </a:r>
            <a:r>
              <a:rPr lang="tr-TR" sz="2000" dirty="0" smtClean="0">
                <a:latin typeface="Arial" panose="020B0604020202020204" pitchFamily="34" charset="0"/>
                <a:cs typeface="Arial" panose="020B0604020202020204" pitchFamily="34" charset="0"/>
              </a:rPr>
              <a:t>vb. giderler için de dikkate </a:t>
            </a:r>
            <a:r>
              <a:rPr lang="tr-TR" sz="2000" dirty="0">
                <a:latin typeface="Arial" panose="020B0604020202020204" pitchFamily="34" charset="0"/>
                <a:cs typeface="Arial" panose="020B0604020202020204" pitchFamily="34" charset="0"/>
              </a:rPr>
              <a:t>alınması </a:t>
            </a:r>
            <a:r>
              <a:rPr lang="tr-TR" sz="2000" dirty="0" smtClean="0">
                <a:latin typeface="Arial" panose="020B0604020202020204" pitchFamily="34" charset="0"/>
                <a:cs typeface="Arial" panose="020B0604020202020204" pitchFamily="34" charset="0"/>
              </a:rPr>
              <a:t>gerekmektedir.</a:t>
            </a:r>
          </a:p>
          <a:p>
            <a:pPr marL="342900" indent="-342900" algn="just">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İl Sağlık Müdürlüğüne bağlı işletme biriminde, döner </a:t>
            </a:r>
            <a:r>
              <a:rPr lang="tr-TR" sz="2000" dirty="0">
                <a:latin typeface="Arial" panose="020B0604020202020204" pitchFamily="34" charset="0"/>
                <a:cs typeface="Arial" panose="020B0604020202020204" pitchFamily="34" charset="0"/>
              </a:rPr>
              <a:t>sermayeden maaş alan </a:t>
            </a:r>
            <a:r>
              <a:rPr lang="tr-TR" sz="2000" dirty="0" smtClean="0">
                <a:latin typeface="Arial" panose="020B0604020202020204" pitchFamily="34" charset="0"/>
                <a:cs typeface="Arial" panose="020B0604020202020204" pitchFamily="34" charset="0"/>
              </a:rPr>
              <a:t>memur</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var ise </a:t>
            </a:r>
            <a:r>
              <a:rPr lang="tr-TR" sz="2000" b="1" dirty="0" smtClean="0">
                <a:latin typeface="Arial" panose="020B0604020202020204" pitchFamily="34" charset="0"/>
                <a:cs typeface="Arial" panose="020B0604020202020204" pitchFamily="34" charset="0"/>
              </a:rPr>
              <a:t>Temel Maaşlar</a:t>
            </a:r>
            <a:r>
              <a:rPr lang="tr-TR" sz="2000" dirty="0" smtClean="0">
                <a:latin typeface="Arial" panose="020B0604020202020204" pitchFamily="34" charset="0"/>
                <a:cs typeface="Arial" panose="020B0604020202020204" pitchFamily="34" charset="0"/>
              </a:rPr>
              <a:t> (01.01.01.01) bütçesine yeterli ödenek konulmalıdır ve aşağıdaki hesaplamaların doğru bir şekilde yapılması gerekmektedir.</a:t>
            </a:r>
          </a:p>
          <a:p>
            <a:pPr marL="342900" indent="-342900" algn="just">
              <a:spcBef>
                <a:spcPts val="1200"/>
              </a:spcBef>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Sosyal Güvenlik Kurumuna ödenmesi gereken </a:t>
            </a:r>
            <a:r>
              <a:rPr lang="tr-TR" sz="2000" b="1" dirty="0" smtClean="0">
                <a:latin typeface="Arial" panose="020B0604020202020204" pitchFamily="34" charset="0"/>
                <a:cs typeface="Arial" panose="020B0604020202020204" pitchFamily="34" charset="0"/>
              </a:rPr>
              <a:t>Sosyal Güvenlik Primi Ödemeleri </a:t>
            </a:r>
            <a:r>
              <a:rPr lang="tr-TR" sz="2000" dirty="0">
                <a:latin typeface="Arial" panose="020B0604020202020204" pitchFamily="34" charset="0"/>
                <a:cs typeface="Arial" panose="020B0604020202020204" pitchFamily="34" charset="0"/>
              </a:rPr>
              <a:t>(</a:t>
            </a:r>
            <a:r>
              <a:rPr lang="tr-TR" sz="2000" dirty="0" smtClean="0">
                <a:latin typeface="Arial" panose="020B0604020202020204" pitchFamily="34" charset="0"/>
                <a:cs typeface="Arial" panose="020B0604020202020204" pitchFamily="34" charset="0"/>
              </a:rPr>
              <a:t>02.01.06.01) </a:t>
            </a:r>
            <a:r>
              <a:rPr lang="tr-TR" sz="2000" dirty="0">
                <a:latin typeface="Arial" panose="020B0604020202020204" pitchFamily="34" charset="0"/>
                <a:cs typeface="Arial" panose="020B0604020202020204" pitchFamily="34" charset="0"/>
              </a:rPr>
              <a:t>hesaplanırken, 5510 Sayılı Sosyal Sigortalar ve Genel Sağlık Sigortası Kanunundan </a:t>
            </a:r>
            <a:r>
              <a:rPr lang="tr-TR" sz="2000" b="1" dirty="0">
                <a:latin typeface="Arial" panose="020B0604020202020204" pitchFamily="34" charset="0"/>
                <a:cs typeface="Arial" panose="020B0604020202020204" pitchFamily="34" charset="0"/>
              </a:rPr>
              <a:t>önce ve sonra </a:t>
            </a:r>
            <a:r>
              <a:rPr lang="tr-TR" sz="2000" dirty="0">
                <a:latin typeface="Arial" panose="020B0604020202020204" pitchFamily="34" charset="0"/>
                <a:cs typeface="Arial" panose="020B0604020202020204" pitchFamily="34" charset="0"/>
              </a:rPr>
              <a:t>işe girenler için matrah belirlenecek olup ilgili mevzuatında belirlenen oranlarda bütçe konulacaktır. </a:t>
            </a:r>
            <a:endParaRPr lang="tr-TR" sz="2000" dirty="0" smtClean="0">
              <a:latin typeface="Arial" panose="020B0604020202020204" pitchFamily="34" charset="0"/>
              <a:cs typeface="Arial" panose="020B0604020202020204" pitchFamily="34" charset="0"/>
            </a:endParaRPr>
          </a:p>
          <a:p>
            <a:pPr marL="342900" indent="-342900">
              <a:spcBef>
                <a:spcPts val="1200"/>
              </a:spcBef>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5510 </a:t>
            </a:r>
            <a:r>
              <a:rPr lang="tr-TR" sz="2000" dirty="0">
                <a:latin typeface="Arial" panose="020B0604020202020204" pitchFamily="34" charset="0"/>
                <a:cs typeface="Arial" panose="020B0604020202020204" pitchFamily="34" charset="0"/>
              </a:rPr>
              <a:t>Sayılı Kanunun 81 inci maddesinin (h) bendi gereği ilgili bütçe kalemine yeterli </a:t>
            </a:r>
            <a:r>
              <a:rPr lang="tr-TR" sz="2000" b="1" dirty="0">
                <a:latin typeface="Arial" panose="020B0604020202020204" pitchFamily="34" charset="0"/>
                <a:cs typeface="Arial" panose="020B0604020202020204" pitchFamily="34" charset="0"/>
              </a:rPr>
              <a:t>SGK Ek Karşılık Tahakkuku Prim </a:t>
            </a:r>
            <a:r>
              <a:rPr lang="tr-TR" sz="2000" b="1" dirty="0" smtClean="0">
                <a:latin typeface="Arial" panose="020B0604020202020204" pitchFamily="34" charset="0"/>
                <a:cs typeface="Arial" panose="020B0604020202020204" pitchFamily="34" charset="0"/>
              </a:rPr>
              <a:t>Ödemeleri </a:t>
            </a:r>
            <a:r>
              <a:rPr lang="tr-TR" sz="2000" dirty="0" smtClean="0">
                <a:latin typeface="Arial" panose="020B0604020202020204" pitchFamily="34" charset="0"/>
                <a:cs typeface="Arial" panose="020B0604020202020204" pitchFamily="34" charset="0"/>
              </a:rPr>
              <a:t>(02.01.06.03) </a:t>
            </a:r>
            <a:r>
              <a:rPr lang="tr-TR" sz="2000" dirty="0">
                <a:latin typeface="Arial" panose="020B0604020202020204" pitchFamily="34" charset="0"/>
                <a:cs typeface="Arial" panose="020B0604020202020204" pitchFamily="34" charset="0"/>
              </a:rPr>
              <a:t>konulacaktır. </a:t>
            </a:r>
            <a:r>
              <a:rPr lang="tr-TR" sz="2000" dirty="0" smtClean="0">
                <a:latin typeface="Arial" panose="020B0604020202020204" pitchFamily="34" charset="0"/>
                <a:cs typeface="Arial" panose="020B0604020202020204" pitchFamily="34" charset="0"/>
              </a:rPr>
              <a:t>Ek </a:t>
            </a:r>
            <a:r>
              <a:rPr lang="tr-TR" sz="2000" dirty="0">
                <a:latin typeface="Arial" panose="020B0604020202020204" pitchFamily="34" charset="0"/>
                <a:cs typeface="Arial" panose="020B0604020202020204" pitchFamily="34" charset="0"/>
              </a:rPr>
              <a:t>karşılık primi yalnızca 5510 Sayılı Kanunun 4 üncü maddesinin (c) bendi kapsamında yer alan personel için hesaplanacaktır</a:t>
            </a:r>
            <a:r>
              <a:rPr lang="tr-TR" sz="2000" dirty="0" smtClean="0">
                <a:latin typeface="Arial" panose="020B0604020202020204" pitchFamily="34" charset="0"/>
                <a:cs typeface="Arial" panose="020B0604020202020204" pitchFamily="34" charset="0"/>
              </a:rPr>
              <a:t>. </a:t>
            </a: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82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22</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391886" y="1254035"/>
            <a:ext cx="11504023" cy="5529719"/>
          </a:xfrm>
          <a:prstGeom prst="rect">
            <a:avLst/>
          </a:prstGeom>
        </p:spPr>
        <p:txBody>
          <a:bodyPr wrap="square">
            <a:spAutoFit/>
          </a:bodyPr>
          <a:lstStyle/>
          <a:p>
            <a:pPr marL="457200" indent="-457200">
              <a:buFont typeface="+mj-lt"/>
              <a:buAutoNum type="arabicPeriod"/>
            </a:pPr>
            <a:r>
              <a:rPr lang="tr-TR" sz="2000" b="1" dirty="0" smtClean="0">
                <a:latin typeface="Arial" panose="020B0604020202020204" pitchFamily="34" charset="0"/>
                <a:cs typeface="Arial" panose="020B0604020202020204" pitchFamily="34" charset="0"/>
              </a:rPr>
              <a:t>Personel Giderleri:</a:t>
            </a:r>
          </a:p>
          <a:p>
            <a:endParaRPr lang="tr-TR" sz="2000" b="1" dirty="0" smtClean="0">
              <a:latin typeface="Arial" panose="020B0604020202020204" pitchFamily="34" charset="0"/>
              <a:cs typeface="Arial" panose="020B0604020202020204" pitchFamily="34" charset="0"/>
            </a:endParaRPr>
          </a:p>
          <a:p>
            <a:pPr marL="342900" indent="-342900" algn="just">
              <a:spcBef>
                <a:spcPts val="200"/>
              </a:spcBef>
              <a:buFont typeface="Wingdings" panose="05000000000000000000" pitchFamily="2" charset="2"/>
              <a:buChar char="Ø"/>
            </a:pPr>
            <a:r>
              <a:rPr lang="tr-TR" sz="2000" b="1" dirty="0" smtClean="0">
                <a:latin typeface="Arial" panose="020B0604020202020204" pitchFamily="34" charset="0"/>
                <a:cs typeface="Arial" panose="020B0604020202020204" pitchFamily="34" charset="0"/>
              </a:rPr>
              <a:t>Kıdem Tazminatlarının </a:t>
            </a:r>
            <a:r>
              <a:rPr lang="tr-TR" sz="2000" dirty="0" smtClean="0">
                <a:latin typeface="Arial" panose="020B0604020202020204" pitchFamily="34" charset="0"/>
                <a:cs typeface="Arial" panose="020B0604020202020204" pitchFamily="34" charset="0"/>
              </a:rPr>
              <a:t>yer aldığı bütçe kalemlerine (01.03.02.01, 01.03.02.02, 01.03.02.03) iz bedeli 1 TL konulmuş olup yıl içinde kesinleşmesi durumunda </a:t>
            </a:r>
            <a:r>
              <a:rPr lang="tr-TR" sz="2000" dirty="0">
                <a:latin typeface="Arial" panose="020B0604020202020204" pitchFamily="34" charset="0"/>
                <a:cs typeface="Arial" panose="020B0604020202020204" pitchFamily="34" charset="0"/>
              </a:rPr>
              <a:t>aktarma yapılması gerekmektedir</a:t>
            </a:r>
            <a:r>
              <a:rPr lang="tr-TR" sz="2000" dirty="0" smtClean="0">
                <a:latin typeface="Arial" panose="020B0604020202020204" pitchFamily="34" charset="0"/>
                <a:cs typeface="Arial" panose="020B0604020202020204" pitchFamily="34" charset="0"/>
              </a:rPr>
              <a:t>.</a:t>
            </a:r>
          </a:p>
          <a:p>
            <a:pPr>
              <a:spcBef>
                <a:spcPts val="200"/>
              </a:spcBef>
            </a:pPr>
            <a:endParaRPr lang="tr-TR" sz="2000" dirty="0" smtClean="0">
              <a:solidFill>
                <a:srgbClr val="FF0000"/>
              </a:solidFill>
              <a:latin typeface="Arial" panose="020B0604020202020204" pitchFamily="34" charset="0"/>
              <a:cs typeface="Arial" panose="020B0604020202020204" pitchFamily="34" charset="0"/>
            </a:endParaRPr>
          </a:p>
          <a:p>
            <a:pPr marL="342900" indent="-342900" algn="just">
              <a:spcBef>
                <a:spcPts val="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2020 yılında uygulanacak olan yeni hesap planına göre </a:t>
            </a:r>
            <a:r>
              <a:rPr lang="tr-TR" sz="2000" b="1" dirty="0" smtClean="0">
                <a:latin typeface="Arial" panose="020B0604020202020204" pitchFamily="34" charset="0"/>
                <a:cs typeface="Arial" panose="020B0604020202020204" pitchFamily="34" charset="0"/>
              </a:rPr>
              <a:t>Ek Çalışma Karşılıkları </a:t>
            </a:r>
            <a:r>
              <a:rPr lang="tr-TR" sz="2000" dirty="0" smtClean="0">
                <a:latin typeface="Arial" panose="020B0604020202020204" pitchFamily="34" charset="0"/>
                <a:cs typeface="Arial" panose="020B0604020202020204" pitchFamily="34" charset="0"/>
              </a:rPr>
              <a:t>(01.01.05.01) bütçesi kullanılmayacaktır. Bu bütçe kaleminde önerilen bütçe, ilgisine göre </a:t>
            </a:r>
            <a:r>
              <a:rPr lang="tr-TR" sz="2000" b="1" dirty="0" smtClean="0">
                <a:latin typeface="Arial" panose="020B0604020202020204" pitchFamily="34" charset="0"/>
                <a:cs typeface="Arial" panose="020B0604020202020204" pitchFamily="34" charset="0"/>
              </a:rPr>
              <a:t>Nöbet Ücretleri-Memur </a:t>
            </a:r>
            <a:r>
              <a:rPr lang="tr-TR" sz="2000" dirty="0" smtClean="0">
                <a:latin typeface="Arial" panose="020B0604020202020204" pitchFamily="34" charset="0"/>
                <a:cs typeface="Arial" panose="020B0604020202020204" pitchFamily="34" charset="0"/>
              </a:rPr>
              <a:t>(01.01.05.03) veya </a:t>
            </a:r>
            <a:r>
              <a:rPr lang="tr-TR" sz="2000" b="1" dirty="0" smtClean="0">
                <a:latin typeface="Arial" panose="020B0604020202020204" pitchFamily="34" charset="0"/>
                <a:cs typeface="Arial" panose="020B0604020202020204" pitchFamily="34" charset="0"/>
              </a:rPr>
              <a:t>Nöbet Ücretleri-Sözleşmeli Personel </a:t>
            </a:r>
            <a:r>
              <a:rPr lang="tr-TR" sz="2000" dirty="0" smtClean="0">
                <a:latin typeface="Arial" panose="020B0604020202020204" pitchFamily="34" charset="0"/>
                <a:cs typeface="Arial" panose="020B0604020202020204" pitchFamily="34" charset="0"/>
              </a:rPr>
              <a:t>(01.01.05.04)  bütçesine konulacaktır.</a:t>
            </a:r>
          </a:p>
          <a:p>
            <a:pPr algn="just">
              <a:spcBef>
                <a:spcPts val="200"/>
              </a:spcBef>
            </a:pPr>
            <a:endParaRPr lang="tr-TR" sz="2000" dirty="0" smtClean="0">
              <a:latin typeface="Arial" panose="020B0604020202020204" pitchFamily="34" charset="0"/>
              <a:cs typeface="Arial" panose="020B0604020202020204" pitchFamily="34" charset="0"/>
            </a:endParaRPr>
          </a:p>
          <a:p>
            <a:pPr marL="342900" indent="-342900" algn="just">
              <a:spcBef>
                <a:spcPts val="200"/>
              </a:spcBef>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Müdürlüğü İşletme Birimlerinin; </a:t>
            </a:r>
            <a:r>
              <a:rPr lang="tr-TR" sz="2000" b="1" dirty="0">
                <a:latin typeface="Arial" panose="020B0604020202020204" pitchFamily="34" charset="0"/>
                <a:cs typeface="Arial" panose="020B0604020202020204" pitchFamily="34" charset="0"/>
              </a:rPr>
              <a:t>Yurtiçi Geçici Görev Yollukları </a:t>
            </a:r>
            <a:r>
              <a:rPr lang="tr-TR" sz="2000" dirty="0">
                <a:latin typeface="Arial" panose="020B0604020202020204" pitchFamily="34" charset="0"/>
                <a:cs typeface="Arial" panose="020B0604020202020204" pitchFamily="34" charset="0"/>
              </a:rPr>
              <a:t>(03.03.01.01) genel bütçeden karşılanacak olup ihtiyaç için döner sermaye bütçelerine </a:t>
            </a:r>
            <a:r>
              <a:rPr lang="tr-TR" sz="2000" b="1" dirty="0">
                <a:latin typeface="Arial" panose="020B0604020202020204" pitchFamily="34" charset="0"/>
                <a:cs typeface="Arial" panose="020B0604020202020204" pitchFamily="34" charset="0"/>
              </a:rPr>
              <a:t>20.000 TL </a:t>
            </a:r>
            <a:r>
              <a:rPr lang="tr-TR" sz="2000" dirty="0">
                <a:latin typeface="Arial" panose="020B0604020202020204" pitchFamily="34" charset="0"/>
                <a:cs typeface="Arial" panose="020B0604020202020204" pitchFamily="34" charset="0"/>
              </a:rPr>
              <a:t>konulacaktır. Zorunlu hallerde cari yıl içerisinde aktarma yapılabilecektir.</a:t>
            </a:r>
          </a:p>
          <a:p>
            <a:pPr marL="342900" indent="-342900" algn="just">
              <a:spcBef>
                <a:spcPts val="600"/>
              </a:spcBef>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smtClean="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5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23</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4401205"/>
          </a:xfrm>
          <a:prstGeom prst="rect">
            <a:avLst/>
          </a:prstGeom>
        </p:spPr>
        <p:txBody>
          <a:bodyPr wrap="square">
            <a:spAutoFit/>
          </a:bodyPr>
          <a:lstStyle/>
          <a:p>
            <a:pPr marL="457200" indent="-457200">
              <a:buFont typeface="+mj-lt"/>
              <a:buAutoNum type="arabicPeriod" startAt="2"/>
            </a:pPr>
            <a:r>
              <a:rPr lang="tr-TR" sz="2000" b="1" dirty="0">
                <a:latin typeface="Arial" panose="020B0604020202020204" pitchFamily="34" charset="0"/>
                <a:cs typeface="Arial" panose="020B0604020202020204" pitchFamily="34" charset="0"/>
              </a:rPr>
              <a:t>Diğer İşletme </a:t>
            </a:r>
            <a:r>
              <a:rPr lang="tr-TR" sz="2000" b="1" dirty="0" smtClean="0">
                <a:latin typeface="Arial" panose="020B0604020202020204" pitchFamily="34" charset="0"/>
                <a:cs typeface="Arial" panose="020B0604020202020204" pitchFamily="34" charset="0"/>
              </a:rPr>
              <a:t>Giderleri:</a:t>
            </a:r>
          </a:p>
          <a:p>
            <a:endParaRPr lang="tr-TR"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Diğer işletme giderleri bütçesi belirlenirken; 2020-2022 Yılı Yeni Ekonomi Programında belirtilen 2020 Yılı 8,7, 2021 Yılı 7,2 ve 2022 Yılı için </a:t>
            </a:r>
            <a:r>
              <a:rPr lang="tr-TR" sz="2000" dirty="0" smtClean="0">
                <a:latin typeface="Arial" panose="020B0604020202020204" pitchFamily="34" charset="0"/>
                <a:cs typeface="Arial" panose="020B0604020202020204" pitchFamily="34" charset="0"/>
              </a:rPr>
              <a:t>5,4 deflatör oranları dikkate alınacaktır.</a:t>
            </a:r>
          </a:p>
          <a:p>
            <a:endParaRPr lang="tr-TR" sz="2000" dirty="0" smtClean="0">
              <a:latin typeface="Arial" panose="020B0604020202020204" pitchFamily="34" charset="0"/>
              <a:cs typeface="Arial" panose="020B0604020202020204" pitchFamily="34" charset="0"/>
            </a:endParaRPr>
          </a:p>
          <a:p>
            <a:endParaRPr lang="tr-TR" sz="2000" dirty="0">
              <a:solidFill>
                <a:srgbClr val="DC0C15"/>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Sağlık </a:t>
            </a:r>
            <a:r>
              <a:rPr lang="tr-TR" sz="2000" dirty="0">
                <a:latin typeface="Arial" panose="020B0604020202020204" pitchFamily="34" charset="0"/>
                <a:cs typeface="Arial" panose="020B0604020202020204" pitchFamily="34" charset="0"/>
              </a:rPr>
              <a:t>Müdürlüğü İşletme </a:t>
            </a:r>
            <a:r>
              <a:rPr lang="tr-TR" sz="2000" dirty="0" smtClean="0">
                <a:latin typeface="Arial" panose="020B0604020202020204" pitchFamily="34" charset="0"/>
                <a:cs typeface="Arial" panose="020B0604020202020204" pitchFamily="34" charset="0"/>
              </a:rPr>
              <a:t>Birimlerinin; </a:t>
            </a:r>
            <a:r>
              <a:rPr lang="tr-TR" sz="2000" b="1" dirty="0" smtClean="0">
                <a:latin typeface="Arial" panose="020B0604020202020204" pitchFamily="34" charset="0"/>
                <a:cs typeface="Arial" panose="020B0604020202020204" pitchFamily="34" charset="0"/>
              </a:rPr>
              <a:t>Akaryakıt Ve Yağ Alımları </a:t>
            </a:r>
            <a:r>
              <a:rPr lang="tr-TR" sz="2000" dirty="0" smtClean="0">
                <a:latin typeface="Arial" panose="020B0604020202020204" pitchFamily="34" charset="0"/>
                <a:cs typeface="Arial" panose="020B0604020202020204" pitchFamily="34" charset="0"/>
              </a:rPr>
              <a:t>(03.02.03.02) </a:t>
            </a:r>
            <a:r>
              <a:rPr lang="tr-TR" sz="2000" b="1" dirty="0">
                <a:latin typeface="Arial" panose="020B0604020202020204" pitchFamily="34" charset="0"/>
                <a:cs typeface="Arial" panose="020B0604020202020204" pitchFamily="34" charset="0"/>
              </a:rPr>
              <a:t>genel bütçe ödeneklerinden</a:t>
            </a:r>
            <a:r>
              <a:rPr lang="tr-TR" sz="2000" dirty="0">
                <a:latin typeface="Arial" panose="020B0604020202020204" pitchFamily="34" charset="0"/>
                <a:cs typeface="Arial" panose="020B0604020202020204" pitchFamily="34" charset="0"/>
              </a:rPr>
              <a:t> karşılanacak olup döner sermayeden bütçe verilmeyecektir. </a:t>
            </a:r>
            <a:r>
              <a:rPr lang="tr-TR" sz="2000" dirty="0" smtClean="0">
                <a:latin typeface="Arial" panose="020B0604020202020204" pitchFamily="34" charset="0"/>
                <a:cs typeface="Arial" panose="020B0604020202020204" pitchFamily="34" charset="0"/>
              </a:rPr>
              <a:t>(Zorunlu </a:t>
            </a:r>
            <a:r>
              <a:rPr lang="tr-TR" sz="2000" dirty="0">
                <a:latin typeface="Arial" panose="020B0604020202020204" pitchFamily="34" charset="0"/>
                <a:cs typeface="Arial" panose="020B0604020202020204" pitchFamily="34" charset="0"/>
              </a:rPr>
              <a:t>hallerde </a:t>
            </a:r>
            <a:r>
              <a:rPr lang="tr-TR" sz="2000" dirty="0" smtClean="0">
                <a:latin typeface="Arial" panose="020B0604020202020204" pitchFamily="34" charset="0"/>
                <a:cs typeface="Arial" panose="020B0604020202020204" pitchFamily="34" charset="0"/>
              </a:rPr>
              <a:t>cari </a:t>
            </a:r>
            <a:r>
              <a:rPr lang="tr-TR" sz="2000" dirty="0">
                <a:latin typeface="Arial" panose="020B0604020202020204" pitchFamily="34" charset="0"/>
                <a:cs typeface="Arial" panose="020B0604020202020204" pitchFamily="34" charset="0"/>
              </a:rPr>
              <a:t>yıl içerisinde aktarma yapılabilecektir</a:t>
            </a:r>
            <a:r>
              <a:rPr lang="tr-TR" sz="2000" dirty="0" smtClean="0">
                <a:latin typeface="Arial" panose="020B0604020202020204" pitchFamily="34" charset="0"/>
                <a:cs typeface="Arial" panose="020B0604020202020204" pitchFamily="34" charset="0"/>
              </a:rPr>
              <a:t>.)</a:t>
            </a: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Sağlık </a:t>
            </a:r>
            <a:r>
              <a:rPr lang="tr-TR" sz="2000" dirty="0">
                <a:latin typeface="Arial" panose="020B0604020202020204" pitchFamily="34" charset="0"/>
                <a:cs typeface="Arial" panose="020B0604020202020204" pitchFamily="34" charset="0"/>
              </a:rPr>
              <a:t>Müdürlüğü İşletme </a:t>
            </a:r>
            <a:r>
              <a:rPr lang="tr-TR" sz="2000" dirty="0" smtClean="0">
                <a:latin typeface="Arial" panose="020B0604020202020204" pitchFamily="34" charset="0"/>
                <a:cs typeface="Arial" panose="020B0604020202020204" pitchFamily="34" charset="0"/>
              </a:rPr>
              <a:t>Birimlerinin; </a:t>
            </a:r>
            <a:r>
              <a:rPr lang="tr-TR" sz="2000" b="1" dirty="0" smtClean="0">
                <a:latin typeface="Arial" panose="020B0604020202020204" pitchFamily="34" charset="0"/>
                <a:cs typeface="Arial" panose="020B0604020202020204" pitchFamily="34" charset="0"/>
              </a:rPr>
              <a:t>Taşıt Bakım Onarım Giderleri </a:t>
            </a:r>
            <a:r>
              <a:rPr lang="tr-TR" sz="2000" dirty="0" smtClean="0">
                <a:latin typeface="Arial" panose="020B0604020202020204" pitchFamily="34" charset="0"/>
                <a:cs typeface="Arial" panose="020B0604020202020204" pitchFamily="34" charset="0"/>
              </a:rPr>
              <a:t>(03.07.03.03) </a:t>
            </a:r>
            <a:r>
              <a:rPr lang="tr-TR" sz="2000" b="1" dirty="0" smtClean="0">
                <a:latin typeface="Arial" panose="020B0604020202020204" pitchFamily="34" charset="0"/>
                <a:cs typeface="Arial" panose="020B0604020202020204" pitchFamily="34" charset="0"/>
              </a:rPr>
              <a:t>döner </a:t>
            </a:r>
            <a:r>
              <a:rPr lang="tr-TR" sz="2000" b="1" dirty="0">
                <a:latin typeface="Arial" panose="020B0604020202020204" pitchFamily="34" charset="0"/>
                <a:cs typeface="Arial" panose="020B0604020202020204" pitchFamily="34" charset="0"/>
              </a:rPr>
              <a:t>sermaye bütçesinden </a:t>
            </a:r>
            <a:r>
              <a:rPr lang="tr-TR" sz="2000" dirty="0">
                <a:latin typeface="Arial" panose="020B0604020202020204" pitchFamily="34" charset="0"/>
                <a:cs typeface="Arial" panose="020B0604020202020204" pitchFamily="34" charset="0"/>
              </a:rPr>
              <a:t>karşılanabilecektir. </a:t>
            </a:r>
            <a:r>
              <a:rPr lang="tr-TR" sz="2000" dirty="0" smtClean="0">
                <a:latin typeface="Arial" panose="020B0604020202020204" pitchFamily="34" charset="0"/>
                <a:cs typeface="Arial" panose="020B0604020202020204" pitchFamily="34" charset="0"/>
              </a:rPr>
              <a:t>(Ankara</a:t>
            </a:r>
            <a:r>
              <a:rPr lang="tr-TR" sz="2000" dirty="0">
                <a:latin typeface="Arial" panose="020B0604020202020204" pitchFamily="34" charset="0"/>
                <a:cs typeface="Arial" panose="020B0604020202020204" pitchFamily="34" charset="0"/>
              </a:rPr>
              <a:t>, İstanbul, İzmir Sağlık Müdürlüğü İşletme </a:t>
            </a:r>
            <a:r>
              <a:rPr lang="tr-TR" sz="2000" dirty="0" smtClean="0">
                <a:latin typeface="Arial" panose="020B0604020202020204" pitchFamily="34" charset="0"/>
                <a:cs typeface="Arial" panose="020B0604020202020204" pitchFamily="34" charset="0"/>
              </a:rPr>
              <a:t>Birimlerinde genel </a:t>
            </a:r>
            <a:r>
              <a:rPr lang="tr-TR" sz="2000" dirty="0">
                <a:latin typeface="Arial" panose="020B0604020202020204" pitchFamily="34" charset="0"/>
                <a:cs typeface="Arial" panose="020B0604020202020204" pitchFamily="34" charset="0"/>
              </a:rPr>
              <a:t>bütçeden karşılanacaktır</a:t>
            </a:r>
            <a:r>
              <a:rPr lang="tr-TR" sz="2000" dirty="0" smtClean="0">
                <a:latin typeface="Arial" panose="020B0604020202020204" pitchFamily="34" charset="0"/>
                <a:cs typeface="Arial" panose="020B0604020202020204" pitchFamily="34" charset="0"/>
              </a:rPr>
              <a:t>.)</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64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24</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4708981"/>
          </a:xfrm>
          <a:prstGeom prst="rect">
            <a:avLst/>
          </a:prstGeom>
        </p:spPr>
        <p:txBody>
          <a:bodyPr wrap="square">
            <a:spAutoFit/>
          </a:bodyPr>
          <a:lstStyle/>
          <a:p>
            <a:pPr marL="457200" indent="-457200">
              <a:buFont typeface="+mj-lt"/>
              <a:buAutoNum type="arabicPeriod" startAt="2"/>
            </a:pPr>
            <a:r>
              <a:rPr lang="tr-TR" sz="2000" b="1" dirty="0">
                <a:latin typeface="Arial" panose="020B0604020202020204" pitchFamily="34" charset="0"/>
                <a:cs typeface="Arial" panose="020B0604020202020204" pitchFamily="34" charset="0"/>
              </a:rPr>
              <a:t>Diğer İşletme </a:t>
            </a:r>
            <a:r>
              <a:rPr lang="tr-TR" sz="2000" b="1" dirty="0" smtClean="0">
                <a:latin typeface="Arial" panose="020B0604020202020204" pitchFamily="34" charset="0"/>
                <a:cs typeface="Arial" panose="020B0604020202020204" pitchFamily="34" charset="0"/>
              </a:rPr>
              <a:t>Giderleri:</a:t>
            </a:r>
          </a:p>
          <a:p>
            <a:endParaRPr lang="tr-TR" sz="20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Müdürlüğü İşletme </a:t>
            </a:r>
            <a:r>
              <a:rPr lang="tr-TR" sz="2000" dirty="0" smtClean="0">
                <a:latin typeface="Arial" panose="020B0604020202020204" pitchFamily="34" charset="0"/>
                <a:cs typeface="Arial" panose="020B0604020202020204" pitchFamily="34" charset="0"/>
              </a:rPr>
              <a:t>Birimlerinde; </a:t>
            </a:r>
            <a:r>
              <a:rPr lang="tr-TR" sz="2000" dirty="0">
                <a:latin typeface="Arial" panose="020B0604020202020204" pitchFamily="34" charset="0"/>
                <a:cs typeface="Arial" panose="020B0604020202020204" pitchFamily="34" charset="0"/>
              </a:rPr>
              <a:t>ambulansların trafik ve kasko sigortası için </a:t>
            </a:r>
            <a:r>
              <a:rPr lang="tr-TR" sz="2000" dirty="0" smtClean="0">
                <a:latin typeface="Arial" panose="020B0604020202020204" pitchFamily="34" charset="0"/>
                <a:cs typeface="Arial" panose="020B0604020202020204" pitchFamily="34" charset="0"/>
              </a:rPr>
              <a:t>döner sermaye bütçesi </a:t>
            </a:r>
            <a:r>
              <a:rPr lang="tr-TR" sz="2000" dirty="0">
                <a:latin typeface="Arial" panose="020B0604020202020204" pitchFamily="34" charset="0"/>
                <a:cs typeface="Arial" panose="020B0604020202020204" pitchFamily="34" charset="0"/>
              </a:rPr>
              <a:t>yapılmayacaktır. Söz konusu alımlar Bakanlığımız (Acil Sağlık Hizmetleri Genel Müdürlüğü) tarafından gerçekleştirilecektir</a:t>
            </a:r>
            <a:r>
              <a:rPr lang="tr-TR"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Müdürlüğü İşletme Birimlerinin; </a:t>
            </a:r>
            <a:r>
              <a:rPr lang="tr-TR" sz="2000" b="1" dirty="0">
                <a:latin typeface="Arial" panose="020B0604020202020204" pitchFamily="34" charset="0"/>
                <a:cs typeface="Arial" panose="020B0604020202020204" pitchFamily="34" charset="0"/>
              </a:rPr>
              <a:t>Mahkeme Harç ve Giderleri </a:t>
            </a:r>
            <a:r>
              <a:rPr lang="tr-TR" sz="2000" dirty="0">
                <a:latin typeface="Arial" panose="020B0604020202020204" pitchFamily="34" charset="0"/>
                <a:cs typeface="Arial" panose="020B0604020202020204" pitchFamily="34" charset="0"/>
              </a:rPr>
              <a:t>(03.04.02.04) </a:t>
            </a:r>
            <a:r>
              <a:rPr lang="tr-TR" sz="2000" b="1" dirty="0">
                <a:latin typeface="Arial" panose="020B0604020202020204" pitchFamily="34" charset="0"/>
                <a:cs typeface="Arial" panose="020B0604020202020204" pitchFamily="34" charset="0"/>
              </a:rPr>
              <a:t>genel bütçeden </a:t>
            </a:r>
            <a:r>
              <a:rPr lang="tr-TR" sz="2000" dirty="0">
                <a:latin typeface="Arial" panose="020B0604020202020204" pitchFamily="34" charset="0"/>
                <a:cs typeface="Arial" panose="020B0604020202020204" pitchFamily="34" charset="0"/>
              </a:rPr>
              <a:t>karşılanacak olup ihtiyaç için döner sermaye bütçelerine 20.000 TL konulacaktır. Zorunlu hallerde cari yıl içerisinde aktarma yapılabilecektir</a:t>
            </a:r>
            <a:r>
              <a:rPr lang="tr-TR"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solidFill>
                <a:srgbClr val="DC0C15"/>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Müdürlüğüne bağlı </a:t>
            </a:r>
            <a:r>
              <a:rPr lang="tr-TR" sz="2000" b="1" dirty="0">
                <a:latin typeface="Arial" panose="020B0604020202020204" pitchFamily="34" charset="0"/>
                <a:cs typeface="Arial" panose="020B0604020202020204" pitchFamily="34" charset="0"/>
              </a:rPr>
              <a:t>tüm işletme </a:t>
            </a:r>
            <a:r>
              <a:rPr lang="tr-TR" sz="2000" b="1" dirty="0" smtClean="0">
                <a:latin typeface="Arial" panose="020B0604020202020204" pitchFamily="34" charset="0"/>
                <a:cs typeface="Arial" panose="020B0604020202020204" pitchFamily="34" charset="0"/>
              </a:rPr>
              <a:t>birimlerinin; Taşıt Kiralaması Giderleri </a:t>
            </a:r>
            <a:r>
              <a:rPr lang="tr-TR" sz="2000" dirty="0" smtClean="0">
                <a:latin typeface="Arial" panose="020B0604020202020204" pitchFamily="34" charset="0"/>
                <a:cs typeface="Arial" panose="020B0604020202020204" pitchFamily="34" charset="0"/>
              </a:rPr>
              <a:t>(03.05.05.02) </a:t>
            </a:r>
            <a:r>
              <a:rPr lang="tr-TR" sz="2000" b="1" dirty="0" smtClean="0">
                <a:latin typeface="Arial" panose="020B0604020202020204" pitchFamily="34" charset="0"/>
                <a:cs typeface="Arial" panose="020B0604020202020204" pitchFamily="34" charset="0"/>
              </a:rPr>
              <a:t>öncelikle </a:t>
            </a:r>
            <a:r>
              <a:rPr lang="tr-TR" sz="2000" b="1" dirty="0">
                <a:latin typeface="Arial" panose="020B0604020202020204" pitchFamily="34" charset="0"/>
                <a:cs typeface="Arial" panose="020B0604020202020204" pitchFamily="34" charset="0"/>
              </a:rPr>
              <a:t>genel bütçeden </a:t>
            </a:r>
            <a:r>
              <a:rPr lang="tr-TR" sz="2000" dirty="0">
                <a:latin typeface="Arial" panose="020B0604020202020204" pitchFamily="34" charset="0"/>
                <a:cs typeface="Arial" panose="020B0604020202020204" pitchFamily="34" charset="0"/>
              </a:rPr>
              <a:t>karşılanacak olup yetersiz kalan kısmı döner sermaye bütçesinden karşılanacaktır. </a:t>
            </a:r>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3785652"/>
          </a:xfrm>
          <a:prstGeom prst="rect">
            <a:avLst/>
          </a:prstGeom>
        </p:spPr>
        <p:txBody>
          <a:bodyPr wrap="square">
            <a:spAutoFit/>
          </a:bodyPr>
          <a:lstStyle/>
          <a:p>
            <a:pPr marL="457200" indent="-457200">
              <a:buFont typeface="+mj-lt"/>
              <a:buAutoNum type="arabicPeriod" startAt="3"/>
            </a:pPr>
            <a:r>
              <a:rPr lang="tr-TR" sz="2000" b="1" dirty="0">
                <a:latin typeface="Arial" panose="020B0604020202020204" pitchFamily="34" charset="0"/>
                <a:cs typeface="Arial" panose="020B0604020202020204" pitchFamily="34" charset="0"/>
              </a:rPr>
              <a:t>Hizmet Alım Giderleri</a:t>
            </a:r>
            <a:r>
              <a:rPr lang="tr-TR" sz="2000" b="1" dirty="0" smtClean="0">
                <a:latin typeface="Arial" panose="020B0604020202020204" pitchFamily="34" charset="0"/>
                <a:cs typeface="Arial" panose="020B0604020202020204" pitchFamily="34" charset="0"/>
              </a:rPr>
              <a:t>:</a:t>
            </a:r>
          </a:p>
          <a:p>
            <a:endParaRPr lang="tr-TR"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Görüntüleme, laboratuvar, fizik tedavi, klinik destek vb. sağlık hizmetleri alımlarında 2019 yılı gerçekleşmelerine deflatör oranı uygulanmak suretiyle 2020 yılı bütçesi hazırlanacaktır</a:t>
            </a:r>
            <a:r>
              <a:rPr lang="tr-TR" sz="2000" dirty="0" smtClean="0">
                <a:latin typeface="Arial" panose="020B0604020202020204" pitchFamily="34" charset="0"/>
                <a:cs typeface="Arial" panose="020B0604020202020204" pitchFamily="34" charset="0"/>
              </a:rPr>
              <a:t>.</a:t>
            </a:r>
          </a:p>
          <a:p>
            <a:pPr algn="just"/>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Hizmet Alım </a:t>
            </a:r>
            <a:r>
              <a:rPr lang="tr-TR" sz="2000" dirty="0" smtClean="0">
                <a:latin typeface="Arial" panose="020B0604020202020204" pitchFamily="34" charset="0"/>
                <a:cs typeface="Arial" panose="020B0604020202020204" pitchFamily="34" charset="0"/>
              </a:rPr>
              <a:t>Giderleri için önceki </a:t>
            </a:r>
            <a:r>
              <a:rPr lang="tr-TR" sz="2000" dirty="0">
                <a:latin typeface="Arial" panose="020B0604020202020204" pitchFamily="34" charset="0"/>
                <a:cs typeface="Arial" panose="020B0604020202020204" pitchFamily="34" charset="0"/>
              </a:rPr>
              <a:t>yıllarda yapılan gider gerçekleşmeleri ile 2020 yılı </a:t>
            </a:r>
            <a:r>
              <a:rPr lang="tr-TR" sz="2000" dirty="0" smtClean="0">
                <a:latin typeface="Arial" panose="020B0604020202020204" pitchFamily="34" charset="0"/>
                <a:cs typeface="Arial" panose="020B0604020202020204" pitchFamily="34" charset="0"/>
              </a:rPr>
              <a:t>ihtiyaçları da </a:t>
            </a:r>
            <a:r>
              <a:rPr lang="tr-TR" sz="2000" dirty="0">
                <a:latin typeface="Arial" panose="020B0604020202020204" pitchFamily="34" charset="0"/>
                <a:cs typeface="Arial" panose="020B0604020202020204" pitchFamily="34" charset="0"/>
              </a:rPr>
              <a:t>göz önünde </a:t>
            </a:r>
            <a:r>
              <a:rPr lang="tr-TR" sz="2000" dirty="0" smtClean="0">
                <a:latin typeface="Arial" panose="020B0604020202020204" pitchFamily="34" charset="0"/>
                <a:cs typeface="Arial" panose="020B0604020202020204" pitchFamily="34" charset="0"/>
              </a:rPr>
              <a:t>bulundurulmalıdır. </a:t>
            </a:r>
          </a:p>
          <a:p>
            <a:pPr algn="just"/>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Müdürlüğüne bağlı </a:t>
            </a:r>
            <a:r>
              <a:rPr lang="tr-TR" sz="2000" b="1" dirty="0">
                <a:latin typeface="Arial" panose="020B0604020202020204" pitchFamily="34" charset="0"/>
                <a:cs typeface="Arial" panose="020B0604020202020204" pitchFamily="34" charset="0"/>
              </a:rPr>
              <a:t>tüm işletme </a:t>
            </a:r>
            <a:r>
              <a:rPr lang="tr-TR" sz="2000" b="1" dirty="0" smtClean="0">
                <a:latin typeface="Arial" panose="020B0604020202020204" pitchFamily="34" charset="0"/>
                <a:cs typeface="Arial" panose="020B0604020202020204" pitchFamily="34" charset="0"/>
              </a:rPr>
              <a:t>birimleri</a:t>
            </a:r>
            <a:r>
              <a:rPr lang="tr-TR" sz="2000" dirty="0" smtClean="0">
                <a:latin typeface="Arial" panose="020B0604020202020204" pitchFamily="34" charset="0"/>
                <a:cs typeface="Arial" panose="020B0604020202020204" pitchFamily="34" charset="0"/>
              </a:rPr>
              <a:t>; </a:t>
            </a:r>
            <a:r>
              <a:rPr lang="tr-TR" sz="2000" b="1" dirty="0" smtClean="0">
                <a:latin typeface="Arial" panose="020B0604020202020204" pitchFamily="34" charset="0"/>
                <a:cs typeface="Arial" panose="020B0604020202020204" pitchFamily="34" charset="0"/>
              </a:rPr>
              <a:t>Tanıtma, Ağırlama, Tören, Fuar, Organizasyon Giderleri</a:t>
            </a:r>
            <a:r>
              <a:rPr lang="tr-TR" sz="2000" dirty="0" smtClean="0">
                <a:latin typeface="Arial" panose="020B0604020202020204" pitchFamily="34" charset="0"/>
                <a:cs typeface="Arial" panose="020B0604020202020204" pitchFamily="34" charset="0"/>
              </a:rPr>
              <a:t> (03.05.01.78) </a:t>
            </a:r>
            <a:r>
              <a:rPr lang="tr-TR" sz="2000" dirty="0">
                <a:latin typeface="Arial" panose="020B0604020202020204" pitchFamily="34" charset="0"/>
                <a:cs typeface="Arial" panose="020B0604020202020204" pitchFamily="34" charset="0"/>
              </a:rPr>
              <a:t>için </a:t>
            </a:r>
            <a:r>
              <a:rPr lang="tr-TR" sz="2000" dirty="0" smtClean="0">
                <a:latin typeface="Arial" panose="020B0604020202020204" pitchFamily="34" charset="0"/>
                <a:cs typeface="Arial" panose="020B0604020202020204" pitchFamily="34" charset="0"/>
              </a:rPr>
              <a:t>döner sermaye bütçesi yapmayacaktır</a:t>
            </a:r>
            <a:r>
              <a:rPr lang="tr-TR" sz="2000" dirty="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26</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4401205"/>
          </a:xfrm>
          <a:prstGeom prst="rect">
            <a:avLst/>
          </a:prstGeom>
        </p:spPr>
        <p:txBody>
          <a:bodyPr wrap="square">
            <a:spAutoFit/>
          </a:bodyPr>
          <a:lstStyle/>
          <a:p>
            <a:pPr marL="457200" indent="-457200">
              <a:buFont typeface="+mj-lt"/>
              <a:buAutoNum type="arabicPeriod" startAt="4"/>
            </a:pPr>
            <a:r>
              <a:rPr lang="tr-TR" sz="2000" b="1" dirty="0">
                <a:latin typeface="Arial" panose="020B0604020202020204" pitchFamily="34" charset="0"/>
                <a:cs typeface="Arial" panose="020B0604020202020204" pitchFamily="34" charset="0"/>
              </a:rPr>
              <a:t>Kanuni Yükümlülük Giderleri</a:t>
            </a:r>
            <a:r>
              <a:rPr lang="tr-TR" sz="2000" b="1" dirty="0" smtClean="0">
                <a:latin typeface="Arial" panose="020B0604020202020204" pitchFamily="34" charset="0"/>
                <a:cs typeface="Arial" panose="020B0604020202020204" pitchFamily="34" charset="0"/>
              </a:rPr>
              <a:t>:</a:t>
            </a:r>
          </a:p>
          <a:p>
            <a:endParaRPr lang="tr-TR"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Sağlık Müdürlüğü </a:t>
            </a:r>
            <a:r>
              <a:rPr lang="tr-TR" sz="2000" dirty="0">
                <a:latin typeface="Arial" panose="020B0604020202020204" pitchFamily="34" charset="0"/>
                <a:cs typeface="Arial" panose="020B0604020202020204" pitchFamily="34" charset="0"/>
              </a:rPr>
              <a:t>İşletme Birimleri için </a:t>
            </a:r>
            <a:r>
              <a:rPr lang="tr-TR" sz="2000" b="1" dirty="0" smtClean="0">
                <a:latin typeface="Arial" panose="020B0604020202020204" pitchFamily="34" charset="0"/>
                <a:cs typeface="Arial" panose="020B0604020202020204" pitchFamily="34" charset="0"/>
              </a:rPr>
              <a:t>Merkez Pay </a:t>
            </a:r>
            <a:r>
              <a:rPr lang="tr-TR" sz="2000" dirty="0" smtClean="0">
                <a:latin typeface="Arial" panose="020B0604020202020204" pitchFamily="34" charset="0"/>
                <a:cs typeface="Arial" panose="020B0604020202020204" pitchFamily="34" charset="0"/>
              </a:rPr>
              <a:t>(05.08.01.08) bütçesi </a:t>
            </a:r>
            <a:r>
              <a:rPr lang="tr-TR" sz="2000" dirty="0">
                <a:latin typeface="Arial" panose="020B0604020202020204" pitchFamily="34" charset="0"/>
                <a:cs typeface="Arial" panose="020B0604020202020204" pitchFamily="34" charset="0"/>
              </a:rPr>
              <a:t>hesaplanmayacaktır</a:t>
            </a:r>
            <a:r>
              <a:rPr lang="tr-TR" sz="2000" dirty="0" smtClean="0">
                <a:latin typeface="Arial" panose="020B0604020202020204" pitchFamily="34" charset="0"/>
                <a:cs typeface="Arial" panose="020B0604020202020204" pitchFamily="34" charset="0"/>
              </a:rPr>
              <a:t>.</a:t>
            </a:r>
          </a:p>
          <a:p>
            <a:pPr algn="just"/>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İ</a:t>
            </a:r>
            <a:r>
              <a:rPr lang="tr-TR" sz="2000" dirty="0" smtClean="0">
                <a:latin typeface="Arial" panose="020B0604020202020204" pitchFamily="34" charset="0"/>
                <a:cs typeface="Arial" panose="020B0604020202020204" pitchFamily="34" charset="0"/>
              </a:rPr>
              <a:t>şletme </a:t>
            </a:r>
            <a:r>
              <a:rPr lang="tr-TR" sz="2000" dirty="0">
                <a:latin typeface="Arial" panose="020B0604020202020204" pitchFamily="34" charset="0"/>
                <a:cs typeface="Arial" panose="020B0604020202020204" pitchFamily="34" charset="0"/>
              </a:rPr>
              <a:t>birimleri tarafından </a:t>
            </a:r>
            <a:r>
              <a:rPr lang="tr-TR" sz="2000" b="1" dirty="0">
                <a:latin typeface="Arial" panose="020B0604020202020204" pitchFamily="34" charset="0"/>
                <a:cs typeface="Arial" panose="020B0604020202020204" pitchFamily="34" charset="0"/>
              </a:rPr>
              <a:t>yalnızca diğer tahsilatlar </a:t>
            </a:r>
            <a:r>
              <a:rPr lang="tr-TR" sz="2000" dirty="0">
                <a:latin typeface="Arial" panose="020B0604020202020204" pitchFamily="34" charset="0"/>
                <a:cs typeface="Arial" panose="020B0604020202020204" pitchFamily="34" charset="0"/>
              </a:rPr>
              <a:t>için </a:t>
            </a:r>
            <a:r>
              <a:rPr lang="tr-TR" sz="2000" b="1" dirty="0" smtClean="0">
                <a:latin typeface="Arial" panose="020B0604020202020204" pitchFamily="34" charset="0"/>
                <a:cs typeface="Arial" panose="020B0604020202020204" pitchFamily="34" charset="0"/>
              </a:rPr>
              <a:t>Hazine Hissesi </a:t>
            </a:r>
            <a:r>
              <a:rPr lang="tr-TR" sz="2000" dirty="0" smtClean="0">
                <a:latin typeface="Arial" panose="020B0604020202020204" pitchFamily="34" charset="0"/>
                <a:cs typeface="Arial" panose="020B0604020202020204" pitchFamily="34" charset="0"/>
              </a:rPr>
              <a:t>(05.08.01.06) bütçesi </a:t>
            </a:r>
            <a:r>
              <a:rPr lang="tr-TR" sz="2000" dirty="0">
                <a:latin typeface="Arial" panose="020B0604020202020204" pitchFamily="34" charset="0"/>
                <a:cs typeface="Arial" panose="020B0604020202020204" pitchFamily="34" charset="0"/>
              </a:rPr>
              <a:t>hesaplanacaktır</a:t>
            </a:r>
            <a:r>
              <a:rPr lang="tr-TR" sz="2000" dirty="0" smtClean="0">
                <a:latin typeface="Arial" panose="020B0604020202020204" pitchFamily="34" charset="0"/>
                <a:cs typeface="Arial" panose="020B0604020202020204" pitchFamily="34" charset="0"/>
              </a:rPr>
              <a:t>.</a:t>
            </a:r>
          </a:p>
          <a:p>
            <a:pPr algn="just"/>
            <a:r>
              <a:rPr lang="tr-TR" sz="2000" dirty="0" smtClean="0">
                <a:latin typeface="Arial" panose="020B0604020202020204" pitchFamily="34" charset="0"/>
                <a:cs typeface="Arial" panose="020B0604020202020204" pitchFamily="34" charset="0"/>
              </a:rPr>
              <a:t> </a:t>
            </a: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b="1" dirty="0" smtClean="0">
                <a:latin typeface="Arial" panose="020B0604020202020204" pitchFamily="34" charset="0"/>
                <a:cs typeface="Arial" panose="020B0604020202020204" pitchFamily="34" charset="0"/>
              </a:rPr>
              <a:t>Sosyal </a:t>
            </a:r>
            <a:r>
              <a:rPr lang="tr-TR" sz="2000" b="1" dirty="0">
                <a:latin typeface="Arial" panose="020B0604020202020204" pitchFamily="34" charset="0"/>
                <a:cs typeface="Arial" panose="020B0604020202020204" pitchFamily="34" charset="0"/>
              </a:rPr>
              <a:t>Hizmetler </a:t>
            </a:r>
            <a:r>
              <a:rPr lang="tr-TR" sz="2000" b="1" dirty="0" smtClean="0">
                <a:latin typeface="Arial" panose="020B0604020202020204" pitchFamily="34" charset="0"/>
                <a:cs typeface="Arial" panose="020B0604020202020204" pitchFamily="34" charset="0"/>
              </a:rPr>
              <a:t>Kurumu Payı </a:t>
            </a:r>
            <a:r>
              <a:rPr lang="tr-TR" sz="2000" dirty="0">
                <a:latin typeface="Arial" panose="020B0604020202020204" pitchFamily="34" charset="0"/>
                <a:cs typeface="Arial" panose="020B0604020202020204" pitchFamily="34" charset="0"/>
              </a:rPr>
              <a:t>(</a:t>
            </a:r>
            <a:r>
              <a:rPr lang="tr-TR" sz="2000" dirty="0" smtClean="0">
                <a:latin typeface="Arial" panose="020B0604020202020204" pitchFamily="34" charset="0"/>
                <a:cs typeface="Arial" panose="020B0604020202020204" pitchFamily="34" charset="0"/>
              </a:rPr>
              <a:t>SHÇEK-05.08.01.07) </a:t>
            </a:r>
            <a:r>
              <a:rPr lang="tr-TR" sz="2000" dirty="0">
                <a:latin typeface="Arial" panose="020B0604020202020204" pitchFamily="34" charset="0"/>
                <a:cs typeface="Arial" panose="020B0604020202020204" pitchFamily="34" charset="0"/>
              </a:rPr>
              <a:t>için </a:t>
            </a:r>
            <a:r>
              <a:rPr lang="tr-TR" sz="2000" b="1" dirty="0">
                <a:latin typeface="Arial" panose="020B0604020202020204" pitchFamily="34" charset="0"/>
                <a:cs typeface="Arial" panose="020B0604020202020204" pitchFamily="34" charset="0"/>
              </a:rPr>
              <a:t>tahmini gelirin %1’i </a:t>
            </a:r>
            <a:r>
              <a:rPr lang="tr-TR" sz="2000" dirty="0">
                <a:latin typeface="Arial" panose="020B0604020202020204" pitchFamily="34" charset="0"/>
                <a:cs typeface="Arial" panose="020B0604020202020204" pitchFamily="34" charset="0"/>
              </a:rPr>
              <a:t>oranında bütçe hesaplanacaktır</a:t>
            </a:r>
            <a:r>
              <a:rPr lang="tr-TR"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a:t>
            </a:r>
            <a:r>
              <a:rPr lang="tr-TR" sz="2000" dirty="0" smtClean="0">
                <a:latin typeface="Arial" panose="020B0604020202020204" pitchFamily="34" charset="0"/>
                <a:cs typeface="Arial" panose="020B0604020202020204" pitchFamily="34" charset="0"/>
              </a:rPr>
              <a:t>Tesisleri; </a:t>
            </a:r>
            <a:r>
              <a:rPr lang="tr-TR" sz="2000" b="1" dirty="0" smtClean="0">
                <a:latin typeface="Arial" panose="020B0604020202020204" pitchFamily="34" charset="0"/>
                <a:cs typeface="Arial" panose="020B0604020202020204" pitchFamily="34" charset="0"/>
              </a:rPr>
              <a:t>Bilimsel </a:t>
            </a:r>
            <a:r>
              <a:rPr lang="tr-TR" sz="2000" b="1" dirty="0">
                <a:latin typeface="Arial" panose="020B0604020202020204" pitchFamily="34" charset="0"/>
                <a:cs typeface="Arial" panose="020B0604020202020204" pitchFamily="34" charset="0"/>
              </a:rPr>
              <a:t>Araştırma Proje </a:t>
            </a:r>
            <a:r>
              <a:rPr lang="tr-TR" sz="2000" b="1" dirty="0" smtClean="0">
                <a:latin typeface="Arial" panose="020B0604020202020204" pitchFamily="34" charset="0"/>
                <a:cs typeface="Arial" panose="020B0604020202020204" pitchFamily="34" charset="0"/>
              </a:rPr>
              <a:t>Payı </a:t>
            </a:r>
            <a:r>
              <a:rPr lang="tr-TR" sz="2000" dirty="0" smtClean="0">
                <a:latin typeface="Arial" panose="020B0604020202020204" pitchFamily="34" charset="0"/>
                <a:cs typeface="Arial" panose="020B0604020202020204" pitchFamily="34" charset="0"/>
              </a:rPr>
              <a:t>(05.08.02.10) ödemeleri kesinleşmediği için bütçe hesaplamayacaklardır.</a:t>
            </a: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32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27</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3170099"/>
          </a:xfrm>
          <a:prstGeom prst="rect">
            <a:avLst/>
          </a:prstGeom>
        </p:spPr>
        <p:txBody>
          <a:bodyPr wrap="square">
            <a:spAutoFit/>
          </a:bodyPr>
          <a:lstStyle/>
          <a:p>
            <a:pPr marL="457200" indent="-457200">
              <a:buFont typeface="+mj-lt"/>
              <a:buAutoNum type="arabicPeriod" startAt="5"/>
            </a:pPr>
            <a:r>
              <a:rPr lang="tr-TR" sz="2000" b="1" dirty="0">
                <a:latin typeface="Arial" panose="020B0604020202020204" pitchFamily="34" charset="0"/>
                <a:cs typeface="Arial" panose="020B0604020202020204" pitchFamily="34" charset="0"/>
              </a:rPr>
              <a:t>Tıbbi Malzeme, İlaç ve Laboratuvar Malzemesi </a:t>
            </a:r>
            <a:r>
              <a:rPr lang="tr-TR" sz="2000" b="1" dirty="0" smtClean="0">
                <a:latin typeface="Arial" panose="020B0604020202020204" pitchFamily="34" charset="0"/>
                <a:cs typeface="Arial" panose="020B0604020202020204" pitchFamily="34" charset="0"/>
              </a:rPr>
              <a:t>Giderleri:</a:t>
            </a:r>
          </a:p>
          <a:p>
            <a:endParaRPr lang="tr-TR" sz="2000" b="1" dirty="0" smtClean="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Tıbbi malzeme, ilaç ve laboratuvar </a:t>
            </a:r>
            <a:r>
              <a:rPr lang="tr-TR" sz="2000" dirty="0" smtClean="0">
                <a:latin typeface="Arial" panose="020B0604020202020204" pitchFamily="34" charset="0"/>
                <a:cs typeface="Arial" panose="020B0604020202020204" pitchFamily="34" charset="0"/>
              </a:rPr>
              <a:t>malzemesi giderleri </a:t>
            </a:r>
            <a:r>
              <a:rPr lang="tr-TR" sz="2000" dirty="0">
                <a:latin typeface="Arial" panose="020B0604020202020204" pitchFamily="34" charset="0"/>
                <a:cs typeface="Arial" panose="020B0604020202020204" pitchFamily="34" charset="0"/>
              </a:rPr>
              <a:t>bütçesi yapılırken; </a:t>
            </a:r>
            <a:endParaRPr lang="tr-TR" sz="2000" dirty="0" smtClean="0">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T</a:t>
            </a:r>
            <a:r>
              <a:rPr lang="tr-TR" sz="2000" dirty="0" smtClean="0">
                <a:latin typeface="Arial" panose="020B0604020202020204" pitchFamily="34" charset="0"/>
                <a:cs typeface="Arial" panose="020B0604020202020204" pitchFamily="34" charset="0"/>
              </a:rPr>
              <a:t>ahmini </a:t>
            </a:r>
            <a:r>
              <a:rPr lang="tr-TR" sz="2000" dirty="0">
                <a:latin typeface="Arial" panose="020B0604020202020204" pitchFamily="34" charset="0"/>
                <a:cs typeface="Arial" panose="020B0604020202020204" pitchFamily="34" charset="0"/>
              </a:rPr>
              <a:t>bütçe gerçekleşmelerine deflatör oranı uygulanmak suretiyle hesaplanan tutarlar 2020 Yılı bütçesi olarak dikkate alınacaktır. </a:t>
            </a:r>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Önceki </a:t>
            </a:r>
            <a:r>
              <a:rPr lang="tr-TR" sz="2000" dirty="0">
                <a:latin typeface="Arial" panose="020B0604020202020204" pitchFamily="34" charset="0"/>
                <a:cs typeface="Arial" panose="020B0604020202020204" pitchFamily="34" charset="0"/>
              </a:rPr>
              <a:t>yıllarda yapılan gider gerçekleşmeleri ile 2020 yılı ihtiyaçları ve stok durumları da göz önünde bulundurulacaktır. </a:t>
            </a:r>
            <a:endParaRPr lang="tr-TR" sz="2000" dirty="0" smtClean="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1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591366" y="2214433"/>
            <a:ext cx="9027420" cy="1631216"/>
          </a:xfrm>
          <a:prstGeom prst="rect">
            <a:avLst/>
          </a:prstGeom>
        </p:spPr>
        <p:txBody>
          <a:bodyPr wrap="square">
            <a:spAutoFit/>
          </a:bodyPr>
          <a:lstStyle/>
          <a:p>
            <a:pPr marL="457200" indent="-457200">
              <a:buFont typeface="+mj-lt"/>
              <a:buAutoNum type="arabicPeriod" startAt="6"/>
            </a:pPr>
            <a:r>
              <a:rPr lang="tr-TR" sz="2000" b="1" dirty="0" smtClean="0">
                <a:latin typeface="Arial" panose="020B0604020202020204" pitchFamily="34" charset="0"/>
                <a:cs typeface="Arial" panose="020B0604020202020204" pitchFamily="34" charset="0"/>
              </a:rPr>
              <a:t>Yatırım Giderleri:</a:t>
            </a:r>
          </a:p>
          <a:p>
            <a:endParaRPr lang="tr-TR"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tr-TR" sz="2000" dirty="0">
                <a:latin typeface="Arial" panose="020B0604020202020204" pitchFamily="34" charset="0"/>
                <a:cs typeface="Arial" panose="020B0604020202020204" pitchFamily="34" charset="0"/>
              </a:rPr>
              <a:t>Yatırım Giderleri Grubuna konulacak bütçe tutarı, </a:t>
            </a:r>
            <a:r>
              <a:rPr lang="tr-TR" sz="2000" b="1" dirty="0">
                <a:latin typeface="Arial" panose="020B0604020202020204" pitchFamily="34" charset="0"/>
                <a:cs typeface="Arial" panose="020B0604020202020204" pitchFamily="34" charset="0"/>
              </a:rPr>
              <a:t>toplam döner sermaye bütçesinin (Gider Bütçesi Dengeleme Payı hariç) %4’ünü</a:t>
            </a:r>
            <a:r>
              <a:rPr lang="tr-TR" sz="2000" dirty="0">
                <a:latin typeface="Arial" panose="020B0604020202020204" pitchFamily="34" charset="0"/>
                <a:cs typeface="Arial" panose="020B0604020202020204" pitchFamily="34" charset="0"/>
              </a:rPr>
              <a:t> geçmeyecektir. </a:t>
            </a: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9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29</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D</a:t>
            </a:r>
            <a:r>
              <a:rPr lang="tr-TR" sz="3100" b="1" dirty="0" smtClean="0"/>
              <a:t>. İşletme Birimi Bütçelerinin Belirlenme Süreci </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3477875"/>
          </a:xfrm>
          <a:prstGeom prst="rect">
            <a:avLst/>
          </a:prstGeom>
        </p:spPr>
        <p:txBody>
          <a:bodyPr wrap="square">
            <a:spAutoFit/>
          </a:bodyPr>
          <a:lstStyle/>
          <a:p>
            <a:pPr marL="457200" indent="-457200">
              <a:buFont typeface="+mj-lt"/>
              <a:buAutoNum type="arabicPeriod" startAt="7"/>
            </a:pPr>
            <a:r>
              <a:rPr lang="tr-TR" sz="2000" b="1" dirty="0" smtClean="0">
                <a:latin typeface="Arial" panose="020B0604020202020204" pitchFamily="34" charset="0"/>
                <a:cs typeface="Arial" panose="020B0604020202020204" pitchFamily="34" charset="0"/>
              </a:rPr>
              <a:t>Yedek Ödenek:</a:t>
            </a:r>
          </a:p>
          <a:p>
            <a:endParaRPr lang="tr-TR"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2020 yılında uygulanacak olan yeni hesap planına göre Gider Bütçesi Dengeleme </a:t>
            </a:r>
            <a:r>
              <a:rPr lang="tr-TR" sz="2000" dirty="0" smtClean="0">
                <a:latin typeface="Arial" panose="020B0604020202020204" pitchFamily="34" charset="0"/>
                <a:cs typeface="Arial" panose="020B0604020202020204" pitchFamily="34" charset="0"/>
              </a:rPr>
              <a:t>Payının ismi </a:t>
            </a:r>
            <a:r>
              <a:rPr lang="tr-TR" sz="2000" b="1" dirty="0" smtClean="0">
                <a:latin typeface="Arial" panose="020B0604020202020204" pitchFamily="34" charset="0"/>
                <a:cs typeface="Arial" panose="020B0604020202020204" pitchFamily="34" charset="0"/>
              </a:rPr>
              <a:t>Yedek Ödenek </a:t>
            </a:r>
            <a:r>
              <a:rPr lang="tr-TR" sz="2000" dirty="0" smtClean="0">
                <a:latin typeface="Arial" panose="020B0604020202020204" pitchFamily="34" charset="0"/>
                <a:cs typeface="Arial" panose="020B0604020202020204" pitchFamily="34" charset="0"/>
              </a:rPr>
              <a:t>(11.01) olmuştur. </a:t>
            </a: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Bütçelerden Yedek Ödenek ayrılması </a:t>
            </a:r>
            <a:r>
              <a:rPr lang="tr-TR" sz="2000" dirty="0">
                <a:latin typeface="Arial" panose="020B0604020202020204" pitchFamily="34" charset="0"/>
                <a:cs typeface="Arial" panose="020B0604020202020204" pitchFamily="34" charset="0"/>
              </a:rPr>
              <a:t>uygulamasına 2020 yılında da devam edilecek olup işletme birimleri </a:t>
            </a:r>
            <a:r>
              <a:rPr lang="tr-TR" sz="2000" b="1" dirty="0">
                <a:latin typeface="Arial" panose="020B0604020202020204" pitchFamily="34" charset="0"/>
                <a:cs typeface="Arial" panose="020B0604020202020204" pitchFamily="34" charset="0"/>
              </a:rPr>
              <a:t>gelir bütçesinin % 5’ini </a:t>
            </a:r>
            <a:r>
              <a:rPr lang="tr-TR" sz="2000" dirty="0" smtClean="0">
                <a:latin typeface="Arial" panose="020B0604020202020204" pitchFamily="34" charset="0"/>
                <a:cs typeface="Arial" panose="020B0604020202020204" pitchFamily="34" charset="0"/>
              </a:rPr>
              <a:t>Yedek Ödenek olarak </a:t>
            </a:r>
            <a:r>
              <a:rPr lang="tr-TR" sz="2000" dirty="0">
                <a:latin typeface="Arial" panose="020B0604020202020204" pitchFamily="34" charset="0"/>
                <a:cs typeface="Arial" panose="020B0604020202020204" pitchFamily="34" charset="0"/>
              </a:rPr>
              <a:t>ayıracaktır. </a:t>
            </a:r>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Bakanlığımızca </a:t>
            </a:r>
            <a:r>
              <a:rPr lang="tr-TR" sz="2000" dirty="0">
                <a:latin typeface="Arial" panose="020B0604020202020204" pitchFamily="34" charset="0"/>
                <a:cs typeface="Arial" panose="020B0604020202020204" pitchFamily="34" charset="0"/>
              </a:rPr>
              <a:t>gerek görüldüğünde, gider bütçesi dengeleme payından aktarma talepleri </a:t>
            </a:r>
            <a:r>
              <a:rPr lang="tr-TR" sz="2000" b="1" dirty="0" smtClean="0">
                <a:latin typeface="Arial" panose="020B0604020202020204" pitchFamily="34" charset="0"/>
                <a:cs typeface="Arial" panose="020B0604020202020204" pitchFamily="34" charset="0"/>
              </a:rPr>
              <a:t>ayrıntılı gerekçeleriyle </a:t>
            </a:r>
            <a:r>
              <a:rPr lang="tr-TR" sz="2000" dirty="0">
                <a:latin typeface="Arial" panose="020B0604020202020204" pitchFamily="34" charset="0"/>
                <a:cs typeface="Arial" panose="020B0604020202020204" pitchFamily="34" charset="0"/>
              </a:rPr>
              <a:t>birlikte resmi yazıyla </a:t>
            </a:r>
            <a:r>
              <a:rPr lang="tr-TR" sz="2000" dirty="0" smtClean="0">
                <a:latin typeface="Arial" panose="020B0604020202020204" pitchFamily="34" charset="0"/>
                <a:cs typeface="Arial" panose="020B0604020202020204" pitchFamily="34" charset="0"/>
              </a:rPr>
              <a:t>yapılacaktır.</a:t>
            </a: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42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A</a:t>
            </a:r>
            <a:r>
              <a:rPr lang="tr-TR" sz="3000" b="1" dirty="0" smtClean="0"/>
              <a:t>. Yasal Dayanak</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3</a:t>
            </a:fld>
            <a:endParaRPr lang="tr-TR" dirty="0"/>
          </a:p>
        </p:txBody>
      </p:sp>
    </p:spTree>
    <p:extLst>
      <p:ext uri="{BB962C8B-B14F-4D97-AF65-F5344CB8AC3E}">
        <p14:creationId xmlns:p14="http://schemas.microsoft.com/office/powerpoint/2010/main" val="290889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E</a:t>
            </a:r>
            <a:r>
              <a:rPr lang="tr-TR" sz="3000" b="1" dirty="0" smtClean="0"/>
              <a:t>. Bütçenin Kullanılması</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30</a:t>
            </a:fld>
            <a:endParaRPr lang="tr-TR" dirty="0"/>
          </a:p>
        </p:txBody>
      </p:sp>
    </p:spTree>
    <p:extLst>
      <p:ext uri="{BB962C8B-B14F-4D97-AF65-F5344CB8AC3E}">
        <p14:creationId xmlns:p14="http://schemas.microsoft.com/office/powerpoint/2010/main" val="109256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31</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E. Bütçenin Kullanılması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8710077"/>
          </a:xfrm>
          <a:prstGeom prst="rect">
            <a:avLst/>
          </a:prstGeom>
        </p:spPr>
        <p:txBody>
          <a:bodyPr wrap="square">
            <a:spAutoFit/>
          </a:bodyPr>
          <a:lstStyle/>
          <a:p>
            <a:pPr marL="457200" indent="-457200">
              <a:buFont typeface="+mj-lt"/>
              <a:buAutoNum type="arabicPeriod"/>
            </a:pPr>
            <a:r>
              <a:rPr lang="tr-TR" sz="2000" b="1" dirty="0">
                <a:latin typeface="Arial" panose="020B0604020202020204" pitchFamily="34" charset="0"/>
                <a:cs typeface="Arial" panose="020B0604020202020204" pitchFamily="34" charset="0"/>
              </a:rPr>
              <a:t>Bütçe </a:t>
            </a:r>
            <a:r>
              <a:rPr lang="tr-TR" sz="2000" b="1" dirty="0" smtClean="0">
                <a:latin typeface="Arial" panose="020B0604020202020204" pitchFamily="34" charset="0"/>
                <a:cs typeface="Arial" panose="020B0604020202020204" pitchFamily="34" charset="0"/>
              </a:rPr>
              <a:t>Aktarmaları:</a:t>
            </a:r>
          </a:p>
          <a:p>
            <a:endParaRPr lang="tr-TR"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Bütçelerde </a:t>
            </a:r>
            <a:r>
              <a:rPr lang="tr-TR" sz="2000" dirty="0">
                <a:latin typeface="Arial" panose="020B0604020202020204" pitchFamily="34" charset="0"/>
                <a:cs typeface="Arial" panose="020B0604020202020204" pitchFamily="34" charset="0"/>
              </a:rPr>
              <a:t>yapılacak bölüm içi aktarmalar, İl Sağlık Müdürlüğünce onaylanacaktır. </a:t>
            </a:r>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Sistem üzerinden günde sadece bir defa aktarım yapılabilir</a:t>
            </a:r>
            <a:r>
              <a:rPr lang="tr-TR" sz="2000" dirty="0" smtClean="0">
                <a:latin typeface="Arial" panose="020B0604020202020204" pitchFamily="34" charset="0"/>
                <a:cs typeface="Arial" panose="020B0604020202020204" pitchFamily="34" charset="0"/>
              </a:rPr>
              <a:t>.</a:t>
            </a: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Bölümler </a:t>
            </a:r>
            <a:r>
              <a:rPr lang="tr-TR" sz="2000" dirty="0">
                <a:latin typeface="Arial" panose="020B0604020202020204" pitchFamily="34" charset="0"/>
                <a:cs typeface="Arial" panose="020B0604020202020204" pitchFamily="34" charset="0"/>
              </a:rPr>
              <a:t>arası aktarmalar; Sağlık Müdürlüğü İşletme Birimlerinde Strateji Geliştirme Başkanlığı, sağlık tesisleri işletme birimlerinde ise Kamu Hastaneleri Genel Müdürlüğü tarafından değerlendirilecektir</a:t>
            </a:r>
            <a:r>
              <a:rPr lang="tr-TR" sz="2000" dirty="0" smtClean="0">
                <a:latin typeface="Arial" panose="020B0604020202020204" pitchFamily="34" charset="0"/>
                <a:cs typeface="Arial" panose="020B0604020202020204" pitchFamily="34" charset="0"/>
              </a:rPr>
              <a:t>.</a:t>
            </a:r>
          </a:p>
          <a:p>
            <a:pPr algn="just"/>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Aktarma gerekçesinin ayrıntılı yazılması gerekmektedir. (</a:t>
            </a:r>
            <a:r>
              <a:rPr lang="tr-TR" sz="2000" dirty="0" smtClean="0"/>
              <a:t>İlgili kalemlerde ödeneğe ihtiyaç duyulmaktadır diye aktarma gerekçesi olmaz!)</a:t>
            </a:r>
          </a:p>
          <a:p>
            <a:pPr marL="342900" indent="-342900" algn="just">
              <a:buFont typeface="Wingdings" panose="05000000000000000000" pitchFamily="2" charset="2"/>
              <a:buChar char="Ø"/>
            </a:pPr>
            <a:endParaRPr lang="tr-TR" sz="2000" dirty="0"/>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endParaRPr lang="tr-TR" sz="2000" dirty="0" smtClean="0">
              <a:solidFill>
                <a:srgbClr val="DC0C15"/>
              </a:solidFill>
              <a:latin typeface="Arial" panose="020B0604020202020204" pitchFamily="34" charset="0"/>
              <a:cs typeface="Arial" panose="020B0604020202020204" pitchFamily="34" charset="0"/>
            </a:endParaRPr>
          </a:p>
          <a:p>
            <a:endParaRPr lang="tr-TR" sz="2000" b="1" dirty="0" smtClean="0">
              <a:latin typeface="Arial" panose="020B0604020202020204" pitchFamily="34" charset="0"/>
              <a:cs typeface="Arial" panose="020B0604020202020204" pitchFamily="34" charset="0"/>
            </a:endParaRPr>
          </a:p>
          <a:p>
            <a:pPr marL="457200" indent="-457200">
              <a:buFont typeface="+mj-lt"/>
              <a:buAutoNum type="arabicPeriod" startAt="2"/>
            </a:pPr>
            <a:endParaRPr lang="tr-TR" sz="2000" b="1" dirty="0">
              <a:latin typeface="Arial" panose="020B0604020202020204" pitchFamily="34" charset="0"/>
              <a:cs typeface="Arial" panose="020B0604020202020204" pitchFamily="34" charset="0"/>
            </a:endParaRPr>
          </a:p>
          <a:p>
            <a:endParaRPr lang="tr-TR"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smtClean="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8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32</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E. Bütçenin Kullanılması</a:t>
            </a:r>
            <a:r>
              <a:rPr lang="tr-TR" sz="3600" b="1" dirty="0" smtClean="0"/>
              <a:t/>
            </a:r>
            <a:br>
              <a:rPr lang="tr-TR" sz="3600" b="1" dirty="0" smtClean="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4708981"/>
          </a:xfrm>
          <a:prstGeom prst="rect">
            <a:avLst/>
          </a:prstGeom>
        </p:spPr>
        <p:txBody>
          <a:bodyPr wrap="square">
            <a:spAutoFit/>
          </a:bodyPr>
          <a:lstStyle/>
          <a:p>
            <a:pPr marL="457200" indent="-457200">
              <a:buFont typeface="+mj-lt"/>
              <a:buAutoNum type="arabicPeriod"/>
            </a:pPr>
            <a:r>
              <a:rPr lang="tr-TR" sz="2000" b="1" dirty="0">
                <a:latin typeface="Arial" panose="020B0604020202020204" pitchFamily="34" charset="0"/>
                <a:cs typeface="Arial" panose="020B0604020202020204" pitchFamily="34" charset="0"/>
              </a:rPr>
              <a:t>Bütçe </a:t>
            </a:r>
            <a:r>
              <a:rPr lang="tr-TR" sz="2000" b="1" dirty="0" smtClean="0">
                <a:latin typeface="Arial" panose="020B0604020202020204" pitchFamily="34" charset="0"/>
                <a:cs typeface="Arial" panose="020B0604020202020204" pitchFamily="34" charset="0"/>
              </a:rPr>
              <a:t>Aktarmaları:</a:t>
            </a:r>
          </a:p>
          <a:p>
            <a:pPr algn="just"/>
            <a:endParaRPr lang="tr-TR" sz="2000" dirty="0"/>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Sağlık Müdürlüğü İşletme </a:t>
            </a:r>
            <a:r>
              <a:rPr lang="tr-TR" sz="2000" dirty="0" smtClean="0">
                <a:latin typeface="Arial" panose="020B0604020202020204" pitchFamily="34" charset="0"/>
                <a:cs typeface="Arial" panose="020B0604020202020204" pitchFamily="34" charset="0"/>
              </a:rPr>
              <a:t>Birimleri bölüm içi aktarma talepleri ile bölümler arası aktarma taleplerini aynı aktarmada Başkanlığımıza göndermemesi gerekmektedir.</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b="1" dirty="0" smtClean="0">
                <a:latin typeface="Arial" panose="020B0604020202020204" pitchFamily="34" charset="0"/>
                <a:cs typeface="Arial" panose="020B0604020202020204" pitchFamily="34" charset="0"/>
              </a:rPr>
              <a:t>Personel ve Ek Ödeme bölümlerinden diğer bölümlere </a:t>
            </a:r>
            <a:r>
              <a:rPr lang="tr-TR" sz="2000" b="1" dirty="0">
                <a:latin typeface="Arial" panose="020B0604020202020204" pitchFamily="34" charset="0"/>
                <a:cs typeface="Arial" panose="020B0604020202020204" pitchFamily="34" charset="0"/>
              </a:rPr>
              <a:t>aktarma yapılmayacaktır</a:t>
            </a:r>
            <a:r>
              <a:rPr lang="tr-TR" sz="2000" b="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(Personel ve Ek Ödeme grubu arasında bölümler arası aktarma yapılabilir.)</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Bedelsiz </a:t>
            </a:r>
            <a:r>
              <a:rPr lang="tr-TR" sz="2000" dirty="0" smtClean="0">
                <a:latin typeface="Arial" panose="020B0604020202020204" pitchFamily="34" charset="0"/>
                <a:cs typeface="Arial" panose="020B0604020202020204" pitchFamily="34" charset="0"/>
              </a:rPr>
              <a:t>mal alımlarında ve depo çıkışları için bütçe kullanılmasına gerek yoktur.</a:t>
            </a:r>
          </a:p>
          <a:p>
            <a:pPr marL="342900" lvl="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Yatırım Giderlerine yıl içinde aktarma talep edilmemesi gerekmektedir. Ancak yatırım bütçesi kullanılmayacaksa başka gruplara aktarma yapılabilir. </a:t>
            </a:r>
            <a:endParaRPr lang="tr-T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smtClean="0">
              <a:solidFill>
                <a:srgbClr val="FF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4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33</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E. Bütçenin Kullanılması</a:t>
            </a:r>
            <a:r>
              <a:rPr lang="tr-TR" sz="3600" b="1" dirty="0" smtClean="0"/>
              <a:t/>
            </a:r>
            <a:br>
              <a:rPr lang="tr-TR" sz="3600" b="1" dirty="0" smtClean="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5632311"/>
          </a:xfrm>
          <a:prstGeom prst="rect">
            <a:avLst/>
          </a:prstGeom>
        </p:spPr>
        <p:txBody>
          <a:bodyPr wrap="square">
            <a:spAutoFit/>
          </a:bodyPr>
          <a:lstStyle/>
          <a:p>
            <a:pPr marL="457200" indent="-457200">
              <a:buFont typeface="+mj-lt"/>
              <a:buAutoNum type="arabicPeriod" startAt="2"/>
            </a:pPr>
            <a:r>
              <a:rPr lang="tr-TR" sz="2000" b="1" dirty="0">
                <a:latin typeface="Arial" panose="020B0604020202020204" pitchFamily="34" charset="0"/>
                <a:cs typeface="Arial" panose="020B0604020202020204" pitchFamily="34" charset="0"/>
              </a:rPr>
              <a:t>İşletme Birimleri Arası Aktarma:</a:t>
            </a:r>
            <a:endParaRPr lang="tr-TR" sz="2000" b="1" dirty="0" smtClean="0">
              <a:latin typeface="Arial" panose="020B0604020202020204" pitchFamily="34" charset="0"/>
              <a:cs typeface="Arial" panose="020B0604020202020204" pitchFamily="34" charset="0"/>
            </a:endParaRPr>
          </a:p>
          <a:p>
            <a:pPr algn="just"/>
            <a:endParaRPr lang="tr-TR" sz="2000" dirty="0"/>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İl </a:t>
            </a:r>
            <a:r>
              <a:rPr lang="tr-TR" sz="2000" dirty="0">
                <a:latin typeface="Arial" panose="020B0604020202020204" pitchFamily="34" charset="0"/>
                <a:cs typeface="Arial" panose="020B0604020202020204" pitchFamily="34" charset="0"/>
              </a:rPr>
              <a:t>Sağlık Müdürlüğü, işletme birimlerinin gelir/gider ve verimlilik değerlendirme kriterlerini gözeterek, ayrıntılı gerekçe belirtmek </a:t>
            </a:r>
            <a:r>
              <a:rPr lang="tr-TR" sz="2000" dirty="0" smtClean="0">
                <a:latin typeface="Arial" panose="020B0604020202020204" pitchFamily="34" charset="0"/>
                <a:cs typeface="Arial" panose="020B0604020202020204" pitchFamily="34" charset="0"/>
              </a:rPr>
              <a:t>suretiyle resmi yazıyla </a:t>
            </a:r>
            <a:r>
              <a:rPr lang="tr-TR" sz="2000" dirty="0">
                <a:latin typeface="Arial" panose="020B0604020202020204" pitchFamily="34" charset="0"/>
                <a:cs typeface="Arial" panose="020B0604020202020204" pitchFamily="34" charset="0"/>
              </a:rPr>
              <a:t>işletme birimleri arasında bütçe aktarma işlemi talebinde bulunabilir</a:t>
            </a:r>
            <a:r>
              <a:rPr lang="tr-TR" sz="2000" dirty="0" smtClean="0">
                <a:latin typeface="Arial" panose="020B0604020202020204" pitchFamily="34" charset="0"/>
                <a:cs typeface="Arial" panose="020B0604020202020204" pitchFamily="34" charset="0"/>
              </a:rPr>
              <a:t>.</a:t>
            </a: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İl sağlık müdürlüğü işletme birimi ile sağlık tesisleri arasında aktarma </a:t>
            </a:r>
            <a:r>
              <a:rPr lang="tr-TR" sz="2000" dirty="0" smtClean="0">
                <a:latin typeface="Arial" panose="020B0604020202020204" pitchFamily="34" charset="0"/>
                <a:cs typeface="Arial" panose="020B0604020202020204" pitchFamily="34" charset="0"/>
              </a:rPr>
              <a:t>talebi Başkanlığımız tarafından; sağlık </a:t>
            </a:r>
            <a:r>
              <a:rPr lang="tr-TR" sz="2000" dirty="0">
                <a:latin typeface="Arial" panose="020B0604020202020204" pitchFamily="34" charset="0"/>
                <a:cs typeface="Arial" panose="020B0604020202020204" pitchFamily="34" charset="0"/>
              </a:rPr>
              <a:t>tesisleri </a:t>
            </a:r>
            <a:r>
              <a:rPr lang="tr-TR" sz="2000" dirty="0" smtClean="0">
                <a:latin typeface="Arial" panose="020B0604020202020204" pitchFamily="34" charset="0"/>
                <a:cs typeface="Arial" panose="020B0604020202020204" pitchFamily="34" charset="0"/>
              </a:rPr>
              <a:t>arasındaki </a:t>
            </a:r>
            <a:r>
              <a:rPr lang="tr-TR" sz="2000" dirty="0">
                <a:latin typeface="Arial" panose="020B0604020202020204" pitchFamily="34" charset="0"/>
                <a:cs typeface="Arial" panose="020B0604020202020204" pitchFamily="34" charset="0"/>
              </a:rPr>
              <a:t>aktarma talebi Kamu Hastaneleri Genel Müdürlüğü </a:t>
            </a:r>
            <a:r>
              <a:rPr lang="tr-TR" sz="2000" dirty="0" smtClean="0">
                <a:latin typeface="Arial" panose="020B0604020202020204" pitchFamily="34" charset="0"/>
                <a:cs typeface="Arial" panose="020B0604020202020204" pitchFamily="34" charset="0"/>
              </a:rPr>
              <a:t> tarafından değerlendirilecektir.</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İşletme birimleri arası aktarma yedek ödenekler arasında yapılmaktadır. Bütçe aktaracak işletme birimi öncelikle fazla olduğu düşünülen bütçeyi yedek ödeneğe atması gerekmektedir. Bütçe aktarılacak birim ise yedek ödeneğine gelen bütçe kadar ihtiyacı olan bütçeye aktarma yapacaktır.</a:t>
            </a:r>
          </a:p>
          <a:p>
            <a:pPr algn="just"/>
            <a:endParaRPr lang="tr-TR"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İl Sağlık Müdürlüğüne bağlı bir işletme </a:t>
            </a:r>
            <a:r>
              <a:rPr lang="tr-TR" sz="2000" dirty="0">
                <a:latin typeface="Arial" panose="020B0604020202020204" pitchFamily="34" charset="0"/>
                <a:cs typeface="Arial" panose="020B0604020202020204" pitchFamily="34" charset="0"/>
              </a:rPr>
              <a:t>birimi tarafından </a:t>
            </a:r>
            <a:r>
              <a:rPr lang="tr-TR" sz="2000" b="1" dirty="0" smtClean="0">
                <a:latin typeface="Arial" panose="020B0604020202020204" pitchFamily="34" charset="0"/>
                <a:cs typeface="Arial" panose="020B0604020202020204" pitchFamily="34" charset="0"/>
              </a:rPr>
              <a:t>toplu </a:t>
            </a:r>
            <a:r>
              <a:rPr lang="tr-TR" sz="2000" b="1" dirty="0">
                <a:latin typeface="Arial" panose="020B0604020202020204" pitchFamily="34" charset="0"/>
                <a:cs typeface="Arial" panose="020B0604020202020204" pitchFamily="34" charset="0"/>
              </a:rPr>
              <a:t>alıma çıkılması </a:t>
            </a:r>
            <a:r>
              <a:rPr lang="tr-TR" sz="2000" dirty="0">
                <a:latin typeface="Arial" panose="020B0604020202020204" pitchFamily="34" charset="0"/>
                <a:cs typeface="Arial" panose="020B0604020202020204" pitchFamily="34" charset="0"/>
              </a:rPr>
              <a:t>durumunda ödemeler </a:t>
            </a:r>
            <a:r>
              <a:rPr lang="tr-TR" sz="2000" b="1" dirty="0">
                <a:latin typeface="Arial" panose="020B0604020202020204" pitchFamily="34" charset="0"/>
                <a:cs typeface="Arial" panose="020B0604020202020204" pitchFamily="34" charset="0"/>
              </a:rPr>
              <a:t>her bir işletme biriminin kendi bütçesinden </a:t>
            </a:r>
            <a:r>
              <a:rPr lang="tr-TR" sz="2000" dirty="0">
                <a:latin typeface="Arial" panose="020B0604020202020204" pitchFamily="34" charset="0"/>
                <a:cs typeface="Arial" panose="020B0604020202020204" pitchFamily="34" charset="0"/>
              </a:rPr>
              <a:t>yapılacaktır. </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2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34</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E. Bütçenin Kullanılması</a:t>
            </a:r>
            <a:r>
              <a:rPr lang="tr-TR" sz="3600" b="1" dirty="0" smtClean="0"/>
              <a:t/>
            </a:r>
            <a:br>
              <a:rPr lang="tr-TR" sz="3600" b="1" dirty="0" smtClean="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4708981"/>
          </a:xfrm>
          <a:prstGeom prst="rect">
            <a:avLst/>
          </a:prstGeom>
        </p:spPr>
        <p:txBody>
          <a:bodyPr wrap="square">
            <a:spAutoFit/>
          </a:bodyPr>
          <a:lstStyle/>
          <a:p>
            <a:pPr marL="457200" indent="-457200">
              <a:buFont typeface="+mj-lt"/>
              <a:buAutoNum type="arabicPeriod" startAt="3"/>
            </a:pPr>
            <a:r>
              <a:rPr lang="tr-TR" sz="2000" b="1" dirty="0">
                <a:latin typeface="Arial" panose="020B0604020202020204" pitchFamily="34" charset="0"/>
                <a:cs typeface="Arial" panose="020B0604020202020204" pitchFamily="34" charset="0"/>
              </a:rPr>
              <a:t>Ek Bütçe Talepleri:</a:t>
            </a:r>
            <a:endParaRPr lang="tr-TR" sz="2000" b="1" dirty="0" smtClean="0">
              <a:latin typeface="Arial" panose="020B0604020202020204" pitchFamily="34" charset="0"/>
              <a:cs typeface="Arial" panose="020B0604020202020204" pitchFamily="34" charset="0"/>
            </a:endParaRPr>
          </a:p>
          <a:p>
            <a:pPr algn="just"/>
            <a:endParaRPr lang="tr-TR" sz="2000" dirty="0"/>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Bütçede öngörülen ödeneklerin yetersiz kalması veya iş programında öngörülmeyen işlerin yapılmasının gerektiği hallerde ek bütçe yapılabilir</a:t>
            </a:r>
            <a:r>
              <a:rPr lang="tr-TR"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Ek bütçe taleplerinde kaynağın gösterilmesi zorunludur.</a:t>
            </a:r>
            <a:endParaRPr lang="tr-TR" sz="2000" dirty="0" smtClean="0">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Her bir kalem için önceki aylarda yapılan giderler dikkate alınarak hesaplama yapılacak olup ihtiyaç halinde ek bütçe talebinde </a:t>
            </a:r>
            <a:r>
              <a:rPr lang="tr-TR" sz="2000" dirty="0" smtClean="0">
                <a:latin typeface="Arial" panose="020B0604020202020204" pitchFamily="34" charset="0"/>
                <a:cs typeface="Arial" panose="020B0604020202020204" pitchFamily="34" charset="0"/>
              </a:rPr>
              <a:t>bulunulacaktır. Ek </a:t>
            </a:r>
            <a:r>
              <a:rPr lang="tr-TR" sz="2000" dirty="0">
                <a:latin typeface="Arial" panose="020B0604020202020204" pitchFamily="34" charset="0"/>
                <a:cs typeface="Arial" panose="020B0604020202020204" pitchFamily="34" charset="0"/>
              </a:rPr>
              <a:t>bütçe </a:t>
            </a:r>
            <a:r>
              <a:rPr lang="tr-TR" sz="2000" dirty="0" smtClean="0">
                <a:latin typeface="Arial" panose="020B0604020202020204" pitchFamily="34" charset="0"/>
                <a:cs typeface="Arial" panose="020B0604020202020204" pitchFamily="34" charset="0"/>
              </a:rPr>
              <a:t>talep edilmeden önce sırasıyla;</a:t>
            </a:r>
          </a:p>
          <a:p>
            <a:pPr algn="just"/>
            <a:endParaRPr lang="tr-TR" sz="2000" dirty="0">
              <a:latin typeface="Arial" panose="020B0604020202020204" pitchFamily="34" charset="0"/>
              <a:cs typeface="Arial" panose="020B0604020202020204" pitchFamily="34" charset="0"/>
            </a:endParaRPr>
          </a:p>
          <a:p>
            <a:pPr marL="342900" indent="-342900" algn="just">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Kullanılmayacak bütçeler, ihtiyaç duyulan kalemlere aktarılacaktır (Personel ve ek ödeme hariç),</a:t>
            </a:r>
          </a:p>
          <a:p>
            <a:pPr marL="342900" indent="-342900" algn="just">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Yedek </a:t>
            </a:r>
            <a:r>
              <a:rPr lang="tr-TR" sz="2000" dirty="0" smtClean="0">
                <a:latin typeface="Arial" panose="020B0604020202020204" pitchFamily="34" charset="0"/>
                <a:cs typeface="Arial" panose="020B0604020202020204" pitchFamily="34" charset="0"/>
              </a:rPr>
              <a:t>Ödenekte </a:t>
            </a:r>
            <a:r>
              <a:rPr lang="tr-TR" sz="2000" dirty="0">
                <a:latin typeface="Arial" panose="020B0604020202020204" pitchFamily="34" charset="0"/>
                <a:cs typeface="Arial" panose="020B0604020202020204" pitchFamily="34" charset="0"/>
              </a:rPr>
              <a:t>yer alan bütçenin tamamı kullanılacaktır</a:t>
            </a:r>
            <a:r>
              <a:rPr lang="tr-TR" sz="2000" dirty="0" smtClean="0">
                <a:latin typeface="Arial" panose="020B0604020202020204" pitchFamily="34" charset="0"/>
                <a:cs typeface="Arial" panose="020B0604020202020204" pitchFamily="34" charset="0"/>
              </a:rPr>
              <a:t>,</a:t>
            </a:r>
          </a:p>
          <a:p>
            <a:pPr marL="342900" indent="-342900" algn="just">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B</a:t>
            </a:r>
            <a:r>
              <a:rPr lang="tr-TR" sz="2000" dirty="0" smtClean="0">
                <a:latin typeface="Arial" panose="020B0604020202020204" pitchFamily="34" charset="0"/>
                <a:cs typeface="Arial" panose="020B0604020202020204" pitchFamily="34" charset="0"/>
              </a:rPr>
              <a:t>ütçesi fazla olan işletme birimlerinden ihtiyacı bulunan işletme birimlerine aktarma işlemi yapılacaktır.</a:t>
            </a: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50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E. Bütçenin Kullanılması</a:t>
            </a:r>
            <a:r>
              <a:rPr lang="tr-TR" sz="3600" b="1" dirty="0" smtClean="0"/>
              <a:t/>
            </a:r>
            <a:br>
              <a:rPr lang="tr-TR" sz="3600" b="1" dirty="0" smtClean="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4708981"/>
          </a:xfrm>
          <a:prstGeom prst="rect">
            <a:avLst/>
          </a:prstGeom>
        </p:spPr>
        <p:txBody>
          <a:bodyPr wrap="square">
            <a:spAutoFit/>
          </a:bodyPr>
          <a:lstStyle/>
          <a:p>
            <a:pPr marL="457200" indent="-457200">
              <a:buFont typeface="+mj-lt"/>
              <a:buAutoNum type="arabicPeriod" startAt="3"/>
            </a:pPr>
            <a:r>
              <a:rPr lang="tr-TR" sz="2000" b="1" dirty="0">
                <a:latin typeface="Arial" panose="020B0604020202020204" pitchFamily="34" charset="0"/>
                <a:cs typeface="Arial" panose="020B0604020202020204" pitchFamily="34" charset="0"/>
              </a:rPr>
              <a:t>Ek Bütçe Talepleri</a:t>
            </a:r>
            <a:r>
              <a:rPr lang="tr-TR" sz="2000" b="1" dirty="0" smtClean="0">
                <a:latin typeface="Arial" panose="020B0604020202020204" pitchFamily="34" charset="0"/>
                <a:cs typeface="Arial" panose="020B0604020202020204" pitchFamily="34" charset="0"/>
              </a:rPr>
              <a:t>:</a:t>
            </a:r>
          </a:p>
          <a:p>
            <a:endParaRPr lang="tr-TR" sz="2000" b="1" dirty="0">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Bütçe </a:t>
            </a:r>
            <a:r>
              <a:rPr lang="tr-TR" sz="2000" dirty="0">
                <a:latin typeface="Arial" panose="020B0604020202020204" pitchFamily="34" charset="0"/>
                <a:cs typeface="Arial" panose="020B0604020202020204" pitchFamily="34" charset="0"/>
              </a:rPr>
              <a:t>Çağrısında verilen kurallara </a:t>
            </a:r>
            <a:r>
              <a:rPr lang="tr-TR" sz="2000" dirty="0" smtClean="0">
                <a:latin typeface="Arial" panose="020B0604020202020204" pitchFamily="34" charset="0"/>
                <a:cs typeface="Arial" panose="020B0604020202020204" pitchFamily="34" charset="0"/>
              </a:rPr>
              <a:t>uyulacaktır</a:t>
            </a:r>
            <a:r>
              <a:rPr lang="tr-TR" sz="2000" dirty="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Ø"/>
            </a:pPr>
            <a:r>
              <a:rPr lang="tr-TR" sz="2000" dirty="0">
                <a:latin typeface="Arial" panose="020B0604020202020204" pitchFamily="34" charset="0"/>
                <a:cs typeface="Arial" panose="020B0604020202020204" pitchFamily="34" charset="0"/>
              </a:rPr>
              <a:t>Düzenlenecek ek bütçe taleplerinde Yedek Ödeneğe yer verilmeyecektir</a:t>
            </a:r>
            <a:r>
              <a:rPr lang="tr-TR" sz="2000" dirty="0" smtClean="0">
                <a:latin typeface="Arial" panose="020B0604020202020204" pitchFamily="34" charset="0"/>
                <a:cs typeface="Arial" panose="020B0604020202020204" pitchFamily="34" charset="0"/>
              </a:rPr>
              <a:t>.</a:t>
            </a:r>
          </a:p>
          <a:p>
            <a:pPr marL="342900" indent="-342900" algn="just">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Tüketime </a:t>
            </a:r>
            <a:r>
              <a:rPr lang="tr-TR" sz="2000" dirty="0">
                <a:latin typeface="Arial" panose="020B0604020202020204" pitchFamily="34" charset="0"/>
                <a:cs typeface="Arial" panose="020B0604020202020204" pitchFamily="34" charset="0"/>
              </a:rPr>
              <a:t>yönelik mal ve malzeme alımları için stok kontrolü yapılacaktır</a:t>
            </a:r>
            <a:r>
              <a:rPr lang="tr-TR" sz="2000" dirty="0" smtClean="0">
                <a:latin typeface="Arial" panose="020B0604020202020204" pitchFamily="34" charset="0"/>
                <a:cs typeface="Arial" panose="020B0604020202020204" pitchFamily="34" charset="0"/>
              </a:rPr>
              <a:t>.</a:t>
            </a:r>
          </a:p>
          <a:p>
            <a:pPr marL="342900" indent="-342900" algn="just">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Genel </a:t>
            </a:r>
            <a:r>
              <a:rPr lang="tr-TR" sz="2000" dirty="0">
                <a:latin typeface="Arial" panose="020B0604020202020204" pitchFamily="34" charset="0"/>
                <a:cs typeface="Arial" panose="020B0604020202020204" pitchFamily="34" charset="0"/>
              </a:rPr>
              <a:t>Bütçeden gelecek ödenekler de dikkate alınarak ek bütçe talepleri hazırlanacaktır</a:t>
            </a:r>
            <a:r>
              <a:rPr lang="tr-TR" sz="2000" dirty="0" smtClean="0">
                <a:latin typeface="Arial" panose="020B0604020202020204" pitchFamily="34" charset="0"/>
                <a:cs typeface="Arial" panose="020B0604020202020204" pitchFamily="34" charset="0"/>
              </a:rPr>
              <a:t>.</a:t>
            </a:r>
          </a:p>
          <a:p>
            <a:pPr marL="342900" indent="-342900" algn="just">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İhtiyaç </a:t>
            </a:r>
            <a:r>
              <a:rPr lang="tr-TR" sz="2000" dirty="0">
                <a:latin typeface="Arial" panose="020B0604020202020204" pitchFamily="34" charset="0"/>
                <a:cs typeface="Arial" panose="020B0604020202020204" pitchFamily="34" charset="0"/>
              </a:rPr>
              <a:t>halinde ek bütçe talebinde </a:t>
            </a:r>
            <a:r>
              <a:rPr lang="tr-TR" sz="2000" dirty="0" smtClean="0">
                <a:latin typeface="Arial" panose="020B0604020202020204" pitchFamily="34" charset="0"/>
                <a:cs typeface="Arial" panose="020B0604020202020204" pitchFamily="34" charset="0"/>
              </a:rPr>
              <a:t>bulunulması gerekmekte olup geliri yüksek olan işletme birimleri gelir için ek bütçe yapmayacaklardır. </a:t>
            </a:r>
          </a:p>
          <a:p>
            <a:pPr marL="342900" indent="-342900" algn="just">
              <a:spcBef>
                <a:spcPts val="1200"/>
              </a:spcBef>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Sağlık Müdürlükleri ek </a:t>
            </a:r>
            <a:r>
              <a:rPr lang="tr-TR" sz="2000" dirty="0">
                <a:latin typeface="Arial" panose="020B0604020202020204" pitchFamily="34" charset="0"/>
                <a:cs typeface="Arial" panose="020B0604020202020204" pitchFamily="34" charset="0"/>
              </a:rPr>
              <a:t>bütçe taleplerini </a:t>
            </a:r>
            <a:r>
              <a:rPr lang="tr-TR" sz="2000" b="1" dirty="0">
                <a:latin typeface="Arial" panose="020B0604020202020204" pitchFamily="34" charset="0"/>
                <a:cs typeface="Arial" panose="020B0604020202020204" pitchFamily="34" charset="0"/>
              </a:rPr>
              <a:t>ikinci bir ek bütçeye </a:t>
            </a:r>
            <a:r>
              <a:rPr lang="tr-TR" sz="2000" dirty="0">
                <a:latin typeface="Arial" panose="020B0604020202020204" pitchFamily="34" charset="0"/>
                <a:cs typeface="Arial" panose="020B0604020202020204" pitchFamily="34" charset="0"/>
              </a:rPr>
              <a:t>gerek kalmayacak şekilde </a:t>
            </a:r>
            <a:r>
              <a:rPr lang="tr-TR" sz="2000" dirty="0" smtClean="0">
                <a:latin typeface="Arial" panose="020B0604020202020204" pitchFamily="34" charset="0"/>
                <a:cs typeface="Arial" panose="020B0604020202020204" pitchFamily="34" charset="0"/>
              </a:rPr>
              <a:t>konsolide olarak hazırlayacaktır.</a:t>
            </a:r>
            <a:endParaRPr lang="tr-TR" sz="2000" dirty="0">
              <a:latin typeface="Arial" panose="020B0604020202020204" pitchFamily="34" charset="0"/>
              <a:cs typeface="Arial" panose="020B0604020202020204" pitchFamily="34" charset="0"/>
            </a:endParaRPr>
          </a:p>
          <a:p>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0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36</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E. Bütçenin Kullanılması</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00110"/>
          </a:xfrm>
          <a:prstGeom prst="rect">
            <a:avLst/>
          </a:prstGeom>
        </p:spPr>
        <p:txBody>
          <a:bodyPr wrap="square">
            <a:spAutoFit/>
          </a:bodyPr>
          <a:lstStyle/>
          <a:p>
            <a:pPr>
              <a:spcBef>
                <a:spcPts val="600"/>
              </a:spcBef>
            </a:pPr>
            <a:endParaRPr lang="tr-TR" sz="2000" b="1"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5324535"/>
          </a:xfrm>
          <a:prstGeom prst="rect">
            <a:avLst/>
          </a:prstGeom>
        </p:spPr>
        <p:txBody>
          <a:bodyPr wrap="square">
            <a:spAutoFit/>
          </a:bodyPr>
          <a:lstStyle/>
          <a:p>
            <a:pPr marL="457200" indent="-457200">
              <a:buFont typeface="+mj-lt"/>
              <a:buAutoNum type="arabicPeriod" startAt="5"/>
            </a:pPr>
            <a:r>
              <a:rPr lang="tr-TR" sz="2000" b="1" dirty="0" smtClean="0">
                <a:latin typeface="Arial" panose="020B0604020202020204" pitchFamily="34" charset="0"/>
                <a:cs typeface="Arial" panose="020B0604020202020204" pitchFamily="34" charset="0"/>
              </a:rPr>
              <a:t>Ödenek Üstü Harcama: </a:t>
            </a:r>
          </a:p>
          <a:p>
            <a:endParaRPr lang="tr-TR" sz="2000" b="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İl Sağlık Müdürlüğüne bağlı tüm işletme birimlerince yapılacak olan mal ve hizmet alım ile yapım işlerinde bütçesi/ödeneği bulunmayan alımlar için ödeme yükümlülüğüne girilmemesi veya avans ödemesi yapılmaması gerekmektedir.</a:t>
            </a: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4734 Sayılı Kamu İhale Kanununun 5 inci maddesinde; </a:t>
            </a:r>
            <a:r>
              <a:rPr lang="tr-TR" sz="2000" b="1" dirty="0">
                <a:latin typeface="Arial" panose="020B0604020202020204" pitchFamily="34" charset="0"/>
                <a:cs typeface="Arial" panose="020B0604020202020204" pitchFamily="34" charset="0"/>
              </a:rPr>
              <a:t>ödeneği bulunmayan hiçbir iş için ihaleye çıkılamayacağı</a:t>
            </a:r>
            <a:r>
              <a:rPr lang="tr-TR" sz="2000" dirty="0">
                <a:latin typeface="Arial" panose="020B0604020202020204" pitchFamily="34" charset="0"/>
                <a:cs typeface="Arial" panose="020B0604020202020204" pitchFamily="34" charset="0"/>
              </a:rPr>
              <a:t> hüküm altına alınmıştır</a:t>
            </a:r>
            <a:r>
              <a:rPr lang="tr-TR"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5018 Sayılı Kamu Mali Yönetimi ve Kontrol Kanununun 20 inci ve 35 </a:t>
            </a:r>
            <a:r>
              <a:rPr lang="tr-TR" sz="2000" dirty="0" smtClean="0">
                <a:latin typeface="Arial" panose="020B0604020202020204" pitchFamily="34" charset="0"/>
                <a:cs typeface="Arial" panose="020B0604020202020204" pitchFamily="34" charset="0"/>
              </a:rPr>
              <a:t>inci maddesi ile Döner </a:t>
            </a:r>
            <a:r>
              <a:rPr lang="tr-TR" sz="2000" dirty="0">
                <a:latin typeface="Arial" panose="020B0604020202020204" pitchFamily="34" charset="0"/>
                <a:cs typeface="Arial" panose="020B0604020202020204" pitchFamily="34" charset="0"/>
              </a:rPr>
              <a:t>Sermayeli İşletmeler Bütçe ve Muhasebe Yönetmeliğinin 9 uncu </a:t>
            </a:r>
            <a:r>
              <a:rPr lang="tr-TR" sz="2000" dirty="0" smtClean="0">
                <a:latin typeface="Arial" panose="020B0604020202020204" pitchFamily="34" charset="0"/>
                <a:cs typeface="Arial" panose="020B0604020202020204" pitchFamily="34" charset="0"/>
              </a:rPr>
              <a:t>maddesinde</a:t>
            </a:r>
            <a:r>
              <a:rPr lang="tr-TR" sz="2000" dirty="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kamu idarelerinin, bütçelerinde yer alan ödeneklerin üzerinde harcama yapamayacağı, ödeneğin karşılığının saklı tutulması kaydıyla avans verileceği belirtilmiştir</a:t>
            </a:r>
            <a:r>
              <a:rPr lang="tr-TR" sz="2000" b="1"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Bakanlığımız Merkez Birimleri tarafından verilen talimatlar gereği alım yapılmadan önce ilgili alım için bütçe tahsis edilmesi gerekmektedir.</a:t>
            </a: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09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F</a:t>
            </a:r>
            <a:r>
              <a:rPr lang="tr-TR" sz="3000" b="1" dirty="0" smtClean="0"/>
              <a:t>. </a:t>
            </a:r>
            <a:r>
              <a:rPr lang="tr-TR" sz="3000" b="1" dirty="0"/>
              <a:t>Alımlarda %10 Limit </a:t>
            </a:r>
            <a:r>
              <a:rPr lang="tr-TR" sz="3000" b="1" dirty="0" smtClean="0"/>
              <a:t>Takibi</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37</a:t>
            </a:fld>
            <a:endParaRPr lang="tr-TR" dirty="0"/>
          </a:p>
        </p:txBody>
      </p:sp>
    </p:spTree>
    <p:extLst>
      <p:ext uri="{BB962C8B-B14F-4D97-AF65-F5344CB8AC3E}">
        <p14:creationId xmlns:p14="http://schemas.microsoft.com/office/powerpoint/2010/main" val="57073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F. Alımlarda %10 Limit </a:t>
            </a:r>
            <a:r>
              <a:rPr lang="tr-TR" sz="3100" b="1" dirty="0" smtClean="0"/>
              <a:t>Takibi</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580291" y="1979726"/>
            <a:ext cx="9355016" cy="2400657"/>
          </a:xfrm>
          <a:prstGeom prst="rect">
            <a:avLst/>
          </a:prstGeom>
        </p:spPr>
        <p:txBody>
          <a:bodyPr wrap="square">
            <a:spAutoFit/>
          </a:bodyPr>
          <a:lstStyle/>
          <a:p>
            <a:pPr>
              <a:lnSpc>
                <a:spcPct val="150000"/>
              </a:lnSpc>
              <a:spcBef>
                <a:spcPts val="600"/>
              </a:spcBef>
            </a:pPr>
            <a:r>
              <a:rPr lang="tr-TR" sz="2000" dirty="0" smtClean="0">
                <a:latin typeface="Arial" panose="020B0604020202020204" pitchFamily="34" charset="0"/>
                <a:cs typeface="Arial" panose="020B0604020202020204" pitchFamily="34" charset="0"/>
              </a:rPr>
              <a:t>Bakanlığımıza </a:t>
            </a:r>
            <a:r>
              <a:rPr lang="tr-TR" sz="2000" dirty="0">
                <a:latin typeface="Arial" panose="020B0604020202020204" pitchFamily="34" charset="0"/>
                <a:cs typeface="Arial" panose="020B0604020202020204" pitchFamily="34" charset="0"/>
              </a:rPr>
              <a:t>bağlı tüm işletme birimleri 4734 Sayılı Kanunun 22/d ve 21/f </a:t>
            </a:r>
            <a:r>
              <a:rPr lang="tr-TR" sz="2000" dirty="0" smtClean="0">
                <a:latin typeface="Arial" panose="020B0604020202020204" pitchFamily="34" charset="0"/>
                <a:cs typeface="Arial" panose="020B0604020202020204" pitchFamily="34" charset="0"/>
              </a:rPr>
              <a:t>bendi doğrultusunda </a:t>
            </a:r>
            <a:r>
              <a:rPr lang="tr-TR" sz="2000" dirty="0">
                <a:latin typeface="Arial" panose="020B0604020202020204" pitchFamily="34" charset="0"/>
                <a:cs typeface="Arial" panose="020B0604020202020204" pitchFamily="34" charset="0"/>
              </a:rPr>
              <a:t>yapacakları her bir ihale karşılığında Analitik Bütçe Sistemindeki (ABS) İhale </a:t>
            </a:r>
            <a:r>
              <a:rPr lang="tr-TR" sz="2000" dirty="0" smtClean="0">
                <a:latin typeface="Arial" panose="020B0604020202020204" pitchFamily="34" charset="0"/>
                <a:cs typeface="Arial" panose="020B0604020202020204" pitchFamily="34" charset="0"/>
              </a:rPr>
              <a:t>Onay Belgesi’ni </a:t>
            </a:r>
            <a:r>
              <a:rPr lang="tr-TR" sz="2000" dirty="0">
                <a:latin typeface="Arial" panose="020B0604020202020204" pitchFamily="34" charset="0"/>
                <a:cs typeface="Arial" panose="020B0604020202020204" pitchFamily="34" charset="0"/>
              </a:rPr>
              <a:t>doldurarak kayıt yapacak olup sistemden alınacak bu belge ilgili alım/ihale </a:t>
            </a:r>
            <a:r>
              <a:rPr lang="tr-TR" sz="2000" dirty="0" smtClean="0">
                <a:latin typeface="Arial" panose="020B0604020202020204" pitchFamily="34" charset="0"/>
                <a:cs typeface="Arial" panose="020B0604020202020204" pitchFamily="34" charset="0"/>
              </a:rPr>
              <a:t>dosyasına eklenecek </a:t>
            </a:r>
            <a:r>
              <a:rPr lang="tr-TR" sz="2000" dirty="0">
                <a:latin typeface="Arial" panose="020B0604020202020204" pitchFamily="34" charset="0"/>
                <a:cs typeface="Arial" panose="020B0604020202020204" pitchFamily="34" charset="0"/>
              </a:rPr>
              <a:t>ve muhasebe birimlerince bu belgenin kontrolü yapılarak </a:t>
            </a:r>
            <a:r>
              <a:rPr lang="tr-TR" sz="2000" dirty="0" smtClean="0">
                <a:latin typeface="Arial" panose="020B0604020202020204" pitchFamily="34" charset="0"/>
                <a:cs typeface="Arial" panose="020B0604020202020204" pitchFamily="34" charset="0"/>
              </a:rPr>
              <a:t>ödemeler gerçekleştirilecektir.</a:t>
            </a: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39</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F. Alımlarda %10 Limit </a:t>
            </a:r>
            <a:r>
              <a:rPr lang="tr-TR" sz="3100" b="1" dirty="0" smtClean="0"/>
              <a:t>Takibi</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8880232" cy="2805320"/>
          </a:xfrm>
          <a:prstGeom prst="rect">
            <a:avLst/>
          </a:prstGeom>
        </p:spPr>
        <p:txBody>
          <a:bodyPr wrap="square">
            <a:spAutoFit/>
          </a:bodyPr>
          <a:lstStyle/>
          <a:p>
            <a:pPr>
              <a:lnSpc>
                <a:spcPct val="150000"/>
              </a:lnSpc>
              <a:spcBef>
                <a:spcPts val="600"/>
              </a:spcBef>
            </a:pPr>
            <a:r>
              <a:rPr lang="tr-TR" sz="2000" dirty="0" smtClean="0">
                <a:latin typeface="Arial" panose="020B0604020202020204" pitchFamily="34" charset="0"/>
                <a:cs typeface="Arial" panose="020B0604020202020204" pitchFamily="34" charset="0"/>
              </a:rPr>
              <a:t>4734 </a:t>
            </a:r>
            <a:r>
              <a:rPr lang="tr-TR" sz="2000" dirty="0">
                <a:latin typeface="Arial" panose="020B0604020202020204" pitchFamily="34" charset="0"/>
                <a:cs typeface="Arial" panose="020B0604020202020204" pitchFamily="34" charset="0"/>
              </a:rPr>
              <a:t>Sayılı Kanunun 62 </a:t>
            </a:r>
            <a:r>
              <a:rPr lang="tr-TR" sz="2000" dirty="0" err="1">
                <a:latin typeface="Arial" panose="020B0604020202020204" pitchFamily="34" charset="0"/>
                <a:cs typeface="Arial" panose="020B0604020202020204" pitchFamily="34" charset="0"/>
              </a:rPr>
              <a:t>nci</a:t>
            </a:r>
            <a:r>
              <a:rPr lang="tr-TR" sz="2000" dirty="0">
                <a:latin typeface="Arial" panose="020B0604020202020204" pitchFamily="34" charset="0"/>
                <a:cs typeface="Arial" panose="020B0604020202020204" pitchFamily="34" charset="0"/>
              </a:rPr>
              <a:t> maddesinin (ı) bendi gereği, İl Sağlık Müdürlükleri yılı </a:t>
            </a:r>
            <a:r>
              <a:rPr lang="tr-TR" sz="2000" dirty="0" smtClean="0">
                <a:latin typeface="Arial" panose="020B0604020202020204" pitchFamily="34" charset="0"/>
                <a:cs typeface="Arial" panose="020B0604020202020204" pitchFamily="34" charset="0"/>
              </a:rPr>
              <a:t>onaylı gider </a:t>
            </a:r>
            <a:r>
              <a:rPr lang="tr-TR" sz="2000" dirty="0">
                <a:latin typeface="Arial" panose="020B0604020202020204" pitchFamily="34" charset="0"/>
                <a:cs typeface="Arial" panose="020B0604020202020204" pitchFamily="34" charset="0"/>
              </a:rPr>
              <a:t>bütçelerinin mal-hizmet-yapım gruplarına konulan toplam ödeneklerin her biri için ayrı ayrı %</a:t>
            </a:r>
            <a:r>
              <a:rPr lang="tr-TR" sz="2000" dirty="0" smtClean="0">
                <a:latin typeface="Arial" panose="020B0604020202020204" pitchFamily="34" charset="0"/>
                <a:cs typeface="Arial" panose="020B0604020202020204" pitchFamily="34" charset="0"/>
              </a:rPr>
              <a:t>10’u kadar </a:t>
            </a:r>
            <a:r>
              <a:rPr lang="tr-TR" sz="2000" dirty="0">
                <a:latin typeface="Arial" panose="020B0604020202020204" pitchFamily="34" charset="0"/>
                <a:cs typeface="Arial" panose="020B0604020202020204" pitchFamily="34" charset="0"/>
              </a:rPr>
              <a:t>alım yapabileceklerdir. %10 limit takibinin, İl Sağlık Müdürlüklerince hem işletme </a:t>
            </a:r>
            <a:r>
              <a:rPr lang="tr-TR" sz="2000" dirty="0" smtClean="0">
                <a:latin typeface="Arial" panose="020B0604020202020204" pitchFamily="34" charset="0"/>
                <a:cs typeface="Arial" panose="020B0604020202020204" pitchFamily="34" charset="0"/>
              </a:rPr>
              <a:t>birimleri düzeyinde </a:t>
            </a:r>
            <a:r>
              <a:rPr lang="tr-TR" sz="2000" dirty="0">
                <a:latin typeface="Arial" panose="020B0604020202020204" pitchFamily="34" charset="0"/>
                <a:cs typeface="Arial" panose="020B0604020202020204" pitchFamily="34" charset="0"/>
              </a:rPr>
              <a:t>hem de il konsolide bütçe düzeyinde yapılması gerekmektedir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2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1143000" y="-7112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endParaRPr lang="tr-TR" dirty="0">
              <a:solidFill>
                <a:prstClr val="black"/>
              </a:solidFill>
              <a:latin typeface="Calibri"/>
            </a:endParaRPr>
          </a:p>
        </p:txBody>
      </p:sp>
      <p:sp>
        <p:nvSpPr>
          <p:cNvPr id="13" name="Text Box 18" descr="Pembe dokulu kağıt"/>
          <p:cNvSpPr txBox="1">
            <a:spLocks noChangeArrowheads="1"/>
          </p:cNvSpPr>
          <p:nvPr/>
        </p:nvSpPr>
        <p:spPr bwMode="auto">
          <a:xfrm>
            <a:off x="1766921" y="1336640"/>
            <a:ext cx="8613272" cy="707886"/>
          </a:xfrm>
          <a:prstGeom prst="rect">
            <a:avLst/>
          </a:prstGeom>
          <a:solidFill>
            <a:schemeClr val="accent5">
              <a:lumMod val="75000"/>
            </a:schemeClr>
          </a:solidFill>
          <a:ln w="28575">
            <a:noFill/>
            <a:miter lim="800000"/>
            <a:headEnd/>
            <a:tailEnd/>
          </a:ln>
          <a:effectLst/>
        </p:spPr>
        <p:txBody>
          <a:bodyPr wrap="square">
            <a:spAutoFit/>
          </a:bodyPr>
          <a:lstStyle/>
          <a:p>
            <a:pPr algn="ctr" defTabSz="457200"/>
            <a:r>
              <a:rPr lang="tr-TR" sz="2000" b="1" dirty="0">
                <a:solidFill>
                  <a:prstClr val="white"/>
                </a:solidFill>
                <a:latin typeface="Arial" charset="0"/>
              </a:rPr>
              <a:t>Genel Yönetim Kapsamındaki Kamu İdareleri </a:t>
            </a:r>
          </a:p>
          <a:p>
            <a:pPr algn="ctr" defTabSz="457200"/>
            <a:r>
              <a:rPr lang="tr-TR" sz="2000" b="1" dirty="0">
                <a:solidFill>
                  <a:prstClr val="white"/>
                </a:solidFill>
                <a:latin typeface="Arial" charset="0"/>
              </a:rPr>
              <a:t>(5018 Sayılı Kanunun Kapsamı)</a:t>
            </a:r>
          </a:p>
        </p:txBody>
      </p:sp>
      <p:sp>
        <p:nvSpPr>
          <p:cNvPr id="14" name="Text Box 20"/>
          <p:cNvSpPr txBox="1">
            <a:spLocks noChangeArrowheads="1"/>
          </p:cNvSpPr>
          <p:nvPr/>
        </p:nvSpPr>
        <p:spPr bwMode="auto">
          <a:xfrm>
            <a:off x="1775521" y="2770393"/>
            <a:ext cx="2511679" cy="830997"/>
          </a:xfrm>
          <a:prstGeom prst="rect">
            <a:avLst/>
          </a:prstGeom>
          <a:solidFill>
            <a:srgbClr val="71CAC8"/>
          </a:solidFill>
          <a:ln w="28575">
            <a:noFill/>
            <a:miter lim="800000"/>
            <a:headEnd/>
            <a:tailEnd/>
          </a:ln>
          <a:effectLst/>
          <a:extLst/>
        </p:spPr>
        <p:txBody>
          <a:bodyPr wrap="square">
            <a:spAutoFit/>
          </a:bodyPr>
          <a:lstStyle>
            <a:defPPr>
              <a:defRPr lang="tr-TR"/>
            </a:defPPr>
            <a:lvl1pPr algn="ctr">
              <a:spcBef>
                <a:spcPct val="50000"/>
              </a:spcBef>
              <a:defRPr b="1">
                <a:solidFill>
                  <a:srgbClr val="0000FF"/>
                </a:solidFill>
                <a:latin typeface="Arial" charset="0"/>
              </a:defRPr>
            </a:lvl1pPr>
          </a:lstStyle>
          <a:p>
            <a:pPr defTabSz="457200">
              <a:spcBef>
                <a:spcPts val="0"/>
              </a:spcBef>
            </a:pPr>
            <a:r>
              <a:rPr lang="tr-TR" sz="1600" dirty="0">
                <a:solidFill>
                  <a:prstClr val="black"/>
                </a:solidFill>
              </a:rPr>
              <a:t>Merkezi Yönetim Kapsamındaki Kamu İdareleri</a:t>
            </a:r>
          </a:p>
        </p:txBody>
      </p:sp>
      <p:sp>
        <p:nvSpPr>
          <p:cNvPr id="15" name="Text Box 25" descr="Kırtasiye"/>
          <p:cNvSpPr txBox="1">
            <a:spLocks noChangeArrowheads="1"/>
          </p:cNvSpPr>
          <p:nvPr/>
        </p:nvSpPr>
        <p:spPr bwMode="auto">
          <a:xfrm>
            <a:off x="1766920" y="4416835"/>
            <a:ext cx="2519387" cy="1384995"/>
          </a:xfrm>
          <a:prstGeom prst="rect">
            <a:avLst/>
          </a:prstGeom>
          <a:solidFill>
            <a:srgbClr val="DBF1F0"/>
          </a:solidFill>
          <a:ln w="28575">
            <a:noFill/>
            <a:miter lim="800000"/>
            <a:headEnd/>
            <a:tailEnd/>
          </a:ln>
          <a:effectLst/>
          <a:extLst/>
        </p:spPr>
        <p:txBody>
          <a:bodyPr wrap="square">
            <a:spAutoFit/>
          </a:bodyPr>
          <a:lstStyle/>
          <a:p>
            <a:pPr defTabSz="457200"/>
            <a:r>
              <a:rPr lang="tr-TR" sz="1400" b="1" dirty="0">
                <a:solidFill>
                  <a:prstClr val="black"/>
                </a:solidFill>
                <a:latin typeface="Arial" charset="0"/>
              </a:rPr>
              <a:t>1- Genel Bütçe</a:t>
            </a:r>
          </a:p>
          <a:p>
            <a:pPr defTabSz="457200"/>
            <a:endParaRPr lang="tr-TR" sz="1400" b="1" dirty="0">
              <a:solidFill>
                <a:prstClr val="black"/>
              </a:solidFill>
              <a:latin typeface="Arial" charset="0"/>
            </a:endParaRPr>
          </a:p>
          <a:p>
            <a:pPr defTabSz="457200"/>
            <a:r>
              <a:rPr lang="tr-TR" sz="1400" b="1" dirty="0">
                <a:solidFill>
                  <a:prstClr val="black"/>
                </a:solidFill>
                <a:latin typeface="Arial" charset="0"/>
              </a:rPr>
              <a:t>2- Özel Bütçe</a:t>
            </a:r>
          </a:p>
          <a:p>
            <a:pPr defTabSz="457200"/>
            <a:endParaRPr lang="tr-TR" sz="1400" b="1" dirty="0">
              <a:solidFill>
                <a:prstClr val="black"/>
              </a:solidFill>
              <a:latin typeface="Arial" charset="0"/>
            </a:endParaRPr>
          </a:p>
          <a:p>
            <a:pPr defTabSz="457200"/>
            <a:r>
              <a:rPr lang="tr-TR" sz="1400" b="1" dirty="0">
                <a:solidFill>
                  <a:prstClr val="black"/>
                </a:solidFill>
                <a:latin typeface="Arial" charset="0"/>
              </a:rPr>
              <a:t>3- Düzenleyici ve Denetleyici Kurumlar</a:t>
            </a:r>
          </a:p>
        </p:txBody>
      </p:sp>
      <p:sp>
        <p:nvSpPr>
          <p:cNvPr id="16" name="Text Box 27" descr="Kırtasiye"/>
          <p:cNvSpPr txBox="1">
            <a:spLocks noChangeArrowheads="1"/>
          </p:cNvSpPr>
          <p:nvPr/>
        </p:nvSpPr>
        <p:spPr bwMode="auto">
          <a:xfrm>
            <a:off x="4791255" y="4424811"/>
            <a:ext cx="2592000" cy="1354217"/>
          </a:xfrm>
          <a:prstGeom prst="rect">
            <a:avLst/>
          </a:prstGeom>
          <a:solidFill>
            <a:srgbClr val="DBF1F0"/>
          </a:solidFill>
          <a:ln w="28575">
            <a:noFill/>
            <a:miter lim="800000"/>
            <a:headEnd/>
            <a:tailEnd/>
          </a:ln>
          <a:effectLst/>
          <a:extLst/>
        </p:spPr>
        <p:txBody>
          <a:bodyPr wrap="square">
            <a:spAutoFit/>
          </a:bodyPr>
          <a:lstStyle/>
          <a:p>
            <a:pPr algn="ctr" defTabSz="457200"/>
            <a:r>
              <a:rPr lang="tr-TR" sz="1400" b="1" dirty="0">
                <a:solidFill>
                  <a:prstClr val="black"/>
                </a:solidFill>
                <a:latin typeface="Arial" charset="0"/>
              </a:rPr>
              <a:t>1- Sosyal Güvenlik Kurumu </a:t>
            </a:r>
          </a:p>
          <a:p>
            <a:pPr algn="ctr" defTabSz="457200"/>
            <a:endParaRPr lang="tr-TR" sz="1400" b="1" dirty="0">
              <a:solidFill>
                <a:prstClr val="black"/>
              </a:solidFill>
              <a:latin typeface="Arial" charset="0"/>
            </a:endParaRPr>
          </a:p>
          <a:p>
            <a:pPr algn="ctr" defTabSz="457200"/>
            <a:r>
              <a:rPr lang="tr-TR" sz="1400" b="1" dirty="0">
                <a:solidFill>
                  <a:prstClr val="black"/>
                </a:solidFill>
                <a:latin typeface="Arial" charset="0"/>
              </a:rPr>
              <a:t>2- Türkiye İş Kurumu Genel Müdürlüğü </a:t>
            </a:r>
          </a:p>
          <a:p>
            <a:pPr algn="ctr" defTabSz="457200"/>
            <a:endParaRPr lang="tr-TR" sz="1400" b="1" dirty="0">
              <a:solidFill>
                <a:prstClr val="black"/>
              </a:solidFill>
              <a:latin typeface="Arial" charset="0"/>
            </a:endParaRPr>
          </a:p>
          <a:p>
            <a:pPr algn="ctr" defTabSz="457200"/>
            <a:endParaRPr lang="tr-TR" sz="1200" b="1" dirty="0">
              <a:solidFill>
                <a:prstClr val="black"/>
              </a:solidFill>
              <a:latin typeface="Arial" charset="0"/>
            </a:endParaRPr>
          </a:p>
        </p:txBody>
      </p:sp>
      <p:sp>
        <p:nvSpPr>
          <p:cNvPr id="17" name="Text Box 29" descr="Kırtasiye"/>
          <p:cNvSpPr txBox="1">
            <a:spLocks noChangeArrowheads="1"/>
          </p:cNvSpPr>
          <p:nvPr/>
        </p:nvSpPr>
        <p:spPr bwMode="auto">
          <a:xfrm>
            <a:off x="7815591" y="4416701"/>
            <a:ext cx="2520280" cy="1384995"/>
          </a:xfrm>
          <a:prstGeom prst="rect">
            <a:avLst/>
          </a:prstGeom>
          <a:solidFill>
            <a:srgbClr val="DBF1F0"/>
          </a:solidFill>
          <a:ln w="28575">
            <a:noFill/>
            <a:miter lim="800000"/>
            <a:headEnd/>
            <a:tailEnd/>
          </a:ln>
          <a:effectLst/>
          <a:extLst/>
        </p:spPr>
        <p:txBody>
          <a:bodyPr wrap="square">
            <a:spAutoFit/>
          </a:bodyPr>
          <a:lstStyle>
            <a:lvl1pPr marL="342900" indent="-342900" algn="l">
              <a:defRPr sz="2400">
                <a:solidFill>
                  <a:schemeClr val="tx1"/>
                </a:solidFill>
                <a:latin typeface="Times New Roman" pitchFamily="18" charset="0"/>
              </a:defRPr>
            </a:lvl1pPr>
            <a:lvl2pPr marL="800100" indent="-342900" algn="l">
              <a:defRPr sz="2400">
                <a:solidFill>
                  <a:schemeClr val="tx1"/>
                </a:solidFill>
                <a:latin typeface="Times New Roman" pitchFamily="18" charset="0"/>
              </a:defRPr>
            </a:lvl2pPr>
            <a:lvl3pPr marL="1257300" indent="-342900" algn="l">
              <a:defRPr sz="2400">
                <a:solidFill>
                  <a:schemeClr val="tx1"/>
                </a:solidFill>
                <a:latin typeface="Times New Roman" pitchFamily="18" charset="0"/>
              </a:defRPr>
            </a:lvl3pPr>
            <a:lvl4pPr marL="1714500" indent="-342900" algn="l">
              <a:defRPr sz="2400">
                <a:solidFill>
                  <a:schemeClr val="tx1"/>
                </a:solidFill>
                <a:latin typeface="Times New Roman" pitchFamily="18" charset="0"/>
              </a:defRPr>
            </a:lvl4pPr>
            <a:lvl5pPr marL="2171700" indent="-342900" algn="l">
              <a:defRPr sz="2400">
                <a:solidFill>
                  <a:schemeClr val="tx1"/>
                </a:solidFill>
                <a:latin typeface="Times New Roman" pitchFamily="18" charset="0"/>
              </a:defRPr>
            </a:lvl5pPr>
            <a:lvl6pPr marL="2628900" indent="-342900" fontAlgn="base">
              <a:spcBef>
                <a:spcPct val="0"/>
              </a:spcBef>
              <a:spcAft>
                <a:spcPct val="0"/>
              </a:spcAft>
              <a:defRPr sz="2400">
                <a:solidFill>
                  <a:schemeClr val="tx1"/>
                </a:solidFill>
                <a:latin typeface="Times New Roman" pitchFamily="18" charset="0"/>
              </a:defRPr>
            </a:lvl6pPr>
            <a:lvl7pPr marL="3086100" indent="-342900" fontAlgn="base">
              <a:spcBef>
                <a:spcPct val="0"/>
              </a:spcBef>
              <a:spcAft>
                <a:spcPct val="0"/>
              </a:spcAft>
              <a:defRPr sz="2400">
                <a:solidFill>
                  <a:schemeClr val="tx1"/>
                </a:solidFill>
                <a:latin typeface="Times New Roman" pitchFamily="18" charset="0"/>
              </a:defRPr>
            </a:lvl7pPr>
            <a:lvl8pPr marL="3543300" indent="-342900" fontAlgn="base">
              <a:spcBef>
                <a:spcPct val="0"/>
              </a:spcBef>
              <a:spcAft>
                <a:spcPct val="0"/>
              </a:spcAft>
              <a:defRPr sz="2400">
                <a:solidFill>
                  <a:schemeClr val="tx1"/>
                </a:solidFill>
                <a:latin typeface="Times New Roman" pitchFamily="18" charset="0"/>
              </a:defRPr>
            </a:lvl8pPr>
            <a:lvl9pPr marL="4000500" indent="-342900" fontAlgn="base">
              <a:spcBef>
                <a:spcPct val="0"/>
              </a:spcBef>
              <a:spcAft>
                <a:spcPct val="0"/>
              </a:spcAft>
              <a:defRPr sz="2400">
                <a:solidFill>
                  <a:schemeClr val="tx1"/>
                </a:solidFill>
                <a:latin typeface="Times New Roman" pitchFamily="18" charset="0"/>
              </a:defRPr>
            </a:lvl9pPr>
          </a:lstStyle>
          <a:p>
            <a:pPr marL="0" defTabSz="457200"/>
            <a:r>
              <a:rPr lang="tr-TR" sz="1400" b="1" dirty="0">
                <a:solidFill>
                  <a:prstClr val="black"/>
                </a:solidFill>
                <a:latin typeface="Arial" charset="0"/>
              </a:rPr>
              <a:t>1- Belediyeler,</a:t>
            </a:r>
          </a:p>
          <a:p>
            <a:pPr marL="0" defTabSz="457200"/>
            <a:endParaRPr lang="tr-TR" sz="1400" b="1" dirty="0">
              <a:solidFill>
                <a:prstClr val="black"/>
              </a:solidFill>
              <a:latin typeface="Arial" charset="0"/>
            </a:endParaRPr>
          </a:p>
          <a:p>
            <a:pPr marL="0" defTabSz="457200"/>
            <a:r>
              <a:rPr lang="tr-TR" sz="1400" b="1" dirty="0">
                <a:solidFill>
                  <a:prstClr val="black"/>
                </a:solidFill>
                <a:latin typeface="Arial" charset="0"/>
              </a:rPr>
              <a:t>2- İl Özel İdareleri,</a:t>
            </a:r>
          </a:p>
          <a:p>
            <a:pPr marL="0" defTabSz="457200"/>
            <a:endParaRPr lang="tr-TR" sz="1400" b="1" dirty="0">
              <a:solidFill>
                <a:prstClr val="black"/>
              </a:solidFill>
              <a:latin typeface="Arial" charset="0"/>
            </a:endParaRPr>
          </a:p>
          <a:p>
            <a:pPr marL="0" defTabSz="457200"/>
            <a:r>
              <a:rPr lang="tr-TR" sz="1400" b="1" dirty="0">
                <a:solidFill>
                  <a:prstClr val="black"/>
                </a:solidFill>
                <a:latin typeface="Arial" charset="0"/>
              </a:rPr>
              <a:t>3- Bunların kurdukları</a:t>
            </a:r>
          </a:p>
          <a:p>
            <a:pPr marL="0" defTabSz="457200"/>
            <a:r>
              <a:rPr lang="tr-TR" sz="1400" b="1" dirty="0">
                <a:solidFill>
                  <a:prstClr val="black"/>
                </a:solidFill>
                <a:latin typeface="Arial" charset="0"/>
              </a:rPr>
              <a:t>    birlik ve idareler,</a:t>
            </a:r>
            <a:r>
              <a:rPr lang="tr-TR" sz="1400" dirty="0">
                <a:solidFill>
                  <a:prstClr val="black"/>
                </a:solidFill>
                <a:latin typeface="Arial" charset="0"/>
              </a:rPr>
              <a:t> </a:t>
            </a:r>
            <a:endParaRPr lang="tr-TR" sz="1200" b="1" dirty="0">
              <a:solidFill>
                <a:prstClr val="black"/>
              </a:solidFill>
              <a:latin typeface="Arial" charset="0"/>
            </a:endParaRPr>
          </a:p>
        </p:txBody>
      </p:sp>
      <p:sp>
        <p:nvSpPr>
          <p:cNvPr id="18" name="AutoShape 32"/>
          <p:cNvSpPr>
            <a:spLocks noChangeArrowheads="1"/>
          </p:cNvSpPr>
          <p:nvPr/>
        </p:nvSpPr>
        <p:spPr bwMode="auto">
          <a:xfrm>
            <a:off x="2847040" y="2247869"/>
            <a:ext cx="360363" cy="432122"/>
          </a:xfrm>
          <a:prstGeom prst="downArrow">
            <a:avLst>
              <a:gd name="adj1" fmla="val 50000"/>
              <a:gd name="adj2" fmla="val 54956"/>
            </a:avLst>
          </a:prstGeom>
          <a:solidFill>
            <a:srgbClr val="71CAC8"/>
          </a:solidFill>
          <a:ln w="9525" algn="ctr">
            <a:noFill/>
            <a:miter lim="800000"/>
            <a:headEnd/>
            <a:tailEnd/>
          </a:ln>
          <a:effectLst/>
          <a:extLst/>
        </p:spPr>
        <p:txBody>
          <a:bodyPr wrap="none" anchor="ctr"/>
          <a:lstStyle/>
          <a:p>
            <a:pPr algn="ctr" defTabSz="457200"/>
            <a:endParaRPr lang="tr-TR" dirty="0">
              <a:solidFill>
                <a:prstClr val="black"/>
              </a:solidFill>
              <a:latin typeface="Calibri"/>
            </a:endParaRPr>
          </a:p>
        </p:txBody>
      </p:sp>
      <p:sp>
        <p:nvSpPr>
          <p:cNvPr id="19" name="AutoShape 33"/>
          <p:cNvSpPr>
            <a:spLocks noChangeArrowheads="1"/>
          </p:cNvSpPr>
          <p:nvPr/>
        </p:nvSpPr>
        <p:spPr bwMode="auto">
          <a:xfrm>
            <a:off x="8890061" y="2247869"/>
            <a:ext cx="360362" cy="432122"/>
          </a:xfrm>
          <a:prstGeom prst="downArrow">
            <a:avLst>
              <a:gd name="adj1" fmla="val 50000"/>
              <a:gd name="adj2" fmla="val 54956"/>
            </a:avLst>
          </a:prstGeom>
          <a:solidFill>
            <a:srgbClr val="71CAC8"/>
          </a:solidFill>
          <a:ln w="9525" algn="ctr">
            <a:noFill/>
            <a:miter lim="800000"/>
            <a:headEnd/>
            <a:tailEnd/>
          </a:ln>
          <a:effectLst/>
          <a:extLst/>
        </p:spPr>
        <p:txBody>
          <a:bodyPr wrap="none" anchor="ctr"/>
          <a:lstStyle/>
          <a:p>
            <a:pPr algn="ctr" defTabSz="457200"/>
            <a:endParaRPr lang="tr-TR" dirty="0">
              <a:solidFill>
                <a:prstClr val="black"/>
              </a:solidFill>
              <a:latin typeface="Calibri"/>
            </a:endParaRPr>
          </a:p>
        </p:txBody>
      </p:sp>
      <p:sp>
        <p:nvSpPr>
          <p:cNvPr id="24" name="Text Box 20"/>
          <p:cNvSpPr txBox="1">
            <a:spLocks noChangeArrowheads="1"/>
          </p:cNvSpPr>
          <p:nvPr/>
        </p:nvSpPr>
        <p:spPr bwMode="auto">
          <a:xfrm>
            <a:off x="4791255" y="2789675"/>
            <a:ext cx="2583688" cy="861774"/>
          </a:xfrm>
          <a:prstGeom prst="rect">
            <a:avLst/>
          </a:prstGeom>
          <a:solidFill>
            <a:srgbClr val="71CAC8"/>
          </a:solidFill>
          <a:ln w="28575">
            <a:noFill/>
            <a:miter lim="800000"/>
            <a:headEnd/>
            <a:tailEnd/>
          </a:ln>
          <a:effectLst/>
          <a:extLst/>
        </p:spPr>
        <p:txBody>
          <a:bodyPr wrap="square" anchor="ctr">
            <a:spAutoFit/>
          </a:bodyPr>
          <a:lstStyle>
            <a:defPPr>
              <a:defRPr lang="tr-TR"/>
            </a:defPPr>
            <a:lvl1pPr algn="ctr">
              <a:spcBef>
                <a:spcPct val="50000"/>
              </a:spcBef>
              <a:defRPr b="1">
                <a:solidFill>
                  <a:srgbClr val="0000FF"/>
                </a:solidFill>
                <a:latin typeface="Arial" charset="0"/>
              </a:defRPr>
            </a:lvl1pPr>
          </a:lstStyle>
          <a:p>
            <a:pPr defTabSz="457200">
              <a:spcBef>
                <a:spcPts val="0"/>
              </a:spcBef>
            </a:pPr>
            <a:r>
              <a:rPr lang="tr-TR" sz="1600" dirty="0">
                <a:solidFill>
                  <a:prstClr val="black"/>
                </a:solidFill>
              </a:rPr>
              <a:t>Sosyal Güvenlik</a:t>
            </a:r>
          </a:p>
          <a:p>
            <a:pPr defTabSz="457200">
              <a:spcBef>
                <a:spcPts val="0"/>
              </a:spcBef>
            </a:pPr>
            <a:r>
              <a:rPr lang="tr-TR" sz="1600" dirty="0">
                <a:solidFill>
                  <a:prstClr val="black"/>
                </a:solidFill>
              </a:rPr>
              <a:t>Kurumları</a:t>
            </a:r>
          </a:p>
          <a:p>
            <a:pPr defTabSz="457200">
              <a:spcBef>
                <a:spcPts val="0"/>
              </a:spcBef>
            </a:pPr>
            <a:endParaRPr lang="tr-TR" dirty="0">
              <a:solidFill>
                <a:prstClr val="black"/>
              </a:solidFill>
            </a:endParaRPr>
          </a:p>
        </p:txBody>
      </p:sp>
      <p:sp>
        <p:nvSpPr>
          <p:cNvPr id="25" name="Text Box 20"/>
          <p:cNvSpPr txBox="1">
            <a:spLocks noChangeArrowheads="1"/>
          </p:cNvSpPr>
          <p:nvPr/>
        </p:nvSpPr>
        <p:spPr bwMode="auto">
          <a:xfrm>
            <a:off x="7824191" y="2806392"/>
            <a:ext cx="2556000" cy="830997"/>
          </a:xfrm>
          <a:prstGeom prst="rect">
            <a:avLst/>
          </a:prstGeom>
          <a:solidFill>
            <a:srgbClr val="71CAC8"/>
          </a:solidFill>
          <a:ln w="28575">
            <a:noFill/>
            <a:miter lim="800000"/>
            <a:headEnd/>
            <a:tailEnd/>
          </a:ln>
          <a:effectLst/>
          <a:extLst/>
        </p:spPr>
        <p:txBody>
          <a:bodyPr wrap="square" anchor="ctr">
            <a:spAutoFit/>
          </a:bodyPr>
          <a:lstStyle>
            <a:defPPr>
              <a:defRPr lang="tr-TR"/>
            </a:defPPr>
            <a:lvl1pPr algn="ctr">
              <a:spcBef>
                <a:spcPct val="50000"/>
              </a:spcBef>
              <a:defRPr b="1">
                <a:solidFill>
                  <a:srgbClr val="0000FF"/>
                </a:solidFill>
                <a:latin typeface="Arial" charset="0"/>
              </a:defRPr>
            </a:lvl1pPr>
          </a:lstStyle>
          <a:p>
            <a:pPr defTabSz="457200">
              <a:spcBef>
                <a:spcPts val="0"/>
              </a:spcBef>
            </a:pPr>
            <a:endParaRPr lang="tr-TR" sz="1600" dirty="0">
              <a:solidFill>
                <a:prstClr val="black"/>
              </a:solidFill>
            </a:endParaRPr>
          </a:p>
          <a:p>
            <a:pPr defTabSz="457200">
              <a:spcBef>
                <a:spcPts val="0"/>
              </a:spcBef>
            </a:pPr>
            <a:r>
              <a:rPr lang="tr-TR" sz="1600" dirty="0">
                <a:solidFill>
                  <a:prstClr val="black"/>
                </a:solidFill>
              </a:rPr>
              <a:t>Mahalli İdareler</a:t>
            </a:r>
          </a:p>
          <a:p>
            <a:pPr defTabSz="457200">
              <a:spcBef>
                <a:spcPts val="0"/>
              </a:spcBef>
            </a:pPr>
            <a:endParaRPr lang="tr-TR" sz="1600" dirty="0">
              <a:solidFill>
                <a:prstClr val="black"/>
              </a:solidFill>
            </a:endParaRPr>
          </a:p>
        </p:txBody>
      </p:sp>
      <p:sp>
        <p:nvSpPr>
          <p:cNvPr id="26" name="AutoShape 33"/>
          <p:cNvSpPr>
            <a:spLocks noChangeArrowheads="1"/>
          </p:cNvSpPr>
          <p:nvPr/>
        </p:nvSpPr>
        <p:spPr bwMode="auto">
          <a:xfrm>
            <a:off x="6015391" y="2247869"/>
            <a:ext cx="360362" cy="432122"/>
          </a:xfrm>
          <a:prstGeom prst="downArrow">
            <a:avLst>
              <a:gd name="adj1" fmla="val 50000"/>
              <a:gd name="adj2" fmla="val 54956"/>
            </a:avLst>
          </a:prstGeom>
          <a:solidFill>
            <a:srgbClr val="71CAC8"/>
          </a:solidFill>
          <a:ln w="9525" algn="ctr">
            <a:noFill/>
            <a:miter lim="800000"/>
            <a:headEnd/>
            <a:tailEnd/>
          </a:ln>
          <a:effectLst/>
          <a:extLst/>
        </p:spPr>
        <p:txBody>
          <a:bodyPr wrap="none" anchor="ctr"/>
          <a:lstStyle/>
          <a:p>
            <a:pPr algn="ctr" defTabSz="457200"/>
            <a:endParaRPr lang="tr-TR" dirty="0">
              <a:solidFill>
                <a:prstClr val="black"/>
              </a:solidFill>
              <a:latin typeface="Calibri"/>
            </a:endParaRPr>
          </a:p>
        </p:txBody>
      </p:sp>
      <p:sp>
        <p:nvSpPr>
          <p:cNvPr id="27" name="AutoShape 32"/>
          <p:cNvSpPr>
            <a:spLocks noChangeArrowheads="1"/>
          </p:cNvSpPr>
          <p:nvPr/>
        </p:nvSpPr>
        <p:spPr bwMode="auto">
          <a:xfrm>
            <a:off x="2847040" y="3817135"/>
            <a:ext cx="360363" cy="432122"/>
          </a:xfrm>
          <a:prstGeom prst="downArrow">
            <a:avLst>
              <a:gd name="adj1" fmla="val 50000"/>
              <a:gd name="adj2" fmla="val 54956"/>
            </a:avLst>
          </a:prstGeom>
          <a:solidFill>
            <a:srgbClr val="71CAC8"/>
          </a:solidFill>
          <a:ln w="9525" algn="ctr">
            <a:noFill/>
            <a:miter lim="800000"/>
            <a:headEnd/>
            <a:tailEnd/>
          </a:ln>
          <a:effectLst/>
          <a:extLst/>
        </p:spPr>
        <p:txBody>
          <a:bodyPr wrap="none" anchor="ctr"/>
          <a:lstStyle/>
          <a:p>
            <a:pPr algn="ctr" defTabSz="457200"/>
            <a:endParaRPr lang="tr-TR" dirty="0">
              <a:solidFill>
                <a:prstClr val="black"/>
              </a:solidFill>
              <a:latin typeface="Calibri"/>
            </a:endParaRPr>
          </a:p>
        </p:txBody>
      </p:sp>
      <p:sp>
        <p:nvSpPr>
          <p:cNvPr id="28" name="AutoShape 33"/>
          <p:cNvSpPr>
            <a:spLocks noChangeArrowheads="1"/>
          </p:cNvSpPr>
          <p:nvPr/>
        </p:nvSpPr>
        <p:spPr bwMode="auto">
          <a:xfrm>
            <a:off x="8890061" y="3817135"/>
            <a:ext cx="360362" cy="432122"/>
          </a:xfrm>
          <a:prstGeom prst="downArrow">
            <a:avLst>
              <a:gd name="adj1" fmla="val 50000"/>
              <a:gd name="adj2" fmla="val 54956"/>
            </a:avLst>
          </a:prstGeom>
          <a:solidFill>
            <a:srgbClr val="71CAC8"/>
          </a:solidFill>
          <a:ln w="9525" algn="ctr">
            <a:noFill/>
            <a:miter lim="800000"/>
            <a:headEnd/>
            <a:tailEnd/>
          </a:ln>
          <a:effectLst/>
          <a:extLst/>
        </p:spPr>
        <p:txBody>
          <a:bodyPr wrap="none" anchor="ctr"/>
          <a:lstStyle/>
          <a:p>
            <a:pPr algn="ctr" defTabSz="457200"/>
            <a:endParaRPr lang="tr-TR" dirty="0">
              <a:solidFill>
                <a:prstClr val="black"/>
              </a:solidFill>
              <a:latin typeface="Calibri"/>
            </a:endParaRPr>
          </a:p>
        </p:txBody>
      </p:sp>
      <p:sp>
        <p:nvSpPr>
          <p:cNvPr id="29" name="AutoShape 33"/>
          <p:cNvSpPr>
            <a:spLocks noChangeArrowheads="1"/>
          </p:cNvSpPr>
          <p:nvPr/>
        </p:nvSpPr>
        <p:spPr bwMode="auto">
          <a:xfrm>
            <a:off x="6015391" y="3817135"/>
            <a:ext cx="360362" cy="432122"/>
          </a:xfrm>
          <a:prstGeom prst="downArrow">
            <a:avLst>
              <a:gd name="adj1" fmla="val 50000"/>
              <a:gd name="adj2" fmla="val 54956"/>
            </a:avLst>
          </a:prstGeom>
          <a:solidFill>
            <a:srgbClr val="71CAC8"/>
          </a:solidFill>
          <a:ln w="9525" algn="ctr">
            <a:noFill/>
            <a:miter lim="800000"/>
            <a:headEnd/>
            <a:tailEnd/>
          </a:ln>
          <a:effectLst/>
          <a:extLst/>
        </p:spPr>
        <p:txBody>
          <a:bodyPr wrap="none" anchor="ctr"/>
          <a:lstStyle/>
          <a:p>
            <a:pPr algn="ctr" defTabSz="457200"/>
            <a:endParaRPr lang="tr-TR" dirty="0">
              <a:solidFill>
                <a:prstClr val="black"/>
              </a:solidFill>
              <a:latin typeface="Calibri"/>
            </a:endParaRPr>
          </a:p>
        </p:txBody>
      </p:sp>
      <p:pic>
        <p:nvPicPr>
          <p:cNvPr id="21" name="Resim 20">
            <a:extLst>
              <a:ext uri="{FF2B5EF4-FFF2-40B4-BE49-F238E27FC236}">
                <a16:creationId xmlns:a16="http://schemas.microsoft.com/office/drawing/2014/main" xmlns="" id="{B29AD19A-765E-473F-A27B-E13A19C9A70C}"/>
              </a:ext>
            </a:extLst>
          </p:cNvPr>
          <p:cNvPicPr>
            <a:picLocks noChangeAspect="1"/>
          </p:cNvPicPr>
          <p:nvPr/>
        </p:nvPicPr>
        <p:blipFill>
          <a:blip r:embed="rId3"/>
          <a:stretch>
            <a:fillRect/>
          </a:stretch>
        </p:blipFill>
        <p:spPr>
          <a:xfrm>
            <a:off x="159641" y="161918"/>
            <a:ext cx="740532" cy="740532"/>
          </a:xfrm>
          <a:prstGeom prst="rect">
            <a:avLst/>
          </a:prstGeom>
        </p:spPr>
      </p:pic>
      <p:sp>
        <p:nvSpPr>
          <p:cNvPr id="2" name="Metin kutusu 1"/>
          <p:cNvSpPr txBox="1"/>
          <p:nvPr/>
        </p:nvSpPr>
        <p:spPr>
          <a:xfrm>
            <a:off x="10192133" y="6237313"/>
            <a:ext cx="189735" cy="276999"/>
          </a:xfrm>
          <a:prstGeom prst="rect">
            <a:avLst/>
          </a:prstGeom>
          <a:noFill/>
        </p:spPr>
        <p:txBody>
          <a:bodyPr wrap="square" rtlCol="0">
            <a:spAutoFit/>
          </a:bodyPr>
          <a:lstStyle/>
          <a:p>
            <a:pPr defTabSz="457200"/>
            <a:r>
              <a:rPr lang="tr-TR" sz="1200" dirty="0">
                <a:solidFill>
                  <a:prstClr val="black"/>
                </a:solidFill>
                <a:latin typeface="Calibri"/>
              </a:rPr>
              <a:t>1</a:t>
            </a:r>
          </a:p>
        </p:txBody>
      </p:sp>
      <p:sp>
        <p:nvSpPr>
          <p:cNvPr id="23" name="Unvan 3"/>
          <p:cNvSpPr txBox="1">
            <a:spLocks/>
          </p:cNvSpPr>
          <p:nvPr/>
        </p:nvSpPr>
        <p:spPr>
          <a:xfrm>
            <a:off x="0" y="128361"/>
            <a:ext cx="12191999" cy="728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DC0C15"/>
                </a:solidFill>
                <a:latin typeface="Times New Roman" panose="02020603050405020304" pitchFamily="18" charset="0"/>
                <a:ea typeface="+mj-ea"/>
                <a:cs typeface="+mj-cs"/>
              </a:defRPr>
            </a:lvl1pPr>
          </a:lstStyle>
          <a:p>
            <a:pPr marL="0" marR="0" lvl="0" indent="0" algn="ctr" defTabSz="914400" rtl="0" eaLnBrk="1" fontAlgn="auto" latinLnBrk="0" hangingPunct="1">
              <a:lnSpc>
                <a:spcPct val="150000"/>
              </a:lnSpc>
              <a:spcBef>
                <a:spcPts val="816"/>
              </a:spcBef>
              <a:spcAft>
                <a:spcPts val="0"/>
              </a:spcAft>
              <a:buClrTx/>
              <a:buSzTx/>
              <a:buFontTx/>
              <a:buNone/>
              <a:tabLst/>
              <a:defRPr/>
            </a:pPr>
            <a:r>
              <a:rPr kumimoji="0" lang="tr-TR" b="1" i="0" u="none" strike="noStrike" kern="0" cap="none" spc="0" normalizeH="0" baseline="0" noProof="0" dirty="0" smtClean="0">
                <a:ln>
                  <a:noFill/>
                </a:ln>
                <a:solidFill>
                  <a:srgbClr val="000000"/>
                </a:solidFill>
                <a:effectLst/>
                <a:uLnTx/>
                <a:uFillTx/>
                <a:cs typeface="Times New Roman" panose="02020603050405020304" pitchFamily="18" charset="0"/>
              </a:rPr>
              <a:t/>
            </a:r>
            <a:br>
              <a:rPr kumimoji="0" lang="tr-TR" b="1" i="0" u="none" strike="noStrike" kern="0" cap="none" spc="0" normalizeH="0" baseline="0" noProof="0" dirty="0" smtClean="0">
                <a:ln>
                  <a:noFill/>
                </a:ln>
                <a:solidFill>
                  <a:srgbClr val="000000"/>
                </a:solidFill>
                <a:effectLst/>
                <a:uLnTx/>
                <a:uFillTx/>
                <a:cs typeface="Times New Roman" panose="02020603050405020304" pitchFamily="18" charset="0"/>
              </a:rPr>
            </a:br>
            <a:r>
              <a:rPr kumimoji="0" lang="tr-TR" b="1" i="0" u="none" strike="noStrike" kern="1200" cap="none" spc="0" normalizeH="0" baseline="0" noProof="0" dirty="0" smtClean="0">
                <a:ln>
                  <a:noFill/>
                </a:ln>
                <a:solidFill>
                  <a:srgbClr val="DC0C15"/>
                </a:solidFill>
                <a:effectLst/>
                <a:uLnTx/>
                <a:uFillTx/>
                <a:cs typeface="Times New Roman" panose="02020603050405020304" pitchFamily="18" charset="0"/>
              </a:rPr>
              <a:t>A. Yasal Dayanak</a:t>
            </a:r>
            <a:br>
              <a:rPr kumimoji="0" lang="tr-TR" b="1" i="0" u="none" strike="noStrike" kern="1200" cap="none" spc="0" normalizeH="0" baseline="0" noProof="0" dirty="0" smtClean="0">
                <a:ln>
                  <a:noFill/>
                </a:ln>
                <a:solidFill>
                  <a:srgbClr val="DC0C15"/>
                </a:solidFill>
                <a:effectLst/>
                <a:uLnTx/>
                <a:uFillTx/>
                <a:cs typeface="Times New Roman" panose="02020603050405020304" pitchFamily="18" charset="0"/>
              </a:rPr>
            </a:br>
            <a:endParaRPr kumimoji="0" lang="tr-TR" b="1" i="0" u="none" strike="noStrike" kern="1200" cap="none" spc="0" normalizeH="0" baseline="0" noProof="0" dirty="0">
              <a:ln>
                <a:noFill/>
              </a:ln>
              <a:solidFill>
                <a:srgbClr val="DC0C15"/>
              </a:solidFill>
              <a:effectLst/>
              <a:uLnTx/>
              <a:uFillTx/>
              <a:cs typeface="Times New Roman" panose="02020603050405020304" pitchFamily="18" charset="0"/>
            </a:endParaRPr>
          </a:p>
        </p:txBody>
      </p:sp>
    </p:spTree>
    <p:extLst>
      <p:ext uri="{BB962C8B-B14F-4D97-AF65-F5344CB8AC3E}">
        <p14:creationId xmlns:p14="http://schemas.microsoft.com/office/powerpoint/2010/main" val="3298624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40</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F. Alımlarda %10 Limit </a:t>
            </a:r>
            <a:r>
              <a:rPr lang="tr-TR" sz="3100" b="1" dirty="0" smtClean="0"/>
              <a:t>Takibi</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5" name="Dikdörtgen 4"/>
          <p:cNvSpPr/>
          <p:nvPr/>
        </p:nvSpPr>
        <p:spPr>
          <a:xfrm>
            <a:off x="457199" y="1408499"/>
            <a:ext cx="11412584" cy="4939814"/>
          </a:xfrm>
          <a:prstGeom prst="rect">
            <a:avLst/>
          </a:prstGeom>
        </p:spPr>
        <p:txBody>
          <a:bodyPr wrap="square">
            <a:spAutoFit/>
          </a:bodyPr>
          <a:lstStyle/>
          <a:p>
            <a:pPr>
              <a:lnSpc>
                <a:spcPct val="150000"/>
              </a:lnSpc>
              <a:spcBef>
                <a:spcPts val="600"/>
              </a:spcBef>
            </a:pPr>
            <a:r>
              <a:rPr lang="tr-TR" sz="2000" dirty="0" smtClean="0">
                <a:latin typeface="Arial" panose="020B0604020202020204" pitchFamily="34" charset="0"/>
                <a:cs typeface="Arial" panose="020B0604020202020204" pitchFamily="34" charset="0"/>
              </a:rPr>
              <a:t>İl </a:t>
            </a:r>
            <a:r>
              <a:rPr lang="tr-TR" sz="2000" dirty="0">
                <a:latin typeface="Arial" panose="020B0604020202020204" pitchFamily="34" charset="0"/>
                <a:cs typeface="Arial" panose="020B0604020202020204" pitchFamily="34" charset="0"/>
              </a:rPr>
              <a:t>Sağlık Müdürlüğü konsolide bütçesinin mal, hizmet veya yapım gruplarında gerekli </a:t>
            </a:r>
            <a:r>
              <a:rPr lang="tr-TR" sz="2000" dirty="0" smtClean="0">
                <a:latin typeface="Arial" panose="020B0604020202020204" pitchFamily="34" charset="0"/>
                <a:cs typeface="Arial" panose="020B0604020202020204" pitchFamily="34" charset="0"/>
              </a:rPr>
              <a:t>olması durumunda </a:t>
            </a:r>
            <a:r>
              <a:rPr lang="tr-TR" sz="2000" dirty="0">
                <a:latin typeface="Arial" panose="020B0604020202020204" pitchFamily="34" charset="0"/>
                <a:cs typeface="Arial" panose="020B0604020202020204" pitchFamily="34" charset="0"/>
              </a:rPr>
              <a:t>%10 limit artırma talebi, limit aşımı yapılmadan önce “Ek-O.2” başvuru formu resmi </a:t>
            </a:r>
            <a:r>
              <a:rPr lang="tr-TR" sz="2000" dirty="0" smtClean="0">
                <a:latin typeface="Arial" panose="020B0604020202020204" pitchFamily="34" charset="0"/>
                <a:cs typeface="Arial" panose="020B0604020202020204" pitchFamily="34" charset="0"/>
              </a:rPr>
              <a:t>yazı ekinde </a:t>
            </a:r>
            <a:r>
              <a:rPr lang="tr-TR" sz="2000" dirty="0">
                <a:latin typeface="Arial" panose="020B0604020202020204" pitchFamily="34" charset="0"/>
                <a:cs typeface="Arial" panose="020B0604020202020204" pitchFamily="34" charset="0"/>
              </a:rPr>
              <a:t>Kamu İhale Kurumuna sunulmak üzere Bakanlığımız Strateji Geliştirme </a:t>
            </a:r>
            <a:r>
              <a:rPr lang="tr-TR" sz="2000" dirty="0" smtClean="0">
                <a:latin typeface="Arial" panose="020B0604020202020204" pitchFamily="34" charset="0"/>
                <a:cs typeface="Arial" panose="020B0604020202020204" pitchFamily="34" charset="0"/>
              </a:rPr>
              <a:t>Başkanlığına gönderilecektir</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pPr>
              <a:lnSpc>
                <a:spcPct val="150000"/>
              </a:lnSpc>
              <a:spcBef>
                <a:spcPts val="600"/>
              </a:spcBef>
            </a:pPr>
            <a:endParaRPr lang="tr-TR" sz="2000" dirty="0">
              <a:latin typeface="Arial" panose="020B0604020202020204" pitchFamily="34" charset="0"/>
              <a:cs typeface="Arial" panose="020B0604020202020204" pitchFamily="34" charset="0"/>
            </a:endParaRPr>
          </a:p>
          <a:p>
            <a:pPr>
              <a:lnSpc>
                <a:spcPct val="150000"/>
              </a:lnSpc>
              <a:spcBef>
                <a:spcPts val="600"/>
              </a:spcBef>
            </a:pPr>
            <a:r>
              <a:rPr lang="tr-TR" sz="2000" dirty="0" smtClean="0">
                <a:latin typeface="Arial" panose="020B0604020202020204" pitchFamily="34" charset="0"/>
                <a:cs typeface="Arial" panose="020B0604020202020204" pitchFamily="34" charset="0"/>
              </a:rPr>
              <a:t>Kamu </a:t>
            </a:r>
            <a:r>
              <a:rPr lang="tr-TR" sz="2000" dirty="0">
                <a:latin typeface="Arial" panose="020B0604020202020204" pitchFamily="34" charset="0"/>
                <a:cs typeface="Arial" panose="020B0604020202020204" pitchFamily="34" charset="0"/>
              </a:rPr>
              <a:t>İhale Kurumu tarafından verilen karar doğrultusunda % 10 limit artışı işlemi </a:t>
            </a:r>
            <a:r>
              <a:rPr lang="tr-TR" sz="2000" dirty="0" smtClean="0">
                <a:latin typeface="Arial" panose="020B0604020202020204" pitchFamily="34" charset="0"/>
                <a:cs typeface="Arial" panose="020B0604020202020204" pitchFamily="34" charset="0"/>
              </a:rPr>
              <a:t>tesis edilmektedir</a:t>
            </a:r>
            <a:r>
              <a:rPr lang="tr-TR" sz="2000" dirty="0">
                <a:latin typeface="Arial" panose="020B0604020202020204" pitchFamily="34" charset="0"/>
                <a:cs typeface="Arial" panose="020B0604020202020204" pitchFamily="34" charset="0"/>
              </a:rPr>
              <a:t>. </a:t>
            </a:r>
            <a:endParaRPr lang="tr-TR" sz="2000" dirty="0" smtClean="0">
              <a:latin typeface="Arial" panose="020B0604020202020204" pitchFamily="34" charset="0"/>
              <a:cs typeface="Arial" panose="020B0604020202020204" pitchFamily="34" charset="0"/>
            </a:endParaRPr>
          </a:p>
          <a:p>
            <a:pPr>
              <a:lnSpc>
                <a:spcPct val="150000"/>
              </a:lnSpc>
              <a:spcBef>
                <a:spcPts val="600"/>
              </a:spcBef>
            </a:pPr>
            <a:endParaRPr lang="tr-TR" sz="2000" dirty="0">
              <a:latin typeface="Arial" panose="020B0604020202020204" pitchFamily="34" charset="0"/>
              <a:cs typeface="Arial" panose="020B0604020202020204" pitchFamily="34" charset="0"/>
            </a:endParaRPr>
          </a:p>
          <a:p>
            <a:pPr>
              <a:lnSpc>
                <a:spcPct val="150000"/>
              </a:lnSpc>
              <a:spcBef>
                <a:spcPts val="600"/>
              </a:spcBef>
            </a:pPr>
            <a:r>
              <a:rPr lang="tr-TR" sz="2000" dirty="0" smtClean="0">
                <a:latin typeface="Arial" panose="020B0604020202020204" pitchFamily="34" charset="0"/>
                <a:cs typeface="Arial" panose="020B0604020202020204" pitchFamily="34" charset="0"/>
              </a:rPr>
              <a:t>Limit </a:t>
            </a:r>
            <a:r>
              <a:rPr lang="tr-TR" sz="2000" dirty="0">
                <a:latin typeface="Arial" panose="020B0604020202020204" pitchFamily="34" charset="0"/>
                <a:cs typeface="Arial" panose="020B0604020202020204" pitchFamily="34" charset="0"/>
              </a:rPr>
              <a:t>artırım ihtiyacının hasıl olması halinde yıl sonu planlamasının yapılarak </a:t>
            </a:r>
            <a:r>
              <a:rPr lang="tr-TR" sz="2000" dirty="0" smtClean="0">
                <a:latin typeface="Arial" panose="020B0604020202020204" pitchFamily="34" charset="0"/>
                <a:cs typeface="Arial" panose="020B0604020202020204" pitchFamily="34" charset="0"/>
              </a:rPr>
              <a:t>yıl içerisinde </a:t>
            </a:r>
            <a:r>
              <a:rPr lang="tr-TR" sz="2000" dirty="0">
                <a:latin typeface="Arial" panose="020B0604020202020204" pitchFamily="34" charset="0"/>
                <a:cs typeface="Arial" panose="020B0604020202020204" pitchFamily="34" charset="0"/>
              </a:rPr>
              <a:t>İl Sağlık Müdürlüğü düzeyinde konsolide limit artırım talebinde bulunulacaktır</a:t>
            </a:r>
            <a:r>
              <a:rPr lang="tr-TR" sz="2000" dirty="0" smtClean="0">
                <a:latin typeface="Arial" panose="020B0604020202020204" pitchFamily="34" charset="0"/>
                <a:cs typeface="Arial" panose="020B0604020202020204" pitchFamily="34" charset="0"/>
              </a:rPr>
              <a:t>.</a:t>
            </a:r>
          </a:p>
          <a:p>
            <a:pPr>
              <a:spcBef>
                <a:spcPts val="600"/>
              </a:spcBef>
            </a:pP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7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41</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F. Alımlarda %10 Limit </a:t>
            </a:r>
            <a:r>
              <a:rPr lang="tr-TR" sz="3100" b="1" dirty="0" smtClean="0"/>
              <a:t>Takibi</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stretch>
            <a:fillRect/>
          </a:stretch>
        </p:blipFill>
        <p:spPr>
          <a:xfrm>
            <a:off x="228600" y="1379576"/>
            <a:ext cx="11801474" cy="5014873"/>
          </a:xfrm>
          <a:prstGeom prst="rect">
            <a:avLst/>
          </a:prstGeom>
        </p:spPr>
      </p:pic>
    </p:spTree>
    <p:extLst>
      <p:ext uri="{BB962C8B-B14F-4D97-AF65-F5344CB8AC3E}">
        <p14:creationId xmlns:p14="http://schemas.microsoft.com/office/powerpoint/2010/main" val="37345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42</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F. Alımlarda %10 Limit </a:t>
            </a:r>
            <a:r>
              <a:rPr lang="tr-TR" sz="3100" b="1" dirty="0" smtClean="0"/>
              <a:t>Takibi</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391886" y="1408499"/>
            <a:ext cx="11638189" cy="400110"/>
          </a:xfrm>
          <a:prstGeom prst="rect">
            <a:avLst/>
          </a:prstGeom>
        </p:spPr>
        <p:txBody>
          <a:bodyPr wrap="square">
            <a:spAutoFit/>
          </a:bodyPr>
          <a:lstStyle/>
          <a:p>
            <a:pPr algn="just">
              <a:spcBef>
                <a:spcPts val="600"/>
              </a:spcBef>
            </a:pPr>
            <a:endParaRPr lang="tr-TR" sz="2000" kern="0" dirty="0">
              <a:solidFill>
                <a:prstClr val="black"/>
              </a:solidFill>
              <a:latin typeface="Arial"/>
              <a:cs typeface="Arial" panose="020B0604020202020204" pitchFamily="34" charset="0"/>
            </a:endParaRPr>
          </a:p>
        </p:txBody>
      </p:sp>
      <p:sp>
        <p:nvSpPr>
          <p:cNvPr id="7" name="Dikdörtgen 6"/>
          <p:cNvSpPr/>
          <p:nvPr/>
        </p:nvSpPr>
        <p:spPr>
          <a:xfrm>
            <a:off x="457199" y="1408499"/>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2255623093"/>
              </p:ext>
            </p:extLst>
          </p:nvPr>
        </p:nvGraphicFramePr>
        <p:xfrm>
          <a:off x="158261" y="1808610"/>
          <a:ext cx="11871813" cy="4201121"/>
        </p:xfrm>
        <a:graphic>
          <a:graphicData uri="http://schemas.openxmlformats.org/drawingml/2006/table">
            <a:tbl>
              <a:tblPr/>
              <a:tblGrid>
                <a:gridCol w="1037493">
                  <a:extLst>
                    <a:ext uri="{9D8B030D-6E8A-4147-A177-3AD203B41FA5}">
                      <a16:colId xmlns:a16="http://schemas.microsoft.com/office/drawing/2014/main" xmlns="" val="837112193"/>
                    </a:ext>
                  </a:extLst>
                </a:gridCol>
                <a:gridCol w="1178169">
                  <a:extLst>
                    <a:ext uri="{9D8B030D-6E8A-4147-A177-3AD203B41FA5}">
                      <a16:colId xmlns:a16="http://schemas.microsoft.com/office/drawing/2014/main" xmlns="" val="925752697"/>
                    </a:ext>
                  </a:extLst>
                </a:gridCol>
                <a:gridCol w="1263611">
                  <a:extLst>
                    <a:ext uri="{9D8B030D-6E8A-4147-A177-3AD203B41FA5}">
                      <a16:colId xmlns:a16="http://schemas.microsoft.com/office/drawing/2014/main" xmlns="" val="1969888753"/>
                    </a:ext>
                  </a:extLst>
                </a:gridCol>
                <a:gridCol w="934466">
                  <a:extLst>
                    <a:ext uri="{9D8B030D-6E8A-4147-A177-3AD203B41FA5}">
                      <a16:colId xmlns:a16="http://schemas.microsoft.com/office/drawing/2014/main" xmlns="" val="4197193242"/>
                    </a:ext>
                  </a:extLst>
                </a:gridCol>
                <a:gridCol w="1272706">
                  <a:extLst>
                    <a:ext uri="{9D8B030D-6E8A-4147-A177-3AD203B41FA5}">
                      <a16:colId xmlns:a16="http://schemas.microsoft.com/office/drawing/2014/main" xmlns="" val="4058180853"/>
                    </a:ext>
                  </a:extLst>
                </a:gridCol>
                <a:gridCol w="1044112">
                  <a:extLst>
                    <a:ext uri="{9D8B030D-6E8A-4147-A177-3AD203B41FA5}">
                      <a16:colId xmlns:a16="http://schemas.microsoft.com/office/drawing/2014/main" xmlns="" val="3354734226"/>
                    </a:ext>
                  </a:extLst>
                </a:gridCol>
                <a:gridCol w="1044112">
                  <a:extLst>
                    <a:ext uri="{9D8B030D-6E8A-4147-A177-3AD203B41FA5}">
                      <a16:colId xmlns:a16="http://schemas.microsoft.com/office/drawing/2014/main" xmlns="" val="1868782871"/>
                    </a:ext>
                  </a:extLst>
                </a:gridCol>
                <a:gridCol w="951594">
                  <a:extLst>
                    <a:ext uri="{9D8B030D-6E8A-4147-A177-3AD203B41FA5}">
                      <a16:colId xmlns:a16="http://schemas.microsoft.com/office/drawing/2014/main" xmlns="" val="2802973805"/>
                    </a:ext>
                  </a:extLst>
                </a:gridCol>
                <a:gridCol w="1110193">
                  <a:extLst>
                    <a:ext uri="{9D8B030D-6E8A-4147-A177-3AD203B41FA5}">
                      <a16:colId xmlns:a16="http://schemas.microsoft.com/office/drawing/2014/main" xmlns="" val="983069162"/>
                    </a:ext>
                  </a:extLst>
                </a:gridCol>
                <a:gridCol w="991245">
                  <a:extLst>
                    <a:ext uri="{9D8B030D-6E8A-4147-A177-3AD203B41FA5}">
                      <a16:colId xmlns:a16="http://schemas.microsoft.com/office/drawing/2014/main" xmlns="" val="3326231809"/>
                    </a:ext>
                  </a:extLst>
                </a:gridCol>
                <a:gridCol w="1044112">
                  <a:extLst>
                    <a:ext uri="{9D8B030D-6E8A-4147-A177-3AD203B41FA5}">
                      <a16:colId xmlns:a16="http://schemas.microsoft.com/office/drawing/2014/main" xmlns="" val="851704429"/>
                    </a:ext>
                  </a:extLst>
                </a:gridCol>
              </a:tblGrid>
              <a:tr h="706064">
                <a:tc gridSpan="11">
                  <a:txBody>
                    <a:bodyPr/>
                    <a:lstStyle/>
                    <a:p>
                      <a:pPr algn="ctr" fontAlgn="ctr"/>
                      <a:r>
                        <a:rPr lang="tr-TR" sz="2400" b="1" i="0" u="none" strike="noStrike" dirty="0">
                          <a:effectLst/>
                          <a:latin typeface="Arial" panose="020B0604020202020204" pitchFamily="34" charset="0"/>
                        </a:rPr>
                        <a:t>...  İl Sağlık Müdürlüğü</a:t>
                      </a:r>
                    </a:p>
                  </a:txBody>
                  <a:tcPr marL="8783" marR="8783" marT="87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362974770"/>
                  </a:ext>
                </a:extLst>
              </a:tr>
              <a:tr h="1427298">
                <a:tc>
                  <a:txBody>
                    <a:bodyPr/>
                    <a:lstStyle/>
                    <a:p>
                      <a:pPr algn="ctr" fontAlgn="ctr"/>
                      <a:r>
                        <a:rPr lang="tr-TR" sz="1400" b="1" i="0" u="none" strike="noStrike" dirty="0">
                          <a:effectLst/>
                          <a:latin typeface="Arial" panose="020B0604020202020204" pitchFamily="34" charset="0"/>
                        </a:rPr>
                        <a:t>Açıklama</a:t>
                      </a:r>
                    </a:p>
                  </a:txBody>
                  <a:tcPr marL="8783" marR="8783" marT="87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Mevcut Bütçe</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Gerçekleşen</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Kalan</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Başvuru tarihine kadar 21/f ve 22/d ye göre yapılan toplam harcama tutarı </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Talep edilen alım tutar toplamı</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Öngörülen doğrudan temin tutar toplamı</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10%</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10% a göre değerlendirme</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1" i="0" u="none" strike="noStrike">
                          <a:effectLst/>
                          <a:latin typeface="Arial" panose="020B0604020202020204" pitchFamily="34" charset="0"/>
                        </a:rPr>
                        <a:t>Parasal Limit Tutarı </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Parasal Limit'e göre değerlendirme </a:t>
                      </a:r>
                    </a:p>
                  </a:txBody>
                  <a:tcPr marL="8783" marR="8783" marT="87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705778016"/>
                  </a:ext>
                </a:extLst>
              </a:tr>
              <a:tr h="689253">
                <a:tc>
                  <a:txBody>
                    <a:bodyPr/>
                    <a:lstStyle/>
                    <a:p>
                      <a:pPr algn="ctr" fontAlgn="ctr"/>
                      <a:r>
                        <a:rPr lang="tr-TR" sz="1400" b="1" i="0" u="none" strike="noStrike" dirty="0" smtClean="0">
                          <a:effectLst/>
                          <a:latin typeface="Arial" panose="020B0604020202020204" pitchFamily="34" charset="0"/>
                        </a:rPr>
                        <a:t>Mal</a:t>
                      </a:r>
                      <a:endParaRPr lang="tr-TR" sz="1400" b="1" i="0" u="none" strike="noStrike" dirty="0">
                        <a:effectLst/>
                        <a:latin typeface="Arial" panose="020B0604020202020204" pitchFamily="34" charset="0"/>
                      </a:endParaRPr>
                    </a:p>
                  </a:txBody>
                  <a:tcPr marL="8783" marR="8783" marT="87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effectLst/>
                          <a:latin typeface="Arial" panose="020B0604020202020204" pitchFamily="34" charset="0"/>
                        </a:rPr>
                        <a:t>76.031.713</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63.018.210</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13.013.503</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6.824.716</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17.244.288</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24.069.004</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7.603.171</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-16.465.833</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331.329</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effectLst/>
                          <a:latin typeface="Arial" panose="020B0604020202020204" pitchFamily="34" charset="0"/>
                        </a:rPr>
                        <a:t>-23.737.675</a:t>
                      </a:r>
                    </a:p>
                  </a:txBody>
                  <a:tcPr marL="8783" marR="8783" marT="87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98121902"/>
                  </a:ext>
                </a:extLst>
              </a:tr>
              <a:tr h="689253">
                <a:tc>
                  <a:txBody>
                    <a:bodyPr/>
                    <a:lstStyle/>
                    <a:p>
                      <a:pPr algn="ctr" fontAlgn="ctr"/>
                      <a:r>
                        <a:rPr lang="tr-TR" sz="1400" b="1" i="0" u="none" strike="noStrike" dirty="0" smtClean="0">
                          <a:effectLst/>
                          <a:latin typeface="Arial" panose="020B0604020202020204" pitchFamily="34" charset="0"/>
                        </a:rPr>
                        <a:t>Hizmet</a:t>
                      </a:r>
                      <a:endParaRPr lang="tr-TR" sz="1400" b="1" i="0" u="none" strike="noStrike" dirty="0">
                        <a:effectLst/>
                        <a:latin typeface="Arial" panose="020B0604020202020204" pitchFamily="34" charset="0"/>
                      </a:endParaRPr>
                    </a:p>
                  </a:txBody>
                  <a:tcPr marL="8783" marR="8783" marT="87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19.080.538</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12.016.437</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7.064.101</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1.332.696</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375.721</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1.708.417</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1.908.054</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panose="020B0604020202020204" pitchFamily="34" charset="0"/>
                        </a:rPr>
                        <a:t>199.637</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331.329</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a:effectLst/>
                          <a:latin typeface="Arial" panose="020B0604020202020204" pitchFamily="34" charset="0"/>
                        </a:rPr>
                        <a:t>-1.377.088</a:t>
                      </a:r>
                    </a:p>
                  </a:txBody>
                  <a:tcPr marL="8783" marR="8783" marT="87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1365716"/>
                  </a:ext>
                </a:extLst>
              </a:tr>
              <a:tr h="689253">
                <a:tc>
                  <a:txBody>
                    <a:bodyPr/>
                    <a:lstStyle/>
                    <a:p>
                      <a:pPr algn="ctr" fontAlgn="ctr"/>
                      <a:r>
                        <a:rPr lang="tr-TR" sz="1400" b="1" i="0" u="none" strike="noStrike" dirty="0" smtClean="0">
                          <a:effectLst/>
                          <a:latin typeface="Arial" panose="020B0604020202020204" pitchFamily="34" charset="0"/>
                        </a:rPr>
                        <a:t>Yapım</a:t>
                      </a:r>
                      <a:endParaRPr lang="tr-TR" sz="1400" b="1" i="0" u="none" strike="noStrike" dirty="0">
                        <a:effectLst/>
                        <a:latin typeface="Arial" panose="020B0604020202020204" pitchFamily="34" charset="0"/>
                      </a:endParaRPr>
                    </a:p>
                  </a:txBody>
                  <a:tcPr marL="8783" marR="8783" marT="87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105.017</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0</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105.017</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0</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30.000</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30.000</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panose="020B0604020202020204" pitchFamily="34" charset="0"/>
                        </a:rPr>
                        <a:t>10.502</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-19.498</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a:effectLst/>
                          <a:latin typeface="Arial" panose="020B0604020202020204" pitchFamily="34" charset="0"/>
                        </a:rPr>
                        <a:t>30.101</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effectLst/>
                          <a:latin typeface="Arial" panose="020B0604020202020204" pitchFamily="34" charset="0"/>
                        </a:rPr>
                        <a:t>101</a:t>
                      </a:r>
                    </a:p>
                  </a:txBody>
                  <a:tcPr marL="8783" marR="8783" marT="87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3651338"/>
                  </a:ext>
                </a:extLst>
              </a:tr>
            </a:tbl>
          </a:graphicData>
        </a:graphic>
      </p:graphicFrame>
    </p:spTree>
    <p:extLst>
      <p:ext uri="{BB962C8B-B14F-4D97-AF65-F5344CB8AC3E}">
        <p14:creationId xmlns:p14="http://schemas.microsoft.com/office/powerpoint/2010/main" val="343544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G</a:t>
            </a:r>
            <a:r>
              <a:rPr lang="tr-TR" sz="3000" b="1" dirty="0" smtClean="0"/>
              <a:t>. </a:t>
            </a:r>
            <a:r>
              <a:rPr lang="tr-TR" sz="3000" b="1" dirty="0"/>
              <a:t>Sayıştay Denetim </a:t>
            </a:r>
            <a:r>
              <a:rPr lang="tr-TR" sz="3000" b="1" dirty="0" smtClean="0"/>
              <a:t>Raporu</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43</a:t>
            </a:fld>
            <a:endParaRPr lang="tr-TR" dirty="0"/>
          </a:p>
        </p:txBody>
      </p:sp>
    </p:spTree>
    <p:extLst>
      <p:ext uri="{BB962C8B-B14F-4D97-AF65-F5344CB8AC3E}">
        <p14:creationId xmlns:p14="http://schemas.microsoft.com/office/powerpoint/2010/main" val="29113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44</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G</a:t>
            </a:r>
            <a:r>
              <a:rPr lang="tr-TR" sz="3100" b="1" dirty="0" smtClean="0"/>
              <a:t>. Sayıştay Denetim Raporu</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884257" y="1840746"/>
            <a:ext cx="8189406" cy="1785104"/>
          </a:xfrm>
          <a:prstGeom prst="rect">
            <a:avLst/>
          </a:prstGeom>
        </p:spPr>
        <p:txBody>
          <a:bodyPr wrap="square">
            <a:spAutoFit/>
          </a:bodyPr>
          <a:lstStyle/>
          <a:p>
            <a:pPr>
              <a:spcBef>
                <a:spcPts val="600"/>
              </a:spcBef>
            </a:pPr>
            <a:r>
              <a:rPr lang="tr-TR" sz="2000" kern="0" dirty="0">
                <a:solidFill>
                  <a:prstClr val="black"/>
                </a:solidFill>
                <a:latin typeface="Arial"/>
                <a:cs typeface="Arial" panose="020B0604020202020204" pitchFamily="34" charset="0"/>
              </a:rPr>
              <a:t>2018 yılı Sayıştay Denetim Raporuna ilişkin genel yazı 26/06/2019 tarihinde il sağlık müdürlüklerine gönderilmiştir. </a:t>
            </a:r>
          </a:p>
          <a:p>
            <a:pPr>
              <a:spcBef>
                <a:spcPts val="600"/>
              </a:spcBef>
            </a:pPr>
            <a:endParaRPr lang="tr-TR" sz="2000" kern="0" dirty="0">
              <a:solidFill>
                <a:prstClr val="black"/>
              </a:solidFill>
              <a:latin typeface="Arial"/>
              <a:cs typeface="Arial" panose="020B0604020202020204" pitchFamily="34" charset="0"/>
            </a:endParaRPr>
          </a:p>
          <a:p>
            <a:pPr>
              <a:spcBef>
                <a:spcPts val="600"/>
              </a:spcBef>
            </a:pPr>
            <a:r>
              <a:rPr lang="tr-TR" sz="2000" kern="0" dirty="0">
                <a:solidFill>
                  <a:prstClr val="black"/>
                </a:solidFill>
                <a:latin typeface="Arial"/>
                <a:cs typeface="Arial" panose="020B0604020202020204" pitchFamily="34" charset="0"/>
              </a:rPr>
              <a:t>Sayıştay Denetim Raporunda döner sermaye işlemleriyle ilgili 19 adet Bulgu mevcuttur.</a:t>
            </a:r>
          </a:p>
        </p:txBody>
      </p:sp>
      <p:sp>
        <p:nvSpPr>
          <p:cNvPr id="7" name="Dikdörtgen 6"/>
          <p:cNvSpPr/>
          <p:nvPr/>
        </p:nvSpPr>
        <p:spPr>
          <a:xfrm>
            <a:off x="457199" y="1379577"/>
            <a:ext cx="11438710" cy="707886"/>
          </a:xfrm>
          <a:prstGeom prst="rect">
            <a:avLst/>
          </a:prstGeom>
        </p:spPr>
        <p:txBody>
          <a:bodyPr wrap="square">
            <a:spAutoFit/>
          </a:bodyPr>
          <a:lstStyle/>
          <a:p>
            <a:endParaRPr lang="tr-TR" sz="2000" b="1" dirty="0">
              <a:latin typeface="Arial" panose="020B0604020202020204" pitchFamily="34" charset="0"/>
              <a:cs typeface="Arial" panose="020B0604020202020204" pitchFamily="34" charset="0"/>
            </a:endParaRPr>
          </a:p>
          <a:p>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98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G</a:t>
            </a:r>
            <a:r>
              <a:rPr lang="tr-TR" sz="3100" b="1" dirty="0" smtClean="0"/>
              <a:t>. Sayıştay Denetim Raporu</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457199" y="1886912"/>
            <a:ext cx="11438710" cy="3477875"/>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1- Banka Mevduat Hesaplarının Mevzuata Aykırı Olarak Yetkisiz Kişilerce Açılması Sonucu Muhasebe Sisteminde İzlenmemesi, Raporlanmaması ve Zamanaşımına Uğratılması,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2- POS Cihazları ile Yapılan Tahsilatların Banka Tarafından Süresi İçerisinde İşletmenin Hesabına Aktarılmaması Nedeniyle Gelir Kaybı Oluşması,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3- Alacakların, Sınıflandırma ve Tutar Bakımından Doğru, Tam ve Gerçeğe Uygun Durumu Yansıtmaması,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4- Sosyal Güvenlik Kurumu Hasta Tedavi Avanslarının Mahsup Edilememesi Nedeniyle Alacaklar ve Alınan Sipariş Avansları Hesaplarının Gerçeği Yansıtmaması,</a:t>
            </a:r>
          </a:p>
        </p:txBody>
      </p:sp>
    </p:spTree>
    <p:extLst>
      <p:ext uri="{BB962C8B-B14F-4D97-AF65-F5344CB8AC3E}">
        <p14:creationId xmlns:p14="http://schemas.microsoft.com/office/powerpoint/2010/main" val="70652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46</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G</a:t>
            </a:r>
            <a:r>
              <a:rPr lang="tr-TR" sz="3100" b="1" dirty="0" smtClean="0"/>
              <a:t>. Sayıştay Denetim Raporu</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457199" y="1800914"/>
            <a:ext cx="11438710" cy="4401205"/>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5- Tesislerin Taşınır Mal Yönetmeliğine Uygun Muhasebeleştirilmemesi Sebebiyle Tesis, Makine ve Cihazlar Hesabının Gerçek Durumu Yansıtmaması,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6- Taşınmazların Mali Tablolarda Hatalı Olarak İzlenmesi,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7- Elden Çıkarılacak Stoklar ve Maddi Duran Varlıklar Hesabında İzlenen Taşınırlara İlişkin Ayrılan Amortismanların Muhasebeleştirilmesinde Hatalar Bulunması,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8- Döner Sermaye İşletme Birimleri Arasındaki Bedelli Mal Teslimlerinin Muhasebeleştirilmemesi ve Raporlanmaması,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9- Döner Sermaye İşletme Birimlerinin Birbirlerinden Aldıkları Bedelsiz Mal ve Hizmetlerin Hatalı Muhasebeleştirilmesi,</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9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47</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G</a:t>
            </a:r>
            <a:r>
              <a:rPr lang="tr-TR" sz="3100" b="1" dirty="0" smtClean="0"/>
              <a:t>. Sayıştay Denetim Raporu</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457199" y="1837813"/>
            <a:ext cx="11438710" cy="4093428"/>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10- Döner Sermayeli İşletmelerin Birbirlerine Verdikleri Mali Borçların Hatalı Muhasebeleştirilmesi,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11- Taşıtlara İlişkin Otoyol Geçiş Ücretlerinin Takip Edilmemesi Sonucu İşleticiler Tarafından Cezalı Ücret Tahakkuk Ettirilmesi,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12- Muhasebe Yetkilisi Mutemetlerinin Görevlendirilmesinde ve Mutemetlerce Yürütülen İşlemlerde Sorunlar Bulunması,</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13- Muhasebe Yetkilisi Mutemetlerince Yapılan Tahsilatların Sipariş Avansları Hesabında Muhasebeleştirilmemesi,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14- Ek Karşılık Primlerinin Hatalı Hesaplanması,</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25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48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a:t>G</a:t>
            </a:r>
            <a:r>
              <a:rPr lang="tr-TR" sz="3100" b="1" dirty="0" smtClean="0"/>
              <a:t>. Sayıştay Denetim Raporu</a:t>
            </a:r>
            <a:r>
              <a:rPr lang="tr-TR" sz="3600" b="1" dirty="0"/>
              <a:t/>
            </a:r>
            <a:br>
              <a:rPr lang="tr-TR" sz="3600" b="1" dirty="0"/>
            </a:br>
            <a:endParaRPr lang="tr-TR" sz="3600" b="1" dirty="0"/>
          </a:p>
        </p:txBody>
      </p:sp>
      <p:sp>
        <p:nvSpPr>
          <p:cNvPr id="3" name="Dikdörtgen 2"/>
          <p:cNvSpPr/>
          <p:nvPr/>
        </p:nvSpPr>
        <p:spPr>
          <a:xfrm>
            <a:off x="457199" y="1408499"/>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7" name="Dikdörtgen 6"/>
          <p:cNvSpPr/>
          <p:nvPr/>
        </p:nvSpPr>
        <p:spPr>
          <a:xfrm>
            <a:off x="591365" y="1831335"/>
            <a:ext cx="11438710" cy="4093428"/>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15- Kapatılan Hastanelerde İstihdam Edilen Personele Ait Kıdem Tazminatı Karşılıklarının İptal Edilmemesi,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16- Sürekli İşçiler İçin Yapılan Kıdem Tazminatı Ödemeleri ve Bu Ödemelere İlişkin Ayrılan Karşılıkların Hatalı Muhasebe Detay Kodlarında İzlenmesi,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17- Vadeli Mevduat Faizlerinden Yapılan Vergi </a:t>
            </a:r>
            <a:r>
              <a:rPr lang="tr-TR" sz="2000" dirty="0" err="1">
                <a:latin typeface="Arial" panose="020B0604020202020204" pitchFamily="34" charset="0"/>
                <a:cs typeface="Arial" panose="020B0604020202020204" pitchFamily="34" charset="0"/>
              </a:rPr>
              <a:t>Tevkifatlarının</a:t>
            </a:r>
            <a:r>
              <a:rPr lang="tr-TR" sz="2000" dirty="0">
                <a:latin typeface="Arial" panose="020B0604020202020204" pitchFamily="34" charset="0"/>
                <a:cs typeface="Arial" panose="020B0604020202020204" pitchFamily="34" charset="0"/>
              </a:rPr>
              <a:t> Hatalı Muhasebeleştirilmesi,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18- Süresi Dolmuş Teminat Mektuplarının Nazım Hesaplarda İzlenmeye Devam Edilmesi,</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19- SGK Tarafından Uygulanan İdari Para Cezalarına İlişkin İtiraz Mekanizmasının Etkin Kullanılmaması;</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47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H</a:t>
            </a:r>
            <a:r>
              <a:rPr lang="tr-TR" sz="3000" b="1" dirty="0" smtClean="0"/>
              <a:t>. Muhasebe Hizmetleri</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49</a:t>
            </a:fld>
            <a:endParaRPr lang="tr-TR" dirty="0"/>
          </a:p>
        </p:txBody>
      </p:sp>
    </p:spTree>
    <p:extLst>
      <p:ext uri="{BB962C8B-B14F-4D97-AF65-F5344CB8AC3E}">
        <p14:creationId xmlns:p14="http://schemas.microsoft.com/office/powerpoint/2010/main" val="298163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A</a:t>
            </a:r>
            <a:r>
              <a:rPr lang="tr-TR" sz="3600" b="1" dirty="0" smtClean="0"/>
              <a:t>. Yasal Dayanak</a:t>
            </a:r>
            <a:r>
              <a:rPr lang="tr-TR" sz="3600" b="1" dirty="0"/>
              <a:t/>
            </a:r>
            <a:br>
              <a:rPr lang="tr-TR" sz="3600" b="1" dirty="0"/>
            </a:br>
            <a:endParaRPr lang="tr-TR" sz="3600" b="1" dirty="0"/>
          </a:p>
        </p:txBody>
      </p:sp>
      <p:sp>
        <p:nvSpPr>
          <p:cNvPr id="4" name="Dikdörtgen 3"/>
          <p:cNvSpPr/>
          <p:nvPr/>
        </p:nvSpPr>
        <p:spPr>
          <a:xfrm>
            <a:off x="687977" y="1567769"/>
            <a:ext cx="11007634" cy="4093428"/>
          </a:xfrm>
          <a:prstGeom prst="rect">
            <a:avLst/>
          </a:prstGeom>
        </p:spPr>
        <p:txBody>
          <a:bodyPr wrap="square">
            <a:spAutoFit/>
          </a:bodyPr>
          <a:lstStyle/>
          <a:p>
            <a:pPr marL="342900" indent="-342900" fontAlgn="base">
              <a:spcAft>
                <a:spcPct val="0"/>
              </a:spcAft>
              <a:buClr>
                <a:srgbClr val="800000"/>
              </a:buClr>
              <a:buSzPct val="102000"/>
              <a:buFont typeface="Arial" panose="020B0604020202020204" pitchFamily="34" charset="0"/>
              <a:buChar char="•"/>
            </a:pPr>
            <a:r>
              <a:rPr lang="tr-TR" sz="2000" kern="0" dirty="0">
                <a:solidFill>
                  <a:prstClr val="black"/>
                </a:solidFill>
                <a:latin typeface="Arial"/>
                <a:cs typeface="Arial" panose="020B0604020202020204" pitchFamily="34" charset="0"/>
              </a:rPr>
              <a:t>1 </a:t>
            </a:r>
            <a:r>
              <a:rPr lang="tr-TR" sz="2000" kern="0" dirty="0" err="1">
                <a:solidFill>
                  <a:prstClr val="black"/>
                </a:solidFill>
                <a:latin typeface="Arial"/>
                <a:cs typeface="Arial" panose="020B0604020202020204" pitchFamily="34" charset="0"/>
              </a:rPr>
              <a:t>Nolu</a:t>
            </a:r>
            <a:r>
              <a:rPr lang="tr-TR" sz="2000" kern="0" dirty="0">
                <a:solidFill>
                  <a:prstClr val="black"/>
                </a:solidFill>
                <a:latin typeface="Arial"/>
                <a:cs typeface="Arial" panose="020B0604020202020204" pitchFamily="34" charset="0"/>
              </a:rPr>
              <a:t> Cumhurbaşkanlığı Teşkilatı Hakkında Cumhurbaşkanlığı Kararnamesi</a:t>
            </a:r>
            <a:r>
              <a:rPr lang="tr-TR" sz="2000" kern="0" dirty="0" smtClean="0">
                <a:solidFill>
                  <a:prstClr val="black"/>
                </a:solidFill>
                <a:latin typeface="Arial"/>
                <a:cs typeface="Arial" panose="020B0604020202020204" pitchFamily="34" charset="0"/>
              </a:rPr>
              <a:t>,</a:t>
            </a: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a:solidFill>
                  <a:prstClr val="black"/>
                </a:solidFill>
                <a:latin typeface="Arial"/>
                <a:cs typeface="Arial" panose="020B0604020202020204" pitchFamily="34" charset="0"/>
              </a:rPr>
              <a:t>209 Sayılı Sağlık Bakanlığına Bağlı Sağlık Kurumları İle </a:t>
            </a:r>
            <a:r>
              <a:rPr lang="tr-TR" sz="2000" kern="0" dirty="0" err="1">
                <a:solidFill>
                  <a:prstClr val="black"/>
                </a:solidFill>
                <a:latin typeface="Arial"/>
                <a:cs typeface="Arial" panose="020B0604020202020204" pitchFamily="34" charset="0"/>
              </a:rPr>
              <a:t>Esenlendirme</a:t>
            </a:r>
            <a:r>
              <a:rPr lang="tr-TR" sz="2000" kern="0" dirty="0">
                <a:solidFill>
                  <a:prstClr val="black"/>
                </a:solidFill>
                <a:latin typeface="Arial"/>
                <a:cs typeface="Arial" panose="020B0604020202020204" pitchFamily="34" charset="0"/>
              </a:rPr>
              <a:t> (Rehabilitasyon) Tesislerine Verilecek Döner Sermaye Hakkında Kanun</a:t>
            </a:r>
            <a:r>
              <a:rPr lang="tr-TR" sz="2000" kern="0" dirty="0" smtClean="0">
                <a:solidFill>
                  <a:prstClr val="black"/>
                </a:solidFill>
                <a:latin typeface="Arial"/>
                <a:cs typeface="Arial" panose="020B0604020202020204" pitchFamily="34" charset="0"/>
              </a:rPr>
              <a:t>,</a:t>
            </a: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a:solidFill>
                  <a:prstClr val="black"/>
                </a:solidFill>
                <a:latin typeface="Arial"/>
                <a:cs typeface="Arial" panose="020B0604020202020204" pitchFamily="34" charset="0"/>
              </a:rPr>
              <a:t>5018 Sayılı Kamu </a:t>
            </a:r>
            <a:r>
              <a:rPr lang="tr-TR" sz="2000" kern="0" dirty="0" smtClean="0">
                <a:solidFill>
                  <a:prstClr val="black"/>
                </a:solidFill>
                <a:latin typeface="Arial"/>
                <a:cs typeface="Arial" panose="020B0604020202020204" pitchFamily="34" charset="0"/>
              </a:rPr>
              <a:t>Malî </a:t>
            </a:r>
            <a:r>
              <a:rPr lang="tr-TR" sz="2000" kern="0" dirty="0">
                <a:solidFill>
                  <a:prstClr val="black"/>
                </a:solidFill>
                <a:latin typeface="Arial"/>
                <a:cs typeface="Arial" panose="020B0604020202020204" pitchFamily="34" charset="0"/>
              </a:rPr>
              <a:t>Yönetimi ve Kontrol </a:t>
            </a:r>
            <a:r>
              <a:rPr lang="tr-TR" sz="2000" kern="0" dirty="0" smtClean="0">
                <a:solidFill>
                  <a:prstClr val="black"/>
                </a:solidFill>
                <a:latin typeface="Arial"/>
                <a:cs typeface="Arial" panose="020B0604020202020204" pitchFamily="34" charset="0"/>
              </a:rPr>
              <a:t>Kanunu,</a:t>
            </a: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a:solidFill>
                  <a:prstClr val="black"/>
                </a:solidFill>
                <a:latin typeface="Arial"/>
                <a:cs typeface="Arial" panose="020B0604020202020204" pitchFamily="34" charset="0"/>
              </a:rPr>
              <a:t>Döner Sermayeli İşletmeler Bütçe ve Muhasebe Yönetmeliği, </a:t>
            </a:r>
            <a:endParaRPr lang="tr-TR" sz="2000" kern="0" dirty="0" smtClean="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a:cs typeface="Arial" panose="020B0604020202020204" pitchFamily="34" charset="0"/>
              </a:rPr>
              <a:t>Sağlık </a:t>
            </a:r>
            <a:r>
              <a:rPr lang="tr-TR" sz="2000" kern="0" dirty="0">
                <a:solidFill>
                  <a:prstClr val="black"/>
                </a:solidFill>
                <a:latin typeface="Arial"/>
                <a:cs typeface="Arial" panose="020B0604020202020204" pitchFamily="34" charset="0"/>
              </a:rPr>
              <a:t>Bakanlığı Döner Sermaye İşletmeleri Hakkında Yönetmelik,</a:t>
            </a:r>
          </a:p>
          <a:p>
            <a:pPr fontAlgn="base">
              <a:spcAft>
                <a:spcPct val="0"/>
              </a:spcAft>
              <a:buClr>
                <a:srgbClr val="800000"/>
              </a:buClr>
              <a:buSzPct val="102000"/>
            </a:pPr>
            <a:endParaRPr lang="tr-TR" sz="2000" kern="0" dirty="0">
              <a:solidFill>
                <a:prstClr val="black"/>
              </a:solidFill>
              <a:latin typeface="Arial"/>
              <a:cs typeface="Arial" panose="020B0604020202020204" pitchFamily="34" charset="0"/>
            </a:endParaRPr>
          </a:p>
          <a:p>
            <a:pPr marL="342900" indent="-342900" fontAlgn="base">
              <a:spcAft>
                <a:spcPct val="0"/>
              </a:spcAft>
              <a:buClr>
                <a:srgbClr val="800000"/>
              </a:buClr>
              <a:buSzPct val="102000"/>
              <a:buFont typeface="Arial" panose="020B0604020202020204" pitchFamily="34" charset="0"/>
              <a:buChar char="•"/>
            </a:pPr>
            <a:r>
              <a:rPr lang="tr-TR" sz="2000" kern="0" dirty="0" smtClean="0">
                <a:solidFill>
                  <a:prstClr val="black"/>
                </a:solidFill>
                <a:latin typeface="Arial"/>
                <a:cs typeface="Arial" panose="020B0604020202020204" pitchFamily="34" charset="0"/>
              </a:rPr>
              <a:t>Yılı Bütçe </a:t>
            </a:r>
            <a:r>
              <a:rPr lang="tr-TR" sz="2000" kern="0" dirty="0">
                <a:solidFill>
                  <a:prstClr val="black"/>
                </a:solidFill>
                <a:latin typeface="Arial"/>
                <a:cs typeface="Arial" panose="020B0604020202020204" pitchFamily="34" charset="0"/>
              </a:rPr>
              <a:t>Çağrısı ve </a:t>
            </a:r>
            <a:r>
              <a:rPr lang="tr-TR" sz="2000" kern="0" dirty="0" smtClean="0">
                <a:solidFill>
                  <a:prstClr val="black"/>
                </a:solidFill>
                <a:latin typeface="Arial"/>
                <a:cs typeface="Arial" panose="020B0604020202020204" pitchFamily="34" charset="0"/>
              </a:rPr>
              <a:t>Uygulamaları.</a:t>
            </a:r>
            <a:endParaRPr lang="tr-TR" sz="2000" kern="0" dirty="0">
              <a:solidFill>
                <a:prstClr val="black"/>
              </a:solidFill>
              <a:latin typeface="Arial"/>
              <a:cs typeface="Arial" panose="020B0604020202020204" pitchFamily="34" charset="0"/>
            </a:endParaRP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97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50</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H. Muhasebe Hizmetleri</a:t>
            </a:r>
            <a:r>
              <a:rPr lang="tr-TR" sz="3600" b="1" dirty="0"/>
              <a:t/>
            </a:r>
            <a:br>
              <a:rPr lang="tr-TR" sz="3600" b="1" dirty="0"/>
            </a:br>
            <a:endParaRPr lang="tr-TR" sz="3600" b="1" dirty="0"/>
          </a:p>
        </p:txBody>
      </p:sp>
      <p:sp>
        <p:nvSpPr>
          <p:cNvPr id="3" name="Dikdörtgen 2"/>
          <p:cNvSpPr/>
          <p:nvPr/>
        </p:nvSpPr>
        <p:spPr>
          <a:xfrm>
            <a:off x="457199" y="1408499"/>
            <a:ext cx="10498016" cy="4401205"/>
          </a:xfrm>
          <a:prstGeom prst="rect">
            <a:avLst/>
          </a:prstGeom>
        </p:spPr>
        <p:txBody>
          <a:bodyPr wrap="square">
            <a:spAutoFit/>
          </a:bodyPr>
          <a:lstStyle/>
          <a:p>
            <a:pPr>
              <a:spcBef>
                <a:spcPts val="600"/>
              </a:spcBef>
            </a:pPr>
            <a:r>
              <a:rPr lang="tr-TR" sz="2000" b="1" dirty="0">
                <a:latin typeface="Arial" panose="020B0604020202020204" pitchFamily="34" charset="0"/>
                <a:cs typeface="Arial" panose="020B0604020202020204" pitchFamily="34" charset="0"/>
              </a:rPr>
              <a:t>Taşra Muhasebe Yetkilileri ve </a:t>
            </a:r>
            <a:r>
              <a:rPr lang="tr-TR" sz="2000" b="1" dirty="0" smtClean="0">
                <a:latin typeface="Arial" panose="020B0604020202020204" pitchFamily="34" charset="0"/>
                <a:cs typeface="Arial" panose="020B0604020202020204" pitchFamily="34" charset="0"/>
              </a:rPr>
              <a:t>Yardımcıları</a:t>
            </a:r>
          </a:p>
          <a:p>
            <a:pPr>
              <a:spcBef>
                <a:spcPts val="600"/>
              </a:spcBef>
            </a:pPr>
            <a:endParaRPr lang="tr-TR" sz="2000" b="1" dirty="0">
              <a:latin typeface="Arial" panose="020B0604020202020204" pitchFamily="34" charset="0"/>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İl sağlık müdürlüklerinde oluşturulacak muhasebe birimlerinde, muhasebe hizmetlerinin yürütülmesinden sorumlu Yönergede sayılan niteliklere sahip bir sözleşmeli uzman, İl Sağlık Müdürünün teklifi, Strateji Geliştirme Başkanın uygun görüşü ve Üst Yönetici onayı ile muhasebe yetkilisi olarak görevlendirilir. </a:t>
            </a:r>
          </a:p>
          <a:p>
            <a:pPr marL="342900" indent="-342900">
              <a:spcBef>
                <a:spcPts val="600"/>
              </a:spcBef>
              <a:buClr>
                <a:schemeClr val="accent2"/>
              </a:buClr>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Muhasebe yetkilisi İl Sağlık Müdürüne karşı sorumludur.</a:t>
            </a:r>
          </a:p>
          <a:p>
            <a:pPr marL="342900" indent="-342900">
              <a:spcBef>
                <a:spcPts val="600"/>
              </a:spcBef>
              <a:buClr>
                <a:schemeClr val="accent2"/>
              </a:buClr>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Muhasebe yetkilisi yardımcıları, İl Sağlık Müdürü tarafından görevlendirilir. </a:t>
            </a:r>
          </a:p>
          <a:p>
            <a:pPr marL="342900" indent="-342900">
              <a:spcBef>
                <a:spcPts val="600"/>
              </a:spcBef>
              <a:buClr>
                <a:schemeClr val="accent2"/>
              </a:buClr>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Her muhasebe birimi için en az bir muhasebe yetkilisi yardımcısı görevlendirilir.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65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51</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H. Muhasebe Hizmetleri</a:t>
            </a:r>
            <a:r>
              <a:rPr lang="tr-TR" sz="3600" b="1" dirty="0"/>
              <a:t/>
            </a:r>
            <a:br>
              <a:rPr lang="tr-TR" sz="3600" b="1" dirty="0"/>
            </a:br>
            <a:endParaRPr lang="tr-TR" sz="3600" b="1" dirty="0"/>
          </a:p>
        </p:txBody>
      </p:sp>
      <p:sp>
        <p:nvSpPr>
          <p:cNvPr id="3" name="Dikdörtgen 2"/>
          <p:cNvSpPr/>
          <p:nvPr/>
        </p:nvSpPr>
        <p:spPr>
          <a:xfrm>
            <a:off x="706559" y="1777776"/>
            <a:ext cx="10498016" cy="3093154"/>
          </a:xfrm>
          <a:prstGeom prst="rect">
            <a:avLst/>
          </a:prstGeom>
        </p:spPr>
        <p:txBody>
          <a:bodyPr wrap="square">
            <a:spAutoFit/>
          </a:bodyPr>
          <a:lstStyle/>
          <a:p>
            <a:pPr>
              <a:spcBef>
                <a:spcPts val="600"/>
              </a:spcBef>
            </a:pPr>
            <a:r>
              <a:rPr lang="tr-TR" sz="2000" b="1" dirty="0">
                <a:latin typeface="Arial" panose="020B0604020202020204" pitchFamily="34" charset="0"/>
                <a:cs typeface="Arial" panose="020B0604020202020204" pitchFamily="34" charset="0"/>
              </a:rPr>
              <a:t>Önerilen muhasebe yetkilisinin; </a:t>
            </a:r>
          </a:p>
          <a:p>
            <a:pPr>
              <a:spcBef>
                <a:spcPts val="600"/>
              </a:spcBef>
            </a:pPr>
            <a:endParaRPr lang="tr-TR" sz="2000" dirty="0">
              <a:latin typeface="Arial" panose="020B0604020202020204" pitchFamily="34" charset="0"/>
              <a:cs typeface="Arial" panose="020B0604020202020204" pitchFamily="34" charset="0"/>
            </a:endParaRPr>
          </a:p>
          <a:p>
            <a:pPr marL="342900" indent="-342900">
              <a:spcBef>
                <a:spcPts val="600"/>
              </a:spcBef>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Sözleşme imzalanmış olması,</a:t>
            </a:r>
          </a:p>
          <a:p>
            <a:pPr marL="342900" indent="-342900">
              <a:spcBef>
                <a:spcPts val="600"/>
              </a:spcBef>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Muhasebe birimlerinde çalışmış olma şartı,</a:t>
            </a:r>
          </a:p>
          <a:p>
            <a:pPr marL="342900" indent="-342900">
              <a:spcBef>
                <a:spcPts val="600"/>
              </a:spcBef>
              <a:buClr>
                <a:schemeClr val="accent2"/>
              </a:buClr>
              <a:buFont typeface="Arial" panose="020B0604020202020204" pitchFamily="34" charset="0"/>
              <a:buChar char="•"/>
            </a:pPr>
            <a:r>
              <a:rPr lang="tr-TR" sz="2000" dirty="0">
                <a:latin typeface="Arial" panose="020B0604020202020204" pitchFamily="34" charset="0"/>
                <a:cs typeface="Arial" panose="020B0604020202020204" pitchFamily="34" charset="0"/>
              </a:rPr>
              <a:t>Mezuniyet</a:t>
            </a:r>
          </a:p>
          <a:p>
            <a:pPr>
              <a:spcBef>
                <a:spcPts val="600"/>
              </a:spcBef>
            </a:pPr>
            <a:r>
              <a:rPr lang="tr-TR" sz="2000" dirty="0">
                <a:latin typeface="Arial" panose="020B0604020202020204" pitchFamily="34" charset="0"/>
                <a:cs typeface="Arial" panose="020B0604020202020204" pitchFamily="34" charset="0"/>
              </a:rPr>
              <a:t> </a:t>
            </a:r>
          </a:p>
          <a:p>
            <a:pPr>
              <a:spcBef>
                <a:spcPts val="600"/>
              </a:spcBef>
            </a:pPr>
            <a:r>
              <a:rPr lang="tr-TR" sz="2000" dirty="0" smtClean="0">
                <a:latin typeface="Arial" panose="020B0604020202020204" pitchFamily="34" charset="0"/>
                <a:cs typeface="Arial" panose="020B0604020202020204" pitchFamily="34" charset="0"/>
              </a:rPr>
              <a:t>Gibi</a:t>
            </a:r>
            <a:r>
              <a:rPr lang="tr-TR" sz="2000" dirty="0">
                <a:latin typeface="Arial" panose="020B0604020202020204" pitchFamily="34" charset="0"/>
                <a:cs typeface="Arial" panose="020B0604020202020204" pitchFamily="34" charset="0"/>
              </a:rPr>
              <a:t>, Yönergede belirtilen muhasebe yetkilisi olabilme şartlarını taşıması gerekmektedir.</a:t>
            </a:r>
          </a:p>
          <a:p>
            <a:pPr>
              <a:spcBef>
                <a:spcPts val="600"/>
              </a:spcBef>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1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52</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H. Muhasebe Hizmetleri</a:t>
            </a:r>
            <a:r>
              <a:rPr lang="tr-TR" sz="3600" b="1" dirty="0"/>
              <a:t/>
            </a:r>
            <a:br>
              <a:rPr lang="tr-TR" sz="3600" b="1" dirty="0"/>
            </a:br>
            <a:endParaRPr lang="tr-TR" sz="3600" b="1" dirty="0"/>
          </a:p>
        </p:txBody>
      </p:sp>
      <p:sp>
        <p:nvSpPr>
          <p:cNvPr id="3" name="Dikdörtgen 2"/>
          <p:cNvSpPr/>
          <p:nvPr/>
        </p:nvSpPr>
        <p:spPr>
          <a:xfrm>
            <a:off x="706559" y="1777776"/>
            <a:ext cx="9589233" cy="2323713"/>
          </a:xfrm>
          <a:prstGeom prst="rect">
            <a:avLst/>
          </a:prstGeom>
        </p:spPr>
        <p:txBody>
          <a:bodyPr wrap="square">
            <a:spAutoFit/>
          </a:bodyPr>
          <a:lstStyle/>
          <a:p>
            <a:pPr lvl="0" defTabSz="457200">
              <a:buClr>
                <a:srgbClr val="1F497D"/>
              </a:buClr>
            </a:pPr>
            <a:r>
              <a:rPr lang="tr-TR" sz="2000" dirty="0">
                <a:solidFill>
                  <a:prstClr val="black"/>
                </a:solidFill>
                <a:latin typeface="Calibri"/>
              </a:rPr>
              <a:t>Görevlendirilen muhasebe yetkilisi ile yardımcılarının bilgi ve belgeleri 13/06/2019  tarihli ve E.354 sayılı yazımız ile talep edilmiştir</a:t>
            </a:r>
            <a:r>
              <a:rPr lang="tr-TR" sz="2000" dirty="0" smtClean="0">
                <a:solidFill>
                  <a:prstClr val="black"/>
                </a:solidFill>
                <a:latin typeface="Calibri"/>
              </a:rPr>
              <a:t>.</a:t>
            </a:r>
          </a:p>
          <a:p>
            <a:pPr lvl="0" defTabSz="457200">
              <a:buClr>
                <a:srgbClr val="1F497D"/>
              </a:buClr>
            </a:pPr>
            <a:endParaRPr lang="tr-TR" sz="2000" dirty="0">
              <a:solidFill>
                <a:prstClr val="black"/>
              </a:solidFill>
              <a:latin typeface="Calibri"/>
            </a:endParaRPr>
          </a:p>
          <a:p>
            <a:pPr lvl="0" defTabSz="457200">
              <a:buClr>
                <a:srgbClr val="1F497D"/>
              </a:buClr>
            </a:pPr>
            <a:endParaRPr lang="tr-TR" sz="2000" dirty="0">
              <a:solidFill>
                <a:prstClr val="black"/>
              </a:solidFill>
              <a:latin typeface="Calibri"/>
            </a:endParaRPr>
          </a:p>
          <a:p>
            <a:pPr lvl="0" defTabSz="457200">
              <a:buClr>
                <a:srgbClr val="1F497D"/>
              </a:buClr>
            </a:pPr>
            <a:r>
              <a:rPr lang="tr-TR" sz="2000" dirty="0">
                <a:solidFill>
                  <a:prstClr val="black"/>
                </a:solidFill>
                <a:latin typeface="Calibri"/>
              </a:rPr>
              <a:t>06.11.2019 tarihli ve E.1035 sayılı yazımız ile </a:t>
            </a:r>
            <a:r>
              <a:rPr lang="tr-TR" sz="2000" dirty="0" smtClean="0">
                <a:solidFill>
                  <a:prstClr val="black"/>
                </a:solidFill>
                <a:latin typeface="Calibri"/>
              </a:rPr>
              <a:t>de bilgi </a:t>
            </a:r>
            <a:r>
              <a:rPr lang="tr-TR" sz="2000" dirty="0">
                <a:solidFill>
                  <a:prstClr val="black"/>
                </a:solidFill>
                <a:latin typeface="Calibri"/>
              </a:rPr>
              <a:t>ve belgeleri eksik gelen  illerin bilgi ve belgeleri tamamlamaları istenmiştir.</a:t>
            </a:r>
          </a:p>
          <a:p>
            <a:pPr>
              <a:spcBef>
                <a:spcPts val="600"/>
              </a:spcBef>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1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53</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H. Muhasebe Hizmetleri</a:t>
            </a:r>
            <a:r>
              <a:rPr lang="tr-TR" sz="3600" b="1" dirty="0"/>
              <a:t/>
            </a:r>
            <a:br>
              <a:rPr lang="tr-TR" sz="3600" b="1" dirty="0"/>
            </a:br>
            <a:endParaRPr lang="tr-TR" sz="3600" b="1" dirty="0"/>
          </a:p>
        </p:txBody>
      </p:sp>
      <p:graphicFrame>
        <p:nvGraphicFramePr>
          <p:cNvPr id="5" name="Tablo 4"/>
          <p:cNvGraphicFramePr>
            <a:graphicFrameLocks noGrp="1"/>
          </p:cNvGraphicFramePr>
          <p:nvPr>
            <p:extLst>
              <p:ext uri="{D42A27DB-BD31-4B8C-83A1-F6EECF244321}">
                <p14:modId xmlns:p14="http://schemas.microsoft.com/office/powerpoint/2010/main" val="1136851330"/>
              </p:ext>
            </p:extLst>
          </p:nvPr>
        </p:nvGraphicFramePr>
        <p:xfrm>
          <a:off x="835268" y="1744991"/>
          <a:ext cx="10840917" cy="4832739"/>
        </p:xfrm>
        <a:graphic>
          <a:graphicData uri="http://schemas.openxmlformats.org/drawingml/2006/table">
            <a:tbl>
              <a:tblPr/>
              <a:tblGrid>
                <a:gridCol w="1763782">
                  <a:extLst>
                    <a:ext uri="{9D8B030D-6E8A-4147-A177-3AD203B41FA5}">
                      <a16:colId xmlns:a16="http://schemas.microsoft.com/office/drawing/2014/main" xmlns="" val="20000"/>
                    </a:ext>
                  </a:extLst>
                </a:gridCol>
                <a:gridCol w="2037695">
                  <a:extLst>
                    <a:ext uri="{9D8B030D-6E8A-4147-A177-3AD203B41FA5}">
                      <a16:colId xmlns:a16="http://schemas.microsoft.com/office/drawing/2014/main" xmlns="" val="20001"/>
                    </a:ext>
                  </a:extLst>
                </a:gridCol>
                <a:gridCol w="2543813">
                  <a:extLst>
                    <a:ext uri="{9D8B030D-6E8A-4147-A177-3AD203B41FA5}">
                      <a16:colId xmlns:a16="http://schemas.microsoft.com/office/drawing/2014/main" xmlns="" val="20002"/>
                    </a:ext>
                  </a:extLst>
                </a:gridCol>
                <a:gridCol w="1418666">
                  <a:extLst>
                    <a:ext uri="{9D8B030D-6E8A-4147-A177-3AD203B41FA5}">
                      <a16:colId xmlns:a16="http://schemas.microsoft.com/office/drawing/2014/main" xmlns="" val="20003"/>
                    </a:ext>
                  </a:extLst>
                </a:gridCol>
                <a:gridCol w="1641164">
                  <a:extLst>
                    <a:ext uri="{9D8B030D-6E8A-4147-A177-3AD203B41FA5}">
                      <a16:colId xmlns:a16="http://schemas.microsoft.com/office/drawing/2014/main" xmlns="" val="20004"/>
                    </a:ext>
                  </a:extLst>
                </a:gridCol>
                <a:gridCol w="1435797">
                  <a:extLst>
                    <a:ext uri="{9D8B030D-6E8A-4147-A177-3AD203B41FA5}">
                      <a16:colId xmlns:a16="http://schemas.microsoft.com/office/drawing/2014/main" xmlns="" val="20005"/>
                    </a:ext>
                  </a:extLst>
                </a:gridCol>
              </a:tblGrid>
              <a:tr h="1219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200" b="1" i="0" u="none" strike="noStrike" dirty="0">
                          <a:solidFill>
                            <a:srgbClr val="000000"/>
                          </a:solidFill>
                          <a:effectLst/>
                          <a:latin typeface="Calibri" panose="020F0502020204030204" pitchFamily="34" charset="0"/>
                        </a:rPr>
                        <a:t>MUHASEBE BİRİMİ ADI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200" b="1" i="0" u="none" strike="noStrike" dirty="0">
                          <a:solidFill>
                            <a:srgbClr val="000000"/>
                          </a:solidFill>
                          <a:effectLst/>
                          <a:latin typeface="Calibri" panose="020F0502020204030204" pitchFamily="34" charset="0"/>
                        </a:rPr>
                        <a:t>ADI SOYADI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200" b="1" i="0" u="none" strike="noStrike" dirty="0">
                          <a:solidFill>
                            <a:srgbClr val="000000"/>
                          </a:solidFill>
                          <a:effectLst/>
                          <a:latin typeface="Calibri" panose="020F0502020204030204" pitchFamily="34" charset="0"/>
                        </a:rPr>
                        <a:t>GÖREVİ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200" b="1" i="0" u="none" strike="noStrike" dirty="0">
                          <a:solidFill>
                            <a:srgbClr val="000000"/>
                          </a:solidFill>
                          <a:effectLst/>
                          <a:latin typeface="Calibri" panose="020F0502020204030204" pitchFamily="34" charset="0"/>
                        </a:rPr>
                        <a:t>Uzmanlık Sözleşmesi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200" b="1" i="0" u="none" strike="noStrike" dirty="0">
                          <a:solidFill>
                            <a:srgbClr val="000000"/>
                          </a:solidFill>
                          <a:effectLst/>
                          <a:latin typeface="Calibri" panose="020F0502020204030204" pitchFamily="34" charset="0"/>
                        </a:rPr>
                        <a:t>Muhasebe Hizmetleri İle İlgili Birimlerde En Az Dört Yıl (Yardımcısı için İki Yıl) Çalışmış Olmak</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200" b="1" i="0" u="none" strike="noStrike" dirty="0">
                          <a:solidFill>
                            <a:srgbClr val="000000"/>
                          </a:solidFill>
                          <a:effectLst/>
                          <a:latin typeface="Calibri" panose="020F0502020204030204" pitchFamily="34" charset="0"/>
                        </a:rPr>
                        <a:t>Aylıktan Kesme veya Kademe İlerlemesinin Durdurulması Cezası </a:t>
                      </a:r>
                      <a:r>
                        <a:rPr lang="tr-TR" sz="1200" b="1" i="0" u="none" strike="noStrike" dirty="0" smtClean="0">
                          <a:solidFill>
                            <a:srgbClr val="000000"/>
                          </a:solidFill>
                          <a:effectLst/>
                          <a:latin typeface="Calibri" panose="020F0502020204030204" pitchFamily="34" charset="0"/>
                        </a:rPr>
                        <a:t>Almadığına </a:t>
                      </a:r>
                      <a:r>
                        <a:rPr lang="tr-TR" sz="1200" b="1" i="0" u="none" strike="noStrike" dirty="0">
                          <a:solidFill>
                            <a:srgbClr val="000000"/>
                          </a:solidFill>
                          <a:effectLst/>
                          <a:latin typeface="Calibri" panose="020F0502020204030204" pitchFamily="34" charset="0"/>
                        </a:rPr>
                        <a:t>Dair Belge</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71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Bilecik</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 </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400" b="0" i="0" u="none" strike="noStrike" dirty="0">
                          <a:solidFill>
                            <a:srgbClr val="000000"/>
                          </a:solidFill>
                          <a:effectLst/>
                          <a:latin typeface="Calibri" panose="020F0502020204030204" pitchFamily="34" charset="0"/>
                        </a:rPr>
                        <a:t>Muhasebe Yetkilisi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tr-TR" sz="1400" b="0"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1971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İzmir </a:t>
                      </a:r>
                      <a:r>
                        <a:rPr lang="tr-TR" sz="1400" b="0" i="0" u="none" strike="noStrike" dirty="0" smtClean="0">
                          <a:solidFill>
                            <a:srgbClr val="000000"/>
                          </a:solidFill>
                          <a:effectLst/>
                          <a:latin typeface="Calibri" panose="020F0502020204030204" pitchFamily="34" charset="0"/>
                        </a:rPr>
                        <a:t>Güney</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400" b="0" i="0" u="none" strike="noStrike" dirty="0">
                          <a:solidFill>
                            <a:srgbClr val="000000"/>
                          </a:solidFill>
                          <a:effectLst/>
                          <a:latin typeface="Calibri" panose="020F0502020204030204" pitchFamily="34" charset="0"/>
                        </a:rPr>
                        <a:t>FATMA ERALP</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400" b="0" i="0" u="none" strike="noStrike" dirty="0">
                          <a:solidFill>
                            <a:srgbClr val="000000"/>
                          </a:solidFill>
                          <a:effectLst/>
                          <a:latin typeface="Calibri" panose="020F0502020204030204" pitchFamily="34" charset="0"/>
                        </a:rPr>
                        <a:t>Muhasebe Yetkilisi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tr-TR" sz="1400" b="1" i="0" u="none" strike="noStrike" dirty="0">
                          <a:solidFill>
                            <a:srgbClr val="FF0000"/>
                          </a:solidFill>
                          <a:effectLst/>
                          <a:latin typeface="Calibri" panose="020F0502020204030204" pitchFamily="34" charset="0"/>
                        </a:rPr>
                        <a:t>YOK</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71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Antalya</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Selcan TUNCER</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a:solidFill>
                            <a:srgbClr val="000000"/>
                          </a:solidFill>
                          <a:effectLst/>
                          <a:latin typeface="Calibri" panose="020F0502020204030204" pitchFamily="34" charset="0"/>
                        </a:rPr>
                        <a:t>Muhasebe Yetkilisi Yardımcısı</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1" i="0" u="none" strike="noStrike" dirty="0">
                          <a:solidFill>
                            <a:srgbClr val="FF0000"/>
                          </a:solidFill>
                          <a:effectLst/>
                          <a:latin typeface="Calibri" panose="020F0502020204030204" pitchFamily="34" charset="0"/>
                        </a:rPr>
                        <a:t>1 Yıl </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71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Antalya</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Mustafa ÖNGÜÇ</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a:solidFill>
                            <a:srgbClr val="000000"/>
                          </a:solidFill>
                          <a:effectLst/>
                          <a:latin typeface="Calibri" panose="020F0502020204030204" pitchFamily="34" charset="0"/>
                        </a:rPr>
                        <a:t>Muhasebe Yetkilisi Yardımcısı</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71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Antalya</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Hasan YAĞLI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Yardımcısı</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22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Bitlis</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NAZMİ YÜCE</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001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Bolu</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err="1">
                          <a:solidFill>
                            <a:srgbClr val="000000"/>
                          </a:solidFill>
                          <a:effectLst/>
                          <a:latin typeface="Calibri" panose="020F0502020204030204" pitchFamily="34" charset="0"/>
                        </a:rPr>
                        <a:t>Nagihan</a:t>
                      </a:r>
                      <a:r>
                        <a:rPr lang="tr-TR" sz="1400" b="0" i="0" u="none" strike="noStrike" dirty="0">
                          <a:solidFill>
                            <a:srgbClr val="000000"/>
                          </a:solidFill>
                          <a:effectLst/>
                          <a:latin typeface="Calibri" panose="020F0502020204030204" pitchFamily="34" charset="0"/>
                        </a:rPr>
                        <a:t> ÇETİN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22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Burdur</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Belgin BİLGİLİ</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extLst>
                  <a:ext uri="{0D108BD9-81ED-4DB2-BD59-A6C34878D82A}">
                    <a16:rowId xmlns:a16="http://schemas.microsoft.com/office/drawing/2014/main" xmlns="" val="10008"/>
                  </a:ext>
                </a:extLst>
              </a:tr>
              <a:tr h="322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Hatay</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a:solidFill>
                            <a:srgbClr val="000000"/>
                          </a:solidFill>
                          <a:effectLst/>
                          <a:latin typeface="Calibri" panose="020F0502020204030204" pitchFamily="34" charset="0"/>
                        </a:rPr>
                        <a:t>MİKAİL DÖNMEZ</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22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İzmir </a:t>
                      </a:r>
                      <a:r>
                        <a:rPr lang="tr-TR" sz="1400" b="0" i="0" u="none" strike="noStrike" dirty="0" smtClean="0">
                          <a:solidFill>
                            <a:srgbClr val="000000"/>
                          </a:solidFill>
                          <a:effectLst/>
                          <a:latin typeface="Calibri" panose="020F0502020204030204" pitchFamily="34" charset="0"/>
                        </a:rPr>
                        <a:t>Güney</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a:solidFill>
                            <a:srgbClr val="000000"/>
                          </a:solidFill>
                          <a:effectLst/>
                          <a:latin typeface="Calibri" panose="020F0502020204030204" pitchFamily="34" charset="0"/>
                        </a:rPr>
                        <a:t>Ali KÜYÜK</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745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Rize</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a:solidFill>
                            <a:srgbClr val="000000"/>
                          </a:solidFill>
                          <a:effectLst/>
                          <a:latin typeface="Calibri" panose="020F0502020204030204" pitchFamily="34" charset="0"/>
                        </a:rPr>
                        <a:t>CEM KARAKAYA </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1CAC8"/>
                    </a:solidFill>
                  </a:tcPr>
                </a:tc>
                <a:extLst>
                  <a:ext uri="{0D108BD9-81ED-4DB2-BD59-A6C34878D82A}">
                    <a16:rowId xmlns:a16="http://schemas.microsoft.com/office/drawing/2014/main" xmlns="" val="10011"/>
                  </a:ext>
                </a:extLst>
              </a:tr>
              <a:tr h="322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Yozgat</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Mikail SALMAN                       </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228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smtClean="0">
                          <a:solidFill>
                            <a:srgbClr val="000000"/>
                          </a:solidFill>
                          <a:effectLst/>
                          <a:latin typeface="Calibri" panose="020F0502020204030204" pitchFamily="34" charset="0"/>
                        </a:rPr>
                        <a:t>Yozgat</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a:solidFill>
                            <a:srgbClr val="000000"/>
                          </a:solidFill>
                          <a:effectLst/>
                          <a:latin typeface="Calibri" panose="020F0502020204030204" pitchFamily="34" charset="0"/>
                        </a:rPr>
                        <a:t>Tuğba UÇAK OZAN           </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tr-TR" sz="1400" b="0" i="0" u="none" strike="noStrike" dirty="0">
                          <a:solidFill>
                            <a:srgbClr val="000000"/>
                          </a:solidFill>
                          <a:effectLst/>
                          <a:latin typeface="Calibri" panose="020F0502020204030204" pitchFamily="34" charset="0"/>
                        </a:rPr>
                        <a:t>Muhasebe Yetkilisi </a:t>
                      </a:r>
                      <a:r>
                        <a:rPr lang="tr-TR" sz="1400" b="0" i="0" u="none" strike="noStrike" dirty="0" smtClean="0">
                          <a:solidFill>
                            <a:srgbClr val="000000"/>
                          </a:solidFill>
                          <a:effectLst/>
                          <a:latin typeface="Calibri" panose="020F0502020204030204" pitchFamily="34" charset="0"/>
                        </a:rPr>
                        <a:t>Yardımcısı</a:t>
                      </a:r>
                      <a:endParaRPr lang="tr-TR" sz="1400" b="0" i="0" u="none" strike="noStrike" dirty="0">
                        <a:solidFill>
                          <a:srgbClr val="00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1" i="0" u="none" strike="noStrike" dirty="0" smtClean="0">
                          <a:solidFill>
                            <a:srgbClr val="FF0000"/>
                          </a:solidFill>
                          <a:effectLst/>
                          <a:latin typeface="Calibri" panose="020F0502020204030204" pitchFamily="34" charset="0"/>
                        </a:rPr>
                        <a:t>Yok</a:t>
                      </a:r>
                      <a:endParaRPr lang="tr-TR" sz="1400" b="1" i="0" u="none" strike="noStrike" dirty="0">
                        <a:solidFill>
                          <a:srgbClr val="FF0000"/>
                        </a:solidFill>
                        <a:effectLst/>
                        <a:latin typeface="Calibri" panose="020F0502020204030204" pitchFamily="34" charset="0"/>
                      </a:endParaRP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400" b="0" i="0" u="none" strike="noStrike" dirty="0">
                          <a:solidFill>
                            <a:srgbClr val="000000"/>
                          </a:solidFill>
                          <a:effectLst/>
                          <a:latin typeface="Calibri" panose="020F0502020204030204" pitchFamily="34" charset="0"/>
                        </a:rPr>
                        <a:t>UYGUN</a:t>
                      </a:r>
                    </a:p>
                  </a:txBody>
                  <a:tcPr marL="6875" marR="6875" marT="68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0773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I</a:t>
            </a:r>
            <a:r>
              <a:rPr lang="tr-TR" sz="3000" b="1" dirty="0" smtClean="0"/>
              <a:t>. Vergi Numaraları</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solidFill>
                  <a:prstClr val="black">
                    <a:tint val="75000"/>
                  </a:prstClr>
                </a:solidFill>
              </a:rPr>
              <a:pPr/>
              <a:t>54</a:t>
            </a:fld>
            <a:endParaRPr lang="tr-TR" dirty="0">
              <a:solidFill>
                <a:prstClr val="black">
                  <a:tint val="75000"/>
                </a:prstClr>
              </a:solidFill>
            </a:endParaRPr>
          </a:p>
        </p:txBody>
      </p:sp>
    </p:spTree>
    <p:extLst>
      <p:ext uri="{BB962C8B-B14F-4D97-AF65-F5344CB8AC3E}">
        <p14:creationId xmlns:p14="http://schemas.microsoft.com/office/powerpoint/2010/main" val="308824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55</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I. Vergi Numaraları</a:t>
            </a:r>
            <a:r>
              <a:rPr lang="tr-TR" sz="3600" b="1" dirty="0"/>
              <a:t/>
            </a:r>
            <a:br>
              <a:rPr lang="tr-TR" sz="3600" b="1" dirty="0"/>
            </a:br>
            <a:endParaRPr lang="tr-TR" sz="3600" b="1" dirty="0"/>
          </a:p>
        </p:txBody>
      </p:sp>
      <p:sp>
        <p:nvSpPr>
          <p:cNvPr id="3" name="Dikdörtgen 2"/>
          <p:cNvSpPr/>
          <p:nvPr/>
        </p:nvSpPr>
        <p:spPr>
          <a:xfrm>
            <a:off x="706559" y="1777776"/>
            <a:ext cx="9589233" cy="2323713"/>
          </a:xfrm>
          <a:prstGeom prst="rect">
            <a:avLst/>
          </a:prstGeom>
        </p:spPr>
        <p:txBody>
          <a:bodyPr wrap="square">
            <a:spAutoFit/>
          </a:bodyPr>
          <a:lstStyle/>
          <a:p>
            <a:pPr lvl="0" algn="just" defTabSz="457200">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Kamu Haznedarlığı Yönetmeliğinin 8 inci maddesinin birinci fıkrasının (a) bendinde; Kurumların mali hizmetlerini yürüten birimlerinin, merkez ve varsa taşra birimlerine ait vergi kimlik numaralarına ilişkin her türlü değişiklik ile yeni kurulan birimlerine ilişkin vergi kimlik numaralarını en geç 10 iş günü içerisinde Hazine ve Maliye Bakanlığına göndermekle yükümlü olduğu belirtilmiştir.</a:t>
            </a:r>
          </a:p>
          <a:p>
            <a:pPr lvl="0" algn="just" defTabSz="457200">
              <a:tabLst>
                <a:tab pos="450215" algn="l"/>
              </a:tabLst>
            </a:pPr>
            <a:endParaRPr lang="tr-TR" sz="2000" dirty="0">
              <a:solidFill>
                <a:prstClr val="black"/>
              </a:solidFill>
              <a:latin typeface="Times New Roman" panose="02020603050405020304" pitchFamily="18" charset="0"/>
              <a:ea typeface="Times New Roman" panose="02020603050405020304" pitchFamily="18" charset="0"/>
            </a:endParaRPr>
          </a:p>
          <a:p>
            <a:pPr>
              <a:spcBef>
                <a:spcPts val="600"/>
              </a:spcBef>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0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56</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I. Vergi Numaraları</a:t>
            </a:r>
            <a:r>
              <a:rPr lang="tr-TR" sz="3600" b="1" dirty="0"/>
              <a:t/>
            </a:r>
            <a:br>
              <a:rPr lang="tr-TR" sz="3600" b="1" dirty="0"/>
            </a:br>
            <a:endParaRPr lang="tr-TR" sz="3600" b="1" dirty="0"/>
          </a:p>
        </p:txBody>
      </p:sp>
      <p:sp>
        <p:nvSpPr>
          <p:cNvPr id="3" name="Dikdörtgen 2"/>
          <p:cNvSpPr/>
          <p:nvPr/>
        </p:nvSpPr>
        <p:spPr>
          <a:xfrm>
            <a:off x="706559" y="1777776"/>
            <a:ext cx="9589233" cy="2631490"/>
          </a:xfrm>
          <a:prstGeom prst="rect">
            <a:avLst/>
          </a:prstGeom>
        </p:spPr>
        <p:txBody>
          <a:bodyPr wrap="square">
            <a:spAutoFit/>
          </a:bodyPr>
          <a:lstStyle/>
          <a:p>
            <a:pPr lvl="0" algn="just" defTabSz="457200">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Kurumların eğitim ve dinlenme tesisi, misafirhane, yemekhane, kreş, çocuk bakımevi, spor tesisi ve benzeri sosyal ve destek amaçlı tesislerinden yararlanan personelinden alınan yemek, konaklama ve diğer hizmet bedelleri ile katkı için bütçeden aktarılan yemek bedellerinin bulundurulduğu ve söz konusu tesislerin nam ve hesabına açılmış olan banka hesapları için kurumların vergi kimlik numarasından ayrı bir vergi kimlik numarası </a:t>
            </a:r>
            <a:r>
              <a:rPr lang="tr-TR" sz="2000" dirty="0" smtClean="0">
                <a:solidFill>
                  <a:prstClr val="black"/>
                </a:solidFill>
                <a:latin typeface="Times New Roman" panose="02020603050405020304" pitchFamily="18" charset="0"/>
                <a:ea typeface="Times New Roman" panose="02020603050405020304" pitchFamily="18" charset="0"/>
              </a:rPr>
              <a:t>kullanılması </a:t>
            </a:r>
            <a:r>
              <a:rPr lang="tr-TR" sz="2000" dirty="0">
                <a:solidFill>
                  <a:prstClr val="black"/>
                </a:solidFill>
                <a:latin typeface="Times New Roman" panose="02020603050405020304" pitchFamily="18" charset="0"/>
                <a:ea typeface="Times New Roman" panose="02020603050405020304" pitchFamily="18" charset="0"/>
              </a:rPr>
              <a:t>ve vergi kimlik numaralarının temin edildiği tarihten itibaren 30 iş günü içerisinde Hazine ve Maliye Bakanlığına </a:t>
            </a:r>
            <a:r>
              <a:rPr lang="tr-TR" sz="2000" dirty="0" smtClean="0">
                <a:solidFill>
                  <a:prstClr val="black"/>
                </a:solidFill>
                <a:latin typeface="Times New Roman" panose="02020603050405020304" pitchFamily="18" charset="0"/>
                <a:ea typeface="Times New Roman" panose="02020603050405020304" pitchFamily="18" charset="0"/>
              </a:rPr>
              <a:t>bildirilmesi gerekmektedir.</a:t>
            </a:r>
            <a:endParaRPr lang="tr-TR" sz="2000" dirty="0">
              <a:solidFill>
                <a:prstClr val="black"/>
              </a:solidFill>
              <a:latin typeface="Times New Roman" panose="02020603050405020304" pitchFamily="18" charset="0"/>
              <a:ea typeface="Times New Roman" panose="02020603050405020304" pitchFamily="18" charset="0"/>
            </a:endParaRPr>
          </a:p>
          <a:p>
            <a:pPr>
              <a:spcBef>
                <a:spcPts val="600"/>
              </a:spcBef>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15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57</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I. Vergi Numaraları</a:t>
            </a:r>
            <a:r>
              <a:rPr lang="tr-TR" sz="3600" b="1" dirty="0"/>
              <a:t/>
            </a:r>
            <a:br>
              <a:rPr lang="tr-TR" sz="3600" b="1" dirty="0"/>
            </a:br>
            <a:endParaRPr lang="tr-TR" sz="3600" b="1" dirty="0"/>
          </a:p>
        </p:txBody>
      </p:sp>
      <p:sp>
        <p:nvSpPr>
          <p:cNvPr id="3" name="Dikdörtgen 2"/>
          <p:cNvSpPr/>
          <p:nvPr/>
        </p:nvSpPr>
        <p:spPr>
          <a:xfrm>
            <a:off x="706559" y="1777776"/>
            <a:ext cx="10195903" cy="4170372"/>
          </a:xfrm>
          <a:prstGeom prst="rect">
            <a:avLst/>
          </a:prstGeom>
        </p:spPr>
        <p:txBody>
          <a:bodyPr wrap="square">
            <a:spAutoFit/>
          </a:bodyPr>
          <a:lstStyle/>
          <a:p>
            <a:pPr marL="342900" lvl="0" indent="-342900" algn="just" defTabSz="457200">
              <a:buFont typeface="Arial" panose="020B0604020202020204" pitchFamily="34" charset="0"/>
              <a:buChar char="•"/>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Sağlık Müdürlüğüne bağlı tüm birimlerin (Sağlık Müdürlüğü, hastane, ADSM vb.) genel bütçe ve döner sermaye işlemleri için kullanılan vergi kimlik numaralarının,</a:t>
            </a:r>
          </a:p>
          <a:p>
            <a:pPr marL="457200" lvl="0" algn="just" defTabSz="457200">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 </a:t>
            </a:r>
          </a:p>
          <a:p>
            <a:pPr marL="342900" lvl="0" indent="-342900" algn="just" defTabSz="457200">
              <a:buFont typeface="Arial" panose="020B0604020202020204" pitchFamily="34" charset="0"/>
              <a:buChar char="•"/>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Sağlık Müdürlüğüne bağlı eğitim ve dinlenme tesisi, misafirhane, yemekhane, kreş, çocuk bakımevi, spor tesisi vb. sosyal ve destek amaçlı tesislerin vergi kimlik numaralarının, </a:t>
            </a:r>
          </a:p>
          <a:p>
            <a:pPr marL="457200" lvl="0" algn="just" defTabSz="457200">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 </a:t>
            </a:r>
          </a:p>
          <a:p>
            <a:pPr marL="342900" lvl="0" indent="-342900" algn="just" defTabSz="457200">
              <a:buFont typeface="Arial" panose="020B0604020202020204" pitchFamily="34" charset="0"/>
              <a:buChar char="•"/>
              <a:tabLst>
                <a:tab pos="450215" algn="l"/>
              </a:tabLst>
            </a:pPr>
            <a:r>
              <a:rPr lang="tr-TR" sz="2000" dirty="0">
                <a:solidFill>
                  <a:prstClr val="black"/>
                </a:solidFill>
                <a:latin typeface="Times New Roman" panose="02020603050405020304" pitchFamily="18" charset="0"/>
                <a:ea typeface="Times New Roman" panose="02020603050405020304" pitchFamily="18" charset="0"/>
              </a:rPr>
              <a:t>Hazine ve Maliye Bakanlığına gönderilmek </a:t>
            </a:r>
            <a:r>
              <a:rPr lang="tr-TR" sz="2000" i="1" dirty="0">
                <a:solidFill>
                  <a:prstClr val="black"/>
                </a:solidFill>
                <a:latin typeface="Times New Roman" panose="02020603050405020304" pitchFamily="18" charset="0"/>
                <a:ea typeface="Times New Roman" panose="02020603050405020304" pitchFamily="18" charset="0"/>
              </a:rPr>
              <a:t>üzere </a:t>
            </a:r>
            <a:r>
              <a:rPr lang="tr-TR" sz="2000" b="1" i="1" dirty="0">
                <a:solidFill>
                  <a:prstClr val="black"/>
                </a:solidFill>
                <a:latin typeface="Times New Roman" panose="02020603050405020304" pitchFamily="18" charset="0"/>
                <a:ea typeface="Times New Roman" panose="02020603050405020304" pitchFamily="18" charset="0"/>
              </a:rPr>
              <a:t>genel bütçe, döner sermaye, sosyal tesis</a:t>
            </a:r>
            <a:r>
              <a:rPr lang="tr-TR" sz="2000" i="1" dirty="0">
                <a:solidFill>
                  <a:prstClr val="black"/>
                </a:solidFill>
                <a:latin typeface="Times New Roman" panose="02020603050405020304" pitchFamily="18" charset="0"/>
                <a:ea typeface="Times New Roman" panose="02020603050405020304" pitchFamily="18" charset="0"/>
              </a:rPr>
              <a:t> </a:t>
            </a:r>
            <a:r>
              <a:rPr lang="tr-TR" sz="2000" b="1" i="1" dirty="0">
                <a:solidFill>
                  <a:prstClr val="black"/>
                </a:solidFill>
                <a:latin typeface="Times New Roman" panose="02020603050405020304" pitchFamily="18" charset="0"/>
                <a:ea typeface="Times New Roman" panose="02020603050405020304" pitchFamily="18" charset="0"/>
              </a:rPr>
              <a:t>olmak üzere</a:t>
            </a:r>
            <a:r>
              <a:rPr lang="tr-TR" sz="2000" i="1" dirty="0">
                <a:solidFill>
                  <a:prstClr val="black"/>
                </a:solidFill>
                <a:latin typeface="Times New Roman" panose="02020603050405020304" pitchFamily="18" charset="0"/>
                <a:ea typeface="Times New Roman" panose="02020603050405020304" pitchFamily="18" charset="0"/>
              </a:rPr>
              <a:t> </a:t>
            </a:r>
            <a:r>
              <a:rPr lang="tr-TR" sz="2000" b="1" i="1" dirty="0">
                <a:solidFill>
                  <a:prstClr val="black"/>
                </a:solidFill>
                <a:latin typeface="Times New Roman" panose="02020603050405020304" pitchFamily="18" charset="0"/>
                <a:ea typeface="Times New Roman" panose="02020603050405020304" pitchFamily="18" charset="0"/>
              </a:rPr>
              <a:t>ayrı ayrı ve birbirinden farklı olacak şekilde ve </a:t>
            </a:r>
            <a:r>
              <a:rPr lang="tr-TR" sz="2000" b="1" i="1" dirty="0" err="1">
                <a:solidFill>
                  <a:prstClr val="black"/>
                </a:solidFill>
                <a:latin typeface="Times New Roman" panose="02020603050405020304" pitchFamily="18" charset="0"/>
                <a:ea typeface="Times New Roman" panose="02020603050405020304" pitchFamily="18" charset="0"/>
              </a:rPr>
              <a:t>excel</a:t>
            </a:r>
            <a:r>
              <a:rPr lang="tr-TR" sz="2000" b="1" i="1" dirty="0">
                <a:solidFill>
                  <a:prstClr val="black"/>
                </a:solidFill>
                <a:latin typeface="Times New Roman" panose="02020603050405020304" pitchFamily="18" charset="0"/>
                <a:ea typeface="Times New Roman" panose="02020603050405020304" pitchFamily="18" charset="0"/>
              </a:rPr>
              <a:t> formatında</a:t>
            </a:r>
            <a:r>
              <a:rPr lang="tr-TR" sz="2000" i="1" dirty="0">
                <a:solidFill>
                  <a:prstClr val="black"/>
                </a:solidFill>
                <a:latin typeface="Times New Roman" panose="02020603050405020304" pitchFamily="18" charset="0"/>
                <a:ea typeface="Times New Roman" panose="02020603050405020304" pitchFamily="18" charset="0"/>
              </a:rPr>
              <a:t>,</a:t>
            </a:r>
            <a:r>
              <a:rPr lang="tr-TR" sz="2000" dirty="0">
                <a:solidFill>
                  <a:prstClr val="black"/>
                </a:solidFill>
                <a:latin typeface="Times New Roman" panose="02020603050405020304" pitchFamily="18" charset="0"/>
                <a:ea typeface="Times New Roman" panose="02020603050405020304" pitchFamily="18" charset="0"/>
              </a:rPr>
              <a:t> Bakanlığımıza bildirilmesi,</a:t>
            </a:r>
          </a:p>
          <a:p>
            <a:pPr marL="342900" lvl="0" indent="-342900" algn="just" defTabSz="457200">
              <a:buFont typeface="Arial" panose="020B0604020202020204" pitchFamily="34" charset="0"/>
              <a:buChar char="•"/>
              <a:tabLst>
                <a:tab pos="450215" algn="l"/>
              </a:tabLst>
            </a:pPr>
            <a:endParaRPr lang="tr-TR" sz="2000" dirty="0">
              <a:solidFill>
                <a:prstClr val="black"/>
              </a:solidFill>
              <a:latin typeface="Times New Roman" panose="02020603050405020304" pitchFamily="18" charset="0"/>
              <a:ea typeface="Times New Roman" panose="02020603050405020304" pitchFamily="18" charset="0"/>
            </a:endParaRPr>
          </a:p>
          <a:p>
            <a:pPr marL="342900" lvl="0" indent="-342900" defTabSz="457200">
              <a:buFont typeface="Arial" panose="020B0604020202020204" pitchFamily="34" charset="0"/>
              <a:buChar char="•"/>
            </a:pPr>
            <a:r>
              <a:rPr lang="tr-TR" sz="2000" dirty="0">
                <a:solidFill>
                  <a:prstClr val="black"/>
                </a:solidFill>
                <a:latin typeface="Times New Roman" panose="02020603050405020304" pitchFamily="18" charset="0"/>
                <a:ea typeface="Times New Roman" panose="02020603050405020304" pitchFamily="18" charset="0"/>
              </a:rPr>
              <a:t>Vergi kimlik numaralarına ilişkin her türlü değişiklik ile yeni kurulan birimlere ilişkin vergi kimlik numaralarının en geç 3 (üç) iş günü içerisinde Bakanlığımıza bildirilmesi </a:t>
            </a:r>
          </a:p>
          <a:p>
            <a:pPr>
              <a:spcBef>
                <a:spcPts val="600"/>
              </a:spcBef>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66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58</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b="1" kern="0" dirty="0" smtClean="0">
                <a:solidFill>
                  <a:srgbClr val="000000"/>
                </a:solidFill>
              </a:rPr>
              <a:t>      </a:t>
            </a:r>
            <a:r>
              <a:rPr lang="tr-TR" sz="3100" b="1" dirty="0" smtClean="0"/>
              <a:t>I. Vergi Numaraları</a:t>
            </a:r>
            <a:r>
              <a:rPr lang="tr-TR" sz="3600" b="1" dirty="0"/>
              <a:t/>
            </a:r>
            <a:br>
              <a:rPr lang="tr-TR" sz="3600" b="1" dirty="0"/>
            </a:br>
            <a:endParaRPr lang="tr-TR" sz="3600" b="1" dirty="0"/>
          </a:p>
        </p:txBody>
      </p:sp>
      <p:graphicFrame>
        <p:nvGraphicFramePr>
          <p:cNvPr id="5" name="Tablo 4"/>
          <p:cNvGraphicFramePr>
            <a:graphicFrameLocks noGrp="1"/>
          </p:cNvGraphicFramePr>
          <p:nvPr>
            <p:extLst>
              <p:ext uri="{D42A27DB-BD31-4B8C-83A1-F6EECF244321}">
                <p14:modId xmlns:p14="http://schemas.microsoft.com/office/powerpoint/2010/main" val="1704765288"/>
              </p:ext>
            </p:extLst>
          </p:nvPr>
        </p:nvGraphicFramePr>
        <p:xfrm>
          <a:off x="848544" y="1494690"/>
          <a:ext cx="9992370" cy="4703880"/>
        </p:xfrm>
        <a:graphic>
          <a:graphicData uri="http://schemas.openxmlformats.org/drawingml/2006/table">
            <a:tbl>
              <a:tblPr/>
              <a:tblGrid>
                <a:gridCol w="716830">
                  <a:extLst>
                    <a:ext uri="{9D8B030D-6E8A-4147-A177-3AD203B41FA5}">
                      <a16:colId xmlns:a16="http://schemas.microsoft.com/office/drawing/2014/main" xmlns="" val="20000"/>
                    </a:ext>
                  </a:extLst>
                </a:gridCol>
                <a:gridCol w="2125773">
                  <a:extLst>
                    <a:ext uri="{9D8B030D-6E8A-4147-A177-3AD203B41FA5}">
                      <a16:colId xmlns:a16="http://schemas.microsoft.com/office/drawing/2014/main" xmlns="" val="20001"/>
                    </a:ext>
                  </a:extLst>
                </a:gridCol>
                <a:gridCol w="692112">
                  <a:extLst>
                    <a:ext uri="{9D8B030D-6E8A-4147-A177-3AD203B41FA5}">
                      <a16:colId xmlns:a16="http://schemas.microsoft.com/office/drawing/2014/main" xmlns="" val="20002"/>
                    </a:ext>
                  </a:extLst>
                </a:gridCol>
                <a:gridCol w="1631408">
                  <a:extLst>
                    <a:ext uri="{9D8B030D-6E8A-4147-A177-3AD203B41FA5}">
                      <a16:colId xmlns:a16="http://schemas.microsoft.com/office/drawing/2014/main" xmlns="" val="20003"/>
                    </a:ext>
                  </a:extLst>
                </a:gridCol>
                <a:gridCol w="797165">
                  <a:extLst>
                    <a:ext uri="{9D8B030D-6E8A-4147-A177-3AD203B41FA5}">
                      <a16:colId xmlns:a16="http://schemas.microsoft.com/office/drawing/2014/main" xmlns="" val="20004"/>
                    </a:ext>
                  </a:extLst>
                </a:gridCol>
                <a:gridCol w="1680844">
                  <a:extLst>
                    <a:ext uri="{9D8B030D-6E8A-4147-A177-3AD203B41FA5}">
                      <a16:colId xmlns:a16="http://schemas.microsoft.com/office/drawing/2014/main" xmlns="" val="20005"/>
                    </a:ext>
                  </a:extLst>
                </a:gridCol>
                <a:gridCol w="716830">
                  <a:extLst>
                    <a:ext uri="{9D8B030D-6E8A-4147-A177-3AD203B41FA5}">
                      <a16:colId xmlns:a16="http://schemas.microsoft.com/office/drawing/2014/main" xmlns="" val="20006"/>
                    </a:ext>
                  </a:extLst>
                </a:gridCol>
                <a:gridCol w="1631408">
                  <a:extLst>
                    <a:ext uri="{9D8B030D-6E8A-4147-A177-3AD203B41FA5}">
                      <a16:colId xmlns:a16="http://schemas.microsoft.com/office/drawing/2014/main" xmlns="" val="20007"/>
                    </a:ext>
                  </a:extLst>
                </a:gridCol>
              </a:tblGrid>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Adana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Hatay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Muş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Karaman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extLst>
                  <a:ext uri="{0D108BD9-81ED-4DB2-BD59-A6C34878D82A}">
                    <a16:rowId xmlns:a16="http://schemas.microsoft.com/office/drawing/2014/main" xmlns="" val="10000"/>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Adıyaman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Isparta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Kırkkale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Afyonkarahisar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Mersin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Niğde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Batman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extLst>
                  <a:ext uri="{0D108BD9-81ED-4DB2-BD59-A6C34878D82A}">
                    <a16:rowId xmlns:a16="http://schemas.microsoft.com/office/drawing/2014/main" xmlns="" val="10002"/>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Ağrı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İstanbul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Ordu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Şırnak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Ankara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İzmir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Rize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Iğdır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extLst>
                  <a:ext uri="{0D108BD9-81ED-4DB2-BD59-A6C34878D82A}">
                    <a16:rowId xmlns:a16="http://schemas.microsoft.com/office/drawing/2014/main" xmlns="" val="10004"/>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Artvin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Kars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Sakarya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Kilis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Balıkesir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Kastamonu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Samsun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Osmaniye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extLst>
                  <a:ext uri="{0D108BD9-81ED-4DB2-BD59-A6C34878D82A}">
                    <a16:rowId xmlns:a16="http://schemas.microsoft.com/office/drawing/2014/main" xmlns="" val="10006"/>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Bitlis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Kayseri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Siirt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Düzce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Bolu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Kırklareli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Sivas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Bursa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Kocaeli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Tekirdağ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Çorum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Konya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Tokat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Denizli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Kütahya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Trabzon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Gaziantep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Manisa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Şanlıurfa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Giresun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Mardin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Zonguldak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3135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Gümüşhane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a:solidFill>
                            <a:srgbClr val="000000"/>
                          </a:solidFill>
                          <a:effectLst/>
                          <a:latin typeface="Calibri" panose="020F0502020204030204" pitchFamily="34" charset="0"/>
                        </a:rPr>
                        <a:t>Muğla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tr-TR" sz="1800" b="0" i="0" u="none" strike="noStrike" dirty="0">
                          <a:solidFill>
                            <a:srgbClr val="000000"/>
                          </a:solidFill>
                          <a:effectLst/>
                          <a:latin typeface="Calibri" panose="020F0502020204030204" pitchFamily="34" charset="0"/>
                        </a:rPr>
                        <a:t>Aksaray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E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endParaRPr lang="tr-TR"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07052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3"/>
          <p:cNvSpPr txBox="1">
            <a:spLocks/>
          </p:cNvSpPr>
          <p:nvPr/>
        </p:nvSpPr>
        <p:spPr>
          <a:xfrm>
            <a:off x="4495573" y="5487099"/>
            <a:ext cx="3904934" cy="7288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dirty="0" smtClean="0">
                <a:solidFill>
                  <a:srgbClr val="C00000"/>
                </a:solidFill>
                <a:latin typeface="Calibri" panose="020F0502020204030204" pitchFamily="34" charset="0"/>
                <a:cs typeface="Calibri" panose="020F0502020204030204" pitchFamily="34" charset="0"/>
              </a:rPr>
              <a:t>Teşekkür  Ederim</a:t>
            </a:r>
            <a:endParaRPr lang="tr-TR"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0756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6</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A</a:t>
            </a:r>
            <a:r>
              <a:rPr lang="tr-TR" sz="3600" b="1" dirty="0" smtClean="0"/>
              <a:t>. Yasal Dayanak</a:t>
            </a:r>
            <a:r>
              <a:rPr lang="tr-TR" sz="3600" b="1" dirty="0"/>
              <a:t/>
            </a:r>
            <a:br>
              <a:rPr lang="tr-TR" sz="3600" b="1" dirty="0"/>
            </a:br>
            <a:endParaRPr lang="tr-TR" sz="3600" b="1" dirty="0"/>
          </a:p>
        </p:txBody>
      </p:sp>
      <p:sp>
        <p:nvSpPr>
          <p:cNvPr id="3" name="Dikdörtgen 2"/>
          <p:cNvSpPr/>
          <p:nvPr/>
        </p:nvSpPr>
        <p:spPr>
          <a:xfrm>
            <a:off x="627017" y="1634923"/>
            <a:ext cx="11277600" cy="4401205"/>
          </a:xfrm>
          <a:prstGeom prst="rect">
            <a:avLst/>
          </a:prstGeom>
        </p:spPr>
        <p:txBody>
          <a:bodyPr wrap="square">
            <a:spAutoFit/>
          </a:bodyPr>
          <a:lstStyle/>
          <a:p>
            <a:pPr>
              <a:lnSpc>
                <a:spcPct val="150000"/>
              </a:lnSpc>
              <a:spcBef>
                <a:spcPts val="1200"/>
              </a:spcBef>
            </a:pPr>
            <a:r>
              <a:rPr lang="tr-TR" sz="2000" dirty="0" smtClean="0">
                <a:latin typeface="Arial" panose="020B0604020202020204" pitchFamily="34" charset="0"/>
                <a:cs typeface="Arial" panose="020B0604020202020204" pitchFamily="34" charset="0"/>
              </a:rPr>
              <a:t>5018 </a:t>
            </a:r>
            <a:r>
              <a:rPr lang="tr-TR" sz="2000" dirty="0">
                <a:latin typeface="Arial" panose="020B0604020202020204" pitchFamily="34" charset="0"/>
                <a:cs typeface="Arial" panose="020B0604020202020204" pitchFamily="34" charset="0"/>
              </a:rPr>
              <a:t>S</a:t>
            </a:r>
            <a:r>
              <a:rPr lang="tr-TR" sz="2000" dirty="0" smtClean="0">
                <a:latin typeface="Arial" panose="020B0604020202020204" pitchFamily="34" charset="0"/>
                <a:cs typeface="Arial" panose="020B0604020202020204" pitchFamily="34" charset="0"/>
              </a:rPr>
              <a:t>ayılı </a:t>
            </a:r>
            <a:r>
              <a:rPr lang="tr-TR" sz="2000" dirty="0">
                <a:latin typeface="Arial" panose="020B0604020202020204" pitchFamily="34" charset="0"/>
                <a:cs typeface="Arial" panose="020B0604020202020204" pitchFamily="34" charset="0"/>
              </a:rPr>
              <a:t>Kamu Malî Yönetimi ve Kontrol Kanununun </a:t>
            </a:r>
            <a:r>
              <a:rPr lang="tr-TR" sz="2000" dirty="0" smtClean="0">
                <a:latin typeface="Arial" panose="020B0604020202020204" pitchFamily="34" charset="0"/>
                <a:cs typeface="Arial" panose="020B0604020202020204" pitchFamily="34" charset="0"/>
              </a:rPr>
              <a:t>Geçici </a:t>
            </a:r>
            <a:r>
              <a:rPr lang="tr-TR" sz="2000" dirty="0">
                <a:latin typeface="Arial" panose="020B0604020202020204" pitchFamily="34" charset="0"/>
                <a:cs typeface="Arial" panose="020B0604020202020204" pitchFamily="34" charset="0"/>
              </a:rPr>
              <a:t>11 inci maddesi </a:t>
            </a:r>
            <a:r>
              <a:rPr lang="tr-TR" sz="2000" dirty="0" smtClean="0">
                <a:latin typeface="Arial" panose="020B0604020202020204" pitchFamily="34" charset="0"/>
                <a:cs typeface="Arial" panose="020B0604020202020204" pitchFamily="34" charset="0"/>
              </a:rPr>
              <a:t>ile </a:t>
            </a:r>
            <a:r>
              <a:rPr lang="tr-TR" altLang="tr-TR" sz="2000" b="1" i="1" dirty="0">
                <a:latin typeface="Arial" panose="020B0604020202020204" pitchFamily="34" charset="0"/>
                <a:cs typeface="Arial" panose="020B0604020202020204" pitchFamily="34" charset="0"/>
              </a:rPr>
              <a:t>Döner Sermayeli İşletmeler Bütçe ve Muhasebe Yönetmeliği</a:t>
            </a:r>
            <a:r>
              <a:rPr lang="tr-TR" sz="2000" b="1" i="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yürürlüğe girmiştir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a:lnSpc>
                <a:spcPct val="150000"/>
              </a:lnSpc>
              <a:spcBef>
                <a:spcPts val="1200"/>
              </a:spcBef>
            </a:pPr>
            <a:r>
              <a:rPr lang="tr-TR" sz="2000" b="1" dirty="0" smtClean="0">
                <a:latin typeface="Arial" panose="020B0604020202020204" pitchFamily="34" charset="0"/>
                <a:cs typeface="Arial" panose="020B0604020202020204" pitchFamily="34" charset="0"/>
              </a:rPr>
              <a:t>Yönetmeliğin </a:t>
            </a:r>
            <a:r>
              <a:rPr lang="tr-TR" sz="2000" b="1" dirty="0">
                <a:latin typeface="Arial" panose="020B0604020202020204" pitchFamily="34" charset="0"/>
                <a:cs typeface="Arial" panose="020B0604020202020204" pitchFamily="34" charset="0"/>
              </a:rPr>
              <a:t>amacı; </a:t>
            </a:r>
            <a:endParaRPr lang="tr-TR" sz="2000" b="1" dirty="0" smtClean="0">
              <a:latin typeface="Arial" panose="020B0604020202020204" pitchFamily="34" charset="0"/>
              <a:cs typeface="Arial" panose="020B0604020202020204" pitchFamily="34" charset="0"/>
            </a:endParaRPr>
          </a:p>
          <a:p>
            <a:pPr>
              <a:lnSpc>
                <a:spcPct val="150000"/>
              </a:lnSpc>
              <a:spcBef>
                <a:spcPts val="1200"/>
              </a:spcBef>
            </a:pPr>
            <a:r>
              <a:rPr lang="tr-TR" sz="2000" dirty="0" smtClean="0">
                <a:latin typeface="Arial" panose="020B0604020202020204" pitchFamily="34" charset="0"/>
                <a:cs typeface="Arial" panose="020B0604020202020204" pitchFamily="34" charset="0"/>
              </a:rPr>
              <a:t>Genel </a:t>
            </a:r>
            <a:r>
              <a:rPr lang="tr-TR" sz="2000" dirty="0">
                <a:latin typeface="Arial" panose="020B0604020202020204" pitchFamily="34" charset="0"/>
                <a:cs typeface="Arial" panose="020B0604020202020204" pitchFamily="34" charset="0"/>
              </a:rPr>
              <a:t>yönetim kapsamındaki kamu idarelerine bağlı olarak kurulmuş olan döner sermayeli </a:t>
            </a:r>
            <a:r>
              <a:rPr lang="tr-TR" sz="2000" dirty="0" smtClean="0">
                <a:latin typeface="Arial" panose="020B0604020202020204" pitchFamily="34" charset="0"/>
                <a:cs typeface="Arial" panose="020B0604020202020204" pitchFamily="34" charset="0"/>
              </a:rPr>
              <a:t>işletmelerin;  </a:t>
            </a:r>
            <a:r>
              <a:rPr lang="tr-TR" sz="2000" kern="0" dirty="0" smtClean="0">
                <a:solidFill>
                  <a:prstClr val="black"/>
                </a:solidFill>
                <a:latin typeface="Arial"/>
                <a:cs typeface="Arial" panose="020B0604020202020204" pitchFamily="34" charset="0"/>
              </a:rPr>
              <a:t>iş </a:t>
            </a:r>
            <a:r>
              <a:rPr lang="tr-TR" sz="2000" kern="0" dirty="0">
                <a:solidFill>
                  <a:prstClr val="black"/>
                </a:solidFill>
                <a:latin typeface="Arial"/>
                <a:cs typeface="Arial" panose="020B0604020202020204" pitchFamily="34" charset="0"/>
              </a:rPr>
              <a:t>ve işlemleri ile </a:t>
            </a:r>
            <a:r>
              <a:rPr lang="tr-TR" sz="2000" b="1" kern="0" dirty="0" smtClean="0">
                <a:latin typeface="Arial"/>
                <a:cs typeface="Arial" panose="020B0604020202020204" pitchFamily="34" charset="0"/>
              </a:rPr>
              <a:t>bütçelerinin </a:t>
            </a:r>
            <a:r>
              <a:rPr lang="tr-TR" sz="2000" b="1" kern="0" dirty="0">
                <a:latin typeface="Arial"/>
                <a:cs typeface="Arial" panose="020B0604020202020204" pitchFamily="34" charset="0"/>
              </a:rPr>
              <a:t>hazırlanması, uygulanması, sonuçlandırılması, </a:t>
            </a:r>
            <a:r>
              <a:rPr lang="tr-TR" sz="2000" b="1" kern="0" dirty="0" smtClean="0">
                <a:latin typeface="Arial"/>
                <a:cs typeface="Arial" panose="020B0604020202020204" pitchFamily="34" charset="0"/>
              </a:rPr>
              <a:t> </a:t>
            </a:r>
            <a:r>
              <a:rPr lang="tr-TR" sz="2000" kern="0" dirty="0" smtClean="0">
                <a:solidFill>
                  <a:prstClr val="black"/>
                </a:solidFill>
                <a:latin typeface="Arial"/>
                <a:cs typeface="Arial" panose="020B0604020202020204" pitchFamily="34" charset="0"/>
              </a:rPr>
              <a:t>muhasebesi</a:t>
            </a:r>
            <a:r>
              <a:rPr lang="tr-TR" sz="2000" kern="0" dirty="0">
                <a:solidFill>
                  <a:prstClr val="black"/>
                </a:solidFill>
                <a:latin typeface="Arial"/>
                <a:cs typeface="Arial" panose="020B0604020202020204" pitchFamily="34" charset="0"/>
              </a:rPr>
              <a:t>, kontrol ve denetimi ile muhasebe yetkililerinin niteliklerine ilişkin </a:t>
            </a:r>
            <a:r>
              <a:rPr lang="tr-TR" sz="2000" kern="0" dirty="0" smtClean="0">
                <a:solidFill>
                  <a:prstClr val="black"/>
                </a:solidFill>
                <a:latin typeface="Arial"/>
                <a:cs typeface="Arial" panose="020B0604020202020204" pitchFamily="34" charset="0"/>
              </a:rPr>
              <a:t> </a:t>
            </a:r>
            <a:r>
              <a:rPr lang="tr-TR" sz="2000" dirty="0" smtClean="0">
                <a:latin typeface="Arial" panose="020B0604020202020204" pitchFamily="34" charset="0"/>
                <a:cs typeface="Arial" panose="020B0604020202020204" pitchFamily="34" charset="0"/>
              </a:rPr>
              <a:t>usul </a:t>
            </a:r>
            <a:r>
              <a:rPr lang="tr-TR" sz="2000" dirty="0">
                <a:latin typeface="Arial" panose="020B0604020202020204" pitchFamily="34" charset="0"/>
                <a:cs typeface="Arial" panose="020B0604020202020204" pitchFamily="34" charset="0"/>
              </a:rPr>
              <a:t>ve esasları düzenlemektir</a:t>
            </a:r>
            <a:r>
              <a:rPr lang="tr-TR" sz="2000" dirty="0" smtClean="0">
                <a:latin typeface="Arial" panose="020B0604020202020204" pitchFamily="34" charset="0"/>
                <a:cs typeface="Arial" panose="020B0604020202020204" pitchFamily="34" charset="0"/>
              </a:rPr>
              <a:t>.</a:t>
            </a:r>
          </a:p>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7</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A</a:t>
            </a:r>
            <a:r>
              <a:rPr lang="tr-TR" sz="3600" b="1" dirty="0" smtClean="0"/>
              <a:t>. Yasal Dayanak</a:t>
            </a:r>
            <a:r>
              <a:rPr lang="tr-TR" sz="3600" b="1" dirty="0"/>
              <a:t/>
            </a:r>
            <a:br>
              <a:rPr lang="tr-TR" sz="3600" b="1" dirty="0"/>
            </a:br>
            <a:endParaRPr lang="tr-TR" sz="3600" b="1" dirty="0"/>
          </a:p>
        </p:txBody>
      </p:sp>
      <p:sp>
        <p:nvSpPr>
          <p:cNvPr id="3" name="Dikdörtgen 2"/>
          <p:cNvSpPr/>
          <p:nvPr/>
        </p:nvSpPr>
        <p:spPr>
          <a:xfrm>
            <a:off x="627017" y="1634923"/>
            <a:ext cx="11277600" cy="784830"/>
          </a:xfrm>
          <a:prstGeom prst="rect">
            <a:avLst/>
          </a:prstGeom>
        </p:spPr>
        <p:txBody>
          <a:bodyPr wrap="square">
            <a:spAutoFit/>
          </a:bodyPr>
          <a:lstStyle/>
          <a:p>
            <a:pPr>
              <a:spcBef>
                <a:spcPts val="600"/>
              </a:spcBef>
            </a:pPr>
            <a:endParaRPr lang="tr-TR" sz="2000" dirty="0">
              <a:latin typeface="Arial" panose="020B0604020202020204" pitchFamily="34" charset="0"/>
              <a:cs typeface="Arial" panose="020B0604020202020204" pitchFamily="34" charset="0"/>
            </a:endParaRPr>
          </a:p>
          <a:p>
            <a:pPr>
              <a:spcBef>
                <a:spcPts val="600"/>
              </a:spcBef>
            </a:pPr>
            <a:endParaRPr lang="tr-TR" sz="2000" dirty="0">
              <a:latin typeface="Arial" panose="020B0604020202020204" pitchFamily="34" charset="0"/>
              <a:cs typeface="Arial" panose="020B0604020202020204" pitchFamily="34" charset="0"/>
            </a:endParaRPr>
          </a:p>
        </p:txBody>
      </p:sp>
      <p:sp>
        <p:nvSpPr>
          <p:cNvPr id="4" name="Dikdörtgen 3"/>
          <p:cNvSpPr/>
          <p:nvPr/>
        </p:nvSpPr>
        <p:spPr>
          <a:xfrm>
            <a:off x="679267" y="2027338"/>
            <a:ext cx="11350808" cy="2631490"/>
          </a:xfrm>
          <a:prstGeom prst="rect">
            <a:avLst/>
          </a:prstGeom>
        </p:spPr>
        <p:txBody>
          <a:bodyPr wrap="square">
            <a:spAutoFit/>
          </a:bodyPr>
          <a:lstStyle/>
          <a:p>
            <a:r>
              <a:rPr lang="tr-TR" sz="2000" dirty="0">
                <a:solidFill>
                  <a:srgbClr val="1C283D"/>
                </a:solidFill>
                <a:latin typeface="Arial" panose="020B0604020202020204" pitchFamily="34" charset="0"/>
                <a:cs typeface="Arial" panose="020B0604020202020204" pitchFamily="34" charset="0"/>
              </a:rPr>
              <a:t>Döner Sermayeli İşletmeler Bütçe ve Muhasebe </a:t>
            </a:r>
            <a:r>
              <a:rPr lang="tr-TR" sz="2000" dirty="0" smtClean="0">
                <a:solidFill>
                  <a:srgbClr val="1C283D"/>
                </a:solidFill>
                <a:latin typeface="Arial" panose="020B0604020202020204" pitchFamily="34" charset="0"/>
                <a:cs typeface="Arial" panose="020B0604020202020204" pitchFamily="34" charset="0"/>
              </a:rPr>
              <a:t>Yönetmeliğinde </a:t>
            </a:r>
            <a:r>
              <a:rPr lang="tr-TR" sz="2000" b="1" dirty="0">
                <a:solidFill>
                  <a:srgbClr val="1C283D"/>
                </a:solidFill>
                <a:latin typeface="Arial" panose="020B0604020202020204" pitchFamily="34" charset="0"/>
                <a:cs typeface="Arial" panose="020B0604020202020204" pitchFamily="34" charset="0"/>
              </a:rPr>
              <a:t>hüküm bulunmayan hâllerde, </a:t>
            </a:r>
            <a:endParaRPr lang="tr-TR" sz="2000" b="1" dirty="0" smtClean="0">
              <a:solidFill>
                <a:srgbClr val="1C283D"/>
              </a:solidFill>
              <a:latin typeface="Arial" panose="020B0604020202020204" pitchFamily="34" charset="0"/>
              <a:cs typeface="Arial" panose="020B0604020202020204" pitchFamily="34" charset="0"/>
            </a:endParaRPr>
          </a:p>
          <a:p>
            <a:endParaRPr lang="tr-TR" sz="2000" dirty="0">
              <a:solidFill>
                <a:srgbClr val="1C283D"/>
              </a:solidFill>
              <a:latin typeface="Arial" panose="020B0604020202020204" pitchFamily="34" charset="0"/>
              <a:cs typeface="Arial" panose="020B0604020202020204" pitchFamily="34" charset="0"/>
            </a:endParaRPr>
          </a:p>
          <a:p>
            <a:pPr marL="342900" indent="-342900" fontAlgn="base">
              <a:spcBef>
                <a:spcPts val="600"/>
              </a:spcBef>
              <a:spcAft>
                <a:spcPct val="0"/>
              </a:spcAft>
              <a:buClr>
                <a:srgbClr val="800000"/>
              </a:buClr>
              <a:buSzPct val="102000"/>
              <a:buFont typeface="Arial" panose="020B0604020202020204" pitchFamily="34" charset="0"/>
              <a:buChar char="•"/>
            </a:pPr>
            <a:r>
              <a:rPr lang="tr-TR" sz="2000" kern="0" dirty="0">
                <a:solidFill>
                  <a:prstClr val="black"/>
                </a:solidFill>
                <a:latin typeface="Arial"/>
                <a:cs typeface="Arial" panose="020B0604020202020204" pitchFamily="34" charset="0"/>
              </a:rPr>
              <a:t>5018 Sayılı Kanun ve bu Kanuna dayanılarak hazırlanan diğer yönetmelikler ile </a:t>
            </a:r>
          </a:p>
          <a:p>
            <a:pPr fontAlgn="base">
              <a:spcBef>
                <a:spcPts val="600"/>
              </a:spcBef>
              <a:spcAft>
                <a:spcPct val="0"/>
              </a:spcAft>
              <a:buClr>
                <a:srgbClr val="800000"/>
              </a:buClr>
              <a:buSzPct val="102000"/>
            </a:pPr>
            <a:endParaRPr lang="tr-TR" sz="2000" kern="0" dirty="0">
              <a:solidFill>
                <a:prstClr val="black"/>
              </a:solidFill>
              <a:latin typeface="Arial"/>
              <a:cs typeface="Arial" panose="020B0604020202020204" pitchFamily="34" charset="0"/>
            </a:endParaRPr>
          </a:p>
          <a:p>
            <a:pPr marL="342900" indent="-342900" fontAlgn="base">
              <a:spcBef>
                <a:spcPts val="600"/>
              </a:spcBef>
              <a:spcAft>
                <a:spcPct val="0"/>
              </a:spcAft>
              <a:buClr>
                <a:srgbClr val="800000"/>
              </a:buClr>
              <a:buSzPct val="102000"/>
              <a:buFont typeface="Arial" panose="020B0604020202020204" pitchFamily="34" charset="0"/>
              <a:buChar char="•"/>
            </a:pPr>
            <a:r>
              <a:rPr lang="tr-TR" sz="2000" kern="0" dirty="0">
                <a:solidFill>
                  <a:prstClr val="black"/>
                </a:solidFill>
                <a:latin typeface="Arial"/>
                <a:cs typeface="Arial" panose="020B0604020202020204" pitchFamily="34" charset="0"/>
              </a:rPr>
              <a:t>Merkezi Yönetim Muhasebe Yönetmeliğinin genel esasları, </a:t>
            </a:r>
            <a:endParaRPr lang="tr-TR" sz="2000" kern="0" dirty="0" smtClean="0">
              <a:solidFill>
                <a:prstClr val="black"/>
              </a:solidFill>
              <a:latin typeface="Arial"/>
              <a:cs typeface="Arial" panose="020B0604020202020204" pitchFamily="34" charset="0"/>
            </a:endParaRPr>
          </a:p>
          <a:p>
            <a:pPr fontAlgn="base">
              <a:spcBef>
                <a:spcPts val="600"/>
              </a:spcBef>
              <a:spcAft>
                <a:spcPct val="0"/>
              </a:spcAft>
              <a:buClr>
                <a:srgbClr val="800000"/>
              </a:buClr>
              <a:buSzPct val="102000"/>
            </a:pPr>
            <a:endParaRPr lang="tr-TR" sz="2000" b="1" kern="0" dirty="0">
              <a:solidFill>
                <a:prstClr val="black"/>
              </a:solidFill>
              <a:latin typeface="Arial"/>
              <a:cs typeface="Arial" panose="020B0604020202020204" pitchFamily="34" charset="0"/>
            </a:endParaRPr>
          </a:p>
          <a:p>
            <a:pPr fontAlgn="base">
              <a:spcBef>
                <a:spcPts val="600"/>
              </a:spcBef>
              <a:spcAft>
                <a:spcPct val="0"/>
              </a:spcAft>
              <a:buClr>
                <a:srgbClr val="800000"/>
              </a:buClr>
              <a:buSzPct val="102000"/>
            </a:pPr>
            <a:r>
              <a:rPr lang="tr-TR" sz="2000" b="1" kern="0" dirty="0" smtClean="0">
                <a:solidFill>
                  <a:prstClr val="black"/>
                </a:solidFill>
                <a:latin typeface="Arial"/>
                <a:cs typeface="Arial" panose="020B0604020202020204" pitchFamily="34" charset="0"/>
              </a:rPr>
              <a:t>kıyasen </a:t>
            </a:r>
            <a:r>
              <a:rPr lang="tr-TR" sz="2000" b="1" kern="0" dirty="0">
                <a:solidFill>
                  <a:prstClr val="black"/>
                </a:solidFill>
                <a:latin typeface="Arial"/>
                <a:cs typeface="Arial" panose="020B0604020202020204" pitchFamily="34" charset="0"/>
              </a:rPr>
              <a:t>uygulanır</a:t>
            </a:r>
            <a:r>
              <a:rPr lang="tr-TR" sz="2000" b="1" kern="0" dirty="0" smtClean="0">
                <a:solidFill>
                  <a:prstClr val="black"/>
                </a:solidFill>
                <a:latin typeface="Arial"/>
                <a:cs typeface="Arial" panose="020B0604020202020204" pitchFamily="34" charset="0"/>
              </a:rPr>
              <a:t>. </a:t>
            </a:r>
            <a:r>
              <a:rPr lang="tr-TR" sz="2000" kern="0" dirty="0" smtClean="0">
                <a:solidFill>
                  <a:prstClr val="black"/>
                </a:solidFill>
                <a:latin typeface="Arial"/>
                <a:cs typeface="Arial" panose="020B0604020202020204" pitchFamily="34" charset="0"/>
              </a:rPr>
              <a:t>(Md. 599)</a:t>
            </a:r>
            <a:endParaRPr lang="tr-TR" sz="2000" kern="0" dirty="0">
              <a:solidFill>
                <a:prstClr val="black"/>
              </a:solidFill>
              <a:latin typeface="Arial"/>
              <a:cs typeface="Arial" panose="020B0604020202020204" pitchFamily="34" charset="0"/>
            </a:endParaRPr>
          </a:p>
        </p:txBody>
      </p:sp>
    </p:spTree>
    <p:extLst>
      <p:ext uri="{BB962C8B-B14F-4D97-AF65-F5344CB8AC3E}">
        <p14:creationId xmlns:p14="http://schemas.microsoft.com/office/powerpoint/2010/main" val="85066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4691" y="2953404"/>
            <a:ext cx="9144000" cy="683393"/>
          </a:xfrm>
        </p:spPr>
        <p:txBody>
          <a:bodyPr>
            <a:normAutofit/>
          </a:bodyPr>
          <a:lstStyle/>
          <a:p>
            <a:r>
              <a:rPr lang="tr-TR" sz="3000" b="1" dirty="0"/>
              <a:t>B</a:t>
            </a:r>
            <a:r>
              <a:rPr lang="tr-TR" sz="3000" b="1" dirty="0" smtClean="0"/>
              <a:t>. </a:t>
            </a:r>
            <a:r>
              <a:rPr lang="tr-TR" sz="3000" b="1" dirty="0"/>
              <a:t>Bütçe ve Uygulama </a:t>
            </a:r>
            <a:r>
              <a:rPr lang="tr-TR" sz="3000" b="1" dirty="0" smtClean="0"/>
              <a:t>İlkeleri</a:t>
            </a:r>
            <a:endParaRPr lang="tr-TR" sz="3000" b="1" dirty="0"/>
          </a:p>
        </p:txBody>
      </p:sp>
      <p:sp>
        <p:nvSpPr>
          <p:cNvPr id="3" name="Slayt Numarası Yer Tutucusu 2"/>
          <p:cNvSpPr>
            <a:spLocks noGrp="1"/>
          </p:cNvSpPr>
          <p:nvPr>
            <p:ph type="sldNum" sz="quarter" idx="4294967295"/>
          </p:nvPr>
        </p:nvSpPr>
        <p:spPr>
          <a:xfrm>
            <a:off x="11366500" y="6394450"/>
            <a:ext cx="825500" cy="365125"/>
          </a:xfrm>
        </p:spPr>
        <p:txBody>
          <a:bodyPr/>
          <a:lstStyle/>
          <a:p>
            <a:fld id="{355FEEFD-3B84-5E40-B880-6D259D79DEE1}" type="slidenum">
              <a:rPr lang="tr-TR" smtClean="0"/>
              <a:pPr/>
              <a:t>8</a:t>
            </a:fld>
            <a:endParaRPr lang="tr-TR" dirty="0"/>
          </a:p>
        </p:txBody>
      </p:sp>
    </p:spTree>
    <p:extLst>
      <p:ext uri="{BB962C8B-B14F-4D97-AF65-F5344CB8AC3E}">
        <p14:creationId xmlns:p14="http://schemas.microsoft.com/office/powerpoint/2010/main" val="159728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fld id="{355FEEFD-3B84-5E40-B880-6D259D79DEE1}" type="slidenum">
              <a:rPr lang="tr-TR" smtClean="0"/>
              <a:pPr/>
              <a:t>9</a:t>
            </a:fld>
            <a:endParaRPr lang="tr-TR" dirty="0"/>
          </a:p>
        </p:txBody>
      </p:sp>
      <p:sp>
        <p:nvSpPr>
          <p:cNvPr id="8" name="Unvan 3"/>
          <p:cNvSpPr>
            <a:spLocks noGrp="1"/>
          </p:cNvSpPr>
          <p:nvPr>
            <p:ph type="title"/>
          </p:nvPr>
        </p:nvSpPr>
        <p:spPr>
          <a:xfrm>
            <a:off x="0" y="128361"/>
            <a:ext cx="12191999" cy="728889"/>
          </a:xfrm>
        </p:spPr>
        <p:txBody>
          <a:bodyPr>
            <a:normAutofit fontScale="90000"/>
          </a:bodyPr>
          <a:lstStyle/>
          <a:p>
            <a:pPr algn="ctr">
              <a:lnSpc>
                <a:spcPct val="150000"/>
              </a:lnSpc>
              <a:spcBef>
                <a:spcPts val="816"/>
              </a:spcBef>
              <a:defRPr/>
            </a:pPr>
            <a:r>
              <a:rPr lang="tr-TR" b="1" kern="0" dirty="0" smtClean="0">
                <a:solidFill>
                  <a:srgbClr val="000000"/>
                </a:solidFill>
              </a:rPr>
              <a:t/>
            </a:r>
            <a:br>
              <a:rPr lang="tr-TR" b="1" kern="0" dirty="0" smtClean="0">
                <a:solidFill>
                  <a:srgbClr val="000000"/>
                </a:solidFill>
              </a:rPr>
            </a:br>
            <a:r>
              <a:rPr lang="tr-TR" sz="3600" b="1" dirty="0"/>
              <a:t>B</a:t>
            </a:r>
            <a:r>
              <a:rPr lang="tr-TR" sz="3600" b="1" dirty="0" smtClean="0"/>
              <a:t>. Bütçe ve Uygulama İlkeleri</a:t>
            </a:r>
            <a:r>
              <a:rPr lang="tr-TR" sz="3600" b="1" dirty="0"/>
              <a:t/>
            </a:r>
            <a:br>
              <a:rPr lang="tr-TR" sz="3600" b="1" dirty="0"/>
            </a:br>
            <a:endParaRPr lang="tr-TR" sz="3600" b="1" dirty="0"/>
          </a:p>
        </p:txBody>
      </p:sp>
      <p:sp>
        <p:nvSpPr>
          <p:cNvPr id="4" name="Dikdörtgen 3"/>
          <p:cNvSpPr/>
          <p:nvPr/>
        </p:nvSpPr>
        <p:spPr>
          <a:xfrm>
            <a:off x="955963" y="2090112"/>
            <a:ext cx="10280072" cy="2086725"/>
          </a:xfrm>
          <a:prstGeom prst="rect">
            <a:avLst/>
          </a:prstGeom>
        </p:spPr>
        <p:txBody>
          <a:bodyPr wrap="square">
            <a:spAutoFit/>
          </a:bodyPr>
          <a:lstStyle/>
          <a:p>
            <a:pPr lvl="0" fontAlgn="base">
              <a:spcBef>
                <a:spcPct val="20000"/>
              </a:spcBef>
              <a:spcAft>
                <a:spcPct val="0"/>
              </a:spcAft>
              <a:buClr>
                <a:srgbClr val="800000"/>
              </a:buClr>
              <a:buSzPct val="102000"/>
            </a:pPr>
            <a:endParaRPr lang="tr-TR" altLang="tr-TR" sz="2400" b="1" kern="0" dirty="0" smtClean="0">
              <a:latin typeface="Arial" panose="020B0604020202020204" pitchFamily="34" charset="0"/>
              <a:cs typeface="Arial" panose="020B0604020202020204" pitchFamily="34" charset="0"/>
            </a:endParaRPr>
          </a:p>
          <a:p>
            <a:pPr lvl="0" fontAlgn="base">
              <a:spcBef>
                <a:spcPct val="20000"/>
              </a:spcBef>
              <a:spcAft>
                <a:spcPct val="0"/>
              </a:spcAft>
              <a:buClr>
                <a:srgbClr val="800000"/>
              </a:buClr>
              <a:buSzPct val="102000"/>
            </a:pPr>
            <a:r>
              <a:rPr lang="tr-TR" altLang="tr-TR" sz="2400" b="1" kern="0" dirty="0" smtClean="0">
                <a:latin typeface="Arial" panose="020B0604020202020204" pitchFamily="34" charset="0"/>
                <a:cs typeface="Arial" panose="020B0604020202020204" pitchFamily="34" charset="0"/>
              </a:rPr>
              <a:t>Bütçe; </a:t>
            </a:r>
            <a:r>
              <a:rPr lang="tr-TR" altLang="tr-TR" sz="2400" kern="0" dirty="0" smtClean="0">
                <a:solidFill>
                  <a:prstClr val="black"/>
                </a:solidFill>
                <a:latin typeface="Arial" panose="020B0604020202020204" pitchFamily="34" charset="0"/>
                <a:cs typeface="Arial" panose="020B0604020202020204" pitchFamily="34" charset="0"/>
              </a:rPr>
              <a:t>İşletmelerin </a:t>
            </a:r>
            <a:r>
              <a:rPr lang="tr-TR" altLang="tr-TR" sz="2400" kern="0" dirty="0">
                <a:solidFill>
                  <a:prstClr val="black"/>
                </a:solidFill>
                <a:latin typeface="Arial" panose="020B0604020202020204" pitchFamily="34" charset="0"/>
                <a:cs typeface="Arial" panose="020B0604020202020204" pitchFamily="34" charset="0"/>
              </a:rPr>
              <a:t>belirli bir dönemdeki gelir ve gider tahminleri ile bunların uygulanmasına ilişkin hususları gösteren ve usulüne uygun olarak yürürlüğe konulan belgedir. </a:t>
            </a:r>
            <a:endParaRPr lang="tr-TR" altLang="tr-TR" sz="2400" kern="0" dirty="0" smtClean="0">
              <a:solidFill>
                <a:prstClr val="black"/>
              </a:solidFill>
              <a:latin typeface="Arial" panose="020B0604020202020204" pitchFamily="34" charset="0"/>
              <a:cs typeface="Arial" panose="020B0604020202020204" pitchFamily="34" charset="0"/>
            </a:endParaRPr>
          </a:p>
          <a:p>
            <a:pPr lvl="0" fontAlgn="base">
              <a:spcBef>
                <a:spcPct val="20000"/>
              </a:spcBef>
              <a:spcAft>
                <a:spcPct val="0"/>
              </a:spcAft>
              <a:buClr>
                <a:srgbClr val="800000"/>
              </a:buClr>
              <a:buSzPct val="102000"/>
            </a:pPr>
            <a:endParaRPr lang="tr-TR" altLang="tr-TR" sz="2400" kern="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2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201D49F58544ABF55037D3D28F43A" ma:contentTypeVersion="2" ma:contentTypeDescription="Create a new document." ma:contentTypeScope="" ma:versionID="c53c1a8c2167e67e9a7733b0cb46bc50">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d8299a6dbb52a799484d0239c4cb92ba"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C8BC79-28F6-44E3-B045-CCAB64FB4884}">
  <ds:schemaRefs>
    <ds:schemaRef ds:uri="http://schemas.microsoft.com/sharepoint/v3/contenttype/forms"/>
  </ds:schemaRefs>
</ds:datastoreItem>
</file>

<file path=customXml/itemProps2.xml><?xml version="1.0" encoding="utf-8"?>
<ds:datastoreItem xmlns:ds="http://schemas.openxmlformats.org/officeDocument/2006/customXml" ds:itemID="{8DCE8DC8-FCBA-4B29-A017-DAF7F8674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ef92f6-9dd8-455a-8e33-ba5abb168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7357B-9C2C-4851-B9A4-F0DD24D07BE9}">
  <ds:schemaRefs>
    <ds:schemaRef ds:uri="http://purl.org/dc/dcmitype/"/>
    <ds:schemaRef ds:uri="http://schemas.microsoft.com/office/infopath/2007/PartnerControls"/>
    <ds:schemaRef ds:uri="http://schemas.microsoft.com/office/2006/documentManagement/types"/>
    <ds:schemaRef ds:uri="http://purl.org/dc/terms/"/>
    <ds:schemaRef ds:uri="http://schemas.microsoft.com/sharepoint/v3"/>
    <ds:schemaRef ds:uri="http://www.w3.org/XML/1998/namespace"/>
    <ds:schemaRef ds:uri="http://purl.org/dc/elements/1.1/"/>
    <ds:schemaRef ds:uri="http://schemas.openxmlformats.org/package/2006/metadata/core-properties"/>
    <ds:schemaRef ds:uri="04ef92f6-9dd8-455a-8e33-ba5abb16863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10679</TotalTime>
  <Words>3475</Words>
  <Application>Microsoft Office PowerPoint</Application>
  <PresentationFormat>Geniş ekran</PresentationFormat>
  <Paragraphs>764</Paragraphs>
  <Slides>59</Slides>
  <Notes>58</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59</vt:i4>
      </vt:variant>
    </vt:vector>
  </HeadingPairs>
  <TitlesOfParts>
    <vt:vector size="67" baseType="lpstr">
      <vt:lpstr>Arial</vt:lpstr>
      <vt:lpstr>Calibri</vt:lpstr>
      <vt:lpstr>Segoe UI</vt:lpstr>
      <vt:lpstr>Times New Roman</vt:lpstr>
      <vt:lpstr>Wingdings</vt:lpstr>
      <vt:lpstr>1_Office Teması</vt:lpstr>
      <vt:lpstr>Office Theme</vt:lpstr>
      <vt:lpstr>1_Office Theme</vt:lpstr>
      <vt:lpstr>PowerPoint Sunusu</vt:lpstr>
      <vt:lpstr>İçindekiler</vt:lpstr>
      <vt:lpstr>A. Yasal Dayanak</vt:lpstr>
      <vt:lpstr>PowerPoint Sunusu</vt:lpstr>
      <vt:lpstr> A. Yasal Dayanak </vt:lpstr>
      <vt:lpstr> A. Yasal Dayanak </vt:lpstr>
      <vt:lpstr> A. Yasal Dayanak </vt:lpstr>
      <vt:lpstr>B. Bütçe ve Uygulama İlkeleri</vt:lpstr>
      <vt:lpstr> B. Bütçe ve Uygulama İlkeleri </vt:lpstr>
      <vt:lpstr> B. Bütçe ve Uygulama İlkeleri </vt:lpstr>
      <vt:lpstr> B. Bütçe ve Uygulama İlkeleri </vt:lpstr>
      <vt:lpstr> B. Bütçe ve Uygulama İlkeleri </vt:lpstr>
      <vt:lpstr>C. Döner Sermaye Bütçesinin Hazırlanması</vt:lpstr>
      <vt:lpstr> C. Döner Sermaye Bütçesinin Hazırlanması </vt:lpstr>
      <vt:lpstr> C. Döner Sermaye Bütçesinin Hazırlanması </vt:lpstr>
      <vt:lpstr> C. Döner Sermaye Bütçesinin Hazırlanması </vt:lpstr>
      <vt:lpstr> C. Döner Sermaye Bütçesinin Hazırlanması </vt:lpstr>
      <vt:lpstr> C. Döner Sermaye Bütçesinin Hazırlanması </vt:lpstr>
      <vt:lpstr> C. Döner Sermaye Bütçesinin Hazırlanması </vt:lpstr>
      <vt:lpstr>D. İşletme Birimi Bütçelerinin Belirlenme Süreci</vt:lpstr>
      <vt:lpstr>       D. İşletme Birimi Bütçelerinin Belirlenme Süreci  </vt:lpstr>
      <vt:lpstr>       D. İşletme Birimi Bütçelerinin Belirlenme Süreci  </vt:lpstr>
      <vt:lpstr>       D. İşletme Birimi Bütçelerinin Belirlenme Süreci  </vt:lpstr>
      <vt:lpstr>       D. İşletme Birimi Bütçelerinin Belirlenme Süreci  </vt:lpstr>
      <vt:lpstr>       D. İşletme Birimi Bütçelerinin Belirlenme Süreci  </vt:lpstr>
      <vt:lpstr>       D. İşletme Birimi Bütçelerinin Belirlenme Süreci  </vt:lpstr>
      <vt:lpstr>       D. İşletme Birimi Bütçelerinin Belirlenme Süreci  </vt:lpstr>
      <vt:lpstr>       D. İşletme Birimi Bütçelerinin Belirlenme Süreci  </vt:lpstr>
      <vt:lpstr>       D. İşletme Birimi Bütçelerinin Belirlenme Süreci  </vt:lpstr>
      <vt:lpstr>E. Bütçenin Kullanılması</vt:lpstr>
      <vt:lpstr>       E. Bütçenin Kullanılması </vt:lpstr>
      <vt:lpstr>       E. Bütçenin Kullanılması </vt:lpstr>
      <vt:lpstr>       E. Bütçenin Kullanılması </vt:lpstr>
      <vt:lpstr>       E. Bütçenin Kullanılması </vt:lpstr>
      <vt:lpstr>       E. Bütçenin Kullanılması </vt:lpstr>
      <vt:lpstr>       E. Bütçenin Kullanılması </vt:lpstr>
      <vt:lpstr>F. Alımlarda %10 Limit Takibi</vt:lpstr>
      <vt:lpstr>       F. Alımlarda %10 Limit Takibi </vt:lpstr>
      <vt:lpstr>       F. Alımlarda %10 Limit Takibi </vt:lpstr>
      <vt:lpstr>       F. Alımlarda %10 Limit Takibi </vt:lpstr>
      <vt:lpstr>       F. Alımlarda %10 Limit Takibi </vt:lpstr>
      <vt:lpstr>       F. Alımlarda %10 Limit Takibi </vt:lpstr>
      <vt:lpstr>G. Sayıştay Denetim Raporu</vt:lpstr>
      <vt:lpstr>       G. Sayıştay Denetim Raporu </vt:lpstr>
      <vt:lpstr>       G. Sayıştay Denetim Raporu </vt:lpstr>
      <vt:lpstr>       G. Sayıştay Denetim Raporu </vt:lpstr>
      <vt:lpstr>       G. Sayıştay Denetim Raporu </vt:lpstr>
      <vt:lpstr>       G. Sayıştay Denetim Raporu </vt:lpstr>
      <vt:lpstr>H. Muhasebe Hizmetleri</vt:lpstr>
      <vt:lpstr>       H. Muhasebe Hizmetleri </vt:lpstr>
      <vt:lpstr>       H. Muhasebe Hizmetleri </vt:lpstr>
      <vt:lpstr>       H. Muhasebe Hizmetleri </vt:lpstr>
      <vt:lpstr>       H. Muhasebe Hizmetleri </vt:lpstr>
      <vt:lpstr>I. Vergi Numaraları</vt:lpstr>
      <vt:lpstr>       I. Vergi Numaraları </vt:lpstr>
      <vt:lpstr>       I. Vergi Numaraları </vt:lpstr>
      <vt:lpstr>       I. Vergi Numaraları </vt:lpstr>
      <vt:lpstr>       I. Vergi Numaraları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 DÖĞER</dc:creator>
  <cp:keywords>Kamu   hastaneleri yeni şablon</cp:keywords>
  <cp:lastModifiedBy>Seyfullah KARAMEŞE</cp:lastModifiedBy>
  <cp:revision>935</cp:revision>
  <cp:lastPrinted>2019-10-08T10:27:48Z</cp:lastPrinted>
  <dcterms:created xsi:type="dcterms:W3CDTF">2019-02-27T04:54:01Z</dcterms:created>
  <dcterms:modified xsi:type="dcterms:W3CDTF">2019-12-18T12:14:20Z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0x0101001E1201D49F58544ABF55037D3D28F43A</vt:lpwstr>
  </property>
</Properties>
</file>