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93" r:id="rId2"/>
    <p:sldId id="438" r:id="rId3"/>
    <p:sldId id="302" r:id="rId4"/>
    <p:sldId id="441" r:id="rId5"/>
    <p:sldId id="442" r:id="rId6"/>
    <p:sldId id="443" r:id="rId7"/>
    <p:sldId id="306" r:id="rId8"/>
    <p:sldId id="453" r:id="rId9"/>
    <p:sldId id="308" r:id="rId10"/>
    <p:sldId id="459" r:id="rId11"/>
    <p:sldId id="460" r:id="rId12"/>
    <p:sldId id="461" r:id="rId13"/>
    <p:sldId id="358" r:id="rId14"/>
    <p:sldId id="594" r:id="rId15"/>
    <p:sldId id="495" r:id="rId16"/>
    <p:sldId id="497" r:id="rId17"/>
    <p:sldId id="390" r:id="rId18"/>
    <p:sldId id="543" r:id="rId19"/>
    <p:sldId id="392" r:id="rId20"/>
    <p:sldId id="546" r:id="rId21"/>
    <p:sldId id="595" r:id="rId22"/>
    <p:sldId id="592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B808A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17051-0381-4706-A47B-FB67C0CDF825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AA2ED-8A6B-49D8-BF46-93886C25B8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96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35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Tüm personelin iç kontrol sistemi konusunda güncel bilgi ve dokümanlara ulaşması</a:t>
            </a:r>
            <a:r>
              <a:rPr lang="tr-TR" baseline="0"/>
              <a:t> amaçlanmıştır. Web sayfasına konulacak dokümanlar Harcama Yetkilisi onayı alındıktan sonra yüklenecektir. Teşkilat şeması  sadece yönetim ve kurumsalın altında olmalı </a:t>
            </a:r>
            <a:r>
              <a:rPr lang="tr-TR" baseline="0" err="1"/>
              <a:t>illada</a:t>
            </a:r>
            <a:r>
              <a:rPr lang="tr-TR" baseline="0"/>
              <a:t> koyulacaksa uyumsuz olmasın.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608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328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824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0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00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5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92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20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15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61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Tüm personelin iç kontrol sistemi konusunda güncel bilgi ve dokümanlara ulaşması</a:t>
            </a:r>
            <a:r>
              <a:rPr lang="tr-TR" baseline="0"/>
              <a:t> amaçlanmıştır. Web sayfasına konulacak dokümanlar Harcama Yetkilisi onayı alındıktan sonra yüklenecektir. Teşkilat şeması  sadece yönetim ve kurumsalın altında olmalı </a:t>
            </a:r>
            <a:r>
              <a:rPr lang="tr-TR" baseline="0" err="1"/>
              <a:t>illada</a:t>
            </a:r>
            <a:r>
              <a:rPr lang="tr-TR" baseline="0"/>
              <a:t> koyulacaksa uyumsuz olmasın.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34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66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87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76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17B-2B30-421B-9D41-F73E6DA9377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29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65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94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12"/>
          <p:cNvSpPr>
            <a:spLocks noGrp="1"/>
          </p:cNvSpPr>
          <p:nvPr>
            <p:ph type="sldNum" sz="quarter" idx="10"/>
          </p:nvPr>
        </p:nvSpPr>
        <p:spPr>
          <a:xfrm>
            <a:off x="11204575" y="6394451"/>
            <a:ext cx="825500" cy="365125"/>
          </a:xfrm>
          <a:prstGeom prst="rect">
            <a:avLst/>
          </a:prstGeom>
        </p:spPr>
        <p:txBody>
          <a:bodyPr/>
          <a:lstStyle>
            <a:lvl1pPr>
              <a:defRPr sz="1273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‹#›</a:t>
            </a:fld>
            <a:r>
              <a:rPr lang="tr-TR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136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>
            <a:spLocks noChangeArrowheads="1"/>
          </p:cNvSpPr>
          <p:nvPr userDrawn="1"/>
        </p:nvSpPr>
        <p:spPr bwMode="auto">
          <a:xfrm>
            <a:off x="0" y="994105"/>
            <a:ext cx="1925638" cy="114300"/>
          </a:xfrm>
          <a:prstGeom prst="rect">
            <a:avLst/>
          </a:prstGeom>
          <a:solidFill>
            <a:srgbClr val="DC0C1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 sz="1432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>
            <a:spLocks noChangeArrowheads="1"/>
          </p:cNvSpPr>
          <p:nvPr userDrawn="1"/>
        </p:nvSpPr>
        <p:spPr bwMode="auto">
          <a:xfrm>
            <a:off x="2011363" y="994105"/>
            <a:ext cx="10177463" cy="114300"/>
          </a:xfrm>
          <a:prstGeom prst="rect">
            <a:avLst/>
          </a:prstGeom>
          <a:solidFill>
            <a:srgbClr val="0035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 sz="1432">
              <a:solidFill>
                <a:schemeClr val="bg1"/>
              </a:solidFill>
            </a:endParaRPr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0"/>
          </p:nvPr>
        </p:nvSpPr>
        <p:spPr>
          <a:xfrm>
            <a:off x="11204575" y="6394451"/>
            <a:ext cx="825500" cy="365125"/>
          </a:xfrm>
        </p:spPr>
        <p:txBody>
          <a:bodyPr/>
          <a:lstStyle>
            <a:lvl1pPr>
              <a:defRPr sz="1273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‹#›</a:t>
            </a:fld>
            <a:r>
              <a:rPr lang="tr-TR"/>
              <a:t>/15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5021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46"/>
            </a:lvl1pPr>
            <a:lvl2pPr>
              <a:defRPr sz="2228"/>
            </a:lvl2pPr>
            <a:lvl3pPr>
              <a:defRPr sz="1910"/>
            </a:lvl3pPr>
            <a:lvl4pPr>
              <a:defRPr sz="1591"/>
            </a:lvl4pPr>
            <a:lvl5pPr>
              <a:defRPr sz="1591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868" y="128362"/>
            <a:ext cx="10986207" cy="7288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46">
                <a:solidFill>
                  <a:srgbClr val="DC0C15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292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Özel Düzen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>
            <a:spLocks noChangeArrowheads="1"/>
          </p:cNvSpPr>
          <p:nvPr userDrawn="1"/>
        </p:nvSpPr>
        <p:spPr bwMode="auto">
          <a:xfrm>
            <a:off x="0" y="994105"/>
            <a:ext cx="1925638" cy="114300"/>
          </a:xfrm>
          <a:prstGeom prst="rect">
            <a:avLst/>
          </a:prstGeom>
          <a:solidFill>
            <a:srgbClr val="DC0C1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 sz="1432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>
            <a:spLocks noChangeArrowheads="1"/>
          </p:cNvSpPr>
          <p:nvPr userDrawn="1"/>
        </p:nvSpPr>
        <p:spPr bwMode="auto">
          <a:xfrm>
            <a:off x="2011363" y="994105"/>
            <a:ext cx="10177463" cy="114300"/>
          </a:xfrm>
          <a:prstGeom prst="rect">
            <a:avLst/>
          </a:prstGeom>
          <a:solidFill>
            <a:srgbClr val="0035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 sz="1432">
              <a:solidFill>
                <a:schemeClr val="bg1"/>
              </a:solidFill>
            </a:endParaRPr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0"/>
          </p:nvPr>
        </p:nvSpPr>
        <p:spPr>
          <a:xfrm>
            <a:off x="11204575" y="6394451"/>
            <a:ext cx="825500" cy="365125"/>
          </a:xfrm>
        </p:spPr>
        <p:txBody>
          <a:bodyPr/>
          <a:lstStyle>
            <a:lvl1pPr>
              <a:defRPr sz="1273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‹#›</a:t>
            </a:fld>
            <a:r>
              <a:rPr lang="tr-TR"/>
              <a:t>/15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5021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46"/>
            </a:lvl1pPr>
            <a:lvl2pPr>
              <a:defRPr sz="2228"/>
            </a:lvl2pPr>
            <a:lvl3pPr>
              <a:defRPr sz="1910"/>
            </a:lvl3pPr>
            <a:lvl4pPr>
              <a:defRPr sz="1591"/>
            </a:lvl4pPr>
            <a:lvl5pPr>
              <a:defRPr sz="1591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868" y="128362"/>
            <a:ext cx="10986207" cy="7288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46">
                <a:solidFill>
                  <a:srgbClr val="DC0C15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502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21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88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5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23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28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70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69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85909-0250-4B69-9869-E34D7C2EA88D}" type="datetimeFigureOut">
              <a:rPr lang="tr-TR" smtClean="0"/>
              <a:t>11.04.2021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86CA1-E50B-4229-A1D7-ECA64DC41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11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414781" y="-38214"/>
            <a:ext cx="903830" cy="9038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r="695" b="80861"/>
          <a:stretch/>
        </p:blipFill>
        <p:spPr>
          <a:xfrm>
            <a:off x="0" y="196398"/>
            <a:ext cx="12192000" cy="371191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414781" y="-38214"/>
            <a:ext cx="903830" cy="9038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 userDrawn="1"/>
        </p:nvSpPr>
        <p:spPr>
          <a:xfrm>
            <a:off x="9701233" y="217298"/>
            <a:ext cx="2490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Strateji Geliştirme Başkanlığı</a:t>
            </a:r>
          </a:p>
        </p:txBody>
      </p:sp>
      <p:pic>
        <p:nvPicPr>
          <p:cNvPr id="18" name="Resim 1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t="9256" r="22838" b="3934"/>
          <a:stretch/>
        </p:blipFill>
        <p:spPr>
          <a:xfrm>
            <a:off x="455672" y="3754"/>
            <a:ext cx="805791" cy="803209"/>
          </a:xfrm>
          <a:prstGeom prst="rect">
            <a:avLst/>
          </a:prstGeom>
        </p:spPr>
      </p:pic>
      <p:sp>
        <p:nvSpPr>
          <p:cNvPr id="19" name="Metin kutusu 18"/>
          <p:cNvSpPr txBox="1">
            <a:spLocks noChangeArrowheads="1"/>
          </p:cNvSpPr>
          <p:nvPr userDrawn="1"/>
        </p:nvSpPr>
        <p:spPr bwMode="auto">
          <a:xfrm>
            <a:off x="0" y="6721118"/>
            <a:ext cx="1747778" cy="120162"/>
          </a:xfrm>
          <a:prstGeom prst="rect">
            <a:avLst/>
          </a:prstGeom>
          <a:solidFill>
            <a:srgbClr val="DC0C1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 sz="1579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>
            <a:spLocks noChangeArrowheads="1"/>
          </p:cNvSpPr>
          <p:nvPr userDrawn="1"/>
        </p:nvSpPr>
        <p:spPr bwMode="auto">
          <a:xfrm>
            <a:off x="1828800" y="6721118"/>
            <a:ext cx="10363199" cy="107951"/>
          </a:xfrm>
          <a:prstGeom prst="rect">
            <a:avLst/>
          </a:prstGeom>
          <a:solidFill>
            <a:srgbClr val="0035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 sz="1579">
              <a:solidFill>
                <a:schemeClr val="bg1"/>
              </a:solidFill>
            </a:endParaRPr>
          </a:p>
        </p:txBody>
      </p:sp>
      <p:sp>
        <p:nvSpPr>
          <p:cNvPr id="10" name="Dikdörtgen 9"/>
          <p:cNvSpPr/>
          <p:nvPr userDrawn="1"/>
        </p:nvSpPr>
        <p:spPr>
          <a:xfrm>
            <a:off x="11380501" y="6279491"/>
            <a:ext cx="623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2C328C1-A84F-4A39-A664-DBA00541A8C6}" type="slidenum">
              <a:rPr lang="en-US" sz="1400" b="1" baseline="0" smtClean="0">
                <a:solidFill>
                  <a:srgbClr val="C00000"/>
                </a:solidFill>
                <a:latin typeface="Myriad Pro" panose="020B0503030403020204" pitchFamily="34" charset="0"/>
              </a:rPr>
              <a:pPr/>
              <a:t>‹#›</a:t>
            </a:fld>
            <a:r>
              <a:rPr lang="tr-TR" sz="1400" b="1" baseline="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/22</a:t>
            </a:r>
            <a:endParaRPr lang="tr-TR" sz="1400" b="1" baseline="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3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3%20Ayl&#305;k%20Ba&#351;kanl&#305;k%20Durum%20Raporu.do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4"/>
          <p:cNvSpPr txBox="1"/>
          <p:nvPr/>
        </p:nvSpPr>
        <p:spPr>
          <a:xfrm>
            <a:off x="8055" y="6342570"/>
            <a:ext cx="1159392" cy="3436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33" dirty="0">
                <a:solidFill>
                  <a:schemeClr val="bg1">
                    <a:lumMod val="85000"/>
                  </a:schemeClr>
                </a:solidFill>
              </a:rPr>
              <a:t>İÇK™2021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2" y="0"/>
            <a:ext cx="6859097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0A8A587-E2FE-CC4C-A2E1-789A183BF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620834" y="2625263"/>
            <a:ext cx="3731788" cy="31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32" dirty="0">
                <a:solidFill>
                  <a:schemeClr val="bg1"/>
                </a:solidFill>
              </a:rPr>
              <a:t>STRATEJİ GELİŞTİRME BAŞKANLIĞI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87" y="1388750"/>
            <a:ext cx="1234481" cy="123651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369204" y="3441497"/>
            <a:ext cx="6235046" cy="141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64" b="1" dirty="0">
                <a:solidFill>
                  <a:schemeClr val="bg1"/>
                </a:solidFill>
              </a:rPr>
              <a:t>2021-2022 KAMU İÇ KONTROL</a:t>
            </a:r>
          </a:p>
          <a:p>
            <a:pPr algn="ctr"/>
            <a:r>
              <a:rPr lang="tr-TR" sz="2864" b="1" dirty="0">
                <a:solidFill>
                  <a:schemeClr val="bg1"/>
                </a:solidFill>
              </a:rPr>
              <a:t/>
            </a:r>
            <a:br>
              <a:rPr lang="tr-TR" sz="2864" b="1" dirty="0">
                <a:solidFill>
                  <a:schemeClr val="bg1"/>
                </a:solidFill>
              </a:rPr>
            </a:br>
            <a:r>
              <a:rPr lang="tr-TR" sz="2864" b="1" dirty="0">
                <a:solidFill>
                  <a:schemeClr val="bg1"/>
                </a:solidFill>
              </a:rPr>
              <a:t>STANDARTLARINA UYUM EYLEM PLANI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369204" y="5296692"/>
            <a:ext cx="6235046" cy="53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64" b="1" dirty="0">
                <a:solidFill>
                  <a:schemeClr val="bg1"/>
                </a:solidFill>
              </a:rPr>
              <a:t>2. ÇEYREK DÖNEM EYLEMLERİ</a:t>
            </a:r>
            <a:endParaRPr lang="tr-TR" sz="2598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27"/>
          <p:cNvGrpSpPr/>
          <p:nvPr/>
        </p:nvGrpSpPr>
        <p:grpSpPr>
          <a:xfrm>
            <a:off x="8236886" y="2080283"/>
            <a:ext cx="1980000" cy="1980000"/>
            <a:chOff x="3793066" y="2438400"/>
            <a:chExt cx="2980266" cy="2980266"/>
          </a:xfrm>
          <a:solidFill>
            <a:srgbClr val="00FFCC"/>
          </a:solidFill>
        </p:grpSpPr>
        <p:sp>
          <p:nvSpPr>
            <p:cNvPr id="29" name="Şekil 28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6405693" y="2408758"/>
            <a:ext cx="1980000" cy="1980000"/>
            <a:chOff x="3793066" y="2438400"/>
            <a:chExt cx="2980266" cy="2980266"/>
          </a:xfrm>
          <a:solidFill>
            <a:srgbClr val="FF0000"/>
          </a:solidFill>
        </p:grpSpPr>
        <p:sp>
          <p:nvSpPr>
            <p:cNvPr id="14" name="Şekil 13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2758086" y="2143857"/>
            <a:ext cx="2448000" cy="2448000"/>
            <a:chOff x="3762586" y="2479040"/>
            <a:chExt cx="2980266" cy="2980266"/>
          </a:xfrm>
          <a:solidFill>
            <a:srgbClr val="002060"/>
          </a:solidFill>
        </p:grpSpPr>
        <p:sp>
          <p:nvSpPr>
            <p:cNvPr id="17" name="Şekil 16"/>
            <p:cNvSpPr/>
            <p:nvPr/>
          </p:nvSpPr>
          <p:spPr>
            <a:xfrm>
              <a:off x="3762586" y="247904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4788112" y="3398758"/>
            <a:ext cx="1980000" cy="1980000"/>
            <a:chOff x="3793066" y="2438400"/>
            <a:chExt cx="2980266" cy="2980266"/>
          </a:xfrm>
          <a:solidFill>
            <a:srgbClr val="FFC000"/>
          </a:solidFill>
        </p:grpSpPr>
        <p:sp>
          <p:nvSpPr>
            <p:cNvPr id="26" name="Şekil 25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sp>
        <p:nvSpPr>
          <p:cNvPr id="32" name="Çember Ok 31"/>
          <p:cNvSpPr/>
          <p:nvPr/>
        </p:nvSpPr>
        <p:spPr>
          <a:xfrm rot="6428143">
            <a:off x="3037056" y="1697343"/>
            <a:ext cx="2234972" cy="2508093"/>
          </a:xfrm>
          <a:prstGeom prst="circularArrow">
            <a:avLst>
              <a:gd name="adj1" fmla="val 5984"/>
              <a:gd name="adj2" fmla="val 1200601"/>
              <a:gd name="adj3" fmla="val 13313824"/>
              <a:gd name="adj4" fmla="val 7587363"/>
              <a:gd name="adj5" fmla="val 6981"/>
            </a:avLst>
          </a:pr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Çember Ok 32"/>
          <p:cNvSpPr/>
          <p:nvPr/>
        </p:nvSpPr>
        <p:spPr>
          <a:xfrm rot="15305452" flipV="1">
            <a:off x="6803837" y="2719762"/>
            <a:ext cx="1557951" cy="2182610"/>
          </a:xfrm>
          <a:prstGeom prst="circularArrow">
            <a:avLst>
              <a:gd name="adj1" fmla="val 5984"/>
              <a:gd name="adj2" fmla="val 1416926"/>
              <a:gd name="adj3" fmla="val 13313824"/>
              <a:gd name="adj4" fmla="val 7526963"/>
              <a:gd name="adj5" fmla="val 6981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Dikdörtgen 18"/>
          <p:cNvSpPr/>
          <p:nvPr/>
        </p:nvSpPr>
        <p:spPr>
          <a:xfrm>
            <a:off x="1787402" y="746010"/>
            <a:ext cx="8603507" cy="696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E.1.3.2</a:t>
            </a:r>
          </a:p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Etik Davranış İlkeleri doğrultusunda "Etik Slogan (Mesaj)" belirlenerek tüm personelin e-Posta adreslerine gönderilmesi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482043" y="3070283"/>
            <a:ext cx="12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20" name="Metin kutusu 19"/>
          <p:cNvSpPr txBox="1"/>
          <p:nvPr/>
        </p:nvSpPr>
        <p:spPr>
          <a:xfrm rot="20883699">
            <a:off x="4961666" y="4102532"/>
            <a:ext cx="165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KURUMSAL ETİK MESAJ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684605" y="3224731"/>
            <a:ext cx="148891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BİLGİLENDİRME</a:t>
            </a:r>
          </a:p>
        </p:txBody>
      </p:sp>
      <p:sp>
        <p:nvSpPr>
          <p:cNvPr id="22" name="Metin kutusu 21"/>
          <p:cNvSpPr txBox="1"/>
          <p:nvPr/>
        </p:nvSpPr>
        <p:spPr>
          <a:xfrm rot="1137572">
            <a:off x="8564461" y="2901495"/>
            <a:ext cx="1438444" cy="307777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FARKINDALIK</a:t>
            </a:r>
          </a:p>
        </p:txBody>
      </p:sp>
    </p:spTree>
    <p:extLst>
      <p:ext uri="{BB962C8B-B14F-4D97-AF65-F5344CB8AC3E}">
        <p14:creationId xmlns:p14="http://schemas.microsoft.com/office/powerpoint/2010/main" val="6182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3">
            <a:extLst>
              <a:ext uri="{FF2B5EF4-FFF2-40B4-BE49-F238E27FC236}">
                <a16:creationId xmlns="" xmlns:a16="http://schemas.microsoft.com/office/drawing/2014/main" id="{FED36707-B8A5-4572-ACEA-FD31A06E8A08}"/>
              </a:ext>
            </a:extLst>
          </p:cNvPr>
          <p:cNvSpPr txBox="1">
            <a:spLocks/>
          </p:cNvSpPr>
          <p:nvPr/>
        </p:nvSpPr>
        <p:spPr>
          <a:xfrm>
            <a:off x="3775327" y="515631"/>
            <a:ext cx="7006517" cy="579872"/>
          </a:xfrm>
          <a:prstGeom prst="rect">
            <a:avLst/>
          </a:prstGeom>
          <a:noFill/>
        </p:spPr>
        <p:txBody>
          <a:bodyPr vert="horz" lIns="72746" tIns="36373" rIns="72746" bIns="3637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DC0C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14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Sıkça Yapılan Hatalar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414C8A5-972F-4656-B0FA-7D462574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64" y="2691615"/>
            <a:ext cx="2106971" cy="188038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023360" y="3433275"/>
            <a:ext cx="7516368" cy="1348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1633" b="1" dirty="0">
                <a:solidFill>
                  <a:srgbClr val="FF0000"/>
                </a:solidFill>
              </a:rPr>
              <a:t>Etik slogan belirlenmeyip yerine etik ilkelerin personele e- posta olarak </a:t>
            </a:r>
            <a:r>
              <a:rPr lang="tr-TR" sz="1633" b="1" dirty="0" smtClean="0">
                <a:solidFill>
                  <a:srgbClr val="FF0000"/>
                </a:solidFill>
              </a:rPr>
              <a:t>gönderilmesi</a:t>
            </a:r>
          </a:p>
          <a:p>
            <a:endParaRPr lang="tr-TR" sz="1633" b="1" dirty="0">
              <a:solidFill>
                <a:srgbClr val="FF0000"/>
              </a:solidFill>
            </a:endParaRPr>
          </a:p>
          <a:p>
            <a:r>
              <a:rPr lang="tr-TR" sz="1633" b="1" dirty="0">
                <a:solidFill>
                  <a:srgbClr val="FF0000"/>
                </a:solidFill>
              </a:rPr>
              <a:t>Etik slogan belirlenmeyip diğer harcama birimlerince belirlenen sloganın kullanılması </a:t>
            </a:r>
          </a:p>
          <a:p>
            <a:endParaRPr lang="tr-TR" sz="1633" b="1" dirty="0" smtClean="0">
              <a:solidFill>
                <a:srgbClr val="FF0000"/>
              </a:solidFill>
            </a:endParaRPr>
          </a:p>
          <a:p>
            <a:r>
              <a:rPr lang="tr-TR" sz="1633" b="1" dirty="0" smtClean="0">
                <a:solidFill>
                  <a:srgbClr val="FF0000"/>
                </a:solidFill>
              </a:rPr>
              <a:t>Daha </a:t>
            </a:r>
            <a:r>
              <a:rPr lang="tr-TR" sz="1633" b="1" dirty="0">
                <a:solidFill>
                  <a:srgbClr val="FF0000"/>
                </a:solidFill>
              </a:rPr>
              <a:t>önce </a:t>
            </a:r>
            <a:r>
              <a:rPr lang="tr-TR" sz="1633" b="1" dirty="0" smtClean="0">
                <a:solidFill>
                  <a:srgbClr val="FF0000"/>
                </a:solidFill>
              </a:rPr>
              <a:t>belirlenmiş olan Etik Sloganın </a:t>
            </a:r>
            <a:r>
              <a:rPr lang="tr-TR" sz="1633" b="1" dirty="0">
                <a:solidFill>
                  <a:srgbClr val="FF0000"/>
                </a:solidFill>
              </a:rPr>
              <a:t>tekrar gönderilmesi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1" y="1926173"/>
            <a:ext cx="3609109" cy="36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CA0828D-92D8-40B7-84F4-D7B8E780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65" y="4369758"/>
            <a:ext cx="3814217" cy="75857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1118739"/>
            <a:ext cx="2434401" cy="258560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41" y="1731861"/>
            <a:ext cx="2876550" cy="1533525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3015231" y="4074328"/>
            <a:ext cx="6161538" cy="1348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>
                <a:solidFill>
                  <a:srgbClr val="FF0000"/>
                </a:solidFill>
              </a:rPr>
              <a:t>Etik slogan nasıl belirlenecek</a:t>
            </a:r>
            <a:r>
              <a:rPr lang="tr-TR" sz="1633" b="1" dirty="0" smtClean="0">
                <a:solidFill>
                  <a:srgbClr val="FF0000"/>
                </a:solidFill>
              </a:rPr>
              <a:t>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>
                <a:solidFill>
                  <a:srgbClr val="FF0000"/>
                </a:solidFill>
              </a:rPr>
              <a:t>Etik </a:t>
            </a:r>
            <a:r>
              <a:rPr lang="tr-TR" sz="1633" b="1" dirty="0" smtClean="0">
                <a:solidFill>
                  <a:srgbClr val="FF0000"/>
                </a:solidFill>
              </a:rPr>
              <a:t>slogan e-posta </a:t>
            </a:r>
            <a:r>
              <a:rPr lang="tr-TR" sz="1633" b="1" dirty="0">
                <a:solidFill>
                  <a:srgbClr val="FF0000"/>
                </a:solidFill>
              </a:rPr>
              <a:t>yerine EBYS’ den gönderilebilir mi</a:t>
            </a:r>
            <a:r>
              <a:rPr lang="tr-TR" sz="1633" b="1" dirty="0" smtClean="0">
                <a:solidFill>
                  <a:srgbClr val="FF0000"/>
                </a:solidFill>
              </a:rPr>
              <a:t>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>
                <a:solidFill>
                  <a:srgbClr val="FF0000"/>
                </a:solidFill>
              </a:rPr>
              <a:t>Slogan belirlenirken yönetici onayı gerekli mi?</a:t>
            </a:r>
          </a:p>
        </p:txBody>
      </p:sp>
    </p:spTree>
    <p:extLst>
      <p:ext uri="{BB962C8B-B14F-4D97-AF65-F5344CB8AC3E}">
        <p14:creationId xmlns:p14="http://schemas.microsoft.com/office/powerpoint/2010/main" val="36631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032" y="2136945"/>
            <a:ext cx="3010421" cy="222846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80065" y="1563145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Ortamı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80065" y="3049843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düzeydeki yöneticiler verilen görevlerin sonucunu izlemeye yönelik mekanizmalar oluşturmalıdır.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80065" y="2217155"/>
            <a:ext cx="6635918" cy="694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Misyon, Organizasyon Yapısı ve Görevler: 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İdare birimlerinde personelin görevlerini ve bu görevlere ilişkin yetki ve sorumluluklarını kapsayan görev dağılım çizelgesi oluşturulmalı ve personele bildirilmelidir.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7736" y="1563145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Bileşen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KOS.2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7736" y="3049843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Şart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7736" y="2217155"/>
            <a:ext cx="1139770" cy="664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9817239" y="1067632"/>
            <a:ext cx="1219003" cy="140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Üç Aylık Durum Raporu</a:t>
            </a:r>
          </a:p>
          <a:p>
            <a:r>
              <a:rPr lang="sv-SE" sz="1200" dirty="0">
                <a:solidFill>
                  <a:schemeClr val="tx1"/>
                </a:solidFill>
              </a:rPr>
              <a:t>(Her Başkanlık Ayrı Ayrı)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603431" y="4450080"/>
            <a:ext cx="6081579" cy="882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Başkanlık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görev alanı ile ilgili Üç Aylık Durum Raporunun hazırlanması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602461" y="4037245"/>
            <a:ext cx="1145035" cy="456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E.2.7.1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70F1C162-5D1A-4E39-81FE-A62BDA5C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729" y="4550031"/>
            <a:ext cx="1016858" cy="644220"/>
          </a:xfrm>
          <a:prstGeom prst="rect">
            <a:avLst/>
          </a:prstGeom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07A196-DEFE-4266-A644-AF448F7EBF0C}"/>
              </a:ext>
            </a:extLst>
          </p:cNvPr>
          <p:cNvSpPr/>
          <p:nvPr/>
        </p:nvSpPr>
        <p:spPr>
          <a:xfrm>
            <a:off x="35652" y="4251158"/>
            <a:ext cx="1761064" cy="16042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İl Sağlık Müdürlükleri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B940D0CB-A953-474A-9596-8B8B4157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581" y="4561311"/>
            <a:ext cx="989561" cy="936403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9802714" y="1067462"/>
            <a:ext cx="1281919" cy="140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417496" y="2607754"/>
            <a:ext cx="148157" cy="137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graphicFrame>
        <p:nvGraphicFramePr>
          <p:cNvPr id="24" name="Tablo 23">
            <a:extLst>
              <a:ext uri="{FF2B5EF4-FFF2-40B4-BE49-F238E27FC236}">
                <a16:creationId xmlns="" xmlns:a16="http://schemas.microsoft.com/office/drawing/2014/main" id="{426A0065-E95F-48CF-BBBC-5F2E1A72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90814"/>
              </p:ext>
            </p:extLst>
          </p:nvPr>
        </p:nvGraphicFramePr>
        <p:xfrm>
          <a:off x="9320463" y="5381063"/>
          <a:ext cx="2261232" cy="65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32">
                  <a:extLst>
                    <a:ext uri="{9D8B030D-6E8A-4147-A177-3AD203B41FA5}">
                      <a16:colId xmlns="" xmlns:a16="http://schemas.microsoft.com/office/drawing/2014/main" val="2600340863"/>
                    </a:ext>
                  </a:extLst>
                </a:gridCol>
              </a:tblGrid>
              <a:tr h="324872">
                <a:tc>
                  <a:txBody>
                    <a:bodyPr/>
                    <a:lstStyle/>
                    <a:p>
                      <a:pPr lvl="0"/>
                      <a:r>
                        <a:rPr lang="tr-TR" sz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1.2.3.4 Çeyrek Dönem 2021</a:t>
                      </a:r>
                      <a:endParaRPr lang="tr-TR" sz="1200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308322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lvl="0"/>
                      <a:r>
                        <a:rPr lang="tr-TR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1.2.3.4 Çeyrek Dönem 2022</a:t>
                      </a:r>
                      <a:endParaRPr lang="tr-TR" sz="1200" b="1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5995126"/>
                  </a:ext>
                </a:extLst>
              </a:tr>
            </a:tbl>
          </a:graphicData>
        </a:graphic>
      </p:graphicFrame>
      <p:sp>
        <p:nvSpPr>
          <p:cNvPr id="20" name="Unvan 1">
            <a:extLst>
              <a:ext uri="{FF2B5EF4-FFF2-40B4-BE49-F238E27FC236}">
                <a16:creationId xmlns="" xmlns:a16="http://schemas.microsoft.com/office/drawing/2014/main" id="{133B720A-DB01-4FB6-B4DD-7186B0BA7E37}"/>
              </a:ext>
            </a:extLst>
          </p:cNvPr>
          <p:cNvSpPr txBox="1">
            <a:spLocks/>
          </p:cNvSpPr>
          <p:nvPr/>
        </p:nvSpPr>
        <p:spPr>
          <a:xfrm>
            <a:off x="67735" y="941727"/>
            <a:ext cx="7948247" cy="483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1600" dirty="0">
                <a:solidFill>
                  <a:srgbClr val="FF0000"/>
                </a:solidFill>
              </a:rPr>
              <a:t>Dört Dönemlik Eylem</a:t>
            </a:r>
          </a:p>
        </p:txBody>
      </p:sp>
    </p:spTree>
    <p:extLst>
      <p:ext uri="{BB962C8B-B14F-4D97-AF65-F5344CB8AC3E}">
        <p14:creationId xmlns:p14="http://schemas.microsoft.com/office/powerpoint/2010/main" val="647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repeatCount="3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6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700"/>
                            </p:stCondLst>
                            <p:childTnLst>
                              <p:par>
                                <p:cTn id="82" presetID="42" presetClass="entr" presetSubtype="0" repeatCount="indefinite" fill="hold" grpId="0" nodeType="after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42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build="p" animBg="1" advAuto="0"/>
      <p:bldP spid="15" grpId="0" animBg="1"/>
      <p:bldP spid="16" grpId="0" animBg="1"/>
      <p:bldP spid="18" grpId="0" animBg="1"/>
      <p:bldP spid="21" grpId="0" build="p" animBg="1" advAuto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64" y="2867278"/>
            <a:ext cx="5028820" cy="2344802"/>
          </a:xfrm>
          <a:prstGeom prst="rect">
            <a:avLst/>
          </a:prstGeom>
        </p:spPr>
      </p:pic>
      <p:sp>
        <p:nvSpPr>
          <p:cNvPr id="14" name="Unvan 1">
            <a:extLst>
              <a:ext uri="{FF2B5EF4-FFF2-40B4-BE49-F238E27FC236}">
                <a16:creationId xmlns="" xmlns:a16="http://schemas.microsoft.com/office/drawing/2014/main" id="{B3571D6E-DFDA-4F23-AFCE-73EB4E34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239" y="736947"/>
            <a:ext cx="5401336" cy="540902"/>
          </a:xfrm>
        </p:spPr>
        <p:txBody>
          <a:bodyPr vert="horz" lIns="82953" tIns="41476" rIns="82953" bIns="41476" rtlCol="0" anchor="t">
            <a:normAutofit/>
          </a:bodyPr>
          <a:lstStyle/>
          <a:p>
            <a:r>
              <a:rPr lang="tr-TR" sz="199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İlgili Üç Aylık Durum Raporu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907872" y="2299233"/>
            <a:ext cx="4945511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33" dirty="0"/>
              <a:t>Sağlık Bakanlığı Taşra Teşkilatı Kadro Standartları ile Çalışma Usul ve Esaslarına Dair Yönerge’ de</a:t>
            </a:r>
          </a:p>
        </p:txBody>
      </p:sp>
      <p:pic>
        <p:nvPicPr>
          <p:cNvPr id="5" name="Resim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84" y="1074039"/>
            <a:ext cx="4392947" cy="5473066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 flipV="1">
            <a:off x="6255143" y="4612460"/>
            <a:ext cx="4037926" cy="80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V="1">
            <a:off x="6253795" y="4902424"/>
            <a:ext cx="4037926" cy="80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 flipV="1">
            <a:off x="6269979" y="4620552"/>
            <a:ext cx="0" cy="289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10274171" y="4611112"/>
            <a:ext cx="0" cy="289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27"/>
          <p:cNvGrpSpPr/>
          <p:nvPr/>
        </p:nvGrpSpPr>
        <p:grpSpPr>
          <a:xfrm>
            <a:off x="4500775" y="3363653"/>
            <a:ext cx="1980000" cy="1980000"/>
            <a:chOff x="3793066" y="2438400"/>
            <a:chExt cx="2980266" cy="2980266"/>
          </a:xfrm>
          <a:solidFill>
            <a:srgbClr val="FFFF00"/>
          </a:solidFill>
        </p:grpSpPr>
        <p:sp>
          <p:nvSpPr>
            <p:cNvPr id="29" name="Şekil 28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6078035" y="2128902"/>
            <a:ext cx="2448000" cy="2448000"/>
            <a:chOff x="3762586" y="2479040"/>
            <a:chExt cx="2980266" cy="2980266"/>
          </a:xfrm>
          <a:solidFill>
            <a:srgbClr val="002060"/>
          </a:solidFill>
        </p:grpSpPr>
        <p:sp>
          <p:nvSpPr>
            <p:cNvPr id="17" name="Şekil 16"/>
            <p:cNvSpPr/>
            <p:nvPr/>
          </p:nvSpPr>
          <p:spPr>
            <a:xfrm>
              <a:off x="3762586" y="247904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2682564" y="3055205"/>
            <a:ext cx="1980000" cy="1980000"/>
            <a:chOff x="3793066" y="2438400"/>
            <a:chExt cx="2980266" cy="2980266"/>
          </a:xfrm>
          <a:solidFill>
            <a:srgbClr val="B808A3"/>
          </a:solidFill>
        </p:grpSpPr>
        <p:sp>
          <p:nvSpPr>
            <p:cNvPr id="26" name="Şekil 25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100" kern="1200"/>
            </a:p>
          </p:txBody>
        </p:sp>
      </p:grpSp>
      <p:sp>
        <p:nvSpPr>
          <p:cNvPr id="32" name="Çember Ok 31"/>
          <p:cNvSpPr/>
          <p:nvPr/>
        </p:nvSpPr>
        <p:spPr>
          <a:xfrm rot="6428143">
            <a:off x="6333464" y="1722587"/>
            <a:ext cx="2234972" cy="2508093"/>
          </a:xfrm>
          <a:prstGeom prst="circularArrow">
            <a:avLst>
              <a:gd name="adj1" fmla="val 5984"/>
              <a:gd name="adj2" fmla="val 1200601"/>
              <a:gd name="adj3" fmla="val 13313824"/>
              <a:gd name="adj4" fmla="val 7587363"/>
              <a:gd name="adj5" fmla="val 6981"/>
            </a:avLst>
          </a:pr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Çember Ok 32"/>
          <p:cNvSpPr/>
          <p:nvPr/>
        </p:nvSpPr>
        <p:spPr>
          <a:xfrm rot="8293138" flipH="1">
            <a:off x="2497333" y="3343087"/>
            <a:ext cx="1876319" cy="1960417"/>
          </a:xfrm>
          <a:prstGeom prst="circularArrow">
            <a:avLst>
              <a:gd name="adj1" fmla="val 5984"/>
              <a:gd name="adj2" fmla="val 1416926"/>
              <a:gd name="adj3" fmla="val 13313824"/>
              <a:gd name="adj4" fmla="val 7526963"/>
              <a:gd name="adj5" fmla="val 6981"/>
            </a:avLst>
          </a:prstGeom>
          <a:solidFill>
            <a:srgbClr val="B808A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Dikdörtgen 18"/>
          <p:cNvSpPr/>
          <p:nvPr/>
        </p:nvSpPr>
        <p:spPr>
          <a:xfrm>
            <a:off x="2871130" y="746010"/>
            <a:ext cx="6449740" cy="793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E.2.7.1</a:t>
            </a:r>
            <a:endParaRPr lang="tr-TR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Başkanlık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görev alanı ile ilgili Üç Aylık Durum Raporunun hazırlanması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774560" y="3055206"/>
            <a:ext cx="12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22" name="Metin kutusu 21"/>
          <p:cNvSpPr txBox="1"/>
          <p:nvPr/>
        </p:nvSpPr>
        <p:spPr>
          <a:xfrm rot="1137572">
            <a:off x="4843249" y="4252692"/>
            <a:ext cx="141268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RAPORLAMA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2931502" y="3754015"/>
            <a:ext cx="1480812" cy="461665"/>
          </a:xfrm>
          <a:prstGeom prst="rect">
            <a:avLst/>
          </a:prstGeom>
          <a:solidFill>
            <a:srgbClr val="B808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YÖNETİCİYİ BİLGİLENDİRME</a:t>
            </a:r>
          </a:p>
        </p:txBody>
      </p:sp>
      <p:sp>
        <p:nvSpPr>
          <p:cNvPr id="24" name="Çember Ok 23"/>
          <p:cNvSpPr/>
          <p:nvPr/>
        </p:nvSpPr>
        <p:spPr>
          <a:xfrm rot="4527419" flipH="1">
            <a:off x="4611431" y="3603439"/>
            <a:ext cx="1876319" cy="2329776"/>
          </a:xfrm>
          <a:prstGeom prst="circularArrow">
            <a:avLst>
              <a:gd name="adj1" fmla="val 5720"/>
              <a:gd name="adj2" fmla="val 1238805"/>
              <a:gd name="adj3" fmla="val 13015077"/>
              <a:gd name="adj4" fmla="val 7526963"/>
              <a:gd name="adj5" fmla="val 6981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78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CA0828D-92D8-40B7-84F4-D7B8E780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65" y="4369758"/>
            <a:ext cx="3814217" cy="75857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1118739"/>
            <a:ext cx="2434401" cy="258560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41" y="1731861"/>
            <a:ext cx="2876550" cy="1533525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3015231" y="4074328"/>
            <a:ext cx="6161538" cy="1851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 smtClean="0">
                <a:solidFill>
                  <a:srgbClr val="FF0000"/>
                </a:solidFill>
              </a:rPr>
              <a:t>Rapor her başkanlık için ayrı ayrı mı hazırlanacak?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 smtClean="0">
                <a:solidFill>
                  <a:srgbClr val="FF0000"/>
                </a:solidFill>
              </a:rPr>
              <a:t>Raporda </a:t>
            </a:r>
            <a:r>
              <a:rPr lang="tr-TR" sz="1633" b="1" dirty="0">
                <a:solidFill>
                  <a:srgbClr val="FF0000"/>
                </a:solidFill>
              </a:rPr>
              <a:t>Başkanlığa bağlı birimleri ayrı ayrı </a:t>
            </a:r>
            <a:r>
              <a:rPr lang="tr-TR" sz="1633" b="1" dirty="0" smtClean="0">
                <a:solidFill>
                  <a:srgbClr val="FF0000"/>
                </a:solidFill>
              </a:rPr>
              <a:t>mı </a:t>
            </a:r>
            <a:r>
              <a:rPr lang="tr-TR" sz="1633" b="1" dirty="0">
                <a:solidFill>
                  <a:srgbClr val="FF0000"/>
                </a:solidFill>
              </a:rPr>
              <a:t>yer </a:t>
            </a:r>
            <a:r>
              <a:rPr lang="tr-TR" sz="1633" b="1" dirty="0" smtClean="0">
                <a:solidFill>
                  <a:srgbClr val="FF0000"/>
                </a:solidFill>
              </a:rPr>
              <a:t>alacak?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>
                <a:solidFill>
                  <a:srgbClr val="FF0000"/>
                </a:solidFill>
              </a:rPr>
              <a:t>Rapor İl Sağlık Müdürü tarafından imzalanacak mı</a:t>
            </a:r>
            <a:r>
              <a:rPr lang="tr-TR" sz="1633" b="1" dirty="0" smtClean="0">
                <a:solidFill>
                  <a:srgbClr val="FF0000"/>
                </a:solidFill>
              </a:rPr>
              <a:t>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>
                <a:solidFill>
                  <a:srgbClr val="FF0000"/>
                </a:solidFill>
              </a:rPr>
              <a:t>Raporda yapılan işler tablo şeklinde </a:t>
            </a:r>
            <a:r>
              <a:rPr lang="tr-TR" sz="1633" b="1" dirty="0" smtClean="0">
                <a:solidFill>
                  <a:srgbClr val="FF0000"/>
                </a:solidFill>
              </a:rPr>
              <a:t>mi olacak?</a:t>
            </a:r>
            <a:endParaRPr lang="tr-TR" sz="163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186" y="2136945"/>
            <a:ext cx="3684814" cy="222846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80065" y="1563145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Faaliyetleri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80065" y="3049843"/>
            <a:ext cx="6635918" cy="829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Görevinden ayrılan personelin, iş veya işlemlerinin durumunu ve gerekli belgeleri de içeren bir rapor hazırlaması ve bu raporu görevlendirilen personele vermesi yönetici tarafından sağlanmalıdır.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80065" y="2217155"/>
            <a:ext cx="6635918" cy="694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 Sürekliliği: 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İdareler, faaliyetlerin sürekliliğini sağlamaya yönelik gerekli önlemleri almalıdır.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7736" y="1563145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Bileşen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KFS.11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7736" y="3049843"/>
            <a:ext cx="1139770" cy="829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Şart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7736" y="2217155"/>
            <a:ext cx="1139770" cy="664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9588463" y="1067632"/>
            <a:ext cx="1526085" cy="140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100" dirty="0">
                <a:solidFill>
                  <a:schemeClr val="tx1"/>
                </a:solidFill>
              </a:rPr>
              <a:t>EBYS Vekalet Fonksiyonu Ekran Görüntüsü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603431" y="4564382"/>
            <a:ext cx="6081579" cy="11016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Personelin görevinden geçici süreli ayrılması (izin, rapor, görevlendirme vb.) durumunda; yürüttüğü iş ve işlemlerin herhangi bir aksaklığa uğramadan yapılabilmesi için, EBYS vekalet fonksiyonu ekranının görevi devredenin ilave notlar ekleyebileceği şekilde geliştirilmesi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602461" y="4151546"/>
            <a:ext cx="1145035" cy="456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E.11.3.1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70F1C162-5D1A-4E39-81FE-A62BDA5C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729" y="4839648"/>
            <a:ext cx="1016858" cy="644220"/>
          </a:xfrm>
          <a:prstGeom prst="rect">
            <a:avLst/>
          </a:prstGeom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07A196-DEFE-4266-A644-AF448F7EBF0C}"/>
              </a:ext>
            </a:extLst>
          </p:cNvPr>
          <p:cNvSpPr/>
          <p:nvPr/>
        </p:nvSpPr>
        <p:spPr>
          <a:xfrm>
            <a:off x="35652" y="4540775"/>
            <a:ext cx="1761064" cy="16042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Sağlık Bilgi Sistemleri Genel Müdürlüğü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B940D0CB-A953-474A-9596-8B8B4157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581" y="4561311"/>
            <a:ext cx="989561" cy="936403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9583173" y="1078867"/>
            <a:ext cx="1538977" cy="140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535145" y="2607754"/>
            <a:ext cx="181347" cy="137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graphicFrame>
        <p:nvGraphicFramePr>
          <p:cNvPr id="20" name="Tablo 19">
            <a:extLst>
              <a:ext uri="{FF2B5EF4-FFF2-40B4-BE49-F238E27FC236}">
                <a16:creationId xmlns="" xmlns:a16="http://schemas.microsoft.com/office/drawing/2014/main" id="{426A0065-E95F-48CF-BBBC-5F2E1A72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2138"/>
              </p:ext>
            </p:extLst>
          </p:nvPr>
        </p:nvGraphicFramePr>
        <p:xfrm>
          <a:off x="9651217" y="5381063"/>
          <a:ext cx="1824291" cy="32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91">
                  <a:extLst>
                    <a:ext uri="{9D8B030D-6E8A-4147-A177-3AD203B41FA5}">
                      <a16:colId xmlns="" xmlns:a16="http://schemas.microsoft.com/office/drawing/2014/main" val="2600340863"/>
                    </a:ext>
                  </a:extLst>
                </a:gridCol>
              </a:tblGrid>
              <a:tr h="324872">
                <a:tc>
                  <a:txBody>
                    <a:bodyPr/>
                    <a:lstStyle/>
                    <a:p>
                      <a:pPr lvl="0"/>
                      <a:r>
                        <a:rPr lang="tr-TR" sz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Çeyrek Dönem 2021</a:t>
                      </a:r>
                      <a:endParaRPr lang="tr-TR" sz="1200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308322"/>
                  </a:ext>
                </a:extLst>
              </a:tr>
            </a:tbl>
          </a:graphicData>
        </a:graphic>
      </p:graphicFrame>
      <p:sp>
        <p:nvSpPr>
          <p:cNvPr id="24" name="Unvan 1">
            <a:extLst>
              <a:ext uri="{FF2B5EF4-FFF2-40B4-BE49-F238E27FC236}">
                <a16:creationId xmlns="" xmlns:a16="http://schemas.microsoft.com/office/drawing/2014/main" id="{133B720A-DB01-4FB6-B4DD-7186B0BA7E37}"/>
              </a:ext>
            </a:extLst>
          </p:cNvPr>
          <p:cNvSpPr txBox="1">
            <a:spLocks/>
          </p:cNvSpPr>
          <p:nvPr/>
        </p:nvSpPr>
        <p:spPr>
          <a:xfrm>
            <a:off x="67735" y="941727"/>
            <a:ext cx="7948247" cy="483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1600" dirty="0">
                <a:solidFill>
                  <a:srgbClr val="FF0000"/>
                </a:solidFill>
              </a:rPr>
              <a:t>İkinci Çeyrek Dönem Eylemleri</a:t>
            </a:r>
          </a:p>
        </p:txBody>
      </p:sp>
    </p:spTree>
    <p:extLst>
      <p:ext uri="{BB962C8B-B14F-4D97-AF65-F5344CB8AC3E}">
        <p14:creationId xmlns:p14="http://schemas.microsoft.com/office/powerpoint/2010/main" val="38451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repeatCount="3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700"/>
                            </p:stCondLst>
                            <p:childTnLst>
                              <p:par>
                                <p:cTn id="77" presetID="42" presetClass="entr" presetSubtype="0" repeatCount="indefinite" fill="hold" grpId="0" nodeType="after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42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build="p" animBg="1" advAuto="0"/>
      <p:bldP spid="15" grpId="0" animBg="1"/>
      <p:bldP spid="16" grpId="0" animBg="1"/>
      <p:bldP spid="18" grpId="0" animBg="1"/>
      <p:bldP spid="21" grpId="0" build="p" animBg="1" advAuto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/>
          <p:cNvGrpSpPr/>
          <p:nvPr/>
        </p:nvGrpSpPr>
        <p:grpSpPr>
          <a:xfrm>
            <a:off x="6209700" y="3787505"/>
            <a:ext cx="1980000" cy="1980000"/>
            <a:chOff x="3793066" y="2438400"/>
            <a:chExt cx="2980266" cy="2980266"/>
          </a:xfrm>
          <a:solidFill>
            <a:srgbClr val="00B0F0"/>
          </a:solidFill>
        </p:grpSpPr>
        <p:sp>
          <p:nvSpPr>
            <p:cNvPr id="14" name="Şekil 13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2409270" y="2259202"/>
            <a:ext cx="2448000" cy="2448000"/>
            <a:chOff x="3762586" y="2479040"/>
            <a:chExt cx="2980266" cy="2980266"/>
          </a:xfrm>
          <a:solidFill>
            <a:srgbClr val="002060"/>
          </a:solidFill>
        </p:grpSpPr>
        <p:sp>
          <p:nvSpPr>
            <p:cNvPr id="17" name="Şekil 16"/>
            <p:cNvSpPr/>
            <p:nvPr/>
          </p:nvSpPr>
          <p:spPr>
            <a:xfrm>
              <a:off x="3762586" y="247904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4614861" y="2896359"/>
            <a:ext cx="1980000" cy="1980000"/>
            <a:chOff x="3793066" y="2438400"/>
            <a:chExt cx="2980266" cy="2980266"/>
          </a:xfrm>
          <a:solidFill>
            <a:srgbClr val="FFFF00"/>
          </a:solidFill>
        </p:grpSpPr>
        <p:sp>
          <p:nvSpPr>
            <p:cNvPr id="26" name="Şekil 25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100" kern="1200"/>
            </a:p>
          </p:txBody>
        </p:sp>
      </p:grpSp>
      <p:sp>
        <p:nvSpPr>
          <p:cNvPr id="32" name="Çember Ok 31"/>
          <p:cNvSpPr/>
          <p:nvPr/>
        </p:nvSpPr>
        <p:spPr>
          <a:xfrm rot="5400000">
            <a:off x="2481186" y="1661410"/>
            <a:ext cx="2234972" cy="2796042"/>
          </a:xfrm>
          <a:prstGeom prst="circularArrow">
            <a:avLst>
              <a:gd name="adj1" fmla="val 5984"/>
              <a:gd name="adj2" fmla="val 1200601"/>
              <a:gd name="adj3" fmla="val 13313824"/>
              <a:gd name="adj4" fmla="val 7587363"/>
              <a:gd name="adj5" fmla="val 6981"/>
            </a:avLst>
          </a:pr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Çember Ok 32"/>
          <p:cNvSpPr/>
          <p:nvPr/>
        </p:nvSpPr>
        <p:spPr>
          <a:xfrm rot="5400000" flipH="1">
            <a:off x="6297708" y="4056289"/>
            <a:ext cx="1876319" cy="2097672"/>
          </a:xfrm>
          <a:prstGeom prst="circularArrow">
            <a:avLst>
              <a:gd name="adj1" fmla="val 5984"/>
              <a:gd name="adj2" fmla="val 1416926"/>
              <a:gd name="adj3" fmla="val 13313824"/>
              <a:gd name="adj4" fmla="val 7526963"/>
              <a:gd name="adj5" fmla="val 698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Dikdörtgen 18"/>
          <p:cNvSpPr/>
          <p:nvPr/>
        </p:nvSpPr>
        <p:spPr>
          <a:xfrm>
            <a:off x="2062330" y="746010"/>
            <a:ext cx="8067340" cy="950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E.11.3.1</a:t>
            </a:r>
          </a:p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Personelin görevinden geçici süreli ayrılması (izin, rapor, görevlendirme vb.) durumunda; yürüttüğü iş ve işlemlerin herhangi bir aksaklığa uğramadan yapılabilmesi için, EBYS vekalet fonksiyonu ekranının görevi devredenin ilave notlar ekleyebileceği şekilde geliştirilmesi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105795" y="3185506"/>
            <a:ext cx="12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20" name="Metin kutusu 19"/>
          <p:cNvSpPr txBox="1"/>
          <p:nvPr/>
        </p:nvSpPr>
        <p:spPr>
          <a:xfrm rot="20883699">
            <a:off x="4867902" y="3635710"/>
            <a:ext cx="1481768" cy="446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tr-TR" sz="1100" dirty="0">
                <a:solidFill>
                  <a:schemeClr val="tx1"/>
                </a:solidFill>
              </a:rPr>
              <a:t>GÖREVİN DEVAMLILIĞI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6587009" y="4529357"/>
            <a:ext cx="119707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AKSAKLIĞI ÖNLEME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7812391" y="2896359"/>
            <a:ext cx="1980000" cy="1980000"/>
            <a:chOff x="3793066" y="2438400"/>
            <a:chExt cx="2980266" cy="2980266"/>
          </a:xfrm>
          <a:solidFill>
            <a:srgbClr val="B808A3"/>
          </a:solidFill>
        </p:grpSpPr>
        <p:sp>
          <p:nvSpPr>
            <p:cNvPr id="23" name="Şekil 22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sp>
        <p:nvSpPr>
          <p:cNvPr id="29" name="Metin kutusu 28"/>
          <p:cNvSpPr txBox="1"/>
          <p:nvPr/>
        </p:nvSpPr>
        <p:spPr>
          <a:xfrm>
            <a:off x="8103252" y="3720348"/>
            <a:ext cx="1480812" cy="261610"/>
          </a:xfrm>
          <a:prstGeom prst="rect">
            <a:avLst/>
          </a:prstGeom>
          <a:solidFill>
            <a:srgbClr val="B808A3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sz="1100" dirty="0" smtClean="0"/>
              <a:t>BİLGİLENDİRME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1440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186" y="2136945"/>
            <a:ext cx="3684814" cy="222846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80065" y="1563145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Faaliyetleri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80065" y="3049843"/>
            <a:ext cx="6635918" cy="829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sistemine veri ve bilgi girişi ile bunlara erişim konusunda yetkilendirmeler yapılmalı, hata ve usulsüzlüklerin önlenmesi, tespit edilmesi ve düzeltilmesini sağlayacak mekanizmalar oluşturulmalıdır.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80065" y="2217155"/>
            <a:ext cx="6635918" cy="694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Sistemleri Kontrolleri: 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İdareler, bilgi sistemlerinin sürekliliğini ve güvenilirliğini sağlamak için gerekli kontrol mekanizmaları </a:t>
            </a:r>
            <a:r>
              <a:rPr lang="tr-T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geliştirmelidi</a:t>
            </a:r>
            <a:endParaRPr lang="tr-T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7736" y="1563145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Bileşen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KFS.12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7736" y="3049843"/>
            <a:ext cx="1139770" cy="829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Şart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7736" y="2217155"/>
            <a:ext cx="1139770" cy="664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12.2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9606751" y="1067632"/>
            <a:ext cx="1526085" cy="140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100" dirty="0">
                <a:solidFill>
                  <a:schemeClr val="tx1"/>
                </a:solidFill>
              </a:rPr>
              <a:t>Eğitim Görselleri</a:t>
            </a:r>
          </a:p>
          <a:p>
            <a:r>
              <a:rPr lang="tr-TR" sz="1100" dirty="0">
                <a:solidFill>
                  <a:schemeClr val="tx1"/>
                </a:solidFill>
              </a:rPr>
              <a:t>Katılımcı Listesi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603431" y="4564382"/>
            <a:ext cx="6081579" cy="933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güvenliği yetkilileri tarafından kendi birimlerindeki tüm personele bilgi güvenliği eğitiminin yapılması (yüz yüze/uzaktan)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602461" y="4151546"/>
            <a:ext cx="1145035" cy="456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E.12.2.1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70F1C162-5D1A-4E39-81FE-A62BDA5C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729" y="4839648"/>
            <a:ext cx="1016858" cy="644220"/>
          </a:xfrm>
          <a:prstGeom prst="rect">
            <a:avLst/>
          </a:prstGeom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07A196-DEFE-4266-A644-AF448F7EBF0C}"/>
              </a:ext>
            </a:extLst>
          </p:cNvPr>
          <p:cNvSpPr/>
          <p:nvPr/>
        </p:nvSpPr>
        <p:spPr>
          <a:xfrm>
            <a:off x="310242" y="4608453"/>
            <a:ext cx="1486473" cy="14984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Merkez Birimler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B940D0CB-A953-474A-9596-8B8B4157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581" y="4561311"/>
            <a:ext cx="989561" cy="936403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9600304" y="1054247"/>
            <a:ext cx="1538977" cy="140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535145" y="2607754"/>
            <a:ext cx="181347" cy="137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graphicFrame>
        <p:nvGraphicFramePr>
          <p:cNvPr id="20" name="Tablo 19">
            <a:extLst>
              <a:ext uri="{FF2B5EF4-FFF2-40B4-BE49-F238E27FC236}">
                <a16:creationId xmlns="" xmlns:a16="http://schemas.microsoft.com/office/drawing/2014/main" id="{426A0065-E95F-48CF-BBBC-5F2E1A72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82168"/>
              </p:ext>
            </p:extLst>
          </p:nvPr>
        </p:nvGraphicFramePr>
        <p:xfrm>
          <a:off x="9651217" y="5381063"/>
          <a:ext cx="1824291" cy="61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91">
                  <a:extLst>
                    <a:ext uri="{9D8B030D-6E8A-4147-A177-3AD203B41FA5}">
                      <a16:colId xmlns="" xmlns:a16="http://schemas.microsoft.com/office/drawing/2014/main" val="2600340863"/>
                    </a:ext>
                  </a:extLst>
                </a:gridCol>
              </a:tblGrid>
              <a:tr h="324872">
                <a:tc>
                  <a:txBody>
                    <a:bodyPr/>
                    <a:lstStyle/>
                    <a:p>
                      <a:pPr lvl="0"/>
                      <a:r>
                        <a:rPr lang="tr-TR" sz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Çeyrek Dönem 2021</a:t>
                      </a:r>
                      <a:endParaRPr lang="tr-TR" sz="1200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308322"/>
                  </a:ext>
                </a:extLst>
              </a:tr>
              <a:tr h="2866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Çeyrek Dönem 2022</a:t>
                      </a:r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Unvan 1">
            <a:extLst>
              <a:ext uri="{FF2B5EF4-FFF2-40B4-BE49-F238E27FC236}">
                <a16:creationId xmlns="" xmlns:a16="http://schemas.microsoft.com/office/drawing/2014/main" id="{133B720A-DB01-4FB6-B4DD-7186B0BA7E37}"/>
              </a:ext>
            </a:extLst>
          </p:cNvPr>
          <p:cNvSpPr txBox="1">
            <a:spLocks/>
          </p:cNvSpPr>
          <p:nvPr/>
        </p:nvSpPr>
        <p:spPr>
          <a:xfrm>
            <a:off x="67735" y="941727"/>
            <a:ext cx="7948247" cy="483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1600" dirty="0">
                <a:solidFill>
                  <a:srgbClr val="FF0000"/>
                </a:solidFill>
              </a:rPr>
              <a:t>İkinci Çeyrek Dönem Eylemleri</a:t>
            </a:r>
          </a:p>
        </p:txBody>
      </p:sp>
    </p:spTree>
    <p:extLst>
      <p:ext uri="{BB962C8B-B14F-4D97-AF65-F5344CB8AC3E}">
        <p14:creationId xmlns:p14="http://schemas.microsoft.com/office/powerpoint/2010/main" val="38690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repeatCount="3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6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700"/>
                            </p:stCondLst>
                            <p:childTnLst>
                              <p:par>
                                <p:cTn id="82" presetID="42" presetClass="entr" presetSubtype="0" repeatCount="indefinite" fill="hold" grpId="0" nodeType="after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42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build="p" animBg="1" advAuto="0"/>
      <p:bldP spid="15" grpId="0" animBg="1"/>
      <p:bldP spid="16" grpId="0" animBg="1"/>
      <p:bldP spid="18" grpId="0" animBg="1"/>
      <p:bldP spid="21" grpId="0" build="p" animBg="1" advAuto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1">
            <a:extLst>
              <a:ext uri="{FF2B5EF4-FFF2-40B4-BE49-F238E27FC236}">
                <a16:creationId xmlns="" xmlns:a16="http://schemas.microsoft.com/office/drawing/2014/main" id="{133B720A-DB01-4FB6-B4DD-7186B0BA7E37}"/>
              </a:ext>
            </a:extLst>
          </p:cNvPr>
          <p:cNvSpPr txBox="1">
            <a:spLocks/>
          </p:cNvSpPr>
          <p:nvPr/>
        </p:nvSpPr>
        <p:spPr>
          <a:xfrm>
            <a:off x="3166534" y="721535"/>
            <a:ext cx="5858932" cy="483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tr-TR" sz="1800" dirty="0">
                <a:solidFill>
                  <a:srgbClr val="FF0000"/>
                </a:solidFill>
              </a:rPr>
              <a:t>İkinci Çeyrek Dönem Eylemleri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138201" y="1539898"/>
            <a:ext cx="5388660" cy="4965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E.1.1.2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İç kontrole yönelik farkındalığın artırılması için elektronik yayınlar yapılması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1668998" y="2780697"/>
            <a:ext cx="6635918" cy="5693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E.1.3.2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Etik Davranış İlkeleri doğrultusunda "Etik Slogan (Mesaj)" belirlenerek tüm personelin e-Posta adreslerine gönderilmesi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2847930" y="3469231"/>
            <a:ext cx="6869276" cy="55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E.2.7.1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Başkanlık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görev alanı ile ilgili Üç Aylık Durum Raporunun hazırlanması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3555416" y="4360376"/>
            <a:ext cx="7415219" cy="751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E.11.3.1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Personelin görevinden geçici süreli ayrılması (izin, rapor, görevlendirme vb.) durumunda; yürüttüğü iş ve işlemlerin herhangi bir aksaklığa uğramadan yapılabilmesi için, EBYS vekalet fonksiyonu ekranının görevi devredenin ilave notlar ekleyebileceği şekilde geliştirilmesi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4511020" y="5446886"/>
            <a:ext cx="6635918" cy="5442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E.12.2.1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Bilgi güvenliği yetkilileri tarafından kendi birimlerindeki tüm personele bilgi güvenliği eğitiminin yapılması (yüz yüze/uzaktan)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B64DBDFB-51E8-4B6D-B27C-8EE29AC8F79A}"/>
              </a:ext>
            </a:extLst>
          </p:cNvPr>
          <p:cNvSpPr/>
          <p:nvPr/>
        </p:nvSpPr>
        <p:spPr>
          <a:xfrm>
            <a:off x="973707" y="2100813"/>
            <a:ext cx="6635918" cy="472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E.1.2.1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 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yönetici tarafından kurumsallaşma kapsamında personeli ile toplantı düzenlemesi (yüz yüze/uzaktan)</a:t>
            </a:r>
          </a:p>
        </p:txBody>
      </p:sp>
    </p:spTree>
    <p:extLst>
      <p:ext uri="{BB962C8B-B14F-4D97-AF65-F5344CB8AC3E}">
        <p14:creationId xmlns:p14="http://schemas.microsoft.com/office/powerpoint/2010/main" val="15655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19" grpId="0" animBg="1"/>
      <p:bldP spid="21" grpId="0" animBg="1"/>
      <p:bldP spid="2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/>
          <p:cNvGrpSpPr/>
          <p:nvPr/>
        </p:nvGrpSpPr>
        <p:grpSpPr>
          <a:xfrm>
            <a:off x="5118540" y="3655316"/>
            <a:ext cx="1980000" cy="1980000"/>
            <a:chOff x="3793066" y="2438400"/>
            <a:chExt cx="2980266" cy="2980266"/>
          </a:xfrm>
          <a:solidFill>
            <a:srgbClr val="FFFF00"/>
          </a:solidFill>
        </p:grpSpPr>
        <p:sp>
          <p:nvSpPr>
            <p:cNvPr id="14" name="Şekil 13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3119373" y="2381245"/>
            <a:ext cx="2448000" cy="2448000"/>
            <a:chOff x="3762586" y="2479040"/>
            <a:chExt cx="2980266" cy="2980266"/>
          </a:xfrm>
          <a:solidFill>
            <a:srgbClr val="002060"/>
          </a:solidFill>
        </p:grpSpPr>
        <p:sp>
          <p:nvSpPr>
            <p:cNvPr id="17" name="Şekil 16"/>
            <p:cNvSpPr/>
            <p:nvPr/>
          </p:nvSpPr>
          <p:spPr>
            <a:xfrm>
              <a:off x="3762586" y="247904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sp>
        <p:nvSpPr>
          <p:cNvPr id="32" name="Çember Ok 31"/>
          <p:cNvSpPr/>
          <p:nvPr/>
        </p:nvSpPr>
        <p:spPr>
          <a:xfrm rot="20801019">
            <a:off x="2833338" y="2493342"/>
            <a:ext cx="1933518" cy="2323951"/>
          </a:xfrm>
          <a:prstGeom prst="circularArrow">
            <a:avLst>
              <a:gd name="adj1" fmla="val 5984"/>
              <a:gd name="adj2" fmla="val 1200601"/>
              <a:gd name="adj3" fmla="val 13313824"/>
              <a:gd name="adj4" fmla="val 7587363"/>
              <a:gd name="adj5" fmla="val 6981"/>
            </a:avLst>
          </a:pr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Çember Ok 32"/>
          <p:cNvSpPr/>
          <p:nvPr/>
        </p:nvSpPr>
        <p:spPr>
          <a:xfrm rot="4531281" flipH="1">
            <a:off x="5599079" y="4284539"/>
            <a:ext cx="1452991" cy="1635402"/>
          </a:xfrm>
          <a:prstGeom prst="circularArrow">
            <a:avLst>
              <a:gd name="adj1" fmla="val 5984"/>
              <a:gd name="adj2" fmla="val 1416926"/>
              <a:gd name="adj3" fmla="val 13313824"/>
              <a:gd name="adj4" fmla="val 7526963"/>
              <a:gd name="adj5" fmla="val 6981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Dikdörtgen 18"/>
          <p:cNvSpPr/>
          <p:nvPr/>
        </p:nvSpPr>
        <p:spPr>
          <a:xfrm>
            <a:off x="2062330" y="746010"/>
            <a:ext cx="8067340" cy="950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E.12.2.1</a:t>
            </a:r>
          </a:p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güvenliği yetkilileri tarafından kendi birimlerindeki tüm personele bilgi güvenliği eğitiminin yapılması (yüz yüze/uzaktan)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759924" y="3315440"/>
            <a:ext cx="12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5532432" y="4426132"/>
            <a:ext cx="117827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sz="1100" dirty="0"/>
              <a:t>VERİLERİN KORUNMASI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968713" y="3299169"/>
            <a:ext cx="1980000" cy="1980000"/>
            <a:chOff x="3793066" y="2438400"/>
            <a:chExt cx="2980266" cy="2980266"/>
          </a:xfrm>
          <a:solidFill>
            <a:srgbClr val="B808A3"/>
          </a:solidFill>
        </p:grpSpPr>
        <p:sp>
          <p:nvSpPr>
            <p:cNvPr id="23" name="Şekil 22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sp>
        <p:nvSpPr>
          <p:cNvPr id="29" name="Metin kutusu 28"/>
          <p:cNvSpPr txBox="1"/>
          <p:nvPr/>
        </p:nvSpPr>
        <p:spPr>
          <a:xfrm>
            <a:off x="7312155" y="3968658"/>
            <a:ext cx="1292850" cy="600164"/>
          </a:xfrm>
          <a:prstGeom prst="rect">
            <a:avLst/>
          </a:prstGeom>
          <a:solidFill>
            <a:srgbClr val="B808A3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sz="1100" dirty="0"/>
              <a:t>KURUMSAL BİLGİLERİN GÜVENLİĞİ</a:t>
            </a:r>
          </a:p>
        </p:txBody>
      </p:sp>
    </p:spTree>
    <p:extLst>
      <p:ext uri="{BB962C8B-B14F-4D97-AF65-F5344CB8AC3E}">
        <p14:creationId xmlns:p14="http://schemas.microsoft.com/office/powerpoint/2010/main" val="30134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CA0828D-92D8-40B7-84F4-D7B8E780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65" y="4369758"/>
            <a:ext cx="3814217" cy="75857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1118739"/>
            <a:ext cx="2434401" cy="258560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41" y="1731861"/>
            <a:ext cx="2876550" cy="1533525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3015231" y="4074328"/>
            <a:ext cx="6161538" cy="8461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 smtClean="0">
                <a:solidFill>
                  <a:srgbClr val="FF0000"/>
                </a:solidFill>
              </a:rPr>
              <a:t>Bilgi Güvenliği eğitimini kim yapacak?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 smtClean="0">
                <a:solidFill>
                  <a:srgbClr val="FF0000"/>
                </a:solidFill>
              </a:rPr>
              <a:t>Eğitimin içeriği ne olacak?</a:t>
            </a:r>
          </a:p>
        </p:txBody>
      </p:sp>
    </p:spTree>
    <p:extLst>
      <p:ext uri="{BB962C8B-B14F-4D97-AF65-F5344CB8AC3E}">
        <p14:creationId xmlns:p14="http://schemas.microsoft.com/office/powerpoint/2010/main" val="925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 idx="4294967295"/>
          </p:nvPr>
        </p:nvSpPr>
        <p:spPr>
          <a:xfrm>
            <a:off x="3747384" y="2883999"/>
            <a:ext cx="4697233" cy="5175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TEŞEKKÜR EDERİZ…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/>
        </p:blipFill>
        <p:spPr>
          <a:xfrm>
            <a:off x="8284606" y="4363850"/>
            <a:ext cx="1563522" cy="1341309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>
            <a:off x="4111962" y="4504365"/>
            <a:ext cx="10732" cy="118019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4104781" y="4544743"/>
            <a:ext cx="4152053" cy="112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Başkanlığı</a:t>
            </a:r>
          </a:p>
          <a:p>
            <a:r>
              <a:rPr lang="tr-TR" sz="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Dairesi Başkanlığı</a:t>
            </a:r>
          </a:p>
          <a:p>
            <a:r>
              <a:rPr lang="tr-TR" sz="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Sistemi İzleme ve Değerlendirme Birimi</a:t>
            </a:r>
          </a:p>
          <a:p>
            <a:endParaRPr lang="tr-TR" sz="95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 Mah. Dumlupınar Bulvarı 6001. Cad. No:9 Çankaya/ Ankara 06800</a:t>
            </a:r>
          </a:p>
          <a:p>
            <a:r>
              <a:rPr lang="tr-TR" sz="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İletişim: 0 (312) 573 71 18</a:t>
            </a:r>
          </a:p>
          <a:p>
            <a:r>
              <a:rPr lang="tr-TR" sz="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strj.ickontrol@saglik.gov.tr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13" y="4444997"/>
            <a:ext cx="1292339" cy="1292132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>
            <a:off x="4057352" y="4504809"/>
            <a:ext cx="10732" cy="118019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8314686" y="4502833"/>
            <a:ext cx="10732" cy="118019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8260971" y="4495349"/>
            <a:ext cx="10732" cy="118019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4"/>
          <p:cNvSpPr txBox="1"/>
          <p:nvPr/>
        </p:nvSpPr>
        <p:spPr>
          <a:xfrm>
            <a:off x="37952" y="6336549"/>
            <a:ext cx="1096276" cy="3436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33" dirty="0">
                <a:solidFill>
                  <a:schemeClr val="bg1">
                    <a:lumMod val="85000"/>
                  </a:schemeClr>
                </a:solidFill>
              </a:rPr>
              <a:t>İÇK™2021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410" y="6363844"/>
            <a:ext cx="1641772" cy="3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032" y="2136945"/>
            <a:ext cx="3010421" cy="222846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80065" y="1563145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Ortamı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80065" y="2857339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sistemi ve işleyişi yönetici ve personel tarafından sahiplenilmeli ve desteklenmelidir.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80065" y="2210242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 Değerler ve dürüstlük: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Personel davranışlarını belirleyen kuralların personel tarafından bilinmesi sağlanmalıdır.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7736" y="1563145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Bileşen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KOS.1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7736" y="2857339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Şart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7736" y="2210242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9817239" y="1067632"/>
            <a:ext cx="1240903" cy="140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schemeClr val="tx1"/>
                </a:solidFill>
              </a:rPr>
              <a:t>Elektronik Yayınlar</a:t>
            </a:r>
          </a:p>
          <a:p>
            <a:r>
              <a:rPr lang="tr-TR" sz="1200" dirty="0">
                <a:solidFill>
                  <a:schemeClr val="tx1"/>
                </a:solidFill>
              </a:rPr>
              <a:t>(Elektronik Broşür/Video)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603431" y="4450080"/>
            <a:ext cx="6081579" cy="882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İç kontrole yönelik farkındalığın artırılması için elektronik yayınlar yapılması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618503" y="4015412"/>
            <a:ext cx="1145035" cy="456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E.1.1.2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70F1C162-5D1A-4E39-81FE-A62BDA5C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645" y="4550031"/>
            <a:ext cx="1016858" cy="644220"/>
          </a:xfrm>
          <a:prstGeom prst="rect">
            <a:avLst/>
          </a:prstGeom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07A196-DEFE-4266-A644-AF448F7EBF0C}"/>
              </a:ext>
            </a:extLst>
          </p:cNvPr>
          <p:cNvSpPr/>
          <p:nvPr/>
        </p:nvSpPr>
        <p:spPr>
          <a:xfrm>
            <a:off x="67736" y="4429451"/>
            <a:ext cx="1625885" cy="13531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Merkez Birimler/</a:t>
            </a:r>
          </a:p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İl Sağlık Müdürlükleri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B940D0CB-A953-474A-9596-8B8B4157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581" y="4561311"/>
            <a:ext cx="989561" cy="936403"/>
          </a:xfrm>
          <a:prstGeom prst="rect">
            <a:avLst/>
          </a:prstGeom>
        </p:spPr>
      </p:pic>
      <p:graphicFrame>
        <p:nvGraphicFramePr>
          <p:cNvPr id="20" name="Tablo 19">
            <a:extLst>
              <a:ext uri="{FF2B5EF4-FFF2-40B4-BE49-F238E27FC236}">
                <a16:creationId xmlns="" xmlns:a16="http://schemas.microsoft.com/office/drawing/2014/main" id="{426A0065-E95F-48CF-BBBC-5F2E1A724C07}"/>
              </a:ext>
            </a:extLst>
          </p:cNvPr>
          <p:cNvGraphicFramePr>
            <a:graphicFrameLocks noGrp="1"/>
          </p:cNvGraphicFramePr>
          <p:nvPr/>
        </p:nvGraphicFramePr>
        <p:xfrm>
          <a:off x="9651217" y="5381063"/>
          <a:ext cx="1824291" cy="65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91">
                  <a:extLst>
                    <a:ext uri="{9D8B030D-6E8A-4147-A177-3AD203B41FA5}">
                      <a16:colId xmlns="" xmlns:a16="http://schemas.microsoft.com/office/drawing/2014/main" val="2600340863"/>
                    </a:ext>
                  </a:extLst>
                </a:gridCol>
              </a:tblGrid>
              <a:tr h="324872">
                <a:tc>
                  <a:txBody>
                    <a:bodyPr/>
                    <a:lstStyle/>
                    <a:p>
                      <a:pPr lvl="0"/>
                      <a:r>
                        <a:rPr lang="tr-TR" sz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Çeyrek Dönem 2021</a:t>
                      </a:r>
                      <a:endParaRPr lang="tr-TR" sz="1200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308322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lvl="0"/>
                      <a:r>
                        <a:rPr lang="tr-TR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Çeyrek Dönem 2022</a:t>
                      </a:r>
                      <a:endParaRPr lang="tr-TR" sz="1200" b="1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5995126"/>
                  </a:ext>
                </a:extLst>
              </a:tr>
            </a:tbl>
          </a:graphicData>
        </a:graphic>
      </p:graphicFrame>
      <p:sp>
        <p:nvSpPr>
          <p:cNvPr id="21" name="Dikdörtgen 20"/>
          <p:cNvSpPr/>
          <p:nvPr/>
        </p:nvSpPr>
        <p:spPr>
          <a:xfrm>
            <a:off x="9812182" y="1070453"/>
            <a:ext cx="1245960" cy="140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417496" y="2607754"/>
            <a:ext cx="148157" cy="137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24" name="Unvan 1">
            <a:extLst>
              <a:ext uri="{FF2B5EF4-FFF2-40B4-BE49-F238E27FC236}">
                <a16:creationId xmlns="" xmlns:a16="http://schemas.microsoft.com/office/drawing/2014/main" id="{133B720A-DB01-4FB6-B4DD-7186B0BA7E37}"/>
              </a:ext>
            </a:extLst>
          </p:cNvPr>
          <p:cNvSpPr txBox="1">
            <a:spLocks/>
          </p:cNvSpPr>
          <p:nvPr/>
        </p:nvSpPr>
        <p:spPr>
          <a:xfrm>
            <a:off x="67735" y="941727"/>
            <a:ext cx="7948247" cy="483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1600" dirty="0">
                <a:solidFill>
                  <a:srgbClr val="FF0000"/>
                </a:solidFill>
              </a:rPr>
              <a:t>İkinci Çeyrek Dönem Eylemleri</a:t>
            </a:r>
          </a:p>
        </p:txBody>
      </p:sp>
    </p:spTree>
    <p:extLst>
      <p:ext uri="{BB962C8B-B14F-4D97-AF65-F5344CB8AC3E}">
        <p14:creationId xmlns:p14="http://schemas.microsoft.com/office/powerpoint/2010/main" val="23145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repeatCount="3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6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700"/>
                            </p:stCondLst>
                            <p:childTnLst>
                              <p:par>
                                <p:cTn id="82" presetID="42" presetClass="entr" presetSubtype="0" repeatCount="indefinite" fill="hold" grpId="0" nodeType="after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42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build="p" animBg="1" advAuto="0"/>
      <p:bldP spid="15" grpId="0" animBg="1"/>
      <p:bldP spid="16" grpId="0" animBg="1"/>
      <p:bldP spid="18" grpId="0" animBg="1"/>
      <p:bldP spid="21" grpId="0" build="p" animBg="1" advAuto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27"/>
          <p:cNvGrpSpPr/>
          <p:nvPr/>
        </p:nvGrpSpPr>
        <p:grpSpPr>
          <a:xfrm rot="353270">
            <a:off x="7498411" y="3760307"/>
            <a:ext cx="1980000" cy="1980000"/>
            <a:chOff x="3793066" y="2438400"/>
            <a:chExt cx="2980266" cy="2980266"/>
          </a:xfrm>
          <a:solidFill>
            <a:srgbClr val="00B050"/>
          </a:solidFill>
        </p:grpSpPr>
        <p:sp>
          <p:nvSpPr>
            <p:cNvPr id="29" name="Şekil 28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4085448" y="4087260"/>
            <a:ext cx="1944000" cy="1944000"/>
            <a:chOff x="3793066" y="2438400"/>
            <a:chExt cx="2980266" cy="2980266"/>
          </a:xfrm>
          <a:solidFill>
            <a:srgbClr val="B808A3"/>
          </a:solidFill>
        </p:grpSpPr>
        <p:sp>
          <p:nvSpPr>
            <p:cNvPr id="14" name="Şekil 13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2495754" y="2276007"/>
            <a:ext cx="2477408" cy="2439239"/>
            <a:chOff x="3762586" y="2479040"/>
            <a:chExt cx="2980266" cy="2980266"/>
          </a:xfrm>
          <a:solidFill>
            <a:srgbClr val="002060"/>
          </a:solidFill>
        </p:grpSpPr>
        <p:sp>
          <p:nvSpPr>
            <p:cNvPr id="17" name="Şekil 16"/>
            <p:cNvSpPr/>
            <p:nvPr/>
          </p:nvSpPr>
          <p:spPr>
            <a:xfrm>
              <a:off x="3762586" y="247904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25" name="Grup 24"/>
          <p:cNvGrpSpPr/>
          <p:nvPr/>
        </p:nvGrpSpPr>
        <p:grpSpPr>
          <a:xfrm rot="19532257" flipH="1">
            <a:off x="5725625" y="3225777"/>
            <a:ext cx="1980000" cy="1980000"/>
            <a:chOff x="3828995" y="2442922"/>
            <a:chExt cx="2980266" cy="29802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Şekil 25"/>
            <p:cNvSpPr/>
            <p:nvPr/>
          </p:nvSpPr>
          <p:spPr>
            <a:xfrm>
              <a:off x="3828995" y="2442922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sp>
        <p:nvSpPr>
          <p:cNvPr id="32" name="Çember Ok 31"/>
          <p:cNvSpPr/>
          <p:nvPr/>
        </p:nvSpPr>
        <p:spPr>
          <a:xfrm rot="6237088">
            <a:off x="2791298" y="1813232"/>
            <a:ext cx="2234972" cy="2508093"/>
          </a:xfrm>
          <a:prstGeom prst="circularArrow">
            <a:avLst>
              <a:gd name="adj1" fmla="val 5984"/>
              <a:gd name="adj2" fmla="val 1200601"/>
              <a:gd name="adj3" fmla="val 13313824"/>
              <a:gd name="adj4" fmla="val 7587363"/>
              <a:gd name="adj5" fmla="val 6981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Çember Ok 32"/>
          <p:cNvSpPr/>
          <p:nvPr/>
        </p:nvSpPr>
        <p:spPr>
          <a:xfrm rot="5128136" flipH="1">
            <a:off x="4237731" y="4286537"/>
            <a:ext cx="1876319" cy="2156321"/>
          </a:xfrm>
          <a:prstGeom prst="circularArrow">
            <a:avLst>
              <a:gd name="adj1" fmla="val 5984"/>
              <a:gd name="adj2" fmla="val 1416926"/>
              <a:gd name="adj3" fmla="val 13313824"/>
              <a:gd name="adj4" fmla="val 7526963"/>
              <a:gd name="adj5" fmla="val 6981"/>
            </a:avLst>
          </a:prstGeom>
          <a:solidFill>
            <a:srgbClr val="B808A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Dikdörtgen 18"/>
          <p:cNvSpPr/>
          <p:nvPr/>
        </p:nvSpPr>
        <p:spPr>
          <a:xfrm>
            <a:off x="1787402" y="746010"/>
            <a:ext cx="8603507" cy="882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E.1.1.2</a:t>
            </a:r>
          </a:p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İç kontrole yönelik farkındalığın artırılması için elektronik yayınlar yapılması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192279" y="3202310"/>
            <a:ext cx="12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6105105" y="4085245"/>
            <a:ext cx="129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SAHİPLENME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355814" y="4903761"/>
            <a:ext cx="1514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BİLGİLENDİRME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7898482" y="4576746"/>
            <a:ext cx="13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FARKINDALIK</a:t>
            </a:r>
          </a:p>
        </p:txBody>
      </p:sp>
    </p:spTree>
    <p:extLst>
      <p:ext uri="{BB962C8B-B14F-4D97-AF65-F5344CB8AC3E}">
        <p14:creationId xmlns:p14="http://schemas.microsoft.com/office/powerpoint/2010/main" val="1795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3">
            <a:extLst>
              <a:ext uri="{FF2B5EF4-FFF2-40B4-BE49-F238E27FC236}">
                <a16:creationId xmlns="" xmlns:a16="http://schemas.microsoft.com/office/drawing/2014/main" id="{FED36707-B8A5-4572-ACEA-FD31A06E8A08}"/>
              </a:ext>
            </a:extLst>
          </p:cNvPr>
          <p:cNvSpPr txBox="1">
            <a:spLocks/>
          </p:cNvSpPr>
          <p:nvPr/>
        </p:nvSpPr>
        <p:spPr>
          <a:xfrm>
            <a:off x="3775327" y="515631"/>
            <a:ext cx="7006517" cy="579872"/>
          </a:xfrm>
          <a:prstGeom prst="rect">
            <a:avLst/>
          </a:prstGeom>
          <a:noFill/>
        </p:spPr>
        <p:txBody>
          <a:bodyPr vert="horz" lIns="72746" tIns="36373" rIns="72746" bIns="3637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DC0C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14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Sıkça Yapılan Hatalar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414C8A5-972F-4656-B0FA-7D462574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64" y="2691615"/>
            <a:ext cx="2106971" cy="188038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756113" y="2884189"/>
            <a:ext cx="5172960" cy="1348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1633" b="1" dirty="0">
                <a:solidFill>
                  <a:srgbClr val="FF0000"/>
                </a:solidFill>
              </a:rPr>
              <a:t>Elektronik yayınların güncel olmaması </a:t>
            </a:r>
            <a:endParaRPr lang="tr-TR" sz="1633" b="1" dirty="0" smtClean="0">
              <a:solidFill>
                <a:srgbClr val="FF0000"/>
              </a:solidFill>
            </a:endParaRPr>
          </a:p>
          <a:p>
            <a:endParaRPr lang="tr-TR" sz="1633" b="1" dirty="0">
              <a:solidFill>
                <a:srgbClr val="FF0000"/>
              </a:solidFill>
            </a:endParaRPr>
          </a:p>
          <a:p>
            <a:r>
              <a:rPr lang="tr-TR" sz="1633" b="1" dirty="0">
                <a:solidFill>
                  <a:srgbClr val="FF0000"/>
                </a:solidFill>
              </a:rPr>
              <a:t>Elektronik yayınların tüm personele </a:t>
            </a:r>
            <a:r>
              <a:rPr lang="tr-TR" sz="1633" b="1" dirty="0" smtClean="0">
                <a:solidFill>
                  <a:srgbClr val="FF0000"/>
                </a:solidFill>
              </a:rPr>
              <a:t>ulaştırılmaması</a:t>
            </a:r>
          </a:p>
          <a:p>
            <a:endParaRPr lang="tr-TR" sz="1633" b="1" dirty="0">
              <a:solidFill>
                <a:srgbClr val="FF0000"/>
              </a:solidFill>
            </a:endParaRPr>
          </a:p>
          <a:p>
            <a:r>
              <a:rPr lang="tr-TR" sz="1633" b="1" dirty="0">
                <a:solidFill>
                  <a:srgbClr val="FF0000"/>
                </a:solidFill>
              </a:rPr>
              <a:t>İçerik olarak yetersiz olması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4" y="1926174"/>
            <a:ext cx="3609109" cy="36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CA0828D-92D8-40B7-84F4-D7B8E780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65" y="4369758"/>
            <a:ext cx="3814217" cy="75857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8" y="1118739"/>
            <a:ext cx="2434401" cy="258560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41" y="1731861"/>
            <a:ext cx="2876550" cy="1533525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3689984" y="4074328"/>
            <a:ext cx="4812033" cy="1851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>
                <a:solidFill>
                  <a:srgbClr val="FF0000"/>
                </a:solidFill>
              </a:rPr>
              <a:t>Elektronik yayınları kim </a:t>
            </a:r>
            <a:r>
              <a:rPr lang="tr-TR" sz="1633" b="1" dirty="0" smtClean="0">
                <a:solidFill>
                  <a:srgbClr val="FF0000"/>
                </a:solidFill>
              </a:rPr>
              <a:t>hazırlayacak?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>
                <a:solidFill>
                  <a:srgbClr val="FF0000"/>
                </a:solidFill>
              </a:rPr>
              <a:t>Yayınlar neleri </a:t>
            </a:r>
            <a:r>
              <a:rPr lang="tr-TR" sz="1633" b="1" dirty="0" smtClean="0">
                <a:solidFill>
                  <a:srgbClr val="FF0000"/>
                </a:solidFill>
              </a:rPr>
              <a:t>kapsayacak?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>
                <a:solidFill>
                  <a:srgbClr val="FF0000"/>
                </a:solidFill>
              </a:rPr>
              <a:t>Yayınlar personele nasıl </a:t>
            </a:r>
            <a:r>
              <a:rPr lang="tr-TR" sz="1633" b="1" dirty="0" smtClean="0">
                <a:solidFill>
                  <a:srgbClr val="FF0000"/>
                </a:solidFill>
              </a:rPr>
              <a:t>ulaştırılacak?</a:t>
            </a:r>
          </a:p>
          <a:p>
            <a:pPr marL="259232" indent="-259232">
              <a:buFont typeface="Wingdings" panose="05000000000000000000" pitchFamily="2" charset="2"/>
              <a:buChar char="ü"/>
            </a:pPr>
            <a:endParaRPr lang="tr-TR" sz="1633" b="1" dirty="0">
              <a:solidFill>
                <a:srgbClr val="FF0000"/>
              </a:solidFill>
            </a:endParaRPr>
          </a:p>
          <a:p>
            <a:pPr marL="259232" indent="-259232">
              <a:buFont typeface="Wingdings" panose="05000000000000000000" pitchFamily="2" charset="2"/>
              <a:buChar char="ü"/>
            </a:pPr>
            <a:r>
              <a:rPr lang="tr-TR" sz="1633" b="1" dirty="0" smtClean="0">
                <a:solidFill>
                  <a:srgbClr val="FF0000"/>
                </a:solidFill>
              </a:rPr>
              <a:t>Elektronik yayınlar nelerdir?</a:t>
            </a:r>
            <a:endParaRPr lang="tr-TR" sz="163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032" y="2136945"/>
            <a:ext cx="3010421" cy="222846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80065" y="1563145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Ortamı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80065" y="2857339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İdarenin yöneticileri iç kontrol sisteminin uygulanmasında personele örnek olmalıdır.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80065" y="2210242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 Değerler ve dürüstlük: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Personel davranışlarını belirleyen kuralların personel tarafından bilinmesi sağlanmalıdır.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7736" y="1563145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Bileşen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KOS.1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7736" y="2857339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Şart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7736" y="2210242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9817239" y="1067632"/>
            <a:ext cx="1240903" cy="140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schemeClr val="tx1"/>
                </a:solidFill>
              </a:rPr>
              <a:t>Eğitim Görseli Katılımcı Listesi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603431" y="4450080"/>
            <a:ext cx="6081579" cy="882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 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yönetici tarafından kurumsallaşma kapsamında personeli ile toplantı düzenlemesi (yüz yüze/uzaktan)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618503" y="4021203"/>
            <a:ext cx="1145035" cy="456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E.1.2.1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70F1C162-5D1A-4E39-81FE-A62BDA5C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645" y="4550031"/>
            <a:ext cx="1016858" cy="644220"/>
          </a:xfrm>
          <a:prstGeom prst="rect">
            <a:avLst/>
          </a:prstGeom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07A196-DEFE-4266-A644-AF448F7EBF0C}"/>
              </a:ext>
            </a:extLst>
          </p:cNvPr>
          <p:cNvSpPr/>
          <p:nvPr/>
        </p:nvSpPr>
        <p:spPr>
          <a:xfrm>
            <a:off x="67736" y="4429451"/>
            <a:ext cx="1625885" cy="13531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Merkez Birimler/</a:t>
            </a:r>
          </a:p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İl Sağlık Müdürlükleri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B940D0CB-A953-474A-9596-8B8B4157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581" y="4561311"/>
            <a:ext cx="989561" cy="936403"/>
          </a:xfrm>
          <a:prstGeom prst="rect">
            <a:avLst/>
          </a:prstGeom>
        </p:spPr>
      </p:pic>
      <p:graphicFrame>
        <p:nvGraphicFramePr>
          <p:cNvPr id="20" name="Tablo 19">
            <a:extLst>
              <a:ext uri="{FF2B5EF4-FFF2-40B4-BE49-F238E27FC236}">
                <a16:creationId xmlns="" xmlns:a16="http://schemas.microsoft.com/office/drawing/2014/main" id="{426A0065-E95F-48CF-BBBC-5F2E1A724C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51217" y="5381063"/>
          <a:ext cx="1824291" cy="32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91">
                  <a:extLst>
                    <a:ext uri="{9D8B030D-6E8A-4147-A177-3AD203B41FA5}">
                      <a16:colId xmlns="" xmlns:a16="http://schemas.microsoft.com/office/drawing/2014/main" val="2600340863"/>
                    </a:ext>
                  </a:extLst>
                </a:gridCol>
              </a:tblGrid>
              <a:tr h="325209">
                <a:tc>
                  <a:txBody>
                    <a:bodyPr/>
                    <a:lstStyle/>
                    <a:p>
                      <a:pPr lvl="0"/>
                      <a:r>
                        <a:rPr lang="tr-TR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Çeyrek Dönem 2022</a:t>
                      </a:r>
                      <a:endParaRPr lang="tr-TR" sz="1200" b="1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5995126"/>
                  </a:ext>
                </a:extLst>
              </a:tr>
            </a:tbl>
          </a:graphicData>
        </a:graphic>
      </p:graphicFrame>
      <p:sp>
        <p:nvSpPr>
          <p:cNvPr id="21" name="Dikdörtgen 20"/>
          <p:cNvSpPr/>
          <p:nvPr/>
        </p:nvSpPr>
        <p:spPr>
          <a:xfrm>
            <a:off x="9814682" y="1068509"/>
            <a:ext cx="1243460" cy="140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417496" y="2607754"/>
            <a:ext cx="148157" cy="137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24" name="Unvan 1">
            <a:extLst>
              <a:ext uri="{FF2B5EF4-FFF2-40B4-BE49-F238E27FC236}">
                <a16:creationId xmlns="" xmlns:a16="http://schemas.microsoft.com/office/drawing/2014/main" id="{133B720A-DB01-4FB6-B4DD-7186B0BA7E37}"/>
              </a:ext>
            </a:extLst>
          </p:cNvPr>
          <p:cNvSpPr txBox="1">
            <a:spLocks/>
          </p:cNvSpPr>
          <p:nvPr/>
        </p:nvSpPr>
        <p:spPr>
          <a:xfrm>
            <a:off x="67735" y="941727"/>
            <a:ext cx="7948247" cy="483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1600" dirty="0">
                <a:solidFill>
                  <a:srgbClr val="FF0000"/>
                </a:solidFill>
              </a:rPr>
              <a:t>İkinci Çeyrek Dönem Eylemleri</a:t>
            </a:r>
          </a:p>
        </p:txBody>
      </p:sp>
    </p:spTree>
    <p:extLst>
      <p:ext uri="{BB962C8B-B14F-4D97-AF65-F5344CB8AC3E}">
        <p14:creationId xmlns:p14="http://schemas.microsoft.com/office/powerpoint/2010/main" val="22559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repeatCount="3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700"/>
                            </p:stCondLst>
                            <p:childTnLst>
                              <p:par>
                                <p:cTn id="77" presetID="42" presetClass="entr" presetSubtype="0" repeatCount="indefinite" fill="hold" grpId="0" nodeType="after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42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build="p" animBg="1" advAuto="0"/>
      <p:bldP spid="15" grpId="0" animBg="1"/>
      <p:bldP spid="16" grpId="0" animBg="1"/>
      <p:bldP spid="18" grpId="0" animBg="1"/>
      <p:bldP spid="21" grpId="0" build="p" animBg="1" advAuto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27"/>
          <p:cNvGrpSpPr/>
          <p:nvPr/>
        </p:nvGrpSpPr>
        <p:grpSpPr>
          <a:xfrm>
            <a:off x="5075227" y="4495478"/>
            <a:ext cx="1980000" cy="1980000"/>
            <a:chOff x="3793066" y="2438400"/>
            <a:chExt cx="2980266" cy="2980266"/>
          </a:xfrm>
          <a:solidFill>
            <a:schemeClr val="accent6">
              <a:lumMod val="50000"/>
            </a:schemeClr>
          </a:solidFill>
        </p:grpSpPr>
        <p:sp>
          <p:nvSpPr>
            <p:cNvPr id="29" name="Şekil 28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3425234" y="3564250"/>
            <a:ext cx="1980000" cy="1980000"/>
            <a:chOff x="3793066" y="2438400"/>
            <a:chExt cx="2980266" cy="2980266"/>
          </a:xfrm>
          <a:solidFill>
            <a:srgbClr val="FFC000"/>
          </a:solidFill>
        </p:grpSpPr>
        <p:sp>
          <p:nvSpPr>
            <p:cNvPr id="14" name="Şekil 13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6480950" y="2145474"/>
            <a:ext cx="2448000" cy="2448000"/>
            <a:chOff x="3762586" y="2479040"/>
            <a:chExt cx="2980266" cy="2980266"/>
          </a:xfrm>
          <a:solidFill>
            <a:srgbClr val="002060"/>
          </a:solidFill>
        </p:grpSpPr>
        <p:sp>
          <p:nvSpPr>
            <p:cNvPr id="17" name="Şekil 16"/>
            <p:cNvSpPr/>
            <p:nvPr/>
          </p:nvSpPr>
          <p:spPr>
            <a:xfrm>
              <a:off x="3762586" y="247904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4688282" y="2097003"/>
            <a:ext cx="1980000" cy="1980000"/>
            <a:chOff x="3793066" y="2438400"/>
            <a:chExt cx="2980266" cy="2980266"/>
          </a:xfrm>
          <a:solidFill>
            <a:srgbClr val="FF0000"/>
          </a:solidFill>
        </p:grpSpPr>
        <p:sp>
          <p:nvSpPr>
            <p:cNvPr id="26" name="Şekil 25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Şekil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4300" kern="1200"/>
            </a:p>
          </p:txBody>
        </p:sp>
      </p:grpSp>
      <p:sp>
        <p:nvSpPr>
          <p:cNvPr id="32" name="Çember Ok 31"/>
          <p:cNvSpPr/>
          <p:nvPr/>
        </p:nvSpPr>
        <p:spPr>
          <a:xfrm rot="7318683">
            <a:off x="6824811" y="1700030"/>
            <a:ext cx="2234972" cy="2508093"/>
          </a:xfrm>
          <a:prstGeom prst="circularArrow">
            <a:avLst>
              <a:gd name="adj1" fmla="val 5984"/>
              <a:gd name="adj2" fmla="val 1200601"/>
              <a:gd name="adj3" fmla="val 13313824"/>
              <a:gd name="adj4" fmla="val 7587363"/>
              <a:gd name="adj5" fmla="val 6981"/>
            </a:avLst>
          </a:pr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Çember Ok 32"/>
          <p:cNvSpPr/>
          <p:nvPr/>
        </p:nvSpPr>
        <p:spPr>
          <a:xfrm rot="8959164" flipH="1">
            <a:off x="3180869" y="3628994"/>
            <a:ext cx="1876319" cy="2164099"/>
          </a:xfrm>
          <a:prstGeom prst="circularArrow">
            <a:avLst>
              <a:gd name="adj1" fmla="val 5984"/>
              <a:gd name="adj2" fmla="val 1416926"/>
              <a:gd name="adj3" fmla="val 13313824"/>
              <a:gd name="adj4" fmla="val 7526963"/>
              <a:gd name="adj5" fmla="val 6981"/>
            </a:avLst>
          </a:pr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Dikdörtgen 18"/>
          <p:cNvSpPr/>
          <p:nvPr/>
        </p:nvSpPr>
        <p:spPr>
          <a:xfrm>
            <a:off x="1787402" y="746010"/>
            <a:ext cx="8603507" cy="696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E.1.2.1</a:t>
            </a:r>
          </a:p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 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yönetici tarafından kurumsallaşma kapsamında personeli ile toplantı düzenlemesi (yüz yüze/uzaktan)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177475" y="3071778"/>
            <a:ext cx="12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20" name="Metin kutusu 19"/>
          <p:cNvSpPr txBox="1"/>
          <p:nvPr/>
        </p:nvSpPr>
        <p:spPr>
          <a:xfrm rot="20883699">
            <a:off x="4861836" y="2893110"/>
            <a:ext cx="1653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PAYLAŞIM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3648465" y="4322106"/>
            <a:ext cx="1544594" cy="2923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BİLGİLENDİRME</a:t>
            </a:r>
          </a:p>
        </p:txBody>
      </p:sp>
      <p:sp>
        <p:nvSpPr>
          <p:cNvPr id="22" name="Metin kutusu 21"/>
          <p:cNvSpPr txBox="1"/>
          <p:nvPr/>
        </p:nvSpPr>
        <p:spPr>
          <a:xfrm rot="21395334">
            <a:off x="5430522" y="5330252"/>
            <a:ext cx="143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FARKINDALIK</a:t>
            </a:r>
          </a:p>
        </p:txBody>
      </p:sp>
    </p:spTree>
    <p:extLst>
      <p:ext uri="{BB962C8B-B14F-4D97-AF65-F5344CB8AC3E}">
        <p14:creationId xmlns:p14="http://schemas.microsoft.com/office/powerpoint/2010/main" val="8485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032" y="2136945"/>
            <a:ext cx="3010421" cy="222846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80065" y="1563145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Ortamı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80065" y="2857339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 kurallar bilinmeli ve tüm faaliyetlerde bu kurallara uyulmalıdır.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80065" y="2210242"/>
            <a:ext cx="6635918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 Değerler ve dürüstlük: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Personel davranışlarını belirleyen kuralların personel tarafından bilinmesi sağlanmalıdır.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7736" y="1563145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Bileşen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KOS.1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7736" y="2857339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Şart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7736" y="2210242"/>
            <a:ext cx="1139770" cy="479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9817239" y="1067632"/>
            <a:ext cx="1240903" cy="140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schemeClr val="tx1"/>
                </a:solidFill>
              </a:rPr>
              <a:t>Belirlenen Etik Sloganın (Mesaj) Gönderildiği e-Posta Görseli ve Gönderilen e-Posta İçeriği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603431" y="4450080"/>
            <a:ext cx="6081579" cy="882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düzeyinde</a:t>
            </a:r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Etik Davranış İlkeleri doğrultusunda "Etik Slogan (Mesaj)" belirlenerek tüm personelin e-Posta adreslerine gönderilmesi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618503" y="4021203"/>
            <a:ext cx="1145035" cy="456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E.1.3.2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70F1C162-5D1A-4E39-81FE-A62BDA5C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645" y="4550031"/>
            <a:ext cx="1016858" cy="644220"/>
          </a:xfrm>
          <a:prstGeom prst="rect">
            <a:avLst/>
          </a:prstGeom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007A196-DEFE-4266-A644-AF448F7EBF0C}"/>
              </a:ext>
            </a:extLst>
          </p:cNvPr>
          <p:cNvSpPr/>
          <p:nvPr/>
        </p:nvSpPr>
        <p:spPr>
          <a:xfrm>
            <a:off x="67736" y="4429451"/>
            <a:ext cx="1625885" cy="13531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Merkez Birimler/</a:t>
            </a:r>
          </a:p>
          <a:p>
            <a:pPr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3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İl Sağlık Müdürlükleri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B940D0CB-A953-474A-9596-8B8B4157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581" y="4561311"/>
            <a:ext cx="989561" cy="936403"/>
          </a:xfrm>
          <a:prstGeom prst="rect">
            <a:avLst/>
          </a:prstGeom>
        </p:spPr>
      </p:pic>
      <p:graphicFrame>
        <p:nvGraphicFramePr>
          <p:cNvPr id="20" name="Tablo 19">
            <a:extLst>
              <a:ext uri="{FF2B5EF4-FFF2-40B4-BE49-F238E27FC236}">
                <a16:creationId xmlns="" xmlns:a16="http://schemas.microsoft.com/office/drawing/2014/main" id="{426A0065-E95F-48CF-BBBC-5F2E1A724C07}"/>
              </a:ext>
            </a:extLst>
          </p:cNvPr>
          <p:cNvGraphicFramePr>
            <a:graphicFrameLocks noGrp="1"/>
          </p:cNvGraphicFramePr>
          <p:nvPr/>
        </p:nvGraphicFramePr>
        <p:xfrm>
          <a:off x="9651217" y="5381063"/>
          <a:ext cx="1824291" cy="65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91">
                  <a:extLst>
                    <a:ext uri="{9D8B030D-6E8A-4147-A177-3AD203B41FA5}">
                      <a16:colId xmlns="" xmlns:a16="http://schemas.microsoft.com/office/drawing/2014/main" val="2600340863"/>
                    </a:ext>
                  </a:extLst>
                </a:gridCol>
              </a:tblGrid>
              <a:tr h="324872">
                <a:tc>
                  <a:txBody>
                    <a:bodyPr/>
                    <a:lstStyle/>
                    <a:p>
                      <a:pPr lvl="0"/>
                      <a:r>
                        <a:rPr lang="tr-TR" sz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Çeyrek Dönem 2021</a:t>
                      </a:r>
                      <a:endParaRPr lang="tr-TR" sz="1200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308322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lvl="0"/>
                      <a:r>
                        <a:rPr lang="tr-TR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Çeyrek Dönem 2022</a:t>
                      </a:r>
                      <a:endParaRPr lang="tr-TR" sz="1200" b="1" dirty="0"/>
                    </a:p>
                  </a:txBody>
                  <a:tcPr marL="80189" marR="80189" marT="40094" marB="400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5995126"/>
                  </a:ext>
                </a:extLst>
              </a:tr>
            </a:tbl>
          </a:graphicData>
        </a:graphic>
      </p:graphicFrame>
      <p:sp>
        <p:nvSpPr>
          <p:cNvPr id="21" name="Dikdörtgen 20"/>
          <p:cNvSpPr/>
          <p:nvPr/>
        </p:nvSpPr>
        <p:spPr>
          <a:xfrm>
            <a:off x="9814680" y="1067632"/>
            <a:ext cx="1243462" cy="140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417496" y="2607754"/>
            <a:ext cx="148157" cy="137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24" name="Unvan 1">
            <a:extLst>
              <a:ext uri="{FF2B5EF4-FFF2-40B4-BE49-F238E27FC236}">
                <a16:creationId xmlns="" xmlns:a16="http://schemas.microsoft.com/office/drawing/2014/main" id="{133B720A-DB01-4FB6-B4DD-7186B0BA7E37}"/>
              </a:ext>
            </a:extLst>
          </p:cNvPr>
          <p:cNvSpPr txBox="1">
            <a:spLocks/>
          </p:cNvSpPr>
          <p:nvPr/>
        </p:nvSpPr>
        <p:spPr>
          <a:xfrm>
            <a:off x="67735" y="941727"/>
            <a:ext cx="7948247" cy="483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r-TR" sz="1600" dirty="0">
                <a:solidFill>
                  <a:srgbClr val="FF0000"/>
                </a:solidFill>
              </a:rPr>
              <a:t>İkinci Çeyrek Dönem Eylemleri</a:t>
            </a:r>
          </a:p>
        </p:txBody>
      </p:sp>
    </p:spTree>
    <p:extLst>
      <p:ext uri="{BB962C8B-B14F-4D97-AF65-F5344CB8AC3E}">
        <p14:creationId xmlns:p14="http://schemas.microsoft.com/office/powerpoint/2010/main" val="3872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repeatCount="3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700"/>
                            </p:stCondLst>
                            <p:childTnLst>
                              <p:par>
                                <p:cTn id="77" presetID="42" presetClass="entr" presetSubtype="0" repeatCount="indefinite" fill="hold" grpId="0" nodeType="after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42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build="p" animBg="1" advAuto="0"/>
      <p:bldP spid="15" grpId="0" animBg="1"/>
      <p:bldP spid="16" grpId="0" animBg="1"/>
      <p:bldP spid="18" grpId="0" animBg="1"/>
      <p:bldP spid="21" grpId="0" build="p" animBg="1" advAuto="0"/>
      <p:bldP spid="2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3330FEF5046FCA48B580B164CDCD61B4" ma:contentTypeVersion="1" ma:contentTypeDescription="Yeni belge oluşturun." ma:contentTypeScope="" ma:versionID="71075376c29b931e5b8372b284ae173e">
  <xsd:schema xmlns:xsd="http://www.w3.org/2001/XMLSchema" xmlns:xs="http://www.w3.org/2001/XMLSchema" xmlns:p="http://schemas.microsoft.com/office/2006/metadata/properties" xmlns:ns2="9c6d2fee-6584-45c2-9ea3-7ef256f35574" targetNamespace="http://schemas.microsoft.com/office/2006/metadata/properties" ma:root="true" ma:fieldsID="3ad45eec31cf7699b4f02adbe6a86e90" ns2:_="">
    <xsd:import namespace="9c6d2fee-6584-45c2-9ea3-7ef256f3557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d2fee-6584-45c2-9ea3-7ef256f35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BFB83F-EC10-458C-9E4F-1525787DC2D5}"/>
</file>

<file path=customXml/itemProps2.xml><?xml version="1.0" encoding="utf-8"?>
<ds:datastoreItem xmlns:ds="http://schemas.openxmlformats.org/officeDocument/2006/customXml" ds:itemID="{AE593B2B-E830-4CB8-8294-6230C79C2F94}"/>
</file>

<file path=customXml/itemProps3.xml><?xml version="1.0" encoding="utf-8"?>
<ds:datastoreItem xmlns:ds="http://schemas.openxmlformats.org/officeDocument/2006/customXml" ds:itemID="{97CA3C8A-9B2A-42DE-BF74-0FFA88A65BFA}"/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1072</Words>
  <Application>Microsoft Office PowerPoint</Application>
  <PresentationFormat>Geniş ekran</PresentationFormat>
  <Paragraphs>203</Paragraphs>
  <Slides>22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Myriad Pro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İlgili Üç Aylık Durum Raporu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 EDERİZ…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İBRAHİM ÜZEL</dc:creator>
  <cp:lastModifiedBy>İBRAHİM ÜZEL</cp:lastModifiedBy>
  <cp:revision>116</cp:revision>
  <dcterms:created xsi:type="dcterms:W3CDTF">2021-02-01T10:01:29Z</dcterms:created>
  <dcterms:modified xsi:type="dcterms:W3CDTF">2021-04-11T14:55:47Z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0x0101003330FEF5046FCA48B580B164CDCD61B4</vt:lpwstr>
  </property>
</Properties>
</file>