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360" r:id="rId5"/>
    <p:sldId id="463" r:id="rId6"/>
    <p:sldId id="464" r:id="rId7"/>
    <p:sldId id="493" r:id="rId8"/>
    <p:sldId id="515" r:id="rId9"/>
    <p:sldId id="516" r:id="rId10"/>
    <p:sldId id="517" r:id="rId11"/>
    <p:sldId id="518" r:id="rId12"/>
    <p:sldId id="497" r:id="rId13"/>
    <p:sldId id="526" r:id="rId14"/>
    <p:sldId id="527" r:id="rId15"/>
    <p:sldId id="528" r:id="rId16"/>
    <p:sldId id="529" r:id="rId17"/>
    <p:sldId id="530" r:id="rId18"/>
    <p:sldId id="513" r:id="rId19"/>
    <p:sldId id="503" r:id="rId20"/>
    <p:sldId id="514" r:id="rId21"/>
    <p:sldId id="523" r:id="rId22"/>
    <p:sldId id="496" r:id="rId23"/>
    <p:sldId id="524" r:id="rId24"/>
    <p:sldId id="511" r:id="rId25"/>
    <p:sldId id="525" r:id="rId26"/>
    <p:sldId id="492" r:id="rId27"/>
  </p:sldIdLst>
  <p:sldSz cx="12192000" cy="6858000"/>
  <p:notesSz cx="9926638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826"/>
    <a:srgbClr val="546C1E"/>
    <a:srgbClr val="F2C6C0"/>
    <a:srgbClr val="EBA399"/>
    <a:srgbClr val="F6DAD6"/>
    <a:srgbClr val="E38073"/>
    <a:srgbClr val="D95543"/>
    <a:srgbClr val="008C00"/>
    <a:srgbClr val="C8C800"/>
    <a:srgbClr val="8C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595" autoAdjust="0"/>
  </p:normalViewPr>
  <p:slideViewPr>
    <p:cSldViewPr snapToGrid="0">
      <p:cViewPr varScale="1">
        <p:scale>
          <a:sx n="105" d="100"/>
          <a:sy n="105" d="100"/>
        </p:scale>
        <p:origin x="576" y="114"/>
      </p:cViewPr>
      <p:guideLst>
        <p:guide orient="horz" pos="211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94"/>
    </p:cViewPr>
  </p:sorterViewPr>
  <p:notesViewPr>
    <p:cSldViewPr snapToGrid="0">
      <p:cViewPr varScale="1">
        <p:scale>
          <a:sx n="88" d="100"/>
          <a:sy n="88" d="100"/>
        </p:scale>
        <p:origin x="182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6671F-A560-4FC2-A0EF-2FF46A8C50E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C5FAA5F-E632-4701-AE93-25A2F5A952DC}">
      <dgm:prSet phldrT="[Metin]"/>
      <dgm:spPr/>
      <dgm:t>
        <a:bodyPr/>
        <a:lstStyle/>
        <a:p>
          <a:r>
            <a:rPr lang="tr-TR" dirty="0"/>
            <a:t>Sorumlu Birimler</a:t>
          </a:r>
        </a:p>
      </dgm:t>
    </dgm:pt>
    <dgm:pt modelId="{E9430B30-00EC-4A6C-9D41-0AD9511CF129}" type="parTrans" cxnId="{953A21ED-4FD5-4F7E-923D-C3CA5541CB34}">
      <dgm:prSet/>
      <dgm:spPr/>
      <dgm:t>
        <a:bodyPr/>
        <a:lstStyle/>
        <a:p>
          <a:endParaRPr lang="tr-TR"/>
        </a:p>
      </dgm:t>
    </dgm:pt>
    <dgm:pt modelId="{567C385B-79BD-421D-8471-B70971ED2667}" type="sibTrans" cxnId="{953A21ED-4FD5-4F7E-923D-C3CA5541CB34}">
      <dgm:prSet/>
      <dgm:spPr/>
      <dgm:t>
        <a:bodyPr/>
        <a:lstStyle/>
        <a:p>
          <a:endParaRPr lang="tr-TR"/>
        </a:p>
      </dgm:t>
    </dgm:pt>
    <dgm:pt modelId="{EDF3BAE9-0F4C-48D6-85F4-40996D4FD221}">
      <dgm:prSet phldrT="[Metin]"/>
      <dgm:spPr/>
      <dgm:t>
        <a:bodyPr/>
        <a:lstStyle/>
        <a:p>
          <a:r>
            <a:rPr lang="tr-TR" dirty="0"/>
            <a:t>Merkez Birimler</a:t>
          </a:r>
        </a:p>
      </dgm:t>
    </dgm:pt>
    <dgm:pt modelId="{3C1E8B0A-66E2-4242-B840-4D23399342C3}" type="parTrans" cxnId="{B7383B25-DBB3-436C-A1DE-2D505CF25C70}">
      <dgm:prSet/>
      <dgm:spPr/>
      <dgm:t>
        <a:bodyPr/>
        <a:lstStyle/>
        <a:p>
          <a:endParaRPr lang="tr-TR"/>
        </a:p>
      </dgm:t>
    </dgm:pt>
    <dgm:pt modelId="{4E418825-BD8E-442B-8D9C-6939D62B4834}" type="sibTrans" cxnId="{B7383B25-DBB3-436C-A1DE-2D505CF25C70}">
      <dgm:prSet/>
      <dgm:spPr/>
      <dgm:t>
        <a:bodyPr/>
        <a:lstStyle/>
        <a:p>
          <a:endParaRPr lang="tr-TR"/>
        </a:p>
      </dgm:t>
    </dgm:pt>
    <dgm:pt modelId="{226852A0-ACCF-48BA-8736-50078FEDA9AC}">
      <dgm:prSet phldrT="[Metin]"/>
      <dgm:spPr/>
      <dgm:t>
        <a:bodyPr/>
        <a:lstStyle/>
        <a:p>
          <a:r>
            <a:rPr lang="tr-TR" dirty="0"/>
            <a:t>İl Sağlık Müdürlükleri</a:t>
          </a:r>
        </a:p>
      </dgm:t>
    </dgm:pt>
    <dgm:pt modelId="{3F7D0BCB-191A-4248-BC65-0F3A5D9B5FA5}" type="parTrans" cxnId="{FA6E2BE3-B169-4A96-892D-75F396495A6E}">
      <dgm:prSet/>
      <dgm:spPr/>
      <dgm:t>
        <a:bodyPr/>
        <a:lstStyle/>
        <a:p>
          <a:endParaRPr lang="tr-TR"/>
        </a:p>
      </dgm:t>
    </dgm:pt>
    <dgm:pt modelId="{15A0C9EF-59F6-4522-8733-5205E14ADC1F}" type="sibTrans" cxnId="{FA6E2BE3-B169-4A96-892D-75F396495A6E}">
      <dgm:prSet/>
      <dgm:spPr/>
      <dgm:t>
        <a:bodyPr/>
        <a:lstStyle/>
        <a:p>
          <a:endParaRPr lang="tr-TR"/>
        </a:p>
      </dgm:t>
    </dgm:pt>
    <dgm:pt modelId="{45D29F69-954A-49A9-91B2-76CFCD679B74}" type="pres">
      <dgm:prSet presAssocID="{CC86671F-A560-4FC2-A0EF-2FF46A8C50E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C634A4C5-3A67-49EC-89D5-94903AF80FE5}" type="pres">
      <dgm:prSet presAssocID="{3C5FAA5F-E632-4701-AE93-25A2F5A952DC}" presName="root" presStyleCnt="0">
        <dgm:presLayoutVars>
          <dgm:chMax/>
          <dgm:chPref/>
        </dgm:presLayoutVars>
      </dgm:prSet>
      <dgm:spPr/>
    </dgm:pt>
    <dgm:pt modelId="{A69392D1-EBF4-4615-9533-12A8EC661294}" type="pres">
      <dgm:prSet presAssocID="{3C5FAA5F-E632-4701-AE93-25A2F5A952DC}" presName="rootComposite" presStyleCnt="0">
        <dgm:presLayoutVars/>
      </dgm:prSet>
      <dgm:spPr/>
    </dgm:pt>
    <dgm:pt modelId="{92D1A618-0F0E-475C-98CC-0565C2C4A602}" type="pres">
      <dgm:prSet presAssocID="{3C5FAA5F-E632-4701-AE93-25A2F5A952DC}" presName="ParentAccent" presStyleLbl="alignNode1" presStyleIdx="0" presStyleCnt="1" custScaleX="114761" custScaleY="93756" custLinFactNeighborX="-7712" custLinFactNeighborY="3642"/>
      <dgm:spPr/>
    </dgm:pt>
    <dgm:pt modelId="{9241C065-1336-4820-A0C6-39A6046C5F53}" type="pres">
      <dgm:prSet presAssocID="{3C5FAA5F-E632-4701-AE93-25A2F5A952DC}" presName="ParentSmallAccent" presStyleLbl="fgAcc1" presStyleIdx="0" presStyleCnt="1" custLinFactX="-79130" custLinFactNeighborX="-100000" custLinFactNeighborY="-22218"/>
      <dgm:spPr/>
    </dgm:pt>
    <dgm:pt modelId="{889D558B-900D-425F-8EEC-560E23D3B22B}" type="pres">
      <dgm:prSet presAssocID="{3C5FAA5F-E632-4701-AE93-25A2F5A952DC}" presName="Parent" presStyleLbl="revTx" presStyleIdx="0" presStyleCnt="3" custScaleX="123889" custLinFactNeighborX="-2076" custLinFactNeighborY="327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606EE0-B511-4B36-9698-4386F797F147}" type="pres">
      <dgm:prSet presAssocID="{3C5FAA5F-E632-4701-AE93-25A2F5A952DC}" presName="childShape" presStyleCnt="0">
        <dgm:presLayoutVars>
          <dgm:chMax val="0"/>
          <dgm:chPref val="0"/>
        </dgm:presLayoutVars>
      </dgm:prSet>
      <dgm:spPr/>
    </dgm:pt>
    <dgm:pt modelId="{5CBC72FD-B1D9-472D-9C3C-2A1E105C1237}" type="pres">
      <dgm:prSet presAssocID="{EDF3BAE9-0F4C-48D6-85F4-40996D4FD221}" presName="childComposite" presStyleCnt="0">
        <dgm:presLayoutVars>
          <dgm:chMax val="0"/>
          <dgm:chPref val="0"/>
        </dgm:presLayoutVars>
      </dgm:prSet>
      <dgm:spPr/>
    </dgm:pt>
    <dgm:pt modelId="{E14FCB4F-9698-4921-ADF7-576C86969124}" type="pres">
      <dgm:prSet presAssocID="{EDF3BAE9-0F4C-48D6-85F4-40996D4FD221}" presName="ChildAccent" presStyleLbl="solidFgAcc1" presStyleIdx="0" presStyleCnt="2"/>
      <dgm:spPr/>
    </dgm:pt>
    <dgm:pt modelId="{B18CD418-8C8B-4574-B35D-E7FEF90E88E2}" type="pres">
      <dgm:prSet presAssocID="{EDF3BAE9-0F4C-48D6-85F4-40996D4FD221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C62508-379D-4E17-BDA4-A1ECE0D23E8A}" type="pres">
      <dgm:prSet presAssocID="{226852A0-ACCF-48BA-8736-50078FEDA9AC}" presName="childComposite" presStyleCnt="0">
        <dgm:presLayoutVars>
          <dgm:chMax val="0"/>
          <dgm:chPref val="0"/>
        </dgm:presLayoutVars>
      </dgm:prSet>
      <dgm:spPr/>
    </dgm:pt>
    <dgm:pt modelId="{D2BB3C21-7720-4F4E-95D7-8B7A7963EECE}" type="pres">
      <dgm:prSet presAssocID="{226852A0-ACCF-48BA-8736-50078FEDA9AC}" presName="ChildAccent" presStyleLbl="solidFgAcc1" presStyleIdx="1" presStyleCnt="2"/>
      <dgm:spPr/>
    </dgm:pt>
    <dgm:pt modelId="{998E8545-B1C3-4860-B348-E4C810F9D19F}" type="pres">
      <dgm:prSet presAssocID="{226852A0-ACCF-48BA-8736-50078FEDA9AC}" presName="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A6E2BE3-B169-4A96-892D-75F396495A6E}" srcId="{3C5FAA5F-E632-4701-AE93-25A2F5A952DC}" destId="{226852A0-ACCF-48BA-8736-50078FEDA9AC}" srcOrd="1" destOrd="0" parTransId="{3F7D0BCB-191A-4248-BC65-0F3A5D9B5FA5}" sibTransId="{15A0C9EF-59F6-4522-8733-5205E14ADC1F}"/>
    <dgm:cxn modelId="{F042238C-CC1F-48C8-B626-B149DCE93C50}" type="presOf" srcId="{226852A0-ACCF-48BA-8736-50078FEDA9AC}" destId="{998E8545-B1C3-4860-B348-E4C810F9D19F}" srcOrd="0" destOrd="0" presId="urn:microsoft.com/office/officeart/2008/layout/SquareAccentList"/>
    <dgm:cxn modelId="{1305DCBF-CC5A-4D54-9C1E-60459D3F67FD}" type="presOf" srcId="{3C5FAA5F-E632-4701-AE93-25A2F5A952DC}" destId="{889D558B-900D-425F-8EEC-560E23D3B22B}" srcOrd="0" destOrd="0" presId="urn:microsoft.com/office/officeart/2008/layout/SquareAccentList"/>
    <dgm:cxn modelId="{31537A8B-E215-40FB-B13E-DA66E6648991}" type="presOf" srcId="{EDF3BAE9-0F4C-48D6-85F4-40996D4FD221}" destId="{B18CD418-8C8B-4574-B35D-E7FEF90E88E2}" srcOrd="0" destOrd="0" presId="urn:microsoft.com/office/officeart/2008/layout/SquareAccentList"/>
    <dgm:cxn modelId="{B7383B25-DBB3-436C-A1DE-2D505CF25C70}" srcId="{3C5FAA5F-E632-4701-AE93-25A2F5A952DC}" destId="{EDF3BAE9-0F4C-48D6-85F4-40996D4FD221}" srcOrd="0" destOrd="0" parTransId="{3C1E8B0A-66E2-4242-B840-4D23399342C3}" sibTransId="{4E418825-BD8E-442B-8D9C-6939D62B4834}"/>
    <dgm:cxn modelId="{D940F811-4443-4907-A1D2-D71B4039C8F7}" type="presOf" srcId="{CC86671F-A560-4FC2-A0EF-2FF46A8C50E0}" destId="{45D29F69-954A-49A9-91B2-76CFCD679B74}" srcOrd="0" destOrd="0" presId="urn:microsoft.com/office/officeart/2008/layout/SquareAccentList"/>
    <dgm:cxn modelId="{953A21ED-4FD5-4F7E-923D-C3CA5541CB34}" srcId="{CC86671F-A560-4FC2-A0EF-2FF46A8C50E0}" destId="{3C5FAA5F-E632-4701-AE93-25A2F5A952DC}" srcOrd="0" destOrd="0" parTransId="{E9430B30-00EC-4A6C-9D41-0AD9511CF129}" sibTransId="{567C385B-79BD-421D-8471-B70971ED2667}"/>
    <dgm:cxn modelId="{4EF2AA3B-42AB-4DC9-A188-46617854BB8A}" type="presParOf" srcId="{45D29F69-954A-49A9-91B2-76CFCD679B74}" destId="{C634A4C5-3A67-49EC-89D5-94903AF80FE5}" srcOrd="0" destOrd="0" presId="urn:microsoft.com/office/officeart/2008/layout/SquareAccentList"/>
    <dgm:cxn modelId="{D62D2C76-5AEC-4E46-AC75-A4266AAF395E}" type="presParOf" srcId="{C634A4C5-3A67-49EC-89D5-94903AF80FE5}" destId="{A69392D1-EBF4-4615-9533-12A8EC661294}" srcOrd="0" destOrd="0" presId="urn:microsoft.com/office/officeart/2008/layout/SquareAccentList"/>
    <dgm:cxn modelId="{3B74B1EF-D5EC-4930-9837-7B6D4D555495}" type="presParOf" srcId="{A69392D1-EBF4-4615-9533-12A8EC661294}" destId="{92D1A618-0F0E-475C-98CC-0565C2C4A602}" srcOrd="0" destOrd="0" presId="urn:microsoft.com/office/officeart/2008/layout/SquareAccentList"/>
    <dgm:cxn modelId="{6B65C806-0A60-413B-94A4-D38D1AFDB43C}" type="presParOf" srcId="{A69392D1-EBF4-4615-9533-12A8EC661294}" destId="{9241C065-1336-4820-A0C6-39A6046C5F53}" srcOrd="1" destOrd="0" presId="urn:microsoft.com/office/officeart/2008/layout/SquareAccentList"/>
    <dgm:cxn modelId="{9A8B4CC0-6918-4D23-9BD3-786CF767294F}" type="presParOf" srcId="{A69392D1-EBF4-4615-9533-12A8EC661294}" destId="{889D558B-900D-425F-8EEC-560E23D3B22B}" srcOrd="2" destOrd="0" presId="urn:microsoft.com/office/officeart/2008/layout/SquareAccentList"/>
    <dgm:cxn modelId="{78789CDB-B257-4FF2-B8A6-5B0E34E7A430}" type="presParOf" srcId="{C634A4C5-3A67-49EC-89D5-94903AF80FE5}" destId="{6D606EE0-B511-4B36-9698-4386F797F147}" srcOrd="1" destOrd="0" presId="urn:microsoft.com/office/officeart/2008/layout/SquareAccentList"/>
    <dgm:cxn modelId="{617BC2BE-FDE8-4978-9736-AA213C4D8B26}" type="presParOf" srcId="{6D606EE0-B511-4B36-9698-4386F797F147}" destId="{5CBC72FD-B1D9-472D-9C3C-2A1E105C1237}" srcOrd="0" destOrd="0" presId="urn:microsoft.com/office/officeart/2008/layout/SquareAccentList"/>
    <dgm:cxn modelId="{2BA2B61C-963B-41C0-9779-66D59BACCC1B}" type="presParOf" srcId="{5CBC72FD-B1D9-472D-9C3C-2A1E105C1237}" destId="{E14FCB4F-9698-4921-ADF7-576C86969124}" srcOrd="0" destOrd="0" presId="urn:microsoft.com/office/officeart/2008/layout/SquareAccentList"/>
    <dgm:cxn modelId="{B9FDA13E-5990-4CEF-A34D-9155D8CA3599}" type="presParOf" srcId="{5CBC72FD-B1D9-472D-9C3C-2A1E105C1237}" destId="{B18CD418-8C8B-4574-B35D-E7FEF90E88E2}" srcOrd="1" destOrd="0" presId="urn:microsoft.com/office/officeart/2008/layout/SquareAccentList"/>
    <dgm:cxn modelId="{5FDF856F-BF3B-402B-AF41-A71182EBB2BB}" type="presParOf" srcId="{6D606EE0-B511-4B36-9698-4386F797F147}" destId="{31C62508-379D-4E17-BDA4-A1ECE0D23E8A}" srcOrd="1" destOrd="0" presId="urn:microsoft.com/office/officeart/2008/layout/SquareAccentList"/>
    <dgm:cxn modelId="{904BCEAF-83E9-42F1-A083-735AF89DD413}" type="presParOf" srcId="{31C62508-379D-4E17-BDA4-A1ECE0D23E8A}" destId="{D2BB3C21-7720-4F4E-95D7-8B7A7963EECE}" srcOrd="0" destOrd="0" presId="urn:microsoft.com/office/officeart/2008/layout/SquareAccentList"/>
    <dgm:cxn modelId="{7ABEECBF-E2E7-4612-9383-33845915781F}" type="presParOf" srcId="{31C62508-379D-4E17-BDA4-A1ECE0D23E8A}" destId="{998E8545-B1C3-4860-B348-E4C810F9D19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743ED-4A68-478C-A20A-1BEF4D1AA1A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6831C5-78D8-446D-9986-A7EBAE556827}">
      <dgm:prSet phldrT="[Metin]"/>
      <dgm:spPr/>
      <dgm:t>
        <a:bodyPr/>
        <a:lstStyle/>
        <a:p>
          <a:r>
            <a:rPr lang="tr-TR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1 rakamı bir riskin gerçekleşme </a:t>
          </a:r>
          <a:r>
            <a:rPr lang="tr-TR" b="1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olasılığının hemen hemen olmadığı</a:t>
          </a:r>
          <a:r>
            <a:rPr lang="tr-TR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; </a:t>
          </a:r>
          <a:endParaRPr lang="tr-TR" dirty="0">
            <a:latin typeface="+mn-lt"/>
          </a:endParaRPr>
        </a:p>
      </dgm:t>
    </dgm:pt>
    <dgm:pt modelId="{14057C66-3D79-46E3-AF25-F771F17F7837}" type="parTrans" cxnId="{D4DDF993-513A-49FC-A522-36E5EFD98BFD}">
      <dgm:prSet/>
      <dgm:spPr/>
      <dgm:t>
        <a:bodyPr/>
        <a:lstStyle/>
        <a:p>
          <a:endParaRPr lang="tr-TR"/>
        </a:p>
      </dgm:t>
    </dgm:pt>
    <dgm:pt modelId="{4BE095C4-EA02-4740-800D-84C0FE6CB14D}" type="sibTrans" cxnId="{D4DDF993-513A-49FC-A522-36E5EFD98BFD}">
      <dgm:prSet/>
      <dgm:spPr/>
      <dgm:t>
        <a:bodyPr/>
        <a:lstStyle/>
        <a:p>
          <a:endParaRPr lang="tr-TR"/>
        </a:p>
      </dgm:t>
    </dgm:pt>
    <dgm:pt modelId="{B821B258-665A-4252-89E8-DC45AEB66D6E}">
      <dgm:prSet phldrT="[Metin]"/>
      <dgm:spPr/>
      <dgm:t>
        <a:bodyPr/>
        <a:lstStyle/>
        <a:p>
          <a:r>
            <a:rPr lang="tr-TR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5 rakamı riskin gerçekleşmesinin </a:t>
          </a:r>
          <a:r>
            <a:rPr lang="tr-TR" b="1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neredeyse kesin olduğu</a:t>
          </a:r>
          <a:r>
            <a:rPr lang="tr-TR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anlamına gelir.</a:t>
          </a:r>
          <a:endParaRPr lang="tr-TR" dirty="0">
            <a:latin typeface="+mn-lt"/>
          </a:endParaRPr>
        </a:p>
      </dgm:t>
    </dgm:pt>
    <dgm:pt modelId="{726902C6-5AC3-4265-AD51-874D958352C9}" type="parTrans" cxnId="{93B6615B-5A31-4106-8EEE-162ADFAAEC13}">
      <dgm:prSet/>
      <dgm:spPr/>
      <dgm:t>
        <a:bodyPr/>
        <a:lstStyle/>
        <a:p>
          <a:endParaRPr lang="tr-TR"/>
        </a:p>
      </dgm:t>
    </dgm:pt>
    <dgm:pt modelId="{856E309E-E0A1-42F9-A0A3-AB7E30E0F588}" type="sibTrans" cxnId="{93B6615B-5A31-4106-8EEE-162ADFAAEC13}">
      <dgm:prSet/>
      <dgm:spPr/>
      <dgm:t>
        <a:bodyPr/>
        <a:lstStyle/>
        <a:p>
          <a:endParaRPr lang="tr-TR"/>
        </a:p>
      </dgm:t>
    </dgm:pt>
    <dgm:pt modelId="{918788F3-2143-408D-B148-081207143C1F}" type="pres">
      <dgm:prSet presAssocID="{B39743ED-4A68-478C-A20A-1BEF4D1AA1A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DAB5039-C25C-4F09-9DF4-C06633FEFA7E}" type="pres">
      <dgm:prSet presAssocID="{B39743ED-4A68-478C-A20A-1BEF4D1AA1A4}" presName="divider" presStyleLbl="fgShp" presStyleIdx="0" presStyleCnt="1"/>
      <dgm:spPr/>
    </dgm:pt>
    <dgm:pt modelId="{F987CB9A-7971-43A4-A496-09109FA82D9D}" type="pres">
      <dgm:prSet presAssocID="{C66831C5-78D8-446D-9986-A7EBAE556827}" presName="downArrow" presStyleLbl="node1" presStyleIdx="0" presStyleCnt="2"/>
      <dgm:spPr/>
    </dgm:pt>
    <dgm:pt modelId="{81A2FBE1-2315-488F-9E77-09FC631E3A16}" type="pres">
      <dgm:prSet presAssocID="{C66831C5-78D8-446D-9986-A7EBAE55682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7B39F2-E3FD-412F-83D2-F5AB1E3FFD3A}" type="pres">
      <dgm:prSet presAssocID="{B821B258-665A-4252-89E8-DC45AEB66D6E}" presName="upArrow" presStyleLbl="node1" presStyleIdx="1" presStyleCnt="2"/>
      <dgm:spPr/>
    </dgm:pt>
    <dgm:pt modelId="{A9045716-734B-47FB-99A5-F3B16AFE7296}" type="pres">
      <dgm:prSet presAssocID="{B821B258-665A-4252-89E8-DC45AEB66D6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B8B094-5770-4D01-87E9-FE5401CFEE67}" type="presOf" srcId="{C66831C5-78D8-446D-9986-A7EBAE556827}" destId="{81A2FBE1-2315-488F-9E77-09FC631E3A16}" srcOrd="0" destOrd="0" presId="urn:microsoft.com/office/officeart/2005/8/layout/arrow3"/>
    <dgm:cxn modelId="{93B6615B-5A31-4106-8EEE-162ADFAAEC13}" srcId="{B39743ED-4A68-478C-A20A-1BEF4D1AA1A4}" destId="{B821B258-665A-4252-89E8-DC45AEB66D6E}" srcOrd="1" destOrd="0" parTransId="{726902C6-5AC3-4265-AD51-874D958352C9}" sibTransId="{856E309E-E0A1-42F9-A0A3-AB7E30E0F588}"/>
    <dgm:cxn modelId="{51F2F0BA-4E2A-4DFF-8C59-D571CE20452D}" type="presOf" srcId="{B821B258-665A-4252-89E8-DC45AEB66D6E}" destId="{A9045716-734B-47FB-99A5-F3B16AFE7296}" srcOrd="0" destOrd="0" presId="urn:microsoft.com/office/officeart/2005/8/layout/arrow3"/>
    <dgm:cxn modelId="{D4DDF993-513A-49FC-A522-36E5EFD98BFD}" srcId="{B39743ED-4A68-478C-A20A-1BEF4D1AA1A4}" destId="{C66831C5-78D8-446D-9986-A7EBAE556827}" srcOrd="0" destOrd="0" parTransId="{14057C66-3D79-46E3-AF25-F771F17F7837}" sibTransId="{4BE095C4-EA02-4740-800D-84C0FE6CB14D}"/>
    <dgm:cxn modelId="{5D0A5D90-CCFE-4080-888D-FF98CBCA9185}" type="presOf" srcId="{B39743ED-4A68-478C-A20A-1BEF4D1AA1A4}" destId="{918788F3-2143-408D-B148-081207143C1F}" srcOrd="0" destOrd="0" presId="urn:microsoft.com/office/officeart/2005/8/layout/arrow3"/>
    <dgm:cxn modelId="{E52FE861-E642-4532-9538-E5218781600B}" type="presParOf" srcId="{918788F3-2143-408D-B148-081207143C1F}" destId="{7DAB5039-C25C-4F09-9DF4-C06633FEFA7E}" srcOrd="0" destOrd="0" presId="urn:microsoft.com/office/officeart/2005/8/layout/arrow3"/>
    <dgm:cxn modelId="{BC30D754-C455-4F91-A889-DBC726783D0F}" type="presParOf" srcId="{918788F3-2143-408D-B148-081207143C1F}" destId="{F987CB9A-7971-43A4-A496-09109FA82D9D}" srcOrd="1" destOrd="0" presId="urn:microsoft.com/office/officeart/2005/8/layout/arrow3"/>
    <dgm:cxn modelId="{566E2CAD-1890-44BE-A927-4613667E4C0E}" type="presParOf" srcId="{918788F3-2143-408D-B148-081207143C1F}" destId="{81A2FBE1-2315-488F-9E77-09FC631E3A16}" srcOrd="2" destOrd="0" presId="urn:microsoft.com/office/officeart/2005/8/layout/arrow3"/>
    <dgm:cxn modelId="{3E1AC6D2-3E26-4FD9-B9F2-B86210CC93DF}" type="presParOf" srcId="{918788F3-2143-408D-B148-081207143C1F}" destId="{BB7B39F2-E3FD-412F-83D2-F5AB1E3FFD3A}" srcOrd="3" destOrd="0" presId="urn:microsoft.com/office/officeart/2005/8/layout/arrow3"/>
    <dgm:cxn modelId="{CA411919-3B4B-4D72-8510-A0215F65C350}" type="presParOf" srcId="{918788F3-2143-408D-B148-081207143C1F}" destId="{A9045716-734B-47FB-99A5-F3B16AFE729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743ED-4A68-478C-A20A-1BEF4D1AA1A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6831C5-78D8-446D-9986-A7EBAE556827}">
      <dgm:prSet phldrT="[Metin]"/>
      <dgm:spPr/>
      <dgm:t>
        <a:bodyPr/>
        <a:lstStyle/>
        <a:p>
          <a:r>
            <a:rPr lang="tr-TR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1 rakamı riskin gerçekleşmesi sonucu doğuracağı sonucun </a:t>
          </a:r>
          <a:r>
            <a:rPr lang="tr-TR" b="1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çok az önemli olduğu</a:t>
          </a:r>
          <a:endParaRPr lang="tr-TR" dirty="0">
            <a:latin typeface="+mn-lt"/>
          </a:endParaRPr>
        </a:p>
      </dgm:t>
    </dgm:pt>
    <dgm:pt modelId="{14057C66-3D79-46E3-AF25-F771F17F7837}" type="parTrans" cxnId="{D4DDF993-513A-49FC-A522-36E5EFD98BFD}">
      <dgm:prSet/>
      <dgm:spPr/>
      <dgm:t>
        <a:bodyPr/>
        <a:lstStyle/>
        <a:p>
          <a:endParaRPr lang="tr-TR"/>
        </a:p>
      </dgm:t>
    </dgm:pt>
    <dgm:pt modelId="{4BE095C4-EA02-4740-800D-84C0FE6CB14D}" type="sibTrans" cxnId="{D4DDF993-513A-49FC-A522-36E5EFD98BFD}">
      <dgm:prSet/>
      <dgm:spPr/>
      <dgm:t>
        <a:bodyPr/>
        <a:lstStyle/>
        <a:p>
          <a:endParaRPr lang="tr-TR"/>
        </a:p>
      </dgm:t>
    </dgm:pt>
    <dgm:pt modelId="{B821B258-665A-4252-89E8-DC45AEB66D6E}">
      <dgm:prSet phldrT="[Metin]"/>
      <dgm:spPr/>
      <dgm:t>
        <a:bodyPr/>
        <a:lstStyle/>
        <a:p>
          <a:r>
            <a:rPr lang="tr-TR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5 rakamı bu sonucun </a:t>
          </a:r>
          <a:r>
            <a:rPr lang="tr-TR" b="1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çok önemli olduğu </a:t>
          </a:r>
          <a:r>
            <a:rPr lang="tr-TR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anlamına gelir.</a:t>
          </a:r>
          <a:endParaRPr lang="tr-TR" dirty="0">
            <a:latin typeface="+mn-lt"/>
          </a:endParaRPr>
        </a:p>
      </dgm:t>
    </dgm:pt>
    <dgm:pt modelId="{726902C6-5AC3-4265-AD51-874D958352C9}" type="parTrans" cxnId="{93B6615B-5A31-4106-8EEE-162ADFAAEC13}">
      <dgm:prSet/>
      <dgm:spPr/>
      <dgm:t>
        <a:bodyPr/>
        <a:lstStyle/>
        <a:p>
          <a:endParaRPr lang="tr-TR"/>
        </a:p>
      </dgm:t>
    </dgm:pt>
    <dgm:pt modelId="{856E309E-E0A1-42F9-A0A3-AB7E30E0F588}" type="sibTrans" cxnId="{93B6615B-5A31-4106-8EEE-162ADFAAEC13}">
      <dgm:prSet/>
      <dgm:spPr/>
      <dgm:t>
        <a:bodyPr/>
        <a:lstStyle/>
        <a:p>
          <a:endParaRPr lang="tr-TR"/>
        </a:p>
      </dgm:t>
    </dgm:pt>
    <dgm:pt modelId="{918788F3-2143-408D-B148-081207143C1F}" type="pres">
      <dgm:prSet presAssocID="{B39743ED-4A68-478C-A20A-1BEF4D1AA1A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DAB5039-C25C-4F09-9DF4-C06633FEFA7E}" type="pres">
      <dgm:prSet presAssocID="{B39743ED-4A68-478C-A20A-1BEF4D1AA1A4}" presName="divider" presStyleLbl="fgShp" presStyleIdx="0" presStyleCnt="1"/>
      <dgm:spPr/>
    </dgm:pt>
    <dgm:pt modelId="{F987CB9A-7971-43A4-A496-09109FA82D9D}" type="pres">
      <dgm:prSet presAssocID="{C66831C5-78D8-446D-9986-A7EBAE556827}" presName="downArrow" presStyleLbl="node1" presStyleIdx="0" presStyleCnt="2"/>
      <dgm:spPr/>
    </dgm:pt>
    <dgm:pt modelId="{81A2FBE1-2315-488F-9E77-09FC631E3A16}" type="pres">
      <dgm:prSet presAssocID="{C66831C5-78D8-446D-9986-A7EBAE55682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7B39F2-E3FD-412F-83D2-F5AB1E3FFD3A}" type="pres">
      <dgm:prSet presAssocID="{B821B258-665A-4252-89E8-DC45AEB66D6E}" presName="upArrow" presStyleLbl="node1" presStyleIdx="1" presStyleCnt="2"/>
      <dgm:spPr/>
    </dgm:pt>
    <dgm:pt modelId="{A9045716-734B-47FB-99A5-F3B16AFE7296}" type="pres">
      <dgm:prSet presAssocID="{B821B258-665A-4252-89E8-DC45AEB66D6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B8B094-5770-4D01-87E9-FE5401CFEE67}" type="presOf" srcId="{C66831C5-78D8-446D-9986-A7EBAE556827}" destId="{81A2FBE1-2315-488F-9E77-09FC631E3A16}" srcOrd="0" destOrd="0" presId="urn:microsoft.com/office/officeart/2005/8/layout/arrow3"/>
    <dgm:cxn modelId="{93B6615B-5A31-4106-8EEE-162ADFAAEC13}" srcId="{B39743ED-4A68-478C-A20A-1BEF4D1AA1A4}" destId="{B821B258-665A-4252-89E8-DC45AEB66D6E}" srcOrd="1" destOrd="0" parTransId="{726902C6-5AC3-4265-AD51-874D958352C9}" sibTransId="{856E309E-E0A1-42F9-A0A3-AB7E30E0F588}"/>
    <dgm:cxn modelId="{51F2F0BA-4E2A-4DFF-8C59-D571CE20452D}" type="presOf" srcId="{B821B258-665A-4252-89E8-DC45AEB66D6E}" destId="{A9045716-734B-47FB-99A5-F3B16AFE7296}" srcOrd="0" destOrd="0" presId="urn:microsoft.com/office/officeart/2005/8/layout/arrow3"/>
    <dgm:cxn modelId="{D4DDF993-513A-49FC-A522-36E5EFD98BFD}" srcId="{B39743ED-4A68-478C-A20A-1BEF4D1AA1A4}" destId="{C66831C5-78D8-446D-9986-A7EBAE556827}" srcOrd="0" destOrd="0" parTransId="{14057C66-3D79-46E3-AF25-F771F17F7837}" sibTransId="{4BE095C4-EA02-4740-800D-84C0FE6CB14D}"/>
    <dgm:cxn modelId="{5D0A5D90-CCFE-4080-888D-FF98CBCA9185}" type="presOf" srcId="{B39743ED-4A68-478C-A20A-1BEF4D1AA1A4}" destId="{918788F3-2143-408D-B148-081207143C1F}" srcOrd="0" destOrd="0" presId="urn:microsoft.com/office/officeart/2005/8/layout/arrow3"/>
    <dgm:cxn modelId="{E52FE861-E642-4532-9538-E5218781600B}" type="presParOf" srcId="{918788F3-2143-408D-B148-081207143C1F}" destId="{7DAB5039-C25C-4F09-9DF4-C06633FEFA7E}" srcOrd="0" destOrd="0" presId="urn:microsoft.com/office/officeart/2005/8/layout/arrow3"/>
    <dgm:cxn modelId="{BC30D754-C455-4F91-A889-DBC726783D0F}" type="presParOf" srcId="{918788F3-2143-408D-B148-081207143C1F}" destId="{F987CB9A-7971-43A4-A496-09109FA82D9D}" srcOrd="1" destOrd="0" presId="urn:microsoft.com/office/officeart/2005/8/layout/arrow3"/>
    <dgm:cxn modelId="{566E2CAD-1890-44BE-A927-4613667E4C0E}" type="presParOf" srcId="{918788F3-2143-408D-B148-081207143C1F}" destId="{81A2FBE1-2315-488F-9E77-09FC631E3A16}" srcOrd="2" destOrd="0" presId="urn:microsoft.com/office/officeart/2005/8/layout/arrow3"/>
    <dgm:cxn modelId="{3E1AC6D2-3E26-4FD9-B9F2-B86210CC93DF}" type="presParOf" srcId="{918788F3-2143-408D-B148-081207143C1F}" destId="{BB7B39F2-E3FD-412F-83D2-F5AB1E3FFD3A}" srcOrd="3" destOrd="0" presId="urn:microsoft.com/office/officeart/2005/8/layout/arrow3"/>
    <dgm:cxn modelId="{CA411919-3B4B-4D72-8510-A0215F65C350}" type="presParOf" srcId="{918788F3-2143-408D-B148-081207143C1F}" destId="{A9045716-734B-47FB-99A5-F3B16AFE729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86671F-A560-4FC2-A0EF-2FF46A8C50E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C5FAA5F-E632-4701-AE93-25A2F5A952DC}">
      <dgm:prSet phldrT="[Metin]"/>
      <dgm:spPr/>
      <dgm:t>
        <a:bodyPr/>
        <a:lstStyle/>
        <a:p>
          <a:r>
            <a:rPr lang="tr-TR" dirty="0"/>
            <a:t>Sorumlu Birimler</a:t>
          </a:r>
        </a:p>
      </dgm:t>
    </dgm:pt>
    <dgm:pt modelId="{E9430B30-00EC-4A6C-9D41-0AD9511CF129}" type="parTrans" cxnId="{953A21ED-4FD5-4F7E-923D-C3CA5541CB34}">
      <dgm:prSet/>
      <dgm:spPr/>
      <dgm:t>
        <a:bodyPr/>
        <a:lstStyle/>
        <a:p>
          <a:endParaRPr lang="tr-TR"/>
        </a:p>
      </dgm:t>
    </dgm:pt>
    <dgm:pt modelId="{567C385B-79BD-421D-8471-B70971ED2667}" type="sibTrans" cxnId="{953A21ED-4FD5-4F7E-923D-C3CA5541CB34}">
      <dgm:prSet/>
      <dgm:spPr/>
      <dgm:t>
        <a:bodyPr/>
        <a:lstStyle/>
        <a:p>
          <a:endParaRPr lang="tr-TR"/>
        </a:p>
      </dgm:t>
    </dgm:pt>
    <dgm:pt modelId="{EDF3BAE9-0F4C-48D6-85F4-40996D4FD221}">
      <dgm:prSet phldrT="[Metin]"/>
      <dgm:spPr/>
      <dgm:t>
        <a:bodyPr/>
        <a:lstStyle/>
        <a:p>
          <a:r>
            <a:rPr lang="tr-TR" dirty="0"/>
            <a:t>Merkez Birimler</a:t>
          </a:r>
        </a:p>
      </dgm:t>
    </dgm:pt>
    <dgm:pt modelId="{3C1E8B0A-66E2-4242-B840-4D23399342C3}" type="parTrans" cxnId="{B7383B25-DBB3-436C-A1DE-2D505CF25C70}">
      <dgm:prSet/>
      <dgm:spPr/>
      <dgm:t>
        <a:bodyPr/>
        <a:lstStyle/>
        <a:p>
          <a:endParaRPr lang="tr-TR"/>
        </a:p>
      </dgm:t>
    </dgm:pt>
    <dgm:pt modelId="{4E418825-BD8E-442B-8D9C-6939D62B4834}" type="sibTrans" cxnId="{B7383B25-DBB3-436C-A1DE-2D505CF25C70}">
      <dgm:prSet/>
      <dgm:spPr/>
      <dgm:t>
        <a:bodyPr/>
        <a:lstStyle/>
        <a:p>
          <a:endParaRPr lang="tr-TR"/>
        </a:p>
      </dgm:t>
    </dgm:pt>
    <dgm:pt modelId="{226852A0-ACCF-48BA-8736-50078FEDA9AC}">
      <dgm:prSet phldrT="[Metin]"/>
      <dgm:spPr/>
      <dgm:t>
        <a:bodyPr/>
        <a:lstStyle/>
        <a:p>
          <a:r>
            <a:rPr lang="tr-TR" dirty="0"/>
            <a:t>İl Sağlık Müdürlükleri</a:t>
          </a:r>
        </a:p>
      </dgm:t>
    </dgm:pt>
    <dgm:pt modelId="{3F7D0BCB-191A-4248-BC65-0F3A5D9B5FA5}" type="parTrans" cxnId="{FA6E2BE3-B169-4A96-892D-75F396495A6E}">
      <dgm:prSet/>
      <dgm:spPr/>
      <dgm:t>
        <a:bodyPr/>
        <a:lstStyle/>
        <a:p>
          <a:endParaRPr lang="tr-TR"/>
        </a:p>
      </dgm:t>
    </dgm:pt>
    <dgm:pt modelId="{15A0C9EF-59F6-4522-8733-5205E14ADC1F}" type="sibTrans" cxnId="{FA6E2BE3-B169-4A96-892D-75F396495A6E}">
      <dgm:prSet/>
      <dgm:spPr/>
      <dgm:t>
        <a:bodyPr/>
        <a:lstStyle/>
        <a:p>
          <a:endParaRPr lang="tr-TR"/>
        </a:p>
      </dgm:t>
    </dgm:pt>
    <dgm:pt modelId="{45D29F69-954A-49A9-91B2-76CFCD679B74}" type="pres">
      <dgm:prSet presAssocID="{CC86671F-A560-4FC2-A0EF-2FF46A8C50E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C634A4C5-3A67-49EC-89D5-94903AF80FE5}" type="pres">
      <dgm:prSet presAssocID="{3C5FAA5F-E632-4701-AE93-25A2F5A952DC}" presName="root" presStyleCnt="0">
        <dgm:presLayoutVars>
          <dgm:chMax/>
          <dgm:chPref/>
        </dgm:presLayoutVars>
      </dgm:prSet>
      <dgm:spPr/>
    </dgm:pt>
    <dgm:pt modelId="{A69392D1-EBF4-4615-9533-12A8EC661294}" type="pres">
      <dgm:prSet presAssocID="{3C5FAA5F-E632-4701-AE93-25A2F5A952DC}" presName="rootComposite" presStyleCnt="0">
        <dgm:presLayoutVars/>
      </dgm:prSet>
      <dgm:spPr/>
    </dgm:pt>
    <dgm:pt modelId="{92D1A618-0F0E-475C-98CC-0565C2C4A602}" type="pres">
      <dgm:prSet presAssocID="{3C5FAA5F-E632-4701-AE93-25A2F5A952DC}" presName="ParentAccent" presStyleLbl="alignNode1" presStyleIdx="0" presStyleCnt="1" custScaleX="114761" custScaleY="93756" custLinFactNeighborX="-7712" custLinFactNeighborY="3642"/>
      <dgm:spPr/>
    </dgm:pt>
    <dgm:pt modelId="{9241C065-1336-4820-A0C6-39A6046C5F53}" type="pres">
      <dgm:prSet presAssocID="{3C5FAA5F-E632-4701-AE93-25A2F5A952DC}" presName="ParentSmallAccent" presStyleLbl="fgAcc1" presStyleIdx="0" presStyleCnt="1" custLinFactX="-79130" custLinFactNeighborX="-100000" custLinFactNeighborY="-22218"/>
      <dgm:spPr/>
    </dgm:pt>
    <dgm:pt modelId="{889D558B-900D-425F-8EEC-560E23D3B22B}" type="pres">
      <dgm:prSet presAssocID="{3C5FAA5F-E632-4701-AE93-25A2F5A952DC}" presName="Parent" presStyleLbl="revTx" presStyleIdx="0" presStyleCnt="3" custScaleX="123889" custLinFactNeighborX="-2076" custLinFactNeighborY="327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606EE0-B511-4B36-9698-4386F797F147}" type="pres">
      <dgm:prSet presAssocID="{3C5FAA5F-E632-4701-AE93-25A2F5A952DC}" presName="childShape" presStyleCnt="0">
        <dgm:presLayoutVars>
          <dgm:chMax val="0"/>
          <dgm:chPref val="0"/>
        </dgm:presLayoutVars>
      </dgm:prSet>
      <dgm:spPr/>
    </dgm:pt>
    <dgm:pt modelId="{5CBC72FD-B1D9-472D-9C3C-2A1E105C1237}" type="pres">
      <dgm:prSet presAssocID="{EDF3BAE9-0F4C-48D6-85F4-40996D4FD221}" presName="childComposite" presStyleCnt="0">
        <dgm:presLayoutVars>
          <dgm:chMax val="0"/>
          <dgm:chPref val="0"/>
        </dgm:presLayoutVars>
      </dgm:prSet>
      <dgm:spPr/>
    </dgm:pt>
    <dgm:pt modelId="{E14FCB4F-9698-4921-ADF7-576C86969124}" type="pres">
      <dgm:prSet presAssocID="{EDF3BAE9-0F4C-48D6-85F4-40996D4FD221}" presName="ChildAccent" presStyleLbl="solidFgAcc1" presStyleIdx="0" presStyleCnt="2"/>
      <dgm:spPr/>
    </dgm:pt>
    <dgm:pt modelId="{B18CD418-8C8B-4574-B35D-E7FEF90E88E2}" type="pres">
      <dgm:prSet presAssocID="{EDF3BAE9-0F4C-48D6-85F4-40996D4FD221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C62508-379D-4E17-BDA4-A1ECE0D23E8A}" type="pres">
      <dgm:prSet presAssocID="{226852A0-ACCF-48BA-8736-50078FEDA9AC}" presName="childComposite" presStyleCnt="0">
        <dgm:presLayoutVars>
          <dgm:chMax val="0"/>
          <dgm:chPref val="0"/>
        </dgm:presLayoutVars>
      </dgm:prSet>
      <dgm:spPr/>
    </dgm:pt>
    <dgm:pt modelId="{D2BB3C21-7720-4F4E-95D7-8B7A7963EECE}" type="pres">
      <dgm:prSet presAssocID="{226852A0-ACCF-48BA-8736-50078FEDA9AC}" presName="ChildAccent" presStyleLbl="solidFgAcc1" presStyleIdx="1" presStyleCnt="2"/>
      <dgm:spPr/>
    </dgm:pt>
    <dgm:pt modelId="{998E8545-B1C3-4860-B348-E4C810F9D19F}" type="pres">
      <dgm:prSet presAssocID="{226852A0-ACCF-48BA-8736-50078FEDA9AC}" presName="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A6E2BE3-B169-4A96-892D-75F396495A6E}" srcId="{3C5FAA5F-E632-4701-AE93-25A2F5A952DC}" destId="{226852A0-ACCF-48BA-8736-50078FEDA9AC}" srcOrd="1" destOrd="0" parTransId="{3F7D0BCB-191A-4248-BC65-0F3A5D9B5FA5}" sibTransId="{15A0C9EF-59F6-4522-8733-5205E14ADC1F}"/>
    <dgm:cxn modelId="{F042238C-CC1F-48C8-B626-B149DCE93C50}" type="presOf" srcId="{226852A0-ACCF-48BA-8736-50078FEDA9AC}" destId="{998E8545-B1C3-4860-B348-E4C810F9D19F}" srcOrd="0" destOrd="0" presId="urn:microsoft.com/office/officeart/2008/layout/SquareAccentList"/>
    <dgm:cxn modelId="{1305DCBF-CC5A-4D54-9C1E-60459D3F67FD}" type="presOf" srcId="{3C5FAA5F-E632-4701-AE93-25A2F5A952DC}" destId="{889D558B-900D-425F-8EEC-560E23D3B22B}" srcOrd="0" destOrd="0" presId="urn:microsoft.com/office/officeart/2008/layout/SquareAccentList"/>
    <dgm:cxn modelId="{31537A8B-E215-40FB-B13E-DA66E6648991}" type="presOf" srcId="{EDF3BAE9-0F4C-48D6-85F4-40996D4FD221}" destId="{B18CD418-8C8B-4574-B35D-E7FEF90E88E2}" srcOrd="0" destOrd="0" presId="urn:microsoft.com/office/officeart/2008/layout/SquareAccentList"/>
    <dgm:cxn modelId="{B7383B25-DBB3-436C-A1DE-2D505CF25C70}" srcId="{3C5FAA5F-E632-4701-AE93-25A2F5A952DC}" destId="{EDF3BAE9-0F4C-48D6-85F4-40996D4FD221}" srcOrd="0" destOrd="0" parTransId="{3C1E8B0A-66E2-4242-B840-4D23399342C3}" sibTransId="{4E418825-BD8E-442B-8D9C-6939D62B4834}"/>
    <dgm:cxn modelId="{D940F811-4443-4907-A1D2-D71B4039C8F7}" type="presOf" srcId="{CC86671F-A560-4FC2-A0EF-2FF46A8C50E0}" destId="{45D29F69-954A-49A9-91B2-76CFCD679B74}" srcOrd="0" destOrd="0" presId="urn:microsoft.com/office/officeart/2008/layout/SquareAccentList"/>
    <dgm:cxn modelId="{953A21ED-4FD5-4F7E-923D-C3CA5541CB34}" srcId="{CC86671F-A560-4FC2-A0EF-2FF46A8C50E0}" destId="{3C5FAA5F-E632-4701-AE93-25A2F5A952DC}" srcOrd="0" destOrd="0" parTransId="{E9430B30-00EC-4A6C-9D41-0AD9511CF129}" sibTransId="{567C385B-79BD-421D-8471-B70971ED2667}"/>
    <dgm:cxn modelId="{4EF2AA3B-42AB-4DC9-A188-46617854BB8A}" type="presParOf" srcId="{45D29F69-954A-49A9-91B2-76CFCD679B74}" destId="{C634A4C5-3A67-49EC-89D5-94903AF80FE5}" srcOrd="0" destOrd="0" presId="urn:microsoft.com/office/officeart/2008/layout/SquareAccentList"/>
    <dgm:cxn modelId="{D62D2C76-5AEC-4E46-AC75-A4266AAF395E}" type="presParOf" srcId="{C634A4C5-3A67-49EC-89D5-94903AF80FE5}" destId="{A69392D1-EBF4-4615-9533-12A8EC661294}" srcOrd="0" destOrd="0" presId="urn:microsoft.com/office/officeart/2008/layout/SquareAccentList"/>
    <dgm:cxn modelId="{3B74B1EF-D5EC-4930-9837-7B6D4D555495}" type="presParOf" srcId="{A69392D1-EBF4-4615-9533-12A8EC661294}" destId="{92D1A618-0F0E-475C-98CC-0565C2C4A602}" srcOrd="0" destOrd="0" presId="urn:microsoft.com/office/officeart/2008/layout/SquareAccentList"/>
    <dgm:cxn modelId="{6B65C806-0A60-413B-94A4-D38D1AFDB43C}" type="presParOf" srcId="{A69392D1-EBF4-4615-9533-12A8EC661294}" destId="{9241C065-1336-4820-A0C6-39A6046C5F53}" srcOrd="1" destOrd="0" presId="urn:microsoft.com/office/officeart/2008/layout/SquareAccentList"/>
    <dgm:cxn modelId="{9A8B4CC0-6918-4D23-9BD3-786CF767294F}" type="presParOf" srcId="{A69392D1-EBF4-4615-9533-12A8EC661294}" destId="{889D558B-900D-425F-8EEC-560E23D3B22B}" srcOrd="2" destOrd="0" presId="urn:microsoft.com/office/officeart/2008/layout/SquareAccentList"/>
    <dgm:cxn modelId="{78789CDB-B257-4FF2-B8A6-5B0E34E7A430}" type="presParOf" srcId="{C634A4C5-3A67-49EC-89D5-94903AF80FE5}" destId="{6D606EE0-B511-4B36-9698-4386F797F147}" srcOrd="1" destOrd="0" presId="urn:microsoft.com/office/officeart/2008/layout/SquareAccentList"/>
    <dgm:cxn modelId="{617BC2BE-FDE8-4978-9736-AA213C4D8B26}" type="presParOf" srcId="{6D606EE0-B511-4B36-9698-4386F797F147}" destId="{5CBC72FD-B1D9-472D-9C3C-2A1E105C1237}" srcOrd="0" destOrd="0" presId="urn:microsoft.com/office/officeart/2008/layout/SquareAccentList"/>
    <dgm:cxn modelId="{2BA2B61C-963B-41C0-9779-66D59BACCC1B}" type="presParOf" srcId="{5CBC72FD-B1D9-472D-9C3C-2A1E105C1237}" destId="{E14FCB4F-9698-4921-ADF7-576C86969124}" srcOrd="0" destOrd="0" presId="urn:microsoft.com/office/officeart/2008/layout/SquareAccentList"/>
    <dgm:cxn modelId="{B9FDA13E-5990-4CEF-A34D-9155D8CA3599}" type="presParOf" srcId="{5CBC72FD-B1D9-472D-9C3C-2A1E105C1237}" destId="{B18CD418-8C8B-4574-B35D-E7FEF90E88E2}" srcOrd="1" destOrd="0" presId="urn:microsoft.com/office/officeart/2008/layout/SquareAccentList"/>
    <dgm:cxn modelId="{5FDF856F-BF3B-402B-AF41-A71182EBB2BB}" type="presParOf" srcId="{6D606EE0-B511-4B36-9698-4386F797F147}" destId="{31C62508-379D-4E17-BDA4-A1ECE0D23E8A}" srcOrd="1" destOrd="0" presId="urn:microsoft.com/office/officeart/2008/layout/SquareAccentList"/>
    <dgm:cxn modelId="{904BCEAF-83E9-42F1-A083-735AF89DD413}" type="presParOf" srcId="{31C62508-379D-4E17-BDA4-A1ECE0D23E8A}" destId="{D2BB3C21-7720-4F4E-95D7-8B7A7963EECE}" srcOrd="0" destOrd="0" presId="urn:microsoft.com/office/officeart/2008/layout/SquareAccentList"/>
    <dgm:cxn modelId="{7ABEECBF-E2E7-4612-9383-33845915781F}" type="presParOf" srcId="{31C62508-379D-4E17-BDA4-A1ECE0D23E8A}" destId="{998E8545-B1C3-4860-B348-E4C810F9D19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86671F-A560-4FC2-A0EF-2FF46A8C50E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C5FAA5F-E632-4701-AE93-25A2F5A952DC}">
      <dgm:prSet phldrT="[Metin]"/>
      <dgm:spPr/>
      <dgm:t>
        <a:bodyPr/>
        <a:lstStyle/>
        <a:p>
          <a:r>
            <a:rPr lang="tr-TR" dirty="0"/>
            <a:t>Sorumlu Birimler</a:t>
          </a:r>
        </a:p>
      </dgm:t>
    </dgm:pt>
    <dgm:pt modelId="{E9430B30-00EC-4A6C-9D41-0AD9511CF129}" type="parTrans" cxnId="{953A21ED-4FD5-4F7E-923D-C3CA5541CB34}">
      <dgm:prSet/>
      <dgm:spPr/>
      <dgm:t>
        <a:bodyPr/>
        <a:lstStyle/>
        <a:p>
          <a:endParaRPr lang="tr-TR"/>
        </a:p>
      </dgm:t>
    </dgm:pt>
    <dgm:pt modelId="{567C385B-79BD-421D-8471-B70971ED2667}" type="sibTrans" cxnId="{953A21ED-4FD5-4F7E-923D-C3CA5541CB34}">
      <dgm:prSet/>
      <dgm:spPr/>
      <dgm:t>
        <a:bodyPr/>
        <a:lstStyle/>
        <a:p>
          <a:endParaRPr lang="tr-TR"/>
        </a:p>
      </dgm:t>
    </dgm:pt>
    <dgm:pt modelId="{EDF3BAE9-0F4C-48D6-85F4-40996D4FD221}">
      <dgm:prSet phldrT="[Metin]"/>
      <dgm:spPr/>
      <dgm:t>
        <a:bodyPr/>
        <a:lstStyle/>
        <a:p>
          <a:r>
            <a:rPr lang="tr-TR" dirty="0"/>
            <a:t>Merkez Birimler</a:t>
          </a:r>
        </a:p>
      </dgm:t>
    </dgm:pt>
    <dgm:pt modelId="{3C1E8B0A-66E2-4242-B840-4D23399342C3}" type="parTrans" cxnId="{B7383B25-DBB3-436C-A1DE-2D505CF25C70}">
      <dgm:prSet/>
      <dgm:spPr/>
      <dgm:t>
        <a:bodyPr/>
        <a:lstStyle/>
        <a:p>
          <a:endParaRPr lang="tr-TR"/>
        </a:p>
      </dgm:t>
    </dgm:pt>
    <dgm:pt modelId="{4E418825-BD8E-442B-8D9C-6939D62B4834}" type="sibTrans" cxnId="{B7383B25-DBB3-436C-A1DE-2D505CF25C70}">
      <dgm:prSet/>
      <dgm:spPr/>
      <dgm:t>
        <a:bodyPr/>
        <a:lstStyle/>
        <a:p>
          <a:endParaRPr lang="tr-TR"/>
        </a:p>
      </dgm:t>
    </dgm:pt>
    <dgm:pt modelId="{226852A0-ACCF-48BA-8736-50078FEDA9AC}">
      <dgm:prSet phldrT="[Metin]"/>
      <dgm:spPr/>
      <dgm:t>
        <a:bodyPr/>
        <a:lstStyle/>
        <a:p>
          <a:r>
            <a:rPr lang="tr-TR" dirty="0"/>
            <a:t>İl Sağlık Müdürlükleri</a:t>
          </a:r>
        </a:p>
      </dgm:t>
    </dgm:pt>
    <dgm:pt modelId="{3F7D0BCB-191A-4248-BC65-0F3A5D9B5FA5}" type="parTrans" cxnId="{FA6E2BE3-B169-4A96-892D-75F396495A6E}">
      <dgm:prSet/>
      <dgm:spPr/>
      <dgm:t>
        <a:bodyPr/>
        <a:lstStyle/>
        <a:p>
          <a:endParaRPr lang="tr-TR"/>
        </a:p>
      </dgm:t>
    </dgm:pt>
    <dgm:pt modelId="{15A0C9EF-59F6-4522-8733-5205E14ADC1F}" type="sibTrans" cxnId="{FA6E2BE3-B169-4A96-892D-75F396495A6E}">
      <dgm:prSet/>
      <dgm:spPr/>
      <dgm:t>
        <a:bodyPr/>
        <a:lstStyle/>
        <a:p>
          <a:endParaRPr lang="tr-TR"/>
        </a:p>
      </dgm:t>
    </dgm:pt>
    <dgm:pt modelId="{45D29F69-954A-49A9-91B2-76CFCD679B74}" type="pres">
      <dgm:prSet presAssocID="{CC86671F-A560-4FC2-A0EF-2FF46A8C50E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C634A4C5-3A67-49EC-89D5-94903AF80FE5}" type="pres">
      <dgm:prSet presAssocID="{3C5FAA5F-E632-4701-AE93-25A2F5A952DC}" presName="root" presStyleCnt="0">
        <dgm:presLayoutVars>
          <dgm:chMax/>
          <dgm:chPref/>
        </dgm:presLayoutVars>
      </dgm:prSet>
      <dgm:spPr/>
    </dgm:pt>
    <dgm:pt modelId="{A69392D1-EBF4-4615-9533-12A8EC661294}" type="pres">
      <dgm:prSet presAssocID="{3C5FAA5F-E632-4701-AE93-25A2F5A952DC}" presName="rootComposite" presStyleCnt="0">
        <dgm:presLayoutVars/>
      </dgm:prSet>
      <dgm:spPr/>
    </dgm:pt>
    <dgm:pt modelId="{92D1A618-0F0E-475C-98CC-0565C2C4A602}" type="pres">
      <dgm:prSet presAssocID="{3C5FAA5F-E632-4701-AE93-25A2F5A952DC}" presName="ParentAccent" presStyleLbl="alignNode1" presStyleIdx="0" presStyleCnt="1" custScaleX="114761" custScaleY="93756" custLinFactNeighborX="-7712" custLinFactNeighborY="3642"/>
      <dgm:spPr/>
    </dgm:pt>
    <dgm:pt modelId="{9241C065-1336-4820-A0C6-39A6046C5F53}" type="pres">
      <dgm:prSet presAssocID="{3C5FAA5F-E632-4701-AE93-25A2F5A952DC}" presName="ParentSmallAccent" presStyleLbl="fgAcc1" presStyleIdx="0" presStyleCnt="1" custLinFactX="-79130" custLinFactNeighborX="-100000" custLinFactNeighborY="-22218"/>
      <dgm:spPr/>
    </dgm:pt>
    <dgm:pt modelId="{889D558B-900D-425F-8EEC-560E23D3B22B}" type="pres">
      <dgm:prSet presAssocID="{3C5FAA5F-E632-4701-AE93-25A2F5A952DC}" presName="Parent" presStyleLbl="revTx" presStyleIdx="0" presStyleCnt="3" custScaleX="123889" custLinFactNeighborX="-2076" custLinFactNeighborY="327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606EE0-B511-4B36-9698-4386F797F147}" type="pres">
      <dgm:prSet presAssocID="{3C5FAA5F-E632-4701-AE93-25A2F5A952DC}" presName="childShape" presStyleCnt="0">
        <dgm:presLayoutVars>
          <dgm:chMax val="0"/>
          <dgm:chPref val="0"/>
        </dgm:presLayoutVars>
      </dgm:prSet>
      <dgm:spPr/>
    </dgm:pt>
    <dgm:pt modelId="{5CBC72FD-B1D9-472D-9C3C-2A1E105C1237}" type="pres">
      <dgm:prSet presAssocID="{EDF3BAE9-0F4C-48D6-85F4-40996D4FD221}" presName="childComposite" presStyleCnt="0">
        <dgm:presLayoutVars>
          <dgm:chMax val="0"/>
          <dgm:chPref val="0"/>
        </dgm:presLayoutVars>
      </dgm:prSet>
      <dgm:spPr/>
    </dgm:pt>
    <dgm:pt modelId="{E14FCB4F-9698-4921-ADF7-576C86969124}" type="pres">
      <dgm:prSet presAssocID="{EDF3BAE9-0F4C-48D6-85F4-40996D4FD221}" presName="ChildAccent" presStyleLbl="solidFgAcc1" presStyleIdx="0" presStyleCnt="2"/>
      <dgm:spPr/>
    </dgm:pt>
    <dgm:pt modelId="{B18CD418-8C8B-4574-B35D-E7FEF90E88E2}" type="pres">
      <dgm:prSet presAssocID="{EDF3BAE9-0F4C-48D6-85F4-40996D4FD221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C62508-379D-4E17-BDA4-A1ECE0D23E8A}" type="pres">
      <dgm:prSet presAssocID="{226852A0-ACCF-48BA-8736-50078FEDA9AC}" presName="childComposite" presStyleCnt="0">
        <dgm:presLayoutVars>
          <dgm:chMax val="0"/>
          <dgm:chPref val="0"/>
        </dgm:presLayoutVars>
      </dgm:prSet>
      <dgm:spPr/>
    </dgm:pt>
    <dgm:pt modelId="{D2BB3C21-7720-4F4E-95D7-8B7A7963EECE}" type="pres">
      <dgm:prSet presAssocID="{226852A0-ACCF-48BA-8736-50078FEDA9AC}" presName="ChildAccent" presStyleLbl="solidFgAcc1" presStyleIdx="1" presStyleCnt="2"/>
      <dgm:spPr/>
    </dgm:pt>
    <dgm:pt modelId="{998E8545-B1C3-4860-B348-E4C810F9D19F}" type="pres">
      <dgm:prSet presAssocID="{226852A0-ACCF-48BA-8736-50078FEDA9AC}" presName="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A6E2BE3-B169-4A96-892D-75F396495A6E}" srcId="{3C5FAA5F-E632-4701-AE93-25A2F5A952DC}" destId="{226852A0-ACCF-48BA-8736-50078FEDA9AC}" srcOrd="1" destOrd="0" parTransId="{3F7D0BCB-191A-4248-BC65-0F3A5D9B5FA5}" sibTransId="{15A0C9EF-59F6-4522-8733-5205E14ADC1F}"/>
    <dgm:cxn modelId="{F042238C-CC1F-48C8-B626-B149DCE93C50}" type="presOf" srcId="{226852A0-ACCF-48BA-8736-50078FEDA9AC}" destId="{998E8545-B1C3-4860-B348-E4C810F9D19F}" srcOrd="0" destOrd="0" presId="urn:microsoft.com/office/officeart/2008/layout/SquareAccentList"/>
    <dgm:cxn modelId="{1305DCBF-CC5A-4D54-9C1E-60459D3F67FD}" type="presOf" srcId="{3C5FAA5F-E632-4701-AE93-25A2F5A952DC}" destId="{889D558B-900D-425F-8EEC-560E23D3B22B}" srcOrd="0" destOrd="0" presId="urn:microsoft.com/office/officeart/2008/layout/SquareAccentList"/>
    <dgm:cxn modelId="{31537A8B-E215-40FB-B13E-DA66E6648991}" type="presOf" srcId="{EDF3BAE9-0F4C-48D6-85F4-40996D4FD221}" destId="{B18CD418-8C8B-4574-B35D-E7FEF90E88E2}" srcOrd="0" destOrd="0" presId="urn:microsoft.com/office/officeart/2008/layout/SquareAccentList"/>
    <dgm:cxn modelId="{B7383B25-DBB3-436C-A1DE-2D505CF25C70}" srcId="{3C5FAA5F-E632-4701-AE93-25A2F5A952DC}" destId="{EDF3BAE9-0F4C-48D6-85F4-40996D4FD221}" srcOrd="0" destOrd="0" parTransId="{3C1E8B0A-66E2-4242-B840-4D23399342C3}" sibTransId="{4E418825-BD8E-442B-8D9C-6939D62B4834}"/>
    <dgm:cxn modelId="{D940F811-4443-4907-A1D2-D71B4039C8F7}" type="presOf" srcId="{CC86671F-A560-4FC2-A0EF-2FF46A8C50E0}" destId="{45D29F69-954A-49A9-91B2-76CFCD679B74}" srcOrd="0" destOrd="0" presId="urn:microsoft.com/office/officeart/2008/layout/SquareAccentList"/>
    <dgm:cxn modelId="{953A21ED-4FD5-4F7E-923D-C3CA5541CB34}" srcId="{CC86671F-A560-4FC2-A0EF-2FF46A8C50E0}" destId="{3C5FAA5F-E632-4701-AE93-25A2F5A952DC}" srcOrd="0" destOrd="0" parTransId="{E9430B30-00EC-4A6C-9D41-0AD9511CF129}" sibTransId="{567C385B-79BD-421D-8471-B70971ED2667}"/>
    <dgm:cxn modelId="{4EF2AA3B-42AB-4DC9-A188-46617854BB8A}" type="presParOf" srcId="{45D29F69-954A-49A9-91B2-76CFCD679B74}" destId="{C634A4C5-3A67-49EC-89D5-94903AF80FE5}" srcOrd="0" destOrd="0" presId="urn:microsoft.com/office/officeart/2008/layout/SquareAccentList"/>
    <dgm:cxn modelId="{D62D2C76-5AEC-4E46-AC75-A4266AAF395E}" type="presParOf" srcId="{C634A4C5-3A67-49EC-89D5-94903AF80FE5}" destId="{A69392D1-EBF4-4615-9533-12A8EC661294}" srcOrd="0" destOrd="0" presId="urn:microsoft.com/office/officeart/2008/layout/SquareAccentList"/>
    <dgm:cxn modelId="{3B74B1EF-D5EC-4930-9837-7B6D4D555495}" type="presParOf" srcId="{A69392D1-EBF4-4615-9533-12A8EC661294}" destId="{92D1A618-0F0E-475C-98CC-0565C2C4A602}" srcOrd="0" destOrd="0" presId="urn:microsoft.com/office/officeart/2008/layout/SquareAccentList"/>
    <dgm:cxn modelId="{6B65C806-0A60-413B-94A4-D38D1AFDB43C}" type="presParOf" srcId="{A69392D1-EBF4-4615-9533-12A8EC661294}" destId="{9241C065-1336-4820-A0C6-39A6046C5F53}" srcOrd="1" destOrd="0" presId="urn:microsoft.com/office/officeart/2008/layout/SquareAccentList"/>
    <dgm:cxn modelId="{9A8B4CC0-6918-4D23-9BD3-786CF767294F}" type="presParOf" srcId="{A69392D1-EBF4-4615-9533-12A8EC661294}" destId="{889D558B-900D-425F-8EEC-560E23D3B22B}" srcOrd="2" destOrd="0" presId="urn:microsoft.com/office/officeart/2008/layout/SquareAccentList"/>
    <dgm:cxn modelId="{78789CDB-B257-4FF2-B8A6-5B0E34E7A430}" type="presParOf" srcId="{C634A4C5-3A67-49EC-89D5-94903AF80FE5}" destId="{6D606EE0-B511-4B36-9698-4386F797F147}" srcOrd="1" destOrd="0" presId="urn:microsoft.com/office/officeart/2008/layout/SquareAccentList"/>
    <dgm:cxn modelId="{617BC2BE-FDE8-4978-9736-AA213C4D8B26}" type="presParOf" srcId="{6D606EE0-B511-4B36-9698-4386F797F147}" destId="{5CBC72FD-B1D9-472D-9C3C-2A1E105C1237}" srcOrd="0" destOrd="0" presId="urn:microsoft.com/office/officeart/2008/layout/SquareAccentList"/>
    <dgm:cxn modelId="{2BA2B61C-963B-41C0-9779-66D59BACCC1B}" type="presParOf" srcId="{5CBC72FD-B1D9-472D-9C3C-2A1E105C1237}" destId="{E14FCB4F-9698-4921-ADF7-576C86969124}" srcOrd="0" destOrd="0" presId="urn:microsoft.com/office/officeart/2008/layout/SquareAccentList"/>
    <dgm:cxn modelId="{B9FDA13E-5990-4CEF-A34D-9155D8CA3599}" type="presParOf" srcId="{5CBC72FD-B1D9-472D-9C3C-2A1E105C1237}" destId="{B18CD418-8C8B-4574-B35D-E7FEF90E88E2}" srcOrd="1" destOrd="0" presId="urn:microsoft.com/office/officeart/2008/layout/SquareAccentList"/>
    <dgm:cxn modelId="{5FDF856F-BF3B-402B-AF41-A71182EBB2BB}" type="presParOf" srcId="{6D606EE0-B511-4B36-9698-4386F797F147}" destId="{31C62508-379D-4E17-BDA4-A1ECE0D23E8A}" srcOrd="1" destOrd="0" presId="urn:microsoft.com/office/officeart/2008/layout/SquareAccentList"/>
    <dgm:cxn modelId="{904BCEAF-83E9-42F1-A083-735AF89DD413}" type="presParOf" srcId="{31C62508-379D-4E17-BDA4-A1ECE0D23E8A}" destId="{D2BB3C21-7720-4F4E-95D7-8B7A7963EECE}" srcOrd="0" destOrd="0" presId="urn:microsoft.com/office/officeart/2008/layout/SquareAccentList"/>
    <dgm:cxn modelId="{7ABEECBF-E2E7-4612-9383-33845915781F}" type="presParOf" srcId="{31C62508-379D-4E17-BDA4-A1ECE0D23E8A}" destId="{998E8545-B1C3-4860-B348-E4C810F9D19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86671F-A560-4FC2-A0EF-2FF46A8C50E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C5FAA5F-E632-4701-AE93-25A2F5A952DC}">
      <dgm:prSet phldrT="[Metin]"/>
      <dgm:spPr/>
      <dgm:t>
        <a:bodyPr/>
        <a:lstStyle/>
        <a:p>
          <a:r>
            <a:rPr lang="tr-TR" dirty="0"/>
            <a:t>Sorumlu Birimler</a:t>
          </a:r>
        </a:p>
      </dgm:t>
    </dgm:pt>
    <dgm:pt modelId="{E9430B30-00EC-4A6C-9D41-0AD9511CF129}" type="parTrans" cxnId="{953A21ED-4FD5-4F7E-923D-C3CA5541CB34}">
      <dgm:prSet/>
      <dgm:spPr/>
      <dgm:t>
        <a:bodyPr/>
        <a:lstStyle/>
        <a:p>
          <a:endParaRPr lang="tr-TR"/>
        </a:p>
      </dgm:t>
    </dgm:pt>
    <dgm:pt modelId="{567C385B-79BD-421D-8471-B70971ED2667}" type="sibTrans" cxnId="{953A21ED-4FD5-4F7E-923D-C3CA5541CB34}">
      <dgm:prSet/>
      <dgm:spPr/>
      <dgm:t>
        <a:bodyPr/>
        <a:lstStyle/>
        <a:p>
          <a:endParaRPr lang="tr-TR"/>
        </a:p>
      </dgm:t>
    </dgm:pt>
    <dgm:pt modelId="{EDF3BAE9-0F4C-48D6-85F4-40996D4FD221}">
      <dgm:prSet phldrT="[Metin]"/>
      <dgm:spPr/>
      <dgm:t>
        <a:bodyPr/>
        <a:lstStyle/>
        <a:p>
          <a:r>
            <a:rPr lang="tr-TR" dirty="0"/>
            <a:t>Merkez Birimler</a:t>
          </a:r>
        </a:p>
      </dgm:t>
    </dgm:pt>
    <dgm:pt modelId="{3C1E8B0A-66E2-4242-B840-4D23399342C3}" type="parTrans" cxnId="{B7383B25-DBB3-436C-A1DE-2D505CF25C70}">
      <dgm:prSet/>
      <dgm:spPr/>
      <dgm:t>
        <a:bodyPr/>
        <a:lstStyle/>
        <a:p>
          <a:endParaRPr lang="tr-TR"/>
        </a:p>
      </dgm:t>
    </dgm:pt>
    <dgm:pt modelId="{4E418825-BD8E-442B-8D9C-6939D62B4834}" type="sibTrans" cxnId="{B7383B25-DBB3-436C-A1DE-2D505CF25C70}">
      <dgm:prSet/>
      <dgm:spPr/>
      <dgm:t>
        <a:bodyPr/>
        <a:lstStyle/>
        <a:p>
          <a:endParaRPr lang="tr-TR"/>
        </a:p>
      </dgm:t>
    </dgm:pt>
    <dgm:pt modelId="{226852A0-ACCF-48BA-8736-50078FEDA9AC}">
      <dgm:prSet phldrT="[Metin]"/>
      <dgm:spPr/>
      <dgm:t>
        <a:bodyPr/>
        <a:lstStyle/>
        <a:p>
          <a:r>
            <a:rPr lang="tr-TR" dirty="0"/>
            <a:t>İl Sağlık Müdürlükleri</a:t>
          </a:r>
        </a:p>
      </dgm:t>
    </dgm:pt>
    <dgm:pt modelId="{3F7D0BCB-191A-4248-BC65-0F3A5D9B5FA5}" type="parTrans" cxnId="{FA6E2BE3-B169-4A96-892D-75F396495A6E}">
      <dgm:prSet/>
      <dgm:spPr/>
      <dgm:t>
        <a:bodyPr/>
        <a:lstStyle/>
        <a:p>
          <a:endParaRPr lang="tr-TR"/>
        </a:p>
      </dgm:t>
    </dgm:pt>
    <dgm:pt modelId="{15A0C9EF-59F6-4522-8733-5205E14ADC1F}" type="sibTrans" cxnId="{FA6E2BE3-B169-4A96-892D-75F396495A6E}">
      <dgm:prSet/>
      <dgm:spPr/>
      <dgm:t>
        <a:bodyPr/>
        <a:lstStyle/>
        <a:p>
          <a:endParaRPr lang="tr-TR"/>
        </a:p>
      </dgm:t>
    </dgm:pt>
    <dgm:pt modelId="{45D29F69-954A-49A9-91B2-76CFCD679B74}" type="pres">
      <dgm:prSet presAssocID="{CC86671F-A560-4FC2-A0EF-2FF46A8C50E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C634A4C5-3A67-49EC-89D5-94903AF80FE5}" type="pres">
      <dgm:prSet presAssocID="{3C5FAA5F-E632-4701-AE93-25A2F5A952DC}" presName="root" presStyleCnt="0">
        <dgm:presLayoutVars>
          <dgm:chMax/>
          <dgm:chPref/>
        </dgm:presLayoutVars>
      </dgm:prSet>
      <dgm:spPr/>
    </dgm:pt>
    <dgm:pt modelId="{A69392D1-EBF4-4615-9533-12A8EC661294}" type="pres">
      <dgm:prSet presAssocID="{3C5FAA5F-E632-4701-AE93-25A2F5A952DC}" presName="rootComposite" presStyleCnt="0">
        <dgm:presLayoutVars/>
      </dgm:prSet>
      <dgm:spPr/>
    </dgm:pt>
    <dgm:pt modelId="{92D1A618-0F0E-475C-98CC-0565C2C4A602}" type="pres">
      <dgm:prSet presAssocID="{3C5FAA5F-E632-4701-AE93-25A2F5A952DC}" presName="ParentAccent" presStyleLbl="alignNode1" presStyleIdx="0" presStyleCnt="1" custScaleX="114761" custScaleY="93756" custLinFactNeighborX="-7712" custLinFactNeighborY="3642"/>
      <dgm:spPr/>
    </dgm:pt>
    <dgm:pt modelId="{9241C065-1336-4820-A0C6-39A6046C5F53}" type="pres">
      <dgm:prSet presAssocID="{3C5FAA5F-E632-4701-AE93-25A2F5A952DC}" presName="ParentSmallAccent" presStyleLbl="fgAcc1" presStyleIdx="0" presStyleCnt="1" custLinFactX="-79130" custLinFactNeighborX="-100000" custLinFactNeighborY="-22218"/>
      <dgm:spPr/>
    </dgm:pt>
    <dgm:pt modelId="{889D558B-900D-425F-8EEC-560E23D3B22B}" type="pres">
      <dgm:prSet presAssocID="{3C5FAA5F-E632-4701-AE93-25A2F5A952DC}" presName="Parent" presStyleLbl="revTx" presStyleIdx="0" presStyleCnt="3" custScaleX="123889" custLinFactNeighborX="-2076" custLinFactNeighborY="327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606EE0-B511-4B36-9698-4386F797F147}" type="pres">
      <dgm:prSet presAssocID="{3C5FAA5F-E632-4701-AE93-25A2F5A952DC}" presName="childShape" presStyleCnt="0">
        <dgm:presLayoutVars>
          <dgm:chMax val="0"/>
          <dgm:chPref val="0"/>
        </dgm:presLayoutVars>
      </dgm:prSet>
      <dgm:spPr/>
    </dgm:pt>
    <dgm:pt modelId="{5CBC72FD-B1D9-472D-9C3C-2A1E105C1237}" type="pres">
      <dgm:prSet presAssocID="{EDF3BAE9-0F4C-48D6-85F4-40996D4FD221}" presName="childComposite" presStyleCnt="0">
        <dgm:presLayoutVars>
          <dgm:chMax val="0"/>
          <dgm:chPref val="0"/>
        </dgm:presLayoutVars>
      </dgm:prSet>
      <dgm:spPr/>
    </dgm:pt>
    <dgm:pt modelId="{E14FCB4F-9698-4921-ADF7-576C86969124}" type="pres">
      <dgm:prSet presAssocID="{EDF3BAE9-0F4C-48D6-85F4-40996D4FD221}" presName="ChildAccent" presStyleLbl="solidFgAcc1" presStyleIdx="0" presStyleCnt="2"/>
      <dgm:spPr/>
    </dgm:pt>
    <dgm:pt modelId="{B18CD418-8C8B-4574-B35D-E7FEF90E88E2}" type="pres">
      <dgm:prSet presAssocID="{EDF3BAE9-0F4C-48D6-85F4-40996D4FD221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C62508-379D-4E17-BDA4-A1ECE0D23E8A}" type="pres">
      <dgm:prSet presAssocID="{226852A0-ACCF-48BA-8736-50078FEDA9AC}" presName="childComposite" presStyleCnt="0">
        <dgm:presLayoutVars>
          <dgm:chMax val="0"/>
          <dgm:chPref val="0"/>
        </dgm:presLayoutVars>
      </dgm:prSet>
      <dgm:spPr/>
    </dgm:pt>
    <dgm:pt modelId="{D2BB3C21-7720-4F4E-95D7-8B7A7963EECE}" type="pres">
      <dgm:prSet presAssocID="{226852A0-ACCF-48BA-8736-50078FEDA9AC}" presName="ChildAccent" presStyleLbl="solidFgAcc1" presStyleIdx="1" presStyleCnt="2"/>
      <dgm:spPr/>
    </dgm:pt>
    <dgm:pt modelId="{998E8545-B1C3-4860-B348-E4C810F9D19F}" type="pres">
      <dgm:prSet presAssocID="{226852A0-ACCF-48BA-8736-50078FEDA9AC}" presName="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A6E2BE3-B169-4A96-892D-75F396495A6E}" srcId="{3C5FAA5F-E632-4701-AE93-25A2F5A952DC}" destId="{226852A0-ACCF-48BA-8736-50078FEDA9AC}" srcOrd="1" destOrd="0" parTransId="{3F7D0BCB-191A-4248-BC65-0F3A5D9B5FA5}" sibTransId="{15A0C9EF-59F6-4522-8733-5205E14ADC1F}"/>
    <dgm:cxn modelId="{F042238C-CC1F-48C8-B626-B149DCE93C50}" type="presOf" srcId="{226852A0-ACCF-48BA-8736-50078FEDA9AC}" destId="{998E8545-B1C3-4860-B348-E4C810F9D19F}" srcOrd="0" destOrd="0" presId="urn:microsoft.com/office/officeart/2008/layout/SquareAccentList"/>
    <dgm:cxn modelId="{1305DCBF-CC5A-4D54-9C1E-60459D3F67FD}" type="presOf" srcId="{3C5FAA5F-E632-4701-AE93-25A2F5A952DC}" destId="{889D558B-900D-425F-8EEC-560E23D3B22B}" srcOrd="0" destOrd="0" presId="urn:microsoft.com/office/officeart/2008/layout/SquareAccentList"/>
    <dgm:cxn modelId="{31537A8B-E215-40FB-B13E-DA66E6648991}" type="presOf" srcId="{EDF3BAE9-0F4C-48D6-85F4-40996D4FD221}" destId="{B18CD418-8C8B-4574-B35D-E7FEF90E88E2}" srcOrd="0" destOrd="0" presId="urn:microsoft.com/office/officeart/2008/layout/SquareAccentList"/>
    <dgm:cxn modelId="{B7383B25-DBB3-436C-A1DE-2D505CF25C70}" srcId="{3C5FAA5F-E632-4701-AE93-25A2F5A952DC}" destId="{EDF3BAE9-0F4C-48D6-85F4-40996D4FD221}" srcOrd="0" destOrd="0" parTransId="{3C1E8B0A-66E2-4242-B840-4D23399342C3}" sibTransId="{4E418825-BD8E-442B-8D9C-6939D62B4834}"/>
    <dgm:cxn modelId="{D940F811-4443-4907-A1D2-D71B4039C8F7}" type="presOf" srcId="{CC86671F-A560-4FC2-A0EF-2FF46A8C50E0}" destId="{45D29F69-954A-49A9-91B2-76CFCD679B74}" srcOrd="0" destOrd="0" presId="urn:microsoft.com/office/officeart/2008/layout/SquareAccentList"/>
    <dgm:cxn modelId="{953A21ED-4FD5-4F7E-923D-C3CA5541CB34}" srcId="{CC86671F-A560-4FC2-A0EF-2FF46A8C50E0}" destId="{3C5FAA5F-E632-4701-AE93-25A2F5A952DC}" srcOrd="0" destOrd="0" parTransId="{E9430B30-00EC-4A6C-9D41-0AD9511CF129}" sibTransId="{567C385B-79BD-421D-8471-B70971ED2667}"/>
    <dgm:cxn modelId="{4EF2AA3B-42AB-4DC9-A188-46617854BB8A}" type="presParOf" srcId="{45D29F69-954A-49A9-91B2-76CFCD679B74}" destId="{C634A4C5-3A67-49EC-89D5-94903AF80FE5}" srcOrd="0" destOrd="0" presId="urn:microsoft.com/office/officeart/2008/layout/SquareAccentList"/>
    <dgm:cxn modelId="{D62D2C76-5AEC-4E46-AC75-A4266AAF395E}" type="presParOf" srcId="{C634A4C5-3A67-49EC-89D5-94903AF80FE5}" destId="{A69392D1-EBF4-4615-9533-12A8EC661294}" srcOrd="0" destOrd="0" presId="urn:microsoft.com/office/officeart/2008/layout/SquareAccentList"/>
    <dgm:cxn modelId="{3B74B1EF-D5EC-4930-9837-7B6D4D555495}" type="presParOf" srcId="{A69392D1-EBF4-4615-9533-12A8EC661294}" destId="{92D1A618-0F0E-475C-98CC-0565C2C4A602}" srcOrd="0" destOrd="0" presId="urn:microsoft.com/office/officeart/2008/layout/SquareAccentList"/>
    <dgm:cxn modelId="{6B65C806-0A60-413B-94A4-D38D1AFDB43C}" type="presParOf" srcId="{A69392D1-EBF4-4615-9533-12A8EC661294}" destId="{9241C065-1336-4820-A0C6-39A6046C5F53}" srcOrd="1" destOrd="0" presId="urn:microsoft.com/office/officeart/2008/layout/SquareAccentList"/>
    <dgm:cxn modelId="{9A8B4CC0-6918-4D23-9BD3-786CF767294F}" type="presParOf" srcId="{A69392D1-EBF4-4615-9533-12A8EC661294}" destId="{889D558B-900D-425F-8EEC-560E23D3B22B}" srcOrd="2" destOrd="0" presId="urn:microsoft.com/office/officeart/2008/layout/SquareAccentList"/>
    <dgm:cxn modelId="{78789CDB-B257-4FF2-B8A6-5B0E34E7A430}" type="presParOf" srcId="{C634A4C5-3A67-49EC-89D5-94903AF80FE5}" destId="{6D606EE0-B511-4B36-9698-4386F797F147}" srcOrd="1" destOrd="0" presId="urn:microsoft.com/office/officeart/2008/layout/SquareAccentList"/>
    <dgm:cxn modelId="{617BC2BE-FDE8-4978-9736-AA213C4D8B26}" type="presParOf" srcId="{6D606EE0-B511-4B36-9698-4386F797F147}" destId="{5CBC72FD-B1D9-472D-9C3C-2A1E105C1237}" srcOrd="0" destOrd="0" presId="urn:microsoft.com/office/officeart/2008/layout/SquareAccentList"/>
    <dgm:cxn modelId="{2BA2B61C-963B-41C0-9779-66D59BACCC1B}" type="presParOf" srcId="{5CBC72FD-B1D9-472D-9C3C-2A1E105C1237}" destId="{E14FCB4F-9698-4921-ADF7-576C86969124}" srcOrd="0" destOrd="0" presId="urn:microsoft.com/office/officeart/2008/layout/SquareAccentList"/>
    <dgm:cxn modelId="{B9FDA13E-5990-4CEF-A34D-9155D8CA3599}" type="presParOf" srcId="{5CBC72FD-B1D9-472D-9C3C-2A1E105C1237}" destId="{B18CD418-8C8B-4574-B35D-E7FEF90E88E2}" srcOrd="1" destOrd="0" presId="urn:microsoft.com/office/officeart/2008/layout/SquareAccentList"/>
    <dgm:cxn modelId="{5FDF856F-BF3B-402B-AF41-A71182EBB2BB}" type="presParOf" srcId="{6D606EE0-B511-4B36-9698-4386F797F147}" destId="{31C62508-379D-4E17-BDA4-A1ECE0D23E8A}" srcOrd="1" destOrd="0" presId="urn:microsoft.com/office/officeart/2008/layout/SquareAccentList"/>
    <dgm:cxn modelId="{904BCEAF-83E9-42F1-A083-735AF89DD413}" type="presParOf" srcId="{31C62508-379D-4E17-BDA4-A1ECE0D23E8A}" destId="{D2BB3C21-7720-4F4E-95D7-8B7A7963EECE}" srcOrd="0" destOrd="0" presId="urn:microsoft.com/office/officeart/2008/layout/SquareAccentList"/>
    <dgm:cxn modelId="{7ABEECBF-E2E7-4612-9383-33845915781F}" type="presParOf" srcId="{31C62508-379D-4E17-BDA4-A1ECE0D23E8A}" destId="{998E8545-B1C3-4860-B348-E4C810F9D19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618-0F0E-475C-98CC-0565C2C4A602}">
      <dsp:nvSpPr>
        <dsp:cNvPr id="0" name=""/>
        <dsp:cNvSpPr/>
      </dsp:nvSpPr>
      <dsp:spPr>
        <a:xfrm>
          <a:off x="93788" y="393193"/>
          <a:ext cx="2057592" cy="19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1C065-1336-4820-A0C6-39A6046C5F53}">
      <dsp:nvSpPr>
        <dsp:cNvPr id="0" name=""/>
        <dsp:cNvSpPr/>
      </dsp:nvSpPr>
      <dsp:spPr>
        <a:xfrm>
          <a:off x="128445" y="428879"/>
          <a:ext cx="131715" cy="1317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D558B-900D-425F-8EEC-560E23D3B22B}">
      <dsp:nvSpPr>
        <dsp:cNvPr id="0" name=""/>
        <dsp:cNvSpPr/>
      </dsp:nvSpPr>
      <dsp:spPr>
        <a:xfrm>
          <a:off x="113008" y="12406"/>
          <a:ext cx="2221251" cy="378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Sorumlu Birimler</a:t>
          </a:r>
        </a:p>
      </dsp:txBody>
      <dsp:txXfrm>
        <a:off x="113008" y="12406"/>
        <a:ext cx="2221251" cy="378925"/>
      </dsp:txXfrm>
    </dsp:sp>
    <dsp:sp modelId="{E14FCB4F-9698-4921-ADF7-576C86969124}">
      <dsp:nvSpPr>
        <dsp:cNvPr id="0" name=""/>
        <dsp:cNvSpPr/>
      </dsp:nvSpPr>
      <dsp:spPr>
        <a:xfrm>
          <a:off x="150230" y="765168"/>
          <a:ext cx="131712" cy="131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CD418-8C8B-4574-B35D-E7FEF90E88E2}">
      <dsp:nvSpPr>
        <dsp:cNvPr id="0" name=""/>
        <dsp:cNvSpPr/>
      </dsp:nvSpPr>
      <dsp:spPr>
        <a:xfrm>
          <a:off x="275735" y="677514"/>
          <a:ext cx="1667431" cy="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Merkez Birimler</a:t>
          </a:r>
        </a:p>
      </dsp:txBody>
      <dsp:txXfrm>
        <a:off x="275735" y="677514"/>
        <a:ext cx="1667431" cy="307021"/>
      </dsp:txXfrm>
    </dsp:sp>
    <dsp:sp modelId="{D2BB3C21-7720-4F4E-95D7-8B7A7963EECE}">
      <dsp:nvSpPr>
        <dsp:cNvPr id="0" name=""/>
        <dsp:cNvSpPr/>
      </dsp:nvSpPr>
      <dsp:spPr>
        <a:xfrm>
          <a:off x="150230" y="1072190"/>
          <a:ext cx="131712" cy="131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E8545-B1C3-4860-B348-E4C810F9D19F}">
      <dsp:nvSpPr>
        <dsp:cNvPr id="0" name=""/>
        <dsp:cNvSpPr/>
      </dsp:nvSpPr>
      <dsp:spPr>
        <a:xfrm>
          <a:off x="275735" y="984536"/>
          <a:ext cx="1667431" cy="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İl Sağlık Müdürlükleri</a:t>
          </a:r>
        </a:p>
      </dsp:txBody>
      <dsp:txXfrm>
        <a:off x="275735" y="984536"/>
        <a:ext cx="1667431" cy="307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B5039-C25C-4F09-9DF4-C06633FEFA7E}">
      <dsp:nvSpPr>
        <dsp:cNvPr id="0" name=""/>
        <dsp:cNvSpPr/>
      </dsp:nvSpPr>
      <dsp:spPr>
        <a:xfrm rot="21300000">
          <a:off x="16505" y="1733860"/>
          <a:ext cx="5345765" cy="61217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7CB9A-7971-43A4-A496-09109FA82D9D}">
      <dsp:nvSpPr>
        <dsp:cNvPr id="0" name=""/>
        <dsp:cNvSpPr/>
      </dsp:nvSpPr>
      <dsp:spPr>
        <a:xfrm>
          <a:off x="645453" y="203994"/>
          <a:ext cx="1613633" cy="163195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2FBE1-2315-488F-9E77-09FC631E3A16}">
      <dsp:nvSpPr>
        <dsp:cNvPr id="0" name=""/>
        <dsp:cNvSpPr/>
      </dsp:nvSpPr>
      <dsp:spPr>
        <a:xfrm>
          <a:off x="2850751" y="0"/>
          <a:ext cx="1721208" cy="171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1 rakamı bir riskin gerçekleşme </a:t>
          </a:r>
          <a:r>
            <a:rPr lang="tr-TR" sz="1500" b="1" kern="1200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olasılığının hemen hemen olmadığı</a:t>
          </a:r>
          <a:r>
            <a:rPr lang="tr-TR" sz="15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; </a:t>
          </a:r>
          <a:endParaRPr lang="tr-TR" sz="1500" kern="1200" dirty="0">
            <a:latin typeface="+mn-lt"/>
          </a:endParaRPr>
        </a:p>
      </dsp:txBody>
      <dsp:txXfrm>
        <a:off x="2850751" y="0"/>
        <a:ext cx="1721208" cy="1713554"/>
      </dsp:txXfrm>
    </dsp:sp>
    <dsp:sp modelId="{BB7B39F2-E3FD-412F-83D2-F5AB1E3FFD3A}">
      <dsp:nvSpPr>
        <dsp:cNvPr id="0" name=""/>
        <dsp:cNvSpPr/>
      </dsp:nvSpPr>
      <dsp:spPr>
        <a:xfrm>
          <a:off x="3119690" y="2243940"/>
          <a:ext cx="1613633" cy="163195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45716-734B-47FB-99A5-F3B16AFE7296}">
      <dsp:nvSpPr>
        <dsp:cNvPr id="0" name=""/>
        <dsp:cNvSpPr/>
      </dsp:nvSpPr>
      <dsp:spPr>
        <a:xfrm>
          <a:off x="806816" y="2366337"/>
          <a:ext cx="1721208" cy="171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5 rakamı riskin gerçekleşmesinin </a:t>
          </a:r>
          <a:r>
            <a:rPr lang="tr-TR" sz="1500" b="1" kern="1200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neredeyse kesin olduğu</a:t>
          </a:r>
          <a:r>
            <a:rPr lang="tr-TR" sz="15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 anlamına gelir.</a:t>
          </a:r>
          <a:endParaRPr lang="tr-TR" sz="1500" kern="1200" dirty="0">
            <a:latin typeface="+mn-lt"/>
          </a:endParaRPr>
        </a:p>
      </dsp:txBody>
      <dsp:txXfrm>
        <a:off x="806816" y="2366337"/>
        <a:ext cx="1721208" cy="1713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B5039-C25C-4F09-9DF4-C06633FEFA7E}">
      <dsp:nvSpPr>
        <dsp:cNvPr id="0" name=""/>
        <dsp:cNvSpPr/>
      </dsp:nvSpPr>
      <dsp:spPr>
        <a:xfrm rot="21300000">
          <a:off x="17090" y="1540465"/>
          <a:ext cx="5534951" cy="63383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7CB9A-7971-43A4-A496-09109FA82D9D}">
      <dsp:nvSpPr>
        <dsp:cNvPr id="0" name=""/>
        <dsp:cNvSpPr/>
      </dsp:nvSpPr>
      <dsp:spPr>
        <a:xfrm>
          <a:off x="668295" y="185738"/>
          <a:ext cx="1670739" cy="148590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2FBE1-2315-488F-9E77-09FC631E3A16}">
      <dsp:nvSpPr>
        <dsp:cNvPr id="0" name=""/>
        <dsp:cNvSpPr/>
      </dsp:nvSpPr>
      <dsp:spPr>
        <a:xfrm>
          <a:off x="2951639" y="0"/>
          <a:ext cx="1782122" cy="156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1 rakamı riskin gerçekleşmesi sonucu doğuracağı sonucun </a:t>
          </a:r>
          <a:r>
            <a:rPr lang="tr-TR" sz="1400" b="1" kern="1200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çok az önemli olduğu</a:t>
          </a:r>
          <a:endParaRPr lang="tr-TR" sz="1400" kern="1200" dirty="0">
            <a:latin typeface="+mn-lt"/>
          </a:endParaRPr>
        </a:p>
      </dsp:txBody>
      <dsp:txXfrm>
        <a:off x="2951639" y="0"/>
        <a:ext cx="1782122" cy="1560201"/>
      </dsp:txXfrm>
    </dsp:sp>
    <dsp:sp modelId="{BB7B39F2-E3FD-412F-83D2-F5AB1E3FFD3A}">
      <dsp:nvSpPr>
        <dsp:cNvPr id="0" name=""/>
        <dsp:cNvSpPr/>
      </dsp:nvSpPr>
      <dsp:spPr>
        <a:xfrm>
          <a:off x="3230096" y="2043121"/>
          <a:ext cx="1670739" cy="148590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45716-734B-47FB-99A5-F3B16AFE7296}">
      <dsp:nvSpPr>
        <dsp:cNvPr id="0" name=""/>
        <dsp:cNvSpPr/>
      </dsp:nvSpPr>
      <dsp:spPr>
        <a:xfrm>
          <a:off x="835369" y="2154564"/>
          <a:ext cx="1782122" cy="156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5 rakamı bu sonucun </a:t>
          </a:r>
          <a:r>
            <a:rPr lang="tr-TR" sz="1400" b="1" kern="1200" dirty="0">
              <a:solidFill>
                <a:srgbClr val="C00000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çok önemli olduğu </a:t>
          </a:r>
          <a:r>
            <a:rPr lang="tr-TR" sz="1400" kern="1200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rPr>
            <a:t>anlamına gelir.</a:t>
          </a:r>
          <a:endParaRPr lang="tr-TR" sz="1400" kern="1200" dirty="0">
            <a:latin typeface="+mn-lt"/>
          </a:endParaRPr>
        </a:p>
      </dsp:txBody>
      <dsp:txXfrm>
        <a:off x="835369" y="2154564"/>
        <a:ext cx="1782122" cy="1560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618-0F0E-475C-98CC-0565C2C4A602}">
      <dsp:nvSpPr>
        <dsp:cNvPr id="0" name=""/>
        <dsp:cNvSpPr/>
      </dsp:nvSpPr>
      <dsp:spPr>
        <a:xfrm>
          <a:off x="93788" y="393193"/>
          <a:ext cx="2057592" cy="19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1C065-1336-4820-A0C6-39A6046C5F53}">
      <dsp:nvSpPr>
        <dsp:cNvPr id="0" name=""/>
        <dsp:cNvSpPr/>
      </dsp:nvSpPr>
      <dsp:spPr>
        <a:xfrm>
          <a:off x="128445" y="428879"/>
          <a:ext cx="131715" cy="1317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D558B-900D-425F-8EEC-560E23D3B22B}">
      <dsp:nvSpPr>
        <dsp:cNvPr id="0" name=""/>
        <dsp:cNvSpPr/>
      </dsp:nvSpPr>
      <dsp:spPr>
        <a:xfrm>
          <a:off x="113008" y="12406"/>
          <a:ext cx="2221251" cy="378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Sorumlu Birimler</a:t>
          </a:r>
        </a:p>
      </dsp:txBody>
      <dsp:txXfrm>
        <a:off x="113008" y="12406"/>
        <a:ext cx="2221251" cy="378925"/>
      </dsp:txXfrm>
    </dsp:sp>
    <dsp:sp modelId="{E14FCB4F-9698-4921-ADF7-576C86969124}">
      <dsp:nvSpPr>
        <dsp:cNvPr id="0" name=""/>
        <dsp:cNvSpPr/>
      </dsp:nvSpPr>
      <dsp:spPr>
        <a:xfrm>
          <a:off x="150230" y="765168"/>
          <a:ext cx="131712" cy="131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CD418-8C8B-4574-B35D-E7FEF90E88E2}">
      <dsp:nvSpPr>
        <dsp:cNvPr id="0" name=""/>
        <dsp:cNvSpPr/>
      </dsp:nvSpPr>
      <dsp:spPr>
        <a:xfrm>
          <a:off x="275735" y="677514"/>
          <a:ext cx="1667431" cy="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Merkez Birimler</a:t>
          </a:r>
        </a:p>
      </dsp:txBody>
      <dsp:txXfrm>
        <a:off x="275735" y="677514"/>
        <a:ext cx="1667431" cy="307021"/>
      </dsp:txXfrm>
    </dsp:sp>
    <dsp:sp modelId="{D2BB3C21-7720-4F4E-95D7-8B7A7963EECE}">
      <dsp:nvSpPr>
        <dsp:cNvPr id="0" name=""/>
        <dsp:cNvSpPr/>
      </dsp:nvSpPr>
      <dsp:spPr>
        <a:xfrm>
          <a:off x="150230" y="1072190"/>
          <a:ext cx="131712" cy="131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E8545-B1C3-4860-B348-E4C810F9D19F}">
      <dsp:nvSpPr>
        <dsp:cNvPr id="0" name=""/>
        <dsp:cNvSpPr/>
      </dsp:nvSpPr>
      <dsp:spPr>
        <a:xfrm>
          <a:off x="275735" y="984536"/>
          <a:ext cx="1667431" cy="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İl Sağlık Müdürlükleri</a:t>
          </a:r>
        </a:p>
      </dsp:txBody>
      <dsp:txXfrm>
        <a:off x="275735" y="984536"/>
        <a:ext cx="1667431" cy="307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618-0F0E-475C-98CC-0565C2C4A602}">
      <dsp:nvSpPr>
        <dsp:cNvPr id="0" name=""/>
        <dsp:cNvSpPr/>
      </dsp:nvSpPr>
      <dsp:spPr>
        <a:xfrm>
          <a:off x="93788" y="393193"/>
          <a:ext cx="2057592" cy="19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1C065-1336-4820-A0C6-39A6046C5F53}">
      <dsp:nvSpPr>
        <dsp:cNvPr id="0" name=""/>
        <dsp:cNvSpPr/>
      </dsp:nvSpPr>
      <dsp:spPr>
        <a:xfrm>
          <a:off x="128445" y="428879"/>
          <a:ext cx="131715" cy="1317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D558B-900D-425F-8EEC-560E23D3B22B}">
      <dsp:nvSpPr>
        <dsp:cNvPr id="0" name=""/>
        <dsp:cNvSpPr/>
      </dsp:nvSpPr>
      <dsp:spPr>
        <a:xfrm>
          <a:off x="113008" y="12406"/>
          <a:ext cx="2221251" cy="378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Sorumlu Birimler</a:t>
          </a:r>
        </a:p>
      </dsp:txBody>
      <dsp:txXfrm>
        <a:off x="113008" y="12406"/>
        <a:ext cx="2221251" cy="378925"/>
      </dsp:txXfrm>
    </dsp:sp>
    <dsp:sp modelId="{E14FCB4F-9698-4921-ADF7-576C86969124}">
      <dsp:nvSpPr>
        <dsp:cNvPr id="0" name=""/>
        <dsp:cNvSpPr/>
      </dsp:nvSpPr>
      <dsp:spPr>
        <a:xfrm>
          <a:off x="150230" y="765168"/>
          <a:ext cx="131712" cy="131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CD418-8C8B-4574-B35D-E7FEF90E88E2}">
      <dsp:nvSpPr>
        <dsp:cNvPr id="0" name=""/>
        <dsp:cNvSpPr/>
      </dsp:nvSpPr>
      <dsp:spPr>
        <a:xfrm>
          <a:off x="275735" y="677514"/>
          <a:ext cx="1667431" cy="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Merkez Birimler</a:t>
          </a:r>
        </a:p>
      </dsp:txBody>
      <dsp:txXfrm>
        <a:off x="275735" y="677514"/>
        <a:ext cx="1667431" cy="307021"/>
      </dsp:txXfrm>
    </dsp:sp>
    <dsp:sp modelId="{D2BB3C21-7720-4F4E-95D7-8B7A7963EECE}">
      <dsp:nvSpPr>
        <dsp:cNvPr id="0" name=""/>
        <dsp:cNvSpPr/>
      </dsp:nvSpPr>
      <dsp:spPr>
        <a:xfrm>
          <a:off x="150230" y="1072190"/>
          <a:ext cx="131712" cy="131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E8545-B1C3-4860-B348-E4C810F9D19F}">
      <dsp:nvSpPr>
        <dsp:cNvPr id="0" name=""/>
        <dsp:cNvSpPr/>
      </dsp:nvSpPr>
      <dsp:spPr>
        <a:xfrm>
          <a:off x="275735" y="984536"/>
          <a:ext cx="1667431" cy="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İl Sağlık Müdürlükleri</a:t>
          </a:r>
        </a:p>
      </dsp:txBody>
      <dsp:txXfrm>
        <a:off x="275735" y="984536"/>
        <a:ext cx="1667431" cy="3070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618-0F0E-475C-98CC-0565C2C4A602}">
      <dsp:nvSpPr>
        <dsp:cNvPr id="0" name=""/>
        <dsp:cNvSpPr/>
      </dsp:nvSpPr>
      <dsp:spPr>
        <a:xfrm>
          <a:off x="93788" y="393193"/>
          <a:ext cx="2057592" cy="19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1C065-1336-4820-A0C6-39A6046C5F53}">
      <dsp:nvSpPr>
        <dsp:cNvPr id="0" name=""/>
        <dsp:cNvSpPr/>
      </dsp:nvSpPr>
      <dsp:spPr>
        <a:xfrm>
          <a:off x="128445" y="428879"/>
          <a:ext cx="131715" cy="1317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D558B-900D-425F-8EEC-560E23D3B22B}">
      <dsp:nvSpPr>
        <dsp:cNvPr id="0" name=""/>
        <dsp:cNvSpPr/>
      </dsp:nvSpPr>
      <dsp:spPr>
        <a:xfrm>
          <a:off x="113008" y="12406"/>
          <a:ext cx="2221251" cy="378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/>
            <a:t>Sorumlu Birimler</a:t>
          </a:r>
        </a:p>
      </dsp:txBody>
      <dsp:txXfrm>
        <a:off x="113008" y="12406"/>
        <a:ext cx="2221251" cy="378925"/>
      </dsp:txXfrm>
    </dsp:sp>
    <dsp:sp modelId="{E14FCB4F-9698-4921-ADF7-576C86969124}">
      <dsp:nvSpPr>
        <dsp:cNvPr id="0" name=""/>
        <dsp:cNvSpPr/>
      </dsp:nvSpPr>
      <dsp:spPr>
        <a:xfrm>
          <a:off x="150230" y="765168"/>
          <a:ext cx="131712" cy="131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CD418-8C8B-4574-B35D-E7FEF90E88E2}">
      <dsp:nvSpPr>
        <dsp:cNvPr id="0" name=""/>
        <dsp:cNvSpPr/>
      </dsp:nvSpPr>
      <dsp:spPr>
        <a:xfrm>
          <a:off x="275735" y="677514"/>
          <a:ext cx="1667431" cy="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Merkez Birimler</a:t>
          </a:r>
        </a:p>
      </dsp:txBody>
      <dsp:txXfrm>
        <a:off x="275735" y="677514"/>
        <a:ext cx="1667431" cy="307021"/>
      </dsp:txXfrm>
    </dsp:sp>
    <dsp:sp modelId="{D2BB3C21-7720-4F4E-95D7-8B7A7963EECE}">
      <dsp:nvSpPr>
        <dsp:cNvPr id="0" name=""/>
        <dsp:cNvSpPr/>
      </dsp:nvSpPr>
      <dsp:spPr>
        <a:xfrm>
          <a:off x="150230" y="1072190"/>
          <a:ext cx="131712" cy="131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E8545-B1C3-4860-B348-E4C810F9D19F}">
      <dsp:nvSpPr>
        <dsp:cNvPr id="0" name=""/>
        <dsp:cNvSpPr/>
      </dsp:nvSpPr>
      <dsp:spPr>
        <a:xfrm>
          <a:off x="275735" y="984536"/>
          <a:ext cx="1667431" cy="307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/>
            <a:t>İl Sağlık Müdürlükleri</a:t>
          </a:r>
        </a:p>
      </dsp:txBody>
      <dsp:txXfrm>
        <a:off x="275735" y="984536"/>
        <a:ext cx="1667431" cy="307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048524A6-CE3F-4A90-AF45-FC2B647196E7}" type="datetimeFigureOut">
              <a:rPr lang="tr-TR" smtClean="0"/>
              <a:t>9.07.2021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3" cy="34106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2800" y="6456613"/>
            <a:ext cx="4301543" cy="34106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BC212B49-2AA9-4769-BFF0-38AE2E5D13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6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3BB384BF-8403-4CF2-BA85-C831FD6A52F0}" type="datetimeFigureOut">
              <a:rPr lang="tr-TR" smtClean="0"/>
              <a:t>9.07.2021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4106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4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3070D695-6253-43A2-ABD5-115974ABEB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21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0D695-6253-43A2-ABD5-115974ABEBE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082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0D695-6253-43A2-ABD5-115974ABEBE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202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0D695-6253-43A2-ABD5-115974ABEBE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30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_SB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574800"/>
            <a:ext cx="37084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7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60A8A587-E2FE-CC4C-A2E1-789A183BF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0" b="39873"/>
          <a:stretch/>
        </p:blipFill>
        <p:spPr>
          <a:xfrm>
            <a:off x="6369270" y="-648400"/>
            <a:ext cx="5822730" cy="7522166"/>
          </a:xfrm>
          <a:prstGeom prst="rect">
            <a:avLst/>
          </a:prstGeom>
        </p:spPr>
      </p:pic>
      <p:sp>
        <p:nvSpPr>
          <p:cNvPr id="14" name="Metin kutusu 13"/>
          <p:cNvSpPr txBox="1"/>
          <p:nvPr userDrawn="1"/>
        </p:nvSpPr>
        <p:spPr>
          <a:xfrm>
            <a:off x="6234000" y="1587065"/>
            <a:ext cx="469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T.C.SAĞLIK BAKANLIĞI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STRATEJİ GELİŞTİRME BAŞKANLIĞI</a:t>
            </a:r>
          </a:p>
        </p:txBody>
      </p:sp>
      <p:pic>
        <p:nvPicPr>
          <p:cNvPr id="15" name="Resim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6" y="116874"/>
            <a:ext cx="1551722" cy="1554276"/>
          </a:xfrm>
          <a:prstGeom prst="rect">
            <a:avLst/>
          </a:prstGeom>
        </p:spPr>
      </p:pic>
      <p:sp>
        <p:nvSpPr>
          <p:cNvPr id="17" name="Unvan 1"/>
          <p:cNvSpPr>
            <a:spLocks noGrp="1"/>
          </p:cNvSpPr>
          <p:nvPr>
            <p:ph type="ctrTitle"/>
          </p:nvPr>
        </p:nvSpPr>
        <p:spPr>
          <a:xfrm>
            <a:off x="4724400" y="2985439"/>
            <a:ext cx="7172960" cy="683393"/>
          </a:xfrm>
          <a:effectLst>
            <a:reflection blurRad="114300" stA="52000" endA="300" endPos="35000" dir="5400000" sy="-100000" algn="bl" rotWithShape="0"/>
          </a:effectLst>
        </p:spPr>
        <p:txBody>
          <a:bodyPr wrap="none" bIns="0" anchor="t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18" name="Alt Başlık 2"/>
          <p:cNvSpPr>
            <a:spLocks noGrp="1"/>
          </p:cNvSpPr>
          <p:nvPr>
            <p:ph type="subTitle" idx="1"/>
          </p:nvPr>
        </p:nvSpPr>
        <p:spPr>
          <a:xfrm>
            <a:off x="4724400" y="3776899"/>
            <a:ext cx="7172960" cy="305818"/>
          </a:xfrm>
          <a:effectLst>
            <a:reflection blurRad="6350" stA="52000" endA="300" endPos="63000" dir="5400000" sy="-100000" algn="bl" rotWithShape="0"/>
          </a:effectLst>
        </p:spPr>
        <p:txBody>
          <a:bodyPr bIns="0"/>
          <a:lstStyle>
            <a:lvl1pPr marL="0" indent="0" algn="ctr">
              <a:buNone/>
              <a:defRPr sz="1800">
                <a:solidFill>
                  <a:schemeClr val="bg1"/>
                </a:solidFill>
                <a:effectLst>
                  <a:reflection blurRad="254000" stA="21000" endPos="65000" dist="50800" dir="5400000" sy="-100000" algn="bl" rotWithShape="0"/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73832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Özel Düz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 userDrawn="1"/>
        </p:nvSpPr>
        <p:spPr>
          <a:xfrm>
            <a:off x="0" y="1855167"/>
            <a:ext cx="12188825" cy="30678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77000">
                <a:schemeClr val="accent2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0" b="39873"/>
          <a:stretch/>
        </p:blipFill>
        <p:spPr>
          <a:xfrm>
            <a:off x="6357931" y="-664166"/>
            <a:ext cx="5822730" cy="752216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49" y="24492"/>
            <a:ext cx="1002512" cy="1004162"/>
          </a:xfrm>
          <a:prstGeom prst="rect">
            <a:avLst/>
          </a:prstGeom>
        </p:spPr>
      </p:pic>
      <p:sp>
        <p:nvSpPr>
          <p:cNvPr id="17" name="Unvan 1"/>
          <p:cNvSpPr>
            <a:spLocks noGrp="1"/>
          </p:cNvSpPr>
          <p:nvPr>
            <p:ph type="ctrTitle"/>
          </p:nvPr>
        </p:nvSpPr>
        <p:spPr>
          <a:xfrm>
            <a:off x="1524000" y="2916459"/>
            <a:ext cx="9144000" cy="683393"/>
          </a:xfrm>
          <a:effectLst>
            <a:reflection blurRad="114300" stA="52000" endA="300" endPos="35000" dir="5400000" sy="-100000" algn="bl" rotWithShape="0"/>
          </a:effectLst>
        </p:spPr>
        <p:txBody>
          <a:bodyPr wrap="none" bIns="0" anchor="t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18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707919"/>
            <a:ext cx="9144000" cy="305818"/>
          </a:xfrm>
          <a:effectLst>
            <a:reflection blurRad="6350" stA="52000" endA="300" endPos="63000" dir="5400000" sy="-100000" algn="bl" rotWithShape="0"/>
          </a:effectLst>
        </p:spPr>
        <p:txBody>
          <a:bodyPr bIns="0"/>
          <a:lstStyle>
            <a:lvl1pPr marL="0" indent="0" algn="ctr">
              <a:buNone/>
              <a:defRPr sz="2400">
                <a:solidFill>
                  <a:schemeClr val="tx1"/>
                </a:solidFill>
                <a:effectLst>
                  <a:reflection blurRad="254000" stA="21000" endPos="65000" dist="50800" dir="5400000" sy="-100000" algn="bl" rotWithShape="0"/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134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502153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9103" y="20385"/>
            <a:ext cx="10530393" cy="52143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DC0C15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6" r="695" b="80861"/>
          <a:stretch/>
        </p:blipFill>
        <p:spPr>
          <a:xfrm>
            <a:off x="1633" y="570081"/>
            <a:ext cx="12192000" cy="371191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615273" y="303761"/>
            <a:ext cx="903830" cy="9038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t="9256" r="22838" b="3934"/>
          <a:stretch/>
        </p:blipFill>
        <p:spPr>
          <a:xfrm>
            <a:off x="664293" y="354071"/>
            <a:ext cx="805791" cy="803209"/>
          </a:xfrm>
          <a:prstGeom prst="rect">
            <a:avLst/>
          </a:prstGeom>
        </p:spPr>
      </p:pic>
      <p:sp>
        <p:nvSpPr>
          <p:cNvPr id="14" name="Metin kutusu 13"/>
          <p:cNvSpPr txBox="1"/>
          <p:nvPr userDrawn="1"/>
        </p:nvSpPr>
        <p:spPr>
          <a:xfrm>
            <a:off x="7674217" y="611319"/>
            <a:ext cx="4272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Strateji Geliştirme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19452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41AAC5-9689-1844-94F8-374E2558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40926A1-2049-B94E-AB2D-A5A3F5949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310312"/>
            <a:ext cx="2743200" cy="365125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1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4000">
              <a:srgbClr val="FAFAFA"/>
            </a:gs>
            <a:gs pos="0">
              <a:srgbClr val="FBFBFB"/>
            </a:gs>
            <a:gs pos="100000">
              <a:srgbClr val="F4F4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tr-TR" dirty="0">
                <a:solidFill>
                  <a:prstClr val="black">
                    <a:tint val="75000"/>
                  </a:prstClr>
                </a:solidFill>
              </a:rPr>
              <a:t>/33</a:t>
            </a:r>
          </a:p>
        </p:txBody>
      </p:sp>
      <p:sp>
        <p:nvSpPr>
          <p:cNvPr id="7" name="Slayt Numarası Yer Tutucusu 12"/>
          <p:cNvSpPr txBox="1">
            <a:spLocks/>
          </p:cNvSpPr>
          <p:nvPr userDrawn="1"/>
        </p:nvSpPr>
        <p:spPr>
          <a:xfrm>
            <a:off x="11204575" y="6394450"/>
            <a:ext cx="8255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6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‹#›</a:t>
            </a:fld>
            <a:r>
              <a:rPr lang="tr-TR" dirty="0"/>
              <a:t>/23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418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3" r:id="rId4"/>
    <p:sldLayoutId id="214748366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60A8A587-E2FE-CC4C-A2E1-789A183B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63"/>
            <a:ext cx="12192000" cy="6858000"/>
          </a:xfrm>
          <a:prstGeom prst="rect">
            <a:avLst/>
          </a:prstGeom>
        </p:spPr>
      </p:pic>
      <p:sp>
        <p:nvSpPr>
          <p:cNvPr id="4" name="Alt Başlık 2">
            <a:extLst>
              <a:ext uri="{FF2B5EF4-FFF2-40B4-BE49-F238E27FC236}">
                <a16:creationId xmlns:a16="http://schemas.microsoft.com/office/drawing/2014/main" id="{4B47418F-2317-974E-9869-E21C8FECB8DB}"/>
              </a:ext>
            </a:extLst>
          </p:cNvPr>
          <p:cNvSpPr txBox="1">
            <a:spLocks/>
          </p:cNvSpPr>
          <p:nvPr/>
        </p:nvSpPr>
        <p:spPr>
          <a:xfrm>
            <a:off x="4803279" y="3880383"/>
            <a:ext cx="7316796" cy="2187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4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tr-TR" altLang="tr-T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2022 Kamu İç Kontrol Standartlarına Uyum Eylem Planı</a:t>
            </a:r>
          </a:p>
          <a:p>
            <a:pPr algn="ctr">
              <a:lnSpc>
                <a:spcPct val="100000"/>
              </a:lnSpc>
              <a:buNone/>
            </a:pPr>
            <a:endParaRPr lang="tr-TR" altLang="tr-T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tr-TR" altLang="tr-T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Çeyrek Dönem Eylemleri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719999" y="1961570"/>
            <a:ext cx="469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STRATEJİ GELİŞTİRME BAŞKANLIĞI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34" y="407294"/>
            <a:ext cx="1551722" cy="1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B5DEFA21-1A45-4073-A6EC-9FCA252E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03" y="85172"/>
            <a:ext cx="10530393" cy="521436"/>
          </a:xfrm>
        </p:spPr>
        <p:txBody>
          <a:bodyPr>
            <a:normAutofit/>
          </a:bodyPr>
          <a:lstStyle/>
          <a:p>
            <a:r>
              <a:rPr lang="tr-TR" sz="2400" dirty="0"/>
              <a:t>Risk Belirleme ve Kontrol Faaliyetleri Formu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88298" y="1329440"/>
            <a:ext cx="1088800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>
              <a:solidFill>
                <a:srgbClr val="000000"/>
              </a:solidFill>
            </a:endParaRPr>
          </a:p>
          <a:p>
            <a:pPr algn="just"/>
            <a:r>
              <a:rPr lang="tr-TR" sz="2400" b="1" dirty="0">
                <a:solidFill>
                  <a:srgbClr val="221E1F"/>
                </a:solidFill>
              </a:rPr>
              <a:t>Ana Süreç No, Ana </a:t>
            </a:r>
            <a:r>
              <a:rPr lang="tr-TR" sz="2400" b="1" dirty="0">
                <a:solidFill>
                  <a:srgbClr val="221E1F"/>
                </a:solidFill>
              </a:rPr>
              <a:t>Süreç Adı, Süreç No, Süreç </a:t>
            </a:r>
            <a:r>
              <a:rPr lang="tr-TR" sz="2400" b="1" dirty="0">
                <a:solidFill>
                  <a:srgbClr val="221E1F"/>
                </a:solidFill>
              </a:rPr>
              <a:t>Adı, Alt Süreç No, Alt Süreç Adı </a:t>
            </a:r>
            <a:r>
              <a:rPr lang="tr-TR" sz="2400" dirty="0">
                <a:solidFill>
                  <a:srgbClr val="221E1F"/>
                </a:solidFill>
              </a:rPr>
              <a:t>alanları E.2.6.1 “Birim düzeyinde iş süreçlerinin hazırlanması” eyleminin çıktısı olan ve 1. Çeyrek Dönemde doldurulan İş Süreçleri Tanımlama Formundan alınmalıdır.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22" y="3429231"/>
            <a:ext cx="10595398" cy="22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B5DEFA21-1A45-4073-A6EC-9FCA252E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03" y="85172"/>
            <a:ext cx="10530393" cy="521436"/>
          </a:xfrm>
        </p:spPr>
        <p:txBody>
          <a:bodyPr>
            <a:normAutofit/>
          </a:bodyPr>
          <a:lstStyle/>
          <a:p>
            <a:r>
              <a:rPr lang="tr-TR" sz="2400" dirty="0"/>
              <a:t>Risk Belirleme ve Kontrol Faaliyetleri Formu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965704" y="11244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/>
              <a:t>Risk Belirleme ve Ölçme Alanı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78845" y="1642364"/>
            <a:ext cx="10869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rgbClr val="221E1F"/>
                </a:solidFill>
              </a:rPr>
              <a:t>Risk Kodu: </a:t>
            </a:r>
            <a:r>
              <a:rPr lang="tr-TR" dirty="0">
                <a:solidFill>
                  <a:srgbClr val="221E1F"/>
                </a:solidFill>
              </a:rPr>
              <a:t>Alt süreç </a:t>
            </a:r>
            <a:r>
              <a:rPr lang="tr-TR" dirty="0" err="1">
                <a:solidFill>
                  <a:srgbClr val="221E1F"/>
                </a:solidFill>
              </a:rPr>
              <a:t>no</a:t>
            </a:r>
            <a:r>
              <a:rPr lang="tr-TR" dirty="0">
                <a:solidFill>
                  <a:srgbClr val="221E1F"/>
                </a:solidFill>
              </a:rPr>
              <a:t> ile birinci risk için R1, ikinci risk için R2 ..diye belirlenmelidir. (4.2.1-R1, 4.2.1-R2 …) 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28" y="2529574"/>
            <a:ext cx="1798596" cy="230848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424" y="2537921"/>
            <a:ext cx="5995416" cy="230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B5DEFA21-1A45-4073-A6EC-9FCA252E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03" y="85172"/>
            <a:ext cx="10530393" cy="521436"/>
          </a:xfrm>
        </p:spPr>
        <p:txBody>
          <a:bodyPr>
            <a:normAutofit/>
          </a:bodyPr>
          <a:lstStyle/>
          <a:p>
            <a:r>
              <a:rPr lang="tr-TR" sz="2400" dirty="0"/>
              <a:t>Risk Belirleme ve Kontrol Faaliyetleri Formu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87714" y="1143649"/>
            <a:ext cx="111440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rgbClr val="221E1F"/>
                </a:solidFill>
              </a:rPr>
              <a:t>Riskin Gerçekleşmesi Durumunda Yarattığı Şiddet (Etki)</a:t>
            </a:r>
            <a:r>
              <a:rPr lang="tr-TR" dirty="0">
                <a:solidFill>
                  <a:srgbClr val="221E1F"/>
                </a:solidFill>
              </a:rPr>
              <a:t>: Alt sürece yönelik belirlenen riskin meydana gelmesi halinde, idarenin hedef faaliyetleri üzerinde yaratacağı sonucu ifade eder. 1’den 5’e kadar yapılacak </a:t>
            </a:r>
            <a:r>
              <a:rPr lang="tr-TR" dirty="0" err="1">
                <a:solidFill>
                  <a:srgbClr val="221E1F"/>
                </a:solidFill>
              </a:rPr>
              <a:t>skorlamada</a:t>
            </a:r>
            <a:r>
              <a:rPr lang="tr-TR" dirty="0">
                <a:solidFill>
                  <a:srgbClr val="221E1F"/>
                </a:solidFill>
              </a:rPr>
              <a:t>; 1 rakamı riskin gerçekleşmesi sonucu doğuracağı sonucun </a:t>
            </a:r>
            <a:r>
              <a:rPr lang="tr-TR" b="1" dirty="0">
                <a:solidFill>
                  <a:srgbClr val="221E1F"/>
                </a:solidFill>
              </a:rPr>
              <a:t>çok az önemli olduğu</a:t>
            </a:r>
            <a:r>
              <a:rPr lang="tr-TR" dirty="0">
                <a:solidFill>
                  <a:srgbClr val="221E1F"/>
                </a:solidFill>
              </a:rPr>
              <a:t>, 5 rakamı bu sonucun </a:t>
            </a:r>
            <a:r>
              <a:rPr lang="tr-TR" b="1" dirty="0">
                <a:solidFill>
                  <a:srgbClr val="221E1F"/>
                </a:solidFill>
              </a:rPr>
              <a:t>çok önemli olduğu </a:t>
            </a:r>
            <a:r>
              <a:rPr lang="tr-TR" dirty="0">
                <a:solidFill>
                  <a:srgbClr val="221E1F"/>
                </a:solidFill>
              </a:rPr>
              <a:t>anlamına gelir. </a:t>
            </a:r>
          </a:p>
          <a:p>
            <a:pPr algn="just"/>
            <a:endParaRPr lang="tr-TR" b="1" dirty="0">
              <a:solidFill>
                <a:srgbClr val="221E1F"/>
              </a:solidFill>
            </a:endParaRPr>
          </a:p>
          <a:p>
            <a:pPr algn="just"/>
            <a:r>
              <a:rPr lang="tr-TR" b="1" dirty="0">
                <a:solidFill>
                  <a:srgbClr val="221E1F"/>
                </a:solidFill>
              </a:rPr>
              <a:t>Riskin Ortaya Çıkma İhtimali (Olasılık): </a:t>
            </a:r>
            <a:r>
              <a:rPr lang="tr-TR" dirty="0">
                <a:solidFill>
                  <a:srgbClr val="221E1F"/>
                </a:solidFill>
              </a:rPr>
              <a:t>Alt sürece yönelik belirlenen riskin gerçekleşme ihtimali nedir? 1’den 5’e kadar yapılacak </a:t>
            </a:r>
            <a:r>
              <a:rPr lang="tr-TR" dirty="0" err="1">
                <a:solidFill>
                  <a:srgbClr val="221E1F"/>
                </a:solidFill>
              </a:rPr>
              <a:t>skorlamada</a:t>
            </a:r>
            <a:r>
              <a:rPr lang="tr-TR" dirty="0">
                <a:solidFill>
                  <a:srgbClr val="221E1F"/>
                </a:solidFill>
              </a:rPr>
              <a:t>; 1 rakamı bir riskin gerçekleşme olasılığının hemen hemen olmadığı; 5 rakamı riskin gerçekleşmesinin neredeyse kesin olduğu anlamına gelir. </a:t>
            </a:r>
          </a:p>
          <a:p>
            <a:pPr algn="just"/>
            <a:endParaRPr lang="tr-TR" dirty="0">
              <a:solidFill>
                <a:srgbClr val="221E1F"/>
              </a:solidFill>
            </a:endParaRPr>
          </a:p>
          <a:p>
            <a:r>
              <a:rPr lang="tr-TR" b="1" dirty="0">
                <a:solidFill>
                  <a:srgbClr val="221E1F"/>
                </a:solidFill>
              </a:rPr>
              <a:t>Risk Skoru: </a:t>
            </a:r>
            <a:r>
              <a:rPr lang="tr-TR" dirty="0">
                <a:solidFill>
                  <a:srgbClr val="221E1F"/>
                </a:solidFill>
              </a:rPr>
              <a:t>Etki ve Olasılık çarpımı ile elde edilir.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18" y="4079123"/>
            <a:ext cx="9344431" cy="24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B5DEFA21-1A45-4073-A6EC-9FCA252E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03" y="85172"/>
            <a:ext cx="10530393" cy="521436"/>
          </a:xfrm>
        </p:spPr>
        <p:txBody>
          <a:bodyPr>
            <a:normAutofit/>
          </a:bodyPr>
          <a:lstStyle/>
          <a:p>
            <a:r>
              <a:rPr lang="tr-TR" sz="2400" dirty="0"/>
              <a:t>Risk Belirleme ve Kontrol Faaliyetleri Formu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965704" y="11244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/>
              <a:t>Kontrol Faaliyetleri Alanı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935736" y="1658410"/>
            <a:ext cx="10921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rgbClr val="221E1F"/>
                </a:solidFill>
              </a:rPr>
              <a:t>Riskleriniz ile İlgili Mevcut Risk Yönetim Stratejiniz/Kontrol Faaliyetiniz Nedir?: </a:t>
            </a:r>
            <a:r>
              <a:rPr lang="tr-TR" dirty="0">
                <a:solidFill>
                  <a:srgbClr val="221E1F"/>
                </a:solidFill>
              </a:rPr>
              <a:t>Alt sürece yönelik belirlenen riskin bertaraf edilmesi için uygulanacak stratejiler ve kontrol faaliyetleri bu alana yazılmadır.</a:t>
            </a:r>
          </a:p>
          <a:p>
            <a:pPr algn="just"/>
            <a:r>
              <a:rPr lang="tr-TR" dirty="0">
                <a:solidFill>
                  <a:srgbClr val="221E1F"/>
                </a:solidFill>
              </a:rPr>
              <a:t> </a:t>
            </a:r>
          </a:p>
          <a:p>
            <a:pPr algn="just"/>
            <a:r>
              <a:rPr lang="tr-TR" b="1" dirty="0">
                <a:solidFill>
                  <a:srgbClr val="221E1F"/>
                </a:solidFill>
              </a:rPr>
              <a:t>Kontrol Faaliyetiniz Yeterli mi?: </a:t>
            </a:r>
            <a:r>
              <a:rPr lang="tr-TR" dirty="0">
                <a:solidFill>
                  <a:srgbClr val="221E1F"/>
                </a:solidFill>
              </a:rPr>
              <a:t>Belirlenen stratejiler ve kontrol faaliyetleri riski bertaraf etmek için yeterli mi sorusu ilgili hücrede tanımlaman Yeterli/Yetersiz seçeneklerinden biri seçilerek cevaplanmalıdır.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077" y="3300330"/>
            <a:ext cx="4551053" cy="28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B5DEFA21-1A45-4073-A6EC-9FCA252E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03" y="85172"/>
            <a:ext cx="10530393" cy="521436"/>
          </a:xfrm>
        </p:spPr>
        <p:txBody>
          <a:bodyPr>
            <a:normAutofit/>
          </a:bodyPr>
          <a:lstStyle/>
          <a:p>
            <a:r>
              <a:rPr lang="tr-TR" sz="2400" dirty="0"/>
              <a:t>Risk Belirleme ve Kontrol Faaliyetleri Formu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965704" y="10528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/>
              <a:t>Kontrol Faaliyetleri Eylem Planı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43840" y="1422202"/>
            <a:ext cx="116860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dirty="0">
                <a:solidFill>
                  <a:srgbClr val="221E1F"/>
                </a:solidFill>
              </a:rPr>
              <a:t>Kontrol Faaliyetleriniz Yeterli mi? alanı </a:t>
            </a:r>
            <a:r>
              <a:rPr lang="tr-TR" sz="1400" b="1" dirty="0">
                <a:solidFill>
                  <a:srgbClr val="221E1F"/>
                </a:solidFill>
              </a:rPr>
              <a:t>Yetersiz </a:t>
            </a:r>
            <a:r>
              <a:rPr lang="tr-TR" sz="1400" dirty="0">
                <a:solidFill>
                  <a:srgbClr val="221E1F"/>
                </a:solidFill>
              </a:rPr>
              <a:t>olarak seçilmiş ise bu alan altındaki başlıklar doldurulmalıdır.</a:t>
            </a:r>
          </a:p>
          <a:p>
            <a:pPr algn="just"/>
            <a:endParaRPr lang="tr-TR" sz="1400" dirty="0">
              <a:solidFill>
                <a:srgbClr val="221E1F"/>
              </a:solidFill>
            </a:endParaRPr>
          </a:p>
          <a:p>
            <a:pPr algn="just"/>
            <a:r>
              <a:rPr lang="tr-TR" sz="1400" b="1" dirty="0">
                <a:solidFill>
                  <a:srgbClr val="221E1F"/>
                </a:solidFill>
              </a:rPr>
              <a:t>Kontrol Faaliyeti Yok ya da Yetersiz ise Nasıl Bir Risk Yönetim Stratejisi/Kontrol Faaliyeti Eylemi Planlamaktasınız?: </a:t>
            </a:r>
            <a:r>
              <a:rPr lang="tr-TR" sz="1400" dirty="0">
                <a:solidFill>
                  <a:srgbClr val="221E1F"/>
                </a:solidFill>
              </a:rPr>
              <a:t>Belirlenen Strateji/Kontrol faaliyetlerinin yetersiz kalması durumunda planlanan eylemler bu alana yazılmalıdır. </a:t>
            </a:r>
          </a:p>
          <a:p>
            <a:pPr algn="just"/>
            <a:endParaRPr lang="tr-TR" sz="1400" dirty="0">
              <a:solidFill>
                <a:srgbClr val="221E1F"/>
              </a:solidFill>
            </a:endParaRPr>
          </a:p>
          <a:p>
            <a:pPr algn="just"/>
            <a:r>
              <a:rPr lang="tr-TR" sz="1400" b="1" dirty="0">
                <a:solidFill>
                  <a:srgbClr val="221E1F"/>
                </a:solidFill>
              </a:rPr>
              <a:t>Sorumlu Birim/Personel: </a:t>
            </a:r>
            <a:r>
              <a:rPr lang="tr-TR" sz="1400" dirty="0">
                <a:solidFill>
                  <a:srgbClr val="221E1F"/>
                </a:solidFill>
              </a:rPr>
              <a:t>Planlanan eylemin yerine getirilmesinden sorumlu olan birim/personel bu alana yazılmalıdır. </a:t>
            </a:r>
          </a:p>
          <a:p>
            <a:pPr algn="just"/>
            <a:endParaRPr lang="tr-TR" sz="1400" dirty="0">
              <a:solidFill>
                <a:srgbClr val="221E1F"/>
              </a:solidFill>
            </a:endParaRPr>
          </a:p>
          <a:p>
            <a:pPr algn="just"/>
            <a:r>
              <a:rPr lang="tr-TR" sz="1400" b="1" dirty="0">
                <a:solidFill>
                  <a:srgbClr val="221E1F"/>
                </a:solidFill>
              </a:rPr>
              <a:t>İş Birliği Yapılacak Birim/Personel: </a:t>
            </a:r>
            <a:r>
              <a:rPr lang="tr-TR" sz="1400" dirty="0">
                <a:solidFill>
                  <a:srgbClr val="221E1F"/>
                </a:solidFill>
              </a:rPr>
              <a:t>Planlanan eylem yerine getirilirken iş birliği yapılacak birim/personel varsa alana yazılmalıdır. </a:t>
            </a:r>
          </a:p>
          <a:p>
            <a:pPr algn="just"/>
            <a:endParaRPr lang="tr-TR" sz="1400" dirty="0">
              <a:solidFill>
                <a:srgbClr val="221E1F"/>
              </a:solidFill>
            </a:endParaRPr>
          </a:p>
          <a:p>
            <a:pPr algn="just"/>
            <a:r>
              <a:rPr lang="tr-TR" sz="1400" b="1" dirty="0">
                <a:solidFill>
                  <a:srgbClr val="221E1F"/>
                </a:solidFill>
              </a:rPr>
              <a:t>Gerekli Kaynak: </a:t>
            </a:r>
            <a:r>
              <a:rPr lang="tr-TR" sz="1400" dirty="0">
                <a:solidFill>
                  <a:srgbClr val="221E1F"/>
                </a:solidFill>
              </a:rPr>
              <a:t>Planlanan eylem yerine getirilirken eğer ek bir kaynak (ÖDENEK, PERSONEL, MEVZUAT, YAZILIM, DEMİRBAŞ vb..) gerekiyorsa bu alana yazılmalıdır. </a:t>
            </a:r>
          </a:p>
          <a:p>
            <a:pPr algn="just"/>
            <a:endParaRPr lang="tr-TR" sz="1400" dirty="0">
              <a:solidFill>
                <a:srgbClr val="221E1F"/>
              </a:solidFill>
            </a:endParaRPr>
          </a:p>
          <a:p>
            <a:pPr algn="just"/>
            <a:r>
              <a:rPr lang="tr-TR" sz="1400" b="1" dirty="0">
                <a:solidFill>
                  <a:srgbClr val="221E1F"/>
                </a:solidFill>
              </a:rPr>
              <a:t>Başlama ve Tamamlanma Tarihi: </a:t>
            </a:r>
            <a:r>
              <a:rPr lang="tr-TR" sz="1400" dirty="0">
                <a:solidFill>
                  <a:srgbClr val="221E1F"/>
                </a:solidFill>
              </a:rPr>
              <a:t>Çalışmalara başlanması/tamamlanması planlanan tarih açık bir şekilde bu alanlara yazılmalıdır.</a:t>
            </a:r>
            <a:endParaRPr lang="tr-TR" sz="1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4621745"/>
            <a:ext cx="11559303" cy="17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Risk Envanter Formu</a:t>
            </a:r>
          </a:p>
        </p:txBody>
      </p:sp>
      <p:sp>
        <p:nvSpPr>
          <p:cNvPr id="5" name="Akış Çizelgesi: Çok Sayıda Belge 4">
            <a:extLst>
              <a:ext uri="{FF2B5EF4-FFF2-40B4-BE49-F238E27FC236}">
                <a16:creationId xmlns:a16="http://schemas.microsoft.com/office/drawing/2014/main" id="{33157DA4-7FDD-40C3-AF0B-3E54E5C122E3}"/>
              </a:ext>
            </a:extLst>
          </p:cNvPr>
          <p:cNvSpPr/>
          <p:nvPr/>
        </p:nvSpPr>
        <p:spPr>
          <a:xfrm>
            <a:off x="9264375" y="5358955"/>
            <a:ext cx="2129815" cy="1097424"/>
          </a:xfrm>
          <a:prstGeom prst="flowChartMultidocumen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r>
              <a:rPr lang="tr-TR" sz="14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Risk Envanter Formu</a:t>
            </a: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A548A255-C73B-448E-9FAD-DD472D6F967D}"/>
              </a:ext>
            </a:extLst>
          </p:cNvPr>
          <p:cNvGrpSpPr/>
          <p:nvPr/>
        </p:nvGrpSpPr>
        <p:grpSpPr>
          <a:xfrm>
            <a:off x="442841" y="1489892"/>
            <a:ext cx="1169712" cy="528003"/>
            <a:chOff x="703391" y="135402"/>
            <a:chExt cx="914408" cy="4596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Dikdörtgen: Yuvarlatılmış Köşeler 18">
              <a:extLst>
                <a:ext uri="{FF2B5EF4-FFF2-40B4-BE49-F238E27FC236}">
                  <a16:creationId xmlns:a16="http://schemas.microsoft.com/office/drawing/2014/main" id="{AA1007B3-1B9E-4A3C-9801-13E04910FCD4}"/>
                </a:ext>
              </a:extLst>
            </p:cNvPr>
            <p:cNvSpPr/>
            <p:nvPr/>
          </p:nvSpPr>
          <p:spPr>
            <a:xfrm>
              <a:off x="703391" y="135402"/>
              <a:ext cx="914408" cy="4596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ikdörtgen: Yuvarlatılmış Köşeler 4">
              <a:extLst>
                <a:ext uri="{FF2B5EF4-FFF2-40B4-BE49-F238E27FC236}">
                  <a16:creationId xmlns:a16="http://schemas.microsoft.com/office/drawing/2014/main" id="{C873D2AE-9B3D-4264-9914-0F1153580529}"/>
                </a:ext>
              </a:extLst>
            </p:cNvPr>
            <p:cNvSpPr txBox="1"/>
            <p:nvPr/>
          </p:nvSpPr>
          <p:spPr>
            <a:xfrm>
              <a:off x="725828" y="157839"/>
              <a:ext cx="869534" cy="41475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kern="1200" dirty="0"/>
                <a:t>Bileşen</a:t>
              </a: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BFE5CB1E-B523-4633-B00D-E7C39263CAEF}"/>
              </a:ext>
            </a:extLst>
          </p:cNvPr>
          <p:cNvGrpSpPr/>
          <p:nvPr/>
        </p:nvGrpSpPr>
        <p:grpSpPr>
          <a:xfrm>
            <a:off x="414822" y="2352456"/>
            <a:ext cx="1170000" cy="528004"/>
            <a:chOff x="680956" y="135402"/>
            <a:chExt cx="936843" cy="4596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Dikdörtgen: Yuvarlatılmış Köşeler 22">
              <a:extLst>
                <a:ext uri="{FF2B5EF4-FFF2-40B4-BE49-F238E27FC236}">
                  <a16:creationId xmlns:a16="http://schemas.microsoft.com/office/drawing/2014/main" id="{DCB82C2C-117C-4FEB-BE49-B593A6EA3683}"/>
                </a:ext>
              </a:extLst>
            </p:cNvPr>
            <p:cNvSpPr/>
            <p:nvPr/>
          </p:nvSpPr>
          <p:spPr>
            <a:xfrm>
              <a:off x="703391" y="135402"/>
              <a:ext cx="914408" cy="4596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ikdörtgen: Yuvarlatılmış Köşeler 4">
              <a:extLst>
                <a:ext uri="{FF2B5EF4-FFF2-40B4-BE49-F238E27FC236}">
                  <a16:creationId xmlns:a16="http://schemas.microsoft.com/office/drawing/2014/main" id="{0AEE1F36-9570-40E6-9180-7CE6D0852A65}"/>
                </a:ext>
              </a:extLst>
            </p:cNvPr>
            <p:cNvSpPr txBox="1"/>
            <p:nvPr/>
          </p:nvSpPr>
          <p:spPr>
            <a:xfrm>
              <a:off x="680956" y="157839"/>
              <a:ext cx="914408" cy="41475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kern="1200" dirty="0"/>
                <a:t>Standart</a:t>
              </a:r>
            </a:p>
          </p:txBody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DF9BFB4A-D55A-4EEE-ADEF-2F6BEF3699AA}"/>
              </a:ext>
            </a:extLst>
          </p:cNvPr>
          <p:cNvGrpSpPr/>
          <p:nvPr/>
        </p:nvGrpSpPr>
        <p:grpSpPr>
          <a:xfrm>
            <a:off x="445862" y="3493720"/>
            <a:ext cx="1202552" cy="435616"/>
            <a:chOff x="703391" y="135402"/>
            <a:chExt cx="934188" cy="4621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Dikdörtgen: Yuvarlatılmış Köşeler 25">
              <a:extLst>
                <a:ext uri="{FF2B5EF4-FFF2-40B4-BE49-F238E27FC236}">
                  <a16:creationId xmlns:a16="http://schemas.microsoft.com/office/drawing/2014/main" id="{5DFFA3A7-C829-44F9-8234-15E78AD803DB}"/>
                </a:ext>
              </a:extLst>
            </p:cNvPr>
            <p:cNvSpPr/>
            <p:nvPr/>
          </p:nvSpPr>
          <p:spPr>
            <a:xfrm>
              <a:off x="703391" y="135402"/>
              <a:ext cx="914408" cy="4596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ikdörtgen: Yuvarlatılmış Köşeler 4">
              <a:extLst>
                <a:ext uri="{FF2B5EF4-FFF2-40B4-BE49-F238E27FC236}">
                  <a16:creationId xmlns:a16="http://schemas.microsoft.com/office/drawing/2014/main" id="{63B16128-A68D-4ABC-95B3-F8BD097CB06E}"/>
                </a:ext>
              </a:extLst>
            </p:cNvPr>
            <p:cNvSpPr txBox="1"/>
            <p:nvPr/>
          </p:nvSpPr>
          <p:spPr>
            <a:xfrm>
              <a:off x="736901" y="169562"/>
              <a:ext cx="900678" cy="42795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kern="1200" dirty="0"/>
                <a:t>Genel Şart</a:t>
              </a:r>
            </a:p>
          </p:txBody>
        </p:sp>
      </p:grp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8E5AEDE-5973-42E1-915F-A211D33E2262}"/>
              </a:ext>
            </a:extLst>
          </p:cNvPr>
          <p:cNvSpPr txBox="1"/>
          <p:nvPr/>
        </p:nvSpPr>
        <p:spPr>
          <a:xfrm>
            <a:off x="1785031" y="1555417"/>
            <a:ext cx="7299265" cy="338554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Risk Değerlendirme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BD106A0-60DB-4644-8656-922BF78643C5}"/>
              </a:ext>
            </a:extLst>
          </p:cNvPr>
          <p:cNvSpPr txBox="1"/>
          <p:nvPr/>
        </p:nvSpPr>
        <p:spPr>
          <a:xfrm>
            <a:off x="1785031" y="2351132"/>
            <a:ext cx="7283396" cy="830997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just"/>
            <a:r>
              <a:rPr lang="tr-TR" dirty="0"/>
              <a:t>Risklerin Belirlenmesi ve Değerlendirilmesi: İdareler, sistemli bir şekilde analizler yaparak amaç ve hedeflerinin gerçekleşmesini engelleyebilecek iç ve dış riskleri tanımlayarak değerlendirmeli ve alınacak önlemleri belirlemelidir.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79AF783-D80C-43EF-A2C1-B637EFE305D4}"/>
              </a:ext>
            </a:extLst>
          </p:cNvPr>
          <p:cNvSpPr txBox="1"/>
          <p:nvPr/>
        </p:nvSpPr>
        <p:spPr>
          <a:xfrm>
            <a:off x="1785031" y="3525921"/>
            <a:ext cx="7299265" cy="584775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Risklerin gerçekleşme olasılığı ve muhtemel etkileri yılda en az bir kez analiz edilmelidir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6F23DB90-F2B5-4877-8039-3D13CD940102}"/>
              </a:ext>
            </a:extLst>
          </p:cNvPr>
          <p:cNvSpPr txBox="1"/>
          <p:nvPr/>
        </p:nvSpPr>
        <p:spPr>
          <a:xfrm>
            <a:off x="357131" y="5609794"/>
            <a:ext cx="8244388" cy="338554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tr-TR" u="sng" dirty="0"/>
              <a:t>Daire Başkanlığı/Başkanlık düzeyinde </a:t>
            </a:r>
            <a:r>
              <a:rPr lang="tr-TR" dirty="0"/>
              <a:t>belirlenen risklerin Risk Envanterinin oluşturulması</a:t>
            </a:r>
          </a:p>
        </p:txBody>
      </p:sp>
      <p:sp>
        <p:nvSpPr>
          <p:cNvPr id="26" name="Dikdörtgen: Yuvarlatılmış Köşeler 25">
            <a:extLst>
              <a:ext uri="{FF2B5EF4-FFF2-40B4-BE49-F238E27FC236}">
                <a16:creationId xmlns:a16="http://schemas.microsoft.com/office/drawing/2014/main" id="{5DFFA3A7-C829-44F9-8234-15E78AD803DB}"/>
              </a:ext>
            </a:extLst>
          </p:cNvPr>
          <p:cNvSpPr/>
          <p:nvPr/>
        </p:nvSpPr>
        <p:spPr>
          <a:xfrm>
            <a:off x="357131" y="4748771"/>
            <a:ext cx="1542573" cy="61933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tr-TR" sz="3200" b="1" dirty="0"/>
              <a:t>E.6.2.1</a:t>
            </a:r>
          </a:p>
        </p:txBody>
      </p:sp>
      <p:graphicFrame>
        <p:nvGraphicFramePr>
          <p:cNvPr id="25" name="Diyagram 24"/>
          <p:cNvGraphicFramePr/>
          <p:nvPr>
            <p:extLst/>
          </p:nvPr>
        </p:nvGraphicFramePr>
        <p:xfrm>
          <a:off x="9068427" y="3739981"/>
          <a:ext cx="2521712" cy="1292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6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  <p:bldP spid="26" grpId="0" animBg="1"/>
      <p:bldGraphic spid="2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CAAE5C31-90B5-4A79-846E-CDA37E20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Risk Envanter Formu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87" y="1114849"/>
            <a:ext cx="8950777" cy="455665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85228" y="5671501"/>
            <a:ext cx="10978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221E1F"/>
                </a:solidFill>
              </a:rPr>
              <a:t>Risk Belirleme ve Kontrol Faaliyetleri Formunda Risk Belirleme ve Ölçümleme alanında alt süreç düzeyinde belirlenmiş olan risklerinin tamamı en yüksek riskten başlayarak ilgili yere yazılmalıdır. (Her Daire Başkanlığı/Başkanlık ve Birim kendi içerisinde sıralanmalıdır.)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713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Risk Haritası Formu</a:t>
            </a:r>
          </a:p>
        </p:txBody>
      </p:sp>
      <p:sp>
        <p:nvSpPr>
          <p:cNvPr id="5" name="Akış Çizelgesi: Çok Sayıda Belge 4">
            <a:extLst>
              <a:ext uri="{FF2B5EF4-FFF2-40B4-BE49-F238E27FC236}">
                <a16:creationId xmlns:a16="http://schemas.microsoft.com/office/drawing/2014/main" id="{33157DA4-7FDD-40C3-AF0B-3E54E5C122E3}"/>
              </a:ext>
            </a:extLst>
          </p:cNvPr>
          <p:cNvSpPr/>
          <p:nvPr/>
        </p:nvSpPr>
        <p:spPr>
          <a:xfrm>
            <a:off x="9264375" y="5358955"/>
            <a:ext cx="2129815" cy="1097424"/>
          </a:xfrm>
          <a:prstGeom prst="flowChartMultidocumen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r>
              <a:rPr lang="tr-TR" sz="14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Risk Haritası Formu</a:t>
            </a: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A548A255-C73B-448E-9FAD-DD472D6F967D}"/>
              </a:ext>
            </a:extLst>
          </p:cNvPr>
          <p:cNvGrpSpPr/>
          <p:nvPr/>
        </p:nvGrpSpPr>
        <p:grpSpPr>
          <a:xfrm>
            <a:off x="442841" y="1489892"/>
            <a:ext cx="1169712" cy="528003"/>
            <a:chOff x="703391" y="135402"/>
            <a:chExt cx="914408" cy="4596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Dikdörtgen: Yuvarlatılmış Köşeler 18">
              <a:extLst>
                <a:ext uri="{FF2B5EF4-FFF2-40B4-BE49-F238E27FC236}">
                  <a16:creationId xmlns:a16="http://schemas.microsoft.com/office/drawing/2014/main" id="{AA1007B3-1B9E-4A3C-9801-13E04910FCD4}"/>
                </a:ext>
              </a:extLst>
            </p:cNvPr>
            <p:cNvSpPr/>
            <p:nvPr/>
          </p:nvSpPr>
          <p:spPr>
            <a:xfrm>
              <a:off x="703391" y="135402"/>
              <a:ext cx="914408" cy="4596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ikdörtgen: Yuvarlatılmış Köşeler 4">
              <a:extLst>
                <a:ext uri="{FF2B5EF4-FFF2-40B4-BE49-F238E27FC236}">
                  <a16:creationId xmlns:a16="http://schemas.microsoft.com/office/drawing/2014/main" id="{C873D2AE-9B3D-4264-9914-0F1153580529}"/>
                </a:ext>
              </a:extLst>
            </p:cNvPr>
            <p:cNvSpPr txBox="1"/>
            <p:nvPr/>
          </p:nvSpPr>
          <p:spPr>
            <a:xfrm>
              <a:off x="725828" y="157839"/>
              <a:ext cx="869534" cy="41475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kern="1200" dirty="0"/>
                <a:t>Bileşen</a:t>
              </a: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BFE5CB1E-B523-4633-B00D-E7C39263CAEF}"/>
              </a:ext>
            </a:extLst>
          </p:cNvPr>
          <p:cNvGrpSpPr/>
          <p:nvPr/>
        </p:nvGrpSpPr>
        <p:grpSpPr>
          <a:xfrm>
            <a:off x="414822" y="2352456"/>
            <a:ext cx="1170000" cy="528004"/>
            <a:chOff x="680956" y="135402"/>
            <a:chExt cx="936843" cy="4596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Dikdörtgen: Yuvarlatılmış Köşeler 22">
              <a:extLst>
                <a:ext uri="{FF2B5EF4-FFF2-40B4-BE49-F238E27FC236}">
                  <a16:creationId xmlns:a16="http://schemas.microsoft.com/office/drawing/2014/main" id="{DCB82C2C-117C-4FEB-BE49-B593A6EA3683}"/>
                </a:ext>
              </a:extLst>
            </p:cNvPr>
            <p:cNvSpPr/>
            <p:nvPr/>
          </p:nvSpPr>
          <p:spPr>
            <a:xfrm>
              <a:off x="703391" y="135402"/>
              <a:ext cx="914408" cy="4596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ikdörtgen: Yuvarlatılmış Köşeler 4">
              <a:extLst>
                <a:ext uri="{FF2B5EF4-FFF2-40B4-BE49-F238E27FC236}">
                  <a16:creationId xmlns:a16="http://schemas.microsoft.com/office/drawing/2014/main" id="{0AEE1F36-9570-40E6-9180-7CE6D0852A65}"/>
                </a:ext>
              </a:extLst>
            </p:cNvPr>
            <p:cNvSpPr txBox="1"/>
            <p:nvPr/>
          </p:nvSpPr>
          <p:spPr>
            <a:xfrm>
              <a:off x="680956" y="157839"/>
              <a:ext cx="914408" cy="41475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kern="1200" dirty="0"/>
                <a:t>Standart</a:t>
              </a:r>
            </a:p>
          </p:txBody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DF9BFB4A-D55A-4EEE-ADEF-2F6BEF3699AA}"/>
              </a:ext>
            </a:extLst>
          </p:cNvPr>
          <p:cNvGrpSpPr/>
          <p:nvPr/>
        </p:nvGrpSpPr>
        <p:grpSpPr>
          <a:xfrm>
            <a:off x="445862" y="3493720"/>
            <a:ext cx="1202552" cy="435616"/>
            <a:chOff x="703391" y="135402"/>
            <a:chExt cx="934188" cy="4621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Dikdörtgen: Yuvarlatılmış Köşeler 25">
              <a:extLst>
                <a:ext uri="{FF2B5EF4-FFF2-40B4-BE49-F238E27FC236}">
                  <a16:creationId xmlns:a16="http://schemas.microsoft.com/office/drawing/2014/main" id="{5DFFA3A7-C829-44F9-8234-15E78AD803DB}"/>
                </a:ext>
              </a:extLst>
            </p:cNvPr>
            <p:cNvSpPr/>
            <p:nvPr/>
          </p:nvSpPr>
          <p:spPr>
            <a:xfrm>
              <a:off x="703391" y="135402"/>
              <a:ext cx="914408" cy="4596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ikdörtgen: Yuvarlatılmış Köşeler 4">
              <a:extLst>
                <a:ext uri="{FF2B5EF4-FFF2-40B4-BE49-F238E27FC236}">
                  <a16:creationId xmlns:a16="http://schemas.microsoft.com/office/drawing/2014/main" id="{63B16128-A68D-4ABC-95B3-F8BD097CB06E}"/>
                </a:ext>
              </a:extLst>
            </p:cNvPr>
            <p:cNvSpPr txBox="1"/>
            <p:nvPr/>
          </p:nvSpPr>
          <p:spPr>
            <a:xfrm>
              <a:off x="736901" y="169562"/>
              <a:ext cx="900678" cy="42795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kern="1200" dirty="0"/>
                <a:t>Genel Şart</a:t>
              </a:r>
            </a:p>
          </p:txBody>
        </p:sp>
      </p:grp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8E5AEDE-5973-42E1-915F-A211D33E2262}"/>
              </a:ext>
            </a:extLst>
          </p:cNvPr>
          <p:cNvSpPr txBox="1"/>
          <p:nvPr/>
        </p:nvSpPr>
        <p:spPr>
          <a:xfrm>
            <a:off x="1785031" y="1555417"/>
            <a:ext cx="7299265" cy="338554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Risk Değerlendirme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BD106A0-60DB-4644-8656-922BF78643C5}"/>
              </a:ext>
            </a:extLst>
          </p:cNvPr>
          <p:cNvSpPr txBox="1"/>
          <p:nvPr/>
        </p:nvSpPr>
        <p:spPr>
          <a:xfrm>
            <a:off x="1785031" y="2351132"/>
            <a:ext cx="7283396" cy="830997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just"/>
            <a:r>
              <a:rPr lang="tr-TR" dirty="0"/>
              <a:t>Risklerin Belirlenmesi ve Değerlendirilmesi: İdareler, sistemli bir şekilde analizler yaparak amaç ve hedeflerinin gerçekleşmesini engelleyebilecek iç ve dış riskleri tanımlayarak değerlendirmeli ve alınacak önlemleri belirlemelidir.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79AF783-D80C-43EF-A2C1-B637EFE305D4}"/>
              </a:ext>
            </a:extLst>
          </p:cNvPr>
          <p:cNvSpPr txBox="1"/>
          <p:nvPr/>
        </p:nvSpPr>
        <p:spPr>
          <a:xfrm>
            <a:off x="1785031" y="3525921"/>
            <a:ext cx="7299265" cy="584775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Risklerin gerçekleşme olasılığı ve muhtemel etkileri yılda en az bir kez analiz edilmelidir.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6F23DB90-F2B5-4877-8039-3D13CD940102}"/>
              </a:ext>
            </a:extLst>
          </p:cNvPr>
          <p:cNvSpPr txBox="1"/>
          <p:nvPr/>
        </p:nvSpPr>
        <p:spPr>
          <a:xfrm>
            <a:off x="357131" y="5609794"/>
            <a:ext cx="8244388" cy="338554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tr-TR" u="sng" dirty="0"/>
              <a:t>Daire Başkanlığı/Başkanlık düzeyinde </a:t>
            </a:r>
            <a:r>
              <a:rPr lang="tr-TR" dirty="0"/>
              <a:t>belirlenen risklerin Risk Haritasının oluşturulması</a:t>
            </a:r>
          </a:p>
        </p:txBody>
      </p:sp>
      <p:sp>
        <p:nvSpPr>
          <p:cNvPr id="26" name="Dikdörtgen: Yuvarlatılmış Köşeler 25">
            <a:extLst>
              <a:ext uri="{FF2B5EF4-FFF2-40B4-BE49-F238E27FC236}">
                <a16:creationId xmlns:a16="http://schemas.microsoft.com/office/drawing/2014/main" id="{5DFFA3A7-C829-44F9-8234-15E78AD803DB}"/>
              </a:ext>
            </a:extLst>
          </p:cNvPr>
          <p:cNvSpPr/>
          <p:nvPr/>
        </p:nvSpPr>
        <p:spPr>
          <a:xfrm>
            <a:off x="357131" y="4748771"/>
            <a:ext cx="1542573" cy="61933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tr-TR" sz="3200" b="1" dirty="0"/>
              <a:t>E.6.2.2</a:t>
            </a:r>
          </a:p>
        </p:txBody>
      </p:sp>
      <p:graphicFrame>
        <p:nvGraphicFramePr>
          <p:cNvPr id="25" name="Diyagram 24"/>
          <p:cNvGraphicFramePr/>
          <p:nvPr>
            <p:extLst/>
          </p:nvPr>
        </p:nvGraphicFramePr>
        <p:xfrm>
          <a:off x="9068427" y="3739981"/>
          <a:ext cx="2521712" cy="1292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16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  <p:bldP spid="26" grpId="0" animBg="1"/>
      <p:bldGraphic spid="2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3"/>
          <p:cNvSpPr txBox="1">
            <a:spLocks/>
          </p:cNvSpPr>
          <p:nvPr/>
        </p:nvSpPr>
        <p:spPr>
          <a:xfrm>
            <a:off x="1661607" y="0"/>
            <a:ext cx="10530393" cy="521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DC0C1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/>
              <a:t>Risk Haritası Formu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1312189"/>
            <a:ext cx="5961887" cy="535378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126224" y="2370516"/>
            <a:ext cx="4642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221E1F"/>
                </a:solidFill>
              </a:rPr>
              <a:t>Risk Envanteri Formundaki risklerin toplam sayısı ilgili alana yazılmalıdır. </a:t>
            </a:r>
          </a:p>
          <a:p>
            <a:pPr algn="just"/>
            <a:endParaRPr lang="tr-TR" dirty="0">
              <a:solidFill>
                <a:srgbClr val="221E1F"/>
              </a:solidFill>
            </a:endParaRPr>
          </a:p>
          <a:p>
            <a:pPr algn="just"/>
            <a:r>
              <a:rPr lang="tr-TR" dirty="0">
                <a:solidFill>
                  <a:srgbClr val="221E1F"/>
                </a:solidFill>
              </a:rPr>
              <a:t>Bu alan risk skorları belirlenirken kullanılan etki ve olasılık değerleri dikkate alınarak doldurulmalıdır. </a:t>
            </a:r>
          </a:p>
          <a:p>
            <a:pPr algn="just"/>
            <a:endParaRPr lang="tr-TR" dirty="0">
              <a:solidFill>
                <a:srgbClr val="221E1F"/>
              </a:solidFill>
            </a:endParaRPr>
          </a:p>
          <a:p>
            <a:pPr algn="just"/>
            <a:r>
              <a:rPr lang="tr-TR" dirty="0">
                <a:solidFill>
                  <a:srgbClr val="221E1F"/>
                </a:solidFill>
              </a:rPr>
              <a:t>Örneğin; etkisi 1 olasılığı 1 olup risk skoru 1 olarak belirlenen risklerin toplam sayısı açık mavi alana yazılmalıdır.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79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Hassas Görev Envanter Formu</a:t>
            </a:r>
          </a:p>
        </p:txBody>
      </p:sp>
      <p:sp>
        <p:nvSpPr>
          <p:cNvPr id="5" name="Akış Çizelgesi: Çok Sayıda Belge 4">
            <a:extLst>
              <a:ext uri="{FF2B5EF4-FFF2-40B4-BE49-F238E27FC236}">
                <a16:creationId xmlns:a16="http://schemas.microsoft.com/office/drawing/2014/main" id="{33157DA4-7FDD-40C3-AF0B-3E54E5C122E3}"/>
              </a:ext>
            </a:extLst>
          </p:cNvPr>
          <p:cNvSpPr/>
          <p:nvPr/>
        </p:nvSpPr>
        <p:spPr>
          <a:xfrm>
            <a:off x="9264375" y="5230359"/>
            <a:ext cx="2129815" cy="1097424"/>
          </a:xfrm>
          <a:prstGeom prst="flowChartMultidocumen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r>
              <a:rPr lang="tr-TR" sz="1400" b="1" dirty="0"/>
              <a:t>Hassas Görev Envanter Formu</a:t>
            </a:r>
            <a:endParaRPr lang="tr-TR" sz="1400" b="1" kern="0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A548A255-C73B-448E-9FAD-DD472D6F967D}"/>
              </a:ext>
            </a:extLst>
          </p:cNvPr>
          <p:cNvGrpSpPr/>
          <p:nvPr/>
        </p:nvGrpSpPr>
        <p:grpSpPr>
          <a:xfrm>
            <a:off x="445435" y="1260832"/>
            <a:ext cx="1169712" cy="528003"/>
            <a:chOff x="703391" y="135402"/>
            <a:chExt cx="914408" cy="4596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Dikdörtgen: Yuvarlatılmış Köşeler 18">
              <a:extLst>
                <a:ext uri="{FF2B5EF4-FFF2-40B4-BE49-F238E27FC236}">
                  <a16:creationId xmlns:a16="http://schemas.microsoft.com/office/drawing/2014/main" id="{AA1007B3-1B9E-4A3C-9801-13E04910FCD4}"/>
                </a:ext>
              </a:extLst>
            </p:cNvPr>
            <p:cNvSpPr/>
            <p:nvPr/>
          </p:nvSpPr>
          <p:spPr>
            <a:xfrm>
              <a:off x="703391" y="135402"/>
              <a:ext cx="914408" cy="4596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ikdörtgen: Yuvarlatılmış Köşeler 4">
              <a:extLst>
                <a:ext uri="{FF2B5EF4-FFF2-40B4-BE49-F238E27FC236}">
                  <a16:creationId xmlns:a16="http://schemas.microsoft.com/office/drawing/2014/main" id="{C873D2AE-9B3D-4264-9914-0F1153580529}"/>
                </a:ext>
              </a:extLst>
            </p:cNvPr>
            <p:cNvSpPr txBox="1"/>
            <p:nvPr/>
          </p:nvSpPr>
          <p:spPr>
            <a:xfrm>
              <a:off x="725828" y="157839"/>
              <a:ext cx="869534" cy="41475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kern="1200" dirty="0"/>
                <a:t>Bileşen</a:t>
              </a: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BFE5CB1E-B523-4633-B00D-E7C39263CAEF}"/>
              </a:ext>
            </a:extLst>
          </p:cNvPr>
          <p:cNvGrpSpPr/>
          <p:nvPr/>
        </p:nvGrpSpPr>
        <p:grpSpPr>
          <a:xfrm>
            <a:off x="445435" y="2030521"/>
            <a:ext cx="1170000" cy="528004"/>
            <a:chOff x="680956" y="135402"/>
            <a:chExt cx="936843" cy="4596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Dikdörtgen: Yuvarlatılmış Köşeler 22">
              <a:extLst>
                <a:ext uri="{FF2B5EF4-FFF2-40B4-BE49-F238E27FC236}">
                  <a16:creationId xmlns:a16="http://schemas.microsoft.com/office/drawing/2014/main" id="{DCB82C2C-117C-4FEB-BE49-B593A6EA3683}"/>
                </a:ext>
              </a:extLst>
            </p:cNvPr>
            <p:cNvSpPr/>
            <p:nvPr/>
          </p:nvSpPr>
          <p:spPr>
            <a:xfrm>
              <a:off x="703391" y="135402"/>
              <a:ext cx="914408" cy="4596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ikdörtgen: Yuvarlatılmış Köşeler 4">
              <a:extLst>
                <a:ext uri="{FF2B5EF4-FFF2-40B4-BE49-F238E27FC236}">
                  <a16:creationId xmlns:a16="http://schemas.microsoft.com/office/drawing/2014/main" id="{0AEE1F36-9570-40E6-9180-7CE6D0852A65}"/>
                </a:ext>
              </a:extLst>
            </p:cNvPr>
            <p:cNvSpPr txBox="1"/>
            <p:nvPr/>
          </p:nvSpPr>
          <p:spPr>
            <a:xfrm>
              <a:off x="680956" y="157839"/>
              <a:ext cx="914408" cy="41475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kern="1200" dirty="0"/>
                <a:t>Standart</a:t>
              </a:r>
            </a:p>
          </p:txBody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DF9BFB4A-D55A-4EEE-ADEF-2F6BEF3699AA}"/>
              </a:ext>
            </a:extLst>
          </p:cNvPr>
          <p:cNvGrpSpPr/>
          <p:nvPr/>
        </p:nvGrpSpPr>
        <p:grpSpPr>
          <a:xfrm>
            <a:off x="445435" y="3184955"/>
            <a:ext cx="1202552" cy="435616"/>
            <a:chOff x="703391" y="135402"/>
            <a:chExt cx="934188" cy="4621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Dikdörtgen: Yuvarlatılmış Köşeler 25">
              <a:extLst>
                <a:ext uri="{FF2B5EF4-FFF2-40B4-BE49-F238E27FC236}">
                  <a16:creationId xmlns:a16="http://schemas.microsoft.com/office/drawing/2014/main" id="{5DFFA3A7-C829-44F9-8234-15E78AD803DB}"/>
                </a:ext>
              </a:extLst>
            </p:cNvPr>
            <p:cNvSpPr/>
            <p:nvPr/>
          </p:nvSpPr>
          <p:spPr>
            <a:xfrm>
              <a:off x="703391" y="135402"/>
              <a:ext cx="914408" cy="4596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ikdörtgen: Yuvarlatılmış Köşeler 4">
              <a:extLst>
                <a:ext uri="{FF2B5EF4-FFF2-40B4-BE49-F238E27FC236}">
                  <a16:creationId xmlns:a16="http://schemas.microsoft.com/office/drawing/2014/main" id="{63B16128-A68D-4ABC-95B3-F8BD097CB06E}"/>
                </a:ext>
              </a:extLst>
            </p:cNvPr>
            <p:cNvSpPr txBox="1"/>
            <p:nvPr/>
          </p:nvSpPr>
          <p:spPr>
            <a:xfrm>
              <a:off x="736901" y="169562"/>
              <a:ext cx="900678" cy="42795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kern="1200" dirty="0"/>
                <a:t>Genel Şart</a:t>
              </a:r>
            </a:p>
          </p:txBody>
        </p:sp>
      </p:grp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8E5AEDE-5973-42E1-915F-A211D33E2262}"/>
              </a:ext>
            </a:extLst>
          </p:cNvPr>
          <p:cNvSpPr txBox="1"/>
          <p:nvPr/>
        </p:nvSpPr>
        <p:spPr>
          <a:xfrm>
            <a:off x="1785030" y="1286607"/>
            <a:ext cx="7283397" cy="338554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Kontrol Ortamı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BD106A0-60DB-4644-8656-922BF78643C5}"/>
              </a:ext>
            </a:extLst>
          </p:cNvPr>
          <p:cNvSpPr txBox="1"/>
          <p:nvPr/>
        </p:nvSpPr>
        <p:spPr>
          <a:xfrm>
            <a:off x="1769162" y="2032665"/>
            <a:ext cx="7283396" cy="830997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just"/>
            <a:r>
              <a:rPr lang="tr-TR" dirty="0"/>
              <a:t>Misyon, Organizasyon Yapısı ve Görevler: İdarelerin misyonu ile birimlerin ve personelin görev tanımları yazılı olarak belirlenmeli, personele duyurulmalı ve idarede uygun bir organizasyon yapısı oluşturulmalıdır. 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79AF783-D80C-43EF-A2C1-B637EFE305D4}"/>
              </a:ext>
            </a:extLst>
          </p:cNvPr>
          <p:cNvSpPr txBox="1"/>
          <p:nvPr/>
        </p:nvSpPr>
        <p:spPr>
          <a:xfrm>
            <a:off x="1769162" y="3184955"/>
            <a:ext cx="7299265" cy="584775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İdarenin yöneticileri, faaliyetlerin yürütülmesinde hassas görevlere ilişkin prosedürleri belirlemeli ve personele duyurmalıdır.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6F23DB90-F2B5-4877-8039-3D13CD940102}"/>
              </a:ext>
            </a:extLst>
          </p:cNvPr>
          <p:cNvSpPr txBox="1"/>
          <p:nvPr/>
        </p:nvSpPr>
        <p:spPr>
          <a:xfrm>
            <a:off x="357131" y="5609794"/>
            <a:ext cx="8244388" cy="338554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just"/>
            <a:r>
              <a:rPr lang="tr-TR" u="sng" dirty="0"/>
              <a:t>Harcama Birimi düzeyinde </a:t>
            </a:r>
            <a:r>
              <a:rPr lang="tr-TR" dirty="0"/>
              <a:t>Hassas Görev Envanterinin oluşturulması</a:t>
            </a:r>
          </a:p>
        </p:txBody>
      </p:sp>
      <p:sp>
        <p:nvSpPr>
          <p:cNvPr id="26" name="Dikdörtgen: Yuvarlatılmış Köşeler 25">
            <a:extLst>
              <a:ext uri="{FF2B5EF4-FFF2-40B4-BE49-F238E27FC236}">
                <a16:creationId xmlns:a16="http://schemas.microsoft.com/office/drawing/2014/main" id="{5DFFA3A7-C829-44F9-8234-15E78AD803DB}"/>
              </a:ext>
            </a:extLst>
          </p:cNvPr>
          <p:cNvSpPr/>
          <p:nvPr/>
        </p:nvSpPr>
        <p:spPr>
          <a:xfrm>
            <a:off x="357131" y="4748771"/>
            <a:ext cx="1542573" cy="61933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tr-TR" sz="3200" b="1" dirty="0"/>
              <a:t>E.2.6.7</a:t>
            </a:r>
          </a:p>
        </p:txBody>
      </p:sp>
      <p:graphicFrame>
        <p:nvGraphicFramePr>
          <p:cNvPr id="25" name="Diyagram 24"/>
          <p:cNvGraphicFramePr/>
          <p:nvPr>
            <p:extLst>
              <p:ext uri="{D42A27DB-BD31-4B8C-83A1-F6EECF244321}">
                <p14:modId xmlns:p14="http://schemas.microsoft.com/office/powerpoint/2010/main" val="1119809230"/>
              </p:ext>
            </p:extLst>
          </p:nvPr>
        </p:nvGraphicFramePr>
        <p:xfrm>
          <a:off x="9068427" y="3488980"/>
          <a:ext cx="2521712" cy="1292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60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  <p:bldP spid="26" grpId="0" animBg="1"/>
      <p:bldGraphic spid="2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500815" y="0"/>
            <a:ext cx="10530393" cy="521436"/>
          </a:xfrm>
        </p:spPr>
        <p:txBody>
          <a:bodyPr>
            <a:normAutofit/>
          </a:bodyPr>
          <a:lstStyle/>
          <a:p>
            <a:r>
              <a:rPr lang="tr-TR" sz="2400" dirty="0"/>
              <a:t>3. Çeyrek Dönem Eylemleri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568380" y="2055537"/>
            <a:ext cx="85496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+mj-lt"/>
                <a:cs typeface="Times New Roman" panose="02020603050405020304" pitchFamily="18" charset="0"/>
              </a:rPr>
              <a:t>E.6.1.1 – Risk Belirleme ve Kontrol Faaliyetleri Formu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+mj-lt"/>
                <a:cs typeface="Times New Roman" panose="02020603050405020304" pitchFamily="18" charset="0"/>
              </a:rPr>
              <a:t>E.6.2.1 – Risk Envanter Formu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+mj-lt"/>
                <a:cs typeface="Times New Roman" panose="02020603050405020304" pitchFamily="18" charset="0"/>
              </a:rPr>
              <a:t>E.6.2.2 – Risk Haritası Formu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+mj-lt"/>
                <a:cs typeface="Times New Roman" panose="02020603050405020304" pitchFamily="18" charset="0"/>
              </a:rPr>
              <a:t>E.2.6.7 – Hassas Görev Envanter Formu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386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3"/>
          <p:cNvSpPr txBox="1">
            <a:spLocks/>
          </p:cNvSpPr>
          <p:nvPr/>
        </p:nvSpPr>
        <p:spPr>
          <a:xfrm>
            <a:off x="1661607" y="0"/>
            <a:ext cx="10530393" cy="521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DC0C1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/>
              <a:t>Hassas Görev Envanter Formu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832104" y="1280160"/>
            <a:ext cx="105887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Hassas Görev Nedir?</a:t>
            </a:r>
          </a:p>
          <a:p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Yürütülen görevlerden bazıları; gerek doğası gereği ve gerekse idarenin itibarı, yolsuzluk riski, gizli bilgilerin açığa çıkması ve benzeri yönlerden diğer görevlerle kıyaslandığında çok daha büyük önem taşımaktadır.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832104" y="3758184"/>
            <a:ext cx="1074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Bu doğrultuda hassas görevler; 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Birimin temel işlevini, varoluş sebebini etkin biçimde yerine getirmesini etkileyebilecek riskler içeren,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Zamanında ve/veya doğru bir şekilde yerine getirilmesi halinde karar alma süreçlerini güçlendiren,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Kaynakların etkin kullanımını sağlayan,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Kritik öneme sahip sınırlı sayıdaki görevlerdir.</a:t>
            </a:r>
          </a:p>
        </p:txBody>
      </p:sp>
    </p:spTree>
    <p:extLst>
      <p:ext uri="{BB962C8B-B14F-4D97-AF65-F5344CB8AC3E}">
        <p14:creationId xmlns:p14="http://schemas.microsoft.com/office/powerpoint/2010/main" val="19248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3">
            <a:extLst>
              <a:ext uri="{FF2B5EF4-FFF2-40B4-BE49-F238E27FC236}">
                <a16:creationId xmlns:a16="http://schemas.microsoft.com/office/drawing/2014/main" id="{BD24A374-8AC0-45F2-95F0-92656522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238" y="20638"/>
            <a:ext cx="10529887" cy="520700"/>
          </a:xfrm>
        </p:spPr>
        <p:txBody>
          <a:bodyPr>
            <a:normAutofit/>
          </a:bodyPr>
          <a:lstStyle/>
          <a:p>
            <a:r>
              <a:rPr lang="tr-TR" sz="2400" dirty="0"/>
              <a:t>Hassas Görev Envanter Formu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238" y="1089720"/>
            <a:ext cx="9654730" cy="55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3"/>
          <p:cNvSpPr txBox="1">
            <a:spLocks/>
          </p:cNvSpPr>
          <p:nvPr/>
        </p:nvSpPr>
        <p:spPr>
          <a:xfrm>
            <a:off x="1661607" y="0"/>
            <a:ext cx="10530393" cy="521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DC0C1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/>
              <a:t>Hassas Görev Envanter Formu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04672" y="948690"/>
            <a:ext cx="104150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Hassas Görevler Nasıl Tespit Edilir?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Hangi görevler gizlilik statüsündedir?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Hangi alanlardaki faaliyetlerde hata veya usulsüzlük yapılması ihtimali daha fazladır?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Hangi görevlerin belli bir zaman süreci içinde yerine getirilmesi önemlidir?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Hangi alanlarda bilgi ve eğitim ihtiyacı çok yüksektir?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Hangi görevler iç ve dış etkenlere yüksek derecede maruz kalır?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Hangi görevler yerine getirilemezse mali kayba neden olur?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Hangi görevler yerine getirilemezse kaynak israfına neden olur?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Hangi işler yüksek maliyetlidir?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Hangi işlerde hesap verme yükümlülüğü fazladır?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Hangi işler için çok fazla mesai harcanmaktadır?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Hangi alanlarda çıkacak sorunlar, birimin fonksiyonunu yerine getirmesine engel olur?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Kimlerin çok fazla sorumluluğu vardır?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Hangi işlerin ya da süreçlerin aksaması birimin dışarıdan olumsuz tepki almasına neden olur?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 idx="4294967295"/>
          </p:nvPr>
        </p:nvSpPr>
        <p:spPr>
          <a:xfrm>
            <a:off x="3540200" y="2743942"/>
            <a:ext cx="4525795" cy="109866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TEŞEKKÜRLER…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/>
        </p:blipFill>
        <p:spPr>
          <a:xfrm>
            <a:off x="9153047" y="4638089"/>
            <a:ext cx="1778854" cy="1526037"/>
          </a:xfrm>
          <a:prstGeom prst="rect">
            <a:avLst/>
          </a:prstGeom>
        </p:spPr>
      </p:pic>
      <p:cxnSp>
        <p:nvCxnSpPr>
          <p:cNvPr id="8" name="Düz Bağlayıcı 7"/>
          <p:cNvCxnSpPr/>
          <p:nvPr/>
        </p:nvCxnSpPr>
        <p:spPr>
          <a:xfrm>
            <a:off x="3602099" y="4780715"/>
            <a:ext cx="13490" cy="148348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3593072" y="4729467"/>
            <a:ext cx="5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Geliştirme Başkanlığı</a:t>
            </a:r>
          </a:p>
          <a:p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 Kontrol Dairesi Başkanlığı</a:t>
            </a:r>
          </a:p>
          <a:p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 Kontrol Sistemi İzleme ve Değerlendirme Birimi</a:t>
            </a:r>
          </a:p>
          <a:p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Üniversiteler Mah. Dumlupınar Bulvarı 6001. Cad. No:9 Çankaya/ Ankara 06800</a:t>
            </a:r>
          </a:p>
          <a:p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İletişim: 0 (312) 573 72 34</a:t>
            </a:r>
          </a:p>
          <a:p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E-posta: strj.ickontrol@saglik.gov.tr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65" y="4638089"/>
            <a:ext cx="1624447" cy="1624187"/>
          </a:xfrm>
          <a:prstGeom prst="rect">
            <a:avLst/>
          </a:prstGeom>
        </p:spPr>
      </p:pic>
      <p:cxnSp>
        <p:nvCxnSpPr>
          <p:cNvPr id="11" name="Düz Bağlayıcı 10"/>
          <p:cNvCxnSpPr/>
          <p:nvPr/>
        </p:nvCxnSpPr>
        <p:spPr>
          <a:xfrm>
            <a:off x="3533455" y="4769940"/>
            <a:ext cx="13490" cy="148348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8884850" y="4778790"/>
            <a:ext cx="13490" cy="148348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8817331" y="4780715"/>
            <a:ext cx="13490" cy="148348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491671" y="64008"/>
            <a:ext cx="10530393" cy="477813"/>
          </a:xfrm>
        </p:spPr>
        <p:txBody>
          <a:bodyPr>
            <a:normAutofit/>
          </a:bodyPr>
          <a:lstStyle/>
          <a:p>
            <a:r>
              <a:rPr lang="tr-TR" sz="2400" dirty="0"/>
              <a:t>Formlar Arası İlişkiler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37" y="1111982"/>
            <a:ext cx="9756647" cy="54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Risk Belirleme ve Kontrol Faaliyetleri Formu</a:t>
            </a:r>
          </a:p>
        </p:txBody>
      </p:sp>
      <p:sp>
        <p:nvSpPr>
          <p:cNvPr id="5" name="Akış Çizelgesi: Çok Sayıda Belge 4">
            <a:extLst>
              <a:ext uri="{FF2B5EF4-FFF2-40B4-BE49-F238E27FC236}">
                <a16:creationId xmlns:a16="http://schemas.microsoft.com/office/drawing/2014/main" id="{33157DA4-7FDD-40C3-AF0B-3E54E5C122E3}"/>
              </a:ext>
            </a:extLst>
          </p:cNvPr>
          <p:cNvSpPr/>
          <p:nvPr/>
        </p:nvSpPr>
        <p:spPr>
          <a:xfrm>
            <a:off x="9264375" y="5358955"/>
            <a:ext cx="2129815" cy="1097424"/>
          </a:xfrm>
          <a:prstGeom prst="flowChartMultidocumen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algn="ctr"/>
            <a:r>
              <a:rPr lang="tr-TR" sz="1400" b="1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Risk Belirleme ve Kontrol Faaliyetleri Formu</a:t>
            </a: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A548A255-C73B-448E-9FAD-DD472D6F967D}"/>
              </a:ext>
            </a:extLst>
          </p:cNvPr>
          <p:cNvGrpSpPr/>
          <p:nvPr/>
        </p:nvGrpSpPr>
        <p:grpSpPr>
          <a:xfrm>
            <a:off x="442841" y="1489892"/>
            <a:ext cx="1169712" cy="528003"/>
            <a:chOff x="703391" y="135402"/>
            <a:chExt cx="914408" cy="4596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Dikdörtgen: Yuvarlatılmış Köşeler 18">
              <a:extLst>
                <a:ext uri="{FF2B5EF4-FFF2-40B4-BE49-F238E27FC236}">
                  <a16:creationId xmlns:a16="http://schemas.microsoft.com/office/drawing/2014/main" id="{AA1007B3-1B9E-4A3C-9801-13E04910FCD4}"/>
                </a:ext>
              </a:extLst>
            </p:cNvPr>
            <p:cNvSpPr/>
            <p:nvPr/>
          </p:nvSpPr>
          <p:spPr>
            <a:xfrm>
              <a:off x="703391" y="135402"/>
              <a:ext cx="914408" cy="4596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ikdörtgen: Yuvarlatılmış Köşeler 4">
              <a:extLst>
                <a:ext uri="{FF2B5EF4-FFF2-40B4-BE49-F238E27FC236}">
                  <a16:creationId xmlns:a16="http://schemas.microsoft.com/office/drawing/2014/main" id="{C873D2AE-9B3D-4264-9914-0F1153580529}"/>
                </a:ext>
              </a:extLst>
            </p:cNvPr>
            <p:cNvSpPr txBox="1"/>
            <p:nvPr/>
          </p:nvSpPr>
          <p:spPr>
            <a:xfrm>
              <a:off x="725828" y="157839"/>
              <a:ext cx="869534" cy="41475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kern="1200" dirty="0"/>
                <a:t>Bileşen</a:t>
              </a: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BFE5CB1E-B523-4633-B00D-E7C39263CAEF}"/>
              </a:ext>
            </a:extLst>
          </p:cNvPr>
          <p:cNvGrpSpPr/>
          <p:nvPr/>
        </p:nvGrpSpPr>
        <p:grpSpPr>
          <a:xfrm>
            <a:off x="414822" y="2352456"/>
            <a:ext cx="1170000" cy="528004"/>
            <a:chOff x="680956" y="135402"/>
            <a:chExt cx="936843" cy="4596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Dikdörtgen: Yuvarlatılmış Köşeler 22">
              <a:extLst>
                <a:ext uri="{FF2B5EF4-FFF2-40B4-BE49-F238E27FC236}">
                  <a16:creationId xmlns:a16="http://schemas.microsoft.com/office/drawing/2014/main" id="{DCB82C2C-117C-4FEB-BE49-B593A6EA3683}"/>
                </a:ext>
              </a:extLst>
            </p:cNvPr>
            <p:cNvSpPr/>
            <p:nvPr/>
          </p:nvSpPr>
          <p:spPr>
            <a:xfrm>
              <a:off x="703391" y="135402"/>
              <a:ext cx="914408" cy="4596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ikdörtgen: Yuvarlatılmış Köşeler 4">
              <a:extLst>
                <a:ext uri="{FF2B5EF4-FFF2-40B4-BE49-F238E27FC236}">
                  <a16:creationId xmlns:a16="http://schemas.microsoft.com/office/drawing/2014/main" id="{0AEE1F36-9570-40E6-9180-7CE6D0852A65}"/>
                </a:ext>
              </a:extLst>
            </p:cNvPr>
            <p:cNvSpPr txBox="1"/>
            <p:nvPr/>
          </p:nvSpPr>
          <p:spPr>
            <a:xfrm>
              <a:off x="680956" y="157839"/>
              <a:ext cx="914408" cy="41475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kern="1200" dirty="0"/>
                <a:t>Standart</a:t>
              </a:r>
            </a:p>
          </p:txBody>
        </p:sp>
      </p:grpSp>
      <p:grpSp>
        <p:nvGrpSpPr>
          <p:cNvPr id="18" name="Grup 17">
            <a:extLst>
              <a:ext uri="{FF2B5EF4-FFF2-40B4-BE49-F238E27FC236}">
                <a16:creationId xmlns:a16="http://schemas.microsoft.com/office/drawing/2014/main" id="{DF9BFB4A-D55A-4EEE-ADEF-2F6BEF3699AA}"/>
              </a:ext>
            </a:extLst>
          </p:cNvPr>
          <p:cNvGrpSpPr/>
          <p:nvPr/>
        </p:nvGrpSpPr>
        <p:grpSpPr>
          <a:xfrm>
            <a:off x="445862" y="3493720"/>
            <a:ext cx="1202552" cy="435616"/>
            <a:chOff x="703391" y="135402"/>
            <a:chExt cx="934188" cy="4621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Dikdörtgen: Yuvarlatılmış Köşeler 25">
              <a:extLst>
                <a:ext uri="{FF2B5EF4-FFF2-40B4-BE49-F238E27FC236}">
                  <a16:creationId xmlns:a16="http://schemas.microsoft.com/office/drawing/2014/main" id="{5DFFA3A7-C829-44F9-8234-15E78AD803DB}"/>
                </a:ext>
              </a:extLst>
            </p:cNvPr>
            <p:cNvSpPr/>
            <p:nvPr/>
          </p:nvSpPr>
          <p:spPr>
            <a:xfrm>
              <a:off x="703391" y="135402"/>
              <a:ext cx="914408" cy="4596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ikdörtgen: Yuvarlatılmış Köşeler 4">
              <a:extLst>
                <a:ext uri="{FF2B5EF4-FFF2-40B4-BE49-F238E27FC236}">
                  <a16:creationId xmlns:a16="http://schemas.microsoft.com/office/drawing/2014/main" id="{63B16128-A68D-4ABC-95B3-F8BD097CB06E}"/>
                </a:ext>
              </a:extLst>
            </p:cNvPr>
            <p:cNvSpPr txBox="1"/>
            <p:nvPr/>
          </p:nvSpPr>
          <p:spPr>
            <a:xfrm>
              <a:off x="736901" y="169562"/>
              <a:ext cx="900678" cy="42795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kern="1200" dirty="0"/>
                <a:t>Genel Şart</a:t>
              </a:r>
            </a:p>
          </p:txBody>
        </p:sp>
      </p:grp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8E5AEDE-5973-42E1-915F-A211D33E2262}"/>
              </a:ext>
            </a:extLst>
          </p:cNvPr>
          <p:cNvSpPr txBox="1"/>
          <p:nvPr/>
        </p:nvSpPr>
        <p:spPr>
          <a:xfrm>
            <a:off x="1785031" y="1555417"/>
            <a:ext cx="7299265" cy="338554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Risk Değerlendirme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BD106A0-60DB-4644-8656-922BF78643C5}"/>
              </a:ext>
            </a:extLst>
          </p:cNvPr>
          <p:cNvSpPr txBox="1"/>
          <p:nvPr/>
        </p:nvSpPr>
        <p:spPr>
          <a:xfrm>
            <a:off x="1785031" y="2351132"/>
            <a:ext cx="7283396" cy="830997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just"/>
            <a:r>
              <a:rPr lang="tr-TR" dirty="0"/>
              <a:t>Risklerin Belirlenmesi ve Değerlendirilmesi: İdareler, sistemli bir şekilde analizler yaparak amaç ve hedeflerinin gerçekleşmesini engelleyebilecek iç ve dış riskleri tanımlayarak değerlendirmeli ve alınacak önlemleri belirlemelidir.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79AF783-D80C-43EF-A2C1-B637EFE305D4}"/>
              </a:ext>
            </a:extLst>
          </p:cNvPr>
          <p:cNvSpPr txBox="1"/>
          <p:nvPr/>
        </p:nvSpPr>
        <p:spPr>
          <a:xfrm>
            <a:off x="1785031" y="3525921"/>
            <a:ext cx="7299265" cy="584775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İdareler, her yıl sistemli bir şekilde amaç ve hedeflerine yönelik riskleri belirlemelidir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6F23DB90-F2B5-4877-8039-3D13CD940102}"/>
              </a:ext>
            </a:extLst>
          </p:cNvPr>
          <p:cNvSpPr txBox="1"/>
          <p:nvPr/>
        </p:nvSpPr>
        <p:spPr>
          <a:xfrm>
            <a:off x="357131" y="5609794"/>
            <a:ext cx="8244388" cy="584775"/>
          </a:xfrm>
          <a:prstGeom prst="rect">
            <a:avLst/>
          </a:prstGeom>
          <a:solidFill>
            <a:srgbClr val="BC3826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tr-TR" u="sng" dirty="0"/>
              <a:t>Birim düzeyinde </a:t>
            </a:r>
            <a:r>
              <a:rPr lang="tr-TR" dirty="0"/>
              <a:t>alt süreçlere ilişkin risklerin belirlemesi, ölçümlemesi. Belirlenen risklere karşı kontrol faaliyetlerinin oluşturulması</a:t>
            </a:r>
          </a:p>
        </p:txBody>
      </p:sp>
      <p:sp>
        <p:nvSpPr>
          <p:cNvPr id="26" name="Dikdörtgen: Yuvarlatılmış Köşeler 25">
            <a:extLst>
              <a:ext uri="{FF2B5EF4-FFF2-40B4-BE49-F238E27FC236}">
                <a16:creationId xmlns:a16="http://schemas.microsoft.com/office/drawing/2014/main" id="{5DFFA3A7-C829-44F9-8234-15E78AD803DB}"/>
              </a:ext>
            </a:extLst>
          </p:cNvPr>
          <p:cNvSpPr/>
          <p:nvPr/>
        </p:nvSpPr>
        <p:spPr>
          <a:xfrm>
            <a:off x="357131" y="4748771"/>
            <a:ext cx="1542573" cy="61933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tr-TR" sz="3200" b="1" dirty="0"/>
              <a:t>E.6.1.1</a:t>
            </a:r>
          </a:p>
        </p:txBody>
      </p:sp>
      <p:graphicFrame>
        <p:nvGraphicFramePr>
          <p:cNvPr id="25" name="Diyagram 24"/>
          <p:cNvGraphicFramePr/>
          <p:nvPr>
            <p:extLst>
              <p:ext uri="{D42A27DB-BD31-4B8C-83A1-F6EECF244321}">
                <p14:modId xmlns:p14="http://schemas.microsoft.com/office/powerpoint/2010/main" val="3618144890"/>
              </p:ext>
            </p:extLst>
          </p:nvPr>
        </p:nvGraphicFramePr>
        <p:xfrm>
          <a:off x="9068427" y="3739981"/>
          <a:ext cx="2521712" cy="1292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0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  <p:bldP spid="26" grpId="0" animBg="1"/>
      <p:bldGraphic spid="2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B5DEFA21-1A45-4073-A6EC-9FCA252E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03" y="85172"/>
            <a:ext cx="10530393" cy="521436"/>
          </a:xfrm>
        </p:spPr>
        <p:txBody>
          <a:bodyPr>
            <a:normAutofit/>
          </a:bodyPr>
          <a:lstStyle/>
          <a:p>
            <a:r>
              <a:rPr lang="tr-TR" sz="2400" dirty="0"/>
              <a:t>Risk Belirleme ve Kontrol Faaliyetleri Formu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19714" y="2285024"/>
            <a:ext cx="50744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marR="199390">
              <a:lnSpc>
                <a:spcPct val="150000"/>
              </a:lnSpc>
            </a:pPr>
            <a:r>
              <a:rPr lang="tr-TR" sz="2000" b="1" dirty="0">
                <a:solidFill>
                  <a:srgbClr val="BF2026"/>
                </a:solidFill>
                <a:cs typeface="Times New Roman" panose="02020603050405020304" pitchFamily="18" charset="0"/>
              </a:rPr>
              <a:t>Risk</a:t>
            </a:r>
            <a:r>
              <a:rPr lang="tr-TR" sz="2000" dirty="0">
                <a:solidFill>
                  <a:srgbClr val="231F20"/>
                </a:solidFill>
                <a:cs typeface="Times New Roman" panose="02020603050405020304" pitchFamily="18" charset="0"/>
              </a:rPr>
              <a:t>, bir kurumun</a:t>
            </a:r>
          </a:p>
          <a:p>
            <a:pPr marL="792163" marR="19939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rgbClr val="231F20"/>
                </a:solidFill>
                <a:cs typeface="Times New Roman" panose="02020603050405020304" pitchFamily="18" charset="0"/>
              </a:rPr>
              <a:t>Stratejik, </a:t>
            </a:r>
          </a:p>
          <a:p>
            <a:pPr marL="792163" marR="19939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rgbClr val="231F20"/>
                </a:solidFill>
                <a:cs typeface="Times New Roman" panose="02020603050405020304" pitchFamily="18" charset="0"/>
              </a:rPr>
              <a:t>Mali  </a:t>
            </a:r>
          </a:p>
          <a:p>
            <a:pPr marL="792163" marR="19939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err="1">
                <a:solidFill>
                  <a:srgbClr val="231F20"/>
                </a:solidFill>
                <a:cs typeface="Times New Roman" panose="02020603050405020304" pitchFamily="18" charset="0"/>
              </a:rPr>
              <a:t>Operasyonel</a:t>
            </a:r>
            <a:r>
              <a:rPr lang="tr-TR" sz="2000" dirty="0">
                <a:solidFill>
                  <a:srgbClr val="231F20"/>
                </a:solidFill>
                <a:cs typeface="Times New Roman" panose="02020603050405020304" pitchFamily="18" charset="0"/>
              </a:rPr>
              <a:t> </a:t>
            </a:r>
          </a:p>
          <a:p>
            <a:pPr marL="449263" marR="199390">
              <a:lnSpc>
                <a:spcPct val="150000"/>
              </a:lnSpc>
            </a:pPr>
            <a:r>
              <a:rPr lang="tr-TR" sz="2000" dirty="0">
                <a:solidFill>
                  <a:srgbClr val="231F20"/>
                </a:solidFill>
                <a:cs typeface="Times New Roman" panose="02020603050405020304" pitchFamily="18" charset="0"/>
              </a:rPr>
              <a:t>hedeflerini  gerçekleştirmesini  engelleyecek, her türlü olayın gerçekleşme </a:t>
            </a:r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olasılığı</a:t>
            </a:r>
            <a:r>
              <a:rPr lang="tr-TR" sz="2000" dirty="0">
                <a:solidFill>
                  <a:srgbClr val="231F20"/>
                </a:solidFill>
                <a:cs typeface="Times New Roman" panose="02020603050405020304" pitchFamily="18" charset="0"/>
              </a:rPr>
              <a:t>dır.</a:t>
            </a:r>
            <a:endParaRPr lang="tr-TR" sz="2000" dirty="0"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741" y="1850587"/>
            <a:ext cx="4192862" cy="41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B5DEFA21-1A45-4073-A6EC-9FCA252E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03" y="85172"/>
            <a:ext cx="10530393" cy="521436"/>
          </a:xfrm>
        </p:spPr>
        <p:txBody>
          <a:bodyPr>
            <a:normAutofit/>
          </a:bodyPr>
          <a:lstStyle/>
          <a:p>
            <a:r>
              <a:rPr lang="tr-TR" sz="2400" dirty="0"/>
              <a:t>Risk Belirleme ve Kontrol Faaliyetleri Formu</a:t>
            </a:r>
          </a:p>
        </p:txBody>
      </p:sp>
      <p:pic>
        <p:nvPicPr>
          <p:cNvPr id="7" name="Picture 2" descr="Risk Yöneti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17" y="3272791"/>
            <a:ext cx="4095496" cy="348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293394" y="1404356"/>
            <a:ext cx="11310342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tr-TR" sz="2000" dirty="0">
                <a:cs typeface="Times New Roman" panose="02020603050405020304" pitchFamily="18" charset="0"/>
              </a:rPr>
              <a:t>Her türde ve büyüklükte kurum; kendi hedeflerini gerçekleştirip gerçekleştirmeyeceklerini veya ne zaman gerçekleştireceklerini belirsiz  kılan iç/dış faktörler ve etkilerle karşılaşır.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485216" y="2410043"/>
            <a:ext cx="7445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50000"/>
              </a:lnSpc>
              <a:tabLst>
                <a:tab pos="241300" algn="l"/>
              </a:tabLst>
            </a:pPr>
            <a:r>
              <a:rPr lang="tr-TR" sz="2000" dirty="0">
                <a:cs typeface="Times New Roman" panose="02020603050405020304" pitchFamily="18" charset="0"/>
              </a:rPr>
              <a:t>Bir kuruluşun hedefleri üzerindeki bu belirsizlik etkisi </a:t>
            </a:r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“</a:t>
            </a:r>
            <a:r>
              <a:rPr lang="tr-TR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risk”</a:t>
            </a:r>
            <a:r>
              <a:rPr lang="tr-TR" sz="2000" dirty="0" err="1">
                <a:cs typeface="Times New Roman" panose="02020603050405020304" pitchFamily="18" charset="0"/>
              </a:rPr>
              <a:t>tir</a:t>
            </a:r>
            <a:r>
              <a:rPr lang="tr-TR" sz="20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Gülen Yüz 9"/>
          <p:cNvSpPr/>
          <p:nvPr/>
        </p:nvSpPr>
        <p:spPr>
          <a:xfrm>
            <a:off x="543116" y="3591518"/>
            <a:ext cx="2954215" cy="2849330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Olumlu yönde etkilediğinde risk </a:t>
            </a:r>
          </a:p>
          <a:p>
            <a:pPr algn="ctr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FIRSAT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1" name="Gülen Yüz 10"/>
          <p:cNvSpPr/>
          <p:nvPr/>
        </p:nvSpPr>
        <p:spPr>
          <a:xfrm>
            <a:off x="8247546" y="3591517"/>
            <a:ext cx="3118135" cy="2849331"/>
          </a:xfrm>
          <a:prstGeom prst="smileyFace">
            <a:avLst>
              <a:gd name="adj" fmla="val -465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Olumsuz yönde etkilediğinde </a:t>
            </a:r>
          </a:p>
          <a:p>
            <a:pPr algn="ctr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TEHDİT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B5DEFA21-1A45-4073-A6EC-9FCA252E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03" y="85172"/>
            <a:ext cx="10530393" cy="521436"/>
          </a:xfrm>
        </p:spPr>
        <p:txBody>
          <a:bodyPr>
            <a:normAutofit/>
          </a:bodyPr>
          <a:lstStyle/>
          <a:p>
            <a:r>
              <a:rPr lang="tr-TR" sz="2400" dirty="0"/>
              <a:t>Risk Belirleme ve Kontrol Faaliyetleri Formu</a:t>
            </a:r>
          </a:p>
        </p:txBody>
      </p:sp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7717"/>
              </p:ext>
            </p:extLst>
          </p:nvPr>
        </p:nvGraphicFramePr>
        <p:xfrm>
          <a:off x="335914" y="1211327"/>
          <a:ext cx="11547476" cy="51282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22650">
                  <a:extLst>
                    <a:ext uri="{9D8B030D-6E8A-4147-A177-3AD203B41FA5}">
                      <a16:colId xmlns:a16="http://schemas.microsoft.com/office/drawing/2014/main" val="2614822515"/>
                    </a:ext>
                  </a:extLst>
                </a:gridCol>
                <a:gridCol w="7024826">
                  <a:extLst>
                    <a:ext uri="{9D8B030D-6E8A-4147-A177-3AD203B41FA5}">
                      <a16:colId xmlns:a16="http://schemas.microsoft.com/office/drawing/2014/main" val="1043865664"/>
                    </a:ext>
                  </a:extLst>
                </a:gridCol>
              </a:tblGrid>
              <a:tr h="5321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Hatalı Risk Tanımlaması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Doğru Risk Tanımlaması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966394"/>
                  </a:ext>
                </a:extLst>
              </a:tr>
              <a:tr h="919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Hatalı yetki verilmesi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Görev ve sorumluluk ile bağdaşmayan yetki verilmesi sonucu yetkisiz kişiler tarafından sistemde uygun olmayan/hatalı işlemlerin gerçekleştirilmesi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980371"/>
                  </a:ext>
                </a:extLst>
              </a:tr>
              <a:tr h="919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Personel yetersizliği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Personel yetersizliği nedeniyle kurum operasyonlarında aksamaların yaşanması ve vatandaşa sunulan kamu hizmetinin kalitesinin düşmesi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43883"/>
                  </a:ext>
                </a:extLst>
              </a:tr>
              <a:tr h="919216">
                <a:tc>
                  <a:txBody>
                    <a:bodyPr/>
                    <a:lstStyle/>
                    <a:p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Personelin eğitim ihtiyaçlarının karşılanmaması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Personelin eğitim ihtiyaçlarının karşılanmaması sonucunda gerekli yetkinliklerin geliştirilememesi ve hizmetlerin istenen kalitede sunulamaması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359843"/>
                  </a:ext>
                </a:extLst>
              </a:tr>
              <a:tr h="919216">
                <a:tc>
                  <a:txBody>
                    <a:bodyPr/>
                    <a:lstStyle/>
                    <a:p>
                      <a:r>
                        <a:rPr lang="nn-NO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Kurum tarafından kullanılan araçlarda ya da makinalarda eksiklik olması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Kurum tarafından kullanılan araçlarda ya da makinalarda eksiklik olması sebebiyle operasyonlarda aksamaların yaşanması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52033"/>
                  </a:ext>
                </a:extLst>
              </a:tr>
              <a:tr h="919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Sarf malzeme kullanan personelin gerekli tertibi ve özeni göstermeme riski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Sarf malzemesi kullanan personelin gerekli tertibi ve özeni göstermemesi sonucunda sarf malzemelerinin hatalı kullanılması ve yüksek fire oranının oluşması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3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7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B5DEFA21-1A45-4073-A6EC-9FCA252E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03" y="85172"/>
            <a:ext cx="10530393" cy="521436"/>
          </a:xfrm>
        </p:spPr>
        <p:txBody>
          <a:bodyPr>
            <a:normAutofit/>
          </a:bodyPr>
          <a:lstStyle/>
          <a:p>
            <a:r>
              <a:rPr lang="tr-TR" sz="2400" dirty="0"/>
              <a:t>Risk Belirleme ve Kontrol Faaliyetleri Formu</a:t>
            </a:r>
          </a:p>
        </p:txBody>
      </p:sp>
      <p:sp>
        <p:nvSpPr>
          <p:cNvPr id="12" name="Çapraz Köşesi Kesik Dikdörtgen 11"/>
          <p:cNvSpPr/>
          <p:nvPr/>
        </p:nvSpPr>
        <p:spPr>
          <a:xfrm>
            <a:off x="459315" y="1192318"/>
            <a:ext cx="5378777" cy="1152297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77979" indent="-377979"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Olasılık, </a:t>
            </a:r>
            <a:r>
              <a:rPr lang="tr-TR" sz="2000" dirty="0"/>
              <a:t>bir olayın belirli bir zaman diliminde gerçekleşmesi durumunu ifade eder.</a:t>
            </a:r>
          </a:p>
        </p:txBody>
      </p:sp>
      <p:sp>
        <p:nvSpPr>
          <p:cNvPr id="13" name="Çapraz Köşesi Kesik Dikdörtgen 12"/>
          <p:cNvSpPr/>
          <p:nvPr/>
        </p:nvSpPr>
        <p:spPr>
          <a:xfrm>
            <a:off x="6200837" y="1192319"/>
            <a:ext cx="5569132" cy="1152296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77979" indent="-377979"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Etki</a:t>
            </a:r>
            <a:r>
              <a:rPr lang="tr-TR" sz="2000" b="1" dirty="0"/>
              <a:t> </a:t>
            </a:r>
            <a:r>
              <a:rPr lang="tr-TR" sz="2000" dirty="0"/>
              <a:t>ise bu olayın meydana gelmesi halinde, idarenin hedef faaliyetleri üzerinde yaratacağı sonucu ifade eder.</a:t>
            </a:r>
          </a:p>
        </p:txBody>
      </p:sp>
      <p:graphicFrame>
        <p:nvGraphicFramePr>
          <p:cNvPr id="14" name="Diyagram 13"/>
          <p:cNvGraphicFramePr/>
          <p:nvPr>
            <p:extLst>
              <p:ext uri="{D42A27DB-BD31-4B8C-83A1-F6EECF244321}">
                <p14:modId xmlns:p14="http://schemas.microsoft.com/office/powerpoint/2010/main" val="2344949141"/>
              </p:ext>
            </p:extLst>
          </p:nvPr>
        </p:nvGraphicFramePr>
        <p:xfrm>
          <a:off x="459315" y="2679684"/>
          <a:ext cx="5378777" cy="407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val="714931174"/>
              </p:ext>
            </p:extLst>
          </p:nvPr>
        </p:nvGraphicFramePr>
        <p:xfrm>
          <a:off x="6200837" y="2679685"/>
          <a:ext cx="5569132" cy="3714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Slayt Numarası Yer Tutucusu 1"/>
          <p:cNvSpPr txBox="1">
            <a:spLocks/>
          </p:cNvSpPr>
          <p:nvPr/>
        </p:nvSpPr>
        <p:spPr>
          <a:xfrm>
            <a:off x="11204575" y="6394450"/>
            <a:ext cx="8255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8</a:t>
            </a:fld>
            <a:r>
              <a:rPr lang="tr-TR"/>
              <a:t>/36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56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B5DEFA21-1A45-4073-A6EC-9FCA252E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103" y="85172"/>
            <a:ext cx="10530393" cy="521436"/>
          </a:xfrm>
        </p:spPr>
        <p:txBody>
          <a:bodyPr>
            <a:normAutofit/>
          </a:bodyPr>
          <a:lstStyle/>
          <a:p>
            <a:r>
              <a:rPr lang="tr-TR" sz="2400" dirty="0"/>
              <a:t>Risk Belirleme ve Kontrol Faaliyetleri Formu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316456"/>
            <a:ext cx="11783785" cy="50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eması">
  <a:themeElements>
    <a:clrScheme name="Turuncu Kırmı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Özel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ŞehirHastaneleriSunu_R2.potx" id="{727406B5-28E1-4100-9254-1BBA9DF4DB10}" vid="{074677B7-0B57-43F9-8265-2AF153C7591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318A8C214844C4D8AB895E629738899" ma:contentTypeVersion="1" ma:contentTypeDescription="Yeni belge oluşturun." ma:contentTypeScope="" ma:versionID="15c28d009ad115c93d30a7d9aeb130b9">
  <xsd:schema xmlns:xsd="http://www.w3.org/2001/XMLSchema" xmlns:xs="http://www.w3.org/2001/XMLSchema" xmlns:p="http://schemas.microsoft.com/office/2006/metadata/properties" xmlns:ns2="9c6d2fee-6584-45c2-9ea3-7ef256f35574" targetNamespace="http://schemas.microsoft.com/office/2006/metadata/properties" ma:root="true" ma:fieldsID="433c9447dc5a10ad18713df014b1a1c0" ns2:_="">
    <xsd:import namespace="9c6d2fee-6584-45c2-9ea3-7ef256f3557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d2fee-6584-45c2-9ea3-7ef256f355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ACCD0F-EEC0-4831-9F04-AD95A16B564A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c6d2fee-6584-45c2-9ea3-7ef256f3557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9DD5F03-5C8D-406B-B5B7-9E3C9BEE4B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A014B4-31F0-4CC2-86A3-3C8C31038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d2fee-6584-45c2-9ea3-7ef256f35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23262</TotalTime>
  <Words>1353</Words>
  <Application>Microsoft Office PowerPoint</Application>
  <PresentationFormat>Geniş ekran</PresentationFormat>
  <Paragraphs>184</Paragraphs>
  <Slides>23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1" baseType="lpstr">
      <vt:lpstr>Arial</vt:lpstr>
      <vt:lpstr>Calibri</vt:lpstr>
      <vt:lpstr>Myriad Pro</vt:lpstr>
      <vt:lpstr>Segoe UI</vt:lpstr>
      <vt:lpstr>Times New Roman</vt:lpstr>
      <vt:lpstr>Verdana</vt:lpstr>
      <vt:lpstr>Wingdings</vt:lpstr>
      <vt:lpstr>1_Office Teması</vt:lpstr>
      <vt:lpstr>PowerPoint Sunusu</vt:lpstr>
      <vt:lpstr>3. Çeyrek Dönem Eylemleri</vt:lpstr>
      <vt:lpstr>Formlar Arası İlişkiler</vt:lpstr>
      <vt:lpstr>Risk Belirleme ve Kontrol Faaliyetleri Formu</vt:lpstr>
      <vt:lpstr>Risk Belirleme ve Kontrol Faaliyetleri Formu</vt:lpstr>
      <vt:lpstr>Risk Belirleme ve Kontrol Faaliyetleri Formu</vt:lpstr>
      <vt:lpstr>Risk Belirleme ve Kontrol Faaliyetleri Formu</vt:lpstr>
      <vt:lpstr>Risk Belirleme ve Kontrol Faaliyetleri Formu</vt:lpstr>
      <vt:lpstr>Risk Belirleme ve Kontrol Faaliyetleri Formu</vt:lpstr>
      <vt:lpstr>Risk Belirleme ve Kontrol Faaliyetleri Formu</vt:lpstr>
      <vt:lpstr>Risk Belirleme ve Kontrol Faaliyetleri Formu</vt:lpstr>
      <vt:lpstr>Risk Belirleme ve Kontrol Faaliyetleri Formu</vt:lpstr>
      <vt:lpstr>Risk Belirleme ve Kontrol Faaliyetleri Formu</vt:lpstr>
      <vt:lpstr>Risk Belirleme ve Kontrol Faaliyetleri Formu</vt:lpstr>
      <vt:lpstr>Risk Envanter Formu</vt:lpstr>
      <vt:lpstr>Risk Envanter Formu</vt:lpstr>
      <vt:lpstr>Risk Haritası Formu</vt:lpstr>
      <vt:lpstr>PowerPoint Sunusu</vt:lpstr>
      <vt:lpstr>Hassas Görev Envanter Formu</vt:lpstr>
      <vt:lpstr>PowerPoint Sunusu</vt:lpstr>
      <vt:lpstr>Hassas Görev Envanter Formu</vt:lpstr>
      <vt:lpstr>PowerPoint Sunusu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CİHAN DÖĞER</dc:creator>
  <cp:keywords>Kamu   hastaneleri yeni şablon</cp:keywords>
  <cp:lastModifiedBy>Mustafa Emrah KILÇIK</cp:lastModifiedBy>
  <cp:revision>1316</cp:revision>
  <cp:lastPrinted>2020-08-20T13:11:24Z</cp:lastPrinted>
  <dcterms:created xsi:type="dcterms:W3CDTF">2019-02-27T04:54:01Z</dcterms:created>
  <dcterms:modified xsi:type="dcterms:W3CDTF">2021-07-09T12:35:45Z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0x0101004318A8C214844C4D8AB895E629738899</vt:lpwstr>
  </property>
</Properties>
</file>