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4" r:id="rId5"/>
    <p:sldMasterId id="2147483698" r:id="rId6"/>
  </p:sldMasterIdLst>
  <p:notesMasterIdLst>
    <p:notesMasterId r:id="rId43"/>
  </p:notesMasterIdLst>
  <p:handoutMasterIdLst>
    <p:handoutMasterId r:id="rId44"/>
  </p:handoutMasterIdLst>
  <p:sldIdLst>
    <p:sldId id="450" r:id="rId7"/>
    <p:sldId id="452" r:id="rId8"/>
    <p:sldId id="428" r:id="rId9"/>
    <p:sldId id="448" r:id="rId10"/>
    <p:sldId id="429" r:id="rId11"/>
    <p:sldId id="453" r:id="rId12"/>
    <p:sldId id="431" r:id="rId13"/>
    <p:sldId id="433" r:id="rId14"/>
    <p:sldId id="432" r:id="rId15"/>
    <p:sldId id="434" r:id="rId16"/>
    <p:sldId id="435" r:id="rId17"/>
    <p:sldId id="436" r:id="rId18"/>
    <p:sldId id="437" r:id="rId19"/>
    <p:sldId id="438" r:id="rId20"/>
    <p:sldId id="439" r:id="rId21"/>
    <p:sldId id="440" r:id="rId22"/>
    <p:sldId id="442" r:id="rId23"/>
    <p:sldId id="441" r:id="rId24"/>
    <p:sldId id="443" r:id="rId25"/>
    <p:sldId id="445" r:id="rId26"/>
    <p:sldId id="444" r:id="rId27"/>
    <p:sldId id="446" r:id="rId28"/>
    <p:sldId id="451" r:id="rId29"/>
    <p:sldId id="399" r:id="rId30"/>
    <p:sldId id="398" r:id="rId31"/>
    <p:sldId id="454" r:id="rId32"/>
    <p:sldId id="391" r:id="rId33"/>
    <p:sldId id="331" r:id="rId34"/>
    <p:sldId id="392" r:id="rId35"/>
    <p:sldId id="347" r:id="rId36"/>
    <p:sldId id="348" r:id="rId37"/>
    <p:sldId id="350" r:id="rId38"/>
    <p:sldId id="400" r:id="rId39"/>
    <p:sldId id="413" r:id="rId40"/>
    <p:sldId id="412" r:id="rId41"/>
    <p:sldId id="449" r:id="rId42"/>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SAİT ATAÇ" initials="ASA" lastIdx="1" clrIdx="0">
    <p:extLst>
      <p:ext uri="{19B8F6BF-5375-455C-9EA6-DF929625EA0E}">
        <p15:presenceInfo xmlns:p15="http://schemas.microsoft.com/office/powerpoint/2012/main" userId="S-1-5-21-2627283118-3684124294-55272218-70730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E9F"/>
    <a:srgbClr val="5EB7AA"/>
    <a:srgbClr val="75C2BD"/>
    <a:srgbClr val="D0E9FE"/>
    <a:srgbClr val="C0E1DF"/>
    <a:srgbClr val="F3F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90" autoAdjust="0"/>
    <p:restoredTop sz="94660"/>
  </p:normalViewPr>
  <p:slideViewPr>
    <p:cSldViewPr snapToGrid="0" snapToObjects="1">
      <p:cViewPr varScale="1">
        <p:scale>
          <a:sx n="110" d="100"/>
          <a:sy n="110" d="100"/>
        </p:scale>
        <p:origin x="1710" y="8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2"/>
            <a:ext cx="2945660" cy="497759"/>
          </a:xfrm>
          <a:prstGeom prst="rect">
            <a:avLst/>
          </a:prstGeom>
        </p:spPr>
        <p:txBody>
          <a:bodyPr vert="horz" lIns="91249" tIns="45622" rIns="91249" bIns="45622" rtlCol="0"/>
          <a:lstStyle>
            <a:lvl1pPr algn="l">
              <a:defRPr sz="1200"/>
            </a:lvl1pPr>
          </a:lstStyle>
          <a:p>
            <a:endParaRPr lang="tr-TR"/>
          </a:p>
        </p:txBody>
      </p:sp>
      <p:sp>
        <p:nvSpPr>
          <p:cNvPr id="3" name="Veri Yer Tutucusu 2"/>
          <p:cNvSpPr>
            <a:spLocks noGrp="1"/>
          </p:cNvSpPr>
          <p:nvPr>
            <p:ph type="dt" sz="quarter" idx="1"/>
          </p:nvPr>
        </p:nvSpPr>
        <p:spPr>
          <a:xfrm>
            <a:off x="3850432" y="2"/>
            <a:ext cx="2945660" cy="497759"/>
          </a:xfrm>
          <a:prstGeom prst="rect">
            <a:avLst/>
          </a:prstGeom>
        </p:spPr>
        <p:txBody>
          <a:bodyPr vert="horz" lIns="91249" tIns="45622" rIns="91249" bIns="45622" rtlCol="0"/>
          <a:lstStyle>
            <a:lvl1pPr algn="r">
              <a:defRPr sz="1200"/>
            </a:lvl1pPr>
          </a:lstStyle>
          <a:p>
            <a:fld id="{EFF4901B-49CD-4AEF-8F49-1BB22738118B}" type="datetimeFigureOut">
              <a:rPr lang="tr-TR" smtClean="0"/>
              <a:t>16.04.2018</a:t>
            </a:fld>
            <a:endParaRPr lang="tr-TR"/>
          </a:p>
        </p:txBody>
      </p:sp>
      <p:sp>
        <p:nvSpPr>
          <p:cNvPr id="4" name="Altbilgi Yer Tutucusu 3"/>
          <p:cNvSpPr>
            <a:spLocks noGrp="1"/>
          </p:cNvSpPr>
          <p:nvPr>
            <p:ph type="ftr" sz="quarter" idx="2"/>
          </p:nvPr>
        </p:nvSpPr>
        <p:spPr>
          <a:xfrm>
            <a:off x="1" y="9430473"/>
            <a:ext cx="2945660" cy="497759"/>
          </a:xfrm>
          <a:prstGeom prst="rect">
            <a:avLst/>
          </a:prstGeom>
        </p:spPr>
        <p:txBody>
          <a:bodyPr vert="horz" lIns="91249" tIns="45622" rIns="91249" bIns="45622"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32" y="9430473"/>
            <a:ext cx="2945660" cy="497759"/>
          </a:xfrm>
          <a:prstGeom prst="rect">
            <a:avLst/>
          </a:prstGeom>
        </p:spPr>
        <p:txBody>
          <a:bodyPr vert="horz" lIns="91249" tIns="45622" rIns="91249" bIns="45622" rtlCol="0" anchor="b"/>
          <a:lstStyle>
            <a:lvl1pPr algn="r">
              <a:defRPr sz="1200"/>
            </a:lvl1pPr>
          </a:lstStyle>
          <a:p>
            <a:fld id="{C88E20E2-AFFB-44AE-A974-C7D27153AEBC}" type="slidenum">
              <a:rPr lang="tr-TR" smtClean="0"/>
              <a:t>‹#›</a:t>
            </a:fld>
            <a:endParaRPr lang="tr-TR"/>
          </a:p>
        </p:txBody>
      </p:sp>
    </p:spTree>
    <p:extLst>
      <p:ext uri="{BB962C8B-B14F-4D97-AF65-F5344CB8AC3E}">
        <p14:creationId xmlns:p14="http://schemas.microsoft.com/office/powerpoint/2010/main" val="723877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8" y="6"/>
            <a:ext cx="2945659" cy="496414"/>
          </a:xfrm>
          <a:prstGeom prst="rect">
            <a:avLst/>
          </a:prstGeom>
        </p:spPr>
        <p:txBody>
          <a:bodyPr vert="horz" lIns="91273" tIns="45635" rIns="91273" bIns="45635" rtlCol="0"/>
          <a:lstStyle>
            <a:lvl1pPr algn="l">
              <a:defRPr sz="1200"/>
            </a:lvl1pPr>
          </a:lstStyle>
          <a:p>
            <a:endParaRPr lang="en-US" dirty="0"/>
          </a:p>
        </p:txBody>
      </p:sp>
      <p:sp>
        <p:nvSpPr>
          <p:cNvPr id="3" name="Date Placeholder 2"/>
          <p:cNvSpPr>
            <a:spLocks noGrp="1"/>
          </p:cNvSpPr>
          <p:nvPr>
            <p:ph type="dt" idx="1"/>
          </p:nvPr>
        </p:nvSpPr>
        <p:spPr>
          <a:xfrm>
            <a:off x="3850467" y="6"/>
            <a:ext cx="2945659" cy="496414"/>
          </a:xfrm>
          <a:prstGeom prst="rect">
            <a:avLst/>
          </a:prstGeom>
        </p:spPr>
        <p:txBody>
          <a:bodyPr vert="horz" lIns="91273" tIns="45635" rIns="91273" bIns="45635" rtlCol="0"/>
          <a:lstStyle>
            <a:lvl1pPr algn="r">
              <a:defRPr sz="1200"/>
            </a:lvl1pPr>
          </a:lstStyle>
          <a:p>
            <a:fld id="{DB8E83C4-86AF-9449-9B1B-3BDFD248ED0B}" type="datetimeFigureOut">
              <a:rPr lang="en-US" smtClean="0"/>
              <a:pPr/>
              <a:t>4/16/2018</a:t>
            </a:fld>
            <a:endParaRPr lang="en-US" dirty="0"/>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273" tIns="45635" rIns="91273" bIns="45635" rtlCol="0" anchor="ctr"/>
          <a:lstStyle/>
          <a:p>
            <a:endParaRPr lang="en-US" dirty="0"/>
          </a:p>
        </p:txBody>
      </p:sp>
      <p:sp>
        <p:nvSpPr>
          <p:cNvPr id="5" name="Notes Placeholder 4"/>
          <p:cNvSpPr>
            <a:spLocks noGrp="1"/>
          </p:cNvSpPr>
          <p:nvPr>
            <p:ph type="body" sz="quarter" idx="3"/>
          </p:nvPr>
        </p:nvSpPr>
        <p:spPr>
          <a:xfrm>
            <a:off x="679768" y="4715930"/>
            <a:ext cx="5438140" cy="4467701"/>
          </a:xfrm>
          <a:prstGeom prst="rect">
            <a:avLst/>
          </a:prstGeom>
        </p:spPr>
        <p:txBody>
          <a:bodyPr vert="horz" lIns="91273" tIns="45635" rIns="91273" bIns="45635"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28" y="9430096"/>
            <a:ext cx="2945659" cy="496414"/>
          </a:xfrm>
          <a:prstGeom prst="rect">
            <a:avLst/>
          </a:prstGeom>
        </p:spPr>
        <p:txBody>
          <a:bodyPr vert="horz" lIns="91273" tIns="45635" rIns="91273" bIns="4563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67" y="9430096"/>
            <a:ext cx="2945659" cy="496414"/>
          </a:xfrm>
          <a:prstGeom prst="rect">
            <a:avLst/>
          </a:prstGeom>
        </p:spPr>
        <p:txBody>
          <a:bodyPr vert="horz" lIns="91273" tIns="45635" rIns="91273" bIns="45635" rtlCol="0" anchor="b"/>
          <a:lstStyle>
            <a:lvl1pPr algn="r">
              <a:defRPr sz="1200"/>
            </a:lvl1pPr>
          </a:lstStyle>
          <a:p>
            <a:fld id="{928038D6-1460-F94D-B228-B078E1DD0B4A}" type="slidenum">
              <a:rPr lang="en-US" smtClean="0"/>
              <a:pPr/>
              <a:t>‹#›</a:t>
            </a:fld>
            <a:endParaRPr lang="en-US" dirty="0"/>
          </a:p>
        </p:txBody>
      </p:sp>
    </p:spTree>
    <p:extLst>
      <p:ext uri="{BB962C8B-B14F-4D97-AF65-F5344CB8AC3E}">
        <p14:creationId xmlns:p14="http://schemas.microsoft.com/office/powerpoint/2010/main" val="17463123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0471" y="5333978"/>
            <a:ext cx="5792746" cy="492364"/>
          </a:xfrm>
        </p:spPr>
        <p:txBody>
          <a:bodyPr/>
          <a:lstStyle/>
          <a:p>
            <a:r>
              <a:rPr lang="tr-TR" dirty="0" smtClean="0"/>
              <a:t>Genel Bütçe Daire</a:t>
            </a:r>
            <a:r>
              <a:rPr lang="tr-TR" baseline="0" dirty="0" smtClean="0"/>
              <a:t> Başkanlığı</a:t>
            </a:r>
          </a:p>
          <a:p>
            <a:r>
              <a:rPr lang="tr-TR" baseline="0" dirty="0" smtClean="0"/>
              <a:t>14. Nisan 2018</a:t>
            </a:r>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31564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36</a:t>
            </a:fld>
            <a:endParaRPr lang="en-US" dirty="0"/>
          </a:p>
        </p:txBody>
      </p:sp>
    </p:spTree>
    <p:extLst>
      <p:ext uri="{BB962C8B-B14F-4D97-AF65-F5344CB8AC3E}">
        <p14:creationId xmlns:p14="http://schemas.microsoft.com/office/powerpoint/2010/main" val="246333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57734">
              <a:defRPr/>
            </a:pPr>
            <a:endParaRPr lang="tr-TR" sz="2800" b="1" u="sng"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28038D6-1460-F94D-B228-B078E1DD0B4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74707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038D6-1460-F94D-B228-B078E1DD0B4A}" type="slidenum">
              <a:rPr lang="en-US" smtClean="0"/>
              <a:pPr/>
              <a:t>25</a:t>
            </a:fld>
            <a:endParaRPr lang="en-US" dirty="0"/>
          </a:p>
        </p:txBody>
      </p:sp>
    </p:spTree>
    <p:extLst>
      <p:ext uri="{BB962C8B-B14F-4D97-AF65-F5344CB8AC3E}">
        <p14:creationId xmlns:p14="http://schemas.microsoft.com/office/powerpoint/2010/main" val="72076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038D6-1460-F94D-B228-B078E1DD0B4A}" type="slidenum">
              <a:rPr lang="en-US" smtClean="0"/>
              <a:pPr/>
              <a:t>27</a:t>
            </a:fld>
            <a:endParaRPr lang="en-US" dirty="0"/>
          </a:p>
        </p:txBody>
      </p:sp>
    </p:spTree>
    <p:extLst>
      <p:ext uri="{BB962C8B-B14F-4D97-AF65-F5344CB8AC3E}">
        <p14:creationId xmlns:p14="http://schemas.microsoft.com/office/powerpoint/2010/main" val="3394265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038D6-1460-F94D-B228-B078E1DD0B4A}" type="slidenum">
              <a:rPr lang="en-US" smtClean="0"/>
              <a:pPr/>
              <a:t>28</a:t>
            </a:fld>
            <a:endParaRPr lang="en-US" dirty="0"/>
          </a:p>
        </p:txBody>
      </p:sp>
    </p:spTree>
    <p:extLst>
      <p:ext uri="{BB962C8B-B14F-4D97-AF65-F5344CB8AC3E}">
        <p14:creationId xmlns:p14="http://schemas.microsoft.com/office/powerpoint/2010/main" val="261435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038D6-1460-F94D-B228-B078E1DD0B4A}" type="slidenum">
              <a:rPr lang="en-US" smtClean="0"/>
              <a:pPr/>
              <a:t>29</a:t>
            </a:fld>
            <a:endParaRPr lang="en-US" dirty="0"/>
          </a:p>
        </p:txBody>
      </p:sp>
    </p:spTree>
    <p:extLst>
      <p:ext uri="{BB962C8B-B14F-4D97-AF65-F5344CB8AC3E}">
        <p14:creationId xmlns:p14="http://schemas.microsoft.com/office/powerpoint/2010/main" val="2044814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038D6-1460-F94D-B228-B078E1DD0B4A}" type="slidenum">
              <a:rPr lang="en-US" smtClean="0"/>
              <a:pPr/>
              <a:t>30</a:t>
            </a:fld>
            <a:endParaRPr lang="en-US" dirty="0"/>
          </a:p>
        </p:txBody>
      </p:sp>
    </p:spTree>
    <p:extLst>
      <p:ext uri="{BB962C8B-B14F-4D97-AF65-F5344CB8AC3E}">
        <p14:creationId xmlns:p14="http://schemas.microsoft.com/office/powerpoint/2010/main" val="1789076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038D6-1460-F94D-B228-B078E1DD0B4A}" type="slidenum">
              <a:rPr lang="en-US" smtClean="0"/>
              <a:pPr/>
              <a:t>31</a:t>
            </a:fld>
            <a:endParaRPr lang="en-US" dirty="0"/>
          </a:p>
        </p:txBody>
      </p:sp>
    </p:spTree>
    <p:extLst>
      <p:ext uri="{BB962C8B-B14F-4D97-AF65-F5344CB8AC3E}">
        <p14:creationId xmlns:p14="http://schemas.microsoft.com/office/powerpoint/2010/main" val="1331227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038D6-1460-F94D-B228-B078E1DD0B4A}" type="slidenum">
              <a:rPr lang="en-US" smtClean="0"/>
              <a:pPr/>
              <a:t>32</a:t>
            </a:fld>
            <a:endParaRPr lang="en-US" dirty="0"/>
          </a:p>
        </p:txBody>
      </p:sp>
    </p:spTree>
    <p:extLst>
      <p:ext uri="{BB962C8B-B14F-4D97-AF65-F5344CB8AC3E}">
        <p14:creationId xmlns:p14="http://schemas.microsoft.com/office/powerpoint/2010/main" val="2396150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p>
            <a:fld id="{738AB98E-C9AA-4E06-A405-831C04C50376}" type="datetime1">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2EA8EB-1D5C-E242-96D6-BDA165FE1C62}" type="slidenum">
              <a:rPr lang="en-US" smtClean="0"/>
              <a:pPr/>
              <a:t>‹#›</a:t>
            </a:fld>
            <a:endParaRPr lang="en-US" dirty="0"/>
          </a:p>
        </p:txBody>
      </p:sp>
    </p:spTree>
    <p:extLst>
      <p:ext uri="{BB962C8B-B14F-4D97-AF65-F5344CB8AC3E}">
        <p14:creationId xmlns:p14="http://schemas.microsoft.com/office/powerpoint/2010/main" val="1626892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8BC8B99-A465-433B-B430-8346BB69FA7D}" type="datetime1">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2EA8EB-1D5C-E242-96D6-BDA165FE1C62}" type="slidenum">
              <a:rPr lang="en-US" smtClean="0"/>
              <a:pPr/>
              <a:t>‹#›</a:t>
            </a:fld>
            <a:endParaRPr lang="en-US" dirty="0"/>
          </a:p>
        </p:txBody>
      </p:sp>
    </p:spTree>
    <p:extLst>
      <p:ext uri="{BB962C8B-B14F-4D97-AF65-F5344CB8AC3E}">
        <p14:creationId xmlns:p14="http://schemas.microsoft.com/office/powerpoint/2010/main" val="140802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F377478-BD29-4D41-A584-1DCFB1F4AE9C}" type="datetime1">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2EA8EB-1D5C-E242-96D6-BDA165FE1C62}" type="slidenum">
              <a:rPr lang="en-US" smtClean="0"/>
              <a:pPr/>
              <a:t>‹#›</a:t>
            </a:fld>
            <a:endParaRPr lang="en-US" dirty="0"/>
          </a:p>
        </p:txBody>
      </p:sp>
    </p:spTree>
    <p:extLst>
      <p:ext uri="{BB962C8B-B14F-4D97-AF65-F5344CB8AC3E}">
        <p14:creationId xmlns:p14="http://schemas.microsoft.com/office/powerpoint/2010/main" val="221829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aşlık Slaydı">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07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57" name="Document type" hidden="1"/>
          <p:cNvSpPr txBox="1">
            <a:spLocks noChangeArrowheads="1"/>
          </p:cNvSpPr>
          <p:nvPr userDrawn="1"/>
        </p:nvSpPr>
        <p:spPr bwMode="gray">
          <a:xfrm>
            <a:off x="2314476" y="3650596"/>
            <a:ext cx="6358614"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28" baseline="0" dirty="0">
                <a:solidFill>
                  <a:schemeClr val="accent6"/>
                </a:solidFill>
                <a:latin typeface="+mn-lt"/>
              </a:rPr>
              <a:t>Document type | Date</a:t>
            </a:r>
          </a:p>
        </p:txBody>
      </p:sp>
      <p:sp>
        <p:nvSpPr>
          <p:cNvPr id="5" name="doc id" hidden="1"/>
          <p:cNvSpPr txBox="1">
            <a:spLocks noChangeArrowheads="1"/>
          </p:cNvSpPr>
          <p:nvPr userDrawn="1"/>
        </p:nvSpPr>
        <p:spPr bwMode="white">
          <a:xfrm>
            <a:off x="8615933"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16" baseline="0" dirty="0">
              <a:solidFill>
                <a:srgbClr val="FFFFFF"/>
              </a:solidFill>
              <a:latin typeface="+mn-lt"/>
            </a:endParaRPr>
          </a:p>
        </p:txBody>
      </p:sp>
      <p:sp>
        <p:nvSpPr>
          <p:cNvPr id="26" name="Disclaimer-English (United States)" hidden="1"/>
          <p:cNvSpPr>
            <a:spLocks noChangeArrowheads="1"/>
          </p:cNvSpPr>
          <p:nvPr userDrawn="1"/>
        </p:nvSpPr>
        <p:spPr bwMode="black">
          <a:xfrm>
            <a:off x="2314476" y="6407791"/>
            <a:ext cx="3616660" cy="38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en-US" sz="816" baseline="0" dirty="0">
                <a:solidFill>
                  <a:srgbClr val="FFFFFF"/>
                </a:solidFill>
                <a:latin typeface="+mn-lt"/>
              </a:rPr>
              <a:t>CONFIDENTIAL AND PROPRIETARY</a:t>
            </a:r>
          </a:p>
          <a:p>
            <a:pPr defTabSz="821202" eaLnBrk="0" hangingPunct="0"/>
            <a:r>
              <a:rPr lang="en-US" sz="816" baseline="0" dirty="0">
                <a:solidFill>
                  <a:srgbClr val="FFFFFF"/>
                </a:solidFill>
                <a:latin typeface="+mn-lt"/>
              </a:rPr>
              <a:t>Any use of this material without specific permission of McKinsey &amp; Company is strictly prohibited</a:t>
            </a:r>
          </a:p>
        </p:txBody>
      </p:sp>
      <p:sp>
        <p:nvSpPr>
          <p:cNvPr id="14" name="Dikdörtgen 6">
            <a:extLst>
              <a:ext uri="{FF2B5EF4-FFF2-40B4-BE49-F238E27FC236}">
                <a16:creationId xmlns:a16="http://schemas.microsoft.com/office/drawing/2014/main" xmlns="" id="{337B50EA-3C33-4487-B470-F5E4B9A8344A}"/>
              </a:ext>
            </a:extLst>
          </p:cNvPr>
          <p:cNvSpPr/>
          <p:nvPr userDrawn="1"/>
        </p:nvSpPr>
        <p:spPr>
          <a:xfrm>
            <a:off x="0" y="3143657"/>
            <a:ext cx="8345418" cy="734956"/>
          </a:xfrm>
          <a:prstGeom prst="rect">
            <a:avLst/>
          </a:prstGeom>
          <a:solidFill>
            <a:srgbClr val="6FC3BF"/>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endParaRPr lang="tr-TR" sz="4081" b="1" i="1" dirty="0">
              <a:solidFill>
                <a:schemeClr val="bg1"/>
              </a:solidFill>
              <a:latin typeface="Arial" panose="020B0604020202020204" pitchFamily="34" charset="0"/>
              <a:cs typeface="Arial" panose="020B0604020202020204" pitchFamily="34" charset="0"/>
            </a:endParaRPr>
          </a:p>
        </p:txBody>
      </p:sp>
      <p:sp>
        <p:nvSpPr>
          <p:cNvPr id="15" name="Dikdörtgen 7">
            <a:extLst>
              <a:ext uri="{FF2B5EF4-FFF2-40B4-BE49-F238E27FC236}">
                <a16:creationId xmlns:a16="http://schemas.microsoft.com/office/drawing/2014/main" xmlns="" id="{EDF62868-80D3-4BBD-AB52-7F79D887E74E}"/>
              </a:ext>
            </a:extLst>
          </p:cNvPr>
          <p:cNvSpPr/>
          <p:nvPr userDrawn="1"/>
        </p:nvSpPr>
        <p:spPr>
          <a:xfrm>
            <a:off x="0" y="2"/>
            <a:ext cx="9144000" cy="641418"/>
          </a:xfrm>
          <a:prstGeom prst="rect">
            <a:avLst/>
          </a:prstGeom>
          <a:solidFill>
            <a:srgbClr val="6FC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37"/>
          </a:p>
        </p:txBody>
      </p:sp>
      <p:sp>
        <p:nvSpPr>
          <p:cNvPr id="16" name="Oval 15">
            <a:extLst>
              <a:ext uri="{FF2B5EF4-FFF2-40B4-BE49-F238E27FC236}">
                <a16:creationId xmlns:a16="http://schemas.microsoft.com/office/drawing/2014/main" xmlns="" id="{6B392CBE-D1A3-4A67-A7C5-F42BCEC8B36C}"/>
              </a:ext>
            </a:extLst>
          </p:cNvPr>
          <p:cNvSpPr/>
          <p:nvPr userDrawn="1"/>
        </p:nvSpPr>
        <p:spPr>
          <a:xfrm>
            <a:off x="263613" y="165691"/>
            <a:ext cx="1864858" cy="1864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37" dirty="0"/>
              <a:t>v</a:t>
            </a:r>
          </a:p>
        </p:txBody>
      </p:sp>
      <p:pic>
        <p:nvPicPr>
          <p:cNvPr id="17" name="Resim 9">
            <a:extLst>
              <a:ext uri="{FF2B5EF4-FFF2-40B4-BE49-F238E27FC236}">
                <a16:creationId xmlns:a16="http://schemas.microsoft.com/office/drawing/2014/main" xmlns="" id="{2144FB50-135A-41EC-A930-9FCA0B12ADB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6370" y="47857"/>
            <a:ext cx="2099344" cy="2100416"/>
          </a:xfrm>
          <a:prstGeom prst="rect">
            <a:avLst/>
          </a:prstGeom>
        </p:spPr>
      </p:pic>
    </p:spTree>
    <p:extLst>
      <p:ext uri="{BB962C8B-B14F-4D97-AF65-F5344CB8AC3E}">
        <p14:creationId xmlns:p14="http://schemas.microsoft.com/office/powerpoint/2010/main" val="1679167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p>
            <a:fld id="{738AB98E-C9AA-4E06-A405-831C04C50376}" type="datetime1">
              <a:rPr lang="en-US" smtClean="0">
                <a:solidFill>
                  <a:prstClr val="black">
                    <a:tint val="75000"/>
                  </a:prstClr>
                </a:solidFill>
              </a:rPr>
              <a:pPr/>
              <a:t>4/16/2018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2EA8EB-1D5C-E242-96D6-BDA165FE1C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537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332FD90-6A46-4105-BBCC-7E74EBDA2A74}" type="datetime1">
              <a:rPr lang="en-US" smtClean="0">
                <a:solidFill>
                  <a:prstClr val="black">
                    <a:tint val="75000"/>
                  </a:prstClr>
                </a:solidFill>
              </a:rPr>
              <a:pPr/>
              <a:t>4/16/2018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2EA8EB-1D5C-E242-96D6-BDA165FE1C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7778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1E6EDD9-3753-4D65-991D-E9305948181A}" type="datetime1">
              <a:rPr lang="en-US" smtClean="0">
                <a:solidFill>
                  <a:prstClr val="black">
                    <a:tint val="75000"/>
                  </a:prstClr>
                </a:solidFill>
              </a:rPr>
              <a:pPr/>
              <a:t>4/16/2018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2EA8EB-1D5C-E242-96D6-BDA165FE1C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7801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84FFA64C-72B6-4FAC-A87C-122859BDE85F}" type="datetime1">
              <a:rPr lang="en-US" smtClean="0">
                <a:solidFill>
                  <a:prstClr val="black">
                    <a:tint val="75000"/>
                  </a:prstClr>
                </a:solidFill>
              </a:rPr>
              <a:pPr/>
              <a:t>4/16/2018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2EA8EB-1D5C-E242-96D6-BDA165FE1C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4980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6820C110-E2E8-4137-AA8F-B8751F15F319}" type="datetime1">
              <a:rPr lang="en-US" smtClean="0">
                <a:solidFill>
                  <a:prstClr val="black">
                    <a:tint val="75000"/>
                  </a:prstClr>
                </a:solidFill>
              </a:rPr>
              <a:pPr/>
              <a:t>4/16/2018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2EA8EB-1D5C-E242-96D6-BDA165FE1C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0534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F783138-DFD1-45FE-AB99-5E8E1C6A8BBC}" type="datetime1">
              <a:rPr lang="en-US" smtClean="0">
                <a:solidFill>
                  <a:prstClr val="black">
                    <a:tint val="75000"/>
                  </a:prstClr>
                </a:solidFill>
              </a:rPr>
              <a:pPr/>
              <a:t>4/16/2018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2EA8EB-1D5C-E242-96D6-BDA165FE1C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4097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0AEF5-EA50-4B2F-AB2A-A2D886DB97E5}" type="datetime1">
              <a:rPr lang="en-US" smtClean="0">
                <a:solidFill>
                  <a:prstClr val="black">
                    <a:tint val="75000"/>
                  </a:prstClr>
                </a:solidFill>
              </a:rPr>
              <a:pPr/>
              <a:t>4/16/2018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2EA8EB-1D5C-E242-96D6-BDA165FE1C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195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332FD90-6A46-4105-BBCC-7E74EBDA2A74}" type="datetime1">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2EA8EB-1D5C-E242-96D6-BDA165FE1C62}" type="slidenum">
              <a:rPr lang="en-US" smtClean="0"/>
              <a:pPr/>
              <a:t>‹#›</a:t>
            </a:fld>
            <a:endParaRPr lang="en-US" dirty="0"/>
          </a:p>
        </p:txBody>
      </p:sp>
    </p:spTree>
    <p:extLst>
      <p:ext uri="{BB962C8B-B14F-4D97-AF65-F5344CB8AC3E}">
        <p14:creationId xmlns:p14="http://schemas.microsoft.com/office/powerpoint/2010/main" val="2912500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2BEB358-28E1-4BEC-82C6-CC914B9CE24C}" type="datetime1">
              <a:rPr lang="en-US" smtClean="0">
                <a:solidFill>
                  <a:prstClr val="black">
                    <a:tint val="75000"/>
                  </a:prstClr>
                </a:solidFill>
              </a:rPr>
              <a:pPr/>
              <a:t>4/16/2018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2EA8EB-1D5C-E242-96D6-BDA165FE1C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1858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499FCEB-65E1-4E7D-870A-040AFFA91174}" type="datetime1">
              <a:rPr lang="en-US" smtClean="0">
                <a:solidFill>
                  <a:prstClr val="black">
                    <a:tint val="75000"/>
                  </a:prstClr>
                </a:solidFill>
              </a:rPr>
              <a:pPr/>
              <a:t>4/16/2018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2EA8EB-1D5C-E242-96D6-BDA165FE1C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3204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8BC8B99-A465-433B-B430-8346BB69FA7D}" type="datetime1">
              <a:rPr lang="en-US" smtClean="0">
                <a:solidFill>
                  <a:prstClr val="black">
                    <a:tint val="75000"/>
                  </a:prstClr>
                </a:solidFill>
              </a:rPr>
              <a:pPr/>
              <a:t>4/16/2018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2EA8EB-1D5C-E242-96D6-BDA165FE1C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0594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F377478-BD29-4D41-A584-1DCFB1F4AE9C}" type="datetime1">
              <a:rPr lang="en-US" smtClean="0">
                <a:solidFill>
                  <a:prstClr val="black">
                    <a:tint val="75000"/>
                  </a:prstClr>
                </a:solidFill>
              </a:rPr>
              <a:pPr/>
              <a:t>4/16/2018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2EA8EB-1D5C-E242-96D6-BDA165FE1C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5776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Başlık Slaydı">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08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57" name="Document type" hidden="1"/>
          <p:cNvSpPr txBox="1">
            <a:spLocks noChangeArrowheads="1"/>
          </p:cNvSpPr>
          <p:nvPr userDrawn="1"/>
        </p:nvSpPr>
        <p:spPr bwMode="gray">
          <a:xfrm>
            <a:off x="2314476" y="3650596"/>
            <a:ext cx="6358614"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28" baseline="0" dirty="0">
                <a:solidFill>
                  <a:schemeClr val="accent6"/>
                </a:solidFill>
                <a:latin typeface="+mn-lt"/>
              </a:rPr>
              <a:t>Document type | Date</a:t>
            </a:r>
          </a:p>
        </p:txBody>
      </p:sp>
      <p:sp>
        <p:nvSpPr>
          <p:cNvPr id="5" name="doc id" hidden="1"/>
          <p:cNvSpPr txBox="1">
            <a:spLocks noChangeArrowheads="1"/>
          </p:cNvSpPr>
          <p:nvPr userDrawn="1"/>
        </p:nvSpPr>
        <p:spPr bwMode="white">
          <a:xfrm>
            <a:off x="8615933"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16" baseline="0" dirty="0">
              <a:solidFill>
                <a:srgbClr val="FFFFFF"/>
              </a:solidFill>
              <a:latin typeface="+mn-lt"/>
            </a:endParaRPr>
          </a:p>
        </p:txBody>
      </p:sp>
      <p:sp>
        <p:nvSpPr>
          <p:cNvPr id="26" name="Disclaimer-English (United States)" hidden="1"/>
          <p:cNvSpPr>
            <a:spLocks noChangeArrowheads="1"/>
          </p:cNvSpPr>
          <p:nvPr userDrawn="1"/>
        </p:nvSpPr>
        <p:spPr bwMode="black">
          <a:xfrm>
            <a:off x="2314476" y="6407791"/>
            <a:ext cx="3616660" cy="38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en-US" sz="816" baseline="0" dirty="0">
                <a:solidFill>
                  <a:srgbClr val="FFFFFF"/>
                </a:solidFill>
                <a:latin typeface="+mn-lt"/>
              </a:rPr>
              <a:t>CONFIDENTIAL AND PROPRIETARY</a:t>
            </a:r>
          </a:p>
          <a:p>
            <a:pPr defTabSz="821202" eaLnBrk="0" hangingPunct="0"/>
            <a:r>
              <a:rPr lang="en-US" sz="816" baseline="0" dirty="0">
                <a:solidFill>
                  <a:srgbClr val="FFFFFF"/>
                </a:solidFill>
                <a:latin typeface="+mn-lt"/>
              </a:rPr>
              <a:t>Any use of this material without specific permission of McKinsey &amp; Company is strictly prohibited</a:t>
            </a:r>
          </a:p>
        </p:txBody>
      </p:sp>
      <p:sp>
        <p:nvSpPr>
          <p:cNvPr id="15" name="Dikdörtgen 7">
            <a:extLst>
              <a:ext uri="{FF2B5EF4-FFF2-40B4-BE49-F238E27FC236}">
                <a16:creationId xmlns="" xmlns:a16="http://schemas.microsoft.com/office/drawing/2014/main" id="{EDF62868-80D3-4BBD-AB52-7F79D887E74E}"/>
              </a:ext>
            </a:extLst>
          </p:cNvPr>
          <p:cNvSpPr/>
          <p:nvPr userDrawn="1"/>
        </p:nvSpPr>
        <p:spPr>
          <a:xfrm>
            <a:off x="0" y="2"/>
            <a:ext cx="9144000" cy="161973"/>
          </a:xfrm>
          <a:prstGeom prst="rect">
            <a:avLst/>
          </a:prstGeom>
          <a:solidFill>
            <a:srgbClr val="6FC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37"/>
          </a:p>
        </p:txBody>
      </p:sp>
      <p:sp>
        <p:nvSpPr>
          <p:cNvPr id="16" name="Oval 15">
            <a:extLst>
              <a:ext uri="{FF2B5EF4-FFF2-40B4-BE49-F238E27FC236}">
                <a16:creationId xmlns="" xmlns:a16="http://schemas.microsoft.com/office/drawing/2014/main" id="{6B392CBE-D1A3-4A67-A7C5-F42BCEC8B36C}"/>
              </a:ext>
            </a:extLst>
          </p:cNvPr>
          <p:cNvSpPr/>
          <p:nvPr userDrawn="1"/>
        </p:nvSpPr>
        <p:spPr>
          <a:xfrm>
            <a:off x="263613" y="165691"/>
            <a:ext cx="1864858" cy="1864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37" dirty="0"/>
              <a:t>v</a:t>
            </a:r>
          </a:p>
        </p:txBody>
      </p:sp>
      <p:pic>
        <p:nvPicPr>
          <p:cNvPr id="17" name="Resim 9">
            <a:extLst>
              <a:ext uri="{FF2B5EF4-FFF2-40B4-BE49-F238E27FC236}">
                <a16:creationId xmlns="" xmlns:a16="http://schemas.microsoft.com/office/drawing/2014/main" id="{2144FB50-135A-41EC-A930-9FCA0B12ADB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92439" y="165691"/>
            <a:ext cx="1759124" cy="1760022"/>
          </a:xfrm>
          <a:prstGeom prst="rect">
            <a:avLst/>
          </a:prstGeom>
        </p:spPr>
      </p:pic>
      <p:sp>
        <p:nvSpPr>
          <p:cNvPr id="2" name="Dikdörtgen 1"/>
          <p:cNvSpPr/>
          <p:nvPr userDrawn="1"/>
        </p:nvSpPr>
        <p:spPr>
          <a:xfrm>
            <a:off x="2980447" y="3256285"/>
            <a:ext cx="3181488" cy="350469"/>
          </a:xfrm>
          <a:prstGeom prst="rect">
            <a:avLst/>
          </a:prstGeom>
        </p:spPr>
        <p:txBody>
          <a:bodyPr wrap="none">
            <a:spAutoFit/>
          </a:bodyPr>
          <a:lstStyle/>
          <a:p>
            <a:pPr algn="ctr"/>
            <a:r>
              <a:rPr lang="tr-TR" sz="1632" b="1" spc="-8" dirty="0" smtClean="0">
                <a:solidFill>
                  <a:schemeClr val="bg1"/>
                </a:solidFill>
                <a:latin typeface="Arial" panose="020B0604020202020204" pitchFamily="34" charset="0"/>
                <a:cs typeface="Arial" panose="020B0604020202020204" pitchFamily="34" charset="0"/>
              </a:rPr>
              <a:t>Strateji  </a:t>
            </a:r>
            <a:r>
              <a:rPr lang="tr-TR" sz="1632" b="1" spc="-4" dirty="0" smtClean="0">
                <a:solidFill>
                  <a:schemeClr val="bg1"/>
                </a:solidFill>
                <a:latin typeface="Arial" panose="020B0604020202020204" pitchFamily="34" charset="0"/>
                <a:cs typeface="Arial" panose="020B0604020202020204" pitchFamily="34" charset="0"/>
              </a:rPr>
              <a:t>Geliştirme Başkanlığı</a:t>
            </a:r>
            <a:endParaRPr lang="es-ES" sz="1632"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828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11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57" name="Document type" hidden="1"/>
          <p:cNvSpPr txBox="1">
            <a:spLocks noChangeArrowheads="1"/>
          </p:cNvSpPr>
          <p:nvPr userDrawn="1"/>
        </p:nvSpPr>
        <p:spPr bwMode="gray">
          <a:xfrm>
            <a:off x="2314476" y="3650596"/>
            <a:ext cx="6358614"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32962" eaLnBrk="1" fontAlgn="base" hangingPunct="1">
              <a:spcBef>
                <a:spcPct val="0"/>
              </a:spcBef>
              <a:spcAft>
                <a:spcPct val="0"/>
              </a:spcAft>
              <a:defRPr/>
            </a:pPr>
            <a:r>
              <a:rPr lang="en-US" sz="1428" dirty="0">
                <a:solidFill>
                  <a:srgbClr val="CF142B"/>
                </a:solidFill>
                <a:latin typeface="Arial"/>
              </a:rPr>
              <a:t>Document type | Date</a:t>
            </a:r>
          </a:p>
        </p:txBody>
      </p:sp>
      <p:sp>
        <p:nvSpPr>
          <p:cNvPr id="5" name="doc id" hidden="1"/>
          <p:cNvSpPr txBox="1">
            <a:spLocks noChangeArrowheads="1"/>
          </p:cNvSpPr>
          <p:nvPr userDrawn="1"/>
        </p:nvSpPr>
        <p:spPr bwMode="white">
          <a:xfrm>
            <a:off x="8615933"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32962" eaLnBrk="1" fontAlgn="base" hangingPunct="1">
              <a:spcBef>
                <a:spcPct val="0"/>
              </a:spcBef>
              <a:spcAft>
                <a:spcPct val="0"/>
              </a:spcAft>
              <a:defRPr/>
            </a:pPr>
            <a:endParaRPr lang="en-US" sz="816" dirty="0">
              <a:solidFill>
                <a:srgbClr val="FFFFFF"/>
              </a:solidFill>
              <a:latin typeface="Arial"/>
            </a:endParaRPr>
          </a:p>
        </p:txBody>
      </p:sp>
      <p:sp>
        <p:nvSpPr>
          <p:cNvPr id="26" name="Disclaimer-English (United States)" hidden="1"/>
          <p:cNvSpPr>
            <a:spLocks noChangeArrowheads="1"/>
          </p:cNvSpPr>
          <p:nvPr userDrawn="1"/>
        </p:nvSpPr>
        <p:spPr bwMode="black">
          <a:xfrm>
            <a:off x="2314476" y="6407791"/>
            <a:ext cx="3616660" cy="38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fontAlgn="base" hangingPunct="0">
              <a:spcBef>
                <a:spcPct val="0"/>
              </a:spcBef>
              <a:spcAft>
                <a:spcPct val="0"/>
              </a:spcAft>
            </a:pPr>
            <a:r>
              <a:rPr lang="en-US" sz="816" dirty="0">
                <a:solidFill>
                  <a:srgbClr val="FFFFFF"/>
                </a:solidFill>
              </a:rPr>
              <a:t>CONFIDENTIAL AND PROPRIETARY</a:t>
            </a:r>
          </a:p>
          <a:p>
            <a:pPr defTabSz="821202" eaLnBrk="0" fontAlgn="base" hangingPunct="0">
              <a:spcBef>
                <a:spcPct val="0"/>
              </a:spcBef>
              <a:spcAft>
                <a:spcPct val="0"/>
              </a:spcAft>
            </a:pPr>
            <a:r>
              <a:rPr lang="en-US" sz="816" dirty="0">
                <a:solidFill>
                  <a:srgbClr val="FFFFFF"/>
                </a:solidFill>
              </a:rPr>
              <a:t>Any use of this material without specific permission of McKinsey &amp; Company is strictly prohibited</a:t>
            </a:r>
          </a:p>
        </p:txBody>
      </p:sp>
      <p:sp>
        <p:nvSpPr>
          <p:cNvPr id="14" name="Dikdörtgen 6">
            <a:extLst>
              <a:ext uri="{FF2B5EF4-FFF2-40B4-BE49-F238E27FC236}">
                <a16:creationId xmlns:a16="http://schemas.microsoft.com/office/drawing/2014/main" xmlns="" id="{337B50EA-3C33-4487-B470-F5E4B9A8344A}"/>
              </a:ext>
            </a:extLst>
          </p:cNvPr>
          <p:cNvSpPr/>
          <p:nvPr userDrawn="1"/>
        </p:nvSpPr>
        <p:spPr>
          <a:xfrm>
            <a:off x="0" y="3143657"/>
            <a:ext cx="8345418" cy="734956"/>
          </a:xfrm>
          <a:prstGeom prst="rect">
            <a:avLst/>
          </a:prstGeom>
          <a:solidFill>
            <a:srgbClr val="6FC3BF"/>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defTabSz="932962" fontAlgn="base">
              <a:spcBef>
                <a:spcPct val="0"/>
              </a:spcBef>
              <a:spcAft>
                <a:spcPct val="0"/>
              </a:spcAft>
            </a:pPr>
            <a:endParaRPr lang="tr-TR" sz="4081" b="1" i="1" dirty="0">
              <a:solidFill>
                <a:srgbClr val="FFFFFF"/>
              </a:solidFill>
              <a:cs typeface="Arial" panose="020B0604020202020204" pitchFamily="34" charset="0"/>
            </a:endParaRPr>
          </a:p>
        </p:txBody>
      </p:sp>
      <p:sp>
        <p:nvSpPr>
          <p:cNvPr id="15" name="Dikdörtgen 7">
            <a:extLst>
              <a:ext uri="{FF2B5EF4-FFF2-40B4-BE49-F238E27FC236}">
                <a16:creationId xmlns:a16="http://schemas.microsoft.com/office/drawing/2014/main" xmlns="" id="{EDF62868-80D3-4BBD-AB52-7F79D887E74E}"/>
              </a:ext>
            </a:extLst>
          </p:cNvPr>
          <p:cNvSpPr/>
          <p:nvPr userDrawn="1"/>
        </p:nvSpPr>
        <p:spPr>
          <a:xfrm>
            <a:off x="0" y="2"/>
            <a:ext cx="9144000" cy="641418"/>
          </a:xfrm>
          <a:prstGeom prst="rect">
            <a:avLst/>
          </a:prstGeom>
          <a:solidFill>
            <a:srgbClr val="6FC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pPr>
            <a:endParaRPr lang="tr-TR" sz="1632">
              <a:solidFill>
                <a:srgbClr val="FFFFFF"/>
              </a:solidFill>
            </a:endParaRPr>
          </a:p>
        </p:txBody>
      </p:sp>
      <p:sp>
        <p:nvSpPr>
          <p:cNvPr id="16" name="Oval 15">
            <a:extLst>
              <a:ext uri="{FF2B5EF4-FFF2-40B4-BE49-F238E27FC236}">
                <a16:creationId xmlns:a16="http://schemas.microsoft.com/office/drawing/2014/main" xmlns="" id="{6B392CBE-D1A3-4A67-A7C5-F42BCEC8B36C}"/>
              </a:ext>
            </a:extLst>
          </p:cNvPr>
          <p:cNvSpPr/>
          <p:nvPr userDrawn="1"/>
        </p:nvSpPr>
        <p:spPr>
          <a:xfrm>
            <a:off x="263613" y="165691"/>
            <a:ext cx="1864858" cy="1864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pPr>
            <a:r>
              <a:rPr lang="tr-TR" sz="1632" dirty="0">
                <a:solidFill>
                  <a:srgbClr val="FFFFFF"/>
                </a:solidFill>
              </a:rPr>
              <a:t>v</a:t>
            </a:r>
          </a:p>
        </p:txBody>
      </p:sp>
      <p:pic>
        <p:nvPicPr>
          <p:cNvPr id="17" name="Resim 9">
            <a:extLst>
              <a:ext uri="{FF2B5EF4-FFF2-40B4-BE49-F238E27FC236}">
                <a16:creationId xmlns:a16="http://schemas.microsoft.com/office/drawing/2014/main" xmlns="" id="{2144FB50-135A-41EC-A930-9FCA0B12ADB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6370" y="47857"/>
            <a:ext cx="2099344" cy="2100416"/>
          </a:xfrm>
          <a:prstGeom prst="rect">
            <a:avLst/>
          </a:prstGeom>
        </p:spPr>
      </p:pic>
    </p:spTree>
    <p:extLst>
      <p:ext uri="{BB962C8B-B14F-4D97-AF65-F5344CB8AC3E}">
        <p14:creationId xmlns:p14="http://schemas.microsoft.com/office/powerpoint/2010/main" val="2117058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userDrawn="1">
            <p:custDataLst>
              <p:tags r:id="rId2"/>
            </p:custDataLs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5143"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8" name="Slide Number"/>
          <p:cNvSpPr txBox="1">
            <a:spLocks/>
          </p:cNvSpPr>
          <p:nvPr userDrawn="1"/>
        </p:nvSpPr>
        <p:spPr bwMode="auto">
          <a:xfrm>
            <a:off x="8739040" y="6639224"/>
            <a:ext cx="130852"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defTabSz="932962" fontAlgn="base">
              <a:spcBef>
                <a:spcPct val="0"/>
              </a:spcBef>
              <a:spcAft>
                <a:spcPct val="0"/>
              </a:spcAft>
            </a:pPr>
            <a:fld id="{42C328C1-A84F-4A39-A664-DBA00541A8C6}" type="slidenum">
              <a:rPr lang="en-US" sz="816" smtClean="0">
                <a:solidFill>
                  <a:srgbClr val="808080"/>
                </a:solidFill>
              </a:rPr>
              <a:pPr defTabSz="932962" fontAlgn="base">
                <a:spcBef>
                  <a:spcPct val="0"/>
                </a:spcBef>
                <a:spcAft>
                  <a:spcPct val="0"/>
                </a:spcAft>
              </a:pPr>
              <a:t>‹#›</a:t>
            </a:fld>
            <a:endParaRPr lang="en-US" sz="816" dirty="0">
              <a:solidFill>
                <a:srgbClr val="808080"/>
              </a:solidFill>
            </a:endParaRPr>
          </a:p>
        </p:txBody>
      </p:sp>
      <p:sp>
        <p:nvSpPr>
          <p:cNvPr id="5" name="doc id" hidden="1"/>
          <p:cNvSpPr>
            <a:spLocks noChangeArrowheads="1"/>
          </p:cNvSpPr>
          <p:nvPr userDrawn="1"/>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fontAlgn="base">
              <a:spcBef>
                <a:spcPct val="0"/>
              </a:spcBef>
              <a:spcAft>
                <a:spcPct val="0"/>
              </a:spcAft>
            </a:pPr>
            <a:endParaRPr lang="en-US" sz="816" dirty="0">
              <a:solidFill>
                <a:srgbClr val="808080"/>
              </a:solidFill>
            </a:endParaRPr>
          </a:p>
        </p:txBody>
      </p:sp>
      <p:sp>
        <p:nvSpPr>
          <p:cNvPr id="6" name="Dikdörtgen 10">
            <a:extLst>
              <a:ext uri="{FF2B5EF4-FFF2-40B4-BE49-F238E27FC236}">
                <a16:creationId xmlns:a16="http://schemas.microsoft.com/office/drawing/2014/main" xmlns="" id="{B2D43386-851E-4A17-AB98-5759F5B2DC01}"/>
              </a:ext>
            </a:extLst>
          </p:cNvPr>
          <p:cNvSpPr/>
          <p:nvPr userDrawn="1"/>
        </p:nvSpPr>
        <p:spPr>
          <a:xfrm>
            <a:off x="0" y="308576"/>
            <a:ext cx="9144000" cy="208342"/>
          </a:xfrm>
          <a:prstGeom prst="rect">
            <a:avLst/>
          </a:prstGeom>
          <a:solidFill>
            <a:srgbClr val="6FC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pPr>
            <a:endParaRPr lang="tr-TR" sz="1632">
              <a:solidFill>
                <a:srgbClr val="FFFFFF"/>
              </a:solidFill>
            </a:endParaRPr>
          </a:p>
        </p:txBody>
      </p:sp>
      <p:sp>
        <p:nvSpPr>
          <p:cNvPr id="7" name="Oval 6">
            <a:extLst>
              <a:ext uri="{FF2B5EF4-FFF2-40B4-BE49-F238E27FC236}">
                <a16:creationId xmlns:a16="http://schemas.microsoft.com/office/drawing/2014/main" xmlns="" id="{459DA8E6-778C-4DFE-938A-89B810F73DD1}"/>
              </a:ext>
            </a:extLst>
          </p:cNvPr>
          <p:cNvSpPr/>
          <p:nvPr userDrawn="1"/>
        </p:nvSpPr>
        <p:spPr>
          <a:xfrm>
            <a:off x="7993592" y="100717"/>
            <a:ext cx="824162" cy="830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pPr>
            <a:endParaRPr lang="tr-TR" sz="1632">
              <a:solidFill>
                <a:srgbClr val="FFFFFF"/>
              </a:solidFill>
            </a:endParaRPr>
          </a:p>
        </p:txBody>
      </p:sp>
      <p:pic>
        <p:nvPicPr>
          <p:cNvPr id="10" name="Resim 12">
            <a:extLst>
              <a:ext uri="{FF2B5EF4-FFF2-40B4-BE49-F238E27FC236}">
                <a16:creationId xmlns:a16="http://schemas.microsoft.com/office/drawing/2014/main" xmlns="" id="{FE4ACC6B-CFDD-4176-8284-AE545205AE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14619" y="-37824"/>
            <a:ext cx="1182108" cy="1182713"/>
          </a:xfrm>
          <a:prstGeom prst="rect">
            <a:avLst/>
          </a:prstGeom>
        </p:spPr>
      </p:pic>
      <p:sp>
        <p:nvSpPr>
          <p:cNvPr id="11" name="Title 10"/>
          <p:cNvSpPr>
            <a:spLocks noGrp="1"/>
          </p:cNvSpPr>
          <p:nvPr>
            <p:ph type="title"/>
          </p:nvPr>
        </p:nvSpPr>
        <p:spPr>
          <a:xfrm>
            <a:off x="174943" y="591356"/>
            <a:ext cx="7499214" cy="314028"/>
          </a:xfrm>
        </p:spPr>
        <p:txBody>
          <a:bodyPr/>
          <a:lstStyle>
            <a:lvl1pPr>
              <a:defRPr>
                <a:solidFill>
                  <a:schemeClr val="accent2"/>
                </a:solidFill>
              </a:defRPr>
            </a:lvl1pPr>
          </a:lstStyle>
          <a:p>
            <a:r>
              <a:rPr lang="tr-TR"/>
              <a:t>Asıl başlık stili için tıklayın</a:t>
            </a:r>
            <a:endParaRPr lang="en-US" dirty="0"/>
          </a:p>
        </p:txBody>
      </p:sp>
    </p:spTree>
    <p:extLst>
      <p:ext uri="{BB962C8B-B14F-4D97-AF65-F5344CB8AC3E}">
        <p14:creationId xmlns:p14="http://schemas.microsoft.com/office/powerpoint/2010/main" val="3348723716"/>
      </p:ext>
    </p:extLst>
  </p:cSld>
  <p:clrMapOvr>
    <a:masterClrMapping/>
  </p:clrMapOvr>
  <p:extLst mod="1">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Başlık Slaydı">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616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57" name="Document type" hidden="1"/>
          <p:cNvSpPr txBox="1">
            <a:spLocks noChangeArrowheads="1"/>
          </p:cNvSpPr>
          <p:nvPr userDrawn="1"/>
        </p:nvSpPr>
        <p:spPr bwMode="gray">
          <a:xfrm>
            <a:off x="2314476" y="3650596"/>
            <a:ext cx="6358614"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32962" eaLnBrk="1" fontAlgn="base" hangingPunct="1">
              <a:spcBef>
                <a:spcPct val="0"/>
              </a:spcBef>
              <a:spcAft>
                <a:spcPct val="0"/>
              </a:spcAft>
              <a:defRPr/>
            </a:pPr>
            <a:r>
              <a:rPr lang="en-US" sz="1428" dirty="0">
                <a:solidFill>
                  <a:srgbClr val="CF142B"/>
                </a:solidFill>
                <a:latin typeface="Arial"/>
              </a:rPr>
              <a:t>Document type | Date</a:t>
            </a:r>
          </a:p>
        </p:txBody>
      </p:sp>
      <p:sp>
        <p:nvSpPr>
          <p:cNvPr id="5" name="doc id" hidden="1"/>
          <p:cNvSpPr txBox="1">
            <a:spLocks noChangeArrowheads="1"/>
          </p:cNvSpPr>
          <p:nvPr userDrawn="1"/>
        </p:nvSpPr>
        <p:spPr bwMode="white">
          <a:xfrm>
            <a:off x="8615933"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32962" eaLnBrk="1" fontAlgn="base" hangingPunct="1">
              <a:spcBef>
                <a:spcPct val="0"/>
              </a:spcBef>
              <a:spcAft>
                <a:spcPct val="0"/>
              </a:spcAft>
              <a:defRPr/>
            </a:pPr>
            <a:endParaRPr lang="en-US" sz="816" dirty="0">
              <a:solidFill>
                <a:srgbClr val="FFFFFF"/>
              </a:solidFill>
              <a:latin typeface="Arial"/>
            </a:endParaRPr>
          </a:p>
        </p:txBody>
      </p:sp>
      <p:sp>
        <p:nvSpPr>
          <p:cNvPr id="26" name="Disclaimer-English (United States)" hidden="1"/>
          <p:cNvSpPr>
            <a:spLocks noChangeArrowheads="1"/>
          </p:cNvSpPr>
          <p:nvPr userDrawn="1"/>
        </p:nvSpPr>
        <p:spPr bwMode="black">
          <a:xfrm>
            <a:off x="2314476" y="6407791"/>
            <a:ext cx="3616660" cy="38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fontAlgn="base" hangingPunct="0">
              <a:spcBef>
                <a:spcPct val="0"/>
              </a:spcBef>
              <a:spcAft>
                <a:spcPct val="0"/>
              </a:spcAft>
            </a:pPr>
            <a:r>
              <a:rPr lang="en-US" sz="816" dirty="0">
                <a:solidFill>
                  <a:srgbClr val="FFFFFF"/>
                </a:solidFill>
              </a:rPr>
              <a:t>CONFIDENTIAL AND PROPRIETARY</a:t>
            </a:r>
          </a:p>
          <a:p>
            <a:pPr defTabSz="821202" eaLnBrk="0" fontAlgn="base" hangingPunct="0">
              <a:spcBef>
                <a:spcPct val="0"/>
              </a:spcBef>
              <a:spcAft>
                <a:spcPct val="0"/>
              </a:spcAft>
            </a:pPr>
            <a:r>
              <a:rPr lang="en-US" sz="816" dirty="0">
                <a:solidFill>
                  <a:srgbClr val="FFFFFF"/>
                </a:solidFill>
              </a:rPr>
              <a:t>Any use of this material without specific permission of McKinsey &amp; Company is strictly prohibited</a:t>
            </a:r>
          </a:p>
        </p:txBody>
      </p:sp>
      <p:sp>
        <p:nvSpPr>
          <p:cNvPr id="14" name="Dikdörtgen 6">
            <a:extLst>
              <a:ext uri="{FF2B5EF4-FFF2-40B4-BE49-F238E27FC236}">
                <a16:creationId xmlns:a16="http://schemas.microsoft.com/office/drawing/2014/main" xmlns="" id="{337B50EA-3C33-4487-B470-F5E4B9A8344A}"/>
              </a:ext>
            </a:extLst>
          </p:cNvPr>
          <p:cNvSpPr/>
          <p:nvPr userDrawn="1"/>
        </p:nvSpPr>
        <p:spPr>
          <a:xfrm>
            <a:off x="0" y="3143657"/>
            <a:ext cx="8345418" cy="734956"/>
          </a:xfrm>
          <a:prstGeom prst="rect">
            <a:avLst/>
          </a:prstGeom>
          <a:solidFill>
            <a:srgbClr val="6FC3BF"/>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defTabSz="932962" fontAlgn="base">
              <a:spcBef>
                <a:spcPct val="0"/>
              </a:spcBef>
              <a:spcAft>
                <a:spcPct val="0"/>
              </a:spcAft>
            </a:pPr>
            <a:endParaRPr lang="tr-TR" sz="4081" b="1" i="1" dirty="0">
              <a:solidFill>
                <a:srgbClr val="FFFFFF"/>
              </a:solidFill>
              <a:cs typeface="Arial" panose="020B0604020202020204" pitchFamily="34" charset="0"/>
            </a:endParaRPr>
          </a:p>
        </p:txBody>
      </p:sp>
      <p:sp>
        <p:nvSpPr>
          <p:cNvPr id="15" name="Dikdörtgen 7">
            <a:extLst>
              <a:ext uri="{FF2B5EF4-FFF2-40B4-BE49-F238E27FC236}">
                <a16:creationId xmlns:a16="http://schemas.microsoft.com/office/drawing/2014/main" xmlns="" id="{EDF62868-80D3-4BBD-AB52-7F79D887E74E}"/>
              </a:ext>
            </a:extLst>
          </p:cNvPr>
          <p:cNvSpPr/>
          <p:nvPr userDrawn="1"/>
        </p:nvSpPr>
        <p:spPr>
          <a:xfrm>
            <a:off x="0" y="2"/>
            <a:ext cx="9144000" cy="641418"/>
          </a:xfrm>
          <a:prstGeom prst="rect">
            <a:avLst/>
          </a:prstGeom>
          <a:solidFill>
            <a:srgbClr val="6FC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pPr>
            <a:endParaRPr lang="tr-TR" sz="1632">
              <a:solidFill>
                <a:srgbClr val="FFFFFF"/>
              </a:solidFill>
            </a:endParaRPr>
          </a:p>
        </p:txBody>
      </p:sp>
      <p:sp>
        <p:nvSpPr>
          <p:cNvPr id="16" name="Oval 15">
            <a:extLst>
              <a:ext uri="{FF2B5EF4-FFF2-40B4-BE49-F238E27FC236}">
                <a16:creationId xmlns:a16="http://schemas.microsoft.com/office/drawing/2014/main" xmlns="" id="{6B392CBE-D1A3-4A67-A7C5-F42BCEC8B36C}"/>
              </a:ext>
            </a:extLst>
          </p:cNvPr>
          <p:cNvSpPr/>
          <p:nvPr userDrawn="1"/>
        </p:nvSpPr>
        <p:spPr>
          <a:xfrm>
            <a:off x="263613" y="165691"/>
            <a:ext cx="1864858" cy="1864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pPr>
            <a:r>
              <a:rPr lang="tr-TR" sz="1632" dirty="0">
                <a:solidFill>
                  <a:srgbClr val="FFFFFF"/>
                </a:solidFill>
              </a:rPr>
              <a:t>v</a:t>
            </a:r>
          </a:p>
        </p:txBody>
      </p:sp>
      <p:pic>
        <p:nvPicPr>
          <p:cNvPr id="17" name="Resim 9">
            <a:extLst>
              <a:ext uri="{FF2B5EF4-FFF2-40B4-BE49-F238E27FC236}">
                <a16:creationId xmlns:a16="http://schemas.microsoft.com/office/drawing/2014/main" xmlns="" id="{2144FB50-135A-41EC-A930-9FCA0B12ADB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6370" y="47857"/>
            <a:ext cx="2099344" cy="2100416"/>
          </a:xfrm>
          <a:prstGeom prst="rect">
            <a:avLst/>
          </a:prstGeom>
        </p:spPr>
      </p:pic>
    </p:spTree>
    <p:extLst>
      <p:ext uri="{BB962C8B-B14F-4D97-AF65-F5344CB8AC3E}">
        <p14:creationId xmlns:p14="http://schemas.microsoft.com/office/powerpoint/2010/main" val="1478237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_Başlık Slaydı">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719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57" name="Document type" hidden="1"/>
          <p:cNvSpPr txBox="1">
            <a:spLocks noChangeArrowheads="1"/>
          </p:cNvSpPr>
          <p:nvPr userDrawn="1"/>
        </p:nvSpPr>
        <p:spPr bwMode="gray">
          <a:xfrm>
            <a:off x="2314476" y="3650596"/>
            <a:ext cx="6358614"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32962" eaLnBrk="1" fontAlgn="base" hangingPunct="1">
              <a:spcBef>
                <a:spcPct val="0"/>
              </a:spcBef>
              <a:spcAft>
                <a:spcPct val="0"/>
              </a:spcAft>
              <a:defRPr/>
            </a:pPr>
            <a:r>
              <a:rPr lang="en-US" sz="1428" dirty="0">
                <a:solidFill>
                  <a:srgbClr val="CF142B"/>
                </a:solidFill>
                <a:latin typeface="Arial"/>
              </a:rPr>
              <a:t>Document type | Date</a:t>
            </a:r>
          </a:p>
        </p:txBody>
      </p:sp>
      <p:sp>
        <p:nvSpPr>
          <p:cNvPr id="5" name="doc id" hidden="1"/>
          <p:cNvSpPr txBox="1">
            <a:spLocks noChangeArrowheads="1"/>
          </p:cNvSpPr>
          <p:nvPr userDrawn="1"/>
        </p:nvSpPr>
        <p:spPr bwMode="white">
          <a:xfrm>
            <a:off x="8615933"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32962" eaLnBrk="1" fontAlgn="base" hangingPunct="1">
              <a:spcBef>
                <a:spcPct val="0"/>
              </a:spcBef>
              <a:spcAft>
                <a:spcPct val="0"/>
              </a:spcAft>
              <a:defRPr/>
            </a:pPr>
            <a:endParaRPr lang="en-US" sz="816" dirty="0">
              <a:solidFill>
                <a:srgbClr val="FFFFFF"/>
              </a:solidFill>
              <a:latin typeface="Arial"/>
            </a:endParaRPr>
          </a:p>
        </p:txBody>
      </p:sp>
      <p:sp>
        <p:nvSpPr>
          <p:cNvPr id="26" name="Disclaimer-English (United States)" hidden="1"/>
          <p:cNvSpPr>
            <a:spLocks noChangeArrowheads="1"/>
          </p:cNvSpPr>
          <p:nvPr userDrawn="1"/>
        </p:nvSpPr>
        <p:spPr bwMode="black">
          <a:xfrm>
            <a:off x="2314476" y="6407791"/>
            <a:ext cx="3616660" cy="38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fontAlgn="base" hangingPunct="0">
              <a:spcBef>
                <a:spcPct val="0"/>
              </a:spcBef>
              <a:spcAft>
                <a:spcPct val="0"/>
              </a:spcAft>
            </a:pPr>
            <a:r>
              <a:rPr lang="en-US" sz="816" dirty="0">
                <a:solidFill>
                  <a:srgbClr val="FFFFFF"/>
                </a:solidFill>
              </a:rPr>
              <a:t>CONFIDENTIAL AND PROPRIETARY</a:t>
            </a:r>
          </a:p>
          <a:p>
            <a:pPr defTabSz="821202" eaLnBrk="0" fontAlgn="base" hangingPunct="0">
              <a:spcBef>
                <a:spcPct val="0"/>
              </a:spcBef>
              <a:spcAft>
                <a:spcPct val="0"/>
              </a:spcAft>
            </a:pPr>
            <a:r>
              <a:rPr lang="en-US" sz="816" dirty="0">
                <a:solidFill>
                  <a:srgbClr val="FFFFFF"/>
                </a:solidFill>
              </a:rPr>
              <a:t>Any use of this material without specific permission of McKinsey &amp; Company is strictly prohibited</a:t>
            </a:r>
          </a:p>
        </p:txBody>
      </p:sp>
      <p:sp>
        <p:nvSpPr>
          <p:cNvPr id="14" name="Dikdörtgen 6">
            <a:extLst>
              <a:ext uri="{FF2B5EF4-FFF2-40B4-BE49-F238E27FC236}">
                <a16:creationId xmlns:a16="http://schemas.microsoft.com/office/drawing/2014/main" xmlns="" id="{337B50EA-3C33-4487-B470-F5E4B9A8344A}"/>
              </a:ext>
            </a:extLst>
          </p:cNvPr>
          <p:cNvSpPr/>
          <p:nvPr userDrawn="1"/>
        </p:nvSpPr>
        <p:spPr>
          <a:xfrm>
            <a:off x="0" y="3143657"/>
            <a:ext cx="8345418" cy="734956"/>
          </a:xfrm>
          <a:prstGeom prst="rect">
            <a:avLst/>
          </a:prstGeom>
          <a:solidFill>
            <a:srgbClr val="6FC3BF"/>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defTabSz="932962" fontAlgn="base">
              <a:spcBef>
                <a:spcPct val="0"/>
              </a:spcBef>
              <a:spcAft>
                <a:spcPct val="0"/>
              </a:spcAft>
            </a:pPr>
            <a:endParaRPr lang="tr-TR" sz="4081" b="1" i="1" dirty="0">
              <a:solidFill>
                <a:srgbClr val="FFFFFF"/>
              </a:solidFill>
              <a:cs typeface="Arial" panose="020B0604020202020204" pitchFamily="34" charset="0"/>
            </a:endParaRPr>
          </a:p>
        </p:txBody>
      </p:sp>
      <p:sp>
        <p:nvSpPr>
          <p:cNvPr id="15" name="Dikdörtgen 7">
            <a:extLst>
              <a:ext uri="{FF2B5EF4-FFF2-40B4-BE49-F238E27FC236}">
                <a16:creationId xmlns:a16="http://schemas.microsoft.com/office/drawing/2014/main" xmlns="" id="{EDF62868-80D3-4BBD-AB52-7F79D887E74E}"/>
              </a:ext>
            </a:extLst>
          </p:cNvPr>
          <p:cNvSpPr/>
          <p:nvPr userDrawn="1"/>
        </p:nvSpPr>
        <p:spPr>
          <a:xfrm>
            <a:off x="0" y="2"/>
            <a:ext cx="9144000" cy="641418"/>
          </a:xfrm>
          <a:prstGeom prst="rect">
            <a:avLst/>
          </a:prstGeom>
          <a:solidFill>
            <a:srgbClr val="6FC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pPr>
            <a:endParaRPr lang="tr-TR" sz="1632">
              <a:solidFill>
                <a:srgbClr val="FFFFFF"/>
              </a:solidFill>
            </a:endParaRPr>
          </a:p>
        </p:txBody>
      </p:sp>
      <p:sp>
        <p:nvSpPr>
          <p:cNvPr id="16" name="Oval 15">
            <a:extLst>
              <a:ext uri="{FF2B5EF4-FFF2-40B4-BE49-F238E27FC236}">
                <a16:creationId xmlns:a16="http://schemas.microsoft.com/office/drawing/2014/main" xmlns="" id="{6B392CBE-D1A3-4A67-A7C5-F42BCEC8B36C}"/>
              </a:ext>
            </a:extLst>
          </p:cNvPr>
          <p:cNvSpPr/>
          <p:nvPr userDrawn="1"/>
        </p:nvSpPr>
        <p:spPr>
          <a:xfrm>
            <a:off x="263613" y="165691"/>
            <a:ext cx="1864858" cy="1864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pPr>
            <a:r>
              <a:rPr lang="tr-TR" sz="1632" dirty="0">
                <a:solidFill>
                  <a:srgbClr val="FFFFFF"/>
                </a:solidFill>
              </a:rPr>
              <a:t>v</a:t>
            </a:r>
          </a:p>
        </p:txBody>
      </p:sp>
      <p:pic>
        <p:nvPicPr>
          <p:cNvPr id="17" name="Resim 9">
            <a:extLst>
              <a:ext uri="{FF2B5EF4-FFF2-40B4-BE49-F238E27FC236}">
                <a16:creationId xmlns:a16="http://schemas.microsoft.com/office/drawing/2014/main" xmlns="" id="{2144FB50-135A-41EC-A930-9FCA0B12ADB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6370" y="47857"/>
            <a:ext cx="2099344" cy="2100416"/>
          </a:xfrm>
          <a:prstGeom prst="rect">
            <a:avLst/>
          </a:prstGeom>
        </p:spPr>
      </p:pic>
    </p:spTree>
    <p:extLst>
      <p:ext uri="{BB962C8B-B14F-4D97-AF65-F5344CB8AC3E}">
        <p14:creationId xmlns:p14="http://schemas.microsoft.com/office/powerpoint/2010/main" val="1599831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3_Başlık Slaydı">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821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57" name="Document type" hidden="1"/>
          <p:cNvSpPr txBox="1">
            <a:spLocks noChangeArrowheads="1"/>
          </p:cNvSpPr>
          <p:nvPr userDrawn="1"/>
        </p:nvSpPr>
        <p:spPr bwMode="gray">
          <a:xfrm>
            <a:off x="2314476" y="3650596"/>
            <a:ext cx="6358614"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32962" eaLnBrk="1" fontAlgn="base" hangingPunct="1">
              <a:spcBef>
                <a:spcPct val="0"/>
              </a:spcBef>
              <a:spcAft>
                <a:spcPct val="0"/>
              </a:spcAft>
              <a:defRPr/>
            </a:pPr>
            <a:r>
              <a:rPr lang="en-US" sz="1428" dirty="0">
                <a:solidFill>
                  <a:srgbClr val="CF142B"/>
                </a:solidFill>
                <a:latin typeface="Arial"/>
              </a:rPr>
              <a:t>Document type | Date</a:t>
            </a:r>
          </a:p>
        </p:txBody>
      </p:sp>
      <p:sp>
        <p:nvSpPr>
          <p:cNvPr id="5" name="doc id" hidden="1"/>
          <p:cNvSpPr txBox="1">
            <a:spLocks noChangeArrowheads="1"/>
          </p:cNvSpPr>
          <p:nvPr userDrawn="1"/>
        </p:nvSpPr>
        <p:spPr bwMode="white">
          <a:xfrm>
            <a:off x="8615933"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32962" eaLnBrk="1" fontAlgn="base" hangingPunct="1">
              <a:spcBef>
                <a:spcPct val="0"/>
              </a:spcBef>
              <a:spcAft>
                <a:spcPct val="0"/>
              </a:spcAft>
              <a:defRPr/>
            </a:pPr>
            <a:endParaRPr lang="en-US" sz="816" dirty="0">
              <a:solidFill>
                <a:srgbClr val="FFFFFF"/>
              </a:solidFill>
              <a:latin typeface="Arial"/>
            </a:endParaRPr>
          </a:p>
        </p:txBody>
      </p:sp>
      <p:sp>
        <p:nvSpPr>
          <p:cNvPr id="26" name="Disclaimer-English (United States)" hidden="1"/>
          <p:cNvSpPr>
            <a:spLocks noChangeArrowheads="1"/>
          </p:cNvSpPr>
          <p:nvPr userDrawn="1"/>
        </p:nvSpPr>
        <p:spPr bwMode="black">
          <a:xfrm>
            <a:off x="2314476" y="6407791"/>
            <a:ext cx="3616660" cy="38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fontAlgn="base" hangingPunct="0">
              <a:spcBef>
                <a:spcPct val="0"/>
              </a:spcBef>
              <a:spcAft>
                <a:spcPct val="0"/>
              </a:spcAft>
            </a:pPr>
            <a:r>
              <a:rPr lang="en-US" sz="816" dirty="0">
                <a:solidFill>
                  <a:srgbClr val="FFFFFF"/>
                </a:solidFill>
              </a:rPr>
              <a:t>CONFIDENTIAL AND PROPRIETARY</a:t>
            </a:r>
          </a:p>
          <a:p>
            <a:pPr defTabSz="821202" eaLnBrk="0" fontAlgn="base" hangingPunct="0">
              <a:spcBef>
                <a:spcPct val="0"/>
              </a:spcBef>
              <a:spcAft>
                <a:spcPct val="0"/>
              </a:spcAft>
            </a:pPr>
            <a:r>
              <a:rPr lang="en-US" sz="816" dirty="0">
                <a:solidFill>
                  <a:srgbClr val="FFFFFF"/>
                </a:solidFill>
              </a:rPr>
              <a:t>Any use of this material without specific permission of McKinsey &amp; Company is strictly prohibited</a:t>
            </a:r>
          </a:p>
        </p:txBody>
      </p:sp>
      <p:sp>
        <p:nvSpPr>
          <p:cNvPr id="14" name="Dikdörtgen 6">
            <a:extLst>
              <a:ext uri="{FF2B5EF4-FFF2-40B4-BE49-F238E27FC236}">
                <a16:creationId xmlns:a16="http://schemas.microsoft.com/office/drawing/2014/main" xmlns="" id="{337B50EA-3C33-4487-B470-F5E4B9A8344A}"/>
              </a:ext>
            </a:extLst>
          </p:cNvPr>
          <p:cNvSpPr/>
          <p:nvPr userDrawn="1"/>
        </p:nvSpPr>
        <p:spPr>
          <a:xfrm>
            <a:off x="0" y="3143657"/>
            <a:ext cx="8345418" cy="734956"/>
          </a:xfrm>
          <a:prstGeom prst="rect">
            <a:avLst/>
          </a:prstGeom>
          <a:solidFill>
            <a:srgbClr val="6FC3BF"/>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defTabSz="932962" fontAlgn="base">
              <a:spcBef>
                <a:spcPct val="0"/>
              </a:spcBef>
              <a:spcAft>
                <a:spcPct val="0"/>
              </a:spcAft>
            </a:pPr>
            <a:endParaRPr lang="tr-TR" sz="4081" b="1" i="1" dirty="0">
              <a:solidFill>
                <a:srgbClr val="FFFFFF"/>
              </a:solidFill>
              <a:cs typeface="Arial" panose="020B0604020202020204" pitchFamily="34" charset="0"/>
            </a:endParaRPr>
          </a:p>
        </p:txBody>
      </p:sp>
      <p:sp>
        <p:nvSpPr>
          <p:cNvPr id="15" name="Dikdörtgen 7">
            <a:extLst>
              <a:ext uri="{FF2B5EF4-FFF2-40B4-BE49-F238E27FC236}">
                <a16:creationId xmlns:a16="http://schemas.microsoft.com/office/drawing/2014/main" xmlns="" id="{EDF62868-80D3-4BBD-AB52-7F79D887E74E}"/>
              </a:ext>
            </a:extLst>
          </p:cNvPr>
          <p:cNvSpPr/>
          <p:nvPr userDrawn="1"/>
        </p:nvSpPr>
        <p:spPr>
          <a:xfrm>
            <a:off x="0" y="2"/>
            <a:ext cx="9144000" cy="641418"/>
          </a:xfrm>
          <a:prstGeom prst="rect">
            <a:avLst/>
          </a:prstGeom>
          <a:solidFill>
            <a:srgbClr val="6FC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pPr>
            <a:endParaRPr lang="tr-TR" sz="1632">
              <a:solidFill>
                <a:srgbClr val="FFFFFF"/>
              </a:solidFill>
            </a:endParaRPr>
          </a:p>
        </p:txBody>
      </p:sp>
      <p:sp>
        <p:nvSpPr>
          <p:cNvPr id="16" name="Oval 15">
            <a:extLst>
              <a:ext uri="{FF2B5EF4-FFF2-40B4-BE49-F238E27FC236}">
                <a16:creationId xmlns:a16="http://schemas.microsoft.com/office/drawing/2014/main" xmlns="" id="{6B392CBE-D1A3-4A67-A7C5-F42BCEC8B36C}"/>
              </a:ext>
            </a:extLst>
          </p:cNvPr>
          <p:cNvSpPr/>
          <p:nvPr userDrawn="1"/>
        </p:nvSpPr>
        <p:spPr>
          <a:xfrm>
            <a:off x="263613" y="165691"/>
            <a:ext cx="1864858" cy="1864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pPr>
            <a:r>
              <a:rPr lang="tr-TR" sz="1632" dirty="0">
                <a:solidFill>
                  <a:srgbClr val="FFFFFF"/>
                </a:solidFill>
              </a:rPr>
              <a:t>v</a:t>
            </a:r>
          </a:p>
        </p:txBody>
      </p:sp>
      <p:pic>
        <p:nvPicPr>
          <p:cNvPr id="17" name="Resim 9">
            <a:extLst>
              <a:ext uri="{FF2B5EF4-FFF2-40B4-BE49-F238E27FC236}">
                <a16:creationId xmlns:a16="http://schemas.microsoft.com/office/drawing/2014/main" xmlns="" id="{2144FB50-135A-41EC-A930-9FCA0B12ADB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6370" y="47857"/>
            <a:ext cx="2099344" cy="2100416"/>
          </a:xfrm>
          <a:prstGeom prst="rect">
            <a:avLst/>
          </a:prstGeom>
        </p:spPr>
      </p:pic>
    </p:spTree>
    <p:extLst>
      <p:ext uri="{BB962C8B-B14F-4D97-AF65-F5344CB8AC3E}">
        <p14:creationId xmlns:p14="http://schemas.microsoft.com/office/powerpoint/2010/main" val="125015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1E6EDD9-3753-4D65-991D-E9305948181A}" type="datetime1">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2EA8EB-1D5C-E242-96D6-BDA165FE1C62}" type="slidenum">
              <a:rPr lang="en-US" smtClean="0"/>
              <a:pPr/>
              <a:t>‹#›</a:t>
            </a:fld>
            <a:endParaRPr lang="en-US" dirty="0"/>
          </a:p>
        </p:txBody>
      </p:sp>
    </p:spTree>
    <p:extLst>
      <p:ext uri="{BB962C8B-B14F-4D97-AF65-F5344CB8AC3E}">
        <p14:creationId xmlns:p14="http://schemas.microsoft.com/office/powerpoint/2010/main" val="2980472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4_Başlık Slaydı">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923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57" name="Document type" hidden="1"/>
          <p:cNvSpPr txBox="1">
            <a:spLocks noChangeArrowheads="1"/>
          </p:cNvSpPr>
          <p:nvPr userDrawn="1"/>
        </p:nvSpPr>
        <p:spPr bwMode="gray">
          <a:xfrm>
            <a:off x="2314476" y="3650596"/>
            <a:ext cx="6358614"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32962" eaLnBrk="1" fontAlgn="base" hangingPunct="1">
              <a:spcBef>
                <a:spcPct val="0"/>
              </a:spcBef>
              <a:spcAft>
                <a:spcPct val="0"/>
              </a:spcAft>
              <a:defRPr/>
            </a:pPr>
            <a:r>
              <a:rPr lang="en-US" sz="1428" dirty="0">
                <a:solidFill>
                  <a:srgbClr val="CF142B"/>
                </a:solidFill>
                <a:latin typeface="Arial"/>
              </a:rPr>
              <a:t>Document type | Date</a:t>
            </a:r>
          </a:p>
        </p:txBody>
      </p:sp>
      <p:sp>
        <p:nvSpPr>
          <p:cNvPr id="5" name="doc id" hidden="1"/>
          <p:cNvSpPr txBox="1">
            <a:spLocks noChangeArrowheads="1"/>
          </p:cNvSpPr>
          <p:nvPr userDrawn="1"/>
        </p:nvSpPr>
        <p:spPr bwMode="white">
          <a:xfrm>
            <a:off x="8615933"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32962" eaLnBrk="1" fontAlgn="base" hangingPunct="1">
              <a:spcBef>
                <a:spcPct val="0"/>
              </a:spcBef>
              <a:spcAft>
                <a:spcPct val="0"/>
              </a:spcAft>
              <a:defRPr/>
            </a:pPr>
            <a:endParaRPr lang="en-US" sz="816" dirty="0">
              <a:solidFill>
                <a:srgbClr val="FFFFFF"/>
              </a:solidFill>
              <a:latin typeface="Arial"/>
            </a:endParaRPr>
          </a:p>
        </p:txBody>
      </p:sp>
      <p:sp>
        <p:nvSpPr>
          <p:cNvPr id="26" name="Disclaimer-English (United States)" hidden="1"/>
          <p:cNvSpPr>
            <a:spLocks noChangeArrowheads="1"/>
          </p:cNvSpPr>
          <p:nvPr userDrawn="1"/>
        </p:nvSpPr>
        <p:spPr bwMode="black">
          <a:xfrm>
            <a:off x="2314476" y="6407791"/>
            <a:ext cx="3616660" cy="38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fontAlgn="base" hangingPunct="0">
              <a:spcBef>
                <a:spcPct val="0"/>
              </a:spcBef>
              <a:spcAft>
                <a:spcPct val="0"/>
              </a:spcAft>
            </a:pPr>
            <a:r>
              <a:rPr lang="en-US" sz="816" dirty="0">
                <a:solidFill>
                  <a:srgbClr val="FFFFFF"/>
                </a:solidFill>
              </a:rPr>
              <a:t>CONFIDENTIAL AND PROPRIETARY</a:t>
            </a:r>
          </a:p>
          <a:p>
            <a:pPr defTabSz="821202" eaLnBrk="0" fontAlgn="base" hangingPunct="0">
              <a:spcBef>
                <a:spcPct val="0"/>
              </a:spcBef>
              <a:spcAft>
                <a:spcPct val="0"/>
              </a:spcAft>
            </a:pPr>
            <a:r>
              <a:rPr lang="en-US" sz="816" dirty="0">
                <a:solidFill>
                  <a:srgbClr val="FFFFFF"/>
                </a:solidFill>
              </a:rPr>
              <a:t>Any use of this material without specific permission of McKinsey &amp; Company is strictly prohibited</a:t>
            </a:r>
          </a:p>
        </p:txBody>
      </p:sp>
      <p:sp>
        <p:nvSpPr>
          <p:cNvPr id="14" name="Dikdörtgen 6">
            <a:extLst>
              <a:ext uri="{FF2B5EF4-FFF2-40B4-BE49-F238E27FC236}">
                <a16:creationId xmlns:a16="http://schemas.microsoft.com/office/drawing/2014/main" xmlns="" id="{337B50EA-3C33-4487-B470-F5E4B9A8344A}"/>
              </a:ext>
            </a:extLst>
          </p:cNvPr>
          <p:cNvSpPr/>
          <p:nvPr userDrawn="1"/>
        </p:nvSpPr>
        <p:spPr>
          <a:xfrm>
            <a:off x="0" y="3143657"/>
            <a:ext cx="8345418" cy="734956"/>
          </a:xfrm>
          <a:prstGeom prst="rect">
            <a:avLst/>
          </a:prstGeom>
          <a:solidFill>
            <a:srgbClr val="6FC3BF"/>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defTabSz="932962" fontAlgn="base">
              <a:spcBef>
                <a:spcPct val="0"/>
              </a:spcBef>
              <a:spcAft>
                <a:spcPct val="0"/>
              </a:spcAft>
            </a:pPr>
            <a:endParaRPr lang="tr-TR" sz="4081" b="1" i="1" dirty="0">
              <a:solidFill>
                <a:srgbClr val="FFFFFF"/>
              </a:solidFill>
              <a:cs typeface="Arial" panose="020B0604020202020204" pitchFamily="34" charset="0"/>
            </a:endParaRPr>
          </a:p>
        </p:txBody>
      </p:sp>
      <p:sp>
        <p:nvSpPr>
          <p:cNvPr id="15" name="Dikdörtgen 7">
            <a:extLst>
              <a:ext uri="{FF2B5EF4-FFF2-40B4-BE49-F238E27FC236}">
                <a16:creationId xmlns:a16="http://schemas.microsoft.com/office/drawing/2014/main" xmlns="" id="{EDF62868-80D3-4BBD-AB52-7F79D887E74E}"/>
              </a:ext>
            </a:extLst>
          </p:cNvPr>
          <p:cNvSpPr/>
          <p:nvPr userDrawn="1"/>
        </p:nvSpPr>
        <p:spPr>
          <a:xfrm>
            <a:off x="0" y="2"/>
            <a:ext cx="9144000" cy="641418"/>
          </a:xfrm>
          <a:prstGeom prst="rect">
            <a:avLst/>
          </a:prstGeom>
          <a:solidFill>
            <a:srgbClr val="6FC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pPr>
            <a:endParaRPr lang="tr-TR" sz="1632">
              <a:solidFill>
                <a:srgbClr val="FFFFFF"/>
              </a:solidFill>
            </a:endParaRPr>
          </a:p>
        </p:txBody>
      </p:sp>
      <p:sp>
        <p:nvSpPr>
          <p:cNvPr id="16" name="Oval 15">
            <a:extLst>
              <a:ext uri="{FF2B5EF4-FFF2-40B4-BE49-F238E27FC236}">
                <a16:creationId xmlns:a16="http://schemas.microsoft.com/office/drawing/2014/main" xmlns="" id="{6B392CBE-D1A3-4A67-A7C5-F42BCEC8B36C}"/>
              </a:ext>
            </a:extLst>
          </p:cNvPr>
          <p:cNvSpPr/>
          <p:nvPr userDrawn="1"/>
        </p:nvSpPr>
        <p:spPr>
          <a:xfrm>
            <a:off x="263613" y="165691"/>
            <a:ext cx="1864858" cy="1864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pPr>
            <a:r>
              <a:rPr lang="tr-TR" sz="1632" dirty="0">
                <a:solidFill>
                  <a:srgbClr val="FFFFFF"/>
                </a:solidFill>
              </a:rPr>
              <a:t>v</a:t>
            </a:r>
          </a:p>
        </p:txBody>
      </p:sp>
      <p:pic>
        <p:nvPicPr>
          <p:cNvPr id="17" name="Resim 9">
            <a:extLst>
              <a:ext uri="{FF2B5EF4-FFF2-40B4-BE49-F238E27FC236}">
                <a16:creationId xmlns:a16="http://schemas.microsoft.com/office/drawing/2014/main" xmlns="" id="{2144FB50-135A-41EC-A930-9FCA0B12ADB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6370" y="47857"/>
            <a:ext cx="2099344" cy="2100416"/>
          </a:xfrm>
          <a:prstGeom prst="rect">
            <a:avLst/>
          </a:prstGeom>
        </p:spPr>
      </p:pic>
    </p:spTree>
    <p:extLst>
      <p:ext uri="{BB962C8B-B14F-4D97-AF65-F5344CB8AC3E}">
        <p14:creationId xmlns:p14="http://schemas.microsoft.com/office/powerpoint/2010/main" val="3257498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84FFA64C-72B6-4FAC-A87C-122859BDE85F}" type="datetime1">
              <a:rPr lang="en-US" smtClean="0"/>
              <a:pPr/>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2EA8EB-1D5C-E242-96D6-BDA165FE1C62}" type="slidenum">
              <a:rPr lang="en-US" smtClean="0"/>
              <a:pPr/>
              <a:t>‹#›</a:t>
            </a:fld>
            <a:endParaRPr lang="en-US" dirty="0"/>
          </a:p>
        </p:txBody>
      </p:sp>
    </p:spTree>
    <p:extLst>
      <p:ext uri="{BB962C8B-B14F-4D97-AF65-F5344CB8AC3E}">
        <p14:creationId xmlns:p14="http://schemas.microsoft.com/office/powerpoint/2010/main" val="419468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6820C110-E2E8-4137-AA8F-B8751F15F319}" type="datetime1">
              <a:rPr lang="en-US" smtClean="0"/>
              <a:pPr/>
              <a:t>4/16/2018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2EA8EB-1D5C-E242-96D6-BDA165FE1C62}" type="slidenum">
              <a:rPr lang="en-US" smtClean="0"/>
              <a:pPr/>
              <a:t>‹#›</a:t>
            </a:fld>
            <a:endParaRPr lang="en-US" dirty="0"/>
          </a:p>
        </p:txBody>
      </p:sp>
    </p:spTree>
    <p:extLst>
      <p:ext uri="{BB962C8B-B14F-4D97-AF65-F5344CB8AC3E}">
        <p14:creationId xmlns:p14="http://schemas.microsoft.com/office/powerpoint/2010/main" val="325577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F783138-DFD1-45FE-AB99-5E8E1C6A8BBC}" type="datetime1">
              <a:rPr lang="en-US" smtClean="0"/>
              <a:pPr/>
              <a:t>4/16/2018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2EA8EB-1D5C-E242-96D6-BDA165FE1C62}" type="slidenum">
              <a:rPr lang="en-US" smtClean="0"/>
              <a:pPr/>
              <a:t>‹#›</a:t>
            </a:fld>
            <a:endParaRPr lang="en-US" dirty="0"/>
          </a:p>
        </p:txBody>
      </p:sp>
    </p:spTree>
    <p:extLst>
      <p:ext uri="{BB962C8B-B14F-4D97-AF65-F5344CB8AC3E}">
        <p14:creationId xmlns:p14="http://schemas.microsoft.com/office/powerpoint/2010/main" val="321356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0AEF5-EA50-4B2F-AB2A-A2D886DB97E5}" type="datetime1">
              <a:rPr lang="en-US" smtClean="0"/>
              <a:pPr/>
              <a:t>4/16/2018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2EA8EB-1D5C-E242-96D6-BDA165FE1C62}" type="slidenum">
              <a:rPr lang="en-US" smtClean="0"/>
              <a:pPr/>
              <a:t>‹#›</a:t>
            </a:fld>
            <a:endParaRPr lang="en-US" dirty="0"/>
          </a:p>
        </p:txBody>
      </p:sp>
    </p:spTree>
    <p:extLst>
      <p:ext uri="{BB962C8B-B14F-4D97-AF65-F5344CB8AC3E}">
        <p14:creationId xmlns:p14="http://schemas.microsoft.com/office/powerpoint/2010/main" val="361755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2BEB358-28E1-4BEC-82C6-CC914B9CE24C}" type="datetime1">
              <a:rPr lang="en-US" smtClean="0"/>
              <a:pPr/>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2EA8EB-1D5C-E242-96D6-BDA165FE1C62}" type="slidenum">
              <a:rPr lang="en-US" smtClean="0"/>
              <a:pPr/>
              <a:t>‹#›</a:t>
            </a:fld>
            <a:endParaRPr lang="en-US" dirty="0"/>
          </a:p>
        </p:txBody>
      </p:sp>
    </p:spTree>
    <p:extLst>
      <p:ext uri="{BB962C8B-B14F-4D97-AF65-F5344CB8AC3E}">
        <p14:creationId xmlns:p14="http://schemas.microsoft.com/office/powerpoint/2010/main" val="404915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499FCEB-65E1-4E7D-870A-040AFFA91174}" type="datetime1">
              <a:rPr lang="en-US" smtClean="0"/>
              <a:pPr/>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2EA8EB-1D5C-E242-96D6-BDA165FE1C62}" type="slidenum">
              <a:rPr lang="en-US" smtClean="0"/>
              <a:pPr/>
              <a:t>‹#›</a:t>
            </a:fld>
            <a:endParaRPr lang="en-US" dirty="0"/>
          </a:p>
        </p:txBody>
      </p:sp>
    </p:spTree>
    <p:extLst>
      <p:ext uri="{BB962C8B-B14F-4D97-AF65-F5344CB8AC3E}">
        <p14:creationId xmlns:p14="http://schemas.microsoft.com/office/powerpoint/2010/main" val="261655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3.vml"/><Relationship Id="rId13" Type="http://schemas.openxmlformats.org/officeDocument/2006/relationships/tags" Target="../tags/tag7.xml"/><Relationship Id="rId18" Type="http://schemas.openxmlformats.org/officeDocument/2006/relationships/tags" Target="../tags/tag12.xml"/><Relationship Id="rId26" Type="http://schemas.openxmlformats.org/officeDocument/2006/relationships/oleObject" Target="../embeddings/oleObject3.bin"/><Relationship Id="rId3" Type="http://schemas.openxmlformats.org/officeDocument/2006/relationships/slideLayout" Target="../slideLayouts/slideLayout27.xml"/><Relationship Id="rId21" Type="http://schemas.openxmlformats.org/officeDocument/2006/relationships/tags" Target="../tags/tag15.xml"/><Relationship Id="rId7" Type="http://schemas.openxmlformats.org/officeDocument/2006/relationships/theme" Target="../theme/theme3.xml"/><Relationship Id="rId12" Type="http://schemas.openxmlformats.org/officeDocument/2006/relationships/tags" Target="../tags/tag6.xml"/><Relationship Id="rId17" Type="http://schemas.openxmlformats.org/officeDocument/2006/relationships/tags" Target="../tags/tag11.xml"/><Relationship Id="rId25" Type="http://schemas.openxmlformats.org/officeDocument/2006/relationships/tags" Target="../tags/tag19.xml"/><Relationship Id="rId2" Type="http://schemas.openxmlformats.org/officeDocument/2006/relationships/slideLayout" Target="../slideLayouts/slideLayout26.xml"/><Relationship Id="rId16" Type="http://schemas.openxmlformats.org/officeDocument/2006/relationships/tags" Target="../tags/tag10.xml"/><Relationship Id="rId20" Type="http://schemas.openxmlformats.org/officeDocument/2006/relationships/tags" Target="../tags/tag1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5.xml"/><Relationship Id="rId24" Type="http://schemas.openxmlformats.org/officeDocument/2006/relationships/tags" Target="../tags/tag18.xml"/><Relationship Id="rId5" Type="http://schemas.openxmlformats.org/officeDocument/2006/relationships/slideLayout" Target="../slideLayouts/slideLayout29.xml"/><Relationship Id="rId15" Type="http://schemas.openxmlformats.org/officeDocument/2006/relationships/tags" Target="../tags/tag9.xml"/><Relationship Id="rId23" Type="http://schemas.openxmlformats.org/officeDocument/2006/relationships/tags" Target="../tags/tag17.xml"/><Relationship Id="rId10" Type="http://schemas.openxmlformats.org/officeDocument/2006/relationships/tags" Target="../tags/tag4.xml"/><Relationship Id="rId19" Type="http://schemas.openxmlformats.org/officeDocument/2006/relationships/tags" Target="../tags/tag13.xml"/><Relationship Id="rId4" Type="http://schemas.openxmlformats.org/officeDocument/2006/relationships/slideLayout" Target="../slideLayouts/slideLayout28.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tags" Target="../tags/tag16.xml"/><Relationship Id="rId27"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5CEC0-E6C7-4D8A-9CC7-B46ED22CCDB5}" type="datetime1">
              <a:rPr lang="en-US" smtClean="0"/>
              <a:pPr/>
              <a:t>4/16/2018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EA8EB-1D5C-E242-96D6-BDA165FE1C62}" type="slidenum">
              <a:rPr lang="en-US" smtClean="0"/>
              <a:pPr/>
              <a:t>‹#›</a:t>
            </a:fld>
            <a:endParaRPr lang="en-US" dirty="0"/>
          </a:p>
        </p:txBody>
      </p:sp>
    </p:spTree>
    <p:extLst>
      <p:ext uri="{BB962C8B-B14F-4D97-AF65-F5344CB8AC3E}">
        <p14:creationId xmlns:p14="http://schemas.microsoft.com/office/powerpoint/2010/main" val="1698660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5CEC0-E6C7-4D8A-9CC7-B46ED22CCDB5}" type="datetime1">
              <a:rPr lang="en-US" smtClean="0">
                <a:solidFill>
                  <a:prstClr val="black">
                    <a:tint val="75000"/>
                  </a:prstClr>
                </a:solidFill>
              </a:rPr>
              <a:pPr/>
              <a:t>4/16/2018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EA8EB-1D5C-E242-96D6-BDA165FE1C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51149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095"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0" y="0"/>
                        <a:ext cx="161984" cy="161974"/>
                      </a:xfrm>
                      <a:prstGeom prst="rect">
                        <a:avLst/>
                      </a:prstGeom>
                    </p:spPr>
                  </p:pic>
                </p:oleObj>
              </mc:Fallback>
            </mc:AlternateContent>
          </a:graphicData>
        </a:graphic>
      </p:graphicFrame>
      <p:sp>
        <p:nvSpPr>
          <p:cNvPr id="6" name="Rectangle 5" hidden="1"/>
          <p:cNvSpPr/>
          <p:nvPr>
            <p:custDataLst>
              <p:tags r:id="rId10"/>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32962" fontAlgn="base">
              <a:spcBef>
                <a:spcPct val="0"/>
              </a:spcBef>
              <a:spcAft>
                <a:spcPct val="0"/>
              </a:spcAft>
            </a:pPr>
            <a:endParaRPr lang="en-US" sz="1632" dirty="0">
              <a:solidFill>
                <a:srgbClr val="000000"/>
              </a:solidFill>
              <a:sym typeface="Arial" panose="020B0604020202020204" pitchFamily="34" charset="0"/>
            </a:endParaRPr>
          </a:p>
        </p:txBody>
      </p:sp>
      <p:sp>
        <p:nvSpPr>
          <p:cNvPr id="19" name="Title Placeholder 2"/>
          <p:cNvSpPr>
            <a:spLocks noGrp="1" noChangeArrowheads="1"/>
          </p:cNvSpPr>
          <p:nvPr>
            <p:ph type="title"/>
          </p:nvPr>
        </p:nvSpPr>
        <p:spPr bwMode="gray">
          <a:xfrm>
            <a:off x="174942" y="591356"/>
            <a:ext cx="8794113"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tr-TR"/>
              <a:t>Asıl başlık stili için tıklayın</a:t>
            </a:r>
            <a:endParaRPr lang="en-US" noProof="0" dirty="0"/>
          </a:p>
        </p:txBody>
      </p:sp>
      <p:sp>
        <p:nvSpPr>
          <p:cNvPr id="10" name="1. On-page tracker" hidden="1"/>
          <p:cNvSpPr>
            <a:spLocks noChangeArrowheads="1"/>
          </p:cNvSpPr>
          <p:nvPr/>
        </p:nvSpPr>
        <p:spPr bwMode="gray">
          <a:xfrm>
            <a:off x="121489" y="77303"/>
            <a:ext cx="511961"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32962" fontAlgn="base">
              <a:spcBef>
                <a:spcPct val="0"/>
              </a:spcBef>
              <a:spcAft>
                <a:spcPct val="0"/>
              </a:spcAft>
            </a:pPr>
            <a:r>
              <a:rPr lang="en-US" sz="816" cap="all" dirty="0">
                <a:solidFill>
                  <a:srgbClr val="CF142B"/>
                </a:solidFill>
              </a:rPr>
              <a:t>Tracker</a:t>
            </a:r>
          </a:p>
        </p:txBody>
      </p:sp>
      <p:sp>
        <p:nvSpPr>
          <p:cNvPr id="11" name="3. Unit of measure" hidden="1"/>
          <p:cNvSpPr txBox="1">
            <a:spLocks noChangeArrowheads="1"/>
          </p:cNvSpPr>
          <p:nvPr/>
        </p:nvSpPr>
        <p:spPr bwMode="gray">
          <a:xfrm>
            <a:off x="121489" y="566136"/>
            <a:ext cx="8794113"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32" dirty="0">
                <a:solidFill>
                  <a:srgbClr val="CF142B"/>
                </a:solidFill>
                <a:latin typeface="Arial"/>
              </a:rPr>
              <a:t>Unit of measure</a:t>
            </a:r>
          </a:p>
        </p:txBody>
      </p:sp>
      <p:grpSp>
        <p:nvGrpSpPr>
          <p:cNvPr id="4" name="Slide Elements" hidden="1"/>
          <p:cNvGrpSpPr/>
          <p:nvPr userDrawn="1"/>
        </p:nvGrpSpPr>
        <p:grpSpPr bwMode="gray">
          <a:xfrm>
            <a:off x="121489" y="6432273"/>
            <a:ext cx="8794113" cy="333805"/>
            <a:chOff x="119063" y="6304223"/>
            <a:chExt cx="8618537" cy="327160"/>
          </a:xfrm>
        </p:grpSpPr>
        <p:sp>
          <p:nvSpPr>
            <p:cNvPr id="13" name="4. Footnote"/>
            <p:cNvSpPr txBox="1">
              <a:spLocks noChangeArrowheads="1"/>
            </p:cNvSpPr>
            <p:nvPr/>
          </p:nvSpPr>
          <p:spPr bwMode="gray">
            <a:xfrm>
              <a:off x="119063" y="6304223"/>
              <a:ext cx="8618537"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816" dirty="0">
                  <a:solidFill>
                    <a:srgbClr val="CF142B"/>
                  </a:solidFill>
                  <a:latin typeface="Arial"/>
                </a:rPr>
                <a:t>1 Footnote</a:t>
              </a:r>
            </a:p>
          </p:txBody>
        </p:sp>
        <p:sp>
          <p:nvSpPr>
            <p:cNvPr id="14" name="5. Source"/>
            <p:cNvSpPr>
              <a:spLocks noChangeArrowheads="1"/>
            </p:cNvSpPr>
            <p:nvPr/>
          </p:nvSpPr>
          <p:spPr bwMode="gray">
            <a:xfrm>
              <a:off x="119063" y="6505836"/>
              <a:ext cx="7200000"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fontAlgn="base">
                <a:spcBef>
                  <a:spcPct val="0"/>
                </a:spcBef>
                <a:spcAft>
                  <a:spcPct val="0"/>
                </a:spcAft>
                <a:tabLst>
                  <a:tab pos="643032" algn="l"/>
                </a:tabLst>
              </a:pPr>
              <a:r>
                <a:rPr lang="en-US" sz="816" dirty="0">
                  <a:solidFill>
                    <a:srgbClr val="CF142B"/>
                  </a:solidFill>
                </a:rPr>
                <a:t>SOURCE: Source</a:t>
              </a:r>
            </a:p>
          </p:txBody>
        </p:sp>
      </p:grpSp>
      <p:sp>
        <p:nvSpPr>
          <p:cNvPr id="3" name="Text Placeholder 2"/>
          <p:cNvSpPr>
            <a:spLocks noGrp="1"/>
          </p:cNvSpPr>
          <p:nvPr>
            <p:ph type="body" idx="1"/>
          </p:nvPr>
        </p:nvSpPr>
        <p:spPr bwMode="gray">
          <a:xfrm>
            <a:off x="1482156" y="1991016"/>
            <a:ext cx="4389768" cy="1517803"/>
          </a:xfrm>
          <a:prstGeom prst="rect">
            <a:avLst/>
          </a:prstGeom>
        </p:spPr>
        <p:txBody>
          <a:bodyPr vert="horz" lIns="0" tIns="0" rIns="0" bIns="0" rtlCol="0">
            <a:spAutoFit/>
          </a:bodyPr>
          <a:lstStyle/>
          <a:p>
            <a:pPr lvl="0" latinLnBrk="0"/>
            <a:r>
              <a:rPr lang="tr-TR"/>
              <a:t>Asıl metin stillerini düzenle</a:t>
            </a:r>
          </a:p>
          <a:p>
            <a:pPr lvl="1" latinLnBrk="0"/>
            <a:r>
              <a:rPr lang="tr-TR"/>
              <a:t>İkinci düzey</a:t>
            </a:r>
          </a:p>
          <a:p>
            <a:pPr lvl="2" latinLnBrk="0"/>
            <a:r>
              <a:rPr lang="tr-TR"/>
              <a:t>Üçüncü düzey</a:t>
            </a:r>
          </a:p>
          <a:p>
            <a:pPr lvl="3" latinLnBrk="0"/>
            <a:r>
              <a:rPr lang="tr-TR"/>
              <a:t>Dördüncü düzey</a:t>
            </a:r>
          </a:p>
          <a:p>
            <a:pPr lvl="4" latinLnBrk="0"/>
            <a:r>
              <a:rPr lang="tr-TR"/>
              <a:t>Beşinci düzey</a:t>
            </a:r>
            <a:endParaRPr lang="en-US" dirty="0"/>
          </a:p>
        </p:txBody>
      </p:sp>
      <p:grpSp>
        <p:nvGrpSpPr>
          <p:cNvPr id="15" name="ACET" hidden="1"/>
          <p:cNvGrpSpPr>
            <a:grpSpLocks/>
          </p:cNvGrpSpPr>
          <p:nvPr/>
        </p:nvGrpSpPr>
        <p:grpSpPr bwMode="gray">
          <a:xfrm>
            <a:off x="1482155" y="1270343"/>
            <a:ext cx="4350892"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32962" fontAlgn="base">
                <a:spcBef>
                  <a:spcPct val="0"/>
                </a:spcBef>
                <a:spcAft>
                  <a:spcPct val="0"/>
                </a:spcAft>
              </a:pPr>
              <a:r>
                <a:rPr lang="en-US" sz="1632" b="1" dirty="0">
                  <a:solidFill>
                    <a:srgbClr val="000000"/>
                  </a:solidFill>
                </a:rPr>
                <a:t>Title</a:t>
              </a:r>
            </a:p>
            <a:p>
              <a:pPr defTabSz="932962" fontAlgn="base">
                <a:spcBef>
                  <a:spcPct val="0"/>
                </a:spcBef>
                <a:spcAft>
                  <a:spcPct val="0"/>
                </a:spcAft>
              </a:pPr>
              <a:r>
                <a:rPr lang="en-US" sz="1632" dirty="0">
                  <a:solidFill>
                    <a:srgbClr val="CF142B"/>
                  </a:solidFill>
                </a:rPr>
                <a:t>Unit of measure</a:t>
              </a:r>
            </a:p>
          </p:txBody>
        </p:sp>
      </p:grpSp>
      <p:grpSp>
        <p:nvGrpSpPr>
          <p:cNvPr id="17" name="McKSticker" hidden="1"/>
          <p:cNvGrpSpPr/>
          <p:nvPr/>
        </p:nvGrpSpPr>
        <p:grpSpPr bwMode="gray">
          <a:xfrm>
            <a:off x="8422811" y="291554"/>
            <a:ext cx="492792" cy="156360"/>
            <a:chOff x="8257822" y="285750"/>
            <a:chExt cx="482953" cy="153247"/>
          </a:xfrm>
        </p:grpSpPr>
        <p:sp>
          <p:nvSpPr>
            <p:cNvPr id="20" name="StickerRectangle"/>
            <p:cNvSpPr>
              <a:spLocks noChangeArrowheads="1"/>
            </p:cNvSpPr>
            <p:nvPr/>
          </p:nvSpPr>
          <p:spPr bwMode="gray">
            <a:xfrm>
              <a:off x="8257822" y="285750"/>
              <a:ext cx="482953"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2960"/>
                </a:buClr>
              </a:pPr>
              <a:r>
                <a:rPr lang="en-US" sz="816" dirty="0">
                  <a:solidFill>
                    <a:srgbClr val="CF142B"/>
                  </a:solidFill>
                </a:rPr>
                <a:t>STICKER</a:t>
              </a:r>
            </a:p>
          </p:txBody>
        </p:sp>
        <p:cxnSp>
          <p:nvCxnSpPr>
            <p:cNvPr id="21" name="AutoShape 31"/>
            <p:cNvCxnSpPr>
              <a:cxnSpLocks noChangeShapeType="1"/>
              <a:stCxn id="20" idx="2"/>
              <a:endCxn id="20" idx="4"/>
            </p:cNvCxnSpPr>
            <p:nvPr/>
          </p:nvCxnSpPr>
          <p:spPr bwMode="gray">
            <a:xfrm>
              <a:off x="8257822" y="285750"/>
              <a:ext cx="0" cy="153247"/>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57822" y="438997"/>
              <a:ext cx="482953"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8682346" y="6455859"/>
            <a:ext cx="4665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pPr>
            <a:endParaRPr lang="en-US" sz="1632" dirty="0">
              <a:solidFill>
                <a:srgbClr val="000000"/>
              </a:solidFill>
            </a:endParaRPr>
          </a:p>
        </p:txBody>
      </p:sp>
      <p:sp>
        <p:nvSpPr>
          <p:cNvPr id="23" name="doc id" hidden="1"/>
          <p:cNvSpPr>
            <a:spLocks noChangeArrowheads="1"/>
          </p:cNvSpPr>
          <p:nvPr userDrawn="1"/>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fontAlgn="base">
              <a:spcBef>
                <a:spcPct val="0"/>
              </a:spcBef>
              <a:spcAft>
                <a:spcPct val="0"/>
              </a:spcAft>
            </a:pPr>
            <a:endParaRPr lang="en-US" sz="816" dirty="0">
              <a:solidFill>
                <a:srgbClr val="808080"/>
              </a:solidFill>
            </a:endParaRPr>
          </a:p>
        </p:txBody>
      </p:sp>
      <p:grpSp>
        <p:nvGrpSpPr>
          <p:cNvPr id="26" name="LegendBoxes" hidden="1"/>
          <p:cNvGrpSpPr/>
          <p:nvPr userDrawn="1"/>
        </p:nvGrpSpPr>
        <p:grpSpPr bwMode="gray">
          <a:xfrm>
            <a:off x="8076338" y="285075"/>
            <a:ext cx="789128" cy="1021522"/>
            <a:chOff x="7835905" y="279400"/>
            <a:chExt cx="773373" cy="1001186"/>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pPr>
              <a:endParaRPr lang="en-US" sz="1632" dirty="0">
                <a:solidFill>
                  <a:srgbClr val="000000"/>
                </a:solidFill>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pPr>
              <a:endParaRPr lang="en-US" sz="1632" dirty="0">
                <a:solidFill>
                  <a:srgbClr val="000000"/>
                </a:solidFill>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pPr>
              <a:endParaRPr lang="en-US" sz="1632" dirty="0">
                <a:solidFill>
                  <a:srgbClr val="000000"/>
                </a:solidFill>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pPr>
              <a:endParaRPr lang="en-US" sz="1632" dirty="0">
                <a:solidFill>
                  <a:srgbClr val="000000"/>
                </a:solidFill>
              </a:endParaRPr>
            </a:p>
          </p:txBody>
        </p:sp>
        <p:sp>
          <p:nvSpPr>
            <p:cNvPr id="31" name="Legend1"/>
            <p:cNvSpPr>
              <a:spLocks noChangeArrowheads="1"/>
            </p:cNvSpPr>
            <p:nvPr/>
          </p:nvSpPr>
          <p:spPr bwMode="gray">
            <a:xfrm>
              <a:off x="8089905"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24" dirty="0">
                  <a:solidFill>
                    <a:srgbClr val="000000"/>
                  </a:solidFill>
                </a:rPr>
                <a:t>Legend</a:t>
              </a:r>
            </a:p>
          </p:txBody>
        </p:sp>
        <p:sp>
          <p:nvSpPr>
            <p:cNvPr id="32" name="Legend2"/>
            <p:cNvSpPr>
              <a:spLocks noChangeArrowheads="1"/>
            </p:cNvSpPr>
            <p:nvPr/>
          </p:nvSpPr>
          <p:spPr bwMode="gray">
            <a:xfrm>
              <a:off x="8089905" y="54927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24" dirty="0">
                  <a:solidFill>
                    <a:srgbClr val="000000"/>
                  </a:solidFill>
                </a:rPr>
                <a:t>Legend</a:t>
              </a:r>
            </a:p>
          </p:txBody>
        </p:sp>
        <p:sp>
          <p:nvSpPr>
            <p:cNvPr id="33" name="Legend3"/>
            <p:cNvSpPr>
              <a:spLocks noChangeArrowheads="1"/>
            </p:cNvSpPr>
            <p:nvPr/>
          </p:nvSpPr>
          <p:spPr bwMode="gray">
            <a:xfrm>
              <a:off x="8089905" y="82073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24" dirty="0">
                  <a:solidFill>
                    <a:srgbClr val="000000"/>
                  </a:solidFill>
                </a:rPr>
                <a:t>Legend</a:t>
              </a:r>
            </a:p>
          </p:txBody>
        </p:sp>
        <p:sp>
          <p:nvSpPr>
            <p:cNvPr id="34" name="Legend4"/>
            <p:cNvSpPr>
              <a:spLocks noChangeArrowheads="1"/>
            </p:cNvSpPr>
            <p:nvPr/>
          </p:nvSpPr>
          <p:spPr bwMode="gray">
            <a:xfrm>
              <a:off x="8089905" y="10922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24" dirty="0">
                  <a:solidFill>
                    <a:srgbClr val="000000"/>
                  </a:solidFill>
                </a:rPr>
                <a:t>Legend</a:t>
              </a:r>
            </a:p>
          </p:txBody>
        </p:sp>
      </p:grpSp>
      <p:grpSp>
        <p:nvGrpSpPr>
          <p:cNvPr id="35" name="LegendLines" hidden="1"/>
          <p:cNvGrpSpPr/>
          <p:nvPr userDrawn="1"/>
        </p:nvGrpSpPr>
        <p:grpSpPr bwMode="gray">
          <a:xfrm>
            <a:off x="7762259" y="285075"/>
            <a:ext cx="1103377" cy="749405"/>
            <a:chOff x="7540629" y="279400"/>
            <a:chExt cx="1081348" cy="734486"/>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962" fontAlgn="base">
                <a:spcBef>
                  <a:spcPct val="0"/>
                </a:spcBef>
                <a:spcAft>
                  <a:spcPct val="0"/>
                </a:spcAft>
              </a:pPr>
              <a:endParaRPr lang="en-US" sz="1632" dirty="0">
                <a:solidFill>
                  <a:srgbClr val="000000"/>
                </a:solidFill>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962" fontAlgn="base">
                <a:spcBef>
                  <a:spcPct val="0"/>
                </a:spcBef>
                <a:spcAft>
                  <a:spcPct val="0"/>
                </a:spcAft>
              </a:pPr>
              <a:endParaRPr lang="en-US" sz="1632" dirty="0">
                <a:solidFill>
                  <a:srgbClr val="000000"/>
                </a:solidFill>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962" fontAlgn="base">
                <a:spcBef>
                  <a:spcPct val="0"/>
                </a:spcBef>
                <a:spcAft>
                  <a:spcPct val="0"/>
                </a:spcAft>
              </a:pPr>
              <a:endParaRPr lang="en-US" sz="1632" dirty="0">
                <a:solidFill>
                  <a:srgbClr val="000000"/>
                </a:solidFill>
              </a:endParaRPr>
            </a:p>
          </p:txBody>
        </p:sp>
        <p:sp>
          <p:nvSpPr>
            <p:cNvPr id="39" name="Legend1"/>
            <p:cNvSpPr>
              <a:spLocks noChangeArrowheads="1"/>
            </p:cNvSpPr>
            <p:nvPr/>
          </p:nvSpPr>
          <p:spPr bwMode="gray">
            <a:xfrm>
              <a:off x="8102604"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24" dirty="0">
                  <a:solidFill>
                    <a:srgbClr val="000000"/>
                  </a:solidFill>
                </a:rPr>
                <a:t>Legend</a:t>
              </a:r>
            </a:p>
          </p:txBody>
        </p:sp>
        <p:sp>
          <p:nvSpPr>
            <p:cNvPr id="40" name="Legend2"/>
            <p:cNvSpPr>
              <a:spLocks noChangeArrowheads="1"/>
            </p:cNvSpPr>
            <p:nvPr/>
          </p:nvSpPr>
          <p:spPr bwMode="gray">
            <a:xfrm>
              <a:off x="8102604" y="5461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24" dirty="0">
                  <a:solidFill>
                    <a:srgbClr val="000000"/>
                  </a:solidFill>
                </a:rPr>
                <a:t>Legend</a:t>
              </a:r>
            </a:p>
          </p:txBody>
        </p:sp>
        <p:sp>
          <p:nvSpPr>
            <p:cNvPr id="41" name="Legend3"/>
            <p:cNvSpPr>
              <a:spLocks noChangeArrowheads="1"/>
            </p:cNvSpPr>
            <p:nvPr/>
          </p:nvSpPr>
          <p:spPr bwMode="gray">
            <a:xfrm>
              <a:off x="8102604" y="8255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24" dirty="0">
                  <a:solidFill>
                    <a:srgbClr val="000000"/>
                  </a:solidFill>
                </a:rPr>
                <a:t>Legend</a:t>
              </a:r>
            </a:p>
          </p:txBody>
        </p:sp>
      </p:grpSp>
      <p:grpSp>
        <p:nvGrpSpPr>
          <p:cNvPr id="42" name="LegendMoons" hidden="1"/>
          <p:cNvGrpSpPr/>
          <p:nvPr userDrawn="1"/>
        </p:nvGrpSpPr>
        <p:grpSpPr bwMode="gray">
          <a:xfrm>
            <a:off x="8008305" y="255920"/>
            <a:ext cx="857161" cy="1333054"/>
            <a:chOff x="7769225" y="250825"/>
            <a:chExt cx="840048" cy="1306516"/>
          </a:xfrm>
        </p:grpSpPr>
        <p:grpSp>
          <p:nvGrpSpPr>
            <p:cNvPr id="43" name="MoonLegend1"/>
            <p:cNvGrpSpPr>
              <a:grpSpLocks noChangeAspect="1"/>
            </p:cNvGrpSpPr>
            <p:nvPr>
              <p:custDataLst>
                <p:tags r:id="rId11"/>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24"/>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pPr>
                <a:endParaRPr lang="en-US" sz="1632" dirty="0">
                  <a:solidFill>
                    <a:srgbClr val="000000"/>
                  </a:solidFill>
                </a:endParaRPr>
              </a:p>
            </p:txBody>
          </p:sp>
          <p:sp>
            <p:nvSpPr>
              <p:cNvPr id="62" name="Arc 39"/>
              <p:cNvSpPr>
                <a:spLocks noChangeAspect="1"/>
              </p:cNvSpPr>
              <p:nvPr>
                <p:custDataLst>
                  <p:tags r:id="rId25"/>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pPr>
                <a:endParaRPr lang="en-US" sz="1632" dirty="0">
                  <a:solidFill>
                    <a:srgbClr val="000000"/>
                  </a:solidFill>
                </a:endParaRPr>
              </a:p>
            </p:txBody>
          </p:sp>
        </p:grpSp>
        <p:grpSp>
          <p:nvGrpSpPr>
            <p:cNvPr id="44" name="MoonLegend2"/>
            <p:cNvGrpSpPr>
              <a:grpSpLocks noChangeAspect="1"/>
            </p:cNvGrpSpPr>
            <p:nvPr>
              <p:custDataLst>
                <p:tags r:id="rId12"/>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22"/>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pPr>
                <a:endParaRPr lang="en-US" sz="1632" dirty="0">
                  <a:solidFill>
                    <a:srgbClr val="000000"/>
                  </a:solidFill>
                </a:endParaRPr>
              </a:p>
            </p:txBody>
          </p:sp>
          <p:sp>
            <p:nvSpPr>
              <p:cNvPr id="60" name="Arc 42"/>
              <p:cNvSpPr>
                <a:spLocks noChangeAspect="1"/>
              </p:cNvSpPr>
              <p:nvPr>
                <p:custDataLst>
                  <p:tags r:id="rId23"/>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pPr>
                <a:endParaRPr lang="en-US" sz="1632" dirty="0">
                  <a:solidFill>
                    <a:srgbClr val="000000"/>
                  </a:solidFill>
                </a:endParaRPr>
              </a:p>
            </p:txBody>
          </p:sp>
        </p:grpSp>
        <p:grpSp>
          <p:nvGrpSpPr>
            <p:cNvPr id="45" name="MoonLegend4"/>
            <p:cNvGrpSpPr>
              <a:grpSpLocks noChangeAspect="1"/>
            </p:cNvGrpSpPr>
            <p:nvPr>
              <p:custDataLst>
                <p:tags r:id="rId13"/>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2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pPr>
                <a:endParaRPr lang="en-US" sz="1632" dirty="0">
                  <a:solidFill>
                    <a:srgbClr val="000000"/>
                  </a:solidFill>
                </a:endParaRPr>
              </a:p>
            </p:txBody>
          </p:sp>
          <p:sp>
            <p:nvSpPr>
              <p:cNvPr id="58" name="Arc 48"/>
              <p:cNvSpPr>
                <a:spLocks noChangeAspect="1"/>
              </p:cNvSpPr>
              <p:nvPr>
                <p:custDataLst>
                  <p:tags r:id="rId21"/>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pPr>
                <a:endParaRPr lang="en-US" sz="1632" dirty="0">
                  <a:solidFill>
                    <a:srgbClr val="000000"/>
                  </a:solidFill>
                </a:endParaRPr>
              </a:p>
            </p:txBody>
          </p:sp>
        </p:grpSp>
        <p:grpSp>
          <p:nvGrpSpPr>
            <p:cNvPr id="46" name="MoonLegend5"/>
            <p:cNvGrpSpPr>
              <a:grpSpLocks noChangeAspect="1"/>
            </p:cNvGrpSpPr>
            <p:nvPr>
              <p:custDataLst>
                <p:tags r:id="rId14"/>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18"/>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pPr>
                <a:endParaRPr lang="en-US" sz="1632" dirty="0">
                  <a:solidFill>
                    <a:srgbClr val="000000"/>
                  </a:solidFill>
                </a:endParaRPr>
              </a:p>
            </p:txBody>
          </p:sp>
          <p:sp>
            <p:nvSpPr>
              <p:cNvPr id="56" name="Oval 51"/>
              <p:cNvSpPr>
                <a:spLocks noChangeAspect="1" noChangeArrowheads="1"/>
              </p:cNvSpPr>
              <p:nvPr>
                <p:custDataLst>
                  <p:tags r:id="rId19"/>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pPr>
                <a:endParaRPr lang="en-US" sz="1632" dirty="0">
                  <a:solidFill>
                    <a:srgbClr val="000000"/>
                  </a:solidFill>
                </a:endParaRPr>
              </a:p>
            </p:txBody>
          </p:sp>
        </p:grpSp>
        <p:grpSp>
          <p:nvGrpSpPr>
            <p:cNvPr id="47" name="MoonLegend3"/>
            <p:cNvGrpSpPr>
              <a:grpSpLocks noChangeAspect="1"/>
            </p:cNvGrpSpPr>
            <p:nvPr>
              <p:custDataLst>
                <p:tags r:id="rId15"/>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pPr>
                <a:endParaRPr lang="en-US" sz="1632" dirty="0">
                  <a:solidFill>
                    <a:srgbClr val="000000"/>
                  </a:solidFill>
                </a:endParaRPr>
              </a:p>
            </p:txBody>
          </p:sp>
          <p:sp>
            <p:nvSpPr>
              <p:cNvPr id="54" name="Arc 48"/>
              <p:cNvSpPr>
                <a:spLocks noChangeAspect="1"/>
              </p:cNvSpPr>
              <p:nvPr>
                <p:custDataLst>
                  <p:tags r:id="rId17"/>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62" fontAlgn="base">
                  <a:spcBef>
                    <a:spcPct val="0"/>
                  </a:spcBef>
                  <a:spcAft>
                    <a:spcPct val="0"/>
                  </a:spcAft>
                </a:pPr>
                <a:endParaRPr lang="en-US" sz="1632" dirty="0">
                  <a:solidFill>
                    <a:srgbClr val="000000"/>
                  </a:solidFill>
                </a:endParaRPr>
              </a:p>
            </p:txBody>
          </p:sp>
        </p:grpSp>
        <p:sp>
          <p:nvSpPr>
            <p:cNvPr id="48" name="Legend1"/>
            <p:cNvSpPr>
              <a:spLocks noChangeArrowheads="1"/>
            </p:cNvSpPr>
            <p:nvPr/>
          </p:nvSpPr>
          <p:spPr bwMode="gray">
            <a:xfrm>
              <a:off x="8089900" y="26352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24" dirty="0">
                  <a:solidFill>
                    <a:srgbClr val="000000"/>
                  </a:solidFill>
                </a:rPr>
                <a:t>Legend</a:t>
              </a:r>
            </a:p>
          </p:txBody>
        </p:sp>
        <p:sp>
          <p:nvSpPr>
            <p:cNvPr id="49" name="Legend2"/>
            <p:cNvSpPr>
              <a:spLocks noChangeArrowheads="1"/>
            </p:cNvSpPr>
            <p:nvPr/>
          </p:nvSpPr>
          <p:spPr bwMode="gray">
            <a:xfrm>
              <a:off x="8089900" y="538163"/>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24" dirty="0">
                  <a:solidFill>
                    <a:srgbClr val="000000"/>
                  </a:solidFill>
                </a:rPr>
                <a:t>Legend</a:t>
              </a:r>
            </a:p>
          </p:txBody>
        </p:sp>
        <p:sp>
          <p:nvSpPr>
            <p:cNvPr id="50" name="Legend3"/>
            <p:cNvSpPr>
              <a:spLocks noChangeArrowheads="1"/>
            </p:cNvSpPr>
            <p:nvPr/>
          </p:nvSpPr>
          <p:spPr bwMode="gray">
            <a:xfrm>
              <a:off x="8089900" y="812802"/>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24" dirty="0">
                  <a:solidFill>
                    <a:srgbClr val="000000"/>
                  </a:solidFill>
                </a:rPr>
                <a:t>Legend</a:t>
              </a:r>
            </a:p>
          </p:txBody>
        </p:sp>
        <p:sp>
          <p:nvSpPr>
            <p:cNvPr id="51" name="Legend4"/>
            <p:cNvSpPr>
              <a:spLocks noChangeArrowheads="1"/>
            </p:cNvSpPr>
            <p:nvPr/>
          </p:nvSpPr>
          <p:spPr bwMode="gray">
            <a:xfrm>
              <a:off x="8089900" y="108426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24" dirty="0">
                  <a:solidFill>
                    <a:srgbClr val="000000"/>
                  </a:solidFill>
                </a:rPr>
                <a:t>Legend</a:t>
              </a:r>
            </a:p>
          </p:txBody>
        </p:sp>
        <p:sp>
          <p:nvSpPr>
            <p:cNvPr id="52" name="Legend5"/>
            <p:cNvSpPr>
              <a:spLocks noChangeArrowheads="1"/>
            </p:cNvSpPr>
            <p:nvPr/>
          </p:nvSpPr>
          <p:spPr bwMode="gray">
            <a:xfrm>
              <a:off x="8089900" y="136049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2960"/>
                </a:buClr>
              </a:pPr>
              <a:r>
                <a:rPr lang="en-US" sz="1224" dirty="0">
                  <a:solidFill>
                    <a:srgbClr val="000000"/>
                  </a:solidFill>
                </a:rPr>
                <a:t>Legend</a:t>
              </a:r>
            </a:p>
          </p:txBody>
        </p:sp>
      </p:grpSp>
    </p:spTree>
    <p:extLst>
      <p:ext uri="{BB962C8B-B14F-4D97-AF65-F5344CB8AC3E}">
        <p14:creationId xmlns:p14="http://schemas.microsoft.com/office/powerpoint/2010/main" val="60249253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hf hdr="0" ftr="0" dt="0"/>
  <p:txStyles>
    <p:titleStyle>
      <a:lvl1pPr algn="l" defTabSz="913526" rtl="0" eaLnBrk="1" fontAlgn="base" hangingPunct="1">
        <a:spcBef>
          <a:spcPct val="0"/>
        </a:spcBef>
        <a:spcAft>
          <a:spcPct val="0"/>
        </a:spcAft>
        <a:tabLst>
          <a:tab pos="275353" algn="l"/>
        </a:tabLst>
        <a:defRPr lang="en-US" sz="2041" b="0" baseline="0" noProof="0" dirty="0">
          <a:solidFill>
            <a:schemeClr val="accent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ts val="153"/>
        </a:spcAft>
        <a:buClr>
          <a:schemeClr val="tx2"/>
        </a:buClr>
        <a:buSzPct val="100000"/>
        <a:defRPr sz="1837" baseline="0">
          <a:solidFill>
            <a:schemeClr val="tx1"/>
          </a:solidFill>
          <a:latin typeface="+mn-lt"/>
          <a:ea typeface="+mn-ea"/>
          <a:cs typeface="+mn-cs"/>
        </a:defRPr>
      </a:lvl1pPr>
      <a:lvl2pPr marL="197607" indent="-195987" algn="l" defTabSz="913526" rtl="0" eaLnBrk="1" fontAlgn="base" hangingPunct="1">
        <a:spcBef>
          <a:spcPct val="0"/>
        </a:spcBef>
        <a:spcAft>
          <a:spcPts val="153"/>
        </a:spcAft>
        <a:buClr>
          <a:schemeClr val="tx2"/>
        </a:buClr>
        <a:buSzPct val="125000"/>
        <a:buFont typeface="Arial" charset="0"/>
        <a:buChar char="▪"/>
        <a:defRPr sz="1837" baseline="0">
          <a:solidFill>
            <a:schemeClr val="tx1"/>
          </a:solidFill>
          <a:latin typeface="+mn-lt"/>
        </a:defRPr>
      </a:lvl2pPr>
      <a:lvl3pPr marL="466481" indent="-267255" algn="l" defTabSz="913526" rtl="0" eaLnBrk="1" fontAlgn="base" hangingPunct="1">
        <a:spcBef>
          <a:spcPct val="0"/>
        </a:spcBef>
        <a:spcAft>
          <a:spcPts val="153"/>
        </a:spcAft>
        <a:buClr>
          <a:schemeClr val="tx2"/>
        </a:buClr>
        <a:buSzPct val="120000"/>
        <a:buFont typeface="Arial" charset="0"/>
        <a:buChar char="–"/>
        <a:defRPr sz="1837" baseline="0">
          <a:solidFill>
            <a:schemeClr val="tx1"/>
          </a:solidFill>
          <a:latin typeface="+mn-lt"/>
        </a:defRPr>
      </a:lvl3pPr>
      <a:lvl4pPr marL="626835" indent="-158733" algn="l" defTabSz="913526" rtl="0" eaLnBrk="1" fontAlgn="base" hangingPunct="1">
        <a:spcBef>
          <a:spcPct val="0"/>
        </a:spcBef>
        <a:spcAft>
          <a:spcPts val="153"/>
        </a:spcAft>
        <a:buClr>
          <a:schemeClr val="tx2"/>
        </a:buClr>
        <a:buSzPct val="120000"/>
        <a:buFont typeface="Arial" charset="0"/>
        <a:buChar char="▫"/>
        <a:defRPr sz="1837" baseline="0">
          <a:solidFill>
            <a:schemeClr val="tx1"/>
          </a:solidFill>
          <a:latin typeface="+mn-lt"/>
        </a:defRPr>
      </a:lvl4pPr>
      <a:lvl5pPr marL="765029" indent="-132818" algn="l" defTabSz="913526" rtl="0" eaLnBrk="1" fontAlgn="base" hangingPunct="1">
        <a:spcBef>
          <a:spcPct val="0"/>
        </a:spcBef>
        <a:spcAft>
          <a:spcPts val="153"/>
        </a:spcAft>
        <a:buClr>
          <a:schemeClr val="tx2"/>
        </a:buClr>
        <a:buSzPct val="89000"/>
        <a:buFont typeface="Arial" charset="0"/>
        <a:buChar char="-"/>
        <a:defRPr sz="1837"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Dikdörtgen 6"/>
          <p:cNvSpPr/>
          <p:nvPr/>
        </p:nvSpPr>
        <p:spPr>
          <a:xfrm>
            <a:off x="270" y="3125503"/>
            <a:ext cx="9143461" cy="1258230"/>
          </a:xfrm>
          <a:prstGeom prst="rect">
            <a:avLst/>
          </a:prstGeom>
          <a:solidFill>
            <a:srgbClr val="8CCCC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pPr>
            <a:endParaRPr lang="tr-TR" sz="1632" dirty="0" err="1">
              <a:solidFill>
                <a:srgbClr val="000000"/>
              </a:solidFill>
            </a:endParaRPr>
          </a:p>
        </p:txBody>
      </p:sp>
      <p:sp>
        <p:nvSpPr>
          <p:cNvPr id="8" name="Title 1"/>
          <p:cNvSpPr txBox="1">
            <a:spLocks/>
          </p:cNvSpPr>
          <p:nvPr/>
        </p:nvSpPr>
        <p:spPr bwMode="gray">
          <a:xfrm>
            <a:off x="271" y="3131523"/>
            <a:ext cx="9143461" cy="125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l" defTabSz="895350" rtl="0" eaLnBrk="1" fontAlgn="base" hangingPunct="1">
              <a:spcBef>
                <a:spcPct val="0"/>
              </a:spcBef>
              <a:spcAft>
                <a:spcPct val="0"/>
              </a:spcAft>
              <a:tabLst>
                <a:tab pos="269875" algn="l"/>
              </a:tabLst>
              <a:defRPr lang="en-US" sz="2000" b="0" baseline="0" noProof="0" dirty="0">
                <a:solidFill>
                  <a:schemeClr val="accent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algn="ctr"/>
            <a:r>
              <a:rPr lang="tr-TR" sz="3400" b="1" kern="0" dirty="0" smtClean="0">
                <a:solidFill>
                  <a:srgbClr val="FFFFFF"/>
                </a:solidFill>
                <a:latin typeface="Arial" panose="020B0604020202020204" pitchFamily="34" charset="0"/>
                <a:cs typeface="Arial" panose="020B0604020202020204" pitchFamily="34" charset="0"/>
              </a:rPr>
              <a:t>Taşınır ve Taşınmazların Yönetimi</a:t>
            </a:r>
            <a:endParaRPr lang="es-ES" sz="3400" b="1" kern="0" dirty="0">
              <a:solidFill>
                <a:srgbClr val="FFFFFF"/>
              </a:solidFill>
              <a:latin typeface="Arial" panose="020B0604020202020204" pitchFamily="34" charset="0"/>
              <a:cs typeface="Arial" panose="020B0604020202020204" pitchFamily="34" charset="0"/>
            </a:endParaRPr>
          </a:p>
        </p:txBody>
      </p:sp>
      <p:pic>
        <p:nvPicPr>
          <p:cNvPr id="10" name="Resi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9747" y="1401619"/>
            <a:ext cx="4548244" cy="1516081"/>
          </a:xfrm>
          <a:prstGeom prst="rect">
            <a:avLst/>
          </a:prstGeom>
        </p:spPr>
      </p:pic>
      <p:pic>
        <p:nvPicPr>
          <p:cNvPr id="2" name="Resim 1"/>
          <p:cNvPicPr>
            <a:picLocks noChangeAspect="1"/>
          </p:cNvPicPr>
          <p:nvPr/>
        </p:nvPicPr>
        <p:blipFill rotWithShape="1">
          <a:blip r:embed="rId6"/>
          <a:srcRect r="1675"/>
          <a:stretch/>
        </p:blipFill>
        <p:spPr>
          <a:xfrm>
            <a:off x="515863" y="1963266"/>
            <a:ext cx="1309433" cy="388793"/>
          </a:xfrm>
          <a:prstGeom prst="rect">
            <a:avLst/>
          </a:prstGeom>
        </p:spPr>
      </p:pic>
      <p:sp>
        <p:nvSpPr>
          <p:cNvPr id="3" name="Dikdörtgen 2"/>
          <p:cNvSpPr/>
          <p:nvPr/>
        </p:nvSpPr>
        <p:spPr>
          <a:xfrm>
            <a:off x="271" y="5912155"/>
            <a:ext cx="9143461" cy="523220"/>
          </a:xfrm>
          <a:prstGeom prst="rect">
            <a:avLst/>
          </a:prstGeom>
        </p:spPr>
        <p:txBody>
          <a:bodyPr wrap="square">
            <a:spAutoFit/>
          </a:bodyPr>
          <a:lstStyle/>
          <a:p>
            <a:pPr algn="ctr" defTabSz="932962" fontAlgn="base">
              <a:spcBef>
                <a:spcPct val="0"/>
              </a:spcBef>
              <a:spcAft>
                <a:spcPct val="0"/>
              </a:spcAft>
            </a:pPr>
            <a:r>
              <a:rPr lang="tr-TR" sz="1400" dirty="0">
                <a:solidFill>
                  <a:srgbClr val="000000"/>
                </a:solidFill>
                <a:latin typeface="Arial" panose="020B0604020202020204" pitchFamily="34" charset="0"/>
                <a:cs typeface="Arial" panose="020B0604020202020204" pitchFamily="34" charset="0"/>
              </a:rPr>
              <a:t>Genel Bütçe Daire Başkanlığı</a:t>
            </a:r>
          </a:p>
          <a:p>
            <a:pPr algn="ctr" defTabSz="932962" fontAlgn="base">
              <a:spcBef>
                <a:spcPct val="0"/>
              </a:spcBef>
              <a:spcAft>
                <a:spcPct val="0"/>
              </a:spcAft>
            </a:pPr>
            <a:r>
              <a:rPr lang="tr-TR" sz="1400" dirty="0" smtClean="0">
                <a:solidFill>
                  <a:srgbClr val="000000"/>
                </a:solidFill>
                <a:latin typeface="Arial" panose="020B0604020202020204" pitchFamily="34" charset="0"/>
                <a:cs typeface="Arial" panose="020B0604020202020204" pitchFamily="34" charset="0"/>
              </a:rPr>
              <a:t>Nisan </a:t>
            </a:r>
            <a:r>
              <a:rPr lang="tr-TR" sz="1400" dirty="0">
                <a:solidFill>
                  <a:srgbClr val="000000"/>
                </a:solidFill>
                <a:latin typeface="Arial" panose="020B0604020202020204" pitchFamily="34" charset="0"/>
                <a:cs typeface="Arial" panose="020B0604020202020204" pitchFamily="34" charset="0"/>
              </a:rPr>
              <a:t>2018</a:t>
            </a:r>
          </a:p>
        </p:txBody>
      </p:sp>
    </p:spTree>
    <p:extLst>
      <p:ext uri="{BB962C8B-B14F-4D97-AF65-F5344CB8AC3E}">
        <p14:creationId xmlns:p14="http://schemas.microsoft.com/office/powerpoint/2010/main" val="19777071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119" y="491470"/>
            <a:ext cx="7884000" cy="540000"/>
          </a:xfrm>
        </p:spPr>
        <p:txBody>
          <a:bodyPr>
            <a:normAutofit/>
          </a:bodyPr>
          <a:lstStyle/>
          <a:p>
            <a:r>
              <a:rPr lang="tr-TR" sz="1800" b="1" dirty="0" smtClean="0">
                <a:solidFill>
                  <a:schemeClr val="bg1"/>
                </a:solidFill>
                <a:latin typeface="Arial" panose="020B0604020202020204" pitchFamily="34" charset="0"/>
                <a:cs typeface="Arial" panose="020B0604020202020204" pitchFamily="34" charset="0"/>
              </a:rPr>
              <a:t>TAŞINIR KAYIT YETKİLİSİ</a:t>
            </a:r>
            <a:endParaRPr lang="tr-TR" sz="1800" b="1" dirty="0">
              <a:solidFill>
                <a:schemeClr val="bg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 y="1365704"/>
            <a:ext cx="9144000" cy="5355771"/>
          </a:xfrm>
        </p:spPr>
        <p:txBody>
          <a:bodyPr lIns="540000" tIns="0" rIns="540000" bIns="0" anchor="ctr" anchorCtr="0">
            <a:normAutofit/>
          </a:bodyPr>
          <a:lstStyle/>
          <a:p>
            <a:pPr algn="just">
              <a:lnSpc>
                <a:spcPct val="150000"/>
              </a:lnSpc>
              <a:buFont typeface="Arial" panose="020B0604020202020204" pitchFamily="34" charset="0"/>
              <a:buChar char="•"/>
            </a:pPr>
            <a:r>
              <a:rPr lang="tr-TR" sz="2200" dirty="0" smtClean="0">
                <a:latin typeface="Arial" panose="020B0604020202020204" pitchFamily="34" charset="0"/>
                <a:cs typeface="Arial" panose="020B0604020202020204" pitchFamily="34" charset="0"/>
              </a:rPr>
              <a:t>Taşınırları </a:t>
            </a:r>
            <a:r>
              <a:rPr lang="tr-TR" sz="2200" dirty="0">
                <a:latin typeface="Arial" panose="020B0604020202020204" pitchFamily="34" charset="0"/>
                <a:cs typeface="Arial" panose="020B0604020202020204" pitchFamily="34" charset="0"/>
              </a:rPr>
              <a:t>teslim alan, sorumluluğundaki ambarlarda muhafaza eden, kullanıcılarına ve kullanım yerlerine teslim eden,  </a:t>
            </a:r>
          </a:p>
          <a:p>
            <a:pPr algn="just">
              <a:lnSpc>
                <a:spcPct val="150000"/>
              </a:lnSpc>
              <a:buFont typeface="Arial" panose="020B0604020202020204" pitchFamily="34" charset="0"/>
              <a:buChar char="•"/>
            </a:pPr>
            <a:r>
              <a:rPr lang="tr-TR" sz="2200" dirty="0" smtClean="0">
                <a:latin typeface="Arial" panose="020B0604020202020204" pitchFamily="34" charset="0"/>
                <a:cs typeface="Arial" panose="020B0604020202020204" pitchFamily="34" charset="0"/>
              </a:rPr>
              <a:t>Yönetmelikte </a:t>
            </a:r>
            <a:r>
              <a:rPr lang="tr-TR" sz="2200" dirty="0">
                <a:latin typeface="Arial" panose="020B0604020202020204" pitchFamily="34" charset="0"/>
                <a:cs typeface="Arial" panose="020B0604020202020204" pitchFamily="34" charset="0"/>
              </a:rPr>
              <a:t>belirtilen esas ve usullere göre kayıtları tutan, bunlara ilişkin belge ve cetvelleri düzenleyen ve bu hususlarda hesap verme sorumluluğu çerçevesinde </a:t>
            </a:r>
            <a:r>
              <a:rPr lang="tr-TR" sz="2200" b="1" i="1" dirty="0">
                <a:latin typeface="Arial" panose="020B0604020202020204" pitchFamily="34" charset="0"/>
                <a:cs typeface="Arial" panose="020B0604020202020204" pitchFamily="34" charset="0"/>
              </a:rPr>
              <a:t>taşınır kontrol yetkilisi ve harcama yetkilisine karşı sorumlu olan </a:t>
            </a:r>
            <a:r>
              <a:rPr lang="tr-TR" sz="2200" dirty="0">
                <a:latin typeface="Arial" panose="020B0604020202020204" pitchFamily="34" charset="0"/>
                <a:cs typeface="Arial" panose="020B0604020202020204" pitchFamily="34" charset="0"/>
              </a:rPr>
              <a:t>görevlilerdir</a:t>
            </a:r>
            <a:r>
              <a:rPr lang="tr-TR" sz="2200" dirty="0" smtClean="0">
                <a:latin typeface="Arial" panose="020B0604020202020204" pitchFamily="34" charset="0"/>
                <a:cs typeface="Arial" panose="020B0604020202020204" pitchFamily="34" charset="0"/>
              </a:rPr>
              <a:t>.</a:t>
            </a:r>
            <a:endParaRPr lang="tr-TR" sz="2200" dirty="0" smtClean="0">
              <a:solidFill>
                <a:srgbClr val="002060"/>
              </a:solidFill>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10</a:t>
            </a:fld>
            <a:endParaRPr lang="en-US" dirty="0">
              <a:solidFill>
                <a:prstClr val="black">
                  <a:tint val="75000"/>
                </a:prstClr>
              </a:solidFill>
            </a:endParaRPr>
          </a:p>
        </p:txBody>
      </p:sp>
      <p:pic>
        <p:nvPicPr>
          <p:cNvPr id="5" name="Resim 4"/>
          <p:cNvPicPr>
            <a:picLocks noChangeAspect="1"/>
          </p:cNvPicPr>
          <p:nvPr/>
        </p:nvPicPr>
        <p:blipFill>
          <a:blip r:embed="rId2"/>
          <a:stretch>
            <a:fillRect/>
          </a:stretch>
        </p:blipFill>
        <p:spPr>
          <a:xfrm>
            <a:off x="378963" y="1142998"/>
            <a:ext cx="1221239" cy="168729"/>
          </a:xfrm>
          <a:prstGeom prst="rect">
            <a:avLst/>
          </a:prstGeom>
        </p:spPr>
      </p:pic>
    </p:spTree>
    <p:extLst>
      <p:ext uri="{BB962C8B-B14F-4D97-AF65-F5344CB8AC3E}">
        <p14:creationId xmlns:p14="http://schemas.microsoft.com/office/powerpoint/2010/main" val="890196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113" y="491470"/>
            <a:ext cx="7884000" cy="540000"/>
          </a:xfrm>
        </p:spPr>
        <p:txBody>
          <a:bodyPr>
            <a:normAutofit/>
          </a:bodyPr>
          <a:lstStyle/>
          <a:p>
            <a:r>
              <a:rPr lang="tr-TR" sz="1800" b="1" dirty="0" smtClean="0">
                <a:solidFill>
                  <a:schemeClr val="bg1"/>
                </a:solidFill>
                <a:latin typeface="Arial" panose="020B0604020202020204" pitchFamily="34" charset="0"/>
                <a:cs typeface="Arial" panose="020B0604020202020204" pitchFamily="34" charset="0"/>
              </a:rPr>
              <a:t>TAŞINIR KONSOLİDE GÖREVLİSİ</a:t>
            </a:r>
            <a:endParaRPr lang="tr-TR" sz="1800" b="1" dirty="0">
              <a:solidFill>
                <a:schemeClr val="bg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 y="1365704"/>
            <a:ext cx="9144000" cy="5355771"/>
          </a:xfrm>
        </p:spPr>
        <p:txBody>
          <a:bodyPr lIns="540000" tIns="0" rIns="540000" bIns="0" anchor="ctr" anchorCtr="0">
            <a:normAutofit/>
          </a:bodyPr>
          <a:lstStyle/>
          <a:p>
            <a:pPr marL="0" indent="361950" algn="just">
              <a:lnSpc>
                <a:spcPct val="150000"/>
              </a:lnSpc>
              <a:buNone/>
            </a:pPr>
            <a:r>
              <a:rPr lang="tr-TR" sz="2200" dirty="0" smtClean="0">
                <a:latin typeface="Arial" panose="020B0604020202020204" pitchFamily="34" charset="0"/>
                <a:cs typeface="Arial" panose="020B0604020202020204" pitchFamily="34" charset="0"/>
              </a:rPr>
              <a:t>Kamu </a:t>
            </a:r>
            <a:r>
              <a:rPr lang="tr-TR" sz="2200" dirty="0">
                <a:latin typeface="Arial" panose="020B0604020202020204" pitchFamily="34" charset="0"/>
                <a:cs typeface="Arial" panose="020B0604020202020204" pitchFamily="34" charset="0"/>
              </a:rPr>
              <a:t>idaresinin taşınır kayıt yetkilisinden aldığı harcama birimi taşınır hesaplarını konsolide ederek taşınır hesap cetvellerini hazırlamak ve biriminin bir üst teşkilattaki taşınır konsolide görevlisine vermekle sorumlu olan görevlilerdir</a:t>
            </a:r>
            <a:r>
              <a:rPr lang="tr-TR" sz="2200" dirty="0" smtClean="0">
                <a:latin typeface="Arial" panose="020B0604020202020204" pitchFamily="34" charset="0"/>
                <a:cs typeface="Arial" panose="020B0604020202020204" pitchFamily="34" charset="0"/>
              </a:rPr>
              <a:t>.</a:t>
            </a:r>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11</a:t>
            </a:fld>
            <a:endParaRPr lang="en-US" dirty="0">
              <a:solidFill>
                <a:prstClr val="black">
                  <a:tint val="75000"/>
                </a:prstClr>
              </a:solidFill>
            </a:endParaRPr>
          </a:p>
        </p:txBody>
      </p:sp>
      <p:pic>
        <p:nvPicPr>
          <p:cNvPr id="5" name="Resim 4"/>
          <p:cNvPicPr>
            <a:picLocks noChangeAspect="1"/>
          </p:cNvPicPr>
          <p:nvPr/>
        </p:nvPicPr>
        <p:blipFill>
          <a:blip r:embed="rId2"/>
          <a:stretch>
            <a:fillRect/>
          </a:stretch>
        </p:blipFill>
        <p:spPr>
          <a:xfrm>
            <a:off x="400735" y="1142998"/>
            <a:ext cx="1221239" cy="168729"/>
          </a:xfrm>
          <a:prstGeom prst="rect">
            <a:avLst/>
          </a:prstGeom>
        </p:spPr>
      </p:pic>
    </p:spTree>
    <p:extLst>
      <p:ext uri="{BB962C8B-B14F-4D97-AF65-F5344CB8AC3E}">
        <p14:creationId xmlns:p14="http://schemas.microsoft.com/office/powerpoint/2010/main" val="2125511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118" y="491470"/>
            <a:ext cx="7884000" cy="540000"/>
          </a:xfrm>
        </p:spPr>
        <p:txBody>
          <a:bodyPr>
            <a:normAutofit/>
          </a:bodyPr>
          <a:lstStyle/>
          <a:p>
            <a:r>
              <a:rPr lang="tr-TR" sz="1800" b="1" dirty="0" smtClean="0">
                <a:solidFill>
                  <a:schemeClr val="bg1"/>
                </a:solidFill>
                <a:latin typeface="Arial" panose="020B0604020202020204" pitchFamily="34" charset="0"/>
                <a:cs typeface="Arial" panose="020B0604020202020204" pitchFamily="34" charset="0"/>
              </a:rPr>
              <a:t>MUHASEBE YETKİLİSİ</a:t>
            </a:r>
            <a:endParaRPr lang="tr-TR" sz="1800" b="1" dirty="0">
              <a:solidFill>
                <a:schemeClr val="bg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 y="1365704"/>
            <a:ext cx="9144000" cy="5355771"/>
          </a:xfrm>
        </p:spPr>
        <p:txBody>
          <a:bodyPr lIns="540000" tIns="0" rIns="540000" bIns="0" anchor="ctr" anchorCtr="0">
            <a:normAutofit/>
          </a:bodyPr>
          <a:lstStyle/>
          <a:p>
            <a:pPr marL="0" indent="361950" algn="just">
              <a:lnSpc>
                <a:spcPct val="150000"/>
              </a:lnSpc>
              <a:buNone/>
            </a:pPr>
            <a:r>
              <a:rPr lang="tr-TR" sz="2200" dirty="0" smtClean="0">
                <a:latin typeface="Arial" panose="020B0604020202020204" pitchFamily="34" charset="0"/>
                <a:cs typeface="Arial" panose="020B0604020202020204" pitchFamily="34" charset="0"/>
              </a:rPr>
              <a:t>Edinilen </a:t>
            </a:r>
            <a:r>
              <a:rPr lang="tr-TR" sz="2200" dirty="0">
                <a:latin typeface="Arial" panose="020B0604020202020204" pitchFamily="34" charset="0"/>
                <a:cs typeface="Arial" panose="020B0604020202020204" pitchFamily="34" charset="0"/>
              </a:rPr>
              <a:t>veya elden çıkarılan taşınırları </a:t>
            </a:r>
            <a:r>
              <a:rPr lang="tr-TR" sz="2200" b="1" dirty="0">
                <a:latin typeface="Arial" panose="020B0604020202020204" pitchFamily="34" charset="0"/>
                <a:cs typeface="Arial" panose="020B0604020202020204" pitchFamily="34" charset="0"/>
              </a:rPr>
              <a:t>değer</a:t>
            </a:r>
            <a:r>
              <a:rPr lang="tr-TR" sz="2200" dirty="0">
                <a:latin typeface="Arial" panose="020B0604020202020204" pitchFamily="34" charset="0"/>
                <a:cs typeface="Arial" panose="020B0604020202020204" pitchFamily="34" charset="0"/>
              </a:rPr>
              <a:t> olarak muhasebe kayıtlarında izlemekten ve idarece hazırlanan cetvellerde yer alan </a:t>
            </a:r>
            <a:r>
              <a:rPr lang="tr-TR" sz="2200" b="1" dirty="0">
                <a:latin typeface="Arial" panose="020B0604020202020204" pitchFamily="34" charset="0"/>
                <a:cs typeface="Arial" panose="020B0604020202020204" pitchFamily="34" charset="0"/>
              </a:rPr>
              <a:t>değerlerin muhasebe </a:t>
            </a:r>
            <a:r>
              <a:rPr lang="tr-TR" sz="2200" dirty="0">
                <a:latin typeface="Arial" panose="020B0604020202020204" pitchFamily="34" charset="0"/>
                <a:cs typeface="Arial" panose="020B0604020202020204" pitchFamily="34" charset="0"/>
              </a:rPr>
              <a:t>kayıtlarına uygunluğunu kontrol ederek onaylamaktan, görevli ve sorumludurlar</a:t>
            </a:r>
            <a:r>
              <a:rPr lang="tr-TR" sz="2200" dirty="0" smtClean="0">
                <a:latin typeface="Arial" panose="020B0604020202020204" pitchFamily="34" charset="0"/>
                <a:cs typeface="Arial" panose="020B0604020202020204" pitchFamily="34" charset="0"/>
              </a:rPr>
              <a:t>.</a:t>
            </a:r>
            <a:endParaRPr lang="tr-TR" sz="2200" dirty="0" smtClean="0">
              <a:solidFill>
                <a:srgbClr val="002060"/>
              </a:solidFill>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12</a:t>
            </a:fld>
            <a:endParaRPr lang="en-US" dirty="0">
              <a:solidFill>
                <a:prstClr val="black">
                  <a:tint val="75000"/>
                </a:prstClr>
              </a:solidFill>
            </a:endParaRPr>
          </a:p>
        </p:txBody>
      </p:sp>
      <p:pic>
        <p:nvPicPr>
          <p:cNvPr id="5" name="Resim 4"/>
          <p:cNvPicPr>
            <a:picLocks noChangeAspect="1"/>
          </p:cNvPicPr>
          <p:nvPr/>
        </p:nvPicPr>
        <p:blipFill>
          <a:blip r:embed="rId2"/>
          <a:stretch>
            <a:fillRect/>
          </a:stretch>
        </p:blipFill>
        <p:spPr>
          <a:xfrm>
            <a:off x="389849" y="1121226"/>
            <a:ext cx="1221239" cy="168729"/>
          </a:xfrm>
          <a:prstGeom prst="rect">
            <a:avLst/>
          </a:prstGeom>
        </p:spPr>
      </p:pic>
    </p:spTree>
    <p:extLst>
      <p:ext uri="{BB962C8B-B14F-4D97-AF65-F5344CB8AC3E}">
        <p14:creationId xmlns:p14="http://schemas.microsoft.com/office/powerpoint/2010/main" val="2789024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118" y="481793"/>
            <a:ext cx="7884000" cy="540000"/>
          </a:xfrm>
        </p:spPr>
        <p:txBody>
          <a:bodyPr>
            <a:normAutofit/>
          </a:bodyPr>
          <a:lstStyle/>
          <a:p>
            <a:r>
              <a:rPr lang="tr-TR" sz="1800" b="1" dirty="0" smtClean="0">
                <a:solidFill>
                  <a:schemeClr val="bg1"/>
                </a:solidFill>
                <a:latin typeface="Arial" panose="020B0604020202020204" pitchFamily="34" charset="0"/>
                <a:cs typeface="Arial" panose="020B0604020202020204" pitchFamily="34" charset="0"/>
              </a:rPr>
              <a:t>C. YÖNETMELİKTE TAŞINIR KAVRAMI</a:t>
            </a:r>
            <a:endParaRPr lang="tr-TR" sz="1800" b="1" dirty="0">
              <a:solidFill>
                <a:schemeClr val="bg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 y="1365704"/>
            <a:ext cx="9144000" cy="5355771"/>
          </a:xfrm>
        </p:spPr>
        <p:txBody>
          <a:bodyPr lIns="540000" tIns="0" rIns="540000" bIns="0" anchor="ctr" anchorCtr="0">
            <a:normAutofit/>
          </a:bodyPr>
          <a:lstStyle/>
          <a:p>
            <a:pPr marL="0" indent="361950" algn="just">
              <a:buNone/>
            </a:pPr>
            <a:r>
              <a:rPr lang="tr-TR" sz="2200" b="1" dirty="0">
                <a:latin typeface="Arial" panose="020B0604020202020204" pitchFamily="34" charset="0"/>
                <a:cs typeface="Arial" panose="020B0604020202020204" pitchFamily="34" charset="0"/>
              </a:rPr>
              <a:t>Taşınır: </a:t>
            </a:r>
            <a:r>
              <a:rPr lang="tr-TR" sz="2200" dirty="0">
                <a:latin typeface="Arial" panose="020B0604020202020204" pitchFamily="34" charset="0"/>
                <a:cs typeface="Arial" panose="020B0604020202020204" pitchFamily="34" charset="0"/>
              </a:rPr>
              <a:t>Taşınır kod listesinde (A) ve (B) bölümlerinde gösterilen taşınırları</a:t>
            </a:r>
            <a:r>
              <a:rPr lang="tr-TR" sz="2200" dirty="0" smtClean="0">
                <a:latin typeface="Arial" panose="020B0604020202020204" pitchFamily="34" charset="0"/>
                <a:cs typeface="Arial" panose="020B0604020202020204" pitchFamily="34" charset="0"/>
              </a:rPr>
              <a:t>,</a:t>
            </a:r>
          </a:p>
          <a:p>
            <a:pPr marL="0" indent="361950" algn="just">
              <a:buNone/>
            </a:pPr>
            <a:endParaRPr lang="tr-TR" sz="600" dirty="0">
              <a:latin typeface="Arial" panose="020B0604020202020204" pitchFamily="34" charset="0"/>
              <a:cs typeface="Arial" panose="020B0604020202020204" pitchFamily="34" charset="0"/>
            </a:endParaRPr>
          </a:p>
          <a:p>
            <a:pPr marL="0" indent="0" algn="just">
              <a:buNone/>
            </a:pPr>
            <a:r>
              <a:rPr lang="tr-TR" sz="2200" b="1" dirty="0" smtClean="0">
                <a:latin typeface="Arial" panose="020B0604020202020204" pitchFamily="34" charset="0"/>
                <a:cs typeface="Arial" panose="020B0604020202020204" pitchFamily="34" charset="0"/>
              </a:rPr>
              <a:t>	Tüketim </a:t>
            </a:r>
            <a:r>
              <a:rPr lang="tr-TR" sz="2200" b="1" dirty="0">
                <a:latin typeface="Arial" panose="020B0604020202020204" pitchFamily="34" charset="0"/>
                <a:cs typeface="Arial" panose="020B0604020202020204" pitchFamily="34" charset="0"/>
              </a:rPr>
              <a:t>malzemeleri: </a:t>
            </a:r>
            <a:r>
              <a:rPr lang="tr-TR" sz="2200" dirty="0">
                <a:latin typeface="Arial" panose="020B0604020202020204" pitchFamily="34" charset="0"/>
                <a:cs typeface="Arial" panose="020B0604020202020204" pitchFamily="34" charset="0"/>
              </a:rPr>
              <a:t>Belirli bir hizmetin üretilmesinde kullanılan, kullanımı sonucunda tükenen veya bir süre kullanıldıktan sonra ilk özelliklerini kısmen veya tamamen kaybederek bir daha kullanılamayacak duruma gelen, çeşitleri ile kod numaraları Taşınır Kod Listesinin (A) bölümü 150 hesap detayında yer alan malzemeleri</a:t>
            </a:r>
            <a:r>
              <a:rPr lang="tr-TR" sz="2200" dirty="0" smtClean="0">
                <a:latin typeface="Arial" panose="020B0604020202020204" pitchFamily="34" charset="0"/>
                <a:cs typeface="Arial" panose="020B0604020202020204" pitchFamily="34" charset="0"/>
              </a:rPr>
              <a:t>,   </a:t>
            </a:r>
            <a:endParaRPr lang="tr-TR" sz="2200" dirty="0">
              <a:latin typeface="Arial" panose="020B0604020202020204" pitchFamily="34" charset="0"/>
              <a:cs typeface="Arial" panose="020B0604020202020204" pitchFamily="34" charset="0"/>
            </a:endParaRPr>
          </a:p>
          <a:p>
            <a:pPr marL="0" indent="0" algn="just">
              <a:buNone/>
            </a:pPr>
            <a:r>
              <a:rPr lang="tr-TR" sz="2200" b="1" dirty="0" smtClean="0">
                <a:latin typeface="Arial" panose="020B0604020202020204" pitchFamily="34" charset="0"/>
                <a:cs typeface="Arial" panose="020B0604020202020204" pitchFamily="34" charset="0"/>
              </a:rPr>
              <a:t>	Dayanıklı </a:t>
            </a:r>
            <a:r>
              <a:rPr lang="tr-TR" sz="2200" b="1" dirty="0">
                <a:latin typeface="Arial" panose="020B0604020202020204" pitchFamily="34" charset="0"/>
                <a:cs typeface="Arial" panose="020B0604020202020204" pitchFamily="34" charset="0"/>
              </a:rPr>
              <a:t>taşınırlar: </a:t>
            </a:r>
            <a:r>
              <a:rPr lang="tr-TR" sz="2200" dirty="0">
                <a:latin typeface="Arial" panose="020B0604020202020204" pitchFamily="34" charset="0"/>
                <a:cs typeface="Arial" panose="020B0604020202020204" pitchFamily="34" charset="0"/>
              </a:rPr>
              <a:t>Taşınır Kod Listesinin (B) bölümünde gösterilen tesis, </a:t>
            </a:r>
            <a:r>
              <a:rPr lang="tr-TR" sz="2200" b="1" dirty="0">
                <a:latin typeface="Arial" panose="020B0604020202020204" pitchFamily="34" charset="0"/>
                <a:cs typeface="Arial" panose="020B0604020202020204" pitchFamily="34" charset="0"/>
              </a:rPr>
              <a:t>makine ve cihazlar(253) </a:t>
            </a:r>
            <a:r>
              <a:rPr lang="tr-TR" sz="2200" dirty="0">
                <a:latin typeface="Arial" panose="020B0604020202020204" pitchFamily="34" charset="0"/>
                <a:cs typeface="Arial" panose="020B0604020202020204" pitchFamily="34" charset="0"/>
              </a:rPr>
              <a:t>ile </a:t>
            </a:r>
            <a:r>
              <a:rPr lang="tr-TR" sz="2200" b="1" dirty="0">
                <a:latin typeface="Arial" panose="020B0604020202020204" pitchFamily="34" charset="0"/>
                <a:cs typeface="Arial" panose="020B0604020202020204" pitchFamily="34" charset="0"/>
              </a:rPr>
              <a:t>taşıtlar(254)</a:t>
            </a:r>
            <a:r>
              <a:rPr lang="tr-TR" sz="2200" dirty="0">
                <a:latin typeface="Arial" panose="020B0604020202020204" pitchFamily="34" charset="0"/>
                <a:cs typeface="Arial" panose="020B0604020202020204" pitchFamily="34" charset="0"/>
              </a:rPr>
              <a:t> ve </a:t>
            </a:r>
            <a:r>
              <a:rPr lang="tr-TR" sz="2200" b="1" dirty="0">
                <a:latin typeface="Arial" panose="020B0604020202020204" pitchFamily="34" charset="0"/>
                <a:cs typeface="Arial" panose="020B0604020202020204" pitchFamily="34" charset="0"/>
              </a:rPr>
              <a:t>demirbaşları(255</a:t>
            </a:r>
            <a:r>
              <a:rPr lang="tr-TR" sz="2200" dirty="0">
                <a:latin typeface="Arial" panose="020B0604020202020204" pitchFamily="34" charset="0"/>
                <a:cs typeface="Arial" panose="020B0604020202020204" pitchFamily="34" charset="0"/>
              </a:rPr>
              <a:t>) ifade eder</a:t>
            </a:r>
            <a:r>
              <a:rPr lang="tr-TR" sz="2200" dirty="0" smtClean="0">
                <a:latin typeface="Arial" panose="020B0604020202020204" pitchFamily="34" charset="0"/>
                <a:cs typeface="Arial" panose="020B0604020202020204" pitchFamily="34" charset="0"/>
              </a:rPr>
              <a:t>.</a:t>
            </a:r>
            <a:endParaRPr lang="tr-TR" sz="2200" dirty="0" smtClean="0"/>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13</a:t>
            </a:fld>
            <a:endParaRPr lang="en-US" dirty="0">
              <a:solidFill>
                <a:prstClr val="black">
                  <a:tint val="75000"/>
                </a:prstClr>
              </a:solidFill>
            </a:endParaRPr>
          </a:p>
        </p:txBody>
      </p:sp>
      <p:pic>
        <p:nvPicPr>
          <p:cNvPr id="5" name="Resim 4"/>
          <p:cNvPicPr>
            <a:picLocks noChangeAspect="1"/>
          </p:cNvPicPr>
          <p:nvPr/>
        </p:nvPicPr>
        <p:blipFill>
          <a:blip r:embed="rId2"/>
          <a:stretch>
            <a:fillRect/>
          </a:stretch>
        </p:blipFill>
        <p:spPr>
          <a:xfrm>
            <a:off x="389849" y="1121226"/>
            <a:ext cx="1221239" cy="168729"/>
          </a:xfrm>
          <a:prstGeom prst="rect">
            <a:avLst/>
          </a:prstGeom>
        </p:spPr>
      </p:pic>
    </p:spTree>
    <p:extLst>
      <p:ext uri="{BB962C8B-B14F-4D97-AF65-F5344CB8AC3E}">
        <p14:creationId xmlns:p14="http://schemas.microsoft.com/office/powerpoint/2010/main" val="3971601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118" y="491470"/>
            <a:ext cx="7884000" cy="540000"/>
          </a:xfrm>
        </p:spPr>
        <p:txBody>
          <a:bodyPr>
            <a:normAutofit/>
          </a:bodyPr>
          <a:lstStyle/>
          <a:p>
            <a:r>
              <a:rPr lang="tr-TR" sz="1800" b="1" dirty="0" smtClean="0">
                <a:solidFill>
                  <a:schemeClr val="bg1"/>
                </a:solidFill>
                <a:latin typeface="Arial" panose="020B0604020202020204" pitchFamily="34" charset="0"/>
                <a:cs typeface="Arial" panose="020B0604020202020204" pitchFamily="34" charset="0"/>
              </a:rPr>
              <a:t>D. DEFTER VE BELGELER </a:t>
            </a:r>
            <a:endParaRPr lang="tr-TR" sz="1800" b="1" dirty="0">
              <a:solidFill>
                <a:schemeClr val="bg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 y="5693229"/>
            <a:ext cx="9144000" cy="1164771"/>
          </a:xfrm>
        </p:spPr>
        <p:txBody>
          <a:bodyPr lIns="540000" tIns="0" rIns="540000" bIns="0" anchor="ctr" anchorCtr="0">
            <a:noAutofit/>
          </a:bodyPr>
          <a:lstStyle/>
          <a:p>
            <a:pPr marL="0" indent="361950" algn="just">
              <a:buNone/>
            </a:pPr>
            <a:r>
              <a:rPr lang="tr-TR" sz="2200" b="1" dirty="0" smtClean="0">
                <a:latin typeface="Arial" panose="020B0604020202020204" pitchFamily="34" charset="0"/>
                <a:cs typeface="Arial" panose="020B0604020202020204" pitchFamily="34" charset="0"/>
              </a:rPr>
              <a:t>Not</a:t>
            </a:r>
            <a:r>
              <a:rPr lang="tr-TR" sz="2200" b="1" dirty="0">
                <a:latin typeface="Arial" panose="020B0604020202020204" pitchFamily="34" charset="0"/>
                <a:cs typeface="Arial" panose="020B0604020202020204" pitchFamily="34" charset="0"/>
              </a:rPr>
              <a:t>: </a:t>
            </a:r>
            <a:r>
              <a:rPr lang="tr-TR" sz="2200" dirty="0">
                <a:latin typeface="Arial" panose="020B0604020202020204" pitchFamily="34" charset="0"/>
                <a:cs typeface="Arial" panose="020B0604020202020204" pitchFamily="34" charset="0"/>
              </a:rPr>
              <a:t>Taşınırların tüm giriş ve çıkış kayıtları </a:t>
            </a:r>
            <a:r>
              <a:rPr lang="tr-TR" sz="2200" dirty="0" smtClean="0">
                <a:latin typeface="Arial" panose="020B0604020202020204" pitchFamily="34" charset="0"/>
                <a:cs typeface="Arial" panose="020B0604020202020204" pitchFamily="34" charset="0"/>
              </a:rPr>
              <a:t>ile kullanılacak </a:t>
            </a:r>
            <a:r>
              <a:rPr lang="tr-TR" sz="2200" dirty="0">
                <a:latin typeface="Arial" panose="020B0604020202020204" pitchFamily="34" charset="0"/>
                <a:cs typeface="Arial" panose="020B0604020202020204" pitchFamily="34" charset="0"/>
              </a:rPr>
              <a:t>defter, belge ve cetvellerin </a:t>
            </a:r>
            <a:r>
              <a:rPr lang="tr-TR" sz="2200" dirty="0" smtClean="0">
                <a:latin typeface="Arial" panose="020B0604020202020204" pitchFamily="34" charset="0"/>
                <a:cs typeface="Arial" panose="020B0604020202020204" pitchFamily="34" charset="0"/>
              </a:rPr>
              <a:t>bilgisayar ortamında </a:t>
            </a:r>
            <a:r>
              <a:rPr lang="tr-TR" sz="2200" dirty="0">
                <a:latin typeface="Arial" panose="020B0604020202020204" pitchFamily="34" charset="0"/>
                <a:cs typeface="Arial" panose="020B0604020202020204" pitchFamily="34" charset="0"/>
              </a:rPr>
              <a:t>tutulması ve düzenlenmesi esastır</a:t>
            </a:r>
            <a:r>
              <a:rPr lang="tr-TR" sz="2200" dirty="0" smtClean="0">
                <a:latin typeface="Arial" panose="020B0604020202020204" pitchFamily="34" charset="0"/>
                <a:cs typeface="Arial" panose="020B0604020202020204" pitchFamily="34" charset="0"/>
              </a:rPr>
              <a:t>.</a:t>
            </a:r>
            <a:endParaRPr lang="tr-TR" sz="2200" dirty="0" smtClean="0">
              <a:solidFill>
                <a:srgbClr val="002060"/>
              </a:solidFill>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14</a:t>
            </a:fld>
            <a:endParaRPr lang="en-US" dirty="0">
              <a:solidFill>
                <a:prstClr val="black">
                  <a:tint val="75000"/>
                </a:prstClr>
              </a:solidFill>
            </a:endParaRPr>
          </a:p>
        </p:txBody>
      </p:sp>
      <p:pic>
        <p:nvPicPr>
          <p:cNvPr id="6" name="Resim 5"/>
          <p:cNvPicPr>
            <a:picLocks noChangeAspect="1"/>
          </p:cNvPicPr>
          <p:nvPr/>
        </p:nvPicPr>
        <p:blipFill>
          <a:blip r:embed="rId2"/>
          <a:stretch>
            <a:fillRect/>
          </a:stretch>
        </p:blipFill>
        <p:spPr>
          <a:xfrm>
            <a:off x="389849" y="1121226"/>
            <a:ext cx="1221239" cy="168729"/>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val="2282592820"/>
              </p:ext>
            </p:extLst>
          </p:nvPr>
        </p:nvGraphicFramePr>
        <p:xfrm>
          <a:off x="432000" y="1357688"/>
          <a:ext cx="8280000" cy="4419600"/>
        </p:xfrm>
        <a:graphic>
          <a:graphicData uri="http://schemas.openxmlformats.org/drawingml/2006/table">
            <a:tbl>
              <a:tblPr firstRow="1" bandRow="1">
                <a:tableStyleId>{2D5ABB26-0587-4C30-8999-92F81FD0307C}</a:tableStyleId>
              </a:tblPr>
              <a:tblGrid>
                <a:gridCol w="4140000"/>
                <a:gridCol w="4140000"/>
              </a:tblGrid>
              <a:tr h="324000">
                <a:tc gridSpan="2">
                  <a:txBody>
                    <a:bodyPr/>
                    <a:lstStyle/>
                    <a:p>
                      <a:pPr algn="ctr"/>
                      <a:r>
                        <a:rPr lang="tr-TR" sz="1600" b="1" dirty="0" smtClean="0">
                          <a:solidFill>
                            <a:schemeClr val="bg1"/>
                          </a:solidFill>
                          <a:latin typeface="Arial" panose="020B0604020202020204" pitchFamily="34" charset="0"/>
                          <a:cs typeface="Arial" panose="020B0604020202020204" pitchFamily="34" charset="0"/>
                        </a:rPr>
                        <a:t>Defterler</a:t>
                      </a:r>
                      <a:endParaRPr lang="tr-TR" sz="1600"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tr-TR" dirty="0"/>
                    </a:p>
                  </a:txBody>
                  <a:tcPr/>
                </a:tc>
              </a:tr>
              <a:tr h="324000">
                <a:tc>
                  <a:txBody>
                    <a:bodyPr/>
                    <a:lstStyle/>
                    <a:p>
                      <a:r>
                        <a:rPr lang="tr-TR" sz="1600" dirty="0" smtClean="0">
                          <a:latin typeface="Arial" panose="020B0604020202020204" pitchFamily="34" charset="0"/>
                          <a:cs typeface="Arial" panose="020B0604020202020204" pitchFamily="34" charset="0"/>
                        </a:rPr>
                        <a:t>Tüketim Malzemeleri Defteri</a:t>
                      </a:r>
                      <a:endParaRPr lang="tr-TR"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tr-TR" sz="1600" dirty="0" smtClean="0">
                          <a:latin typeface="Arial" panose="020B0604020202020204" pitchFamily="34" charset="0"/>
                          <a:cs typeface="Arial" panose="020B0604020202020204" pitchFamily="34" charset="0"/>
                        </a:rPr>
                        <a:t>Müze Defteri</a:t>
                      </a:r>
                      <a:endParaRPr lang="tr-TR"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24000">
                <a:tc>
                  <a:txBody>
                    <a:bodyPr/>
                    <a:lstStyle/>
                    <a:p>
                      <a:r>
                        <a:rPr lang="tr-TR" sz="1600" dirty="0" smtClean="0">
                          <a:latin typeface="Arial" panose="020B0604020202020204" pitchFamily="34" charset="0"/>
                          <a:cs typeface="Arial" panose="020B0604020202020204" pitchFamily="34" charset="0"/>
                        </a:rPr>
                        <a:t>Dayanıklı</a:t>
                      </a:r>
                      <a:r>
                        <a:rPr lang="tr-TR" sz="1600" baseline="0" dirty="0" smtClean="0">
                          <a:latin typeface="Arial" panose="020B0604020202020204" pitchFamily="34" charset="0"/>
                          <a:cs typeface="Arial" panose="020B0604020202020204" pitchFamily="34" charset="0"/>
                        </a:rPr>
                        <a:t> Taşınırlar Defteri</a:t>
                      </a:r>
                      <a:endParaRPr lang="tr-TR"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600" dirty="0" smtClean="0">
                          <a:latin typeface="Arial" panose="020B0604020202020204" pitchFamily="34" charset="0"/>
                          <a:cs typeface="Arial" panose="020B0604020202020204" pitchFamily="34" charset="0"/>
                        </a:rPr>
                        <a:t>Kütüphane Defteri</a:t>
                      </a:r>
                      <a:endParaRPr lang="tr-TR"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4000">
                <a:tc gridSpan="2">
                  <a:txBody>
                    <a:bodyPr/>
                    <a:lstStyle/>
                    <a:p>
                      <a:pPr algn="ctr"/>
                      <a:r>
                        <a:rPr lang="tr-TR" sz="1600" b="1" kern="1200" dirty="0" smtClean="0">
                          <a:solidFill>
                            <a:schemeClr val="bg1"/>
                          </a:solidFill>
                          <a:latin typeface="Arial" panose="020B0604020202020204" pitchFamily="34" charset="0"/>
                          <a:ea typeface="+mn-ea"/>
                          <a:cs typeface="Arial" panose="020B0604020202020204" pitchFamily="34" charset="0"/>
                        </a:rPr>
                        <a:t>Belgeler</a:t>
                      </a:r>
                      <a:endParaRPr lang="tr-TR" sz="1600" b="1" kern="1200" dirty="0">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tr-TR" dirty="0"/>
                    </a:p>
                  </a:txBody>
                  <a:tcPr/>
                </a:tc>
              </a:tr>
              <a:tr h="324000">
                <a:tc>
                  <a:txBody>
                    <a:bodyPr/>
                    <a:lstStyle/>
                    <a:p>
                      <a:pPr marL="0" algn="l" defTabSz="457200" rtl="0" eaLnBrk="1" latinLnBrk="0" hangingPunct="1"/>
                      <a:r>
                        <a:rPr lang="tr-TR" sz="1600" kern="1200" dirty="0" smtClean="0">
                          <a:solidFill>
                            <a:schemeClr val="tx1"/>
                          </a:solidFill>
                          <a:latin typeface="Arial" panose="020B0604020202020204" pitchFamily="34" charset="0"/>
                          <a:ea typeface="+mn-ea"/>
                          <a:cs typeface="Arial" panose="020B0604020202020204" pitchFamily="34" charset="0"/>
                        </a:rPr>
                        <a:t>Taşınır İşlem Fişi</a:t>
                      </a:r>
                      <a:endParaRPr lang="tr-TR" sz="16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l" defTabSz="457200" rtl="0" eaLnBrk="1" latinLnBrk="0" hangingPunct="1"/>
                      <a:r>
                        <a:rPr lang="tr-TR" sz="1600" kern="1200" dirty="0" smtClean="0">
                          <a:solidFill>
                            <a:schemeClr val="tx1"/>
                          </a:solidFill>
                          <a:latin typeface="Arial" panose="020B0604020202020204" pitchFamily="34" charset="0"/>
                          <a:ea typeface="+mn-ea"/>
                          <a:cs typeface="Arial" panose="020B0604020202020204" pitchFamily="34" charset="0"/>
                        </a:rPr>
                        <a:t>Taşınır Sayım ve Döküm Cetveli</a:t>
                      </a:r>
                      <a:endParaRPr lang="tr-TR" sz="16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24000">
                <a:tc>
                  <a:txBody>
                    <a:bodyPr/>
                    <a:lstStyle/>
                    <a:p>
                      <a:pPr marL="0" algn="l" defTabSz="457200" rtl="0" eaLnBrk="1" latinLnBrk="0" hangingPunct="1"/>
                      <a:r>
                        <a:rPr lang="tr-TR" sz="1600" kern="1200" dirty="0" smtClean="0">
                          <a:solidFill>
                            <a:schemeClr val="tx1"/>
                          </a:solidFill>
                          <a:latin typeface="Arial" panose="020B0604020202020204" pitchFamily="34" charset="0"/>
                          <a:ea typeface="+mn-ea"/>
                          <a:cs typeface="Arial" panose="020B0604020202020204" pitchFamily="34" charset="0"/>
                        </a:rPr>
                        <a:t>Taşınır Teslim Belgesi (Zimmet Fişi)</a:t>
                      </a:r>
                      <a:endParaRPr lang="tr-TR" sz="16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lang="tr-TR" sz="1600" kern="1200" dirty="0" smtClean="0">
                          <a:solidFill>
                            <a:schemeClr val="tx1"/>
                          </a:solidFill>
                          <a:latin typeface="Arial" panose="020B0604020202020204" pitchFamily="34" charset="0"/>
                          <a:ea typeface="+mn-ea"/>
                          <a:cs typeface="Arial" panose="020B0604020202020204" pitchFamily="34" charset="0"/>
                        </a:rPr>
                        <a:t>Harcama Birimi Taşınır Mal Yönetim Hesabı Cetveli</a:t>
                      </a:r>
                      <a:endParaRPr lang="tr-TR" sz="16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4000">
                <a:tc>
                  <a:txBody>
                    <a:bodyPr/>
                    <a:lstStyle/>
                    <a:p>
                      <a:pPr marL="0" algn="l" defTabSz="457200" rtl="0" eaLnBrk="1" latinLnBrk="0" hangingPunct="1"/>
                      <a:r>
                        <a:rPr lang="tr-TR" sz="1600" kern="1200" dirty="0" smtClean="0">
                          <a:solidFill>
                            <a:schemeClr val="tx1"/>
                          </a:solidFill>
                          <a:latin typeface="Arial" panose="020B0604020202020204" pitchFamily="34" charset="0"/>
                          <a:ea typeface="+mn-ea"/>
                          <a:cs typeface="Arial" panose="020B0604020202020204" pitchFamily="34" charset="0"/>
                        </a:rPr>
                        <a:t>Taşınır İstek Belgesi</a:t>
                      </a:r>
                      <a:endParaRPr lang="tr-TR" sz="16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l" defTabSz="457200" rtl="0" eaLnBrk="1" latinLnBrk="0" hangingPunct="1"/>
                      <a:r>
                        <a:rPr lang="tr-TR" sz="1600" kern="1200" dirty="0" smtClean="0">
                          <a:solidFill>
                            <a:schemeClr val="tx1"/>
                          </a:solidFill>
                          <a:latin typeface="Arial" panose="020B0604020202020204" pitchFamily="34" charset="0"/>
                          <a:ea typeface="+mn-ea"/>
                          <a:cs typeface="Arial" panose="020B0604020202020204" pitchFamily="34" charset="0"/>
                        </a:rPr>
                        <a:t>Taşınır Mal Hesap Cetveli</a:t>
                      </a:r>
                      <a:endParaRPr lang="tr-TR" sz="16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24000">
                <a:tc>
                  <a:txBody>
                    <a:bodyPr/>
                    <a:lstStyle/>
                    <a:p>
                      <a:pPr marL="0" algn="l" defTabSz="457200" rtl="0" eaLnBrk="1" latinLnBrk="0" hangingPunct="1"/>
                      <a:r>
                        <a:rPr lang="tr-TR" sz="1600" kern="1200" dirty="0" smtClean="0">
                          <a:solidFill>
                            <a:schemeClr val="tx1"/>
                          </a:solidFill>
                          <a:latin typeface="Arial" panose="020B0604020202020204" pitchFamily="34" charset="0"/>
                          <a:ea typeface="+mn-ea"/>
                          <a:cs typeface="Arial" panose="020B0604020202020204" pitchFamily="34" charset="0"/>
                        </a:rPr>
                        <a:t>Dayanıklı Taşınırlar Listesi</a:t>
                      </a:r>
                      <a:endParaRPr lang="tr-TR" sz="16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lang="tr-TR" sz="1600" kern="1200" dirty="0" smtClean="0">
                          <a:solidFill>
                            <a:schemeClr val="tx1"/>
                          </a:solidFill>
                          <a:latin typeface="Arial" panose="020B0604020202020204" pitchFamily="34" charset="0"/>
                          <a:ea typeface="+mn-ea"/>
                          <a:cs typeface="Arial" panose="020B0604020202020204" pitchFamily="34" charset="0"/>
                        </a:rPr>
                        <a:t>İdare Taşınır Mal Yönetimi Ayrıntılı Kesin Hesap Cetveli</a:t>
                      </a:r>
                      <a:endParaRPr lang="tr-TR" sz="16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4000">
                <a:tc>
                  <a:txBody>
                    <a:bodyPr/>
                    <a:lstStyle/>
                    <a:p>
                      <a:pPr marL="0" algn="l" defTabSz="457200" rtl="0" eaLnBrk="1" latinLnBrk="0" hangingPunct="1"/>
                      <a:r>
                        <a:rPr lang="tr-TR" sz="1600" kern="1200" dirty="0" smtClean="0">
                          <a:solidFill>
                            <a:schemeClr val="tx1"/>
                          </a:solidFill>
                          <a:latin typeface="Arial" panose="020B0604020202020204" pitchFamily="34" charset="0"/>
                          <a:ea typeface="+mn-ea"/>
                          <a:cs typeface="Arial" panose="020B0604020202020204" pitchFamily="34" charset="0"/>
                        </a:rPr>
                        <a:t>Taşınır Geçici Alındı Belgesi</a:t>
                      </a:r>
                      <a:endParaRPr lang="tr-TR" sz="16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600" kern="1200" dirty="0" smtClean="0">
                          <a:solidFill>
                            <a:schemeClr val="tx1"/>
                          </a:solidFill>
                          <a:latin typeface="Arial" panose="020B0604020202020204" pitchFamily="34" charset="0"/>
                          <a:ea typeface="+mn-ea"/>
                          <a:cs typeface="Arial" panose="020B0604020202020204" pitchFamily="34" charset="0"/>
                        </a:rPr>
                        <a:t>İdare Taşınır Mal Yönetim Hesabı İcmal Cetveli</a:t>
                      </a:r>
                      <a:endParaRPr lang="tr-TR" sz="16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24000">
                <a:tc>
                  <a:txBody>
                    <a:bodyPr/>
                    <a:lstStyle/>
                    <a:p>
                      <a:pPr marL="0" algn="l" defTabSz="457200" rtl="0" eaLnBrk="1" latinLnBrk="0" hangingPunct="1"/>
                      <a:r>
                        <a:rPr lang="tr-TR" sz="1600" kern="1200" dirty="0" smtClean="0">
                          <a:solidFill>
                            <a:schemeClr val="tx1"/>
                          </a:solidFill>
                          <a:latin typeface="Arial" panose="020B0604020202020204" pitchFamily="34" charset="0"/>
                          <a:ea typeface="+mn-ea"/>
                          <a:cs typeface="Arial" panose="020B0604020202020204" pitchFamily="34" charset="0"/>
                        </a:rPr>
                        <a:t>Kayıttan Düşme Teklif ve Onay Tutanağı</a:t>
                      </a:r>
                      <a:endParaRPr lang="tr-TR" sz="16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600" kern="1200" dirty="0" smtClean="0">
                          <a:solidFill>
                            <a:schemeClr val="tx1"/>
                          </a:solidFill>
                          <a:latin typeface="Arial" panose="020B0604020202020204" pitchFamily="34" charset="0"/>
                          <a:ea typeface="+mn-ea"/>
                          <a:cs typeface="Arial" panose="020B0604020202020204" pitchFamily="34" charset="0"/>
                        </a:rPr>
                        <a:t>Ambar Devir ve Teslim Tutanağı</a:t>
                      </a:r>
                      <a:endParaRPr lang="tr-TR" sz="16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4000">
                <a:tc>
                  <a:txBody>
                    <a:bodyPr/>
                    <a:lstStyle/>
                    <a:p>
                      <a:r>
                        <a:rPr lang="tr-TR" sz="1600" dirty="0" smtClean="0">
                          <a:latin typeface="Arial" panose="020B0604020202020204" pitchFamily="34" charset="0"/>
                          <a:cs typeface="Arial" panose="020B0604020202020204" pitchFamily="34" charset="0"/>
                        </a:rPr>
                        <a:t>Sayım Tutanağı</a:t>
                      </a:r>
                      <a:endParaRPr lang="tr-TR"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tr-TR"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1429290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1931" y="491470"/>
            <a:ext cx="7884000" cy="540000"/>
          </a:xfrm>
        </p:spPr>
        <p:txBody>
          <a:bodyPr>
            <a:noAutofit/>
          </a:bodyPr>
          <a:lstStyle/>
          <a:p>
            <a:r>
              <a:rPr lang="tr-TR" sz="1800" b="1" dirty="0" smtClean="0">
                <a:solidFill>
                  <a:schemeClr val="bg1"/>
                </a:solidFill>
                <a:latin typeface="Arial" panose="020B0604020202020204" pitchFamily="34" charset="0"/>
                <a:cs typeface="Arial" panose="020B0604020202020204" pitchFamily="34" charset="0"/>
              </a:rPr>
              <a:t>E. İŞLEM TÜRÜNE GÖRE DAYANAK BELGELER</a:t>
            </a:r>
            <a:endParaRPr lang="tr-TR" sz="1800" b="1" dirty="0">
              <a:solidFill>
                <a:schemeClr val="bg1"/>
              </a:solidFill>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15</a:t>
            </a:fld>
            <a:endParaRPr lang="en-US" dirty="0">
              <a:solidFill>
                <a:prstClr val="black">
                  <a:tint val="75000"/>
                </a:prstClr>
              </a:solidFill>
            </a:endParaRPr>
          </a:p>
        </p:txBody>
      </p:sp>
      <p:pic>
        <p:nvPicPr>
          <p:cNvPr id="6" name="Resim 5"/>
          <p:cNvPicPr>
            <a:picLocks noChangeAspect="1"/>
          </p:cNvPicPr>
          <p:nvPr/>
        </p:nvPicPr>
        <p:blipFill>
          <a:blip r:embed="rId2"/>
          <a:stretch>
            <a:fillRect/>
          </a:stretch>
        </p:blipFill>
        <p:spPr>
          <a:xfrm>
            <a:off x="368077" y="1121226"/>
            <a:ext cx="1221239" cy="168729"/>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2154832117"/>
              </p:ext>
            </p:extLst>
          </p:nvPr>
        </p:nvGraphicFramePr>
        <p:xfrm>
          <a:off x="432000" y="1413801"/>
          <a:ext cx="8280000" cy="4928400"/>
        </p:xfrm>
        <a:graphic>
          <a:graphicData uri="http://schemas.openxmlformats.org/drawingml/2006/table">
            <a:tbl>
              <a:tblPr firstRow="1" bandRow="1">
                <a:tableStyleId>{5C22544A-7EE6-4342-B048-85BDC9FD1C3A}</a:tableStyleId>
              </a:tblPr>
              <a:tblGrid>
                <a:gridCol w="4140000"/>
                <a:gridCol w="4140000"/>
              </a:tblGrid>
              <a:tr h="432000">
                <a:tc>
                  <a:txBody>
                    <a:bodyPr/>
                    <a:lstStyle/>
                    <a:p>
                      <a:r>
                        <a:rPr lang="tr-TR" sz="1800" b="0" kern="1200" dirty="0" smtClean="0">
                          <a:solidFill>
                            <a:schemeClr val="tx1"/>
                          </a:solidFill>
                          <a:latin typeface="Arial" panose="020B0604020202020204" pitchFamily="34" charset="0"/>
                          <a:ea typeface="+mn-ea"/>
                          <a:cs typeface="Arial" panose="020B0604020202020204" pitchFamily="34" charset="0"/>
                        </a:rPr>
                        <a:t>Satın Alma ve Değer Artışlarında</a:t>
                      </a:r>
                      <a:endParaRPr lang="tr-TR" sz="18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tr-TR" sz="1800" b="0" kern="1200" dirty="0" smtClean="0">
                          <a:solidFill>
                            <a:schemeClr val="tx1"/>
                          </a:solidFill>
                          <a:latin typeface="Arial" panose="020B0604020202020204" pitchFamily="34" charset="0"/>
                          <a:ea typeface="+mn-ea"/>
                          <a:cs typeface="Arial" panose="020B0604020202020204" pitchFamily="34" charset="0"/>
                        </a:rPr>
                        <a:t>Fatura</a:t>
                      </a:r>
                      <a:endParaRPr lang="tr-TR" sz="18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32000">
                <a:tc>
                  <a:txBody>
                    <a:bodyPr/>
                    <a:lstStyle/>
                    <a:p>
                      <a:r>
                        <a:rPr lang="tr-TR" b="0" dirty="0" smtClean="0">
                          <a:solidFill>
                            <a:schemeClr val="tx1"/>
                          </a:solidFill>
                          <a:latin typeface="Arial" panose="020B0604020202020204" pitchFamily="34" charset="0"/>
                          <a:cs typeface="Arial" panose="020B0604020202020204" pitchFamily="34" charset="0"/>
                        </a:rPr>
                        <a:t>Alınan Bağış ve Hibelerde</a:t>
                      </a:r>
                      <a:endParaRPr lang="tr-TR"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b="0" dirty="0" smtClean="0">
                          <a:solidFill>
                            <a:schemeClr val="tx1"/>
                          </a:solidFill>
                          <a:latin typeface="Arial" panose="020B0604020202020204" pitchFamily="34" charset="0"/>
                          <a:cs typeface="Arial" panose="020B0604020202020204" pitchFamily="34" charset="0"/>
                        </a:rPr>
                        <a:t>Varsa Sözleşme,</a:t>
                      </a:r>
                      <a:r>
                        <a:rPr lang="tr-TR" b="0" baseline="0" dirty="0" smtClean="0">
                          <a:solidFill>
                            <a:schemeClr val="tx1"/>
                          </a:solidFill>
                          <a:latin typeface="Arial" panose="020B0604020202020204" pitchFamily="34" charset="0"/>
                          <a:cs typeface="Arial" panose="020B0604020202020204" pitchFamily="34" charset="0"/>
                        </a:rPr>
                        <a:t> Yoksa Harcama Yetkilisi/Üst Yönetici Kabul Onayı</a:t>
                      </a:r>
                      <a:endParaRPr lang="tr-TR"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00">
                <a:tc>
                  <a:txBody>
                    <a:bodyPr/>
                    <a:lstStyle/>
                    <a:p>
                      <a:r>
                        <a:rPr lang="tr-TR" b="0" dirty="0" smtClean="0">
                          <a:solidFill>
                            <a:schemeClr val="tx1"/>
                          </a:solidFill>
                          <a:latin typeface="Arial" panose="020B0604020202020204" pitchFamily="34" charset="0"/>
                          <a:cs typeface="Arial" panose="020B0604020202020204" pitchFamily="34" charset="0"/>
                        </a:rPr>
                        <a:t>Bedelsiz</a:t>
                      </a:r>
                      <a:r>
                        <a:rPr lang="tr-TR" b="0" baseline="0" dirty="0" smtClean="0">
                          <a:solidFill>
                            <a:schemeClr val="tx1"/>
                          </a:solidFill>
                          <a:latin typeface="Arial" panose="020B0604020202020204" pitchFamily="34" charset="0"/>
                          <a:cs typeface="Arial" panose="020B0604020202020204" pitchFamily="34" charset="0"/>
                        </a:rPr>
                        <a:t> Devirlerde</a:t>
                      </a:r>
                      <a:endParaRPr lang="tr-TR"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tr-TR" b="0" dirty="0" smtClean="0">
                          <a:solidFill>
                            <a:schemeClr val="tx1"/>
                          </a:solidFill>
                          <a:latin typeface="Arial" panose="020B0604020202020204" pitchFamily="34" charset="0"/>
                          <a:cs typeface="Arial" panose="020B0604020202020204" pitchFamily="34" charset="0"/>
                        </a:rPr>
                        <a:t>Protokol veya Karşı Tarafın Vereceği TİF.</a:t>
                      </a:r>
                      <a:endParaRPr lang="tr-TR"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32000">
                <a:tc>
                  <a:txBody>
                    <a:bodyPr/>
                    <a:lstStyle/>
                    <a:p>
                      <a:r>
                        <a:rPr lang="tr-TR" b="0" dirty="0" smtClean="0">
                          <a:solidFill>
                            <a:schemeClr val="tx1"/>
                          </a:solidFill>
                          <a:latin typeface="Arial" panose="020B0604020202020204" pitchFamily="34" charset="0"/>
                          <a:cs typeface="Arial" panose="020B0604020202020204" pitchFamily="34" charset="0"/>
                        </a:rPr>
                        <a:t>İadelerde</a:t>
                      </a:r>
                      <a:endParaRPr lang="tr-TR"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b="0" dirty="0" smtClean="0">
                          <a:solidFill>
                            <a:schemeClr val="tx1"/>
                          </a:solidFill>
                          <a:latin typeface="Arial" panose="020B0604020202020204" pitchFamily="34" charset="0"/>
                          <a:cs typeface="Arial" panose="020B0604020202020204" pitchFamily="34" charset="0"/>
                        </a:rPr>
                        <a:t>İadeye İlişkin Belge</a:t>
                      </a:r>
                      <a:endParaRPr lang="tr-TR"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00">
                <a:tc>
                  <a:txBody>
                    <a:bodyPr/>
                    <a:lstStyle/>
                    <a:p>
                      <a:r>
                        <a:rPr lang="tr-TR" b="0" dirty="0" smtClean="0">
                          <a:solidFill>
                            <a:schemeClr val="tx1"/>
                          </a:solidFill>
                          <a:latin typeface="Arial" panose="020B0604020202020204" pitchFamily="34" charset="0"/>
                          <a:cs typeface="Arial" panose="020B0604020202020204" pitchFamily="34" charset="0"/>
                        </a:rPr>
                        <a:t>İç İmkanlarla</a:t>
                      </a:r>
                      <a:r>
                        <a:rPr lang="tr-TR" b="0" baseline="0" dirty="0" smtClean="0">
                          <a:solidFill>
                            <a:schemeClr val="tx1"/>
                          </a:solidFill>
                          <a:latin typeface="Arial" panose="020B0604020202020204" pitchFamily="34" charset="0"/>
                          <a:cs typeface="Arial" panose="020B0604020202020204" pitchFamily="34" charset="0"/>
                        </a:rPr>
                        <a:t> Üretimlerde</a:t>
                      </a:r>
                      <a:endParaRPr lang="tr-TR"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tr-TR" b="0" dirty="0" err="1" smtClean="0">
                          <a:solidFill>
                            <a:schemeClr val="tx1"/>
                          </a:solidFill>
                          <a:latin typeface="Arial" panose="020B0604020202020204" pitchFamily="34" charset="0"/>
                          <a:cs typeface="Arial" panose="020B0604020202020204" pitchFamily="34" charset="0"/>
                        </a:rPr>
                        <a:t>TİF’in</a:t>
                      </a:r>
                      <a:r>
                        <a:rPr lang="tr-TR" b="0" dirty="0" smtClean="0">
                          <a:solidFill>
                            <a:schemeClr val="tx1"/>
                          </a:solidFill>
                          <a:latin typeface="Arial" panose="020B0604020202020204" pitchFamily="34" charset="0"/>
                          <a:cs typeface="Arial" panose="020B0604020202020204" pitchFamily="34" charset="0"/>
                        </a:rPr>
                        <a:t> Bir Nüshası ve Değ.</a:t>
                      </a:r>
                      <a:r>
                        <a:rPr lang="tr-TR" b="0" baseline="0" dirty="0" smtClean="0">
                          <a:solidFill>
                            <a:schemeClr val="tx1"/>
                          </a:solidFill>
                          <a:latin typeface="Arial" panose="020B0604020202020204" pitchFamily="34" charset="0"/>
                          <a:cs typeface="Arial" panose="020B0604020202020204" pitchFamily="34" charset="0"/>
                        </a:rPr>
                        <a:t> Tespit Kom. Tutanağı</a:t>
                      </a:r>
                      <a:endParaRPr lang="tr-TR"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32000">
                <a:tc>
                  <a:txBody>
                    <a:bodyPr/>
                    <a:lstStyle/>
                    <a:p>
                      <a:r>
                        <a:rPr lang="tr-TR" b="0" dirty="0" smtClean="0">
                          <a:solidFill>
                            <a:schemeClr val="tx1"/>
                          </a:solidFill>
                          <a:latin typeface="Arial" panose="020B0604020202020204" pitchFamily="34" charset="0"/>
                          <a:cs typeface="Arial" panose="020B0604020202020204" pitchFamily="34" charset="0"/>
                        </a:rPr>
                        <a:t>Sayım Noksanı veya Fazlalarında</a:t>
                      </a:r>
                      <a:endParaRPr lang="tr-TR"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b="0" dirty="0" smtClean="0">
                          <a:solidFill>
                            <a:schemeClr val="tx1"/>
                          </a:solidFill>
                          <a:latin typeface="Arial" panose="020B0604020202020204" pitchFamily="34" charset="0"/>
                          <a:cs typeface="Arial" panose="020B0604020202020204" pitchFamily="34" charset="0"/>
                        </a:rPr>
                        <a:t>Sayım Tutanağı</a:t>
                      </a:r>
                      <a:endParaRPr lang="tr-TR"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00">
                <a:tc>
                  <a:txBody>
                    <a:bodyPr/>
                    <a:lstStyle/>
                    <a:p>
                      <a:r>
                        <a:rPr lang="tr-TR" b="0" dirty="0" smtClean="0">
                          <a:solidFill>
                            <a:schemeClr val="tx1"/>
                          </a:solidFill>
                          <a:latin typeface="Arial" panose="020B0604020202020204" pitchFamily="34" charset="0"/>
                          <a:cs typeface="Arial" panose="020B0604020202020204" pitchFamily="34" charset="0"/>
                        </a:rPr>
                        <a:t>Tüketim Çıkışlarında </a:t>
                      </a:r>
                      <a:endParaRPr lang="tr-TR"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tr-TR" b="0" dirty="0" smtClean="0">
                          <a:solidFill>
                            <a:schemeClr val="tx1"/>
                          </a:solidFill>
                          <a:latin typeface="Arial" panose="020B0604020202020204" pitchFamily="34" charset="0"/>
                          <a:cs typeface="Arial" panose="020B0604020202020204" pitchFamily="34" charset="0"/>
                        </a:rPr>
                        <a:t>Taşınır İstek Belgesi</a:t>
                      </a:r>
                      <a:endParaRPr lang="tr-TR"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32000">
                <a:tc>
                  <a:txBody>
                    <a:bodyPr/>
                    <a:lstStyle/>
                    <a:p>
                      <a:r>
                        <a:rPr lang="tr-TR" b="0" dirty="0" smtClean="0">
                          <a:solidFill>
                            <a:schemeClr val="tx1"/>
                          </a:solidFill>
                          <a:latin typeface="Arial" panose="020B0604020202020204" pitchFamily="34" charset="0"/>
                          <a:cs typeface="Arial" panose="020B0604020202020204" pitchFamily="34" charset="0"/>
                        </a:rPr>
                        <a:t>Satış ve Bağışlarda </a:t>
                      </a:r>
                      <a:endParaRPr lang="tr-TR"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b="0" dirty="0" smtClean="0">
                          <a:solidFill>
                            <a:schemeClr val="tx1"/>
                          </a:solidFill>
                          <a:latin typeface="Arial" panose="020B0604020202020204" pitchFamily="34" charset="0"/>
                          <a:cs typeface="Arial" panose="020B0604020202020204" pitchFamily="34" charset="0"/>
                        </a:rPr>
                        <a:t>Yetkili</a:t>
                      </a:r>
                      <a:r>
                        <a:rPr lang="tr-TR" b="0" baseline="0" dirty="0" smtClean="0">
                          <a:solidFill>
                            <a:schemeClr val="tx1"/>
                          </a:solidFill>
                          <a:latin typeface="Arial" panose="020B0604020202020204" pitchFamily="34" charset="0"/>
                          <a:cs typeface="Arial" panose="020B0604020202020204" pitchFamily="34" charset="0"/>
                        </a:rPr>
                        <a:t> Makamın veya Organın Onay veya Kararı </a:t>
                      </a:r>
                      <a:endParaRPr lang="tr-TR"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00">
                <a:tc>
                  <a:txBody>
                    <a:bodyPr/>
                    <a:lstStyle/>
                    <a:p>
                      <a:r>
                        <a:rPr lang="tr-TR" b="0" dirty="0" smtClean="0">
                          <a:solidFill>
                            <a:schemeClr val="tx1"/>
                          </a:solidFill>
                          <a:latin typeface="Arial" panose="020B0604020202020204" pitchFamily="34" charset="0"/>
                          <a:cs typeface="Arial" panose="020B0604020202020204" pitchFamily="34" charset="0"/>
                        </a:rPr>
                        <a:t>Çalıntı, Kayıp,</a:t>
                      </a:r>
                      <a:r>
                        <a:rPr lang="tr-TR" b="0" baseline="0" dirty="0" smtClean="0">
                          <a:solidFill>
                            <a:schemeClr val="tx1"/>
                          </a:solidFill>
                          <a:latin typeface="Arial" panose="020B0604020202020204" pitchFamily="34" charset="0"/>
                          <a:cs typeface="Arial" panose="020B0604020202020204" pitchFamily="34" charset="0"/>
                        </a:rPr>
                        <a:t> Yok Olma, Hurdaya Ayırmalarda </a:t>
                      </a:r>
                      <a:endParaRPr lang="tr-TR"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tr-TR" b="0" dirty="0" smtClean="0">
                          <a:solidFill>
                            <a:schemeClr val="tx1"/>
                          </a:solidFill>
                          <a:latin typeface="Arial" panose="020B0604020202020204" pitchFamily="34" charset="0"/>
                          <a:cs typeface="Arial" panose="020B0604020202020204" pitchFamily="34" charset="0"/>
                        </a:rPr>
                        <a:t>Kayıttan Düşme Teklif ve Onay Tutanağı</a:t>
                      </a:r>
                      <a:endParaRPr lang="tr-TR"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3878702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4672" y="491470"/>
            <a:ext cx="7884000" cy="540000"/>
          </a:xfrm>
        </p:spPr>
        <p:txBody>
          <a:bodyPr>
            <a:noAutofit/>
          </a:bodyPr>
          <a:lstStyle/>
          <a:p>
            <a:r>
              <a:rPr lang="tr-TR" sz="1800" b="1" dirty="0" smtClean="0">
                <a:solidFill>
                  <a:schemeClr val="bg1"/>
                </a:solidFill>
                <a:latin typeface="Arial" panose="020B0604020202020204" pitchFamily="34" charset="0"/>
                <a:cs typeface="Arial" panose="020B0604020202020204" pitchFamily="34" charset="0"/>
              </a:rPr>
              <a:t>F. TAŞINIR İŞLEMLERİ</a:t>
            </a:r>
            <a:endParaRPr lang="tr-TR" sz="1800" b="1" dirty="0">
              <a:solidFill>
                <a:schemeClr val="bg1"/>
              </a:solidFill>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16</a:t>
            </a:fld>
            <a:endParaRPr lang="en-US" dirty="0">
              <a:solidFill>
                <a:prstClr val="black">
                  <a:tint val="75000"/>
                </a:prstClr>
              </a:solidFill>
            </a:endParaRPr>
          </a:p>
        </p:txBody>
      </p:sp>
      <p:pic>
        <p:nvPicPr>
          <p:cNvPr id="5" name="Resim 4"/>
          <p:cNvPicPr>
            <a:picLocks noChangeAspect="1"/>
          </p:cNvPicPr>
          <p:nvPr/>
        </p:nvPicPr>
        <p:blipFill>
          <a:blip r:embed="rId2"/>
          <a:stretch>
            <a:fillRect/>
          </a:stretch>
        </p:blipFill>
        <p:spPr>
          <a:xfrm>
            <a:off x="378963" y="1132112"/>
            <a:ext cx="1221239" cy="168729"/>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2964175299"/>
              </p:ext>
            </p:extLst>
          </p:nvPr>
        </p:nvGraphicFramePr>
        <p:xfrm>
          <a:off x="432000" y="2003928"/>
          <a:ext cx="8280000" cy="3916080"/>
        </p:xfrm>
        <a:graphic>
          <a:graphicData uri="http://schemas.openxmlformats.org/drawingml/2006/table">
            <a:tbl>
              <a:tblPr firstRow="1" bandRow="1">
                <a:tableStyleId>{2D5ABB26-0587-4C30-8999-92F81FD0307C}</a:tableStyleId>
              </a:tblPr>
              <a:tblGrid>
                <a:gridCol w="4140000"/>
                <a:gridCol w="4140000"/>
              </a:tblGrid>
              <a:tr h="468000">
                <a:tc>
                  <a:txBody>
                    <a:bodyPr/>
                    <a:lstStyle/>
                    <a:p>
                      <a:pPr algn="ctr"/>
                      <a:r>
                        <a:rPr lang="tr-TR" sz="1800" b="1" kern="1200" dirty="0" smtClean="0">
                          <a:solidFill>
                            <a:schemeClr val="bg1"/>
                          </a:solidFill>
                          <a:latin typeface="Arial" panose="020B0604020202020204" pitchFamily="34" charset="0"/>
                          <a:ea typeface="+mn-ea"/>
                          <a:cs typeface="Arial" panose="020B0604020202020204" pitchFamily="34" charset="0"/>
                        </a:rPr>
                        <a:t>GİRİŞ İŞLEMLERİ</a:t>
                      </a:r>
                      <a:endParaRPr lang="tr-TR" sz="1800" b="1" kern="1200" dirty="0">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bg1"/>
                          </a:solidFill>
                          <a:latin typeface="Arial" panose="020B0604020202020204" pitchFamily="34" charset="0"/>
                          <a:ea typeface="+mn-ea"/>
                          <a:cs typeface="Arial" panose="020B0604020202020204" pitchFamily="34" charset="0"/>
                        </a:rPr>
                        <a:t>ÇIKIŞ İŞLEMLERİ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468000">
                <a:tc>
                  <a:txBody>
                    <a:bodyPr/>
                    <a:lstStyle/>
                    <a:p>
                      <a:pPr marL="0" algn="l" defTabSz="457200" rtl="0" eaLnBrk="1" latinLnBrk="0" hangingPunct="1"/>
                      <a:r>
                        <a:rPr lang="tr-TR" sz="1800" kern="1200" dirty="0" smtClean="0">
                          <a:solidFill>
                            <a:schemeClr val="tx1"/>
                          </a:solidFill>
                          <a:latin typeface="Arial" panose="020B0604020202020204" pitchFamily="34" charset="0"/>
                          <a:ea typeface="+mn-ea"/>
                          <a:cs typeface="Arial" panose="020B0604020202020204" pitchFamily="34" charset="0"/>
                        </a:rPr>
                        <a:t>Satın alma</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l" defTabSz="457200" rtl="0" eaLnBrk="1" latinLnBrk="0" hangingPunct="1"/>
                      <a:r>
                        <a:rPr lang="tr-TR" sz="1800" kern="1200" dirty="0" smtClean="0">
                          <a:solidFill>
                            <a:schemeClr val="tx1"/>
                          </a:solidFill>
                          <a:latin typeface="Arial" panose="020B0604020202020204" pitchFamily="34" charset="0"/>
                          <a:ea typeface="+mn-ea"/>
                          <a:cs typeface="Arial" panose="020B0604020202020204" pitchFamily="34" charset="0"/>
                        </a:rPr>
                        <a:t>Tüketim</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68000">
                <a:tc>
                  <a:txBody>
                    <a:bodyPr/>
                    <a:lstStyle/>
                    <a:p>
                      <a:pPr marL="0" algn="l" defTabSz="457200" rtl="0" eaLnBrk="1" latinLnBrk="0" hangingPunct="1"/>
                      <a:r>
                        <a:rPr lang="tr-TR" sz="1800" kern="1200" dirty="0" smtClean="0">
                          <a:solidFill>
                            <a:schemeClr val="tx1"/>
                          </a:solidFill>
                          <a:latin typeface="Arial" panose="020B0604020202020204" pitchFamily="34" charset="0"/>
                          <a:ea typeface="+mn-ea"/>
                          <a:cs typeface="Arial" panose="020B0604020202020204" pitchFamily="34" charset="0"/>
                        </a:rPr>
                        <a:t>Bağış</a:t>
                      </a:r>
                      <a:r>
                        <a:rPr lang="tr-TR" sz="1800" kern="1200" baseline="0" dirty="0" smtClean="0">
                          <a:solidFill>
                            <a:schemeClr val="tx1"/>
                          </a:solidFill>
                          <a:latin typeface="Arial" panose="020B0604020202020204" pitchFamily="34" charset="0"/>
                          <a:ea typeface="+mn-ea"/>
                          <a:cs typeface="Arial" panose="020B0604020202020204" pitchFamily="34" charset="0"/>
                        </a:rPr>
                        <a:t> ve Yardım Alma</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lang="tr-TR" sz="1800" kern="1200" dirty="0" smtClean="0">
                          <a:solidFill>
                            <a:schemeClr val="tx1"/>
                          </a:solidFill>
                          <a:latin typeface="Arial" panose="020B0604020202020204" pitchFamily="34" charset="0"/>
                          <a:ea typeface="+mn-ea"/>
                          <a:cs typeface="Arial" panose="020B0604020202020204" pitchFamily="34" charset="0"/>
                        </a:rPr>
                        <a:t>Kullanım</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8000">
                <a:tc>
                  <a:txBody>
                    <a:bodyPr/>
                    <a:lstStyle/>
                    <a:p>
                      <a:pPr marL="0" algn="l" defTabSz="457200" rtl="0" eaLnBrk="1" latinLnBrk="0" hangingPunct="1"/>
                      <a:r>
                        <a:rPr lang="tr-TR" sz="1800" kern="1200" dirty="0" smtClean="0">
                          <a:solidFill>
                            <a:schemeClr val="tx1"/>
                          </a:solidFill>
                          <a:latin typeface="Arial" panose="020B0604020202020204" pitchFamily="34" charset="0"/>
                          <a:ea typeface="+mn-ea"/>
                          <a:cs typeface="Arial" panose="020B0604020202020204" pitchFamily="34" charset="0"/>
                        </a:rPr>
                        <a:t>Devir Alma</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l" defTabSz="457200" rtl="0" eaLnBrk="1" latinLnBrk="0" hangingPunct="1"/>
                      <a:r>
                        <a:rPr lang="tr-TR" sz="1800" kern="1200" dirty="0" smtClean="0">
                          <a:solidFill>
                            <a:schemeClr val="tx1"/>
                          </a:solidFill>
                          <a:latin typeface="Arial" panose="020B0604020202020204" pitchFamily="34" charset="0"/>
                          <a:ea typeface="+mn-ea"/>
                          <a:cs typeface="Arial" panose="020B0604020202020204" pitchFamily="34" charset="0"/>
                        </a:rPr>
                        <a:t>Devretme</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68000">
                <a:tc>
                  <a:txBody>
                    <a:bodyPr/>
                    <a:lstStyle/>
                    <a:p>
                      <a:pPr marL="0" algn="l" defTabSz="457200" rtl="0" eaLnBrk="1" latinLnBrk="0" hangingPunct="1"/>
                      <a:r>
                        <a:rPr lang="tr-TR" sz="1800" kern="1200" dirty="0" smtClean="0">
                          <a:solidFill>
                            <a:schemeClr val="tx1"/>
                          </a:solidFill>
                          <a:latin typeface="Arial" panose="020B0604020202020204" pitchFamily="34" charset="0"/>
                          <a:ea typeface="+mn-ea"/>
                          <a:cs typeface="Arial" panose="020B0604020202020204" pitchFamily="34" charset="0"/>
                        </a:rPr>
                        <a:t>Sayım Fazlası</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lang="tr-TR" sz="1800" kern="1200" dirty="0" smtClean="0">
                          <a:solidFill>
                            <a:schemeClr val="tx1"/>
                          </a:solidFill>
                          <a:latin typeface="Arial" panose="020B0604020202020204" pitchFamily="34" charset="0"/>
                          <a:ea typeface="+mn-ea"/>
                          <a:cs typeface="Arial" panose="020B0604020202020204" pitchFamily="34" charset="0"/>
                        </a:rPr>
                        <a:t>Bağış</a:t>
                      </a:r>
                      <a:r>
                        <a:rPr lang="tr-TR" sz="1800" kern="1200" baseline="0" dirty="0" smtClean="0">
                          <a:solidFill>
                            <a:schemeClr val="tx1"/>
                          </a:solidFill>
                          <a:latin typeface="Arial" panose="020B0604020202020204" pitchFamily="34" charset="0"/>
                          <a:ea typeface="+mn-ea"/>
                          <a:cs typeface="Arial" panose="020B0604020202020204" pitchFamily="34" charset="0"/>
                        </a:rPr>
                        <a:t> ve Yardımda Bulunma</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8000">
                <a:tc>
                  <a:txBody>
                    <a:bodyPr/>
                    <a:lstStyle/>
                    <a:p>
                      <a:pPr marL="0" algn="l" defTabSz="457200" rtl="0" eaLnBrk="1" latinLnBrk="0" hangingPunct="1"/>
                      <a:r>
                        <a:rPr lang="tr-TR" sz="1800" kern="1200" dirty="0" smtClean="0">
                          <a:solidFill>
                            <a:schemeClr val="tx1"/>
                          </a:solidFill>
                          <a:latin typeface="Arial" panose="020B0604020202020204" pitchFamily="34" charset="0"/>
                          <a:ea typeface="+mn-ea"/>
                          <a:cs typeface="Arial" panose="020B0604020202020204" pitchFamily="34" charset="0"/>
                        </a:rPr>
                        <a:t>İade</a:t>
                      </a:r>
                      <a:r>
                        <a:rPr lang="tr-TR" sz="1800" kern="1200" baseline="0" dirty="0" smtClean="0">
                          <a:solidFill>
                            <a:schemeClr val="tx1"/>
                          </a:solidFill>
                          <a:latin typeface="Arial" panose="020B0604020202020204" pitchFamily="34" charset="0"/>
                          <a:ea typeface="+mn-ea"/>
                          <a:cs typeface="Arial" panose="020B0604020202020204" pitchFamily="34" charset="0"/>
                        </a:rPr>
                        <a:t> Alma</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kern="1200" dirty="0" smtClean="0">
                          <a:solidFill>
                            <a:schemeClr val="tx1"/>
                          </a:solidFill>
                          <a:latin typeface="Arial" panose="020B0604020202020204" pitchFamily="34" charset="0"/>
                          <a:ea typeface="+mn-ea"/>
                          <a:cs typeface="Arial" panose="020B0604020202020204" pitchFamily="34" charset="0"/>
                        </a:rPr>
                        <a:t>Kullanılmaz</a:t>
                      </a:r>
                      <a:r>
                        <a:rPr lang="tr-TR" sz="1800" kern="1200" baseline="0" dirty="0" smtClean="0">
                          <a:solidFill>
                            <a:schemeClr val="tx1"/>
                          </a:solidFill>
                          <a:latin typeface="Arial" panose="020B0604020202020204" pitchFamily="34" charset="0"/>
                          <a:ea typeface="+mn-ea"/>
                          <a:cs typeface="Arial" panose="020B0604020202020204" pitchFamily="34" charset="0"/>
                        </a:rPr>
                        <a:t> Hale Gelme, Yok Olma veya Sayım Noksanı</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68000">
                <a:tc>
                  <a:txBody>
                    <a:bodyPr/>
                    <a:lstStyle/>
                    <a:p>
                      <a:pPr marL="0" algn="l" defTabSz="457200" rtl="0" eaLnBrk="1" latinLnBrk="0" hangingPunct="1"/>
                      <a:r>
                        <a:rPr lang="tr-TR" sz="1800" kern="1200" dirty="0" smtClean="0">
                          <a:solidFill>
                            <a:schemeClr val="tx1"/>
                          </a:solidFill>
                          <a:latin typeface="Arial" panose="020B0604020202020204" pitchFamily="34" charset="0"/>
                          <a:ea typeface="+mn-ea"/>
                          <a:cs typeface="Arial" panose="020B0604020202020204" pitchFamily="34" charset="0"/>
                        </a:rPr>
                        <a:t>Tasfiye Sonucu</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kern="1200" dirty="0" smtClean="0">
                          <a:solidFill>
                            <a:schemeClr val="tx1"/>
                          </a:solidFill>
                          <a:latin typeface="Arial" panose="020B0604020202020204" pitchFamily="34" charset="0"/>
                          <a:ea typeface="+mn-ea"/>
                          <a:cs typeface="Arial" panose="020B0604020202020204" pitchFamily="34" charset="0"/>
                        </a:rPr>
                        <a:t>Hurdaya</a:t>
                      </a:r>
                      <a:r>
                        <a:rPr lang="tr-TR" sz="1800" kern="1200" baseline="0" dirty="0" smtClean="0">
                          <a:solidFill>
                            <a:schemeClr val="tx1"/>
                          </a:solidFill>
                          <a:latin typeface="Arial" panose="020B0604020202020204" pitchFamily="34" charset="0"/>
                          <a:ea typeface="+mn-ea"/>
                          <a:cs typeface="Arial" panose="020B0604020202020204" pitchFamily="34" charset="0"/>
                        </a:rPr>
                        <a:t> Ayırma</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8000">
                <a:tc>
                  <a:txBody>
                    <a:bodyPr/>
                    <a:lstStyle/>
                    <a:p>
                      <a:r>
                        <a:rPr lang="tr-TR" sz="1800" dirty="0" smtClean="0">
                          <a:latin typeface="Arial" panose="020B0604020202020204" pitchFamily="34" charset="0"/>
                          <a:cs typeface="Arial" panose="020B0604020202020204" pitchFamily="34" charset="0"/>
                        </a:rPr>
                        <a:t>İç</a:t>
                      </a:r>
                      <a:r>
                        <a:rPr lang="tr-TR" sz="1800" baseline="0" dirty="0" smtClean="0">
                          <a:latin typeface="Arial" panose="020B0604020202020204" pitchFamily="34" charset="0"/>
                          <a:cs typeface="Arial" panose="020B0604020202020204" pitchFamily="34" charset="0"/>
                        </a:rPr>
                        <a:t> İmkanlarla Üretme</a:t>
                      </a:r>
                      <a:endParaRPr lang="tr-TR"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tr-TR"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1329889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3477" y="491470"/>
            <a:ext cx="7884000" cy="540000"/>
          </a:xfrm>
        </p:spPr>
        <p:txBody>
          <a:bodyPr>
            <a:noAutofit/>
          </a:bodyPr>
          <a:lstStyle/>
          <a:p>
            <a:r>
              <a:rPr lang="tr-TR" sz="1800" b="1" dirty="0" smtClean="0">
                <a:solidFill>
                  <a:schemeClr val="bg1"/>
                </a:solidFill>
                <a:latin typeface="Arial" panose="020B0604020202020204" pitchFamily="34" charset="0"/>
                <a:cs typeface="Arial" panose="020B0604020202020204" pitchFamily="34" charset="0"/>
              </a:rPr>
              <a:t>G.TAŞINIR İŞLEMLERİNİN MUHASEBE BİRİMİNE BİLDİRİLMESİ </a:t>
            </a:r>
            <a:endParaRPr lang="tr-TR" sz="1800" b="1" dirty="0">
              <a:solidFill>
                <a:schemeClr val="bg1"/>
              </a:solidFill>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17</a:t>
            </a:fld>
            <a:endParaRPr lang="en-US" dirty="0">
              <a:solidFill>
                <a:prstClr val="black">
                  <a:tint val="75000"/>
                </a:prstClr>
              </a:solidFill>
            </a:endParaRPr>
          </a:p>
        </p:txBody>
      </p:sp>
      <p:pic>
        <p:nvPicPr>
          <p:cNvPr id="6" name="Resim 5"/>
          <p:cNvPicPr>
            <a:picLocks noChangeAspect="1"/>
          </p:cNvPicPr>
          <p:nvPr/>
        </p:nvPicPr>
        <p:blipFill>
          <a:blip r:embed="rId2"/>
          <a:stretch>
            <a:fillRect/>
          </a:stretch>
        </p:blipFill>
        <p:spPr>
          <a:xfrm>
            <a:off x="368077" y="1142998"/>
            <a:ext cx="1221239" cy="168729"/>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830140127"/>
              </p:ext>
            </p:extLst>
          </p:nvPr>
        </p:nvGraphicFramePr>
        <p:xfrm>
          <a:off x="432000" y="1564381"/>
          <a:ext cx="8280000" cy="4680000"/>
        </p:xfrm>
        <a:graphic>
          <a:graphicData uri="http://schemas.openxmlformats.org/drawingml/2006/table">
            <a:tbl>
              <a:tblPr firstRow="1" bandRow="1">
                <a:tableStyleId>{2D5ABB26-0587-4C30-8999-92F81FD0307C}</a:tableStyleId>
              </a:tblPr>
              <a:tblGrid>
                <a:gridCol w="4140000"/>
                <a:gridCol w="4140000"/>
              </a:tblGrid>
              <a:tr h="1260000">
                <a:tc>
                  <a:txBody>
                    <a:bodyPr/>
                    <a:lstStyle/>
                    <a:p>
                      <a:pPr marL="0" algn="l" defTabSz="457200" rtl="0" eaLnBrk="1" latinLnBrk="0" hangingPunct="1"/>
                      <a:r>
                        <a:rPr lang="tr-TR" sz="1800" kern="1200" dirty="0" smtClean="0">
                          <a:solidFill>
                            <a:schemeClr val="tx1"/>
                          </a:solidFill>
                          <a:latin typeface="Arial" panose="020B0604020202020204" pitchFamily="34" charset="0"/>
                          <a:ea typeface="+mn-ea"/>
                          <a:cs typeface="Arial" panose="020B0604020202020204" pitchFamily="34" charset="0"/>
                        </a:rPr>
                        <a:t>Satın alma ve değer</a:t>
                      </a:r>
                      <a:r>
                        <a:rPr lang="tr-TR" sz="1800" kern="1200" baseline="0" dirty="0" smtClean="0">
                          <a:solidFill>
                            <a:schemeClr val="tx1"/>
                          </a:solidFill>
                          <a:latin typeface="Arial" panose="020B0604020202020204" pitchFamily="34" charset="0"/>
                          <a:ea typeface="+mn-ea"/>
                          <a:cs typeface="Arial" panose="020B0604020202020204" pitchFamily="34" charset="0"/>
                        </a:rPr>
                        <a:t> artışı harcamalarında</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kern="1200" dirty="0" smtClean="0">
                          <a:solidFill>
                            <a:schemeClr val="tx1"/>
                          </a:solidFill>
                          <a:latin typeface="Arial" panose="020B0604020202020204" pitchFamily="34" charset="0"/>
                          <a:ea typeface="+mn-ea"/>
                          <a:cs typeface="Arial" panose="020B0604020202020204" pitchFamily="34" charset="0"/>
                        </a:rPr>
                        <a:t>Taşınır işlem fişlerinin bir nüshası ödeme</a:t>
                      </a:r>
                      <a:r>
                        <a:rPr lang="tr-TR" sz="1800" kern="1200" baseline="0" dirty="0" smtClean="0">
                          <a:solidFill>
                            <a:schemeClr val="tx1"/>
                          </a:solidFill>
                          <a:latin typeface="Arial" panose="020B0604020202020204" pitchFamily="34" charset="0"/>
                          <a:ea typeface="+mn-ea"/>
                          <a:cs typeface="Arial" panose="020B0604020202020204" pitchFamily="34" charset="0"/>
                        </a:rPr>
                        <a:t> emri belgesi ekinde…</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260000">
                <a:tc>
                  <a:txBody>
                    <a:bodyPr/>
                    <a:lstStyle/>
                    <a:p>
                      <a:pPr marL="0" algn="l" defTabSz="457200" rtl="0" eaLnBrk="1" latinLnBrk="0" hangingPunct="1"/>
                      <a:r>
                        <a:rPr lang="tr-TR" sz="1800" kern="1200" dirty="0" smtClean="0">
                          <a:solidFill>
                            <a:schemeClr val="tx1"/>
                          </a:solidFill>
                          <a:latin typeface="Arial" panose="020B0604020202020204" pitchFamily="34" charset="0"/>
                          <a:ea typeface="+mn-ea"/>
                          <a:cs typeface="Arial" panose="020B0604020202020204" pitchFamily="34" charset="0"/>
                        </a:rPr>
                        <a:t>Diğer girişler ve dayanıklı taşınır çıkışları(253,254,255)</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kern="1200" dirty="0" smtClean="0">
                          <a:solidFill>
                            <a:schemeClr val="tx1"/>
                          </a:solidFill>
                          <a:latin typeface="Arial" panose="020B0604020202020204" pitchFamily="34" charset="0"/>
                          <a:ea typeface="+mn-ea"/>
                          <a:cs typeface="Arial" panose="020B0604020202020204" pitchFamily="34" charset="0"/>
                        </a:rPr>
                        <a:t>Düzenleme tarihini takip eden en geç </a:t>
                      </a:r>
                      <a:r>
                        <a:rPr lang="tr-TR" sz="1800" b="1" kern="1200" dirty="0" smtClean="0">
                          <a:solidFill>
                            <a:schemeClr val="tx1"/>
                          </a:solidFill>
                          <a:latin typeface="Arial" panose="020B0604020202020204" pitchFamily="34" charset="0"/>
                          <a:ea typeface="+mn-ea"/>
                          <a:cs typeface="Arial" panose="020B0604020202020204" pitchFamily="34" charset="0"/>
                        </a:rPr>
                        <a:t>on</a:t>
                      </a:r>
                      <a:r>
                        <a:rPr lang="tr-TR" sz="1800" kern="1200" dirty="0" smtClean="0">
                          <a:solidFill>
                            <a:schemeClr val="tx1"/>
                          </a:solidFill>
                          <a:latin typeface="Arial" panose="020B0604020202020204" pitchFamily="34" charset="0"/>
                          <a:ea typeface="+mn-ea"/>
                          <a:cs typeface="Arial" panose="020B0604020202020204" pitchFamily="34" charset="0"/>
                        </a:rPr>
                        <a:t> </a:t>
                      </a:r>
                      <a:r>
                        <a:rPr lang="tr-TR" sz="1800" b="1" kern="1200" dirty="0" smtClean="0">
                          <a:solidFill>
                            <a:schemeClr val="tx1"/>
                          </a:solidFill>
                          <a:latin typeface="Arial" panose="020B0604020202020204" pitchFamily="34" charset="0"/>
                          <a:ea typeface="+mn-ea"/>
                          <a:cs typeface="Arial" panose="020B0604020202020204" pitchFamily="34" charset="0"/>
                        </a:rPr>
                        <a:t>gün</a:t>
                      </a:r>
                      <a:r>
                        <a:rPr lang="tr-TR" sz="1800" kern="1200" dirty="0" smtClean="0">
                          <a:solidFill>
                            <a:schemeClr val="tx1"/>
                          </a:solidFill>
                          <a:latin typeface="Arial" panose="020B0604020202020204" pitchFamily="34" charset="0"/>
                          <a:ea typeface="+mn-ea"/>
                          <a:cs typeface="Arial" panose="020B0604020202020204" pitchFamily="34" charset="0"/>
                        </a:rPr>
                        <a:t> içinde ve her durumda </a:t>
                      </a:r>
                      <a:r>
                        <a:rPr lang="tr-TR" sz="1800" b="1" kern="1200" dirty="0" smtClean="0">
                          <a:solidFill>
                            <a:schemeClr val="tx1"/>
                          </a:solidFill>
                          <a:latin typeface="Arial" panose="020B0604020202020204" pitchFamily="34" charset="0"/>
                          <a:ea typeface="+mn-ea"/>
                          <a:cs typeface="Arial" panose="020B0604020202020204" pitchFamily="34" charset="0"/>
                        </a:rPr>
                        <a:t>mali yıl sona ermeden önce</a:t>
                      </a:r>
                      <a:r>
                        <a:rPr lang="tr-TR" sz="1800" kern="1200" dirty="0" smtClean="0">
                          <a:solidFill>
                            <a:schemeClr val="tx1"/>
                          </a:solidFill>
                          <a:latin typeface="Arial" panose="020B0604020202020204" pitchFamily="34" charset="0"/>
                          <a:ea typeface="+mn-ea"/>
                          <a:cs typeface="Arial" panose="020B0604020202020204" pitchFamily="34" charset="0"/>
                        </a:rPr>
                        <a:t>…</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0000">
                <a:tc>
                  <a:txBody>
                    <a:bodyPr/>
                    <a:lstStyle/>
                    <a:p>
                      <a:r>
                        <a:rPr lang="tr-TR" sz="1800" dirty="0" smtClean="0">
                          <a:latin typeface="Arial" panose="020B0604020202020204" pitchFamily="34" charset="0"/>
                          <a:cs typeface="Arial" panose="020B0604020202020204" pitchFamily="34" charset="0"/>
                        </a:rPr>
                        <a:t>Tüketim Malzemesi Çıkışları(150)</a:t>
                      </a:r>
                      <a:endParaRPr lang="tr-TR"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tr-TR" sz="1800" b="1" dirty="0" smtClean="0">
                          <a:latin typeface="Arial" panose="020B0604020202020204" pitchFamily="34" charset="0"/>
                          <a:cs typeface="Arial" panose="020B0604020202020204" pitchFamily="34" charset="0"/>
                        </a:rPr>
                        <a:t>Üç ayı geçmemek üzere</a:t>
                      </a:r>
                      <a:r>
                        <a:rPr lang="tr-TR" sz="1800" dirty="0" smtClean="0">
                          <a:latin typeface="Arial" panose="020B0604020202020204" pitchFamily="34" charset="0"/>
                          <a:cs typeface="Arial" panose="020B0604020202020204" pitchFamily="34" charset="0"/>
                        </a:rPr>
                        <a:t> üst yöneticiler tarafından belirlenen sürede kullanılmış tüketim malzemelerinin taşınır II</a:t>
                      </a:r>
                      <a:r>
                        <a:rPr lang="tr-TR" sz="1800" baseline="0" dirty="0" smtClean="0">
                          <a:latin typeface="Arial" panose="020B0604020202020204" pitchFamily="34" charset="0"/>
                          <a:cs typeface="Arial" panose="020B0604020202020204" pitchFamily="34" charset="0"/>
                        </a:rPr>
                        <a:t> </a:t>
                      </a:r>
                      <a:r>
                        <a:rPr lang="tr-TR" sz="1800" baseline="0" dirty="0" err="1" smtClean="0">
                          <a:latin typeface="Arial" panose="020B0604020202020204" pitchFamily="34" charset="0"/>
                          <a:cs typeface="Arial" panose="020B0604020202020204" pitchFamily="34" charset="0"/>
                        </a:rPr>
                        <a:t>nci</a:t>
                      </a:r>
                      <a:r>
                        <a:rPr lang="tr-TR" sz="1800" baseline="0" dirty="0" smtClean="0">
                          <a:latin typeface="Arial" panose="020B0604020202020204" pitchFamily="34" charset="0"/>
                          <a:cs typeface="Arial" panose="020B0604020202020204" pitchFamily="34" charset="0"/>
                        </a:rPr>
                        <a:t> düzey detay kodu bazında düzenlenen onaylı bir listesi, en geç ilgili dönemin son iş günü mesai bitimine kadar…</a:t>
                      </a:r>
                      <a:endParaRPr lang="tr-TR"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2061172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1931" y="491470"/>
            <a:ext cx="7884000" cy="540000"/>
          </a:xfrm>
        </p:spPr>
        <p:txBody>
          <a:bodyPr>
            <a:noAutofit/>
          </a:bodyPr>
          <a:lstStyle/>
          <a:p>
            <a:r>
              <a:rPr lang="tr-TR" sz="1800" b="1" dirty="0" smtClean="0">
                <a:solidFill>
                  <a:schemeClr val="bg1"/>
                </a:solidFill>
                <a:latin typeface="Arial" panose="020B0604020202020204" pitchFamily="34" charset="0"/>
                <a:cs typeface="Arial" panose="020B0604020202020204" pitchFamily="34" charset="0"/>
              </a:rPr>
              <a:t>H. TAŞINIR YÖNETİM HESABI</a:t>
            </a:r>
            <a:endParaRPr lang="tr-TR" sz="1800" b="1" dirty="0">
              <a:solidFill>
                <a:schemeClr val="bg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256290"/>
            <a:ext cx="9143999" cy="5421086"/>
          </a:xfrm>
        </p:spPr>
        <p:txBody>
          <a:bodyPr lIns="540000" tIns="0" rIns="540000" bIns="0" anchor="ctr" anchorCtr="0">
            <a:noAutofit/>
          </a:bodyPr>
          <a:lstStyle/>
          <a:p>
            <a:pPr marL="0" indent="0">
              <a:lnSpc>
                <a:spcPct val="150000"/>
              </a:lnSpc>
              <a:buNone/>
            </a:pPr>
            <a:r>
              <a:rPr lang="tr-TR" sz="2200" b="1" dirty="0">
                <a:latin typeface="Arial" panose="020B0604020202020204" pitchFamily="34" charset="0"/>
                <a:cs typeface="Arial" panose="020B0604020202020204" pitchFamily="34" charset="0"/>
              </a:rPr>
              <a:t>Taşınır yönetim hesabı aşağıdaki cetvellerden oluşur</a:t>
            </a:r>
            <a:r>
              <a:rPr lang="tr-TR" sz="2200" b="1" dirty="0" smtClean="0">
                <a:latin typeface="Arial" panose="020B0604020202020204" pitchFamily="34" charset="0"/>
                <a:cs typeface="Arial" panose="020B0604020202020204" pitchFamily="34" charset="0"/>
              </a:rPr>
              <a:t>;</a:t>
            </a:r>
            <a:endParaRPr lang="tr-TR" sz="2200" dirty="0">
              <a:latin typeface="Arial" panose="020B0604020202020204" pitchFamily="34" charset="0"/>
              <a:cs typeface="Arial" panose="020B0604020202020204" pitchFamily="34" charset="0"/>
            </a:endParaRPr>
          </a:p>
          <a:p>
            <a:pPr marL="0" indent="361950">
              <a:lnSpc>
                <a:spcPct val="150000"/>
              </a:lnSpc>
              <a:buNone/>
            </a:pPr>
            <a:r>
              <a:rPr lang="tr-TR" sz="2200" dirty="0">
                <a:latin typeface="Arial" panose="020B0604020202020204" pitchFamily="34" charset="0"/>
                <a:cs typeface="Arial" panose="020B0604020202020204" pitchFamily="34" charset="0"/>
              </a:rPr>
              <a:t>1.Yıl sonu sayım tutanağı</a:t>
            </a:r>
            <a:r>
              <a:rPr lang="tr-TR" sz="2200" dirty="0" smtClean="0">
                <a:latin typeface="Arial" panose="020B0604020202020204" pitchFamily="34" charset="0"/>
                <a:cs typeface="Arial" panose="020B0604020202020204" pitchFamily="34" charset="0"/>
              </a:rPr>
              <a:t>,</a:t>
            </a:r>
            <a:endParaRPr lang="tr-TR" sz="2200" dirty="0">
              <a:latin typeface="Arial" panose="020B0604020202020204" pitchFamily="34" charset="0"/>
              <a:cs typeface="Arial" panose="020B0604020202020204" pitchFamily="34" charset="0"/>
            </a:endParaRPr>
          </a:p>
          <a:p>
            <a:pPr marL="0" indent="361950">
              <a:lnSpc>
                <a:spcPct val="150000"/>
              </a:lnSpc>
              <a:buNone/>
            </a:pPr>
            <a:r>
              <a:rPr lang="tr-TR" sz="2200" dirty="0">
                <a:latin typeface="Arial" panose="020B0604020202020204" pitchFamily="34" charset="0"/>
                <a:cs typeface="Arial" panose="020B0604020202020204" pitchFamily="34" charset="0"/>
              </a:rPr>
              <a:t>2.Taşınır sayım ve döküm cetveli</a:t>
            </a:r>
            <a:r>
              <a:rPr lang="tr-TR" sz="2200" dirty="0" smtClean="0">
                <a:latin typeface="Arial" panose="020B0604020202020204" pitchFamily="34" charset="0"/>
                <a:cs typeface="Arial" panose="020B0604020202020204" pitchFamily="34" charset="0"/>
              </a:rPr>
              <a:t>,</a:t>
            </a:r>
            <a:endParaRPr lang="tr-TR" sz="2200" dirty="0">
              <a:latin typeface="Arial" panose="020B0604020202020204" pitchFamily="34" charset="0"/>
              <a:cs typeface="Arial" panose="020B0604020202020204" pitchFamily="34" charset="0"/>
            </a:endParaRPr>
          </a:p>
          <a:p>
            <a:pPr marL="0" indent="361950">
              <a:lnSpc>
                <a:spcPct val="150000"/>
              </a:lnSpc>
              <a:buNone/>
            </a:pPr>
            <a:r>
              <a:rPr lang="tr-TR" sz="2200" dirty="0">
                <a:latin typeface="Arial" panose="020B0604020202020204" pitchFamily="34" charset="0"/>
                <a:cs typeface="Arial" panose="020B0604020202020204" pitchFamily="34" charset="0"/>
              </a:rPr>
              <a:t>3.Harcama Birimi Taşınır Mal Yönetim Hesabı Cetveli</a:t>
            </a:r>
            <a:r>
              <a:rPr lang="tr-TR" sz="2200" dirty="0" smtClean="0">
                <a:latin typeface="Arial" panose="020B0604020202020204" pitchFamily="34" charset="0"/>
                <a:cs typeface="Arial" panose="020B0604020202020204" pitchFamily="34" charset="0"/>
              </a:rPr>
              <a:t>,</a:t>
            </a:r>
            <a:endParaRPr lang="tr-TR" sz="2200" dirty="0">
              <a:latin typeface="Arial" panose="020B0604020202020204" pitchFamily="34" charset="0"/>
              <a:cs typeface="Arial" panose="020B0604020202020204" pitchFamily="34" charset="0"/>
            </a:endParaRPr>
          </a:p>
          <a:p>
            <a:pPr marL="0" indent="361950">
              <a:lnSpc>
                <a:spcPct val="150000"/>
              </a:lnSpc>
              <a:buNone/>
            </a:pPr>
            <a:r>
              <a:rPr lang="tr-TR" sz="2200" dirty="0">
                <a:latin typeface="Arial" panose="020B0604020202020204" pitchFamily="34" charset="0"/>
                <a:cs typeface="Arial" panose="020B0604020202020204" pitchFamily="34" charset="0"/>
              </a:rPr>
              <a:t>4.TİF’in son sıra numarasını belirtir tutanak</a:t>
            </a:r>
            <a:r>
              <a:rPr lang="tr-TR" sz="2200" dirty="0" smtClean="0">
                <a:latin typeface="Arial" panose="020B0604020202020204" pitchFamily="34" charset="0"/>
                <a:cs typeface="Arial" panose="020B0604020202020204" pitchFamily="34" charset="0"/>
              </a:rPr>
              <a:t>.</a:t>
            </a:r>
            <a:endParaRPr lang="tr-TR" sz="2200" dirty="0">
              <a:latin typeface="Arial" panose="020B0604020202020204" pitchFamily="34" charset="0"/>
              <a:cs typeface="Arial" panose="020B0604020202020204" pitchFamily="34" charset="0"/>
            </a:endParaRPr>
          </a:p>
          <a:p>
            <a:pPr>
              <a:lnSpc>
                <a:spcPct val="150000"/>
              </a:lnSpc>
              <a:buFont typeface="Arial" panose="020B0604020202020204" pitchFamily="34" charset="0"/>
              <a:buChar char="•"/>
            </a:pPr>
            <a:r>
              <a:rPr lang="tr-TR" sz="2200" b="1" dirty="0" smtClean="0">
                <a:latin typeface="Arial" panose="020B0604020202020204" pitchFamily="34" charset="0"/>
                <a:cs typeface="Arial" panose="020B0604020202020204" pitchFamily="34" charset="0"/>
              </a:rPr>
              <a:t>(</a:t>
            </a:r>
            <a:r>
              <a:rPr lang="tr-TR" sz="2200" b="1" dirty="0">
                <a:latin typeface="Arial" panose="020B0604020202020204" pitchFamily="34" charset="0"/>
                <a:cs typeface="Arial" panose="020B0604020202020204" pitchFamily="34" charset="0"/>
              </a:rPr>
              <a:t>2012 Değişikliği:)Taşınır Yönetim Hesabı, istenildiğinde ilgililere verilmek veya gönderilmek üzere idarede/harcama biriminde muhafaza edilir</a:t>
            </a:r>
            <a:r>
              <a:rPr lang="tr-TR" sz="2200" b="1" dirty="0" smtClean="0">
                <a:latin typeface="Arial" panose="020B0604020202020204" pitchFamily="34" charset="0"/>
                <a:cs typeface="Arial" panose="020B0604020202020204" pitchFamily="34" charset="0"/>
              </a:rPr>
              <a:t>.</a:t>
            </a:r>
            <a:endParaRPr lang="tr-TR" sz="2200" dirty="0" smtClean="0">
              <a:solidFill>
                <a:srgbClr val="002060"/>
              </a:solidFill>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18</a:t>
            </a:fld>
            <a:endParaRPr lang="en-US" dirty="0">
              <a:solidFill>
                <a:prstClr val="black">
                  <a:tint val="75000"/>
                </a:prstClr>
              </a:solidFill>
            </a:endParaRPr>
          </a:p>
        </p:txBody>
      </p:sp>
      <p:pic>
        <p:nvPicPr>
          <p:cNvPr id="5" name="Resim 4"/>
          <p:cNvPicPr>
            <a:picLocks noChangeAspect="1"/>
          </p:cNvPicPr>
          <p:nvPr/>
        </p:nvPicPr>
        <p:blipFill>
          <a:blip r:embed="rId2"/>
          <a:stretch>
            <a:fillRect/>
          </a:stretch>
        </p:blipFill>
        <p:spPr>
          <a:xfrm>
            <a:off x="389849" y="1142998"/>
            <a:ext cx="1221239" cy="168729"/>
          </a:xfrm>
          <a:prstGeom prst="rect">
            <a:avLst/>
          </a:prstGeom>
        </p:spPr>
      </p:pic>
    </p:spTree>
    <p:extLst>
      <p:ext uri="{BB962C8B-B14F-4D97-AF65-F5344CB8AC3E}">
        <p14:creationId xmlns:p14="http://schemas.microsoft.com/office/powerpoint/2010/main" val="1980932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1931" y="491470"/>
            <a:ext cx="7884000" cy="540000"/>
          </a:xfrm>
        </p:spPr>
        <p:txBody>
          <a:bodyPr>
            <a:noAutofit/>
          </a:bodyPr>
          <a:lstStyle/>
          <a:p>
            <a:r>
              <a:rPr lang="tr-TR" sz="1800" b="1" dirty="0" smtClean="0">
                <a:solidFill>
                  <a:schemeClr val="bg1"/>
                </a:solidFill>
                <a:latin typeface="Arial" panose="020B0604020202020204" pitchFamily="34" charset="0"/>
                <a:cs typeface="Arial" panose="020B0604020202020204" pitchFamily="34" charset="0"/>
              </a:rPr>
              <a:t>I. TAŞINIR MAL YÖNETİM HESABI </a:t>
            </a:r>
            <a:endParaRPr lang="tr-TR" sz="1800" b="1" dirty="0">
              <a:solidFill>
                <a:schemeClr val="bg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 y="1349829"/>
            <a:ext cx="9144000" cy="5371646"/>
          </a:xfrm>
        </p:spPr>
        <p:txBody>
          <a:bodyPr lIns="540000" tIns="0" rIns="540000" bIns="0" anchor="ctr" anchorCtr="0">
            <a:noAutofit/>
          </a:bodyPr>
          <a:lstStyle/>
          <a:p>
            <a:pPr marL="0" indent="361950" algn="just">
              <a:buNone/>
            </a:pPr>
            <a:r>
              <a:rPr lang="tr-TR" sz="2100" b="1" dirty="0" smtClean="0">
                <a:latin typeface="Arial" panose="020B0604020202020204" pitchFamily="34" charset="0"/>
                <a:cs typeface="Arial" panose="020B0604020202020204" pitchFamily="34" charset="0"/>
              </a:rPr>
              <a:t>İşlem </a:t>
            </a:r>
            <a:r>
              <a:rPr lang="tr-TR" sz="2100" b="1" dirty="0">
                <a:latin typeface="Arial" panose="020B0604020202020204" pitchFamily="34" charset="0"/>
                <a:cs typeface="Arial" panose="020B0604020202020204" pitchFamily="34" charset="0"/>
              </a:rPr>
              <a:t>Sırası</a:t>
            </a:r>
            <a:r>
              <a:rPr lang="tr-TR" sz="2100" b="1" dirty="0" smtClean="0">
                <a:latin typeface="Arial" panose="020B0604020202020204" pitchFamily="34" charset="0"/>
                <a:cs typeface="Arial" panose="020B0604020202020204" pitchFamily="34" charset="0"/>
              </a:rPr>
              <a:t>;</a:t>
            </a:r>
          </a:p>
          <a:p>
            <a:pPr marL="0" indent="361950" algn="just">
              <a:buNone/>
            </a:pPr>
            <a:r>
              <a:rPr lang="tr-TR" sz="2100" dirty="0" smtClean="0">
                <a:latin typeface="Arial" panose="020B0604020202020204" pitchFamily="34" charset="0"/>
                <a:cs typeface="Arial" panose="020B0604020202020204" pitchFamily="34" charset="0"/>
              </a:rPr>
              <a:t>1</a:t>
            </a:r>
            <a:r>
              <a:rPr lang="tr-TR" sz="2100" dirty="0">
                <a:latin typeface="Arial" panose="020B0604020202020204" pitchFamily="34" charset="0"/>
                <a:cs typeface="Arial" panose="020B0604020202020204" pitchFamily="34" charset="0"/>
              </a:rPr>
              <a:t>. Sayım kurulu tarafından onaylanan Taşınır Sayım ve Döküm Cetveline dayanılarak ilgisine göre iki nüsha Harcama Birimi Taşınır Mal Yönetim Hesabı Cetveli düzenlenir</a:t>
            </a:r>
            <a:r>
              <a:rPr lang="tr-TR" sz="2100" dirty="0" smtClean="0">
                <a:latin typeface="Arial" panose="020B0604020202020204" pitchFamily="34" charset="0"/>
                <a:cs typeface="Arial" panose="020B0604020202020204" pitchFamily="34" charset="0"/>
              </a:rPr>
              <a:t>.</a:t>
            </a:r>
            <a:endParaRPr lang="tr-TR" sz="2100" dirty="0">
              <a:latin typeface="Arial" panose="020B0604020202020204" pitchFamily="34" charset="0"/>
              <a:cs typeface="Arial" panose="020B0604020202020204" pitchFamily="34" charset="0"/>
            </a:endParaRPr>
          </a:p>
          <a:p>
            <a:pPr marL="0" indent="361950" algn="just">
              <a:buNone/>
            </a:pPr>
            <a:r>
              <a:rPr lang="tr-TR" sz="2100" dirty="0" smtClean="0">
                <a:latin typeface="Arial" panose="020B0604020202020204" pitchFamily="34" charset="0"/>
                <a:cs typeface="Arial" panose="020B0604020202020204" pitchFamily="34" charset="0"/>
              </a:rPr>
              <a:t>2</a:t>
            </a:r>
            <a:r>
              <a:rPr lang="tr-TR" sz="2100" dirty="0">
                <a:latin typeface="Arial" panose="020B0604020202020204" pitchFamily="34" charset="0"/>
                <a:cs typeface="Arial" panose="020B0604020202020204" pitchFamily="34" charset="0"/>
              </a:rPr>
              <a:t>. Harcama Birimi Taşınır Mal Yönetim Hesabı Cetveli ekine Taşınır Sayım ve Döküm Cetveli eklenir ve Taşınır Kontrol Yetkilisine </a:t>
            </a:r>
            <a:r>
              <a:rPr lang="tr-TR" sz="2100" dirty="0" smtClean="0">
                <a:latin typeface="Arial" panose="020B0604020202020204" pitchFamily="34" charset="0"/>
                <a:cs typeface="Arial" panose="020B0604020202020204" pitchFamily="34" charset="0"/>
              </a:rPr>
              <a:t>imzaya gönderilir.</a:t>
            </a:r>
            <a:endParaRPr lang="tr-TR" sz="2100" dirty="0">
              <a:latin typeface="Arial" panose="020B0604020202020204" pitchFamily="34" charset="0"/>
              <a:cs typeface="Arial" panose="020B0604020202020204" pitchFamily="34" charset="0"/>
            </a:endParaRPr>
          </a:p>
          <a:p>
            <a:pPr marL="0" indent="361950" algn="just">
              <a:buNone/>
            </a:pPr>
            <a:r>
              <a:rPr lang="tr-TR" sz="2100" dirty="0" smtClean="0">
                <a:latin typeface="Arial" panose="020B0604020202020204" pitchFamily="34" charset="0"/>
                <a:cs typeface="Arial" panose="020B0604020202020204" pitchFamily="34" charset="0"/>
              </a:rPr>
              <a:t>3</a:t>
            </a:r>
            <a:r>
              <a:rPr lang="tr-TR" sz="2100" dirty="0">
                <a:latin typeface="Arial" panose="020B0604020202020204" pitchFamily="34" charset="0"/>
                <a:cs typeface="Arial" panose="020B0604020202020204" pitchFamily="34" charset="0"/>
              </a:rPr>
              <a:t>. Taşınır Kontrol Yetkilisince , Cetvelin Taşınır Sayım ve Döküm Cetveline uygunluğu kontrol edilerek muhasebe yetkilisine gönderilir</a:t>
            </a:r>
            <a:r>
              <a:rPr lang="tr-TR" sz="2100" dirty="0" smtClean="0">
                <a:latin typeface="Arial" panose="020B0604020202020204" pitchFamily="34" charset="0"/>
                <a:cs typeface="Arial" panose="020B0604020202020204" pitchFamily="34" charset="0"/>
              </a:rPr>
              <a:t>.</a:t>
            </a:r>
            <a:endParaRPr lang="tr-TR" sz="2100" dirty="0">
              <a:latin typeface="Arial" panose="020B0604020202020204" pitchFamily="34" charset="0"/>
              <a:cs typeface="Arial" panose="020B0604020202020204" pitchFamily="34" charset="0"/>
            </a:endParaRPr>
          </a:p>
          <a:p>
            <a:pPr marL="0" indent="361950" algn="just">
              <a:buNone/>
            </a:pPr>
            <a:r>
              <a:rPr lang="tr-TR" sz="2100" dirty="0" smtClean="0">
                <a:latin typeface="Arial" panose="020B0604020202020204" pitchFamily="34" charset="0"/>
                <a:cs typeface="Arial" panose="020B0604020202020204" pitchFamily="34" charset="0"/>
              </a:rPr>
              <a:t>4</a:t>
            </a:r>
            <a:r>
              <a:rPr lang="tr-TR" sz="2100" dirty="0">
                <a:latin typeface="Arial" panose="020B0604020202020204" pitchFamily="34" charset="0"/>
                <a:cs typeface="Arial" panose="020B0604020202020204" pitchFamily="34" charset="0"/>
              </a:rPr>
              <a:t>. Muhasebe Yetkilisince, muhasebe kayıtlarıyla karşılaştırıp uygunluğu onaylanan cetveller harcama yetkilisine geri </a:t>
            </a:r>
            <a:r>
              <a:rPr lang="tr-TR" sz="2100" dirty="0" smtClean="0">
                <a:latin typeface="Arial" panose="020B0604020202020204" pitchFamily="34" charset="0"/>
                <a:cs typeface="Arial" panose="020B0604020202020204" pitchFamily="34" charset="0"/>
              </a:rPr>
              <a:t>gönderilir.</a:t>
            </a:r>
            <a:endParaRPr lang="tr-TR" sz="2100" dirty="0">
              <a:latin typeface="Arial" panose="020B0604020202020204" pitchFamily="34" charset="0"/>
              <a:cs typeface="Arial" panose="020B0604020202020204" pitchFamily="34" charset="0"/>
            </a:endParaRPr>
          </a:p>
          <a:p>
            <a:pPr marL="0" indent="361950" algn="just">
              <a:buNone/>
            </a:pPr>
            <a:r>
              <a:rPr lang="tr-TR" sz="2100" dirty="0" smtClean="0">
                <a:latin typeface="Arial" panose="020B0604020202020204" pitchFamily="34" charset="0"/>
                <a:cs typeface="Arial" panose="020B0604020202020204" pitchFamily="34" charset="0"/>
              </a:rPr>
              <a:t>5</a:t>
            </a:r>
            <a:r>
              <a:rPr lang="tr-TR" sz="2100" dirty="0">
                <a:latin typeface="Arial" panose="020B0604020202020204" pitchFamily="34" charset="0"/>
                <a:cs typeface="Arial" panose="020B0604020202020204" pitchFamily="34" charset="0"/>
              </a:rPr>
              <a:t>. Muhasebe Yetkilisince onaylanan cetveller Harcama Yetkilisince onaylanır. </a:t>
            </a:r>
          </a:p>
          <a:p>
            <a:pPr marL="0" indent="361950" algn="just">
              <a:buNone/>
            </a:pPr>
            <a:r>
              <a:rPr lang="tr-TR" sz="2100" dirty="0" smtClean="0">
                <a:latin typeface="Arial" panose="020B0604020202020204" pitchFamily="34" charset="0"/>
                <a:cs typeface="Arial" panose="020B0604020202020204" pitchFamily="34" charset="0"/>
              </a:rPr>
              <a:t>6</a:t>
            </a:r>
            <a:r>
              <a:rPr lang="tr-TR" sz="2100" dirty="0">
                <a:latin typeface="Arial" panose="020B0604020202020204" pitchFamily="34" charset="0"/>
                <a:cs typeface="Arial" panose="020B0604020202020204" pitchFamily="34" charset="0"/>
              </a:rPr>
              <a:t>. Yetkili mercilerce istenildiğinde ibraz edilmek veya gönderilmek üzere harcama biriminde muhafaza </a:t>
            </a:r>
            <a:r>
              <a:rPr lang="tr-TR" sz="2100" dirty="0" smtClean="0">
                <a:latin typeface="Arial" panose="020B0604020202020204" pitchFamily="34" charset="0"/>
                <a:cs typeface="Arial" panose="020B0604020202020204" pitchFamily="34" charset="0"/>
              </a:rPr>
              <a:t>edilir.</a:t>
            </a:r>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19</a:t>
            </a:fld>
            <a:endParaRPr lang="en-US" dirty="0">
              <a:solidFill>
                <a:prstClr val="black">
                  <a:tint val="75000"/>
                </a:prstClr>
              </a:solidFill>
            </a:endParaRPr>
          </a:p>
        </p:txBody>
      </p:sp>
      <p:pic>
        <p:nvPicPr>
          <p:cNvPr id="5" name="Resim 4"/>
          <p:cNvPicPr>
            <a:picLocks noChangeAspect="1"/>
          </p:cNvPicPr>
          <p:nvPr/>
        </p:nvPicPr>
        <p:blipFill>
          <a:blip r:embed="rId2"/>
          <a:stretch>
            <a:fillRect/>
          </a:stretch>
        </p:blipFill>
        <p:spPr>
          <a:xfrm>
            <a:off x="378963" y="1132112"/>
            <a:ext cx="1221239" cy="168729"/>
          </a:xfrm>
          <a:prstGeom prst="rect">
            <a:avLst/>
          </a:prstGeom>
        </p:spPr>
      </p:pic>
    </p:spTree>
    <p:extLst>
      <p:ext uri="{BB962C8B-B14F-4D97-AF65-F5344CB8AC3E}">
        <p14:creationId xmlns:p14="http://schemas.microsoft.com/office/powerpoint/2010/main" val="1341290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0" y="3125503"/>
            <a:ext cx="9143461" cy="1258230"/>
          </a:xfrm>
          <a:prstGeom prst="rect">
            <a:avLst/>
          </a:prstGeom>
          <a:solidFill>
            <a:srgbClr val="8CCCC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pPr>
            <a:endParaRPr lang="tr-TR" sz="1632" dirty="0" err="1">
              <a:solidFill>
                <a:srgbClr val="000000"/>
              </a:solidFill>
            </a:endParaRPr>
          </a:p>
        </p:txBody>
      </p:sp>
      <p:sp>
        <p:nvSpPr>
          <p:cNvPr id="3" name="Title 1"/>
          <p:cNvSpPr txBox="1">
            <a:spLocks/>
          </p:cNvSpPr>
          <p:nvPr/>
        </p:nvSpPr>
        <p:spPr bwMode="gray">
          <a:xfrm>
            <a:off x="271" y="3131523"/>
            <a:ext cx="9143461" cy="125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l" defTabSz="895350" rtl="0" eaLnBrk="1" fontAlgn="base" hangingPunct="1">
              <a:spcBef>
                <a:spcPct val="0"/>
              </a:spcBef>
              <a:spcAft>
                <a:spcPct val="0"/>
              </a:spcAft>
              <a:tabLst>
                <a:tab pos="269875" algn="l"/>
              </a:tabLst>
              <a:defRPr lang="en-US" sz="2000" b="0" baseline="0" noProof="0" dirty="0">
                <a:solidFill>
                  <a:schemeClr val="accent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algn="ctr"/>
            <a:r>
              <a:rPr lang="tr-TR" sz="3400" b="1" kern="0" dirty="0" smtClean="0">
                <a:solidFill>
                  <a:srgbClr val="FFFFFF"/>
                </a:solidFill>
                <a:latin typeface="Arial" panose="020B0604020202020204" pitchFamily="34" charset="0"/>
                <a:cs typeface="Arial" panose="020B0604020202020204" pitchFamily="34" charset="0"/>
              </a:rPr>
              <a:t>Taşınırların Yönetimi</a:t>
            </a:r>
            <a:endParaRPr lang="es-ES" sz="3400" b="1" kern="0" dirty="0">
              <a:solidFill>
                <a:srgbClr val="FFFFFF"/>
              </a:solidFill>
              <a:latin typeface="Arial" panose="020B0604020202020204" pitchFamily="34" charset="0"/>
              <a:cs typeface="Arial" panose="020B0604020202020204" pitchFamily="34" charset="0"/>
            </a:endParaRPr>
          </a:p>
        </p:txBody>
      </p:sp>
      <p:pic>
        <p:nvPicPr>
          <p:cNvPr id="4" name="Resim 3"/>
          <p:cNvPicPr>
            <a:picLocks noChangeAspect="1"/>
          </p:cNvPicPr>
          <p:nvPr/>
        </p:nvPicPr>
        <p:blipFill rotWithShape="1">
          <a:blip r:embed="rId2"/>
          <a:srcRect r="1675"/>
          <a:stretch/>
        </p:blipFill>
        <p:spPr>
          <a:xfrm>
            <a:off x="3999713" y="1806912"/>
            <a:ext cx="1144574" cy="388793"/>
          </a:xfrm>
          <a:prstGeom prst="rect">
            <a:avLst/>
          </a:prstGeom>
        </p:spPr>
      </p:pic>
    </p:spTree>
    <p:extLst>
      <p:ext uri="{BB962C8B-B14F-4D97-AF65-F5344CB8AC3E}">
        <p14:creationId xmlns:p14="http://schemas.microsoft.com/office/powerpoint/2010/main" val="1815123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 y="1295399"/>
            <a:ext cx="9144000" cy="5426075"/>
          </a:xfrm>
        </p:spPr>
        <p:txBody>
          <a:bodyPr lIns="540000" tIns="0" rIns="540000" bIns="0" anchor="ctr" anchorCtr="0">
            <a:normAutofit/>
          </a:bodyPr>
          <a:lstStyle/>
          <a:p>
            <a:pPr algn="just">
              <a:lnSpc>
                <a:spcPct val="150000"/>
              </a:lnSpc>
              <a:buFont typeface="Arial" panose="020B0604020202020204" pitchFamily="34" charset="0"/>
              <a:buChar char="•"/>
            </a:pPr>
            <a:r>
              <a:rPr lang="tr-TR" sz="2200" dirty="0" smtClean="0">
                <a:latin typeface="Arial" panose="020B0604020202020204" pitchFamily="34" charset="0"/>
                <a:cs typeface="Arial" panose="020B0604020202020204" pitchFamily="34" charset="0"/>
              </a:rPr>
              <a:t>İdare </a:t>
            </a:r>
            <a:r>
              <a:rPr lang="tr-TR" sz="2200" dirty="0">
                <a:latin typeface="Arial" panose="020B0604020202020204" pitchFamily="34" charset="0"/>
                <a:cs typeface="Arial" panose="020B0604020202020204" pitchFamily="34" charset="0"/>
              </a:rPr>
              <a:t>Taşınır Mal Yönetimi Ayrıntılı Kesin Hesap Cetveli ile İdare Taşınır Mal Yönetim İcmal Cetveli, Harcama Birimi Taşınır Mal Yönetim Hesabı Cetvelleri konsolide edilmek suretiyle taşınır konsolide görevlilerince hazırlanır</a:t>
            </a:r>
            <a:r>
              <a:rPr lang="tr-TR" sz="2200" dirty="0" smtClean="0">
                <a:latin typeface="Arial" panose="020B0604020202020204" pitchFamily="34" charset="0"/>
                <a:cs typeface="Arial" panose="020B0604020202020204" pitchFamily="34" charset="0"/>
              </a:rPr>
              <a:t>.</a:t>
            </a:r>
            <a:endParaRPr lang="tr-TR" sz="2200" dirty="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tr-TR" sz="2200" dirty="0">
                <a:latin typeface="Arial" panose="020B0604020202020204" pitchFamily="34" charset="0"/>
                <a:cs typeface="Arial" panose="020B0604020202020204" pitchFamily="34" charset="0"/>
              </a:rPr>
              <a:t>İdare Taşınır Mal Yönetimi Ayrıntılı Kesin Hesap Cetveli  </a:t>
            </a:r>
            <a:r>
              <a:rPr lang="tr-TR" sz="2200" dirty="0" smtClean="0">
                <a:latin typeface="Arial" panose="020B0604020202020204" pitchFamily="34" charset="0"/>
                <a:cs typeface="Arial" panose="020B0604020202020204" pitchFamily="34" charset="0"/>
              </a:rPr>
              <a:t>ile </a:t>
            </a:r>
            <a:r>
              <a:rPr lang="tr-TR" sz="2200" dirty="0">
                <a:latin typeface="Arial" panose="020B0604020202020204" pitchFamily="34" charset="0"/>
                <a:cs typeface="Arial" panose="020B0604020202020204" pitchFamily="34" charset="0"/>
              </a:rPr>
              <a:t>İdare Taşınır Mal Yönetim İcmal Cetvelinin </a:t>
            </a:r>
            <a:r>
              <a:rPr lang="tr-TR" sz="2200" dirty="0" smtClean="0">
                <a:latin typeface="Arial" panose="020B0604020202020204" pitchFamily="34" charset="0"/>
                <a:cs typeface="Arial" panose="020B0604020202020204" pitchFamily="34" charset="0"/>
              </a:rPr>
              <a:t>bir </a:t>
            </a:r>
            <a:r>
              <a:rPr lang="tr-TR" sz="2200" dirty="0">
                <a:latin typeface="Arial" panose="020B0604020202020204" pitchFamily="34" charset="0"/>
                <a:cs typeface="Arial" panose="020B0604020202020204" pitchFamily="34" charset="0"/>
              </a:rPr>
              <a:t>nüshası, Sayıştay’ın ilgili mevzuatında </a:t>
            </a:r>
            <a:r>
              <a:rPr lang="tr-TR" sz="2200" b="1" dirty="0">
                <a:latin typeface="Arial" panose="020B0604020202020204" pitchFamily="34" charset="0"/>
                <a:cs typeface="Arial" panose="020B0604020202020204" pitchFamily="34" charset="0"/>
              </a:rPr>
              <a:t>belirlenen süre içinde </a:t>
            </a:r>
            <a:r>
              <a:rPr lang="tr-TR" sz="2200" dirty="0">
                <a:latin typeface="Arial" panose="020B0604020202020204" pitchFamily="34" charset="0"/>
                <a:cs typeface="Arial" panose="020B0604020202020204" pitchFamily="34" charset="0"/>
              </a:rPr>
              <a:t>Sayıştay Başkanlığına gönderilir</a:t>
            </a:r>
            <a:r>
              <a:rPr lang="tr-TR" sz="2200" dirty="0" smtClean="0">
                <a:latin typeface="Arial" panose="020B0604020202020204" pitchFamily="34" charset="0"/>
                <a:cs typeface="Arial" panose="020B0604020202020204" pitchFamily="34" charset="0"/>
              </a:rPr>
              <a:t>.</a:t>
            </a:r>
            <a:endParaRPr lang="tr-TR" sz="2200"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20</a:t>
            </a:fld>
            <a:endParaRPr lang="en-US" dirty="0">
              <a:solidFill>
                <a:prstClr val="black">
                  <a:tint val="75000"/>
                </a:prstClr>
              </a:solidFill>
            </a:endParaRPr>
          </a:p>
        </p:txBody>
      </p:sp>
      <p:pic>
        <p:nvPicPr>
          <p:cNvPr id="5" name="Resim 4"/>
          <p:cNvPicPr>
            <a:picLocks noChangeAspect="1"/>
          </p:cNvPicPr>
          <p:nvPr/>
        </p:nvPicPr>
        <p:blipFill>
          <a:blip r:embed="rId2"/>
          <a:stretch>
            <a:fillRect/>
          </a:stretch>
        </p:blipFill>
        <p:spPr>
          <a:xfrm>
            <a:off x="368077" y="1132112"/>
            <a:ext cx="1221239" cy="168729"/>
          </a:xfrm>
          <a:prstGeom prst="rect">
            <a:avLst/>
          </a:prstGeom>
        </p:spPr>
      </p:pic>
      <p:sp>
        <p:nvSpPr>
          <p:cNvPr id="7" name="Unvan 1"/>
          <p:cNvSpPr txBox="1">
            <a:spLocks/>
          </p:cNvSpPr>
          <p:nvPr/>
        </p:nvSpPr>
        <p:spPr>
          <a:xfrm>
            <a:off x="1261931" y="491470"/>
            <a:ext cx="7884000" cy="540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1800" b="1" smtClean="0">
                <a:solidFill>
                  <a:schemeClr val="bg1"/>
                </a:solidFill>
                <a:latin typeface="Arial" panose="020B0604020202020204" pitchFamily="34" charset="0"/>
                <a:cs typeface="Arial" panose="020B0604020202020204" pitchFamily="34" charset="0"/>
              </a:rPr>
              <a:t>J. TAŞINIR KESİN HESABI</a:t>
            </a:r>
            <a:endParaRPr lang="tr-TR"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486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1931" y="491470"/>
            <a:ext cx="7884000" cy="540000"/>
          </a:xfrm>
        </p:spPr>
        <p:txBody>
          <a:bodyPr>
            <a:noAutofit/>
          </a:bodyPr>
          <a:lstStyle/>
          <a:p>
            <a:r>
              <a:rPr lang="tr-TR" sz="1800" b="1" dirty="0" smtClean="0">
                <a:solidFill>
                  <a:schemeClr val="bg1"/>
                </a:solidFill>
                <a:latin typeface="Arial" panose="020B0604020202020204" pitchFamily="34" charset="0"/>
                <a:cs typeface="Arial" panose="020B0604020202020204" pitchFamily="34" charset="0"/>
              </a:rPr>
              <a:t>J. TAŞINIR KESİN HESABI</a:t>
            </a:r>
            <a:endParaRPr lang="tr-TR" sz="1800" b="1" dirty="0">
              <a:solidFill>
                <a:schemeClr val="bg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 y="1328057"/>
            <a:ext cx="9144000" cy="5393418"/>
          </a:xfrm>
        </p:spPr>
        <p:txBody>
          <a:bodyPr lIns="540000" tIns="0" rIns="540000" bIns="0" anchor="ctr" anchorCtr="0">
            <a:normAutofit/>
          </a:bodyPr>
          <a:lstStyle/>
          <a:p>
            <a:pPr algn="just">
              <a:lnSpc>
                <a:spcPct val="150000"/>
              </a:lnSpc>
              <a:buFont typeface="Arial" panose="020B0604020202020204" pitchFamily="34" charset="0"/>
              <a:buChar char="•"/>
            </a:pPr>
            <a:r>
              <a:rPr lang="tr-TR" sz="2200" dirty="0" smtClean="0">
                <a:latin typeface="Arial" panose="020B0604020202020204" pitchFamily="34" charset="0"/>
                <a:cs typeface="Arial" panose="020B0604020202020204" pitchFamily="34" charset="0"/>
              </a:rPr>
              <a:t>İdare </a:t>
            </a:r>
            <a:r>
              <a:rPr lang="tr-TR" sz="2200" dirty="0">
                <a:latin typeface="Arial" panose="020B0604020202020204" pitchFamily="34" charset="0"/>
                <a:cs typeface="Arial" panose="020B0604020202020204" pitchFamily="34" charset="0"/>
              </a:rPr>
              <a:t>Taşınır Mal Yönetimi Ayrıntılı Kesin Hesap Cetveli ile İdare Taşınır Mal Yönetim İcmal Cetveli bir nüshası, incelenmek ve üzerinde mutabakat sağlanmak üzere Nisan ayının sonuna kadar Maliye Bakanlığına gönderilir</a:t>
            </a:r>
            <a:r>
              <a:rPr lang="tr-TR" sz="2200" dirty="0" smtClean="0">
                <a:latin typeface="Arial" panose="020B0604020202020204" pitchFamily="34" charset="0"/>
                <a:cs typeface="Arial" panose="020B0604020202020204" pitchFamily="34" charset="0"/>
              </a:rPr>
              <a:t>.</a:t>
            </a:r>
            <a:endParaRPr lang="tr-TR" sz="2200" dirty="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tr-TR" sz="2200" dirty="0">
                <a:latin typeface="Arial" panose="020B0604020202020204" pitchFamily="34" charset="0"/>
                <a:cs typeface="Arial" panose="020B0604020202020204" pitchFamily="34" charset="0"/>
              </a:rPr>
              <a:t>Bakanlıkla mutabakat sağlanan ve ilgili bakan ve üst yönetici tarafından imzalanan İdare Taşınır Mal Yönetimi Ayrıntılı Kesin Hesap Cetveli ile İdare Taşınır Mal Yönetim İcmal Cetveli , Mayıs ayının </a:t>
            </a:r>
            <a:r>
              <a:rPr lang="tr-TR" sz="2200" dirty="0" smtClean="0">
                <a:latin typeface="Arial" panose="020B0604020202020204" pitchFamily="34" charset="0"/>
                <a:cs typeface="Arial" panose="020B0604020202020204" pitchFamily="34" charset="0"/>
              </a:rPr>
              <a:t>on beşine </a:t>
            </a:r>
            <a:r>
              <a:rPr lang="tr-TR" sz="2200" dirty="0">
                <a:latin typeface="Arial" panose="020B0604020202020204" pitchFamily="34" charset="0"/>
                <a:cs typeface="Arial" panose="020B0604020202020204" pitchFamily="34" charset="0"/>
              </a:rPr>
              <a:t>kadar bütçe kesin hesap cetvelleri ile birlikte yeniden Maliye Bakanlığına gönderilir</a:t>
            </a:r>
            <a:r>
              <a:rPr lang="tr-TR" sz="2200" dirty="0" smtClean="0">
                <a:latin typeface="Arial" panose="020B0604020202020204" pitchFamily="34" charset="0"/>
                <a:cs typeface="Arial" panose="020B0604020202020204" pitchFamily="34" charset="0"/>
              </a:rPr>
              <a:t>.</a:t>
            </a:r>
            <a:endParaRPr lang="tr-TR" sz="2200"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21</a:t>
            </a:fld>
            <a:endParaRPr lang="en-US" dirty="0">
              <a:solidFill>
                <a:prstClr val="black">
                  <a:tint val="75000"/>
                </a:prstClr>
              </a:solidFill>
            </a:endParaRPr>
          </a:p>
        </p:txBody>
      </p:sp>
      <p:pic>
        <p:nvPicPr>
          <p:cNvPr id="5" name="Resim 4"/>
          <p:cNvPicPr>
            <a:picLocks noChangeAspect="1"/>
          </p:cNvPicPr>
          <p:nvPr/>
        </p:nvPicPr>
        <p:blipFill>
          <a:blip r:embed="rId2"/>
          <a:stretch>
            <a:fillRect/>
          </a:stretch>
        </p:blipFill>
        <p:spPr>
          <a:xfrm>
            <a:off x="368077" y="1142998"/>
            <a:ext cx="1221239" cy="168729"/>
          </a:xfrm>
          <a:prstGeom prst="rect">
            <a:avLst/>
          </a:prstGeom>
        </p:spPr>
      </p:pic>
    </p:spTree>
    <p:extLst>
      <p:ext uri="{BB962C8B-B14F-4D97-AF65-F5344CB8AC3E}">
        <p14:creationId xmlns:p14="http://schemas.microsoft.com/office/powerpoint/2010/main" val="307702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1930" y="491470"/>
            <a:ext cx="7884000" cy="540000"/>
          </a:xfrm>
        </p:spPr>
        <p:txBody>
          <a:bodyPr>
            <a:noAutofit/>
          </a:bodyPr>
          <a:lstStyle/>
          <a:p>
            <a:r>
              <a:rPr lang="tr-TR" sz="1800" b="1" dirty="0" smtClean="0">
                <a:solidFill>
                  <a:schemeClr val="bg1"/>
                </a:solidFill>
                <a:latin typeface="Arial" panose="020B0604020202020204" pitchFamily="34" charset="0"/>
                <a:cs typeface="Arial" panose="020B0604020202020204" pitchFamily="34" charset="0"/>
              </a:rPr>
              <a:t>K. ÖNEMLİ BİLGİLER</a:t>
            </a:r>
            <a:endParaRPr lang="tr-TR" sz="1800" b="1" dirty="0">
              <a:solidFill>
                <a:schemeClr val="bg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 y="1306286"/>
            <a:ext cx="9144000" cy="5410200"/>
          </a:xfrm>
        </p:spPr>
        <p:txBody>
          <a:bodyPr lIns="540000" tIns="0" rIns="540000" bIns="0" anchor="ctr" anchorCtr="0">
            <a:normAutofit/>
          </a:bodyPr>
          <a:lstStyle/>
          <a:p>
            <a:pPr algn="just">
              <a:lnSpc>
                <a:spcPct val="150000"/>
              </a:lnSpc>
              <a:buFont typeface="Arial" panose="020B0604020202020204" pitchFamily="34" charset="0"/>
              <a:buChar char="•"/>
            </a:pPr>
            <a:r>
              <a:rPr lang="tr-TR" sz="2100" dirty="0" smtClean="0">
                <a:latin typeface="Arial" panose="020B0604020202020204" pitchFamily="34" charset="0"/>
                <a:cs typeface="Arial" panose="020B0604020202020204" pitchFamily="34" charset="0"/>
              </a:rPr>
              <a:t>Taşınır </a:t>
            </a:r>
            <a:r>
              <a:rPr lang="tr-TR" sz="2100" dirty="0">
                <a:latin typeface="Arial" panose="020B0604020202020204" pitchFamily="34" charset="0"/>
                <a:cs typeface="Arial" panose="020B0604020202020204" pitchFamily="34" charset="0"/>
              </a:rPr>
              <a:t>hurda işlemlerinde özellikli cihazlar haricindeki (biyomedikal grubu/anjiyografi cihazı, tomografi cihazı </a:t>
            </a:r>
            <a:r>
              <a:rPr lang="tr-TR" sz="2100" dirty="0" err="1">
                <a:latin typeface="Arial" panose="020B0604020202020204" pitchFamily="34" charset="0"/>
                <a:cs typeface="Arial" panose="020B0604020202020204" pitchFamily="34" charset="0"/>
              </a:rPr>
              <a:t>v.b</a:t>
            </a:r>
            <a:r>
              <a:rPr lang="tr-TR" sz="2100" dirty="0">
                <a:latin typeface="Arial" panose="020B0604020202020204" pitchFamily="34" charset="0"/>
                <a:cs typeface="Arial" panose="020B0604020202020204" pitchFamily="34" charset="0"/>
              </a:rPr>
              <a:t>) taşınırların hurdaya ayrılması Taşınır Mal Yönetmeliğinin 28 inci maddesi gereğince </a:t>
            </a:r>
            <a:r>
              <a:rPr lang="tr-TR" sz="2100" b="1" dirty="0">
                <a:latin typeface="Arial" panose="020B0604020202020204" pitchFamily="34" charset="0"/>
                <a:cs typeface="Arial" panose="020B0604020202020204" pitchFamily="34" charset="0"/>
              </a:rPr>
              <a:t>Harcama Yetkilisi onayı ile yapılacaktır</a:t>
            </a:r>
            <a:r>
              <a:rPr lang="tr-TR" sz="2100" b="1" dirty="0" smtClean="0">
                <a:latin typeface="Arial" panose="020B0604020202020204" pitchFamily="34" charset="0"/>
                <a:cs typeface="Arial" panose="020B0604020202020204" pitchFamily="34" charset="0"/>
              </a:rPr>
              <a:t>.</a:t>
            </a:r>
            <a:endParaRPr lang="tr-TR" sz="2100" dirty="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tr-TR" sz="2100" dirty="0">
                <a:latin typeface="Arial" panose="020B0604020202020204" pitchFamily="34" charset="0"/>
                <a:cs typeface="Arial" panose="020B0604020202020204" pitchFamily="34" charset="0"/>
              </a:rPr>
              <a:t>Taşınır devir işlemlerinde ise Taşınır Mal Yönetmeliğinin ilgili maddeleri ile Başkanlığımızın </a:t>
            </a:r>
            <a:r>
              <a:rPr lang="tr-TR" sz="2100" b="1" dirty="0">
                <a:latin typeface="Arial" panose="020B0604020202020204" pitchFamily="34" charset="0"/>
                <a:cs typeface="Arial" panose="020B0604020202020204" pitchFamily="34" charset="0"/>
              </a:rPr>
              <a:t>Yetki Devri </a:t>
            </a:r>
            <a:r>
              <a:rPr lang="tr-TR" sz="2100" dirty="0">
                <a:latin typeface="Arial" panose="020B0604020202020204" pitchFamily="34" charset="0"/>
                <a:cs typeface="Arial" panose="020B0604020202020204" pitchFamily="34" charset="0"/>
              </a:rPr>
              <a:t>konulu </a:t>
            </a:r>
            <a:r>
              <a:rPr lang="tr-TR" sz="2100" b="1" dirty="0">
                <a:latin typeface="Arial" panose="020B0604020202020204" pitchFamily="34" charset="0"/>
                <a:cs typeface="Arial" panose="020B0604020202020204" pitchFamily="34" charset="0"/>
              </a:rPr>
              <a:t>2008/57 sayılı genelgesine</a:t>
            </a:r>
            <a:r>
              <a:rPr lang="tr-TR" sz="2100" dirty="0">
                <a:latin typeface="Arial" panose="020B0604020202020204" pitchFamily="34" charset="0"/>
                <a:cs typeface="Arial" panose="020B0604020202020204" pitchFamily="34" charset="0"/>
              </a:rPr>
              <a:t> göre işlem yapılacaktır</a:t>
            </a:r>
            <a:r>
              <a:rPr lang="tr-TR" sz="2100" dirty="0" smtClean="0">
                <a:latin typeface="Arial" panose="020B0604020202020204" pitchFamily="34" charset="0"/>
                <a:cs typeface="Arial" panose="020B0604020202020204" pitchFamily="34" charset="0"/>
              </a:rPr>
              <a:t>.</a:t>
            </a:r>
            <a:endParaRPr lang="tr-TR" sz="2100" dirty="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tr-TR" sz="2100" dirty="0">
                <a:latin typeface="Arial" panose="020B0604020202020204" pitchFamily="34" charset="0"/>
                <a:cs typeface="Arial" panose="020B0604020202020204" pitchFamily="34" charset="0"/>
              </a:rPr>
              <a:t>Diğer kamu idarelerine yapılacak bedelsiz taşınır devirlerinde; devir edilmek istenilen taşınırın, Bakanlığımıza bağlı diğer sağlık tesislerinde ihtiyaç olup olmadığı hususunun değerlendirilmesi gerekmektedir</a:t>
            </a:r>
            <a:r>
              <a:rPr lang="tr-TR" sz="2100" b="1" dirty="0" smtClean="0">
                <a:latin typeface="Arial" panose="020B0604020202020204" pitchFamily="34" charset="0"/>
                <a:cs typeface="Arial" panose="020B0604020202020204" pitchFamily="34" charset="0"/>
              </a:rPr>
              <a:t>.</a:t>
            </a:r>
            <a:endParaRPr lang="tr-TR" sz="2100" b="1"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22</a:t>
            </a:fld>
            <a:endParaRPr lang="en-US" dirty="0">
              <a:solidFill>
                <a:prstClr val="black">
                  <a:tint val="75000"/>
                </a:prstClr>
              </a:solidFill>
            </a:endParaRPr>
          </a:p>
        </p:txBody>
      </p:sp>
      <p:pic>
        <p:nvPicPr>
          <p:cNvPr id="5" name="Resim 4"/>
          <p:cNvPicPr>
            <a:picLocks noChangeAspect="1"/>
          </p:cNvPicPr>
          <p:nvPr/>
        </p:nvPicPr>
        <p:blipFill>
          <a:blip r:embed="rId2"/>
          <a:stretch>
            <a:fillRect/>
          </a:stretch>
        </p:blipFill>
        <p:spPr>
          <a:xfrm>
            <a:off x="400735" y="1132112"/>
            <a:ext cx="1221239" cy="168729"/>
          </a:xfrm>
          <a:prstGeom prst="rect">
            <a:avLst/>
          </a:prstGeom>
        </p:spPr>
      </p:pic>
    </p:spTree>
    <p:extLst>
      <p:ext uri="{BB962C8B-B14F-4D97-AF65-F5344CB8AC3E}">
        <p14:creationId xmlns:p14="http://schemas.microsoft.com/office/powerpoint/2010/main" val="3646151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0" y="3125503"/>
            <a:ext cx="9143461" cy="1258230"/>
          </a:xfrm>
          <a:prstGeom prst="rect">
            <a:avLst/>
          </a:prstGeom>
          <a:solidFill>
            <a:srgbClr val="8CCCC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pPr>
            <a:endParaRPr lang="tr-TR" sz="1632" dirty="0" err="1">
              <a:solidFill>
                <a:srgbClr val="000000"/>
              </a:solidFill>
            </a:endParaRPr>
          </a:p>
        </p:txBody>
      </p:sp>
      <p:sp>
        <p:nvSpPr>
          <p:cNvPr id="3" name="Title 1"/>
          <p:cNvSpPr txBox="1">
            <a:spLocks/>
          </p:cNvSpPr>
          <p:nvPr/>
        </p:nvSpPr>
        <p:spPr bwMode="gray">
          <a:xfrm>
            <a:off x="271" y="3131523"/>
            <a:ext cx="9143461" cy="125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algn="l" defTabSz="895350" rtl="0" eaLnBrk="1" fontAlgn="base" hangingPunct="1">
              <a:spcBef>
                <a:spcPct val="0"/>
              </a:spcBef>
              <a:spcAft>
                <a:spcPct val="0"/>
              </a:spcAft>
              <a:tabLst>
                <a:tab pos="269875" algn="l"/>
              </a:tabLst>
              <a:defRPr lang="en-US" sz="2000" b="0" baseline="0" noProof="0" dirty="0">
                <a:solidFill>
                  <a:schemeClr val="accent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algn="ctr"/>
            <a:r>
              <a:rPr lang="tr-TR" sz="3400" b="1" kern="0" dirty="0" smtClean="0">
                <a:solidFill>
                  <a:srgbClr val="FFFFFF"/>
                </a:solidFill>
                <a:latin typeface="Arial" panose="020B0604020202020204" pitchFamily="34" charset="0"/>
                <a:cs typeface="Arial" panose="020B0604020202020204" pitchFamily="34" charset="0"/>
              </a:rPr>
              <a:t>Taşınmazların Yönetimi</a:t>
            </a:r>
            <a:endParaRPr lang="es-ES" sz="3400" b="1" kern="0" dirty="0">
              <a:solidFill>
                <a:srgbClr val="FFFFFF"/>
              </a:solidFill>
              <a:latin typeface="Arial" panose="020B0604020202020204" pitchFamily="34" charset="0"/>
              <a:cs typeface="Arial" panose="020B0604020202020204" pitchFamily="34" charset="0"/>
            </a:endParaRPr>
          </a:p>
        </p:txBody>
      </p:sp>
      <p:pic>
        <p:nvPicPr>
          <p:cNvPr id="4" name="Resim 3"/>
          <p:cNvPicPr>
            <a:picLocks noChangeAspect="1"/>
          </p:cNvPicPr>
          <p:nvPr/>
        </p:nvPicPr>
        <p:blipFill rotWithShape="1">
          <a:blip r:embed="rId2"/>
          <a:srcRect r="1675"/>
          <a:stretch/>
        </p:blipFill>
        <p:spPr>
          <a:xfrm>
            <a:off x="3999713" y="1806912"/>
            <a:ext cx="1144574" cy="388793"/>
          </a:xfrm>
          <a:prstGeom prst="rect">
            <a:avLst/>
          </a:prstGeom>
        </p:spPr>
      </p:pic>
    </p:spTree>
    <p:extLst>
      <p:ext uri="{BB962C8B-B14F-4D97-AF65-F5344CB8AC3E}">
        <p14:creationId xmlns:p14="http://schemas.microsoft.com/office/powerpoint/2010/main" val="4188807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397" y="3179042"/>
            <a:ext cx="9144793" cy="499915"/>
          </a:xfrm>
          <a:prstGeom prst="rect">
            <a:avLst/>
          </a:prstGeom>
        </p:spPr>
      </p:pic>
      <p:sp>
        <p:nvSpPr>
          <p:cNvPr id="8" name="8 Dikdörtgen"/>
          <p:cNvSpPr/>
          <p:nvPr/>
        </p:nvSpPr>
        <p:spPr>
          <a:xfrm>
            <a:off x="-397" y="1985016"/>
            <a:ext cx="9143999" cy="3999878"/>
          </a:xfrm>
          <a:prstGeom prst="rect">
            <a:avLst/>
          </a:prstGeom>
        </p:spPr>
        <p:txBody>
          <a:bodyPr wrap="square" lIns="540000" tIns="0" rIns="540000" bIns="0" anchor="ctr" anchorCtr="0">
            <a:spAutoFit/>
          </a:bodyPr>
          <a:lstStyle/>
          <a:p>
            <a:pPr marL="514350" indent="-514350">
              <a:lnSpc>
                <a:spcPct val="150000"/>
              </a:lnSpc>
              <a:buFont typeface="+mj-lt"/>
              <a:buAutoNum type="alphaUcPeriod"/>
            </a:pPr>
            <a:r>
              <a:rPr lang="tr-TR" sz="2200" dirty="0" smtClean="0">
                <a:latin typeface="Arial" panose="020B0604020202020204" pitchFamily="34" charset="0"/>
                <a:cs typeface="Arial" panose="020B0604020202020204" pitchFamily="34" charset="0"/>
              </a:rPr>
              <a:t>Taşınmazın </a:t>
            </a:r>
            <a:r>
              <a:rPr lang="tr-TR" sz="2200" dirty="0">
                <a:latin typeface="Arial" panose="020B0604020202020204" pitchFamily="34" charset="0"/>
                <a:cs typeface="Arial" panose="020B0604020202020204" pitchFamily="34" charset="0"/>
              </a:rPr>
              <a:t>Tanımı</a:t>
            </a:r>
          </a:p>
          <a:p>
            <a:pPr marL="514350" indent="-514350">
              <a:lnSpc>
                <a:spcPct val="150000"/>
              </a:lnSpc>
              <a:buFont typeface="+mj-lt"/>
              <a:buAutoNum type="alphaUcPeriod"/>
            </a:pPr>
            <a:r>
              <a:rPr lang="tr-TR" sz="2200" dirty="0" smtClean="0">
                <a:latin typeface="Arial" panose="020B0604020202020204" pitchFamily="34" charset="0"/>
                <a:cs typeface="Arial" panose="020B0604020202020204" pitchFamily="34" charset="0"/>
              </a:rPr>
              <a:t>Taşınmaz </a:t>
            </a:r>
            <a:r>
              <a:rPr lang="tr-TR" sz="2200" dirty="0">
                <a:latin typeface="Arial" panose="020B0604020202020204" pitchFamily="34" charset="0"/>
                <a:cs typeface="Arial" panose="020B0604020202020204" pitchFamily="34" charset="0"/>
              </a:rPr>
              <a:t>E</a:t>
            </a:r>
            <a:r>
              <a:rPr lang="tr-TR" sz="2200" dirty="0" smtClean="0">
                <a:latin typeface="Arial" panose="020B0604020202020204" pitchFamily="34" charset="0"/>
                <a:cs typeface="Arial" panose="020B0604020202020204" pitchFamily="34" charset="0"/>
              </a:rPr>
              <a:t>dinme Şekilleri</a:t>
            </a:r>
          </a:p>
          <a:p>
            <a:pPr marL="514350" indent="-514350">
              <a:lnSpc>
                <a:spcPct val="150000"/>
              </a:lnSpc>
              <a:buFont typeface="+mj-lt"/>
              <a:buAutoNum type="alphaUcPeriod"/>
            </a:pPr>
            <a:r>
              <a:rPr lang="tr-TR" sz="2200" dirty="0" smtClean="0">
                <a:latin typeface="Arial" panose="020B0604020202020204" pitchFamily="34" charset="0"/>
                <a:cs typeface="Arial" panose="020B0604020202020204" pitchFamily="34" charset="0"/>
              </a:rPr>
              <a:t>Taşınmazların </a:t>
            </a:r>
            <a:r>
              <a:rPr lang="tr-TR" sz="2200" dirty="0">
                <a:latin typeface="Arial" panose="020B0604020202020204" pitchFamily="34" charset="0"/>
                <a:cs typeface="Arial" panose="020B0604020202020204" pitchFamily="34" charset="0"/>
              </a:rPr>
              <a:t>Kayıt Altına Alınması</a:t>
            </a:r>
          </a:p>
          <a:p>
            <a:pPr marL="514350" indent="-514350">
              <a:lnSpc>
                <a:spcPct val="150000"/>
              </a:lnSpc>
              <a:buFont typeface="+mj-lt"/>
              <a:buAutoNum type="alphaUcPeriod"/>
            </a:pPr>
            <a:r>
              <a:rPr lang="tr-TR" sz="2200" dirty="0" smtClean="0">
                <a:latin typeface="Arial" panose="020B0604020202020204" pitchFamily="34" charset="0"/>
                <a:cs typeface="Arial" panose="020B0604020202020204" pitchFamily="34" charset="0"/>
              </a:rPr>
              <a:t>Taşınmazların </a:t>
            </a:r>
            <a:r>
              <a:rPr lang="tr-TR" sz="2200" dirty="0">
                <a:latin typeface="Arial" panose="020B0604020202020204" pitchFamily="34" charset="0"/>
                <a:cs typeface="Arial" panose="020B0604020202020204" pitchFamily="34" charset="0"/>
              </a:rPr>
              <a:t>Kayıtlardan Çıkarılması</a:t>
            </a:r>
          </a:p>
          <a:p>
            <a:pPr marL="514350" indent="-514350">
              <a:lnSpc>
                <a:spcPct val="150000"/>
              </a:lnSpc>
              <a:buFont typeface="+mj-lt"/>
              <a:buAutoNum type="alphaUcPeriod"/>
            </a:pPr>
            <a:r>
              <a:rPr lang="tr-TR" sz="2200" dirty="0" smtClean="0">
                <a:latin typeface="Arial" panose="020B0604020202020204" pitchFamily="34" charset="0"/>
                <a:cs typeface="Arial" panose="020B0604020202020204" pitchFamily="34" charset="0"/>
              </a:rPr>
              <a:t>Görev ve Sorumluluklar</a:t>
            </a:r>
            <a:endParaRPr lang="tr-TR" sz="2200" dirty="0">
              <a:latin typeface="Arial" panose="020B0604020202020204" pitchFamily="34" charset="0"/>
              <a:cs typeface="Arial" panose="020B0604020202020204" pitchFamily="34" charset="0"/>
            </a:endParaRPr>
          </a:p>
          <a:p>
            <a:pPr marL="514350" indent="-514350">
              <a:lnSpc>
                <a:spcPct val="150000"/>
              </a:lnSpc>
              <a:buFont typeface="+mj-lt"/>
              <a:buAutoNum type="alphaUcPeriod"/>
            </a:pPr>
            <a:r>
              <a:rPr lang="tr-TR" sz="2200" dirty="0" smtClean="0">
                <a:latin typeface="Arial" panose="020B0604020202020204" pitchFamily="34" charset="0"/>
                <a:cs typeface="Arial" panose="020B0604020202020204" pitchFamily="34" charset="0"/>
              </a:rPr>
              <a:t>Önemli Hususlar</a:t>
            </a:r>
          </a:p>
          <a:p>
            <a:pPr marL="514350" indent="-514350">
              <a:lnSpc>
                <a:spcPct val="150000"/>
              </a:lnSpc>
              <a:buFont typeface="+mj-lt"/>
              <a:buAutoNum type="alphaUcPeriod"/>
            </a:pPr>
            <a:r>
              <a:rPr lang="tr-TR" sz="2200" dirty="0" smtClean="0">
                <a:latin typeface="Arial" panose="020B0604020202020204" pitchFamily="34" charset="0"/>
                <a:cs typeface="Arial" panose="020B0604020202020204" pitchFamily="34" charset="0"/>
              </a:rPr>
              <a:t>Taşınmaz Bilgi Sistemi</a:t>
            </a:r>
          </a:p>
          <a:p>
            <a:pPr marL="514350" indent="-514350">
              <a:lnSpc>
                <a:spcPct val="150000"/>
              </a:lnSpc>
              <a:buFont typeface="+mj-lt"/>
              <a:buAutoNum type="alphaUcPeriod"/>
            </a:pPr>
            <a:r>
              <a:rPr lang="tr-TR" sz="2200" dirty="0" smtClean="0">
                <a:latin typeface="Arial" panose="020B0604020202020204" pitchFamily="34" charset="0"/>
                <a:cs typeface="Arial" panose="020B0604020202020204" pitchFamily="34" charset="0"/>
              </a:rPr>
              <a:t>Taşınmaz Formları</a:t>
            </a:r>
          </a:p>
        </p:txBody>
      </p:sp>
      <p:sp>
        <p:nvSpPr>
          <p:cNvPr id="6" name="2 İçerik Yer Tutucusu"/>
          <p:cNvSpPr txBox="1">
            <a:spLocks/>
          </p:cNvSpPr>
          <p:nvPr/>
        </p:nvSpPr>
        <p:spPr bwMode="auto">
          <a:xfrm>
            <a:off x="1263958" y="484060"/>
            <a:ext cx="7884000" cy="54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63538" indent="-363538" algn="ctr" defTabSz="914400" eaLnBrk="0" fontAlgn="base" hangingPunct="0">
              <a:spcBef>
                <a:spcPts val="1800"/>
              </a:spcBef>
              <a:spcAft>
                <a:spcPts val="1200"/>
              </a:spcAft>
              <a:buFont typeface="Arial" charset="0"/>
              <a:buNone/>
              <a:defRPr/>
            </a:pPr>
            <a:r>
              <a:rPr lang="tr-TR" b="1" dirty="0" smtClean="0">
                <a:solidFill>
                  <a:schemeClr val="bg1"/>
                </a:solidFill>
                <a:latin typeface="Arial" panose="020B0604020202020204" pitchFamily="34" charset="0"/>
                <a:cs typeface="Arial" panose="020B0604020202020204" pitchFamily="34" charset="0"/>
              </a:rPr>
              <a:t>SUNUM</a:t>
            </a:r>
            <a:r>
              <a:rPr lang="tr-TR" b="1" dirty="0" smtClean="0">
                <a:solidFill>
                  <a:schemeClr val="tx2">
                    <a:shade val="30000"/>
                    <a:satMod val="150000"/>
                  </a:schemeClr>
                </a:solidFill>
                <a:latin typeface="Arial" panose="020B0604020202020204" pitchFamily="34" charset="0"/>
                <a:cs typeface="Arial" panose="020B0604020202020204" pitchFamily="34" charset="0"/>
              </a:rPr>
              <a:t> </a:t>
            </a:r>
            <a:r>
              <a:rPr lang="tr-TR" b="1" dirty="0" smtClean="0">
                <a:solidFill>
                  <a:schemeClr val="bg1"/>
                </a:solidFill>
                <a:latin typeface="Arial" pitchFamily="34" charset="0"/>
                <a:cs typeface="Arial" pitchFamily="34" charset="0"/>
              </a:rPr>
              <a:t>AKIŞI</a:t>
            </a:r>
          </a:p>
        </p:txBody>
      </p:sp>
      <p:pic>
        <p:nvPicPr>
          <p:cNvPr id="5" name="Resim 4"/>
          <p:cNvPicPr>
            <a:picLocks noChangeAspect="1"/>
          </p:cNvPicPr>
          <p:nvPr/>
        </p:nvPicPr>
        <p:blipFill>
          <a:blip r:embed="rId4"/>
          <a:stretch>
            <a:fillRect/>
          </a:stretch>
        </p:blipFill>
        <p:spPr>
          <a:xfrm>
            <a:off x="400735" y="1132112"/>
            <a:ext cx="1221239" cy="168729"/>
          </a:xfrm>
          <a:prstGeom prst="rect">
            <a:avLst/>
          </a:prstGeom>
        </p:spPr>
      </p:pic>
    </p:spTree>
    <p:extLst>
      <p:ext uri="{BB962C8B-B14F-4D97-AF65-F5344CB8AC3E}">
        <p14:creationId xmlns:p14="http://schemas.microsoft.com/office/powerpoint/2010/main" val="2691179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6553200" y="6506478"/>
            <a:ext cx="2133600" cy="365125"/>
          </a:xfrm>
        </p:spPr>
        <p:txBody>
          <a:bodyPr/>
          <a:lstStyle/>
          <a:p>
            <a:fld id="{2D2EA8EB-1D5C-E242-96D6-BDA165FE1C62}" type="slidenum">
              <a:rPr lang="en-US" smtClean="0"/>
              <a:pPr/>
              <a:t>25</a:t>
            </a:fld>
            <a:endParaRPr lang="en-US" dirty="0"/>
          </a:p>
        </p:txBody>
      </p:sp>
      <p:sp>
        <p:nvSpPr>
          <p:cNvPr id="2" name="Dikdörtgen 1"/>
          <p:cNvSpPr/>
          <p:nvPr/>
        </p:nvSpPr>
        <p:spPr>
          <a:xfrm>
            <a:off x="1" y="2996548"/>
            <a:ext cx="9144000" cy="1354217"/>
          </a:xfrm>
          <a:prstGeom prst="rect">
            <a:avLst/>
          </a:prstGeom>
        </p:spPr>
        <p:txBody>
          <a:bodyPr wrap="square" lIns="540000" tIns="0" rIns="540000" bIns="0" anchor="ctr" anchorCtr="0">
            <a:spAutoFit/>
          </a:bodyPr>
          <a:lstStyle/>
          <a:p>
            <a:pPr indent="361950" algn="just">
              <a:buNone/>
            </a:pPr>
            <a:r>
              <a:rPr lang="tr-TR" sz="2200" dirty="0" smtClean="0">
                <a:latin typeface="Arial" panose="020B0604020202020204" pitchFamily="34" charset="0"/>
                <a:cs typeface="Arial" panose="020B0604020202020204" pitchFamily="34" charset="0"/>
              </a:rPr>
              <a:t>Kamu </a:t>
            </a:r>
            <a:r>
              <a:rPr lang="tr-TR" sz="2200" dirty="0">
                <a:latin typeface="Arial" panose="020B0604020202020204" pitchFamily="34" charset="0"/>
                <a:cs typeface="Arial" panose="020B0604020202020204" pitchFamily="34" charset="0"/>
              </a:rPr>
              <a:t>idarelerinin mülkiyetinde, yönetiminde veya kullanımında bulunan, eklenti ve bütünleyici parçaları dahil olmak üzere arazi, arsa, bina, yer altı ve yer üstü düzenleri ile sınırlı aynî haklar ve kişisel hakları ifade eder</a:t>
            </a:r>
            <a:r>
              <a:rPr lang="tr-TR" sz="2200" dirty="0" smtClean="0">
                <a:latin typeface="Arial" panose="020B0604020202020204" pitchFamily="34" charset="0"/>
                <a:cs typeface="Arial" panose="020B0604020202020204" pitchFamily="34" charset="0"/>
              </a:rPr>
              <a:t>.</a:t>
            </a:r>
          </a:p>
        </p:txBody>
      </p:sp>
      <p:sp>
        <p:nvSpPr>
          <p:cNvPr id="7" name="Dikdörtgen 6"/>
          <p:cNvSpPr/>
          <p:nvPr/>
        </p:nvSpPr>
        <p:spPr>
          <a:xfrm>
            <a:off x="1263951" y="487281"/>
            <a:ext cx="7884000" cy="540000"/>
          </a:xfrm>
          <a:prstGeom prst="rect">
            <a:avLst/>
          </a:prstGeom>
        </p:spPr>
        <p:txBody>
          <a:bodyPr wrap="square" anchor="ctr" anchorCtr="0">
            <a:spAutoFit/>
          </a:bodyPr>
          <a:lstStyle/>
          <a:p>
            <a:pPr algn="ctr"/>
            <a:r>
              <a:rPr lang="tr-TR" b="1" dirty="0" smtClean="0">
                <a:solidFill>
                  <a:schemeClr val="bg1"/>
                </a:solidFill>
                <a:latin typeface="Arial" panose="020B0604020202020204" pitchFamily="34" charset="0"/>
                <a:cs typeface="Arial" panose="020B0604020202020204" pitchFamily="34" charset="0"/>
              </a:rPr>
              <a:t>A. TAŞINMAZ NEDİR?</a:t>
            </a:r>
            <a:endParaRPr lang="tr-TR" b="1" u="sng" dirty="0">
              <a:solidFill>
                <a:schemeClr val="bg1"/>
              </a:solidFill>
              <a:latin typeface="Arial" pitchFamily="34" charset="0"/>
              <a:cs typeface="Arial" pitchFamily="34" charset="0"/>
            </a:endParaRPr>
          </a:p>
        </p:txBody>
      </p:sp>
      <p:pic>
        <p:nvPicPr>
          <p:cNvPr id="6" name="Resim 5"/>
          <p:cNvPicPr>
            <a:picLocks noChangeAspect="1"/>
          </p:cNvPicPr>
          <p:nvPr/>
        </p:nvPicPr>
        <p:blipFill>
          <a:blip r:embed="rId3"/>
          <a:stretch>
            <a:fillRect/>
          </a:stretch>
        </p:blipFill>
        <p:spPr>
          <a:xfrm>
            <a:off x="378963" y="1132112"/>
            <a:ext cx="1221239" cy="168729"/>
          </a:xfrm>
          <a:prstGeom prst="rect">
            <a:avLst/>
          </a:prstGeom>
        </p:spPr>
      </p:pic>
    </p:spTree>
    <p:extLst>
      <p:ext uri="{BB962C8B-B14F-4D97-AF65-F5344CB8AC3E}">
        <p14:creationId xmlns:p14="http://schemas.microsoft.com/office/powerpoint/2010/main" val="2773725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20"/>
          <p:cNvSpPr>
            <a:spLocks noGrp="1"/>
          </p:cNvSpPr>
          <p:nvPr>
            <p:ph type="title"/>
          </p:nvPr>
        </p:nvSpPr>
        <p:spPr>
          <a:xfrm>
            <a:off x="1659466" y="500418"/>
            <a:ext cx="7027333" cy="1143000"/>
          </a:xfrm>
        </p:spPr>
        <p:txBody>
          <a:bodyPr>
            <a:normAutofit/>
          </a:bodyPr>
          <a:lstStyle/>
          <a:p>
            <a:r>
              <a:rPr lang="tr-TR" sz="1800" b="1" dirty="0">
                <a:solidFill>
                  <a:schemeClr val="bg1"/>
                </a:solidFill>
                <a:latin typeface="Arial" panose="020B0604020202020204" pitchFamily="34" charset="0"/>
                <a:cs typeface="Arial" panose="020B0604020202020204" pitchFamily="34" charset="0"/>
              </a:rPr>
              <a:t>A. TAŞINMAZ NEDİR?</a:t>
            </a:r>
            <a:r>
              <a:rPr lang="tr-TR" b="1" u="sng" dirty="0">
                <a:solidFill>
                  <a:schemeClr val="bg1"/>
                </a:solidFill>
                <a:latin typeface="Arial" pitchFamily="34" charset="0"/>
                <a:cs typeface="Arial" pitchFamily="34" charset="0"/>
              </a:rPr>
              <a:t/>
            </a:r>
            <a:br>
              <a:rPr lang="tr-TR" b="1" u="sng" dirty="0">
                <a:solidFill>
                  <a:schemeClr val="bg1"/>
                </a:solidFill>
                <a:latin typeface="Arial" pitchFamily="34" charset="0"/>
                <a:cs typeface="Arial" pitchFamily="34" charset="0"/>
              </a:rPr>
            </a:br>
            <a:endParaRPr lang="tr-TR" dirty="0"/>
          </a:p>
        </p:txBody>
      </p:sp>
      <p:sp>
        <p:nvSpPr>
          <p:cNvPr id="4" name="Slayt Numarası Yer Tutucusu 3"/>
          <p:cNvSpPr>
            <a:spLocks noGrp="1"/>
          </p:cNvSpPr>
          <p:nvPr>
            <p:ph type="sldNum" sz="quarter" idx="12"/>
          </p:nvPr>
        </p:nvSpPr>
        <p:spPr/>
        <p:txBody>
          <a:bodyPr/>
          <a:lstStyle/>
          <a:p>
            <a:fld id="{2D2EA8EB-1D5C-E242-96D6-BDA165FE1C62}" type="slidenum">
              <a:rPr lang="en-US" smtClean="0"/>
              <a:pPr/>
              <a:t>26</a:t>
            </a:fld>
            <a:endParaRPr lang="en-US" dirty="0"/>
          </a:p>
        </p:txBody>
      </p:sp>
      <p:grpSp>
        <p:nvGrpSpPr>
          <p:cNvPr id="6" name="Grup 5"/>
          <p:cNvGrpSpPr/>
          <p:nvPr/>
        </p:nvGrpSpPr>
        <p:grpSpPr>
          <a:xfrm>
            <a:off x="2460468" y="3681637"/>
            <a:ext cx="1743943" cy="871971"/>
            <a:chOff x="221878" y="1004174"/>
            <a:chExt cx="1743943" cy="871971"/>
          </a:xfrm>
          <a:scene3d>
            <a:camera prst="orthographicFront"/>
            <a:lightRig rig="threePt" dir="t">
              <a:rot lat="0" lon="0" rev="7500000"/>
            </a:lightRig>
          </a:scene3d>
        </p:grpSpPr>
        <p:sp>
          <p:nvSpPr>
            <p:cNvPr id="19" name="Yuvarlatılmış Dikdörtgen 18"/>
            <p:cNvSpPr/>
            <p:nvPr/>
          </p:nvSpPr>
          <p:spPr>
            <a:xfrm>
              <a:off x="221878" y="1004174"/>
              <a:ext cx="1743943" cy="871971"/>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20" name="Yuvarlatılmış Dikdörtgen 4"/>
            <p:cNvSpPr/>
            <p:nvPr/>
          </p:nvSpPr>
          <p:spPr>
            <a:xfrm>
              <a:off x="247417" y="1029713"/>
              <a:ext cx="1692865" cy="82089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TAŞINMAZ</a:t>
              </a:r>
              <a:endParaRPr lang="tr-TR" sz="1800" b="1" kern="1200" dirty="0">
                <a:solidFill>
                  <a:schemeClr val="tx1"/>
                </a:solidFill>
              </a:endParaRPr>
            </a:p>
          </p:txBody>
        </p:sp>
      </p:grpSp>
      <p:grpSp>
        <p:nvGrpSpPr>
          <p:cNvPr id="7" name="Grup 6"/>
          <p:cNvGrpSpPr/>
          <p:nvPr/>
        </p:nvGrpSpPr>
        <p:grpSpPr>
          <a:xfrm>
            <a:off x="4901990" y="2678869"/>
            <a:ext cx="1743943" cy="871971"/>
            <a:chOff x="2663400" y="1406"/>
            <a:chExt cx="1743943" cy="871971"/>
          </a:xfrm>
          <a:scene3d>
            <a:camera prst="orthographicFront"/>
            <a:lightRig rig="threePt" dir="t">
              <a:rot lat="0" lon="0" rev="7500000"/>
            </a:lightRig>
          </a:scene3d>
        </p:grpSpPr>
        <p:sp>
          <p:nvSpPr>
            <p:cNvPr id="17" name="Yuvarlatılmış Dikdörtgen 16"/>
            <p:cNvSpPr/>
            <p:nvPr/>
          </p:nvSpPr>
          <p:spPr>
            <a:xfrm>
              <a:off x="2663400" y="1406"/>
              <a:ext cx="1743943" cy="871971"/>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tint val="99000"/>
                <a:hueOff val="0"/>
                <a:satOff val="0"/>
                <a:lumOff val="0"/>
                <a:alphaOff val="0"/>
              </a:schemeClr>
            </a:fillRef>
            <a:effectRef idx="2">
              <a:schemeClr val="accent1">
                <a:tint val="99000"/>
                <a:hueOff val="0"/>
                <a:satOff val="0"/>
                <a:lumOff val="0"/>
                <a:alphaOff val="0"/>
              </a:schemeClr>
            </a:effectRef>
            <a:fontRef idx="minor">
              <a:schemeClr val="lt1"/>
            </a:fontRef>
          </p:style>
        </p:sp>
        <p:sp>
          <p:nvSpPr>
            <p:cNvPr id="18" name="Yuvarlatılmış Dikdörtgen 6"/>
            <p:cNvSpPr/>
            <p:nvPr/>
          </p:nvSpPr>
          <p:spPr>
            <a:xfrm>
              <a:off x="2688939" y="26945"/>
              <a:ext cx="1692865" cy="82089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rPr>
                <a:t>Arazi ve Arsalar Hesabı</a:t>
              </a:r>
            </a:p>
            <a:p>
              <a:pPr lvl="0" algn="ctr" defTabSz="711200">
                <a:lnSpc>
                  <a:spcPct val="90000"/>
                </a:lnSpc>
                <a:spcBef>
                  <a:spcPct val="0"/>
                </a:spcBef>
                <a:spcAft>
                  <a:spcPct val="35000"/>
                </a:spcAft>
              </a:pPr>
              <a:r>
                <a:rPr lang="tr-TR" sz="1600" b="1" kern="1200" dirty="0" smtClean="0">
                  <a:solidFill>
                    <a:schemeClr val="tx1"/>
                  </a:solidFill>
                </a:rPr>
                <a:t>(250)</a:t>
              </a:r>
              <a:endParaRPr lang="tr-TR" sz="1600" b="1" kern="1200" dirty="0">
                <a:solidFill>
                  <a:schemeClr val="tx1"/>
                </a:solidFill>
              </a:endParaRPr>
            </a:p>
          </p:txBody>
        </p:sp>
      </p:grpSp>
      <p:grpSp>
        <p:nvGrpSpPr>
          <p:cNvPr id="8" name="Grup 7"/>
          <p:cNvGrpSpPr/>
          <p:nvPr/>
        </p:nvGrpSpPr>
        <p:grpSpPr>
          <a:xfrm>
            <a:off x="4204267" y="4080052"/>
            <a:ext cx="735466" cy="54492"/>
            <a:chOff x="1965677" y="1402589"/>
            <a:chExt cx="735466" cy="54492"/>
          </a:xfrm>
          <a:scene3d>
            <a:camera prst="orthographicFront"/>
            <a:lightRig rig="threePt" dir="t">
              <a:rot lat="0" lon="0" rev="7500000"/>
            </a:lightRig>
          </a:scene3d>
        </p:grpSpPr>
        <p:sp>
          <p:nvSpPr>
            <p:cNvPr id="15" name="Düz Bağlayıcı 7"/>
            <p:cNvSpPr/>
            <p:nvPr/>
          </p:nvSpPr>
          <p:spPr>
            <a:xfrm rot="21503472">
              <a:off x="1965677" y="1402589"/>
              <a:ext cx="735466" cy="54492"/>
            </a:xfrm>
            <a:custGeom>
              <a:avLst/>
              <a:gdLst/>
              <a:ahLst/>
              <a:cxnLst/>
              <a:rect l="0" t="0" r="0" b="0"/>
              <a:pathLst>
                <a:path>
                  <a:moveTo>
                    <a:pt x="0" y="27246"/>
                  </a:moveTo>
                  <a:lnTo>
                    <a:pt x="735466" y="27246"/>
                  </a:lnTo>
                </a:path>
              </a:pathLst>
            </a:custGeom>
            <a:noFill/>
            <a:sp3d z="-40000" prstMaterial="matte"/>
          </p:spPr>
          <p:style>
            <a:lnRef idx="2">
              <a:schemeClr val="accent1">
                <a:tint val="99000"/>
                <a:hueOff val="0"/>
                <a:satOff val="0"/>
                <a:lumOff val="0"/>
                <a:alphaOff val="0"/>
              </a:schemeClr>
            </a:lnRef>
            <a:fillRef idx="0">
              <a:scrgbClr r="0" g="0" b="0"/>
            </a:fillRef>
            <a:effectRef idx="0">
              <a:schemeClr val="accent1">
                <a:tint val="99000"/>
                <a:hueOff val="0"/>
                <a:satOff val="0"/>
                <a:lumOff val="0"/>
                <a:alphaOff val="0"/>
              </a:schemeClr>
            </a:effectRef>
            <a:fontRef idx="minor">
              <a:schemeClr val="tx1">
                <a:hueOff val="0"/>
                <a:satOff val="0"/>
                <a:lumOff val="0"/>
                <a:alphaOff val="0"/>
              </a:schemeClr>
            </a:fontRef>
          </p:style>
        </p:sp>
        <p:sp>
          <p:nvSpPr>
            <p:cNvPr id="16" name="Düz Bağlayıcı 8"/>
            <p:cNvSpPr/>
            <p:nvPr/>
          </p:nvSpPr>
          <p:spPr>
            <a:xfrm rot="21503472">
              <a:off x="2315024" y="1411449"/>
              <a:ext cx="36773" cy="36773"/>
            </a:xfrm>
            <a:prstGeom prst="rect">
              <a:avLst/>
            </a:prstGeom>
            <a:sp3d z="-4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p:txBody>
        </p:sp>
      </p:grpSp>
      <p:grpSp>
        <p:nvGrpSpPr>
          <p:cNvPr id="9" name="Grup 8"/>
          <p:cNvGrpSpPr/>
          <p:nvPr/>
        </p:nvGrpSpPr>
        <p:grpSpPr>
          <a:xfrm>
            <a:off x="4939589" y="3660988"/>
            <a:ext cx="1743943" cy="871971"/>
            <a:chOff x="2700999" y="983525"/>
            <a:chExt cx="1743943" cy="871971"/>
          </a:xfrm>
          <a:scene3d>
            <a:camera prst="orthographicFront"/>
            <a:lightRig rig="threePt" dir="t">
              <a:rot lat="0" lon="0" rev="7500000"/>
            </a:lightRig>
          </a:scene3d>
        </p:grpSpPr>
        <p:sp>
          <p:nvSpPr>
            <p:cNvPr id="13" name="Yuvarlatılmış Dikdörtgen 12"/>
            <p:cNvSpPr/>
            <p:nvPr/>
          </p:nvSpPr>
          <p:spPr>
            <a:xfrm>
              <a:off x="2700999" y="983525"/>
              <a:ext cx="1743943" cy="871971"/>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tint val="99000"/>
                <a:hueOff val="0"/>
                <a:satOff val="0"/>
                <a:lumOff val="0"/>
                <a:alphaOff val="0"/>
              </a:schemeClr>
            </a:fillRef>
            <a:effectRef idx="2">
              <a:schemeClr val="accent1">
                <a:tint val="99000"/>
                <a:hueOff val="0"/>
                <a:satOff val="0"/>
                <a:lumOff val="0"/>
                <a:alphaOff val="0"/>
              </a:schemeClr>
            </a:effectRef>
            <a:fontRef idx="minor">
              <a:schemeClr val="lt1"/>
            </a:fontRef>
          </p:style>
        </p:sp>
        <p:sp>
          <p:nvSpPr>
            <p:cNvPr id="14" name="Yuvarlatılmış Dikdörtgen 10"/>
            <p:cNvSpPr/>
            <p:nvPr/>
          </p:nvSpPr>
          <p:spPr>
            <a:xfrm>
              <a:off x="2726538" y="1009064"/>
              <a:ext cx="1692865" cy="82089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rPr>
                <a:t>Yeraltı ve Yerüstü Düzenleri Hesabı</a:t>
              </a:r>
            </a:p>
            <a:p>
              <a:pPr lvl="0" algn="ctr" defTabSz="711200">
                <a:lnSpc>
                  <a:spcPct val="90000"/>
                </a:lnSpc>
                <a:spcBef>
                  <a:spcPct val="0"/>
                </a:spcBef>
                <a:spcAft>
                  <a:spcPct val="35000"/>
                </a:spcAft>
              </a:pPr>
              <a:r>
                <a:rPr lang="tr-TR" sz="1600" b="1" kern="1200" dirty="0" smtClean="0">
                  <a:solidFill>
                    <a:schemeClr val="tx1"/>
                  </a:solidFill>
                </a:rPr>
                <a:t>(251)</a:t>
              </a:r>
              <a:endParaRPr lang="tr-TR" sz="1600" b="1" kern="1200" dirty="0">
                <a:solidFill>
                  <a:schemeClr val="tx1"/>
                </a:solidFill>
              </a:endParaRPr>
            </a:p>
          </p:txBody>
        </p:sp>
      </p:grpSp>
      <p:grpSp>
        <p:nvGrpSpPr>
          <p:cNvPr id="10" name="Grup 9"/>
          <p:cNvGrpSpPr/>
          <p:nvPr/>
        </p:nvGrpSpPr>
        <p:grpSpPr>
          <a:xfrm>
            <a:off x="4901990" y="4684404"/>
            <a:ext cx="1743943" cy="871971"/>
            <a:chOff x="2663400" y="2006941"/>
            <a:chExt cx="1743943" cy="871971"/>
          </a:xfrm>
          <a:scene3d>
            <a:camera prst="orthographicFront"/>
            <a:lightRig rig="threePt" dir="t">
              <a:rot lat="0" lon="0" rev="7500000"/>
            </a:lightRig>
          </a:scene3d>
        </p:grpSpPr>
        <p:sp>
          <p:nvSpPr>
            <p:cNvPr id="11" name="Yuvarlatılmış Dikdörtgen 10"/>
            <p:cNvSpPr/>
            <p:nvPr/>
          </p:nvSpPr>
          <p:spPr>
            <a:xfrm>
              <a:off x="2663400" y="2006941"/>
              <a:ext cx="1743943" cy="871971"/>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tint val="99000"/>
                <a:hueOff val="0"/>
                <a:satOff val="0"/>
                <a:lumOff val="0"/>
                <a:alphaOff val="0"/>
              </a:schemeClr>
            </a:fillRef>
            <a:effectRef idx="2">
              <a:schemeClr val="accent1">
                <a:tint val="99000"/>
                <a:hueOff val="0"/>
                <a:satOff val="0"/>
                <a:lumOff val="0"/>
                <a:alphaOff val="0"/>
              </a:schemeClr>
            </a:effectRef>
            <a:fontRef idx="minor">
              <a:schemeClr val="lt1"/>
            </a:fontRef>
          </p:style>
        </p:sp>
        <p:sp>
          <p:nvSpPr>
            <p:cNvPr id="12" name="Yuvarlatılmış Dikdörtgen 12"/>
            <p:cNvSpPr/>
            <p:nvPr/>
          </p:nvSpPr>
          <p:spPr>
            <a:xfrm>
              <a:off x="2688939" y="2032480"/>
              <a:ext cx="1692865" cy="82089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rPr>
                <a:t>Binalar Hesabı</a:t>
              </a:r>
            </a:p>
            <a:p>
              <a:pPr lvl="0" algn="ctr" defTabSz="711200">
                <a:lnSpc>
                  <a:spcPct val="90000"/>
                </a:lnSpc>
                <a:spcBef>
                  <a:spcPct val="0"/>
                </a:spcBef>
                <a:spcAft>
                  <a:spcPct val="35000"/>
                </a:spcAft>
              </a:pPr>
              <a:r>
                <a:rPr lang="tr-TR" sz="1600" b="1" kern="1200" dirty="0" smtClean="0">
                  <a:solidFill>
                    <a:schemeClr val="tx1"/>
                  </a:solidFill>
                </a:rPr>
                <a:t>(252)</a:t>
              </a:r>
              <a:endParaRPr lang="tr-TR" sz="1600" b="1" kern="1200" dirty="0">
                <a:solidFill>
                  <a:schemeClr val="tx1"/>
                </a:solidFill>
              </a:endParaRPr>
            </a:p>
          </p:txBody>
        </p:sp>
      </p:grpSp>
      <p:pic>
        <p:nvPicPr>
          <p:cNvPr id="22" name="Resim 21"/>
          <p:cNvPicPr>
            <a:picLocks noChangeAspect="1"/>
          </p:cNvPicPr>
          <p:nvPr/>
        </p:nvPicPr>
        <p:blipFill>
          <a:blip r:embed="rId2"/>
          <a:stretch>
            <a:fillRect/>
          </a:stretch>
        </p:blipFill>
        <p:spPr>
          <a:xfrm>
            <a:off x="322518" y="1154690"/>
            <a:ext cx="1221239" cy="168729"/>
          </a:xfrm>
          <a:prstGeom prst="rect">
            <a:avLst/>
          </a:prstGeom>
        </p:spPr>
      </p:pic>
    </p:spTree>
    <p:extLst>
      <p:ext uri="{BB962C8B-B14F-4D97-AF65-F5344CB8AC3E}">
        <p14:creationId xmlns:p14="http://schemas.microsoft.com/office/powerpoint/2010/main" val="2325693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D2EA8EB-1D5C-E242-96D6-BDA165FE1C62}" type="slidenum">
              <a:rPr lang="en-US" smtClean="0"/>
              <a:pPr/>
              <a:t>27</a:t>
            </a:fld>
            <a:endParaRPr lang="en-US" dirty="0"/>
          </a:p>
        </p:txBody>
      </p:sp>
      <p:sp>
        <p:nvSpPr>
          <p:cNvPr id="7" name="6 Dikdörtgen"/>
          <p:cNvSpPr/>
          <p:nvPr/>
        </p:nvSpPr>
        <p:spPr>
          <a:xfrm>
            <a:off x="1275640" y="488347"/>
            <a:ext cx="7884000" cy="540000"/>
          </a:xfrm>
          <a:prstGeom prst="rect">
            <a:avLst/>
          </a:prstGeom>
        </p:spPr>
        <p:txBody>
          <a:bodyPr wrap="square" anchor="ctr" anchorCtr="0">
            <a:spAutoFit/>
          </a:bodyPr>
          <a:lstStyle/>
          <a:p>
            <a:pPr algn="ctr"/>
            <a:r>
              <a:rPr lang="tr-TR" b="1" dirty="0" smtClean="0">
                <a:solidFill>
                  <a:schemeClr val="bg1"/>
                </a:solidFill>
                <a:latin typeface="Arial" panose="020B0604020202020204" pitchFamily="34" charset="0"/>
                <a:cs typeface="Arial" panose="020B0604020202020204" pitchFamily="34" charset="0"/>
              </a:rPr>
              <a:t>B. TAŞINMAZ EDİNME ŞEKİLLERİ</a:t>
            </a:r>
            <a:endParaRPr lang="tr-TR" b="1" u="sng" dirty="0">
              <a:solidFill>
                <a:schemeClr val="bg1"/>
              </a:solidFill>
              <a:latin typeface="Arial" pitchFamily="34" charset="0"/>
              <a:cs typeface="Arial" pitchFamily="34" charset="0"/>
            </a:endParaRPr>
          </a:p>
        </p:txBody>
      </p:sp>
      <p:sp>
        <p:nvSpPr>
          <p:cNvPr id="4" name="Dikdörtgen 3"/>
          <p:cNvSpPr/>
          <p:nvPr/>
        </p:nvSpPr>
        <p:spPr>
          <a:xfrm>
            <a:off x="1" y="2141004"/>
            <a:ext cx="9144000" cy="3554819"/>
          </a:xfrm>
          <a:prstGeom prst="rect">
            <a:avLst/>
          </a:prstGeom>
        </p:spPr>
        <p:txBody>
          <a:bodyPr wrap="square" lIns="540000" tIns="0" rIns="540000" bIns="0">
            <a:spAutoFit/>
          </a:bodyPr>
          <a:lstStyle/>
          <a:p>
            <a:pPr marL="342900" indent="-342900" algn="just">
              <a:lnSpc>
                <a:spcPct val="150000"/>
              </a:lnSpc>
              <a:buFont typeface="Arial" panose="020B0604020202020204" pitchFamily="34" charset="0"/>
              <a:buChar char="•"/>
            </a:pPr>
            <a:r>
              <a:rPr lang="tr-TR" sz="2200" b="1" dirty="0" smtClean="0">
                <a:latin typeface="Arial" panose="020B0604020202020204" pitchFamily="34" charset="0"/>
                <a:cs typeface="Arial" panose="020B0604020202020204" pitchFamily="34" charset="0"/>
              </a:rPr>
              <a:t>	Hazineye </a:t>
            </a:r>
            <a:r>
              <a:rPr lang="tr-TR" sz="2200" b="1" dirty="0">
                <a:latin typeface="Arial" panose="020B0604020202020204" pitchFamily="34" charset="0"/>
                <a:cs typeface="Arial" panose="020B0604020202020204" pitchFamily="34" charset="0"/>
              </a:rPr>
              <a:t>ait olup Bakanlığımız kullanımına tahsis edilen taşınmazlar:</a:t>
            </a:r>
          </a:p>
          <a:p>
            <a:pPr indent="361950" algn="just">
              <a:lnSpc>
                <a:spcPct val="150000"/>
              </a:lnSpc>
              <a:buNone/>
            </a:pPr>
            <a:r>
              <a:rPr lang="tr-TR" sz="2200" dirty="0">
                <a:latin typeface="Arial" panose="020B0604020202020204" pitchFamily="34" charset="0"/>
                <a:cs typeface="Arial" panose="020B0604020202020204" pitchFamily="34" charset="0"/>
              </a:rPr>
              <a:t>Bakanlığımız genel bütçeli bir kamu idaresi olup, kendi adına ait bir taşınmazı bulunmamaktadır.  Ancak; hazine adına kayıtlı taşınmazlar Maliye Bakanlığı tarafından sağlık hizmetlerinin yürütülmesi amacıyla Bakanlığımız kullanımına tahsis edilmektedir</a:t>
            </a:r>
            <a:r>
              <a:rPr lang="tr-TR" sz="2200" dirty="0" smtClean="0">
                <a:latin typeface="Arial" panose="020B0604020202020204" pitchFamily="34" charset="0"/>
                <a:cs typeface="Arial" panose="020B0604020202020204" pitchFamily="34" charset="0"/>
              </a:rPr>
              <a:t>.</a:t>
            </a:r>
            <a:endParaRPr lang="tr-TR" sz="2200"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3"/>
          <a:stretch>
            <a:fillRect/>
          </a:stretch>
        </p:blipFill>
        <p:spPr>
          <a:xfrm>
            <a:off x="368077" y="1132112"/>
            <a:ext cx="1221239" cy="168729"/>
          </a:xfrm>
          <a:prstGeom prst="rect">
            <a:avLst/>
          </a:prstGeom>
        </p:spPr>
      </p:pic>
    </p:spTree>
    <p:extLst>
      <p:ext uri="{BB962C8B-B14F-4D97-AF65-F5344CB8AC3E}">
        <p14:creationId xmlns:p14="http://schemas.microsoft.com/office/powerpoint/2010/main" val="959202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D2EA8EB-1D5C-E242-96D6-BDA165FE1C62}" type="slidenum">
              <a:rPr lang="en-US" smtClean="0"/>
              <a:pPr/>
              <a:t>28</a:t>
            </a:fld>
            <a:endParaRPr lang="en-US" dirty="0"/>
          </a:p>
        </p:txBody>
      </p:sp>
      <p:sp>
        <p:nvSpPr>
          <p:cNvPr id="8" name="6 Dikdörtgen"/>
          <p:cNvSpPr/>
          <p:nvPr/>
        </p:nvSpPr>
        <p:spPr>
          <a:xfrm>
            <a:off x="1253068" y="489278"/>
            <a:ext cx="7884000" cy="540000"/>
          </a:xfrm>
          <a:prstGeom prst="rect">
            <a:avLst/>
          </a:prstGeom>
        </p:spPr>
        <p:txBody>
          <a:bodyPr wrap="square" anchor="ctr" anchorCtr="0">
            <a:spAutoFit/>
          </a:bodyPr>
          <a:lstStyle/>
          <a:p>
            <a:pPr algn="ctr"/>
            <a:r>
              <a:rPr lang="tr-TR" b="1" dirty="0" smtClean="0">
                <a:solidFill>
                  <a:schemeClr val="bg1"/>
                </a:solidFill>
                <a:latin typeface="Arial" panose="020B0604020202020204" pitchFamily="34" charset="0"/>
                <a:cs typeface="Arial" panose="020B0604020202020204" pitchFamily="34" charset="0"/>
              </a:rPr>
              <a:t>B. TAŞINMAZ EDİNME ŞEKİLLERİ</a:t>
            </a:r>
            <a:endParaRPr lang="tr-TR" b="1" u="sng" dirty="0">
              <a:solidFill>
                <a:schemeClr val="bg1"/>
              </a:solidFill>
              <a:latin typeface="Arial" pitchFamily="34" charset="0"/>
              <a:cs typeface="Arial" pitchFamily="34" charset="0"/>
            </a:endParaRPr>
          </a:p>
        </p:txBody>
      </p:sp>
      <p:sp>
        <p:nvSpPr>
          <p:cNvPr id="2" name="Dikdörtgen 1"/>
          <p:cNvSpPr/>
          <p:nvPr/>
        </p:nvSpPr>
        <p:spPr>
          <a:xfrm>
            <a:off x="0" y="1481925"/>
            <a:ext cx="9143999" cy="5078313"/>
          </a:xfrm>
          <a:prstGeom prst="rect">
            <a:avLst/>
          </a:prstGeom>
        </p:spPr>
        <p:txBody>
          <a:bodyPr wrap="square" lIns="540000" tIns="0" rIns="540000" bIns="0" anchor="ctr" anchorCtr="0">
            <a:spAutoFit/>
          </a:bodyPr>
          <a:lstStyle/>
          <a:p>
            <a:pPr marL="342900" indent="-342900" algn="just">
              <a:lnSpc>
                <a:spcPct val="150000"/>
              </a:lnSpc>
              <a:buFont typeface="Arial" panose="020B0604020202020204" pitchFamily="34" charset="0"/>
              <a:buChar char="•"/>
            </a:pPr>
            <a:r>
              <a:rPr lang="tr-TR" sz="2200" b="1" dirty="0" smtClean="0">
                <a:latin typeface="Arial" panose="020B0604020202020204" pitchFamily="34" charset="0"/>
                <a:cs typeface="Arial" panose="020B0604020202020204" pitchFamily="34" charset="0"/>
              </a:rPr>
              <a:t>	Şahıs </a:t>
            </a:r>
            <a:r>
              <a:rPr lang="tr-TR" sz="2200" b="1" dirty="0">
                <a:latin typeface="Arial" panose="020B0604020202020204" pitchFamily="34" charset="0"/>
                <a:cs typeface="Arial" panose="020B0604020202020204" pitchFamily="34" charset="0"/>
              </a:rPr>
              <a:t>veya diğer kamu kurum ve kuruluşlarından kiralanan taşınmazlar</a:t>
            </a:r>
            <a:r>
              <a:rPr lang="tr-TR" sz="2200" b="1" dirty="0" smtClean="0">
                <a:latin typeface="Arial" panose="020B0604020202020204" pitchFamily="34" charset="0"/>
                <a:cs typeface="Arial" panose="020B0604020202020204" pitchFamily="34" charset="0"/>
              </a:rPr>
              <a:t>:</a:t>
            </a:r>
            <a:endParaRPr lang="tr-TR" sz="2200" b="1"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tr-TR" sz="2200" b="1" dirty="0" smtClean="0">
                <a:latin typeface="Arial" panose="020B0604020202020204" pitchFamily="34" charset="0"/>
                <a:cs typeface="Arial" panose="020B0604020202020204" pitchFamily="34" charset="0"/>
              </a:rPr>
              <a:t>	Diğer </a:t>
            </a:r>
            <a:r>
              <a:rPr lang="tr-TR" sz="2200" b="1" dirty="0">
                <a:latin typeface="Arial" panose="020B0604020202020204" pitchFamily="34" charset="0"/>
                <a:cs typeface="Arial" panose="020B0604020202020204" pitchFamily="34" charset="0"/>
              </a:rPr>
              <a:t>kamu kurum ve kuruluşları ile ortak kullanılan </a:t>
            </a:r>
            <a:r>
              <a:rPr lang="tr-TR" sz="2200" b="1" dirty="0" smtClean="0">
                <a:latin typeface="Arial" panose="020B0604020202020204" pitchFamily="34" charset="0"/>
                <a:cs typeface="Arial" panose="020B0604020202020204" pitchFamily="34" charset="0"/>
              </a:rPr>
              <a:t>taşınmazlar:</a:t>
            </a:r>
          </a:p>
          <a:p>
            <a:pPr indent="361950" algn="just">
              <a:lnSpc>
                <a:spcPct val="150000"/>
              </a:lnSpc>
              <a:buNone/>
            </a:pPr>
            <a:r>
              <a:rPr lang="tr-TR" sz="2200" dirty="0" smtClean="0">
                <a:latin typeface="Arial" panose="020B0604020202020204" pitchFamily="34" charset="0"/>
                <a:cs typeface="Arial" panose="020B0604020202020204" pitchFamily="34" charset="0"/>
              </a:rPr>
              <a:t>İdareler; tapu kütüğünde üçüncü kişiler adına tescilli veya diğer kamu idarelerinin yönetiminde olmakla birlikte irtifak hakkı tesisi, tahsis, kiralama, kullanma izni verilmesi gibi yollarla kullanım hakkı kendilerine verilen taşınmazların kaydını Ek-6’daki “Sınırlı Ayni Haklar ile Kişisel Haklar ve Tahsis Formunda yer alan bilgileri içerecek şekilde kayıt altına alınır.</a:t>
            </a:r>
            <a:endParaRPr lang="tr-TR" sz="2200"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3"/>
          <a:stretch>
            <a:fillRect/>
          </a:stretch>
        </p:blipFill>
        <p:spPr>
          <a:xfrm>
            <a:off x="368077" y="1121226"/>
            <a:ext cx="1221239" cy="168729"/>
          </a:xfrm>
          <a:prstGeom prst="rect">
            <a:avLst/>
          </a:prstGeom>
        </p:spPr>
      </p:pic>
    </p:spTree>
    <p:extLst>
      <p:ext uri="{BB962C8B-B14F-4D97-AF65-F5344CB8AC3E}">
        <p14:creationId xmlns:p14="http://schemas.microsoft.com/office/powerpoint/2010/main" val="2070379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D2EA8EB-1D5C-E242-96D6-BDA165FE1C62}" type="slidenum">
              <a:rPr lang="en-US" smtClean="0"/>
              <a:pPr/>
              <a:t>29</a:t>
            </a:fld>
            <a:endParaRPr lang="en-US" dirty="0"/>
          </a:p>
        </p:txBody>
      </p:sp>
      <p:sp>
        <p:nvSpPr>
          <p:cNvPr id="8" name="6 Dikdörtgen"/>
          <p:cNvSpPr/>
          <p:nvPr/>
        </p:nvSpPr>
        <p:spPr>
          <a:xfrm>
            <a:off x="1255487" y="482886"/>
            <a:ext cx="7884000" cy="540000"/>
          </a:xfrm>
          <a:prstGeom prst="rect">
            <a:avLst/>
          </a:prstGeom>
        </p:spPr>
        <p:txBody>
          <a:bodyPr wrap="square" anchor="ctr" anchorCtr="0">
            <a:spAutoFit/>
          </a:bodyPr>
          <a:lstStyle/>
          <a:p>
            <a:pPr algn="ctr"/>
            <a:r>
              <a:rPr lang="tr-TR" b="1" dirty="0" smtClean="0">
                <a:solidFill>
                  <a:schemeClr val="bg1"/>
                </a:solidFill>
                <a:latin typeface="Arial" panose="020B0604020202020204" pitchFamily="34" charset="0"/>
                <a:cs typeface="Arial" panose="020B0604020202020204" pitchFamily="34" charset="0"/>
              </a:rPr>
              <a:t>C. TAŞINMAZIN KAYITLARDAN ÇIKARILMASI</a:t>
            </a:r>
            <a:endParaRPr lang="tr-TR" b="1" u="sng" dirty="0">
              <a:solidFill>
                <a:schemeClr val="bg1"/>
              </a:solidFill>
              <a:latin typeface="Arial" pitchFamily="34" charset="0"/>
              <a:cs typeface="Arial" pitchFamily="34" charset="0"/>
            </a:endParaRPr>
          </a:p>
        </p:txBody>
      </p:sp>
      <p:sp>
        <p:nvSpPr>
          <p:cNvPr id="2" name="Dikdörtgen 1"/>
          <p:cNvSpPr/>
          <p:nvPr/>
        </p:nvSpPr>
        <p:spPr>
          <a:xfrm>
            <a:off x="0" y="2749207"/>
            <a:ext cx="9144000" cy="2476384"/>
          </a:xfrm>
          <a:prstGeom prst="rect">
            <a:avLst/>
          </a:prstGeom>
        </p:spPr>
        <p:txBody>
          <a:bodyPr wrap="square" lIns="540000" tIns="0" rIns="540000" bIns="0" anchor="ctr" anchorCtr="0">
            <a:spAutoFit/>
          </a:bodyPr>
          <a:lstStyle/>
          <a:p>
            <a:pPr marL="342900" indent="-342900" algn="just">
              <a:lnSpc>
                <a:spcPct val="150000"/>
              </a:lnSpc>
              <a:buFont typeface="Arial" panose="020B0604020202020204" pitchFamily="34" charset="0"/>
              <a:buChar char="•"/>
            </a:pPr>
            <a:r>
              <a:rPr lang="tr-TR" sz="2200" dirty="0">
                <a:latin typeface="Arial" panose="020B0604020202020204" pitchFamily="34" charset="0"/>
                <a:cs typeface="Arial" panose="020B0604020202020204" pitchFamily="34" charset="0"/>
              </a:rPr>
              <a:t>Herhangi bir nedenle taşınmazda meydana gelebilecek değişikliklerde kayıtlar kapatılıp oluşan taşınmazlar esas alınarak yeni kayıt tesis edilir</a:t>
            </a:r>
            <a:r>
              <a:rPr lang="tr-TR" sz="2200" dirty="0" smtClean="0">
                <a:latin typeface="Arial" panose="020B0604020202020204" pitchFamily="34" charset="0"/>
                <a:cs typeface="Arial" panose="020B0604020202020204" pitchFamily="34" charset="0"/>
              </a:rPr>
              <a:t>.</a:t>
            </a:r>
            <a:endParaRPr lang="tr-TR" sz="2200"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tr-TR" sz="2200" dirty="0">
                <a:latin typeface="Arial" panose="020B0604020202020204" pitchFamily="34" charset="0"/>
                <a:cs typeface="Arial" panose="020B0604020202020204" pitchFamily="34" charset="0"/>
              </a:rPr>
              <a:t>Terkin, satış, devir gibi mülkiyeti sona erdiren durumlarda sona </a:t>
            </a:r>
            <a:r>
              <a:rPr lang="tr-TR" sz="2200" dirty="0" smtClean="0">
                <a:latin typeface="Arial" panose="020B0604020202020204" pitchFamily="34" charset="0"/>
                <a:cs typeface="Arial" panose="020B0604020202020204" pitchFamily="34" charset="0"/>
              </a:rPr>
              <a:t>erme sebepleri açıklanarak </a:t>
            </a:r>
            <a:r>
              <a:rPr lang="tr-TR" sz="2200" dirty="0">
                <a:latin typeface="Arial" panose="020B0604020202020204" pitchFamily="34" charset="0"/>
                <a:cs typeface="Arial" panose="020B0604020202020204" pitchFamily="34" charset="0"/>
              </a:rPr>
              <a:t>kayıt kapatılır.</a:t>
            </a:r>
          </a:p>
        </p:txBody>
      </p:sp>
      <p:pic>
        <p:nvPicPr>
          <p:cNvPr id="5" name="Resim 4"/>
          <p:cNvPicPr>
            <a:picLocks noChangeAspect="1"/>
          </p:cNvPicPr>
          <p:nvPr/>
        </p:nvPicPr>
        <p:blipFill>
          <a:blip r:embed="rId3"/>
          <a:stretch>
            <a:fillRect/>
          </a:stretch>
        </p:blipFill>
        <p:spPr>
          <a:xfrm>
            <a:off x="335419" y="1153884"/>
            <a:ext cx="1221239" cy="168729"/>
          </a:xfrm>
          <a:prstGeom prst="rect">
            <a:avLst/>
          </a:prstGeom>
        </p:spPr>
      </p:pic>
    </p:spTree>
    <p:extLst>
      <p:ext uri="{BB962C8B-B14F-4D97-AF65-F5344CB8AC3E}">
        <p14:creationId xmlns:p14="http://schemas.microsoft.com/office/powerpoint/2010/main" val="1799129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115" y="491470"/>
            <a:ext cx="7884000" cy="540000"/>
          </a:xfrm>
        </p:spPr>
        <p:txBody>
          <a:bodyPr>
            <a:noAutofit/>
          </a:bodyPr>
          <a:lstStyle/>
          <a:p>
            <a:r>
              <a:rPr lang="tr-TR" sz="1800" b="1" dirty="0" smtClean="0">
                <a:solidFill>
                  <a:schemeClr val="bg1"/>
                </a:solidFill>
                <a:latin typeface="Arial" panose="020B0604020202020204" pitchFamily="34" charset="0"/>
                <a:cs typeface="Arial" panose="020B0604020202020204" pitchFamily="34" charset="0"/>
              </a:rPr>
              <a:t>SUNUM AKIŞI</a:t>
            </a:r>
            <a:endParaRPr lang="tr-TR" sz="1800" b="1" dirty="0">
              <a:solidFill>
                <a:schemeClr val="bg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251857"/>
            <a:ext cx="9143999" cy="5606143"/>
          </a:xfrm>
        </p:spPr>
        <p:txBody>
          <a:bodyPr lIns="540000" tIns="0" rIns="540000" bIns="0" anchor="ctr" anchorCtr="0">
            <a:normAutofit/>
          </a:bodyPr>
          <a:lstStyle/>
          <a:p>
            <a:pPr marL="514350" indent="-514350">
              <a:buFont typeface="+mj-lt"/>
              <a:buAutoNum type="alphaUcPeriod"/>
            </a:pPr>
            <a:r>
              <a:rPr lang="tr-TR" sz="2200" dirty="0" smtClean="0">
                <a:latin typeface="Arial" panose="020B0604020202020204" pitchFamily="34" charset="0"/>
                <a:cs typeface="Arial" panose="020B0604020202020204" pitchFamily="34" charset="0"/>
              </a:rPr>
              <a:t>Mevzuat</a:t>
            </a:r>
          </a:p>
          <a:p>
            <a:pPr marL="514350" indent="-514350">
              <a:buFont typeface="+mj-lt"/>
              <a:buAutoNum type="alphaUcPeriod"/>
            </a:pPr>
            <a:r>
              <a:rPr lang="tr-TR" sz="2200" dirty="0" smtClean="0">
                <a:latin typeface="Arial" panose="020B0604020202020204" pitchFamily="34" charset="0"/>
                <a:cs typeface="Arial" panose="020B0604020202020204" pitchFamily="34" charset="0"/>
              </a:rPr>
              <a:t>Sorumlular</a:t>
            </a:r>
          </a:p>
          <a:p>
            <a:pPr marL="514350" indent="-514350">
              <a:buFont typeface="+mj-lt"/>
              <a:buAutoNum type="alphaUcPeriod"/>
            </a:pPr>
            <a:r>
              <a:rPr lang="tr-TR" sz="2200" dirty="0" smtClean="0">
                <a:latin typeface="Arial" panose="020B0604020202020204" pitchFamily="34" charset="0"/>
                <a:cs typeface="Arial" panose="020B0604020202020204" pitchFamily="34" charset="0"/>
              </a:rPr>
              <a:t>Yönetmelikte Taşınır Kavramı</a:t>
            </a:r>
          </a:p>
          <a:p>
            <a:pPr marL="514350" indent="-514350">
              <a:buFont typeface="+mj-lt"/>
              <a:buAutoNum type="alphaUcPeriod"/>
            </a:pPr>
            <a:r>
              <a:rPr lang="tr-TR" sz="2200" dirty="0" smtClean="0">
                <a:latin typeface="Arial" panose="020B0604020202020204" pitchFamily="34" charset="0"/>
                <a:cs typeface="Arial" panose="020B0604020202020204" pitchFamily="34" charset="0"/>
              </a:rPr>
              <a:t>Defter ve Belgeler</a:t>
            </a:r>
          </a:p>
          <a:p>
            <a:pPr marL="514350" indent="-514350">
              <a:buFont typeface="+mj-lt"/>
              <a:buAutoNum type="alphaUcPeriod"/>
            </a:pPr>
            <a:r>
              <a:rPr lang="tr-TR" sz="2200" dirty="0" smtClean="0">
                <a:latin typeface="Arial" panose="020B0604020202020204" pitchFamily="34" charset="0"/>
                <a:cs typeface="Arial" panose="020B0604020202020204" pitchFamily="34" charset="0"/>
              </a:rPr>
              <a:t>İşlem Türüne Göre Dayanak Belgeler</a:t>
            </a:r>
          </a:p>
          <a:p>
            <a:pPr marL="514350" indent="-514350">
              <a:buFont typeface="+mj-lt"/>
              <a:buAutoNum type="alphaUcPeriod"/>
            </a:pPr>
            <a:r>
              <a:rPr lang="tr-TR" sz="2200" dirty="0" smtClean="0">
                <a:latin typeface="Arial" panose="020B0604020202020204" pitchFamily="34" charset="0"/>
                <a:cs typeface="Arial" panose="020B0604020202020204" pitchFamily="34" charset="0"/>
              </a:rPr>
              <a:t>Taşınır İşlemleri</a:t>
            </a:r>
          </a:p>
          <a:p>
            <a:pPr marL="514350" indent="-514350">
              <a:buFont typeface="+mj-lt"/>
              <a:buAutoNum type="alphaUcPeriod"/>
            </a:pPr>
            <a:r>
              <a:rPr lang="tr-TR" sz="2200" dirty="0" smtClean="0">
                <a:latin typeface="Arial" panose="020B0604020202020204" pitchFamily="34" charset="0"/>
                <a:cs typeface="Arial" panose="020B0604020202020204" pitchFamily="34" charset="0"/>
              </a:rPr>
              <a:t>Taşınır İşlemlerin Muhasebe Birimine Bildirilmesi</a:t>
            </a:r>
          </a:p>
          <a:p>
            <a:pPr marL="514350" indent="-514350">
              <a:buFont typeface="+mj-lt"/>
              <a:buAutoNum type="alphaUcPeriod"/>
            </a:pPr>
            <a:r>
              <a:rPr lang="tr-TR" sz="2200" dirty="0" smtClean="0">
                <a:latin typeface="Arial" panose="020B0604020202020204" pitchFamily="34" charset="0"/>
                <a:cs typeface="Arial" panose="020B0604020202020204" pitchFamily="34" charset="0"/>
              </a:rPr>
              <a:t>Taşınır Yönetim Hesabı</a:t>
            </a:r>
          </a:p>
          <a:p>
            <a:pPr marL="514350" indent="-514350">
              <a:buFont typeface="+mj-lt"/>
              <a:buAutoNum type="alphaUcPeriod"/>
            </a:pPr>
            <a:r>
              <a:rPr lang="tr-TR" sz="2200" dirty="0" smtClean="0">
                <a:latin typeface="Arial" panose="020B0604020202020204" pitchFamily="34" charset="0"/>
                <a:cs typeface="Arial" panose="020B0604020202020204" pitchFamily="34" charset="0"/>
              </a:rPr>
              <a:t>Taşınır Mal Yönetimi Hesabı</a:t>
            </a:r>
          </a:p>
          <a:p>
            <a:pPr marL="514350" indent="-514350">
              <a:buFont typeface="+mj-lt"/>
              <a:buAutoNum type="alphaUcPeriod"/>
            </a:pPr>
            <a:r>
              <a:rPr lang="tr-TR" sz="2200" dirty="0" smtClean="0">
                <a:latin typeface="Arial" panose="020B0604020202020204" pitchFamily="34" charset="0"/>
                <a:cs typeface="Arial" panose="020B0604020202020204" pitchFamily="34" charset="0"/>
              </a:rPr>
              <a:t>Taşınır Kesin Hesabı</a:t>
            </a:r>
          </a:p>
          <a:p>
            <a:pPr marL="514350" indent="-514350">
              <a:buFont typeface="+mj-lt"/>
              <a:buAutoNum type="alphaUcPeriod"/>
            </a:pPr>
            <a:r>
              <a:rPr lang="tr-TR" sz="2200" dirty="0" smtClean="0">
                <a:latin typeface="Arial" panose="020B0604020202020204" pitchFamily="34" charset="0"/>
                <a:cs typeface="Arial" panose="020B0604020202020204" pitchFamily="34" charset="0"/>
              </a:rPr>
              <a:t>Önemli Bilgiler</a:t>
            </a:r>
            <a:endParaRPr lang="tr-TR" sz="2200" dirty="0">
              <a:solidFill>
                <a:srgbClr val="63AE9F"/>
              </a:solidFill>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3</a:t>
            </a:fld>
            <a:endParaRPr lang="en-US" dirty="0">
              <a:solidFill>
                <a:prstClr val="black">
                  <a:tint val="75000"/>
                </a:prstClr>
              </a:solidFill>
            </a:endParaRPr>
          </a:p>
        </p:txBody>
      </p:sp>
      <p:pic>
        <p:nvPicPr>
          <p:cNvPr id="5" name="Resim 4"/>
          <p:cNvPicPr>
            <a:picLocks noChangeAspect="1"/>
          </p:cNvPicPr>
          <p:nvPr/>
        </p:nvPicPr>
        <p:blipFill>
          <a:blip r:embed="rId2"/>
          <a:stretch>
            <a:fillRect/>
          </a:stretch>
        </p:blipFill>
        <p:spPr>
          <a:xfrm>
            <a:off x="313650" y="1153883"/>
            <a:ext cx="1308321" cy="157838"/>
          </a:xfrm>
          <a:prstGeom prst="rect">
            <a:avLst/>
          </a:prstGeom>
        </p:spPr>
      </p:pic>
    </p:spTree>
    <p:extLst>
      <p:ext uri="{BB962C8B-B14F-4D97-AF65-F5344CB8AC3E}">
        <p14:creationId xmlns:p14="http://schemas.microsoft.com/office/powerpoint/2010/main" val="3044807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6553200" y="6537416"/>
            <a:ext cx="2133600" cy="365125"/>
          </a:xfrm>
        </p:spPr>
        <p:txBody>
          <a:bodyPr/>
          <a:lstStyle/>
          <a:p>
            <a:fld id="{2D2EA8EB-1D5C-E242-96D6-BDA165FE1C62}" type="slidenum">
              <a:rPr lang="en-US" smtClean="0"/>
              <a:pPr/>
              <a:t>30</a:t>
            </a:fld>
            <a:endParaRPr lang="en-US" dirty="0"/>
          </a:p>
        </p:txBody>
      </p:sp>
      <p:sp>
        <p:nvSpPr>
          <p:cNvPr id="9" name="6 Dikdörtgen"/>
          <p:cNvSpPr/>
          <p:nvPr/>
        </p:nvSpPr>
        <p:spPr>
          <a:xfrm>
            <a:off x="1261129" y="491295"/>
            <a:ext cx="7884000" cy="540000"/>
          </a:xfrm>
          <a:prstGeom prst="rect">
            <a:avLst/>
          </a:prstGeom>
        </p:spPr>
        <p:txBody>
          <a:bodyPr wrap="square" anchor="ctr" anchorCtr="0">
            <a:spAutoFit/>
          </a:bodyPr>
          <a:lstStyle/>
          <a:p>
            <a:pPr algn="ctr"/>
            <a:r>
              <a:rPr lang="tr-TR" b="1" dirty="0" smtClean="0">
                <a:solidFill>
                  <a:schemeClr val="bg1"/>
                </a:solidFill>
                <a:latin typeface="Arial" panose="020B0604020202020204" pitchFamily="34" charset="0"/>
                <a:cs typeface="Arial" pitchFamily="34" charset="0"/>
              </a:rPr>
              <a:t>D. GÖREV VE SORUMLULUKLAR</a:t>
            </a:r>
            <a:endParaRPr lang="tr-TR" b="1" u="sng" dirty="0">
              <a:solidFill>
                <a:schemeClr val="bg1"/>
              </a:solidFill>
              <a:latin typeface="Arial" pitchFamily="34" charset="0"/>
              <a:cs typeface="Arial" pitchFamily="34" charset="0"/>
            </a:endParaRPr>
          </a:p>
        </p:txBody>
      </p:sp>
      <p:sp>
        <p:nvSpPr>
          <p:cNvPr id="4" name="Dikdörtgen 3"/>
          <p:cNvSpPr/>
          <p:nvPr/>
        </p:nvSpPr>
        <p:spPr>
          <a:xfrm>
            <a:off x="1" y="1209146"/>
            <a:ext cx="9144000" cy="5482976"/>
          </a:xfrm>
          <a:prstGeom prst="rect">
            <a:avLst/>
          </a:prstGeom>
        </p:spPr>
        <p:txBody>
          <a:bodyPr wrap="square" lIns="540000" tIns="0" rIns="540000" bIns="0" anchor="ctr" anchorCtr="0">
            <a:spAutoFit/>
          </a:bodyPr>
          <a:lstStyle/>
          <a:p>
            <a:pPr indent="361950" algn="just">
              <a:lnSpc>
                <a:spcPct val="150000"/>
              </a:lnSpc>
              <a:buFont typeface="Arial" panose="020B0604020202020204" pitchFamily="34" charset="0"/>
              <a:buChar char="•"/>
            </a:pPr>
            <a:r>
              <a:rPr lang="tr-TR" sz="2000" b="1" dirty="0">
                <a:latin typeface="Arial" panose="020B0604020202020204" pitchFamily="34" charset="0"/>
                <a:cs typeface="Arial" panose="020B0604020202020204" pitchFamily="34" charset="0"/>
              </a:rPr>
              <a:t>Taşınmaz kayıt ve kontrol işlemleri ile görevli birim ve personel</a:t>
            </a:r>
            <a:r>
              <a:rPr lang="tr-TR" sz="2000" b="1" dirty="0" smtClean="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a:p>
            <a:pPr indent="361950" algn="just">
              <a:lnSpc>
                <a:spcPct val="150000"/>
              </a:lnSpc>
              <a:spcBef>
                <a:spcPts val="0"/>
              </a:spcBef>
              <a:buFont typeface="Arial" panose="020B0604020202020204" pitchFamily="34" charset="0"/>
              <a:buChar char="•"/>
            </a:pPr>
            <a:r>
              <a:rPr lang="tr-TR" sz="2000" dirty="0">
                <a:latin typeface="Arial" panose="020B0604020202020204" pitchFamily="34" charset="0"/>
                <a:cs typeface="Arial" panose="020B0604020202020204" pitchFamily="34" charset="0"/>
              </a:rPr>
              <a:t>Kayıtların mevzuata uygun, saydam ve erişilebilir şekilde tutulmasını ve bu kayıtlara ilişkin bilgisayar programı, defter ve belgelerin denetime hazır şekilde muhafaza edilmesini sağlamakla</a:t>
            </a:r>
            <a:r>
              <a:rPr lang="tr-TR" sz="2000" dirty="0" smtClean="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a:p>
            <a:pPr indent="361950" algn="just">
              <a:lnSpc>
                <a:spcPct val="150000"/>
              </a:lnSpc>
              <a:spcBef>
                <a:spcPts val="0"/>
              </a:spcBef>
              <a:buFont typeface="Arial" panose="020B0604020202020204" pitchFamily="34" charset="0"/>
              <a:buChar char="•"/>
            </a:pPr>
            <a:r>
              <a:rPr lang="tr-TR" sz="2000" dirty="0">
                <a:latin typeface="Arial" panose="020B0604020202020204" pitchFamily="34" charset="0"/>
                <a:cs typeface="Arial" panose="020B0604020202020204" pitchFamily="34" charset="0"/>
              </a:rPr>
              <a:t>Herhangi bir nedenle görevlerinden ayrılmaları durumunda kayıt, defter ve belgelerini devir ve teslim etmek, göreve başladıklarında devir ve teslim almakla</a:t>
            </a:r>
            <a:r>
              <a:rPr lang="tr-TR" sz="2000" dirty="0" smtClean="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a:p>
            <a:pPr indent="361950" algn="just">
              <a:lnSpc>
                <a:spcPct val="150000"/>
              </a:lnSpc>
              <a:spcBef>
                <a:spcPts val="0"/>
              </a:spcBef>
              <a:buFont typeface="Arial" panose="020B0604020202020204" pitchFamily="34" charset="0"/>
              <a:buChar char="•"/>
            </a:pPr>
            <a:r>
              <a:rPr lang="tr-TR" sz="2000" dirty="0">
                <a:latin typeface="Arial" panose="020B0604020202020204" pitchFamily="34" charset="0"/>
                <a:cs typeface="Arial" panose="020B0604020202020204" pitchFamily="34" charset="0"/>
              </a:rPr>
              <a:t>Yapılan kayıt ve işlemlerden dolayı harcama yetkililerine karşı sorumlu olup, bu Yönetmelik ve ilgili mevzuatı gereğince harcama yetkilisi adına hazırlayacakları Ek 1’deki Kayıt Planına göre oluşturulan formları, en geç yedi gün içinde muhasebe hizmetlerini yürüten muhasebe birimine ve mali hizmetler birimine göndermekle yükümlüdür.</a:t>
            </a:r>
          </a:p>
        </p:txBody>
      </p:sp>
      <p:pic>
        <p:nvPicPr>
          <p:cNvPr id="5" name="Resim 4"/>
          <p:cNvPicPr>
            <a:picLocks noChangeAspect="1"/>
          </p:cNvPicPr>
          <p:nvPr/>
        </p:nvPicPr>
        <p:blipFill>
          <a:blip r:embed="rId3"/>
          <a:stretch>
            <a:fillRect/>
          </a:stretch>
        </p:blipFill>
        <p:spPr>
          <a:xfrm>
            <a:off x="346305" y="1121226"/>
            <a:ext cx="1221239" cy="168729"/>
          </a:xfrm>
          <a:prstGeom prst="rect">
            <a:avLst/>
          </a:prstGeom>
        </p:spPr>
      </p:pic>
    </p:spTree>
    <p:extLst>
      <p:ext uri="{BB962C8B-B14F-4D97-AF65-F5344CB8AC3E}">
        <p14:creationId xmlns:p14="http://schemas.microsoft.com/office/powerpoint/2010/main" val="1485397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6716163" y="6568381"/>
            <a:ext cx="2133600" cy="365125"/>
          </a:xfrm>
        </p:spPr>
        <p:txBody>
          <a:bodyPr/>
          <a:lstStyle/>
          <a:p>
            <a:fld id="{2D2EA8EB-1D5C-E242-96D6-BDA165FE1C62}" type="slidenum">
              <a:rPr lang="en-US" smtClean="0"/>
              <a:pPr/>
              <a:t>31</a:t>
            </a:fld>
            <a:endParaRPr lang="en-US" dirty="0"/>
          </a:p>
        </p:txBody>
      </p:sp>
      <p:sp>
        <p:nvSpPr>
          <p:cNvPr id="2" name="Dikdörtgen 1"/>
          <p:cNvSpPr/>
          <p:nvPr/>
        </p:nvSpPr>
        <p:spPr>
          <a:xfrm>
            <a:off x="0" y="1354253"/>
            <a:ext cx="9143999" cy="5332229"/>
          </a:xfrm>
          <a:prstGeom prst="rect">
            <a:avLst/>
          </a:prstGeom>
        </p:spPr>
        <p:txBody>
          <a:bodyPr wrap="square" lIns="540000" tIns="0" rIns="540000" bIns="0" anchor="ctr" anchorCtr="0">
            <a:spAutoFit/>
          </a:bodyPr>
          <a:lstStyle/>
          <a:p>
            <a:pPr indent="361950" algn="just">
              <a:lnSpc>
                <a:spcPct val="150000"/>
              </a:lnSpc>
              <a:buFont typeface="Arial" panose="020B0604020202020204" pitchFamily="34" charset="0"/>
              <a:buChar char="•"/>
            </a:pPr>
            <a:r>
              <a:rPr lang="tr-TR" sz="2100" dirty="0" smtClean="0">
                <a:latin typeface="Arial" panose="020B0604020202020204" pitchFamily="34" charset="0"/>
                <a:cs typeface="Arial" panose="020B0604020202020204" pitchFamily="34" charset="0"/>
              </a:rPr>
              <a:t>Taşınmaz </a:t>
            </a:r>
            <a:r>
              <a:rPr lang="tr-TR" sz="2100" dirty="0">
                <a:latin typeface="Arial" panose="020B0604020202020204" pitchFamily="34" charset="0"/>
                <a:cs typeface="Arial" panose="020B0604020202020204" pitchFamily="34" charset="0"/>
              </a:rPr>
              <a:t>fiili durumu üzerinden kayıt yapılacaktır.</a:t>
            </a:r>
          </a:p>
          <a:p>
            <a:pPr indent="361950" algn="just">
              <a:lnSpc>
                <a:spcPct val="150000"/>
              </a:lnSpc>
              <a:buFont typeface="Arial" panose="020B0604020202020204" pitchFamily="34" charset="0"/>
              <a:buChar char="•"/>
            </a:pPr>
            <a:r>
              <a:rPr lang="tr-TR" sz="2100" dirty="0" smtClean="0">
                <a:latin typeface="Arial" panose="020B0604020202020204" pitchFamily="34" charset="0"/>
                <a:cs typeface="Arial" panose="020B0604020202020204" pitchFamily="34" charset="0"/>
              </a:rPr>
              <a:t>Ortak </a:t>
            </a:r>
            <a:r>
              <a:rPr lang="tr-TR" sz="2100" dirty="0">
                <a:latin typeface="Arial" panose="020B0604020202020204" pitchFamily="34" charset="0"/>
                <a:cs typeface="Arial" panose="020B0604020202020204" pitchFamily="34" charset="0"/>
              </a:rPr>
              <a:t>kullanılan taşınmazların kayıt işlemleri kullanım alanı açısından daha fazla olan birim tarafından yapılacaktır.</a:t>
            </a:r>
          </a:p>
          <a:p>
            <a:pPr indent="361950" algn="just">
              <a:lnSpc>
                <a:spcPct val="150000"/>
              </a:lnSpc>
              <a:buFont typeface="Arial" panose="020B0604020202020204" pitchFamily="34" charset="0"/>
              <a:buChar char="•"/>
            </a:pPr>
            <a:r>
              <a:rPr lang="tr-TR" sz="2100" dirty="0">
                <a:latin typeface="Arial" panose="020B0604020202020204" pitchFamily="34" charset="0"/>
                <a:cs typeface="Arial" panose="020B0604020202020204" pitchFamily="34" charset="0"/>
              </a:rPr>
              <a:t>Maliye Bakanlığı tarafından Bakanlığımıza tahsisli olmayan hiçbir taşınmaz kaydında HAZİNE TAHSİS seçeneği ile giriş kaydı </a:t>
            </a:r>
            <a:r>
              <a:rPr lang="tr-TR" sz="2100" dirty="0" smtClean="0">
                <a:latin typeface="Arial" panose="020B0604020202020204" pitchFamily="34" charset="0"/>
                <a:cs typeface="Arial" panose="020B0604020202020204" pitchFamily="34" charset="0"/>
              </a:rPr>
              <a:t>yapılmayacaktır.</a:t>
            </a:r>
          </a:p>
          <a:p>
            <a:pPr indent="361950" algn="just">
              <a:lnSpc>
                <a:spcPct val="150000"/>
              </a:lnSpc>
              <a:buFont typeface="Arial" panose="020B0604020202020204" pitchFamily="34" charset="0"/>
              <a:buChar char="•"/>
            </a:pPr>
            <a:r>
              <a:rPr lang="tr-TR" sz="2100" dirty="0" smtClean="0">
                <a:latin typeface="Arial" panose="020B0604020202020204" pitchFamily="34" charset="0"/>
                <a:cs typeface="Arial" panose="020B0604020202020204" pitchFamily="34" charset="0"/>
              </a:rPr>
              <a:t>Hazine </a:t>
            </a:r>
            <a:r>
              <a:rPr lang="tr-TR" sz="2100" dirty="0">
                <a:latin typeface="Arial" panose="020B0604020202020204" pitchFamily="34" charset="0"/>
                <a:cs typeface="Arial" panose="020B0604020202020204" pitchFamily="34" charset="0"/>
              </a:rPr>
              <a:t>adına kayıtlı olup, Bakanlığımıza sağlık tesisi yapılmak üzere tahsis edilen </a:t>
            </a:r>
            <a:r>
              <a:rPr lang="tr-TR" sz="2100" b="1" dirty="0">
                <a:latin typeface="Arial" panose="020B0604020202020204" pitchFamily="34" charset="0"/>
                <a:cs typeface="Arial" panose="020B0604020202020204" pitchFamily="34" charset="0"/>
              </a:rPr>
              <a:t>BOŞ arsaların kayıtları İl Sağlık Müdürlüklerince</a:t>
            </a:r>
            <a:r>
              <a:rPr lang="tr-TR" sz="2100" dirty="0">
                <a:latin typeface="Arial" panose="020B0604020202020204" pitchFamily="34" charset="0"/>
                <a:cs typeface="Arial" panose="020B0604020202020204" pitchFamily="34" charset="0"/>
              </a:rPr>
              <a:t>, </a:t>
            </a:r>
            <a:r>
              <a:rPr lang="tr-TR" sz="2100" dirty="0" smtClean="0">
                <a:latin typeface="Arial" panose="020B0604020202020204" pitchFamily="34" charset="0"/>
                <a:cs typeface="Arial" panose="020B0604020202020204" pitchFamily="34" charset="0"/>
              </a:rPr>
              <a:t>ilgili </a:t>
            </a:r>
            <a:r>
              <a:rPr lang="tr-TR" sz="2100" dirty="0">
                <a:latin typeface="Arial" panose="020B0604020202020204" pitchFamily="34" charset="0"/>
                <a:cs typeface="Arial" panose="020B0604020202020204" pitchFamily="34" charset="0"/>
              </a:rPr>
              <a:t>birim tarafından kaydı yapılacaktır. tapu kayıtlarında arsa görünmesine rağmen üzerinde bina bulunan arsa kayıtları ise  binayı </a:t>
            </a:r>
            <a:r>
              <a:rPr lang="tr-TR" sz="2100" dirty="0" smtClean="0">
                <a:latin typeface="Arial" panose="020B0604020202020204" pitchFamily="34" charset="0"/>
                <a:cs typeface="Arial" panose="020B0604020202020204" pitchFamily="34" charset="0"/>
              </a:rPr>
              <a:t>kullanan birim tarafından kaydı yapılmalıdır.</a:t>
            </a:r>
            <a:endParaRPr lang="tr-TR" sz="2100" dirty="0">
              <a:latin typeface="Century Gothic" panose="020B0502020202020204" pitchFamily="34" charset="0"/>
            </a:endParaRPr>
          </a:p>
        </p:txBody>
      </p:sp>
      <p:pic>
        <p:nvPicPr>
          <p:cNvPr id="5" name="Resim 4"/>
          <p:cNvPicPr>
            <a:picLocks noChangeAspect="1"/>
          </p:cNvPicPr>
          <p:nvPr/>
        </p:nvPicPr>
        <p:blipFill>
          <a:blip r:embed="rId3"/>
          <a:stretch>
            <a:fillRect/>
          </a:stretch>
        </p:blipFill>
        <p:spPr>
          <a:xfrm>
            <a:off x="389849" y="1121226"/>
            <a:ext cx="1221239" cy="168729"/>
          </a:xfrm>
          <a:prstGeom prst="rect">
            <a:avLst/>
          </a:prstGeom>
        </p:spPr>
      </p:pic>
      <p:sp>
        <p:nvSpPr>
          <p:cNvPr id="6" name="6 Dikdörtgen"/>
          <p:cNvSpPr/>
          <p:nvPr/>
        </p:nvSpPr>
        <p:spPr>
          <a:xfrm>
            <a:off x="1261131" y="492586"/>
            <a:ext cx="7884000" cy="540000"/>
          </a:xfrm>
          <a:prstGeom prst="rect">
            <a:avLst/>
          </a:prstGeom>
        </p:spPr>
        <p:txBody>
          <a:bodyPr wrap="square" anchor="ctr" anchorCtr="0">
            <a:spAutoFit/>
          </a:bodyPr>
          <a:lstStyle/>
          <a:p>
            <a:pPr algn="ctr"/>
            <a:r>
              <a:rPr lang="tr-TR" b="1" dirty="0" smtClean="0">
                <a:solidFill>
                  <a:schemeClr val="bg1"/>
                </a:solidFill>
                <a:latin typeface="Arial" panose="020B0604020202020204" pitchFamily="34" charset="0"/>
                <a:cs typeface="Arial" pitchFamily="34" charset="0"/>
              </a:rPr>
              <a:t>                      F. ÖNEMLİ HUSUSLAR</a:t>
            </a:r>
            <a:endParaRPr lang="tr-TR" b="1"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935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2D2EA8EB-1D5C-E242-96D6-BDA165FE1C62}" type="slidenum">
              <a:rPr lang="en-US" smtClean="0"/>
              <a:pPr/>
              <a:t>32</a:t>
            </a:fld>
            <a:endParaRPr lang="en-US" dirty="0"/>
          </a:p>
        </p:txBody>
      </p:sp>
      <p:sp>
        <p:nvSpPr>
          <p:cNvPr id="13" name="6 Dikdörtgen"/>
          <p:cNvSpPr/>
          <p:nvPr/>
        </p:nvSpPr>
        <p:spPr>
          <a:xfrm>
            <a:off x="1261131" y="492586"/>
            <a:ext cx="7884000" cy="540000"/>
          </a:xfrm>
          <a:prstGeom prst="rect">
            <a:avLst/>
          </a:prstGeom>
        </p:spPr>
        <p:txBody>
          <a:bodyPr wrap="square" anchor="ctr" anchorCtr="0">
            <a:spAutoFit/>
          </a:bodyPr>
          <a:lstStyle/>
          <a:p>
            <a:pPr algn="ctr"/>
            <a:r>
              <a:rPr lang="tr-TR" b="1" dirty="0" smtClean="0">
                <a:solidFill>
                  <a:schemeClr val="bg1"/>
                </a:solidFill>
                <a:latin typeface="Arial" panose="020B0604020202020204" pitchFamily="34" charset="0"/>
                <a:cs typeface="Arial" pitchFamily="34" charset="0"/>
              </a:rPr>
              <a:t>                      F. ÖNEMLİ HUSUSLAR</a:t>
            </a:r>
            <a:endParaRPr lang="tr-TR" b="1" u="sng" dirty="0">
              <a:solidFill>
                <a:schemeClr val="bg1"/>
              </a:solidFill>
              <a:latin typeface="Arial" panose="020B0604020202020204" pitchFamily="34" charset="0"/>
              <a:cs typeface="Arial" panose="020B0604020202020204" pitchFamily="34" charset="0"/>
            </a:endParaRPr>
          </a:p>
        </p:txBody>
      </p:sp>
      <p:grpSp>
        <p:nvGrpSpPr>
          <p:cNvPr id="4" name="Grup 3"/>
          <p:cNvGrpSpPr/>
          <p:nvPr/>
        </p:nvGrpSpPr>
        <p:grpSpPr>
          <a:xfrm>
            <a:off x="1" y="2153865"/>
            <a:ext cx="9143999" cy="3046988"/>
            <a:chOff x="0" y="2316577"/>
            <a:chExt cx="9143999" cy="3046988"/>
          </a:xfrm>
        </p:grpSpPr>
        <p:sp>
          <p:nvSpPr>
            <p:cNvPr id="2" name="Dikdörtgen 1"/>
            <p:cNvSpPr/>
            <p:nvPr/>
          </p:nvSpPr>
          <p:spPr>
            <a:xfrm>
              <a:off x="0" y="2316577"/>
              <a:ext cx="9143999" cy="3046988"/>
            </a:xfrm>
            <a:prstGeom prst="rect">
              <a:avLst/>
            </a:prstGeom>
          </p:spPr>
          <p:txBody>
            <a:bodyPr wrap="square" lIns="540000" tIns="0" rIns="540000" bIns="0" anchor="ctr" anchorCtr="0">
              <a:spAutoFit/>
            </a:bodyPr>
            <a:lstStyle/>
            <a:p>
              <a:pPr indent="361950" algn="just">
                <a:lnSpc>
                  <a:spcPct val="150000"/>
                </a:lnSpc>
                <a:buNone/>
              </a:pPr>
              <a:r>
                <a:rPr lang="tr-TR" sz="2200" b="1" dirty="0" smtClean="0">
                  <a:latin typeface="Arial" panose="020B0604020202020204" pitchFamily="34" charset="0"/>
                  <a:cs typeface="Arial" panose="020B0604020202020204" pitchFamily="34" charset="0"/>
                </a:rPr>
                <a:t>Not: </a:t>
              </a:r>
              <a:r>
                <a:rPr lang="tr-TR" sz="2200" dirty="0" smtClean="0">
                  <a:latin typeface="Arial" panose="020B0604020202020204" pitchFamily="34" charset="0"/>
                  <a:cs typeface="Arial" panose="020B0604020202020204" pitchFamily="34" charset="0"/>
                </a:rPr>
                <a:t>Diğer kamu idareleri veya diğer merkez harcama birimleri tahsisli taşınmazlar örneğin; Acil </a:t>
              </a:r>
              <a:r>
                <a:rPr lang="tr-TR" sz="2200" dirty="0">
                  <a:latin typeface="Arial" panose="020B0604020202020204" pitchFamily="34" charset="0"/>
                  <a:cs typeface="Arial" panose="020B0604020202020204" pitchFamily="34" charset="0"/>
                </a:rPr>
                <a:t>Sağlık İstasyonları için </a:t>
              </a:r>
              <a:r>
                <a:rPr lang="tr-TR" sz="2200" dirty="0" smtClean="0">
                  <a:latin typeface="Arial" panose="020B0604020202020204" pitchFamily="34" charset="0"/>
                  <a:cs typeface="Arial" panose="020B0604020202020204" pitchFamily="34" charset="0"/>
                </a:rPr>
                <a:t>kesinlikle İl Sağlık Müdürlüğü adına tahsisli </a:t>
              </a:r>
              <a:r>
                <a:rPr lang="tr-TR" sz="2200" dirty="0">
                  <a:latin typeface="Arial" panose="020B0604020202020204" pitchFamily="34" charset="0"/>
                  <a:cs typeface="Arial" panose="020B0604020202020204" pitchFamily="34" charset="0"/>
                </a:rPr>
                <a:t>taşınmaz gibi işlem yapılmaması </a:t>
              </a:r>
              <a:r>
                <a:rPr lang="tr-TR" sz="2200" dirty="0" smtClean="0">
                  <a:latin typeface="Arial" panose="020B0604020202020204" pitchFamily="34" charset="0"/>
                  <a:cs typeface="Arial" panose="020B0604020202020204" pitchFamily="34" charset="0"/>
                </a:rPr>
                <a:t>gerekmektedir.</a:t>
              </a:r>
              <a:endParaRPr lang="tr-TR" sz="2200" dirty="0">
                <a:latin typeface="Arial" panose="020B0604020202020204" pitchFamily="34" charset="0"/>
                <a:cs typeface="Arial" panose="020B0604020202020204" pitchFamily="34" charset="0"/>
              </a:endParaRPr>
            </a:p>
            <a:p>
              <a:pPr indent="361950" algn="just">
                <a:lnSpc>
                  <a:spcPct val="150000"/>
                </a:lnSpc>
                <a:buNone/>
              </a:pPr>
              <a:r>
                <a:rPr lang="tr-TR" sz="2200" dirty="0" smtClean="0">
                  <a:latin typeface="Arial" panose="020B0604020202020204" pitchFamily="34" charset="0"/>
                  <a:cs typeface="Arial" panose="020B0604020202020204" pitchFamily="34" charset="0"/>
                </a:rPr>
                <a:t>Muhasebeleştirme işlemlerinde ekonomik kod 1. düzeyi 01 kodu ile başlamayacaktır.</a:t>
              </a:r>
              <a:endParaRPr lang="tr-TR" sz="2200" dirty="0">
                <a:latin typeface="Arial" panose="020B0604020202020204" pitchFamily="34" charset="0"/>
                <a:cs typeface="Arial" panose="020B0604020202020204" pitchFamily="34" charset="0"/>
              </a:endParaRPr>
            </a:p>
          </p:txBody>
        </p:sp>
        <p:sp>
          <p:nvSpPr>
            <p:cNvPr id="5" name="5-Nokta Yıldız 4"/>
            <p:cNvSpPr/>
            <p:nvPr/>
          </p:nvSpPr>
          <p:spPr>
            <a:xfrm>
              <a:off x="496711" y="4436534"/>
              <a:ext cx="367318" cy="327378"/>
            </a:xfrm>
            <a:prstGeom prst="star5">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solidFill>
                  <a:srgbClr val="FF0000"/>
                </a:solidFill>
              </a:endParaRPr>
            </a:p>
          </p:txBody>
        </p:sp>
      </p:grpSp>
      <p:pic>
        <p:nvPicPr>
          <p:cNvPr id="6" name="Resim 5"/>
          <p:cNvPicPr>
            <a:picLocks noChangeAspect="1"/>
          </p:cNvPicPr>
          <p:nvPr/>
        </p:nvPicPr>
        <p:blipFill>
          <a:blip r:embed="rId3"/>
          <a:stretch>
            <a:fillRect/>
          </a:stretch>
        </p:blipFill>
        <p:spPr>
          <a:xfrm>
            <a:off x="324533" y="1121226"/>
            <a:ext cx="1221239" cy="168729"/>
          </a:xfrm>
          <a:prstGeom prst="rect">
            <a:avLst/>
          </a:prstGeom>
        </p:spPr>
      </p:pic>
    </p:spTree>
    <p:extLst>
      <p:ext uri="{BB962C8B-B14F-4D97-AF65-F5344CB8AC3E}">
        <p14:creationId xmlns:p14="http://schemas.microsoft.com/office/powerpoint/2010/main" val="3033495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6696" y="481870"/>
            <a:ext cx="7884000" cy="540000"/>
          </a:xfrm>
        </p:spPr>
        <p:txBody>
          <a:bodyPr>
            <a:normAutofit/>
          </a:bodyPr>
          <a:lstStyle/>
          <a:p>
            <a:r>
              <a:rPr lang="tr-TR" sz="1800" b="1" dirty="0" smtClean="0">
                <a:solidFill>
                  <a:schemeClr val="bg1"/>
                </a:solidFill>
                <a:latin typeface="Arial" panose="020B0604020202020204" pitchFamily="34" charset="0"/>
                <a:cs typeface="Arial" panose="020B0604020202020204" pitchFamily="34" charset="0"/>
              </a:rPr>
              <a:t>YTS (YATIRIM TAKİP SİSTEMİ) TAŞINMAZ BİLGİ SİSTEMİ</a:t>
            </a:r>
            <a:endParaRPr lang="tr-TR" sz="1800" dirty="0">
              <a:solidFill>
                <a:schemeClr val="bg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959556"/>
            <a:ext cx="9144000" cy="5898444"/>
          </a:xfrm>
        </p:spPr>
        <p:txBody>
          <a:bodyPr lIns="540000" tIns="0" rIns="540000" bIns="0" anchor="ctr" anchorCtr="0">
            <a:normAutofit/>
          </a:bodyPr>
          <a:lstStyle/>
          <a:p>
            <a:pPr>
              <a:buFont typeface="Arial" panose="020B0604020202020204" pitchFamily="34" charset="0"/>
              <a:buChar char="•"/>
            </a:pPr>
            <a:r>
              <a:rPr lang="tr-TR" sz="2200" dirty="0" smtClean="0">
                <a:latin typeface="Arial" panose="020B0604020202020204" pitchFamily="34" charset="0"/>
                <a:cs typeface="Arial" panose="020B0604020202020204" pitchFamily="34" charset="0"/>
              </a:rPr>
              <a:t>Strateji </a:t>
            </a:r>
            <a:r>
              <a:rPr lang="tr-TR" sz="2200" dirty="0">
                <a:latin typeface="Arial" panose="020B0604020202020204" pitchFamily="34" charset="0"/>
                <a:cs typeface="Arial" panose="020B0604020202020204" pitchFamily="34" charset="0"/>
              </a:rPr>
              <a:t>Geliştirme Başkanlığı (Koordinasyon Başkanlık)</a:t>
            </a:r>
          </a:p>
          <a:p>
            <a:pPr>
              <a:buFont typeface="Arial" panose="020B0604020202020204" pitchFamily="34" charset="0"/>
              <a:buChar char="•"/>
            </a:pPr>
            <a:r>
              <a:rPr lang="tr-TR" sz="2200" dirty="0">
                <a:latin typeface="Arial" panose="020B0604020202020204" pitchFamily="34" charset="0"/>
                <a:cs typeface="Arial" panose="020B0604020202020204" pitchFamily="34" charset="0"/>
              </a:rPr>
              <a:t>Yönetim Hizmetleri Genel Müdürlüğü</a:t>
            </a:r>
          </a:p>
          <a:p>
            <a:pPr>
              <a:buFont typeface="Arial" panose="020B0604020202020204" pitchFamily="34" charset="0"/>
              <a:buChar char="•"/>
            </a:pPr>
            <a:r>
              <a:rPr lang="tr-TR" sz="2200" dirty="0" smtClean="0">
                <a:latin typeface="Arial" panose="020B0604020202020204" pitchFamily="34" charset="0"/>
                <a:cs typeface="Arial" panose="020B0604020202020204" pitchFamily="34" charset="0"/>
              </a:rPr>
              <a:t>Kamu </a:t>
            </a:r>
            <a:r>
              <a:rPr lang="tr-TR" sz="2200" dirty="0">
                <a:latin typeface="Arial" panose="020B0604020202020204" pitchFamily="34" charset="0"/>
                <a:cs typeface="Arial" panose="020B0604020202020204" pitchFamily="34" charset="0"/>
              </a:rPr>
              <a:t>Hastaneleri </a:t>
            </a:r>
            <a:r>
              <a:rPr lang="tr-TR" sz="2200" dirty="0" smtClean="0">
                <a:latin typeface="Arial" panose="020B0604020202020204" pitchFamily="34" charset="0"/>
                <a:cs typeface="Arial" panose="020B0604020202020204" pitchFamily="34" charset="0"/>
              </a:rPr>
              <a:t>Genel Müdürlüğü</a:t>
            </a:r>
            <a:endParaRPr lang="tr-TR" sz="2200" dirty="0">
              <a:latin typeface="Arial" panose="020B0604020202020204" pitchFamily="34" charset="0"/>
              <a:cs typeface="Arial" panose="020B0604020202020204" pitchFamily="34" charset="0"/>
            </a:endParaRPr>
          </a:p>
          <a:p>
            <a:pPr>
              <a:buFont typeface="Arial" panose="020B0604020202020204" pitchFamily="34" charset="0"/>
              <a:buChar char="•"/>
            </a:pPr>
            <a:r>
              <a:rPr lang="tr-TR" sz="2200" dirty="0" smtClean="0">
                <a:latin typeface="Arial" panose="020B0604020202020204" pitchFamily="34" charset="0"/>
                <a:cs typeface="Arial" panose="020B0604020202020204" pitchFamily="34" charset="0"/>
              </a:rPr>
              <a:t>Halk </a:t>
            </a:r>
            <a:r>
              <a:rPr lang="tr-TR" sz="2200" dirty="0">
                <a:latin typeface="Arial" panose="020B0604020202020204" pitchFamily="34" charset="0"/>
                <a:cs typeface="Arial" panose="020B0604020202020204" pitchFamily="34" charset="0"/>
              </a:rPr>
              <a:t>Sağlığı </a:t>
            </a:r>
            <a:r>
              <a:rPr lang="tr-TR" sz="2200" dirty="0" smtClean="0">
                <a:latin typeface="Arial" panose="020B0604020202020204" pitchFamily="34" charset="0"/>
                <a:cs typeface="Arial" panose="020B0604020202020204" pitchFamily="34" charset="0"/>
              </a:rPr>
              <a:t>Genel Müdürlüğü</a:t>
            </a:r>
            <a:endParaRPr lang="tr-TR" sz="2200" dirty="0">
              <a:solidFill>
                <a:srgbClr val="63AE9F"/>
              </a:solidFill>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pPr/>
              <a:t>33</a:t>
            </a:fld>
            <a:endParaRPr lang="en-US" dirty="0"/>
          </a:p>
        </p:txBody>
      </p:sp>
      <p:pic>
        <p:nvPicPr>
          <p:cNvPr id="5" name="Resim 4"/>
          <p:cNvPicPr>
            <a:picLocks noChangeAspect="1"/>
          </p:cNvPicPr>
          <p:nvPr/>
        </p:nvPicPr>
        <p:blipFill>
          <a:blip r:embed="rId2"/>
          <a:stretch>
            <a:fillRect/>
          </a:stretch>
        </p:blipFill>
        <p:spPr>
          <a:xfrm>
            <a:off x="378963" y="1121226"/>
            <a:ext cx="1221239" cy="168729"/>
          </a:xfrm>
          <a:prstGeom prst="rect">
            <a:avLst/>
          </a:prstGeom>
        </p:spPr>
      </p:pic>
    </p:spTree>
    <p:extLst>
      <p:ext uri="{BB962C8B-B14F-4D97-AF65-F5344CB8AC3E}">
        <p14:creationId xmlns:p14="http://schemas.microsoft.com/office/powerpoint/2010/main" val="2785852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7904" y="481868"/>
            <a:ext cx="7884000" cy="540000"/>
          </a:xfrm>
        </p:spPr>
        <p:txBody>
          <a:bodyPr>
            <a:normAutofit/>
          </a:bodyPr>
          <a:lstStyle/>
          <a:p>
            <a:r>
              <a:rPr lang="tr-TR" sz="1800" b="1" dirty="0" smtClean="0">
                <a:solidFill>
                  <a:schemeClr val="bg1"/>
                </a:solidFill>
                <a:latin typeface="Arial" panose="020B0604020202020204" pitchFamily="34" charset="0"/>
                <a:cs typeface="Arial" panose="020B0604020202020204" pitchFamily="34" charset="0"/>
              </a:rPr>
              <a:t>G. YTS (YATIRIM TAKİP SİSTEMİ) TAŞINMAZ BİLGİ SİSTEMİ</a:t>
            </a:r>
            <a:endParaRPr lang="tr-TR" sz="1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 y="1389313"/>
            <a:ext cx="9141904" cy="1604258"/>
          </a:xfrm>
        </p:spPr>
        <p:txBody>
          <a:bodyPr lIns="540000" tIns="0" rIns="540000" bIns="0" anchor="ctr" anchorCtr="0">
            <a:normAutofit/>
          </a:bodyPr>
          <a:lstStyle/>
          <a:p>
            <a:pPr algn="just">
              <a:lnSpc>
                <a:spcPct val="150000"/>
              </a:lnSpc>
            </a:pPr>
            <a:r>
              <a:rPr lang="tr-TR" sz="2200" dirty="0" smtClean="0">
                <a:latin typeface="Arial" panose="020B0604020202020204" pitchFamily="34" charset="0"/>
                <a:cs typeface="Arial" panose="020B0604020202020204" pitchFamily="34" charset="0"/>
              </a:rPr>
              <a:t>Taşınmazların takibinin yapılabilmesi ve formların Sayıştay’a gönderilebilmesi için </a:t>
            </a:r>
            <a:r>
              <a:rPr lang="tr-TR" sz="2200" b="1" dirty="0" smtClean="0">
                <a:latin typeface="Arial" panose="020B0604020202020204" pitchFamily="34" charset="0"/>
                <a:cs typeface="Arial" panose="020B0604020202020204" pitchFamily="34" charset="0"/>
              </a:rPr>
              <a:t>‘Yatırım </a:t>
            </a:r>
            <a:r>
              <a:rPr lang="tr-TR" sz="2200" b="1" dirty="0">
                <a:latin typeface="Arial" panose="020B0604020202020204" pitchFamily="34" charset="0"/>
                <a:cs typeface="Arial" panose="020B0604020202020204" pitchFamily="34" charset="0"/>
              </a:rPr>
              <a:t>Takip </a:t>
            </a:r>
            <a:r>
              <a:rPr lang="tr-TR" sz="2200" b="1" dirty="0" smtClean="0">
                <a:latin typeface="Arial" panose="020B0604020202020204" pitchFamily="34" charset="0"/>
                <a:cs typeface="Arial" panose="020B0604020202020204" pitchFamily="34" charset="0"/>
              </a:rPr>
              <a:t>Sistemi’ </a:t>
            </a:r>
            <a:r>
              <a:rPr lang="tr-TR" sz="2200" dirty="0">
                <a:latin typeface="Arial" panose="020B0604020202020204" pitchFamily="34" charset="0"/>
                <a:cs typeface="Arial" panose="020B0604020202020204" pitchFamily="34" charset="0"/>
              </a:rPr>
              <a:t>Üzerinden Kayıt İşlemleri </a:t>
            </a:r>
            <a:r>
              <a:rPr lang="tr-TR" sz="2200" dirty="0" smtClean="0">
                <a:latin typeface="Arial" panose="020B0604020202020204" pitchFamily="34" charset="0"/>
                <a:cs typeface="Arial" panose="020B0604020202020204" pitchFamily="34" charset="0"/>
              </a:rPr>
              <a:t>Yapılması Gerekmektedir.</a:t>
            </a:r>
            <a:endParaRPr lang="tr-TR" sz="2200"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pPr/>
              <a:t>34</a:t>
            </a:fld>
            <a:endParaRPr lang="en-US" dirty="0"/>
          </a:p>
        </p:txBody>
      </p:sp>
      <p:pic>
        <p:nvPicPr>
          <p:cNvPr id="5" name="Resim 4"/>
          <p:cNvPicPr>
            <a:picLocks noChangeAspect="1"/>
          </p:cNvPicPr>
          <p:nvPr/>
        </p:nvPicPr>
        <p:blipFill>
          <a:blip r:embed="rId2"/>
          <a:stretch>
            <a:fillRect/>
          </a:stretch>
        </p:blipFill>
        <p:spPr>
          <a:xfrm>
            <a:off x="346305" y="1121226"/>
            <a:ext cx="1221239" cy="168729"/>
          </a:xfrm>
          <a:prstGeom prst="rect">
            <a:avLst/>
          </a:prstGeom>
        </p:spPr>
      </p:pic>
      <p:pic>
        <p:nvPicPr>
          <p:cNvPr id="6" name="Resim 5"/>
          <p:cNvPicPr>
            <a:picLocks noChangeAspect="1"/>
          </p:cNvPicPr>
          <p:nvPr/>
        </p:nvPicPr>
        <p:blipFill>
          <a:blip r:embed="rId3"/>
          <a:stretch>
            <a:fillRect/>
          </a:stretch>
        </p:blipFill>
        <p:spPr>
          <a:xfrm>
            <a:off x="43540" y="3147357"/>
            <a:ext cx="4724402" cy="3460271"/>
          </a:xfrm>
          <a:prstGeom prst="rect">
            <a:avLst/>
          </a:prstGeom>
        </p:spPr>
      </p:pic>
      <p:pic>
        <p:nvPicPr>
          <p:cNvPr id="7" name="Resim 6"/>
          <p:cNvPicPr>
            <a:picLocks noChangeAspect="1"/>
          </p:cNvPicPr>
          <p:nvPr/>
        </p:nvPicPr>
        <p:blipFill>
          <a:blip r:embed="rId4"/>
          <a:stretch>
            <a:fillRect/>
          </a:stretch>
        </p:blipFill>
        <p:spPr>
          <a:xfrm>
            <a:off x="4811487" y="3147357"/>
            <a:ext cx="4245430" cy="3574118"/>
          </a:xfrm>
          <a:prstGeom prst="rect">
            <a:avLst/>
          </a:prstGeom>
        </p:spPr>
      </p:pic>
    </p:spTree>
    <p:extLst>
      <p:ext uri="{BB962C8B-B14F-4D97-AF65-F5344CB8AC3E}">
        <p14:creationId xmlns:p14="http://schemas.microsoft.com/office/powerpoint/2010/main" val="78967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8712" y="492760"/>
            <a:ext cx="7884000" cy="540000"/>
          </a:xfrm>
        </p:spPr>
        <p:txBody>
          <a:bodyPr>
            <a:noAutofit/>
          </a:bodyPr>
          <a:lstStyle/>
          <a:p>
            <a:r>
              <a:rPr lang="tr-TR" sz="1800" b="1" dirty="0" smtClean="0">
                <a:solidFill>
                  <a:schemeClr val="bg1"/>
                </a:solidFill>
                <a:latin typeface="Arial" panose="020B0604020202020204" pitchFamily="34" charset="0"/>
                <a:cs typeface="Arial" panose="020B0604020202020204" pitchFamily="34" charset="0"/>
              </a:rPr>
              <a:t>H. SINIRLI AYNİ HAKLAR İLE KİŞİSEL HAKLAR VE TAHSİS FORMU</a:t>
            </a:r>
            <a:endParaRPr lang="tr-TR" sz="1800" b="1" dirty="0">
              <a:solidFill>
                <a:schemeClr val="bg1"/>
              </a:solidFill>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pPr/>
              <a:t>35</a:t>
            </a:fld>
            <a:endParaRPr lang="en-US"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26029"/>
            <a:ext cx="9144000" cy="5431971"/>
          </a:xfrm>
          <a:prstGeom prst="rect">
            <a:avLst/>
          </a:prstGeom>
        </p:spPr>
      </p:pic>
      <p:pic>
        <p:nvPicPr>
          <p:cNvPr id="6" name="Resim 5"/>
          <p:cNvPicPr>
            <a:picLocks noChangeAspect="1"/>
          </p:cNvPicPr>
          <p:nvPr/>
        </p:nvPicPr>
        <p:blipFill>
          <a:blip r:embed="rId3"/>
          <a:stretch>
            <a:fillRect/>
          </a:stretch>
        </p:blipFill>
        <p:spPr>
          <a:xfrm>
            <a:off x="324533" y="1121226"/>
            <a:ext cx="1221239" cy="168729"/>
          </a:xfrm>
          <a:prstGeom prst="rect">
            <a:avLst/>
          </a:prstGeom>
        </p:spPr>
      </p:pic>
    </p:spTree>
    <p:extLst>
      <p:ext uri="{BB962C8B-B14F-4D97-AF65-F5344CB8AC3E}">
        <p14:creationId xmlns:p14="http://schemas.microsoft.com/office/powerpoint/2010/main" val="9469361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English (United States)"/>
          <p:cNvSpPr>
            <a:spLocks noChangeArrowheads="1"/>
          </p:cNvSpPr>
          <p:nvPr/>
        </p:nvSpPr>
        <p:spPr bwMode="black">
          <a:xfrm>
            <a:off x="2314609" y="6416946"/>
            <a:ext cx="3616447" cy="37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pPr defTabSz="821202" eaLnBrk="0" hangingPunct="0"/>
            <a:r>
              <a:rPr lang="en-US" sz="816">
                <a:solidFill>
                  <a:srgbClr val="FFFFFF"/>
                </a:solidFill>
              </a:rPr>
              <a:t>CONFIDENTIAL AND PROPRIETARY</a:t>
            </a:r>
          </a:p>
          <a:p>
            <a:pPr defTabSz="821202" eaLnBrk="0" hangingPunct="0"/>
            <a:r>
              <a:rPr lang="en-US" sz="816">
                <a:solidFill>
                  <a:srgbClr val="FFFFFF"/>
                </a:solidFill>
              </a:rPr>
              <a:t>Any use of this material without specific permission of McKinsey &amp; Company is strictly prohibited</a:t>
            </a:r>
            <a:endParaRPr lang="en-US" sz="816" dirty="0">
              <a:solidFill>
                <a:srgbClr val="FFFFFF"/>
              </a:solidFill>
            </a:endParaRPr>
          </a:p>
        </p:txBody>
      </p:sp>
      <p:sp>
        <p:nvSpPr>
          <p:cNvPr id="8" name="Title 1"/>
          <p:cNvSpPr txBox="1">
            <a:spLocks/>
          </p:cNvSpPr>
          <p:nvPr/>
        </p:nvSpPr>
        <p:spPr bwMode="gray">
          <a:xfrm>
            <a:off x="4835844" y="3161654"/>
            <a:ext cx="3524386" cy="7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1" compatLnSpc="1">
            <a:prstTxWarp prst="textNoShape">
              <a:avLst/>
            </a:prstTxWarp>
            <a:noAutofit/>
          </a:bodyPr>
          <a:lstStyle>
            <a:lvl1pPr algn="l" defTabSz="895350" rtl="0" eaLnBrk="1" fontAlgn="base" hangingPunct="1">
              <a:spcBef>
                <a:spcPct val="0"/>
              </a:spcBef>
              <a:spcAft>
                <a:spcPct val="0"/>
              </a:spcAft>
              <a:tabLst>
                <a:tab pos="269875" algn="l"/>
              </a:tabLst>
              <a:defRPr lang="en-US" sz="2000" b="0" baseline="0" noProof="0" dirty="0">
                <a:solidFill>
                  <a:schemeClr val="accent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tr-TR" sz="2800" b="1" kern="0" dirty="0" smtClean="0">
                <a:solidFill>
                  <a:schemeClr val="bg1"/>
                </a:solidFill>
                <a:latin typeface="Arial" panose="020B0604020202020204" pitchFamily="34" charset="0"/>
                <a:cs typeface="Arial" panose="020B0604020202020204" pitchFamily="34" charset="0"/>
              </a:rPr>
              <a:t>TEŞEKKÜRLER.</a:t>
            </a:r>
            <a:endParaRPr lang="es-ES" sz="2800" b="1" kern="0" dirty="0">
              <a:solidFill>
                <a:schemeClr val="bg1"/>
              </a:solidFill>
              <a:latin typeface="Arial" panose="020B0604020202020204" pitchFamily="34" charset="0"/>
              <a:cs typeface="Arial" panose="020B0604020202020204" pitchFamily="34" charset="0"/>
            </a:endParaRPr>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747" y="1401619"/>
            <a:ext cx="4548244" cy="1516081"/>
          </a:xfrm>
          <a:prstGeom prst="rect">
            <a:avLst/>
          </a:prstGeom>
        </p:spPr>
      </p:pic>
      <p:sp>
        <p:nvSpPr>
          <p:cNvPr id="6" name="Title 1"/>
          <p:cNvSpPr txBox="1">
            <a:spLocks/>
          </p:cNvSpPr>
          <p:nvPr/>
        </p:nvSpPr>
        <p:spPr bwMode="gray">
          <a:xfrm>
            <a:off x="13477" y="3150361"/>
            <a:ext cx="3524386"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1" compatLnSpc="1">
            <a:prstTxWarp prst="textNoShape">
              <a:avLst/>
            </a:prstTxWarp>
            <a:noAutofit/>
          </a:bodyPr>
          <a:lstStyle>
            <a:lvl1pPr algn="l" defTabSz="895350" rtl="0" eaLnBrk="1" fontAlgn="base" hangingPunct="1">
              <a:spcBef>
                <a:spcPct val="0"/>
              </a:spcBef>
              <a:spcAft>
                <a:spcPct val="0"/>
              </a:spcAft>
              <a:tabLst>
                <a:tab pos="269875" algn="l"/>
              </a:tabLst>
              <a:defRPr lang="en-US" sz="2000" b="0" baseline="0" noProof="0" dirty="0">
                <a:solidFill>
                  <a:schemeClr val="accent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algn="ctr"/>
            <a:r>
              <a:rPr lang="tr-TR" sz="1600" b="1" kern="0" dirty="0" smtClean="0">
                <a:solidFill>
                  <a:schemeClr val="bg1"/>
                </a:solidFill>
                <a:latin typeface="Arial" panose="020B0604020202020204" pitchFamily="34" charset="0"/>
                <a:cs typeface="Arial" panose="020B0604020202020204" pitchFamily="34" charset="0"/>
              </a:rPr>
              <a:t>Meltem YILDIRIM</a:t>
            </a:r>
          </a:p>
          <a:p>
            <a:pPr algn="ctr"/>
            <a:r>
              <a:rPr lang="tr-TR" sz="1600" b="1" kern="0" dirty="0">
                <a:solidFill>
                  <a:schemeClr val="bg1"/>
                </a:solidFill>
                <a:latin typeface="Arial" panose="020B0604020202020204" pitchFamily="34" charset="0"/>
                <a:cs typeface="Arial" panose="020B0604020202020204" pitchFamily="34" charset="0"/>
              </a:rPr>
              <a:t>m</a:t>
            </a:r>
            <a:r>
              <a:rPr lang="tr-TR" sz="1600" b="1" kern="0" dirty="0" smtClean="0">
                <a:solidFill>
                  <a:schemeClr val="bg1"/>
                </a:solidFill>
                <a:latin typeface="Arial" panose="020B0604020202020204" pitchFamily="34" charset="0"/>
                <a:cs typeface="Arial" panose="020B0604020202020204" pitchFamily="34" charset="0"/>
              </a:rPr>
              <a:t>eltem.yildirim2@saglik.gov.tr</a:t>
            </a:r>
          </a:p>
          <a:p>
            <a:pPr algn="ctr"/>
            <a:r>
              <a:rPr lang="tr-TR" sz="1600" b="1" kern="0" dirty="0" smtClean="0">
                <a:solidFill>
                  <a:schemeClr val="bg1"/>
                </a:solidFill>
                <a:latin typeface="Arial" panose="020B0604020202020204" pitchFamily="34" charset="0"/>
                <a:cs typeface="Arial" panose="020B0604020202020204" pitchFamily="34" charset="0"/>
              </a:rPr>
              <a:t>0 312 573 70 78</a:t>
            </a:r>
          </a:p>
        </p:txBody>
      </p:sp>
      <p:pic>
        <p:nvPicPr>
          <p:cNvPr id="7" name="Resim 6"/>
          <p:cNvPicPr>
            <a:picLocks noChangeAspect="1"/>
          </p:cNvPicPr>
          <p:nvPr/>
        </p:nvPicPr>
        <p:blipFill rotWithShape="1">
          <a:blip r:embed="rId4"/>
          <a:srcRect r="1675"/>
          <a:stretch/>
        </p:blipFill>
        <p:spPr>
          <a:xfrm>
            <a:off x="548873" y="1978612"/>
            <a:ext cx="1283366" cy="381053"/>
          </a:xfrm>
          <a:prstGeom prst="rect">
            <a:avLst/>
          </a:prstGeom>
        </p:spPr>
      </p:pic>
      <p:sp>
        <p:nvSpPr>
          <p:cNvPr id="9" name="Dikdörtgen 8"/>
          <p:cNvSpPr/>
          <p:nvPr/>
        </p:nvSpPr>
        <p:spPr>
          <a:xfrm>
            <a:off x="0" y="5984115"/>
            <a:ext cx="9144000" cy="369332"/>
          </a:xfrm>
          <a:prstGeom prst="rect">
            <a:avLst/>
          </a:prstGeom>
        </p:spPr>
        <p:txBody>
          <a:bodyPr wrap="square" lIns="720000" tIns="0" rIns="720000" bIns="0">
            <a:spAutoFit/>
          </a:bodyPr>
          <a:lstStyle/>
          <a:p>
            <a:pPr algn="ctr"/>
            <a:r>
              <a:rPr lang="tr-TR" sz="1200" dirty="0" smtClean="0">
                <a:latin typeface="Arial" panose="020B0604020202020204" pitchFamily="34" charset="0"/>
                <a:cs typeface="Arial" panose="020B0604020202020204" pitchFamily="34" charset="0"/>
              </a:rPr>
              <a:t>Üniversiteler </a:t>
            </a:r>
            <a:r>
              <a:rPr lang="tr-TR" sz="1200" dirty="0" err="1">
                <a:latin typeface="Arial" panose="020B0604020202020204" pitchFamily="34" charset="0"/>
                <a:cs typeface="Arial" panose="020B0604020202020204" pitchFamily="34" charset="0"/>
              </a:rPr>
              <a:t>Mh</a:t>
            </a:r>
            <a:r>
              <a:rPr lang="tr-TR" sz="1200" dirty="0">
                <a:latin typeface="Arial" panose="020B0604020202020204" pitchFamily="34" charset="0"/>
                <a:cs typeface="Arial" panose="020B0604020202020204" pitchFamily="34" charset="0"/>
              </a:rPr>
              <a:t>. 6001. </a:t>
            </a:r>
            <a:r>
              <a:rPr lang="tr-TR" sz="1200" dirty="0" err="1">
                <a:latin typeface="Arial" panose="020B0604020202020204" pitchFamily="34" charset="0"/>
                <a:cs typeface="Arial" panose="020B0604020202020204" pitchFamily="34" charset="0"/>
              </a:rPr>
              <a:t>Cd</a:t>
            </a:r>
            <a:r>
              <a:rPr lang="tr-TR" sz="1200" dirty="0">
                <a:latin typeface="Arial" panose="020B0604020202020204" pitchFamily="34" charset="0"/>
                <a:cs typeface="Arial" panose="020B0604020202020204" pitchFamily="34" charset="0"/>
              </a:rPr>
              <a:t>. No:3 Kat:3 Bilkent-Çankaya/ANKARA</a:t>
            </a:r>
          </a:p>
          <a:p>
            <a:pPr algn="ctr"/>
            <a:r>
              <a:rPr lang="tr-TR" sz="1200" dirty="0" smtClean="0">
                <a:latin typeface="Arial" panose="020B0604020202020204" pitchFamily="34" charset="0"/>
                <a:cs typeface="Arial" panose="020B0604020202020204" pitchFamily="34" charset="0"/>
              </a:rPr>
              <a:t>Tel: 0 312 573 70 50</a:t>
            </a:r>
          </a:p>
        </p:txBody>
      </p:sp>
    </p:spTree>
    <p:extLst>
      <p:ext uri="{BB962C8B-B14F-4D97-AF65-F5344CB8AC3E}">
        <p14:creationId xmlns:p14="http://schemas.microsoft.com/office/powerpoint/2010/main" val="1740232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78429"/>
            <a:ext cx="9144000" cy="4996542"/>
          </a:xfrm>
        </p:spPr>
        <p:txBody>
          <a:bodyPr lIns="540000" tIns="0" rIns="540000" bIns="0" anchor="ctr" anchorCtr="1">
            <a:normAutofit/>
          </a:bodyPr>
          <a:lstStyle/>
          <a:p>
            <a:pPr marL="0" indent="0" algn="just">
              <a:lnSpc>
                <a:spcPct val="150000"/>
              </a:lnSpc>
              <a:buNone/>
            </a:pPr>
            <a:r>
              <a:rPr lang="tr-TR" sz="2200" dirty="0" smtClean="0">
                <a:latin typeface="Arial" panose="020B0604020202020204" pitchFamily="34" charset="0"/>
                <a:cs typeface="Arial" panose="020B0604020202020204" pitchFamily="34" charset="0"/>
              </a:rPr>
              <a:t>5018 sayılı Kanuna göre; taşınır varlıklar, kamu kaynakları arasında sayılmış olup, her türlü kamu kaynağının elde edilmesi ve kullanılmasında görevli ve yetkili olanlar, kaynakların etkili, ekonomik, verimli ve hukuka uygun olarak elde edilmesi ve kullanılmasından sorumlu tutulmuşlardır.</a:t>
            </a:r>
            <a:endParaRPr lang="tr-TR" sz="2200" dirty="0">
              <a:solidFill>
                <a:srgbClr val="63AE9F"/>
              </a:solidFill>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4</a:t>
            </a:fld>
            <a:endParaRPr lang="en-US" dirty="0">
              <a:solidFill>
                <a:prstClr val="black">
                  <a:tint val="75000"/>
                </a:prstClr>
              </a:solidFill>
            </a:endParaRPr>
          </a:p>
        </p:txBody>
      </p:sp>
      <p:pic>
        <p:nvPicPr>
          <p:cNvPr id="5" name="Resim 4"/>
          <p:cNvPicPr>
            <a:picLocks noChangeAspect="1"/>
          </p:cNvPicPr>
          <p:nvPr/>
        </p:nvPicPr>
        <p:blipFill>
          <a:blip r:embed="rId2"/>
          <a:stretch>
            <a:fillRect/>
          </a:stretch>
        </p:blipFill>
        <p:spPr>
          <a:xfrm>
            <a:off x="368077" y="1153884"/>
            <a:ext cx="1221239" cy="168729"/>
          </a:xfrm>
          <a:prstGeom prst="rect">
            <a:avLst/>
          </a:prstGeom>
        </p:spPr>
      </p:pic>
      <p:sp>
        <p:nvSpPr>
          <p:cNvPr id="7" name="Unvan 1"/>
          <p:cNvSpPr>
            <a:spLocks noGrp="1"/>
          </p:cNvSpPr>
          <p:nvPr>
            <p:ph type="title"/>
          </p:nvPr>
        </p:nvSpPr>
        <p:spPr>
          <a:xfrm>
            <a:off x="1259116" y="491470"/>
            <a:ext cx="7884000" cy="540000"/>
          </a:xfrm>
        </p:spPr>
        <p:txBody>
          <a:bodyPr>
            <a:normAutofit/>
          </a:bodyPr>
          <a:lstStyle/>
          <a:p>
            <a:r>
              <a:rPr lang="tr-TR" sz="1800" b="1" dirty="0" smtClean="0">
                <a:solidFill>
                  <a:schemeClr val="bg1"/>
                </a:solidFill>
                <a:latin typeface="Arial" panose="020B0604020202020204" pitchFamily="34" charset="0"/>
                <a:cs typeface="Arial" panose="020B0604020202020204" pitchFamily="34" charset="0"/>
              </a:rPr>
              <a:t>A. MEVZUAT</a:t>
            </a:r>
            <a:endParaRPr lang="tr-TR"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0952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116" y="491470"/>
            <a:ext cx="7884000" cy="540000"/>
          </a:xfrm>
        </p:spPr>
        <p:txBody>
          <a:bodyPr>
            <a:normAutofit/>
          </a:bodyPr>
          <a:lstStyle/>
          <a:p>
            <a:r>
              <a:rPr lang="tr-TR" sz="1800" b="1" dirty="0" smtClean="0">
                <a:solidFill>
                  <a:schemeClr val="bg1"/>
                </a:solidFill>
                <a:latin typeface="Arial" panose="020B0604020202020204" pitchFamily="34" charset="0"/>
                <a:cs typeface="Arial" panose="020B0604020202020204" pitchFamily="34" charset="0"/>
              </a:rPr>
              <a:t>A. MEVZUAT</a:t>
            </a:r>
            <a:endParaRPr lang="tr-TR" sz="1800" b="1" dirty="0">
              <a:solidFill>
                <a:schemeClr val="bg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 y="1219200"/>
            <a:ext cx="9144000" cy="5355771"/>
          </a:xfrm>
        </p:spPr>
        <p:txBody>
          <a:bodyPr lIns="540000" tIns="0" rIns="540000" bIns="0" anchor="ctr" anchorCtr="1">
            <a:normAutofit/>
          </a:bodyPr>
          <a:lstStyle/>
          <a:p>
            <a:pPr marL="0" indent="361950" algn="just">
              <a:lnSpc>
                <a:spcPct val="200000"/>
              </a:lnSpc>
              <a:buNone/>
            </a:pPr>
            <a:r>
              <a:rPr lang="tr-TR" sz="2200" b="1" dirty="0" smtClean="0">
                <a:latin typeface="Arial" panose="020B0604020202020204" pitchFamily="34" charset="0"/>
                <a:cs typeface="Arial" panose="020B0604020202020204" pitchFamily="34" charset="0"/>
              </a:rPr>
              <a:t>5018 </a:t>
            </a:r>
            <a:r>
              <a:rPr lang="tr-TR" sz="2200" b="1" dirty="0">
                <a:latin typeface="Arial" panose="020B0604020202020204" pitchFamily="34" charset="0"/>
                <a:cs typeface="Arial" panose="020B0604020202020204" pitchFamily="34" charset="0"/>
              </a:rPr>
              <a:t>sayılı kanunun 44 üncü maddesine istinaden</a:t>
            </a:r>
            <a:r>
              <a:rPr lang="tr-TR" sz="2200" b="1" dirty="0" smtClean="0">
                <a:latin typeface="Arial" panose="020B0604020202020204" pitchFamily="34" charset="0"/>
                <a:cs typeface="Arial" panose="020B0604020202020204" pitchFamily="34" charset="0"/>
              </a:rPr>
              <a:t>;</a:t>
            </a:r>
            <a:endParaRPr lang="tr-TR" sz="2200" b="1" dirty="0">
              <a:latin typeface="Arial" panose="020B0604020202020204" pitchFamily="34" charset="0"/>
              <a:cs typeface="Arial" panose="020B0604020202020204" pitchFamily="34" charset="0"/>
            </a:endParaRPr>
          </a:p>
          <a:p>
            <a:pPr algn="just">
              <a:buClr>
                <a:schemeClr val="tx1"/>
              </a:buClr>
              <a:buFont typeface="Arial" panose="020B0604020202020204" pitchFamily="34" charset="0"/>
              <a:buChar char="•"/>
            </a:pPr>
            <a:r>
              <a:rPr lang="tr-TR" sz="2200" b="1" dirty="0" smtClean="0">
                <a:latin typeface="Arial" panose="020B0604020202020204" pitchFamily="34" charset="0"/>
                <a:cs typeface="Arial" panose="020B0604020202020204" pitchFamily="34" charset="0"/>
              </a:rPr>
              <a:t>	</a:t>
            </a:r>
            <a:r>
              <a:rPr lang="tr-TR" sz="2200" dirty="0" smtClean="0">
                <a:latin typeface="Arial" panose="020B0604020202020204" pitchFamily="34" charset="0"/>
                <a:cs typeface="Arial" panose="020B0604020202020204" pitchFamily="34" charset="0"/>
              </a:rPr>
              <a:t>Kaynağına </a:t>
            </a:r>
            <a:r>
              <a:rPr lang="tr-TR" sz="2200" dirty="0">
                <a:latin typeface="Arial" panose="020B0604020202020204" pitchFamily="34" charset="0"/>
                <a:cs typeface="Arial" panose="020B0604020202020204" pitchFamily="34" charset="0"/>
              </a:rPr>
              <a:t>ve edinme yöntemine bakılmaksızın; kamu idarelerine ait taşınır malların kaydı, muhafazası, kullanımı, yönetim hesabının verilmesi,</a:t>
            </a:r>
          </a:p>
          <a:p>
            <a:pPr algn="just">
              <a:buFont typeface="Arial" panose="020B0604020202020204" pitchFamily="34" charset="0"/>
              <a:buChar char="•"/>
            </a:pPr>
            <a:r>
              <a:rPr lang="tr-TR" sz="2200" dirty="0" smtClean="0">
                <a:latin typeface="Arial" panose="020B0604020202020204" pitchFamily="34" charset="0"/>
                <a:cs typeface="Arial" panose="020B0604020202020204" pitchFamily="34" charset="0"/>
              </a:rPr>
              <a:t>	Taşınır </a:t>
            </a:r>
            <a:r>
              <a:rPr lang="tr-TR" sz="2200" dirty="0">
                <a:latin typeface="Arial" panose="020B0604020202020204" pitchFamily="34" charset="0"/>
                <a:cs typeface="Arial" panose="020B0604020202020204" pitchFamily="34" charset="0"/>
              </a:rPr>
              <a:t>yönetim sorumlularıyla bunlar adına görev yapacak olanların belirlenmesi,</a:t>
            </a:r>
          </a:p>
          <a:p>
            <a:pPr algn="just">
              <a:buFont typeface="Arial" panose="020B0604020202020204" pitchFamily="34" charset="0"/>
              <a:buChar char="•"/>
            </a:pPr>
            <a:r>
              <a:rPr lang="tr-TR" sz="2200" dirty="0" smtClean="0">
                <a:latin typeface="Arial" panose="020B0604020202020204" pitchFamily="34" charset="0"/>
                <a:cs typeface="Arial" panose="020B0604020202020204" pitchFamily="34" charset="0"/>
              </a:rPr>
              <a:t>	Kamu </a:t>
            </a:r>
            <a:r>
              <a:rPr lang="tr-TR" sz="2200" dirty="0">
                <a:latin typeface="Arial" panose="020B0604020202020204" pitchFamily="34" charset="0"/>
                <a:cs typeface="Arial" panose="020B0604020202020204" pitchFamily="34" charset="0"/>
              </a:rPr>
              <a:t>idareleri arasında taşınırların bedelsiz devri ile tahsisine ilişkin esas ve usulleri belirlemek </a:t>
            </a:r>
            <a:r>
              <a:rPr lang="tr-TR" sz="2200" dirty="0" smtClean="0">
                <a:latin typeface="Arial" panose="020B0604020202020204" pitchFamily="34" charset="0"/>
                <a:cs typeface="Arial" panose="020B0604020202020204" pitchFamily="34" charset="0"/>
              </a:rPr>
              <a:t>amacıyla</a:t>
            </a:r>
            <a:r>
              <a:rPr lang="tr-TR" sz="2200" b="1" dirty="0" smtClean="0">
                <a:latin typeface="Arial" panose="020B0604020202020204" pitchFamily="34" charset="0"/>
                <a:cs typeface="Arial" panose="020B0604020202020204" pitchFamily="34" charset="0"/>
              </a:rPr>
              <a:t>,</a:t>
            </a:r>
          </a:p>
          <a:p>
            <a:pPr marL="0" indent="361950" algn="just">
              <a:buNone/>
            </a:pPr>
            <a:r>
              <a:rPr lang="tr-TR" sz="2200" b="1" i="1" dirty="0" smtClean="0">
                <a:latin typeface="Arial" panose="020B0604020202020204" pitchFamily="34" charset="0"/>
                <a:cs typeface="Arial" panose="020B0604020202020204" pitchFamily="34" charset="0"/>
              </a:rPr>
              <a:t>TAŞINIR MAL YÖNETMELİĞİ </a:t>
            </a:r>
            <a:r>
              <a:rPr lang="tr-TR" sz="2200" dirty="0" smtClean="0">
                <a:latin typeface="Arial" panose="020B0604020202020204" pitchFamily="34" charset="0"/>
                <a:cs typeface="Arial" panose="020B0604020202020204" pitchFamily="34" charset="0"/>
              </a:rPr>
              <a:t>çıkarılmıştır.</a:t>
            </a:r>
            <a:endParaRPr lang="tr-TR" sz="2200" b="1" dirty="0">
              <a:solidFill>
                <a:srgbClr val="63AE9F"/>
              </a:solidFill>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5</a:t>
            </a:fld>
            <a:endParaRPr lang="en-US" dirty="0">
              <a:solidFill>
                <a:prstClr val="black">
                  <a:tint val="75000"/>
                </a:prstClr>
              </a:solidFill>
            </a:endParaRPr>
          </a:p>
        </p:txBody>
      </p:sp>
      <p:pic>
        <p:nvPicPr>
          <p:cNvPr id="5" name="Resim 4"/>
          <p:cNvPicPr>
            <a:picLocks noChangeAspect="1"/>
          </p:cNvPicPr>
          <p:nvPr/>
        </p:nvPicPr>
        <p:blipFill>
          <a:blip r:embed="rId2"/>
          <a:stretch>
            <a:fillRect/>
          </a:stretch>
        </p:blipFill>
        <p:spPr>
          <a:xfrm>
            <a:off x="335419" y="1132112"/>
            <a:ext cx="1221239" cy="168729"/>
          </a:xfrm>
          <a:prstGeom prst="rect">
            <a:avLst/>
          </a:prstGeom>
        </p:spPr>
      </p:pic>
    </p:spTree>
    <p:extLst>
      <p:ext uri="{BB962C8B-B14F-4D97-AF65-F5344CB8AC3E}">
        <p14:creationId xmlns:p14="http://schemas.microsoft.com/office/powerpoint/2010/main" val="483592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117" y="491470"/>
            <a:ext cx="7884000" cy="540000"/>
          </a:xfrm>
        </p:spPr>
        <p:txBody>
          <a:bodyPr>
            <a:normAutofit/>
          </a:bodyPr>
          <a:lstStyle/>
          <a:p>
            <a:r>
              <a:rPr lang="tr-TR" sz="1800" b="1" dirty="0" smtClean="0">
                <a:solidFill>
                  <a:schemeClr val="bg1"/>
                </a:solidFill>
                <a:latin typeface="Arial" panose="020B0604020202020204" pitchFamily="34" charset="0"/>
                <a:cs typeface="Arial" panose="020B0604020202020204" pitchFamily="34" charset="0"/>
              </a:rPr>
              <a:t>B. SORUMLULAR</a:t>
            </a:r>
            <a:endParaRPr lang="tr-TR" sz="1800" b="1" dirty="0">
              <a:solidFill>
                <a:schemeClr val="bg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365704"/>
            <a:ext cx="9144001" cy="5355771"/>
          </a:xfrm>
        </p:spPr>
        <p:txBody>
          <a:bodyPr lIns="540000" tIns="0" rIns="540000" bIns="0" anchor="ctr" anchorCtr="0">
            <a:normAutofit/>
          </a:bodyPr>
          <a:lstStyle/>
          <a:p>
            <a:pPr marL="361950" indent="-361950">
              <a:lnSpc>
                <a:spcPct val="200000"/>
              </a:lnSpc>
              <a:buFont typeface="Wingdings" panose="05000000000000000000" pitchFamily="2" charset="2"/>
              <a:buChar char="Ø"/>
            </a:pPr>
            <a:r>
              <a:rPr lang="tr-TR" sz="2200" dirty="0" smtClean="0">
                <a:latin typeface="Arial" panose="020B0604020202020204" pitchFamily="34" charset="0"/>
                <a:cs typeface="Arial" panose="020B0604020202020204" pitchFamily="34" charset="0"/>
              </a:rPr>
              <a:t>Harcama </a:t>
            </a:r>
            <a:r>
              <a:rPr lang="tr-TR" sz="2200" dirty="0">
                <a:latin typeface="Arial" panose="020B0604020202020204" pitchFamily="34" charset="0"/>
                <a:cs typeface="Arial" panose="020B0604020202020204" pitchFamily="34" charset="0"/>
              </a:rPr>
              <a:t>Yetkilileri </a:t>
            </a:r>
          </a:p>
          <a:p>
            <a:pPr>
              <a:lnSpc>
                <a:spcPct val="200000"/>
              </a:lnSpc>
              <a:buFont typeface="Wingdings" panose="05000000000000000000" pitchFamily="2" charset="2"/>
              <a:buChar char="Ø"/>
            </a:pPr>
            <a:r>
              <a:rPr lang="tr-TR" sz="2200" dirty="0">
                <a:latin typeface="Arial" panose="020B0604020202020204" pitchFamily="34" charset="0"/>
                <a:cs typeface="Arial" panose="020B0604020202020204" pitchFamily="34" charset="0"/>
              </a:rPr>
              <a:t>Taşınır Kayıt Yetkilileri </a:t>
            </a:r>
          </a:p>
          <a:p>
            <a:pPr>
              <a:lnSpc>
                <a:spcPct val="200000"/>
              </a:lnSpc>
              <a:buFont typeface="Wingdings" panose="05000000000000000000" pitchFamily="2" charset="2"/>
              <a:buChar char="Ø"/>
            </a:pPr>
            <a:r>
              <a:rPr lang="tr-TR" sz="2200" dirty="0">
                <a:latin typeface="Arial" panose="020B0604020202020204" pitchFamily="34" charset="0"/>
                <a:cs typeface="Arial" panose="020B0604020202020204" pitchFamily="34" charset="0"/>
              </a:rPr>
              <a:t>Taşınır Kontrol Yetkilileri </a:t>
            </a:r>
          </a:p>
          <a:p>
            <a:pPr>
              <a:lnSpc>
                <a:spcPct val="200000"/>
              </a:lnSpc>
              <a:buFont typeface="Wingdings" panose="05000000000000000000" pitchFamily="2" charset="2"/>
              <a:buChar char="Ø"/>
            </a:pPr>
            <a:r>
              <a:rPr lang="tr-TR" sz="2200" dirty="0">
                <a:latin typeface="Arial" panose="020B0604020202020204" pitchFamily="34" charset="0"/>
                <a:cs typeface="Arial" panose="020B0604020202020204" pitchFamily="34" charset="0"/>
              </a:rPr>
              <a:t>Taşınır Konsolide Görevlileri </a:t>
            </a:r>
          </a:p>
          <a:p>
            <a:pPr>
              <a:lnSpc>
                <a:spcPct val="200000"/>
              </a:lnSpc>
              <a:buFont typeface="Wingdings" panose="05000000000000000000" pitchFamily="2" charset="2"/>
              <a:buChar char="Ø"/>
            </a:pPr>
            <a:r>
              <a:rPr lang="tr-TR" sz="2200" dirty="0">
                <a:latin typeface="Arial" panose="020B0604020202020204" pitchFamily="34" charset="0"/>
                <a:cs typeface="Arial" panose="020B0604020202020204" pitchFamily="34" charset="0"/>
              </a:rPr>
              <a:t>Muhasebe </a:t>
            </a:r>
            <a:r>
              <a:rPr lang="tr-TR" sz="2200" dirty="0" smtClean="0">
                <a:latin typeface="Arial" panose="020B0604020202020204" pitchFamily="34" charset="0"/>
                <a:cs typeface="Arial" panose="020B0604020202020204" pitchFamily="34" charset="0"/>
              </a:rPr>
              <a:t>Yetkilileri</a:t>
            </a:r>
            <a:endParaRPr lang="tr-TR" sz="2200" dirty="0" smtClean="0">
              <a:solidFill>
                <a:srgbClr val="63AE9F"/>
              </a:solidFill>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6</a:t>
            </a:fld>
            <a:endParaRPr lang="en-US" dirty="0">
              <a:solidFill>
                <a:prstClr val="black">
                  <a:tint val="75000"/>
                </a:prstClr>
              </a:solidFill>
            </a:endParaRPr>
          </a:p>
        </p:txBody>
      </p:sp>
      <p:pic>
        <p:nvPicPr>
          <p:cNvPr id="5" name="Resim 4"/>
          <p:cNvPicPr>
            <a:picLocks noChangeAspect="1"/>
          </p:cNvPicPr>
          <p:nvPr/>
        </p:nvPicPr>
        <p:blipFill>
          <a:blip r:embed="rId2"/>
          <a:stretch>
            <a:fillRect/>
          </a:stretch>
        </p:blipFill>
        <p:spPr>
          <a:xfrm>
            <a:off x="368077" y="1132112"/>
            <a:ext cx="1221239" cy="168729"/>
          </a:xfrm>
          <a:prstGeom prst="rect">
            <a:avLst/>
          </a:prstGeom>
        </p:spPr>
      </p:pic>
    </p:spTree>
    <p:extLst>
      <p:ext uri="{BB962C8B-B14F-4D97-AF65-F5344CB8AC3E}">
        <p14:creationId xmlns:p14="http://schemas.microsoft.com/office/powerpoint/2010/main" val="1926061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365704"/>
            <a:ext cx="9143999" cy="5355771"/>
          </a:xfrm>
        </p:spPr>
        <p:txBody>
          <a:bodyPr lIns="540000" tIns="0" rIns="540000" bIns="0" anchor="ctr" anchorCtr="0">
            <a:normAutofit/>
          </a:bodyPr>
          <a:lstStyle/>
          <a:p>
            <a:pPr marL="0" indent="361950" algn="just">
              <a:buClr>
                <a:srgbClr val="FF0000"/>
              </a:buClr>
              <a:buNone/>
            </a:pPr>
            <a:r>
              <a:rPr lang="tr-TR" sz="2200" b="1" i="1" dirty="0" smtClean="0">
                <a:latin typeface="Arial" panose="020B0604020202020204" pitchFamily="34" charset="0"/>
                <a:cs typeface="Arial" panose="020B0604020202020204" pitchFamily="34" charset="0"/>
              </a:rPr>
              <a:t>Taşınırların;</a:t>
            </a:r>
          </a:p>
          <a:p>
            <a:pPr marL="0" indent="361950" algn="just">
              <a:buClr>
                <a:srgbClr val="FF0000"/>
              </a:buClr>
              <a:buNone/>
            </a:pPr>
            <a:endParaRPr lang="tr-TR" sz="22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tr-TR" sz="2200" dirty="0">
                <a:latin typeface="Arial" panose="020B0604020202020204" pitchFamily="34" charset="0"/>
                <a:cs typeface="Arial" panose="020B0604020202020204" pitchFamily="34" charset="0"/>
              </a:rPr>
              <a:t>Etkili, ekonomik, verimli ve hukuka uygun edinilmesinden, </a:t>
            </a:r>
          </a:p>
          <a:p>
            <a:pPr algn="just">
              <a:buFont typeface="Arial" panose="020B0604020202020204" pitchFamily="34" charset="0"/>
              <a:buChar char="•"/>
            </a:pPr>
            <a:r>
              <a:rPr lang="tr-TR" sz="2200" dirty="0">
                <a:latin typeface="Arial" panose="020B0604020202020204" pitchFamily="34" charset="0"/>
                <a:cs typeface="Arial" panose="020B0604020202020204" pitchFamily="34" charset="0"/>
              </a:rPr>
              <a:t>Kullanılmasından ve kontrolünden, </a:t>
            </a:r>
          </a:p>
          <a:p>
            <a:pPr algn="just">
              <a:buFont typeface="Arial" panose="020B0604020202020204" pitchFamily="34" charset="0"/>
              <a:buChar char="•"/>
            </a:pPr>
            <a:r>
              <a:rPr lang="tr-TR" sz="2200" dirty="0">
                <a:latin typeface="Arial" panose="020B0604020202020204" pitchFamily="34" charset="0"/>
                <a:cs typeface="Arial" panose="020B0604020202020204" pitchFamily="34" charset="0"/>
              </a:rPr>
              <a:t>Kayıtların, Yönetmelikte belirtilen esas ve usullere göre tutulmasından, </a:t>
            </a:r>
          </a:p>
          <a:p>
            <a:pPr algn="just">
              <a:buFont typeface="Arial" panose="020B0604020202020204" pitchFamily="34" charset="0"/>
              <a:buChar char="•"/>
            </a:pPr>
            <a:r>
              <a:rPr lang="tr-TR" sz="2200" dirty="0">
                <a:latin typeface="Arial" panose="020B0604020202020204" pitchFamily="34" charset="0"/>
                <a:cs typeface="Arial" panose="020B0604020202020204" pitchFamily="34" charset="0"/>
              </a:rPr>
              <a:t>Taşınır yönetim hesabını ilgili mercilere göndermekten sorumludur</a:t>
            </a:r>
            <a:r>
              <a:rPr lang="tr-TR" sz="2200" dirty="0" smtClean="0">
                <a:latin typeface="Arial" panose="020B0604020202020204" pitchFamily="34" charset="0"/>
                <a:cs typeface="Arial" panose="020B0604020202020204" pitchFamily="34" charset="0"/>
              </a:rPr>
              <a:t>.</a:t>
            </a:r>
            <a:endParaRPr lang="tr-TR" sz="2200" i="1" dirty="0">
              <a:latin typeface="Arial" panose="020B0604020202020204" pitchFamily="34" charset="0"/>
              <a:cs typeface="Arial" panose="020B0604020202020204" pitchFamily="34" charset="0"/>
            </a:endParaRPr>
          </a:p>
          <a:p>
            <a:pPr marL="0" indent="361950" algn="just">
              <a:buClr>
                <a:srgbClr val="FF0000"/>
              </a:buClr>
              <a:buNone/>
            </a:pPr>
            <a:r>
              <a:rPr lang="tr-TR" sz="2200" b="1" i="1" dirty="0">
                <a:latin typeface="Arial" panose="020B0604020202020204" pitchFamily="34" charset="0"/>
                <a:cs typeface="Arial" panose="020B0604020202020204" pitchFamily="34" charset="0"/>
              </a:rPr>
              <a:t>Bu sorumluluğu Taşınır Kayıt Yetkilileri aracılığıyla yerine </a:t>
            </a:r>
            <a:r>
              <a:rPr lang="tr-TR" sz="2200" b="1" i="1" dirty="0" smtClean="0">
                <a:latin typeface="Arial" panose="020B0604020202020204" pitchFamily="34" charset="0"/>
                <a:cs typeface="Arial" panose="020B0604020202020204" pitchFamily="34" charset="0"/>
              </a:rPr>
              <a:t>getirir.</a:t>
            </a:r>
            <a:endParaRPr lang="tr-TR" sz="2200" dirty="0" smtClean="0">
              <a:solidFill>
                <a:srgbClr val="002060"/>
              </a:solidFill>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7</a:t>
            </a:fld>
            <a:endParaRPr lang="en-US" dirty="0">
              <a:solidFill>
                <a:prstClr val="black">
                  <a:tint val="75000"/>
                </a:prstClr>
              </a:solidFill>
            </a:endParaRPr>
          </a:p>
        </p:txBody>
      </p:sp>
      <p:pic>
        <p:nvPicPr>
          <p:cNvPr id="5" name="Resim 4"/>
          <p:cNvPicPr>
            <a:picLocks noChangeAspect="1"/>
          </p:cNvPicPr>
          <p:nvPr/>
        </p:nvPicPr>
        <p:blipFill>
          <a:blip r:embed="rId2"/>
          <a:stretch>
            <a:fillRect/>
          </a:stretch>
        </p:blipFill>
        <p:spPr>
          <a:xfrm>
            <a:off x="378962" y="1132112"/>
            <a:ext cx="1221239" cy="168729"/>
          </a:xfrm>
          <a:prstGeom prst="rect">
            <a:avLst/>
          </a:prstGeom>
        </p:spPr>
      </p:pic>
      <p:sp>
        <p:nvSpPr>
          <p:cNvPr id="7" name="Unvan 1"/>
          <p:cNvSpPr txBox="1">
            <a:spLocks/>
          </p:cNvSpPr>
          <p:nvPr/>
        </p:nvSpPr>
        <p:spPr>
          <a:xfrm>
            <a:off x="1259115" y="491470"/>
            <a:ext cx="7884000" cy="540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1800" b="1" smtClean="0">
                <a:solidFill>
                  <a:schemeClr val="bg1"/>
                </a:solidFill>
                <a:latin typeface="Arial" panose="020B0604020202020204" pitchFamily="34" charset="0"/>
                <a:cs typeface="Arial" panose="020B0604020202020204" pitchFamily="34" charset="0"/>
              </a:rPr>
              <a:t>HARCAMA YETKİLİSİ</a:t>
            </a:r>
            <a:endParaRPr lang="tr-TR"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1179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115" y="491470"/>
            <a:ext cx="7884000" cy="540000"/>
          </a:xfrm>
        </p:spPr>
        <p:txBody>
          <a:bodyPr>
            <a:normAutofit/>
          </a:bodyPr>
          <a:lstStyle/>
          <a:p>
            <a:r>
              <a:rPr lang="tr-TR" sz="1800" b="1" dirty="0" smtClean="0">
                <a:solidFill>
                  <a:schemeClr val="bg1"/>
                </a:solidFill>
                <a:latin typeface="Arial" panose="020B0604020202020204" pitchFamily="34" charset="0"/>
                <a:cs typeface="Arial" panose="020B0604020202020204" pitchFamily="34" charset="0"/>
              </a:rPr>
              <a:t>HARCAMA YETKİLİSİ</a:t>
            </a:r>
            <a:endParaRPr lang="tr-TR" sz="1800" b="1" dirty="0">
              <a:solidFill>
                <a:schemeClr val="bg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311727"/>
            <a:ext cx="9143999" cy="5355771"/>
          </a:xfrm>
        </p:spPr>
        <p:txBody>
          <a:bodyPr lIns="540000" tIns="0" rIns="540000" bIns="0" anchor="ctr" anchorCtr="0">
            <a:normAutofit/>
          </a:bodyPr>
          <a:lstStyle/>
          <a:p>
            <a:pPr marL="0" indent="361950" algn="just">
              <a:lnSpc>
                <a:spcPct val="150000"/>
              </a:lnSpc>
              <a:buNone/>
            </a:pPr>
            <a:r>
              <a:rPr lang="tr-TR" sz="2200" dirty="0" smtClean="0">
                <a:latin typeface="Arial" panose="020B0604020202020204" pitchFamily="34" charset="0"/>
                <a:cs typeface="Arial" panose="020B0604020202020204" pitchFamily="34" charset="0"/>
              </a:rPr>
              <a:t>Harcama yetkilileri, taşınırlara ilişkin işlem ve kayıtların usule uygun olarak yapılıp yapılmadığını kontrol etmeye veya ettirmeye; kasıt, kusur veya ihmal sonucu kırılan, bozulan veya kaybolan taşınırların ilgililerden tazmini için gerekli işlemleri </a:t>
            </a:r>
            <a:r>
              <a:rPr lang="tr-TR" sz="2200" b="1" dirty="0" smtClean="0">
                <a:latin typeface="Arial" panose="020B0604020202020204" pitchFamily="34" charset="0"/>
                <a:cs typeface="Arial" panose="020B0604020202020204" pitchFamily="34" charset="0"/>
              </a:rPr>
              <a:t>yapmaya </a:t>
            </a:r>
            <a:r>
              <a:rPr lang="tr-TR" sz="2200" b="1" dirty="0">
                <a:latin typeface="Arial" panose="020B0604020202020204" pitchFamily="34" charset="0"/>
                <a:cs typeface="Arial" panose="020B0604020202020204" pitchFamily="34" charset="0"/>
              </a:rPr>
              <a:t>veya yaptırmaya yetkilidir</a:t>
            </a:r>
            <a:r>
              <a:rPr lang="tr-TR" sz="2200" b="1" dirty="0" smtClean="0">
                <a:latin typeface="Arial" panose="020B0604020202020204" pitchFamily="34" charset="0"/>
                <a:cs typeface="Arial" panose="020B0604020202020204" pitchFamily="34" charset="0"/>
              </a:rPr>
              <a:t>.</a:t>
            </a:r>
            <a:endParaRPr lang="tr-TR" sz="2200" b="1"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8</a:t>
            </a:fld>
            <a:endParaRPr lang="en-US" dirty="0">
              <a:solidFill>
                <a:prstClr val="black">
                  <a:tint val="75000"/>
                </a:prstClr>
              </a:solidFill>
            </a:endParaRPr>
          </a:p>
        </p:txBody>
      </p:sp>
      <p:pic>
        <p:nvPicPr>
          <p:cNvPr id="5" name="Resim 4"/>
          <p:cNvPicPr>
            <a:picLocks noChangeAspect="1"/>
          </p:cNvPicPr>
          <p:nvPr/>
        </p:nvPicPr>
        <p:blipFill>
          <a:blip r:embed="rId2"/>
          <a:stretch>
            <a:fillRect/>
          </a:stretch>
        </p:blipFill>
        <p:spPr>
          <a:xfrm>
            <a:off x="335419" y="1142998"/>
            <a:ext cx="1221239" cy="168729"/>
          </a:xfrm>
          <a:prstGeom prst="rect">
            <a:avLst/>
          </a:prstGeom>
        </p:spPr>
      </p:pic>
    </p:spTree>
    <p:extLst>
      <p:ext uri="{BB962C8B-B14F-4D97-AF65-F5344CB8AC3E}">
        <p14:creationId xmlns:p14="http://schemas.microsoft.com/office/powerpoint/2010/main" val="1227401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118" y="491470"/>
            <a:ext cx="7884000" cy="540000"/>
          </a:xfrm>
        </p:spPr>
        <p:txBody>
          <a:bodyPr>
            <a:normAutofit/>
          </a:bodyPr>
          <a:lstStyle/>
          <a:p>
            <a:r>
              <a:rPr lang="tr-TR" sz="1800" b="1" dirty="0" smtClean="0">
                <a:solidFill>
                  <a:schemeClr val="bg1"/>
                </a:solidFill>
                <a:latin typeface="Arial" panose="020B0604020202020204" pitchFamily="34" charset="0"/>
                <a:cs typeface="Arial" panose="020B0604020202020204" pitchFamily="34" charset="0"/>
              </a:rPr>
              <a:t>TAŞINIR KONTROL YETKİLİSİ</a:t>
            </a:r>
            <a:endParaRPr lang="tr-TR" sz="1800" b="1" dirty="0">
              <a:solidFill>
                <a:schemeClr val="bg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 y="1365704"/>
            <a:ext cx="9144000" cy="5355771"/>
          </a:xfrm>
        </p:spPr>
        <p:txBody>
          <a:bodyPr lIns="540000" tIns="0" rIns="540000" bIns="0" anchor="ctr" anchorCtr="0">
            <a:normAutofit/>
          </a:bodyPr>
          <a:lstStyle/>
          <a:p>
            <a:pPr algn="just">
              <a:lnSpc>
                <a:spcPct val="150000"/>
              </a:lnSpc>
              <a:buFont typeface="Arial" panose="020B0604020202020204" pitchFamily="34" charset="0"/>
              <a:buChar char="•"/>
            </a:pPr>
            <a:r>
              <a:rPr lang="tr-TR" sz="2200" dirty="0" smtClean="0">
                <a:latin typeface="Arial" panose="020B0604020202020204" pitchFamily="34" charset="0"/>
                <a:cs typeface="Arial" panose="020B0604020202020204" pitchFamily="34" charset="0"/>
              </a:rPr>
              <a:t>Taşınır </a:t>
            </a:r>
            <a:r>
              <a:rPr lang="tr-TR" sz="2200" dirty="0">
                <a:latin typeface="Arial" panose="020B0604020202020204" pitchFamily="34" charset="0"/>
                <a:cs typeface="Arial" panose="020B0604020202020204" pitchFamily="34" charset="0"/>
              </a:rPr>
              <a:t>kayıt yetkilisinin yapmış olduğu kayıt ve işlemler ile düzenlediği belge ve cetvellerin mevzuata ve mali tablolara uygunluğunu kontrol eden, </a:t>
            </a:r>
          </a:p>
          <a:p>
            <a:pPr algn="just">
              <a:lnSpc>
                <a:spcPct val="150000"/>
              </a:lnSpc>
              <a:buFont typeface="Arial" panose="020B0604020202020204" pitchFamily="34" charset="0"/>
              <a:buChar char="•"/>
            </a:pPr>
            <a:r>
              <a:rPr lang="tr-TR" sz="2200" dirty="0">
                <a:latin typeface="Arial" panose="020B0604020202020204" pitchFamily="34" charset="0"/>
                <a:cs typeface="Arial" panose="020B0604020202020204" pitchFamily="34" charset="0"/>
              </a:rPr>
              <a:t>Harcama Birimi Taşınır Mal Yönetim Hesabı Cetvelini imzalayan ve bu konularda harcama yetkilisine karşı sorumlu olan </a:t>
            </a:r>
            <a:r>
              <a:rPr lang="tr-TR" sz="2200" dirty="0" smtClean="0">
                <a:latin typeface="Arial" panose="020B0604020202020204" pitchFamily="34" charset="0"/>
                <a:cs typeface="Arial" panose="020B0604020202020204" pitchFamily="34" charset="0"/>
              </a:rPr>
              <a:t>görevlilerdir</a:t>
            </a:r>
            <a:r>
              <a:rPr lang="tr-TR" sz="2200" dirty="0"/>
              <a:t>.</a:t>
            </a:r>
            <a:endParaRPr lang="tr-TR" sz="2200" dirty="0" smtClean="0"/>
          </a:p>
        </p:txBody>
      </p:sp>
      <p:sp>
        <p:nvSpPr>
          <p:cNvPr id="4" name="Slayt Numarası Yer Tutucusu 3"/>
          <p:cNvSpPr>
            <a:spLocks noGrp="1"/>
          </p:cNvSpPr>
          <p:nvPr>
            <p:ph type="sldNum" sz="quarter" idx="12"/>
          </p:nvPr>
        </p:nvSpPr>
        <p:spPr/>
        <p:txBody>
          <a:bodyPr/>
          <a:lstStyle/>
          <a:p>
            <a:fld id="{2D2EA8EB-1D5C-E242-96D6-BDA165FE1C62}" type="slidenum">
              <a:rPr lang="en-US" smtClean="0">
                <a:solidFill>
                  <a:prstClr val="black">
                    <a:tint val="75000"/>
                  </a:prstClr>
                </a:solidFill>
              </a:rPr>
              <a:pPr/>
              <a:t>9</a:t>
            </a:fld>
            <a:endParaRPr lang="en-US" dirty="0">
              <a:solidFill>
                <a:prstClr val="black">
                  <a:tint val="75000"/>
                </a:prstClr>
              </a:solidFill>
            </a:endParaRPr>
          </a:p>
        </p:txBody>
      </p:sp>
      <p:pic>
        <p:nvPicPr>
          <p:cNvPr id="5" name="Resim 4"/>
          <p:cNvPicPr>
            <a:picLocks noChangeAspect="1"/>
          </p:cNvPicPr>
          <p:nvPr/>
        </p:nvPicPr>
        <p:blipFill>
          <a:blip r:embed="rId2"/>
          <a:stretch>
            <a:fillRect/>
          </a:stretch>
        </p:blipFill>
        <p:spPr>
          <a:xfrm>
            <a:off x="313647" y="1132112"/>
            <a:ext cx="1221239" cy="168729"/>
          </a:xfrm>
          <a:prstGeom prst="rect">
            <a:avLst/>
          </a:prstGeom>
        </p:spPr>
      </p:pic>
    </p:spTree>
    <p:extLst>
      <p:ext uri="{BB962C8B-B14F-4D97-AF65-F5344CB8AC3E}">
        <p14:creationId xmlns:p14="http://schemas.microsoft.com/office/powerpoint/2010/main" val="29010799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cari-yatırım gerçekleşme raporu 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ari-yatırım gerçekleşme raporu 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irm Format - template_Blue">
  <a:themeElements>
    <a:clrScheme name="Custom 31">
      <a:dk1>
        <a:srgbClr val="000000"/>
      </a:dk1>
      <a:lt1>
        <a:srgbClr val="FFFFFF"/>
      </a:lt1>
      <a:dk2>
        <a:srgbClr val="002960"/>
      </a:dk2>
      <a:lt2>
        <a:srgbClr val="FFFFFF"/>
      </a:lt2>
      <a:accent1>
        <a:srgbClr val="75C2BD"/>
      </a:accent1>
      <a:accent2>
        <a:srgbClr val="48A29C"/>
      </a:accent2>
      <a:accent3>
        <a:srgbClr val="DADADA"/>
      </a:accent3>
      <a:accent4>
        <a:srgbClr val="8F8E8B"/>
      </a:accent4>
      <a:accent5>
        <a:srgbClr val="4F78D6"/>
      </a:accent5>
      <a:accent6>
        <a:srgbClr val="CF142B"/>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B.potx" id="{F328CA55-9AF6-4CFD-8905-E062945C896A}" vid="{54CDBFC9-C4FF-4ECA-9ED6-A376C78DCA5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1E1201D49F58544ABF55037D3D28F43A" ma:contentTypeVersion="2" ma:contentTypeDescription="Yeni belge oluşturun." ma:contentTypeScope="" ma:versionID="cf4a8be6f8dd9045e94381582e4af88d">
  <xsd:schema xmlns:xsd="http://www.w3.org/2001/XMLSchema" xmlns:xs="http://www.w3.org/2001/XMLSchema" xmlns:p="http://schemas.microsoft.com/office/2006/metadata/properties" xmlns:ns1="http://schemas.microsoft.com/sharepoint/v3" xmlns:ns2="04ef92f6-9dd8-455a-8e33-ba5abb16863d" targetNamespace="http://schemas.microsoft.com/office/2006/metadata/properties" ma:root="true" ma:fieldsID="79c201caf26fda23c1fc50725ddabf30" ns1:_="" ns2:_="">
    <xsd:import namespace="http://schemas.microsoft.com/sharepoint/v3"/>
    <xsd:import namespace="04ef92f6-9dd8-455a-8e33-ba5abb16863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ef92f6-9dd8-455a-8e33-ba5abb16863d" elementFormDefault="qualified">
    <xsd:import namespace="http://schemas.microsoft.com/office/2006/documentManagement/types"/>
    <xsd:import namespace="http://schemas.microsoft.com/office/infopath/2007/PartnerControls"/>
    <xsd:element name="SharedWithUsers" ma:index="10" nillable="true" ma:displayName="Paylaşılanla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13764C-023D-4690-A7C6-B1FF8FC76C97}">
  <ds:schemaRefs>
    <ds:schemaRef ds:uri="http://schemas.microsoft.com/sharepoint/v3/contenttype/forms"/>
  </ds:schemaRefs>
</ds:datastoreItem>
</file>

<file path=customXml/itemProps2.xml><?xml version="1.0" encoding="utf-8"?>
<ds:datastoreItem xmlns:ds="http://schemas.openxmlformats.org/officeDocument/2006/customXml" ds:itemID="{7386D100-4DEA-4ECC-9AB8-2502098D38F4}">
  <ds:schemaRefs>
    <ds:schemaRef ds:uri="http://schemas.microsoft.com/office/2006/documentManagement/types"/>
    <ds:schemaRef ds:uri="http://schemas.microsoft.com/office/2006/metadata/properties"/>
    <ds:schemaRef ds:uri="http://purl.org/dc/terms/"/>
    <ds:schemaRef ds:uri="http://purl.org/dc/dcmitype/"/>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D5FB1889-CBFC-4F6D-83B9-0929B8FFEC1F}"/>
</file>

<file path=docProps/app.xml><?xml version="1.0" encoding="utf-8"?>
<Properties xmlns="http://schemas.openxmlformats.org/officeDocument/2006/extended-properties" xmlns:vt="http://schemas.openxmlformats.org/officeDocument/2006/docPropsVTypes">
  <Template>cari-yatırım gerçekleşme raporu power point</Template>
  <TotalTime>19347</TotalTime>
  <Words>1655</Words>
  <Application>Microsoft Office PowerPoint</Application>
  <PresentationFormat>Ekran Gösterisi (4:3)</PresentationFormat>
  <Paragraphs>245</Paragraphs>
  <Slides>36</Slides>
  <Notes>10</Notes>
  <HiddenSlides>0</HiddenSlides>
  <MMClips>0</MMClips>
  <ScaleCrop>false</ScaleCrop>
  <HeadingPairs>
    <vt:vector size="8" baseType="variant">
      <vt:variant>
        <vt:lpstr>Kullanılan Yazı Tipleri</vt:lpstr>
      </vt:variant>
      <vt:variant>
        <vt:i4>4</vt:i4>
      </vt:variant>
      <vt:variant>
        <vt:lpstr>Tema</vt:lpstr>
      </vt:variant>
      <vt:variant>
        <vt:i4>3</vt:i4>
      </vt:variant>
      <vt:variant>
        <vt:lpstr>Eklenmiş OLE Hizmet Programları</vt:lpstr>
      </vt:variant>
      <vt:variant>
        <vt:i4>1</vt:i4>
      </vt:variant>
      <vt:variant>
        <vt:lpstr>Slayt Başlıkları</vt:lpstr>
      </vt:variant>
      <vt:variant>
        <vt:i4>36</vt:i4>
      </vt:variant>
    </vt:vector>
  </HeadingPairs>
  <TitlesOfParts>
    <vt:vector size="44" baseType="lpstr">
      <vt:lpstr>Arial</vt:lpstr>
      <vt:lpstr>Calibri</vt:lpstr>
      <vt:lpstr>Century Gothic</vt:lpstr>
      <vt:lpstr>Wingdings</vt:lpstr>
      <vt:lpstr>cari-yatırım gerçekleşme raporu power point</vt:lpstr>
      <vt:lpstr>1_cari-yatırım gerçekleşme raporu power point</vt:lpstr>
      <vt:lpstr>Firm Format - template_Blue</vt:lpstr>
      <vt:lpstr>think-cell Slide</vt:lpstr>
      <vt:lpstr>PowerPoint Sunusu</vt:lpstr>
      <vt:lpstr>PowerPoint Sunusu</vt:lpstr>
      <vt:lpstr>SUNUM AKIŞI</vt:lpstr>
      <vt:lpstr>A. MEVZUAT</vt:lpstr>
      <vt:lpstr>A. MEVZUAT</vt:lpstr>
      <vt:lpstr>B. SORUMLULAR</vt:lpstr>
      <vt:lpstr>PowerPoint Sunusu</vt:lpstr>
      <vt:lpstr>HARCAMA YETKİLİSİ</vt:lpstr>
      <vt:lpstr>TAŞINIR KONTROL YETKİLİSİ</vt:lpstr>
      <vt:lpstr>TAŞINIR KAYIT YETKİLİSİ</vt:lpstr>
      <vt:lpstr>TAŞINIR KONSOLİDE GÖREVLİSİ</vt:lpstr>
      <vt:lpstr>MUHASEBE YETKİLİSİ</vt:lpstr>
      <vt:lpstr>C. YÖNETMELİKTE TAŞINIR KAVRAMI</vt:lpstr>
      <vt:lpstr>D. DEFTER VE BELGELER </vt:lpstr>
      <vt:lpstr>E. İŞLEM TÜRÜNE GÖRE DAYANAK BELGELER</vt:lpstr>
      <vt:lpstr>F. TAŞINIR İŞLEMLERİ</vt:lpstr>
      <vt:lpstr>G.TAŞINIR İŞLEMLERİNİN MUHASEBE BİRİMİNE BİLDİRİLMESİ </vt:lpstr>
      <vt:lpstr>H. TAŞINIR YÖNETİM HESABI</vt:lpstr>
      <vt:lpstr>I. TAŞINIR MAL YÖNETİM HESABI </vt:lpstr>
      <vt:lpstr>PowerPoint Sunusu</vt:lpstr>
      <vt:lpstr>J. TAŞINIR KESİN HESABI</vt:lpstr>
      <vt:lpstr>K. ÖNEMLİ BİLGİLER</vt:lpstr>
      <vt:lpstr>PowerPoint Sunusu</vt:lpstr>
      <vt:lpstr>PowerPoint Sunusu</vt:lpstr>
      <vt:lpstr>PowerPoint Sunusu</vt:lpstr>
      <vt:lpstr>A. TAŞINMAZ NEDİR? </vt:lpstr>
      <vt:lpstr>PowerPoint Sunusu</vt:lpstr>
      <vt:lpstr>PowerPoint Sunusu</vt:lpstr>
      <vt:lpstr>PowerPoint Sunusu</vt:lpstr>
      <vt:lpstr>PowerPoint Sunusu</vt:lpstr>
      <vt:lpstr>PowerPoint Sunusu</vt:lpstr>
      <vt:lpstr>PowerPoint Sunusu</vt:lpstr>
      <vt:lpstr>YTS (YATIRIM TAKİP SİSTEMİ) TAŞINMAZ BİLGİ SİSTEMİ</vt:lpstr>
      <vt:lpstr>G. YTS (YATIRIM TAKİP SİSTEMİ) TAŞINMAZ BİLGİ SİSTEMİ</vt:lpstr>
      <vt:lpstr>H. SINIRLI AYNİ HAKLAR İLE KİŞİSEL HAKLAR VE TAHSİS FORMU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 Sait ATAÇ</dc:creator>
  <cp:lastModifiedBy>ALİ SAİT ATAÇ</cp:lastModifiedBy>
  <cp:revision>2447</cp:revision>
  <cp:lastPrinted>2018-04-03T12:05:44Z</cp:lastPrinted>
  <dcterms:created xsi:type="dcterms:W3CDTF">2014-04-02T06:49:20Z</dcterms:created>
  <dcterms:modified xsi:type="dcterms:W3CDTF">2018-04-16T09:02:16Z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0x0101001E1201D49F58544ABF55037D3D28F43A</vt:lpwstr>
  </property>
</Properties>
</file>