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9.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8.xml" ContentType="application/vnd.openxmlformats-officedocument.presentationml.slide+xml"/>
  <Override PartName="/ppt/slides/slide11.xml" ContentType="application/vnd.openxmlformats-officedocument.presentationml.slide+xml"/>
  <Override PartName="/ppt/slides/slide76.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77.xml" ContentType="application/vnd.openxmlformats-officedocument.presentationml.slide+xml"/>
  <Override PartName="/ppt/slides/slide62.xml" ContentType="application/vnd.openxmlformats-officedocument.presentationml.slide+xml"/>
  <Override PartName="/ppt/slides/slide68.xml" ContentType="application/vnd.openxmlformats-officedocument.presentationml.slide+xml"/>
  <Override PartName="/ppt/slides/slide63.xml" ContentType="application/vnd.openxmlformats-officedocument.presentationml.slide+xml"/>
  <Override PartName="/ppt/slides/slide70.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82"/>
  </p:notesMasterIdLst>
  <p:sldIdLst>
    <p:sldId id="259" r:id="rId2"/>
    <p:sldId id="353" r:id="rId3"/>
    <p:sldId id="424" r:id="rId4"/>
    <p:sldId id="426" r:id="rId5"/>
    <p:sldId id="352" r:id="rId6"/>
    <p:sldId id="428" r:id="rId7"/>
    <p:sldId id="354" r:id="rId8"/>
    <p:sldId id="429" r:id="rId9"/>
    <p:sldId id="430" r:id="rId10"/>
    <p:sldId id="355" r:id="rId11"/>
    <p:sldId id="356" r:id="rId12"/>
    <p:sldId id="357" r:id="rId13"/>
    <p:sldId id="358" r:id="rId14"/>
    <p:sldId id="431" r:id="rId15"/>
    <p:sldId id="359" r:id="rId16"/>
    <p:sldId id="432"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423"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2"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A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E3FE6-3A47-46A9-8DF2-7E1632C13345}" type="datetimeFigureOut">
              <a:rPr lang="tr-TR" smtClean="0"/>
              <a:t>9.04.2018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00FE1-3BCA-4914-A227-912106B75B8C}" type="slidenum">
              <a:rPr lang="tr-TR" smtClean="0"/>
              <a:t>‹#›</a:t>
            </a:fld>
            <a:endParaRPr lang="tr-TR"/>
          </a:p>
        </p:txBody>
      </p:sp>
    </p:spTree>
    <p:extLst>
      <p:ext uri="{BB962C8B-B14F-4D97-AF65-F5344CB8AC3E}">
        <p14:creationId xmlns:p14="http://schemas.microsoft.com/office/powerpoint/2010/main" val="45738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453197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59077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5511701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7010956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1358990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814385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6518481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183274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744403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093392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694433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2FA113E2-0FEF-4906-BD79-E337702B0DFE}" type="datetimeFigureOut">
              <a:rPr lang="fr-FR" smtClean="0">
                <a:solidFill>
                  <a:prstClr val="black">
                    <a:tint val="75000"/>
                  </a:prstClr>
                </a:solidFill>
              </a:rPr>
              <a:pPr>
                <a:defRPr/>
              </a:pPr>
              <a:t>09/04/2018</a:t>
            </a:fld>
            <a:endParaRPr lang="fr-FR">
              <a:solidFill>
                <a:prstClr val="black">
                  <a:tint val="75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CAD019AF-0ECC-4FF8-A168-BB1B63E013C4}" type="slidenum">
              <a:rPr lang="fr-FR" smtClean="0">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66523398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58.%20madde.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17.%20madde.docx" TargetMode="External"/><Relationship Id="rId2" Type="http://schemas.openxmlformats.org/officeDocument/2006/relationships/hyperlink" Target="59.madde%204734.doc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61.%20madde%204734.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20.%20madde.docx" TargetMode="External"/><Relationship Id="rId2" Type="http://schemas.openxmlformats.org/officeDocument/2006/relationships/hyperlink" Target="19.%20madde.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25.madde.docx" TargetMode="External"/><Relationship Id="rId2" Type="http://schemas.openxmlformats.org/officeDocument/2006/relationships/hyperlink" Target="21.%20madde.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25.madde.docx" TargetMode="External"/><Relationship Id="rId2" Type="http://schemas.openxmlformats.org/officeDocument/2006/relationships/hyperlink" Target="27.%20madde%204735.doc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29.%20madde%204735.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32.%20madde%204735.docx" TargetMode="External"/><Relationship Id="rId2" Type="http://schemas.openxmlformats.org/officeDocument/2006/relationships/hyperlink" Target="30.%20madde%204735.doc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34.%20madde%204735.docx" TargetMode="External"/><Relationship Id="rId4" Type="http://schemas.openxmlformats.org/officeDocument/2006/relationships/hyperlink" Target="33.%20madde%204735.doc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84.%20madde%202886.docx" TargetMode="External"/><Relationship Id="rId2" Type="http://schemas.openxmlformats.org/officeDocument/2006/relationships/hyperlink" Target="83.%20madde%202886.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84.%20madde%202886.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7.%20madde.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27.%20madde%204735.docx" TargetMode="External"/><Relationship Id="rId2" Type="http://schemas.openxmlformats.org/officeDocument/2006/relationships/hyperlink" Target="59.madde%204734.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26.%20madde.docx" TargetMode="External"/><Relationship Id="rId2" Type="http://schemas.openxmlformats.org/officeDocument/2006/relationships/hyperlink" Target="58.%20madde.doc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84.%20madde%202886.docx"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26.%20madde.docx" TargetMode="External"/><Relationship Id="rId2" Type="http://schemas.openxmlformats.org/officeDocument/2006/relationships/hyperlink" Target="58.%20madde.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65.madde.doc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65.madde.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0.%20madde%204734.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58.%20madde.docx" TargetMode="External"/><Relationship Id="rId2" Type="http://schemas.openxmlformats.org/officeDocument/2006/relationships/hyperlink" Target="17.%20madde.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20.%20madde.docx" TargetMode="External"/><Relationship Id="rId2" Type="http://schemas.openxmlformats.org/officeDocument/2006/relationships/hyperlink" Target="19.%20madde.doc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21.madde.docx"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6.%20madde.doc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20.%20madde.docx" TargetMode="External"/><Relationship Id="rId2" Type="http://schemas.openxmlformats.org/officeDocument/2006/relationships/hyperlink" Target="25.madde.doc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0.%20madde.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20.%20madd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57.%20madde%202886.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SB sunum.jpg"/>
          <p:cNvPicPr>
            <a:picLocks noChangeAspect="1" noChangeArrowheads="1"/>
          </p:cNvPicPr>
          <p:nvPr/>
        </p:nvPicPr>
        <p:blipFill>
          <a:blip r:embed="rId2"/>
          <a:srcRect/>
          <a:stretch>
            <a:fillRect/>
          </a:stretch>
        </p:blipFill>
        <p:spPr bwMode="auto">
          <a:xfrm>
            <a:off x="633256" y="589339"/>
            <a:ext cx="7738872" cy="5580888"/>
          </a:xfrm>
          <a:prstGeom prst="rect">
            <a:avLst/>
          </a:prstGeom>
          <a:noFill/>
        </p:spPr>
      </p:pic>
      <p:sp>
        <p:nvSpPr>
          <p:cNvPr id="3" name="Espace réservé du contenu 2"/>
          <p:cNvSpPr>
            <a:spLocks noGrp="1"/>
          </p:cNvSpPr>
          <p:nvPr>
            <p:ph idx="1"/>
          </p:nvPr>
        </p:nvSpPr>
        <p:spPr>
          <a:xfrm>
            <a:off x="0" y="4149080"/>
            <a:ext cx="9144000" cy="1728192"/>
          </a:xfrm>
        </p:spPr>
        <p:txBody>
          <a:bodyPr rtlCol="0">
            <a:normAutofit/>
          </a:bodyPr>
          <a:lstStyle/>
          <a:p>
            <a:pPr algn="ctr" fontAlgn="base">
              <a:spcBef>
                <a:spcPct val="0"/>
              </a:spcBef>
              <a:spcAft>
                <a:spcPct val="0"/>
              </a:spcAft>
            </a:pPr>
            <a:r>
              <a:rPr lang="tr-TR" sz="2000" b="1" dirty="0" smtClean="0">
                <a:solidFill>
                  <a:srgbClr val="F79646">
                    <a:lumMod val="75000"/>
                  </a:srgbClr>
                </a:solidFill>
                <a:latin typeface="Arial Black" pitchFamily="34" charset="0"/>
                <a:cs typeface="Times New Roman" pitchFamily="18" charset="0"/>
              </a:rPr>
              <a:t>                      </a:t>
            </a:r>
            <a:endParaRPr lang="tr-TR" sz="2200" dirty="0">
              <a:solidFill>
                <a:prstClr val="black"/>
              </a:solidFill>
              <a:latin typeface="Times New Roman" pitchFamily="18" charset="0"/>
              <a:cs typeface="Times New Roman" pitchFamily="18" charset="0"/>
            </a:endParaRPr>
          </a:p>
        </p:txBody>
      </p:sp>
      <p:sp>
        <p:nvSpPr>
          <p:cNvPr id="5" name="6 Metin kutusu"/>
          <p:cNvSpPr txBox="1">
            <a:spLocks noChangeArrowheads="1"/>
          </p:cNvSpPr>
          <p:nvPr/>
        </p:nvSpPr>
        <p:spPr bwMode="auto">
          <a:xfrm>
            <a:off x="-36512" y="4791248"/>
            <a:ext cx="9144000" cy="1502976"/>
          </a:xfrm>
          <a:prstGeom prst="rect">
            <a:avLst/>
          </a:prstGeom>
          <a:noFill/>
          <a:ln w="9525">
            <a:noFill/>
            <a:miter lim="800000"/>
            <a:headEnd/>
            <a:tailEnd/>
          </a:ln>
        </p:spPr>
        <p:txBody>
          <a:bodyPr wrap="square" anchor="ctr">
            <a:spAutoFit/>
          </a:bodyPr>
          <a:lstStyle/>
          <a:p>
            <a:pPr algn="ctr" fontAlgn="base">
              <a:lnSpc>
                <a:spcPts val="2160"/>
              </a:lnSpc>
              <a:spcBef>
                <a:spcPct val="0"/>
              </a:spcBef>
              <a:spcAft>
                <a:spcPct val="0"/>
              </a:spcAft>
            </a:pPr>
            <a:r>
              <a:rPr lang="tr-TR" b="1" i="1" dirty="0" smtClean="0">
                <a:solidFill>
                  <a:srgbClr val="FF0000"/>
                </a:solidFill>
                <a:latin typeface="Bookman Old Style" pitchFamily="18" charset="0"/>
              </a:rPr>
              <a:t>İHALELERE KATILMAKTAN </a:t>
            </a:r>
          </a:p>
          <a:p>
            <a:pPr algn="ctr" fontAlgn="base">
              <a:lnSpc>
                <a:spcPts val="2160"/>
              </a:lnSpc>
              <a:spcBef>
                <a:spcPct val="0"/>
              </a:spcBef>
              <a:spcAft>
                <a:spcPct val="0"/>
              </a:spcAft>
            </a:pPr>
            <a:r>
              <a:rPr lang="tr-TR" b="1" i="1" dirty="0" smtClean="0">
                <a:solidFill>
                  <a:srgbClr val="FF0000"/>
                </a:solidFill>
                <a:latin typeface="Bookman Old Style" pitchFamily="18" charset="0"/>
              </a:rPr>
              <a:t>YASAKLAMA</a:t>
            </a:r>
          </a:p>
          <a:p>
            <a:pPr algn="ctr" fontAlgn="base">
              <a:lnSpc>
                <a:spcPts val="2160"/>
              </a:lnSpc>
              <a:spcBef>
                <a:spcPct val="0"/>
              </a:spcBef>
              <a:spcAft>
                <a:spcPct val="0"/>
              </a:spcAft>
            </a:pPr>
            <a:r>
              <a:rPr lang="tr-TR" sz="1400" b="1" i="1" dirty="0" smtClean="0">
                <a:solidFill>
                  <a:srgbClr val="FF0000"/>
                </a:solidFill>
                <a:latin typeface="Bookman Old Style" pitchFamily="18" charset="0"/>
              </a:rPr>
              <a:t>Antalya  2018</a:t>
            </a:r>
          </a:p>
          <a:p>
            <a:pPr algn="ctr" fontAlgn="base">
              <a:lnSpc>
                <a:spcPts val="2160"/>
              </a:lnSpc>
              <a:spcBef>
                <a:spcPct val="0"/>
              </a:spcBef>
              <a:spcAft>
                <a:spcPct val="0"/>
              </a:spcAft>
            </a:pPr>
            <a:endParaRPr lang="tr-TR" b="1" i="1" dirty="0">
              <a:solidFill>
                <a:prstClr val="black"/>
              </a:solidFill>
              <a:latin typeface="Bookman Old Style" pitchFamily="18" charset="0"/>
            </a:endParaRPr>
          </a:p>
          <a:p>
            <a:pPr algn="ctr" fontAlgn="base">
              <a:lnSpc>
                <a:spcPts val="2160"/>
              </a:lnSpc>
              <a:spcBef>
                <a:spcPct val="0"/>
              </a:spcBef>
              <a:spcAft>
                <a:spcPct val="0"/>
              </a:spcAft>
            </a:pPr>
            <a:r>
              <a:rPr lang="tr-TR" b="1" i="1" dirty="0" smtClean="0">
                <a:solidFill>
                  <a:prstClr val="black"/>
                </a:solidFill>
                <a:latin typeface="Bookman Old Style" pitchFamily="18" charset="0"/>
              </a:rPr>
              <a:t>Mustafa AKTAŞ</a:t>
            </a:r>
          </a:p>
        </p:txBody>
      </p:sp>
    </p:spTree>
    <p:extLst>
      <p:ext uri="{BB962C8B-B14F-4D97-AF65-F5344CB8AC3E}">
        <p14:creationId xmlns:p14="http://schemas.microsoft.com/office/powerpoint/2010/main" val="28141143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4734 sayılı Kanunun </a:t>
            </a:r>
            <a:r>
              <a:rPr lang="tr-TR" sz="2200" dirty="0">
                <a:solidFill>
                  <a:prstClr val="black"/>
                </a:solidFill>
                <a:latin typeface="Times New Roman" pitchFamily="18" charset="0"/>
                <a:cs typeface="Times New Roman" pitchFamily="18" charset="0"/>
                <a:hlinkClick r:id="rId2" action="ppaction://hlinkfile"/>
              </a:rPr>
              <a:t>58 inci madde</a:t>
            </a:r>
            <a:r>
              <a:rPr lang="tr-TR" sz="2200" dirty="0">
                <a:solidFill>
                  <a:prstClr val="black"/>
                </a:solidFill>
                <a:latin typeface="Times New Roman" pitchFamily="18" charset="0"/>
                <a:cs typeface="Times New Roman" pitchFamily="18" charset="0"/>
              </a:rPr>
              <a:t>sinde, usulüne göre </a:t>
            </a:r>
            <a:r>
              <a:rPr lang="tr-TR" sz="2200" b="1" dirty="0">
                <a:solidFill>
                  <a:srgbClr val="FF0000"/>
                </a:solidFill>
                <a:latin typeface="Times New Roman" pitchFamily="18" charset="0"/>
                <a:cs typeface="Times New Roman" pitchFamily="18" charset="0"/>
              </a:rPr>
              <a:t>sözleşme yapmayanlar</a:t>
            </a:r>
            <a:r>
              <a:rPr lang="tr-TR" sz="2200" dirty="0">
                <a:solidFill>
                  <a:prstClr val="black"/>
                </a:solidFill>
                <a:latin typeface="Times New Roman" pitchFamily="18" charset="0"/>
                <a:cs typeface="Times New Roman" pitchFamily="18" charset="0"/>
              </a:rPr>
              <a:t> hakkında,</a:t>
            </a:r>
          </a:p>
          <a:p>
            <a:pPr marL="355600" lvl="0" indent="-355600" algn="just" fontAlgn="auto">
              <a:lnSpc>
                <a:spcPts val="3300"/>
              </a:lnSpc>
              <a:spcBef>
                <a:spcPts val="18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Çerçeve Anlaşma İhaleleri Uygulama Yönetmeliğinin 41 inci maddesinde, usulüne göre </a:t>
            </a:r>
            <a:r>
              <a:rPr lang="tr-TR" sz="2200" b="1" dirty="0">
                <a:solidFill>
                  <a:srgbClr val="FF0000"/>
                </a:solidFill>
                <a:latin typeface="Times New Roman" pitchFamily="18" charset="0"/>
                <a:cs typeface="Times New Roman" pitchFamily="18" charset="0"/>
              </a:rPr>
              <a:t>çerçeve anlaşma imzalamayanlar </a:t>
            </a:r>
            <a:r>
              <a:rPr lang="tr-TR" sz="2200" dirty="0">
                <a:solidFill>
                  <a:prstClr val="black"/>
                </a:solidFill>
                <a:latin typeface="Times New Roman" pitchFamily="18" charset="0"/>
                <a:cs typeface="Times New Roman" pitchFamily="18" charset="0"/>
              </a:rPr>
              <a:t>hakkında,</a:t>
            </a:r>
          </a:p>
          <a:p>
            <a:pPr marL="355600" lvl="0" indent="-355600" algn="just" fontAlgn="auto">
              <a:lnSpc>
                <a:spcPts val="3300"/>
              </a:lnSpc>
              <a:spcBef>
                <a:spcPts val="18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4734 sayılı Kanunun </a:t>
            </a:r>
            <a:r>
              <a:rPr lang="tr-TR" sz="2200" dirty="0" smtClean="0">
                <a:solidFill>
                  <a:prstClr val="black"/>
                </a:solidFill>
                <a:latin typeface="Times New Roman" pitchFamily="18" charset="0"/>
                <a:cs typeface="Times New Roman" pitchFamily="18" charset="0"/>
              </a:rPr>
              <a:t>Ek-2 </a:t>
            </a:r>
            <a:r>
              <a:rPr lang="tr-TR" sz="2200" dirty="0" err="1">
                <a:solidFill>
                  <a:prstClr val="black"/>
                </a:solidFill>
                <a:latin typeface="Times New Roman" pitchFamily="18" charset="0"/>
                <a:cs typeface="Times New Roman" pitchFamily="18" charset="0"/>
              </a:rPr>
              <a:t>nci</a:t>
            </a:r>
            <a:r>
              <a:rPr lang="tr-TR" sz="2200" dirty="0">
                <a:solidFill>
                  <a:prstClr val="black"/>
                </a:solidFill>
                <a:latin typeface="Times New Roman" pitchFamily="18" charset="0"/>
                <a:cs typeface="Times New Roman" pitchFamily="18" charset="0"/>
              </a:rPr>
              <a:t> maddesi ile Çerçeve Anlaşma İhaleleri Uygulama Yönetmeliğinin 43 üncü maddesinde, </a:t>
            </a:r>
            <a:r>
              <a:rPr lang="tr-TR" sz="2200" b="1" dirty="0">
                <a:solidFill>
                  <a:srgbClr val="FF0000"/>
                </a:solidFill>
                <a:latin typeface="Times New Roman" pitchFamily="18" charset="0"/>
                <a:cs typeface="Times New Roman" pitchFamily="18" charset="0"/>
              </a:rPr>
              <a:t>münferit sözleşme imzalamayanlar</a:t>
            </a:r>
            <a:r>
              <a:rPr lang="tr-TR" sz="2200" dirty="0">
                <a:solidFill>
                  <a:prstClr val="black"/>
                </a:solidFill>
                <a:latin typeface="Times New Roman" pitchFamily="18" charset="0"/>
                <a:cs typeface="Times New Roman" pitchFamily="18" charset="0"/>
              </a:rPr>
              <a:t> hakkında,</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4734 Sayılı </a:t>
            </a:r>
            <a:r>
              <a:rPr lang="tr-TR" sz="2400" b="1" kern="0" dirty="0" smtClean="0">
                <a:solidFill>
                  <a:srgbClr val="FF0000"/>
                </a:solidFill>
                <a:latin typeface="Times New Roman" pitchFamily="18" charset="0"/>
                <a:cs typeface="Times New Roman" pitchFamily="18" charset="0"/>
              </a:rPr>
              <a:t>Kanun </a:t>
            </a:r>
            <a:r>
              <a:rPr lang="tr-TR" sz="2400" b="1" kern="0" dirty="0">
                <a:solidFill>
                  <a:srgbClr val="FF0000"/>
                </a:solidFill>
                <a:latin typeface="Times New Roman" pitchFamily="18" charset="0"/>
                <a:cs typeface="Times New Roman" pitchFamily="18" charset="0"/>
              </a:rPr>
              <a:t>ile İlgili Yasaklamalar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42558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16832"/>
            <a:ext cx="8229600" cy="4585122"/>
          </a:xfrm>
        </p:spPr>
        <p:txBody>
          <a:bodyPr rtlCol="0">
            <a:normAutofit/>
          </a:bodyPr>
          <a:lstStyle/>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4734 sayılı Kanunun </a:t>
            </a:r>
            <a:r>
              <a:rPr lang="tr-TR" sz="2200" dirty="0">
                <a:solidFill>
                  <a:prstClr val="black"/>
                </a:solidFill>
                <a:latin typeface="Times New Roman" pitchFamily="18" charset="0"/>
                <a:cs typeface="Times New Roman" pitchFamily="18" charset="0"/>
                <a:hlinkClick r:id="rId2" action="ppaction://hlinkfile"/>
              </a:rPr>
              <a:t>59 uncu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taahhüt tamamlandıktan ve kabul işlemi yapıldıktan sonra tespit edilmiş olsa dahi</a:t>
            </a:r>
            <a:r>
              <a:rPr lang="tr-TR" sz="2200" dirty="0">
                <a:solidFill>
                  <a:prstClr val="black"/>
                </a:solidFill>
                <a:latin typeface="Times New Roman" pitchFamily="18" charset="0"/>
                <a:cs typeface="Times New Roman" pitchFamily="18" charset="0"/>
              </a:rPr>
              <a:t>, ihale sürecinde </a:t>
            </a:r>
            <a:r>
              <a:rPr lang="tr-TR" sz="2200" dirty="0">
                <a:solidFill>
                  <a:prstClr val="black"/>
                </a:solidFill>
                <a:latin typeface="Times New Roman" pitchFamily="18" charset="0"/>
                <a:cs typeface="Times New Roman" pitchFamily="18" charset="0"/>
                <a:hlinkClick r:id="rId3" action="ppaction://hlinkfile"/>
              </a:rPr>
              <a:t>17 </a:t>
            </a:r>
            <a:r>
              <a:rPr lang="tr-TR" sz="2200" dirty="0" err="1">
                <a:solidFill>
                  <a:prstClr val="black"/>
                </a:solidFill>
                <a:latin typeface="Times New Roman" pitchFamily="18" charset="0"/>
                <a:cs typeface="Times New Roman" pitchFamily="18" charset="0"/>
                <a:hlinkClick r:id="rId3" action="ppaction://hlinkfile"/>
              </a:rPr>
              <a:t>nci</a:t>
            </a:r>
            <a:r>
              <a:rPr lang="tr-TR" sz="2200" dirty="0">
                <a:solidFill>
                  <a:prstClr val="black"/>
                </a:solidFill>
                <a:latin typeface="Times New Roman" pitchFamily="18" charset="0"/>
                <a:cs typeface="Times New Roman" pitchFamily="18" charset="0"/>
                <a:hlinkClick r:id="rId3" action="ppaction://hlinkfile"/>
              </a:rPr>
              <a:t> madde</a:t>
            </a:r>
            <a:r>
              <a:rPr lang="tr-TR" sz="2200" dirty="0">
                <a:solidFill>
                  <a:prstClr val="black"/>
                </a:solidFill>
                <a:latin typeface="Times New Roman" pitchFamily="18" charset="0"/>
                <a:cs typeface="Times New Roman" pitchFamily="18" charset="0"/>
              </a:rPr>
              <a:t>de belirtilen fiil veya davranışlarda bulunanlar hakkında,</a:t>
            </a:r>
          </a:p>
          <a:p>
            <a:pPr marL="355600" lvl="0" indent="-355600" algn="just" fontAlgn="auto">
              <a:lnSpc>
                <a:spcPts val="3300"/>
              </a:lnSpc>
              <a:spcBef>
                <a:spcPts val="24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4734 sayılı Kanunun </a:t>
            </a:r>
            <a:r>
              <a:rPr lang="tr-TR" sz="2200" dirty="0">
                <a:solidFill>
                  <a:prstClr val="black"/>
                </a:solidFill>
                <a:latin typeface="Times New Roman" pitchFamily="18" charset="0"/>
                <a:cs typeface="Times New Roman" pitchFamily="18" charset="0"/>
                <a:hlinkClick r:id="rId4" action="ppaction://hlinkfile"/>
              </a:rPr>
              <a:t>61 inci </a:t>
            </a:r>
            <a:r>
              <a:rPr lang="tr-TR" sz="2200" dirty="0" smtClean="0">
                <a:solidFill>
                  <a:prstClr val="black"/>
                </a:solidFill>
                <a:latin typeface="Times New Roman" pitchFamily="18" charset="0"/>
                <a:cs typeface="Times New Roman" pitchFamily="18" charset="0"/>
                <a:hlinkClick r:id="rId4" action="ppaction://hlinkfile"/>
              </a:rPr>
              <a:t>madde</a:t>
            </a:r>
            <a:r>
              <a:rPr lang="tr-TR" sz="2200" dirty="0" smtClean="0">
                <a:solidFill>
                  <a:prstClr val="black"/>
                </a:solidFill>
                <a:latin typeface="Times New Roman" pitchFamily="18" charset="0"/>
                <a:cs typeface="Times New Roman" pitchFamily="18" charset="0"/>
              </a:rPr>
              <a:t>sinde belirtilen </a:t>
            </a:r>
            <a:r>
              <a:rPr lang="tr-TR" sz="2200" dirty="0">
                <a:solidFill>
                  <a:prstClr val="black"/>
                </a:solidFill>
                <a:latin typeface="Times New Roman" pitchFamily="18" charset="0"/>
                <a:cs typeface="Times New Roman" pitchFamily="18" charset="0"/>
              </a:rPr>
              <a:t>hususların </a:t>
            </a:r>
            <a:r>
              <a:rPr lang="tr-TR" sz="2200" dirty="0" smtClean="0">
                <a:solidFill>
                  <a:prstClr val="black"/>
                </a:solidFill>
                <a:latin typeface="Times New Roman" pitchFamily="18" charset="0"/>
                <a:cs typeface="Times New Roman" pitchFamily="18" charset="0"/>
              </a:rPr>
              <a:t>aksine </a:t>
            </a:r>
            <a:r>
              <a:rPr lang="tr-TR" sz="2200" dirty="0">
                <a:solidFill>
                  <a:prstClr val="black"/>
                </a:solidFill>
                <a:latin typeface="Times New Roman" pitchFamily="18" charset="0"/>
                <a:cs typeface="Times New Roman" pitchFamily="18" charset="0"/>
              </a:rPr>
              <a:t>hareket edenler </a:t>
            </a:r>
            <a:r>
              <a:rPr lang="tr-TR" sz="2200" dirty="0" smtClean="0">
                <a:solidFill>
                  <a:prstClr val="black"/>
                </a:solidFill>
                <a:latin typeface="Times New Roman" pitchFamily="18" charset="0"/>
                <a:cs typeface="Times New Roman" pitchFamily="18" charset="0"/>
              </a:rPr>
              <a:t>hakkında </a:t>
            </a:r>
            <a:r>
              <a:rPr lang="tr-TR" sz="2000" i="1" dirty="0">
                <a:solidFill>
                  <a:prstClr val="black"/>
                </a:solidFill>
                <a:latin typeface="Times New Roman" pitchFamily="18" charset="0"/>
                <a:cs typeface="Times New Roman" pitchFamily="18" charset="0"/>
              </a:rPr>
              <a:t>(Bilgi ve belgeleri açıklama yasağı</a:t>
            </a:r>
            <a:r>
              <a:rPr lang="tr-TR" sz="2000" i="1" dirty="0" smtClean="0">
                <a:solidFill>
                  <a:prstClr val="black"/>
                </a:solidFill>
                <a:latin typeface="Times New Roman" pitchFamily="18" charset="0"/>
                <a:cs typeface="Times New Roman" pitchFamily="18" charset="0"/>
              </a:rPr>
              <a:t>)</a:t>
            </a:r>
            <a:r>
              <a:rPr lang="tr-TR" sz="2200" dirty="0" smtClean="0">
                <a:solidFill>
                  <a:prstClr val="black"/>
                </a:solidFill>
                <a:latin typeface="Times New Roman" pitchFamily="18" charset="0"/>
                <a:cs typeface="Times New Roman" pitchFamily="18" charset="0"/>
              </a:rPr>
              <a:t>, </a:t>
            </a:r>
            <a:r>
              <a:rPr lang="tr-TR" sz="2200" dirty="0">
                <a:solidFill>
                  <a:prstClr val="black"/>
                </a:solidFill>
                <a:latin typeface="Times New Roman" pitchFamily="18" charset="0"/>
                <a:cs typeface="Times New Roman" pitchFamily="18" charset="0"/>
              </a:rPr>
              <a:t>ihalelere katılmaktan yasaklama kararı verileceği belirtilmiştir. </a:t>
            </a:r>
            <a:endParaRPr lang="tr-TR" sz="2200" i="1" dirty="0">
              <a:solidFill>
                <a:prstClr val="black"/>
              </a:solidFill>
              <a:latin typeface="Times New Roman" pitchFamily="18" charset="0"/>
              <a:cs typeface="Times New Roman"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4734 Sayılı </a:t>
            </a:r>
            <a:r>
              <a:rPr lang="tr-TR" sz="2400" b="1" kern="0" dirty="0" smtClean="0">
                <a:solidFill>
                  <a:srgbClr val="FF0000"/>
                </a:solidFill>
                <a:latin typeface="Times New Roman" pitchFamily="18" charset="0"/>
                <a:cs typeface="Times New Roman" pitchFamily="18" charset="0"/>
              </a:rPr>
              <a:t>Kanun </a:t>
            </a:r>
            <a:r>
              <a:rPr lang="tr-TR" sz="2400" b="1" kern="0" dirty="0">
                <a:solidFill>
                  <a:srgbClr val="FF0000"/>
                </a:solidFill>
                <a:latin typeface="Times New Roman" pitchFamily="18" charset="0"/>
                <a:cs typeface="Times New Roman" pitchFamily="18" charset="0"/>
              </a:rPr>
              <a:t>ile İlgili Yasaklamalar</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9613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16832"/>
            <a:ext cx="8229600" cy="4585122"/>
          </a:xfrm>
        </p:spPr>
        <p:txBody>
          <a:bodyPr rtlCol="0">
            <a:normAutofit/>
          </a:bodyPr>
          <a:lstStyle/>
          <a:p>
            <a:pPr marL="0" lvl="0" indent="0" algn="just" fontAlgn="auto">
              <a:lnSpc>
                <a:spcPts val="3300"/>
              </a:lnSpc>
              <a:spcBef>
                <a:spcPts val="0"/>
              </a:spcBef>
              <a:spcAft>
                <a:spcPts val="0"/>
              </a:spcAft>
              <a:buSzPct val="95000"/>
              <a:buNone/>
            </a:pPr>
            <a:r>
              <a:rPr lang="tr-TR" sz="2200" u="sng" dirty="0">
                <a:solidFill>
                  <a:prstClr val="black"/>
                </a:solidFill>
                <a:latin typeface="Times New Roman" pitchFamily="18" charset="0"/>
                <a:cs typeface="Times New Roman" pitchFamily="18" charset="0"/>
              </a:rPr>
              <a:t>Sonuç olarak;</a:t>
            </a:r>
          </a:p>
          <a:p>
            <a:pPr marL="0" lvl="0" indent="0" algn="just" fontAlgn="auto">
              <a:lnSpc>
                <a:spcPts val="3300"/>
              </a:lnSpc>
              <a:spcBef>
                <a:spcPts val="0"/>
              </a:spcBef>
              <a:spcAft>
                <a:spcPts val="0"/>
              </a:spcAft>
              <a:buSzPct val="95000"/>
              <a:buNone/>
            </a:pPr>
            <a:endParaRPr lang="tr-TR" sz="2200" u="sng" dirty="0">
              <a:solidFill>
                <a:prstClr val="black"/>
              </a:solidFill>
              <a:latin typeface="Times New Roman" pitchFamily="18" charset="0"/>
              <a:cs typeface="Times New Roman" pitchFamily="18" charset="0"/>
            </a:endParaRPr>
          </a:p>
          <a:p>
            <a:pPr lvl="0" algn="just" fontAlgn="auto">
              <a:lnSpc>
                <a:spcPts val="3300"/>
              </a:lnSpc>
              <a:spcBef>
                <a:spcPts val="0"/>
              </a:spcBef>
              <a:spcAft>
                <a:spcPts val="0"/>
              </a:spcAft>
              <a:buSzPct val="95000"/>
              <a:buFont typeface="Wingdings" pitchFamily="2" charset="2"/>
              <a:buChar char="v"/>
            </a:pPr>
            <a:r>
              <a:rPr lang="tr-TR" sz="2200" dirty="0">
                <a:solidFill>
                  <a:prstClr val="black"/>
                </a:solidFill>
                <a:latin typeface="Times New Roman" pitchFamily="18" charset="0"/>
                <a:cs typeface="Times New Roman" pitchFamily="18" charset="0"/>
              </a:rPr>
              <a:t>Sözleşme, münferit sözleşme ve çerçeve anlaşma yapmayanlar hakkında </a:t>
            </a:r>
            <a:r>
              <a:rPr lang="tr-TR" sz="2200" b="1" dirty="0">
                <a:solidFill>
                  <a:srgbClr val="FF0000"/>
                </a:solidFill>
                <a:latin typeface="Times New Roman" pitchFamily="18" charset="0"/>
                <a:cs typeface="Times New Roman" pitchFamily="18" charset="0"/>
              </a:rPr>
              <a:t>altı aydan az olmamak üzere bir yıla kadar</a:t>
            </a:r>
            <a:r>
              <a:rPr lang="tr-TR" sz="2200" dirty="0">
                <a:solidFill>
                  <a:srgbClr val="FF0000"/>
                </a:solidFill>
                <a:latin typeface="Times New Roman" pitchFamily="18" charset="0"/>
                <a:cs typeface="Times New Roman" pitchFamily="18" charset="0"/>
              </a:rPr>
              <a:t>, </a:t>
            </a:r>
          </a:p>
          <a:p>
            <a:pPr lvl="0" algn="just" fontAlgn="auto">
              <a:lnSpc>
                <a:spcPts val="3300"/>
              </a:lnSpc>
              <a:spcBef>
                <a:spcPts val="1800"/>
              </a:spcBef>
              <a:spcAft>
                <a:spcPts val="0"/>
              </a:spcAft>
              <a:buSzPct val="95000"/>
              <a:buFont typeface="Wingdings" pitchFamily="2" charset="2"/>
              <a:buChar char="v"/>
            </a:pPr>
            <a:r>
              <a:rPr lang="tr-TR" sz="2200" dirty="0">
                <a:solidFill>
                  <a:prstClr val="black"/>
                </a:solidFill>
                <a:latin typeface="Times New Roman" pitchFamily="18" charset="0"/>
                <a:cs typeface="Times New Roman" pitchFamily="18" charset="0"/>
              </a:rPr>
              <a:t>4734 sayılı Kanunun diğer maddelerinde belirtilen yasak fiil veya davranışlarda bulunanlar hakkında </a:t>
            </a:r>
            <a:r>
              <a:rPr lang="tr-TR" sz="2200" b="1" dirty="0">
                <a:solidFill>
                  <a:srgbClr val="FF0000"/>
                </a:solidFill>
                <a:latin typeface="Times New Roman" pitchFamily="18" charset="0"/>
                <a:cs typeface="Times New Roman" pitchFamily="18" charset="0"/>
              </a:rPr>
              <a:t>bir yıldan az olmamak üzere iki yıla kadar</a:t>
            </a:r>
            <a:r>
              <a:rPr lang="tr-TR" sz="2200" dirty="0">
                <a:solidFill>
                  <a:srgbClr val="FF0000"/>
                </a:solidFill>
                <a:latin typeface="Times New Roman" pitchFamily="18" charset="0"/>
                <a:cs typeface="Times New Roman" pitchFamily="18" charset="0"/>
              </a:rPr>
              <a:t>, </a:t>
            </a:r>
          </a:p>
          <a:p>
            <a:pPr marL="0" lvl="0" indent="0" algn="just" fontAlgn="auto">
              <a:lnSpc>
                <a:spcPts val="3300"/>
              </a:lnSpc>
              <a:spcBef>
                <a:spcPts val="1200"/>
              </a:spcBef>
              <a:spcAft>
                <a:spcPts val="0"/>
              </a:spcAft>
              <a:buSzPct val="95000"/>
              <a:buNone/>
            </a:pPr>
            <a:r>
              <a:rPr lang="tr-TR" sz="2200" dirty="0">
                <a:solidFill>
                  <a:prstClr val="black"/>
                </a:solidFill>
                <a:latin typeface="Times New Roman" pitchFamily="18" charset="0"/>
                <a:cs typeface="Times New Roman" pitchFamily="18" charset="0"/>
              </a:rPr>
              <a:t>ihalelere katılmaktan yasaklama kararı verilir.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4734 Sayılı Kanunun ile İlgili Yasaklamalar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589534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564904"/>
            <a:ext cx="8229600" cy="4585122"/>
          </a:xfrm>
        </p:spPr>
        <p:txBody>
          <a:bodyPr rtlCol="0">
            <a:normAutofit/>
          </a:bodyPr>
          <a:lstStyle/>
          <a:p>
            <a:pPr marL="355600" lvl="0" indent="-355600" algn="just" fontAlgn="auto">
              <a:lnSpc>
                <a:spcPts val="3300"/>
              </a:lnSpc>
              <a:spcBef>
                <a:spcPts val="2400"/>
              </a:spcBef>
              <a:spcAft>
                <a:spcPts val="0"/>
              </a:spcAft>
              <a:buSzPct val="95000"/>
              <a:buFont typeface="Wingdings" pitchFamily="2" charset="2"/>
              <a:buChar char="Ø"/>
            </a:pPr>
            <a:r>
              <a:rPr lang="tr-TR" sz="2200" dirty="0" smtClean="0">
                <a:solidFill>
                  <a:prstClr val="black"/>
                </a:solidFill>
                <a:latin typeface="Times New Roman" pitchFamily="18" charset="0"/>
                <a:cs typeface="Times New Roman" pitchFamily="18" charset="0"/>
              </a:rPr>
              <a:t>4735 </a:t>
            </a:r>
            <a:r>
              <a:rPr lang="tr-TR" sz="2200" dirty="0">
                <a:solidFill>
                  <a:prstClr val="black"/>
                </a:solidFill>
                <a:latin typeface="Times New Roman" pitchFamily="18" charset="0"/>
                <a:cs typeface="Times New Roman" pitchFamily="18" charset="0"/>
              </a:rPr>
              <a:t>sayılı Kanunun </a:t>
            </a:r>
            <a:r>
              <a:rPr lang="tr-TR" sz="2200" dirty="0">
                <a:solidFill>
                  <a:prstClr val="black"/>
                </a:solidFill>
                <a:latin typeface="Times New Roman" pitchFamily="18" charset="0"/>
                <a:cs typeface="Times New Roman" pitchFamily="18" charset="0"/>
                <a:hlinkClick r:id="rId2" action="ppaction://hlinkfile"/>
              </a:rPr>
              <a:t>19 uncu madde</a:t>
            </a:r>
            <a:r>
              <a:rPr lang="tr-TR" sz="2200" dirty="0">
                <a:solidFill>
                  <a:prstClr val="black"/>
                </a:solidFill>
                <a:latin typeface="Times New Roman" pitchFamily="18" charset="0"/>
                <a:cs typeface="Times New Roman" pitchFamily="18" charset="0"/>
              </a:rPr>
              <a:t>sinde, </a:t>
            </a:r>
            <a:r>
              <a:rPr lang="tr-TR" sz="2200" b="1" dirty="0">
                <a:solidFill>
                  <a:srgbClr val="FF0000"/>
                </a:solidFill>
                <a:latin typeface="Times New Roman" pitchFamily="18" charset="0"/>
                <a:cs typeface="Times New Roman" pitchFamily="18" charset="0"/>
              </a:rPr>
              <a:t>yüklenicinin sözleşmeyi feshetmesi</a:t>
            </a:r>
            <a:r>
              <a:rPr lang="tr-TR" sz="2200" dirty="0">
                <a:solidFill>
                  <a:prstClr val="black"/>
                </a:solidFill>
                <a:latin typeface="Times New Roman" pitchFamily="18" charset="0"/>
                <a:cs typeface="Times New Roman" pitchFamily="18" charset="0"/>
              </a:rPr>
              <a:t> halinde, </a:t>
            </a:r>
          </a:p>
          <a:p>
            <a:pPr marL="355600" lvl="0" indent="-355600" algn="just" fontAlgn="auto">
              <a:lnSpc>
                <a:spcPts val="3300"/>
              </a:lnSpc>
              <a:spcBef>
                <a:spcPts val="24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4735 sayılı Kanunun </a:t>
            </a:r>
            <a:r>
              <a:rPr lang="tr-TR" sz="2200" dirty="0">
                <a:solidFill>
                  <a:prstClr val="black"/>
                </a:solidFill>
                <a:latin typeface="Times New Roman" pitchFamily="18" charset="0"/>
                <a:cs typeface="Times New Roman" pitchFamily="18" charset="0"/>
                <a:hlinkClick r:id="rId3" action="ppaction://hlinkfile"/>
              </a:rPr>
              <a:t>20 </a:t>
            </a:r>
            <a:r>
              <a:rPr lang="tr-TR" sz="2200" dirty="0" err="1">
                <a:solidFill>
                  <a:prstClr val="black"/>
                </a:solidFill>
                <a:latin typeface="Times New Roman" pitchFamily="18" charset="0"/>
                <a:cs typeface="Times New Roman" pitchFamily="18" charset="0"/>
                <a:hlinkClick r:id="rId3" action="ppaction://hlinkfile"/>
              </a:rPr>
              <a:t>nci</a:t>
            </a:r>
            <a:r>
              <a:rPr lang="tr-TR" sz="2200" dirty="0">
                <a:solidFill>
                  <a:prstClr val="black"/>
                </a:solidFill>
                <a:latin typeface="Times New Roman" pitchFamily="18" charset="0"/>
                <a:cs typeface="Times New Roman" pitchFamily="18" charset="0"/>
                <a:hlinkClick r:id="rId3" action="ppaction://hlinkfile"/>
              </a:rPr>
              <a:t> madde</a:t>
            </a:r>
            <a:r>
              <a:rPr lang="tr-TR" sz="2200" dirty="0">
                <a:solidFill>
                  <a:prstClr val="black"/>
                </a:solidFill>
                <a:latin typeface="Times New Roman" pitchFamily="18" charset="0"/>
                <a:cs typeface="Times New Roman" pitchFamily="18" charset="0"/>
              </a:rPr>
              <a:t>sinde, </a:t>
            </a:r>
            <a:r>
              <a:rPr lang="tr-TR" sz="2200" b="1" dirty="0">
                <a:solidFill>
                  <a:srgbClr val="FF0000"/>
                </a:solidFill>
                <a:latin typeface="Times New Roman" pitchFamily="18" charset="0"/>
                <a:cs typeface="Times New Roman" pitchFamily="18" charset="0"/>
              </a:rPr>
              <a:t>idarenin sözleşmeyi feshetmesi </a:t>
            </a:r>
            <a:r>
              <a:rPr lang="tr-TR" sz="2200" dirty="0">
                <a:solidFill>
                  <a:prstClr val="black"/>
                </a:solidFill>
                <a:latin typeface="Times New Roman" pitchFamily="18" charset="0"/>
                <a:cs typeface="Times New Roman" pitchFamily="18" charset="0"/>
              </a:rPr>
              <a:t>hallerinde,</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547664" y="764704"/>
            <a:ext cx="67070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a:t>
            </a:r>
            <a:r>
              <a:rPr lang="tr-TR" sz="2400" b="1" kern="0" dirty="0" smtClean="0">
                <a:solidFill>
                  <a:srgbClr val="FF0000"/>
                </a:solidFill>
                <a:latin typeface="Times New Roman" pitchFamily="18" charset="0"/>
                <a:cs typeface="Times New Roman" pitchFamily="18" charset="0"/>
              </a:rPr>
              <a:t>4735 </a:t>
            </a:r>
            <a:r>
              <a:rPr lang="tr-TR" sz="2400" b="1" kern="0" dirty="0">
                <a:solidFill>
                  <a:srgbClr val="FF0000"/>
                </a:solidFill>
                <a:latin typeface="Times New Roman" pitchFamily="18" charset="0"/>
                <a:cs typeface="Times New Roman" pitchFamily="18" charset="0"/>
              </a:rPr>
              <a:t>Sayılı </a:t>
            </a:r>
            <a:r>
              <a:rPr lang="tr-TR" sz="2400" b="1" kern="0" dirty="0" smtClean="0">
                <a:solidFill>
                  <a:srgbClr val="FF0000"/>
                </a:solidFill>
                <a:latin typeface="Times New Roman" pitchFamily="18" charset="0"/>
                <a:cs typeface="Times New Roman" pitchFamily="18" charset="0"/>
              </a:rPr>
              <a:t>Kanun </a:t>
            </a:r>
            <a:r>
              <a:rPr lang="tr-TR" sz="2400" b="1" kern="0" dirty="0">
                <a:solidFill>
                  <a:srgbClr val="FF0000"/>
                </a:solidFill>
                <a:latin typeface="Times New Roman" pitchFamily="18" charset="0"/>
                <a:cs typeface="Times New Roman" pitchFamily="18" charset="0"/>
              </a:rPr>
              <a:t>ile İlgili Yasaklamalar</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79111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16832"/>
            <a:ext cx="8229600" cy="4585122"/>
          </a:xfrm>
        </p:spPr>
        <p:txBody>
          <a:bodyPr rtlCol="0">
            <a:normAutofit/>
          </a:bodyPr>
          <a:lstStyle/>
          <a:p>
            <a:pPr marL="355600" lvl="0" indent="-355600" algn="just" fontAlgn="auto">
              <a:lnSpc>
                <a:spcPts val="3300"/>
              </a:lnSpc>
              <a:spcBef>
                <a:spcPts val="0"/>
              </a:spcBef>
              <a:spcAft>
                <a:spcPts val="0"/>
              </a:spcAft>
              <a:buSzPct val="95000"/>
              <a:buFont typeface="Wingdings" pitchFamily="2" charset="2"/>
              <a:buChar char="Ø"/>
            </a:pPr>
            <a:r>
              <a:rPr lang="tr-TR" sz="2200" dirty="0" smtClean="0">
                <a:solidFill>
                  <a:prstClr val="black"/>
                </a:solidFill>
                <a:latin typeface="Times New Roman" pitchFamily="18" charset="0"/>
                <a:cs typeface="Times New Roman" pitchFamily="18" charset="0"/>
              </a:rPr>
              <a:t>Sözleşmeden önceki </a:t>
            </a:r>
            <a:r>
              <a:rPr lang="tr-TR" sz="2200" b="1" dirty="0">
                <a:solidFill>
                  <a:prstClr val="black"/>
                </a:solidFill>
                <a:latin typeface="Times New Roman" pitchFamily="18" charset="0"/>
                <a:cs typeface="Times New Roman" pitchFamily="18" charset="0"/>
              </a:rPr>
              <a:t>yasak fiil veya </a:t>
            </a:r>
            <a:r>
              <a:rPr lang="tr-TR" sz="2200" b="1" dirty="0" smtClean="0">
                <a:solidFill>
                  <a:prstClr val="black"/>
                </a:solidFill>
                <a:latin typeface="Times New Roman" pitchFamily="18" charset="0"/>
                <a:cs typeface="Times New Roman" pitchFamily="18" charset="0"/>
              </a:rPr>
              <a:t>davranışlar nedeniyle </a:t>
            </a:r>
            <a:r>
              <a:rPr lang="tr-TR" sz="2200" dirty="0" smtClean="0">
                <a:solidFill>
                  <a:prstClr val="black"/>
                </a:solidFill>
                <a:latin typeface="Times New Roman" pitchFamily="18" charset="0"/>
                <a:cs typeface="Times New Roman" pitchFamily="18" charset="0"/>
              </a:rPr>
              <a:t>4735 </a:t>
            </a:r>
            <a:r>
              <a:rPr lang="tr-TR" sz="2200" dirty="0">
                <a:solidFill>
                  <a:prstClr val="black"/>
                </a:solidFill>
                <a:latin typeface="Times New Roman" pitchFamily="18" charset="0"/>
                <a:cs typeface="Times New Roman" pitchFamily="18" charset="0"/>
              </a:rPr>
              <a:t>sayılı Kanunun </a:t>
            </a:r>
            <a:r>
              <a:rPr lang="tr-TR" sz="2200" b="1" dirty="0">
                <a:solidFill>
                  <a:prstClr val="black"/>
                </a:solidFill>
                <a:latin typeface="Times New Roman" pitchFamily="18" charset="0"/>
                <a:cs typeface="Times New Roman" pitchFamily="18" charset="0"/>
                <a:hlinkClick r:id="rId2" action="ppaction://hlinkfile"/>
              </a:rPr>
              <a:t>21</a:t>
            </a:r>
            <a:r>
              <a:rPr lang="tr-TR" sz="2200" dirty="0">
                <a:solidFill>
                  <a:prstClr val="black"/>
                </a:solidFill>
                <a:latin typeface="Times New Roman" pitchFamily="18" charset="0"/>
                <a:cs typeface="Times New Roman" pitchFamily="18" charset="0"/>
                <a:hlinkClick r:id="rId2" action="ppaction://hlinkfile"/>
              </a:rPr>
              <a:t> </a:t>
            </a:r>
            <a:r>
              <a:rPr lang="tr-TR" sz="2200" b="1" dirty="0">
                <a:solidFill>
                  <a:prstClr val="black"/>
                </a:solidFill>
                <a:latin typeface="Times New Roman" pitchFamily="18" charset="0"/>
                <a:cs typeface="Times New Roman" pitchFamily="18" charset="0"/>
                <a:hlinkClick r:id="rId2" action="ppaction://hlinkfile"/>
              </a:rPr>
              <a:t>inci </a:t>
            </a:r>
            <a:r>
              <a:rPr lang="tr-TR" sz="2200" b="1" dirty="0" smtClean="0">
                <a:solidFill>
                  <a:prstClr val="black"/>
                </a:solidFill>
                <a:latin typeface="Times New Roman" pitchFamily="18" charset="0"/>
                <a:cs typeface="Times New Roman" pitchFamily="18" charset="0"/>
                <a:hlinkClick r:id="rId2" action="ppaction://hlinkfile"/>
              </a:rPr>
              <a:t>madde</a:t>
            </a:r>
            <a:r>
              <a:rPr lang="tr-TR" sz="2200" dirty="0" smtClean="0">
                <a:solidFill>
                  <a:prstClr val="black"/>
                </a:solidFill>
                <a:latin typeface="Times New Roman" pitchFamily="18" charset="0"/>
                <a:cs typeface="Times New Roman" pitchFamily="18" charset="0"/>
              </a:rPr>
              <a:t>si gereğince sözleşmesi feshedilen yüklenici </a:t>
            </a:r>
            <a:r>
              <a:rPr lang="tr-TR" sz="2200" dirty="0">
                <a:solidFill>
                  <a:prstClr val="black"/>
                </a:solidFill>
                <a:latin typeface="Times New Roman" pitchFamily="18" charset="0"/>
                <a:cs typeface="Times New Roman" pitchFamily="18" charset="0"/>
              </a:rPr>
              <a:t>hakkında,</a:t>
            </a:r>
          </a:p>
          <a:p>
            <a:pPr marL="355600" lvl="0" indent="-355600" algn="just" fontAlgn="auto">
              <a:lnSpc>
                <a:spcPts val="3300"/>
              </a:lnSpc>
              <a:spcBef>
                <a:spcPts val="30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4735 sayılı Kanunun </a:t>
            </a:r>
            <a:r>
              <a:rPr lang="tr-TR" sz="2200" b="1" dirty="0">
                <a:solidFill>
                  <a:prstClr val="black"/>
                </a:solidFill>
                <a:latin typeface="Times New Roman" pitchFamily="18" charset="0"/>
                <a:cs typeface="Times New Roman" pitchFamily="18" charset="0"/>
                <a:hlinkClick r:id="rId3" action="ppaction://hlinkfile"/>
              </a:rPr>
              <a:t>25 inci madde</a:t>
            </a:r>
            <a:r>
              <a:rPr lang="tr-TR" sz="2200" b="1" dirty="0">
                <a:solidFill>
                  <a:prstClr val="black"/>
                </a:solidFill>
                <a:latin typeface="Times New Roman" pitchFamily="18" charset="0"/>
                <a:cs typeface="Times New Roman" pitchFamily="18" charset="0"/>
              </a:rPr>
              <a:t>sinde sözleşmenin uygulanması sırasında bulunulması yasak olan fiil ve davranışlar sıralanmış</a:t>
            </a:r>
            <a:r>
              <a:rPr lang="tr-TR" sz="2200" dirty="0">
                <a:solidFill>
                  <a:prstClr val="black"/>
                </a:solidFill>
                <a:latin typeface="Times New Roman" pitchFamily="18" charset="0"/>
                <a:cs typeface="Times New Roman" pitchFamily="18" charset="0"/>
              </a:rPr>
              <a:t>, anılan </a:t>
            </a:r>
            <a:r>
              <a:rPr lang="tr-TR" sz="2200" dirty="0">
                <a:solidFill>
                  <a:schemeClr val="tx1"/>
                </a:solidFill>
                <a:latin typeface="Times New Roman" pitchFamily="18" charset="0"/>
                <a:cs typeface="Times New Roman" pitchFamily="18" charset="0"/>
              </a:rPr>
              <a:t>Kanunun</a:t>
            </a:r>
            <a:r>
              <a:rPr lang="tr-TR" sz="2200" b="1" dirty="0">
                <a:solidFill>
                  <a:srgbClr val="0070C0"/>
                </a:solidFill>
                <a:latin typeface="Times New Roman" pitchFamily="18" charset="0"/>
                <a:cs typeface="Times New Roman" pitchFamily="18" charset="0"/>
              </a:rPr>
              <a:t> 26 </a:t>
            </a:r>
            <a:r>
              <a:rPr lang="tr-TR" sz="2200" b="1" dirty="0" err="1" smtClean="0">
                <a:solidFill>
                  <a:srgbClr val="0070C0"/>
                </a:solidFill>
                <a:latin typeface="Times New Roman" pitchFamily="18" charset="0"/>
                <a:cs typeface="Times New Roman" pitchFamily="18" charset="0"/>
              </a:rPr>
              <a:t>ncı</a:t>
            </a:r>
            <a:r>
              <a:rPr lang="tr-TR" sz="2200" b="1" dirty="0" smtClean="0">
                <a:solidFill>
                  <a:srgbClr val="0070C0"/>
                </a:solidFill>
                <a:latin typeface="Times New Roman" pitchFamily="18" charset="0"/>
                <a:cs typeface="Times New Roman" pitchFamily="18" charset="0"/>
              </a:rPr>
              <a:t> </a:t>
            </a:r>
            <a:r>
              <a:rPr lang="tr-TR" sz="2200" b="1" dirty="0">
                <a:solidFill>
                  <a:srgbClr val="0070C0"/>
                </a:solidFill>
                <a:latin typeface="Times New Roman" pitchFamily="18" charset="0"/>
                <a:cs typeface="Times New Roman" pitchFamily="18" charset="0"/>
              </a:rPr>
              <a:t>madde</a:t>
            </a:r>
            <a:r>
              <a:rPr lang="tr-TR" sz="2200" dirty="0">
                <a:solidFill>
                  <a:prstClr val="black"/>
                </a:solidFill>
                <a:latin typeface="Times New Roman" pitchFamily="18" charset="0"/>
                <a:cs typeface="Times New Roman" pitchFamily="18" charset="0"/>
              </a:rPr>
              <a:t>sinde ise </a:t>
            </a:r>
            <a:r>
              <a:rPr lang="tr-TR" sz="2200" b="1" dirty="0">
                <a:solidFill>
                  <a:prstClr val="black"/>
                </a:solidFill>
                <a:latin typeface="Times New Roman" pitchFamily="18" charset="0"/>
                <a:cs typeface="Times New Roman" pitchFamily="18" charset="0"/>
              </a:rPr>
              <a:t>bu yasak fiil veya davranışlarda bulunanlar hakkında</a:t>
            </a:r>
            <a:r>
              <a:rPr lang="tr-TR" sz="2200" dirty="0">
                <a:solidFill>
                  <a:prstClr val="black"/>
                </a:solidFill>
                <a:latin typeface="Times New Roman" pitchFamily="18" charset="0"/>
                <a:cs typeface="Times New Roman" pitchFamily="18" charset="0"/>
              </a:rPr>
              <a:t> ihalelere katılmaktan yasaklama kararı verileceği belirtilmiştir.</a:t>
            </a:r>
          </a:p>
          <a:p>
            <a:pPr marL="355600" lvl="0" indent="-355600" algn="just" fontAlgn="auto">
              <a:lnSpc>
                <a:spcPts val="3300"/>
              </a:lnSpc>
              <a:spcBef>
                <a:spcPts val="0"/>
              </a:spcBef>
              <a:spcAft>
                <a:spcPts val="0"/>
              </a:spcAft>
              <a:buSzPct val="95000"/>
              <a:buFont typeface="Wingdings" pitchFamily="2" charset="2"/>
              <a:buChar char="Ø"/>
            </a:pPr>
            <a:endParaRPr lang="tr-TR" sz="2200" dirty="0">
              <a:solidFill>
                <a:prstClr val="black"/>
              </a:solidFill>
              <a:latin typeface="Times New Roman" pitchFamily="18" charset="0"/>
              <a:cs typeface="Times New Roman"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16030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628800"/>
            <a:ext cx="8229600" cy="4585122"/>
          </a:xfrm>
        </p:spPr>
        <p:txBody>
          <a:bodyPr rtlCol="0">
            <a:normAutofit fontScale="92500" lnSpcReduction="10000"/>
          </a:bodyPr>
          <a:lstStyle/>
          <a:p>
            <a:pPr>
              <a:lnSpc>
                <a:spcPct val="150000"/>
              </a:lnSpc>
              <a:spcBef>
                <a:spcPts val="0"/>
              </a:spcBef>
            </a:pPr>
            <a:r>
              <a:rPr lang="tr-TR" sz="2200" i="1" dirty="0">
                <a:latin typeface="Times New Roman" panose="02020603050405020304" pitchFamily="18" charset="0"/>
                <a:cs typeface="Times New Roman" panose="02020603050405020304" pitchFamily="18" charset="0"/>
              </a:rPr>
              <a:t>        Yasak fiil ve davranışlar</a:t>
            </a:r>
            <a:endParaRPr lang="tr-TR" sz="2200" dirty="0">
              <a:latin typeface="Times New Roman" panose="02020603050405020304" pitchFamily="18" charset="0"/>
              <a:cs typeface="Times New Roman" panose="02020603050405020304" pitchFamily="18" charset="0"/>
            </a:endParaRP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     Madde 25-</a:t>
            </a:r>
            <a:r>
              <a:rPr lang="tr-TR" sz="2200" dirty="0">
                <a:latin typeface="Times New Roman" panose="02020603050405020304" pitchFamily="18" charset="0"/>
                <a:cs typeface="Times New Roman" panose="02020603050405020304" pitchFamily="18" charset="0"/>
              </a:rPr>
              <a:t> Sözleşmenin uygulanması sırasında aşağıda belirtilen fiil veya davranışlarda bulunmak yasaktır:</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a) </a:t>
            </a:r>
            <a:r>
              <a:rPr lang="tr-TR" sz="2200" dirty="0">
                <a:latin typeface="Times New Roman" panose="02020603050405020304" pitchFamily="18" charset="0"/>
                <a:cs typeface="Times New Roman" panose="02020603050405020304" pitchFamily="18" charset="0"/>
              </a:rPr>
              <a:t>Hile, vaat, tehdit, nüfuz kullanma, çıkar sağlama, anlaşma, irtikap, rüşvet suretiyle veya başka yollarla sözleşmeye ilişkin işlemlere fesat karıştırmak veya buna teşebbüs  etmek. </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b) </a:t>
            </a:r>
            <a:r>
              <a:rPr lang="tr-TR" sz="2200" dirty="0">
                <a:latin typeface="Times New Roman" panose="02020603050405020304" pitchFamily="18" charset="0"/>
                <a:cs typeface="Times New Roman" panose="02020603050405020304" pitchFamily="18" charset="0"/>
              </a:rPr>
              <a:t>Sahte belge düzenlemek, kullanmak veya bunlara teşebbüs etmek.</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c) </a:t>
            </a:r>
            <a:r>
              <a:rPr lang="tr-TR" sz="2200" dirty="0">
                <a:latin typeface="Times New Roman" panose="02020603050405020304" pitchFamily="18" charset="0"/>
                <a:cs typeface="Times New Roman" panose="02020603050405020304" pitchFamily="18" charset="0"/>
              </a:rPr>
              <a:t>Sözleşme konusu işin yapılması veya teslimi sırasında hileli malzeme, araç veya usuller kullanmak, fen ve sanat kurallarına aykırı, eksik, hatalı veya kusurlu imalat yapmak. </a:t>
            </a:r>
          </a:p>
          <a:p>
            <a:pPr marL="0" lvl="0" indent="0" algn="just" fontAlgn="auto">
              <a:lnSpc>
                <a:spcPct val="1500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893489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34914"/>
            <a:ext cx="8229600" cy="4585122"/>
          </a:xfrm>
        </p:spPr>
        <p:txBody>
          <a:bodyPr rtlCol="0">
            <a:normAutofit fontScale="92500" lnSpcReduction="10000"/>
          </a:bodyPr>
          <a:lstStyle/>
          <a:p>
            <a:pPr>
              <a:lnSpc>
                <a:spcPct val="150000"/>
              </a:lnSpc>
              <a:spcBef>
                <a:spcPts val="0"/>
              </a:spcBef>
            </a:pPr>
            <a:r>
              <a:rPr lang="tr-TR" sz="2200" i="1" dirty="0">
                <a:latin typeface="Times New Roman" panose="02020603050405020304" pitchFamily="18" charset="0"/>
                <a:cs typeface="Times New Roman" panose="02020603050405020304" pitchFamily="18" charset="0"/>
              </a:rPr>
              <a:t>        Yasak fiil ve davranışlar</a:t>
            </a:r>
            <a:endParaRPr lang="tr-TR" sz="2200" dirty="0">
              <a:latin typeface="Times New Roman" panose="02020603050405020304" pitchFamily="18" charset="0"/>
              <a:cs typeface="Times New Roman" panose="02020603050405020304" pitchFamily="18" charset="0"/>
            </a:endParaRP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     Madde 25-</a:t>
            </a:r>
            <a:r>
              <a:rPr lang="tr-TR" sz="2200" dirty="0">
                <a:latin typeface="Times New Roman" panose="02020603050405020304" pitchFamily="18" charset="0"/>
                <a:cs typeface="Times New Roman" panose="02020603050405020304" pitchFamily="18" charset="0"/>
              </a:rPr>
              <a:t> Sözleşmenin uygulanması sırasında aşağıda belirtilen fiil veya davranışlarda bulunmak yasaktır:</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d</a:t>
            </a:r>
            <a:r>
              <a:rPr lang="tr-TR" sz="2200" b="1" dirty="0">
                <a:solidFill>
                  <a:srgbClr val="FF0000"/>
                </a:solidFill>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Taahhüdünü yerine getirirken idareye zarar vermek. </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e) </a:t>
            </a:r>
            <a:r>
              <a:rPr lang="tr-TR" sz="2200" dirty="0">
                <a:latin typeface="Times New Roman" panose="02020603050405020304" pitchFamily="18" charset="0"/>
                <a:cs typeface="Times New Roman" panose="02020603050405020304" pitchFamily="18" charset="0"/>
              </a:rPr>
              <a:t>Bilgi ve deneyimini idarenin zararına kullanmak veya 29 uncu madde hükümlerine aykırı hareket etmek. </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f) </a:t>
            </a:r>
            <a:r>
              <a:rPr lang="tr-TR" sz="2200" dirty="0">
                <a:latin typeface="Times New Roman" panose="02020603050405020304" pitchFamily="18" charset="0"/>
                <a:cs typeface="Times New Roman" panose="02020603050405020304" pitchFamily="18" charset="0"/>
              </a:rPr>
              <a:t>Mücbir sebepler dışında, ihale dokümanı ve sözleşme hükümlerine uygun olarak taahhüdünü yerine getirmemek.</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  g) </a:t>
            </a:r>
            <a:r>
              <a:rPr lang="tr-TR" sz="2200" dirty="0">
                <a:latin typeface="Times New Roman" panose="02020603050405020304" pitchFamily="18" charset="0"/>
                <a:cs typeface="Times New Roman" panose="02020603050405020304" pitchFamily="18" charset="0"/>
              </a:rPr>
              <a:t>Sözleşmenin 16 </a:t>
            </a:r>
            <a:r>
              <a:rPr lang="tr-TR" sz="2200" dirty="0" err="1">
                <a:latin typeface="Times New Roman" panose="02020603050405020304" pitchFamily="18" charset="0"/>
                <a:cs typeface="Times New Roman" panose="02020603050405020304" pitchFamily="18" charset="0"/>
              </a:rPr>
              <a:t>ncı</a:t>
            </a:r>
            <a:r>
              <a:rPr lang="tr-TR" sz="2200" dirty="0">
                <a:latin typeface="Times New Roman" panose="02020603050405020304" pitchFamily="18" charset="0"/>
                <a:cs typeface="Times New Roman" panose="02020603050405020304" pitchFamily="18" charset="0"/>
              </a:rPr>
              <a:t> madde hükmüne aykırı olarak devredilmesi veya devir alınması.</a:t>
            </a:r>
          </a:p>
          <a:p>
            <a:pPr>
              <a:lnSpc>
                <a:spcPct val="150000"/>
              </a:lnSpc>
              <a:spcBef>
                <a:spcPts val="0"/>
              </a:spcBef>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8359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840178"/>
            <a:ext cx="8229600" cy="4661776"/>
          </a:xfrm>
        </p:spPr>
        <p:txBody>
          <a:bodyPr rtlCol="0">
            <a:normAutofit/>
          </a:bodyPr>
          <a:lstStyle/>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4735 sayılı Kanunun </a:t>
            </a:r>
            <a:r>
              <a:rPr lang="tr-TR" sz="2200" dirty="0">
                <a:solidFill>
                  <a:prstClr val="black"/>
                </a:solidFill>
                <a:latin typeface="Times New Roman" pitchFamily="18" charset="0"/>
                <a:cs typeface="Times New Roman" pitchFamily="18" charset="0"/>
                <a:hlinkClick r:id="rId2" action="ppaction://hlinkfile"/>
              </a:rPr>
              <a:t>27 </a:t>
            </a:r>
            <a:r>
              <a:rPr lang="tr-TR" sz="2200" dirty="0" err="1">
                <a:solidFill>
                  <a:prstClr val="black"/>
                </a:solidFill>
                <a:latin typeface="Times New Roman" pitchFamily="18" charset="0"/>
                <a:cs typeface="Times New Roman" pitchFamily="18" charset="0"/>
                <a:hlinkClick r:id="rId2" action="ppaction://hlinkfile"/>
              </a:rPr>
              <a:t>nci</a:t>
            </a:r>
            <a:r>
              <a:rPr lang="tr-TR" sz="2200" dirty="0">
                <a:solidFill>
                  <a:prstClr val="black"/>
                </a:solidFill>
                <a:latin typeface="Times New Roman" pitchFamily="18" charset="0"/>
                <a:cs typeface="Times New Roman" pitchFamily="18" charset="0"/>
                <a:hlinkClick r:id="rId2" action="ppaction://hlinkfile"/>
              </a:rPr>
              <a:t>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iş tamamlandıktan ve kabul işlemi yapıldıktan sonra tespit edilmiş olsa dahi, </a:t>
            </a:r>
            <a:r>
              <a:rPr lang="tr-TR" sz="2200" dirty="0">
                <a:solidFill>
                  <a:prstClr val="black"/>
                </a:solidFill>
                <a:latin typeface="Times New Roman" pitchFamily="18" charset="0"/>
                <a:cs typeface="Times New Roman" pitchFamily="18" charset="0"/>
              </a:rPr>
              <a:t>sözleşmenin uygulanması sırasında </a:t>
            </a:r>
            <a:r>
              <a:rPr lang="tr-TR" sz="2200" dirty="0">
                <a:solidFill>
                  <a:prstClr val="black"/>
                </a:solidFill>
                <a:latin typeface="Times New Roman" pitchFamily="18" charset="0"/>
                <a:cs typeface="Times New Roman" pitchFamily="18" charset="0"/>
                <a:hlinkClick r:id="rId3" action="ppaction://hlinkfile"/>
              </a:rPr>
              <a:t>25 inci madde</a:t>
            </a:r>
            <a:r>
              <a:rPr lang="tr-TR" sz="2200" dirty="0">
                <a:solidFill>
                  <a:prstClr val="black"/>
                </a:solidFill>
                <a:latin typeface="Times New Roman" pitchFamily="18" charset="0"/>
                <a:cs typeface="Times New Roman" pitchFamily="18" charset="0"/>
              </a:rPr>
              <a:t>de belirtilen yasak fiil veya davranışlarda bulunanlar hakkında,</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4735 sayılı Kanunun </a:t>
            </a:r>
            <a:r>
              <a:rPr lang="tr-TR" sz="2200" dirty="0">
                <a:solidFill>
                  <a:prstClr val="black"/>
                </a:solidFill>
                <a:latin typeface="Times New Roman" pitchFamily="18" charset="0"/>
                <a:cs typeface="Times New Roman" pitchFamily="18" charset="0"/>
                <a:hlinkClick r:id="rId4" action="ppaction://hlinkfile"/>
              </a:rPr>
              <a:t>29 uncu </a:t>
            </a:r>
            <a:r>
              <a:rPr lang="tr-TR" sz="2200" dirty="0" smtClean="0">
                <a:solidFill>
                  <a:prstClr val="black"/>
                </a:solidFill>
                <a:latin typeface="Times New Roman" pitchFamily="18" charset="0"/>
                <a:cs typeface="Times New Roman" pitchFamily="18" charset="0"/>
                <a:hlinkClick r:id="rId4" action="ppaction://hlinkfile"/>
              </a:rPr>
              <a:t>madde</a:t>
            </a:r>
            <a:r>
              <a:rPr lang="tr-TR" sz="2200" dirty="0" smtClean="0">
                <a:solidFill>
                  <a:prstClr val="black"/>
                </a:solidFill>
                <a:latin typeface="Times New Roman" pitchFamily="18" charset="0"/>
                <a:cs typeface="Times New Roman" pitchFamily="18" charset="0"/>
              </a:rPr>
              <a:t>sinde belirtilen </a:t>
            </a:r>
            <a:r>
              <a:rPr lang="tr-TR" sz="2200" dirty="0">
                <a:solidFill>
                  <a:prstClr val="black"/>
                </a:solidFill>
                <a:latin typeface="Times New Roman" pitchFamily="18" charset="0"/>
                <a:cs typeface="Times New Roman" pitchFamily="18" charset="0"/>
              </a:rPr>
              <a:t>hususların </a:t>
            </a:r>
            <a:r>
              <a:rPr lang="tr-TR" sz="2200" i="1" dirty="0">
                <a:solidFill>
                  <a:prstClr val="black"/>
                </a:solidFill>
                <a:latin typeface="Times New Roman" pitchFamily="18" charset="0"/>
                <a:cs typeface="Times New Roman" pitchFamily="18" charset="0"/>
              </a:rPr>
              <a:t>(Bilgi ve belgeleri açıklama yasağı) </a:t>
            </a:r>
            <a:r>
              <a:rPr lang="tr-TR" sz="2200" dirty="0">
                <a:solidFill>
                  <a:prstClr val="black"/>
                </a:solidFill>
                <a:latin typeface="Times New Roman" pitchFamily="18" charset="0"/>
                <a:cs typeface="Times New Roman" pitchFamily="18" charset="0"/>
              </a:rPr>
              <a:t>aksine hareket edenler hakkında,</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1059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16832"/>
            <a:ext cx="8229600" cy="4585122"/>
          </a:xfrm>
        </p:spPr>
        <p:txBody>
          <a:bodyPr rtlCol="0">
            <a:normAutofit/>
          </a:bodyPr>
          <a:lstStyle/>
          <a:p>
            <a:pPr marL="0" lvl="0" indent="0" algn="just" fontAlgn="auto">
              <a:lnSpc>
                <a:spcPts val="3300"/>
              </a:lnSpc>
              <a:spcBef>
                <a:spcPts val="0"/>
              </a:spcBef>
              <a:spcAft>
                <a:spcPts val="0"/>
              </a:spcAft>
              <a:buSzPct val="95000"/>
              <a:buNone/>
            </a:pPr>
            <a:r>
              <a:rPr lang="tr-TR" sz="2200" dirty="0">
                <a:solidFill>
                  <a:prstClr val="black"/>
                </a:solidFill>
                <a:latin typeface="Times New Roman" pitchFamily="18" charset="0"/>
                <a:cs typeface="Times New Roman" pitchFamily="18" charset="0"/>
              </a:rPr>
              <a:t>4735 sayılı Kanunun;</a:t>
            </a:r>
          </a:p>
          <a:p>
            <a:pPr marL="355600" lvl="0" indent="-355600" algn="just" fontAlgn="auto">
              <a:lnSpc>
                <a:spcPts val="3300"/>
              </a:lnSpc>
              <a:spcBef>
                <a:spcPts val="10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hlinkClick r:id="rId2" action="ppaction://hlinkfile"/>
              </a:rPr>
              <a:t>30 uncu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Yapım İşlerinde Yüklenicilerin ve Alt Yüklenicilerin</a:t>
            </a:r>
            <a:r>
              <a:rPr lang="tr-TR" sz="2200" dirty="0">
                <a:solidFill>
                  <a:prstClr val="black"/>
                </a:solidFill>
                <a:latin typeface="Times New Roman" pitchFamily="18" charset="0"/>
                <a:cs typeface="Times New Roman" pitchFamily="18" charset="0"/>
              </a:rPr>
              <a:t>, </a:t>
            </a:r>
          </a:p>
          <a:p>
            <a:pPr marL="355600" lvl="0" indent="-355600" algn="just" fontAlgn="auto">
              <a:lnSpc>
                <a:spcPts val="3300"/>
              </a:lnSpc>
              <a:spcBef>
                <a:spcPts val="10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hlinkClick r:id="rId3" action="ppaction://hlinkfile"/>
              </a:rPr>
              <a:t>32 </a:t>
            </a:r>
            <a:r>
              <a:rPr lang="tr-TR" sz="2200" dirty="0" err="1">
                <a:solidFill>
                  <a:prstClr val="black"/>
                </a:solidFill>
                <a:latin typeface="Times New Roman" pitchFamily="18" charset="0"/>
                <a:cs typeface="Times New Roman" pitchFamily="18" charset="0"/>
                <a:hlinkClick r:id="rId3" action="ppaction://hlinkfile"/>
              </a:rPr>
              <a:t>nci</a:t>
            </a:r>
            <a:r>
              <a:rPr lang="tr-TR" sz="2200" dirty="0">
                <a:solidFill>
                  <a:prstClr val="black"/>
                </a:solidFill>
                <a:latin typeface="Times New Roman" pitchFamily="18" charset="0"/>
                <a:cs typeface="Times New Roman" pitchFamily="18" charset="0"/>
                <a:hlinkClick r:id="rId3" action="ppaction://hlinkfile"/>
              </a:rPr>
              <a:t>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Danışmanlık Hizmet Sunucularının</a:t>
            </a:r>
            <a:r>
              <a:rPr lang="tr-TR" sz="2200" dirty="0">
                <a:solidFill>
                  <a:prstClr val="black"/>
                </a:solidFill>
                <a:latin typeface="Times New Roman" pitchFamily="18" charset="0"/>
                <a:cs typeface="Times New Roman" pitchFamily="18" charset="0"/>
              </a:rPr>
              <a:t>,</a:t>
            </a:r>
          </a:p>
          <a:p>
            <a:pPr marL="355600" lvl="0" indent="-355600" algn="just" fontAlgn="auto">
              <a:lnSpc>
                <a:spcPts val="3300"/>
              </a:lnSpc>
              <a:spcBef>
                <a:spcPts val="10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hlinkClick r:id="rId4" action="ppaction://hlinkfile"/>
              </a:rPr>
              <a:t>33 üncü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Tedarikçilerin,</a:t>
            </a:r>
          </a:p>
          <a:p>
            <a:pPr marL="355600" lvl="0" indent="-355600" algn="just" fontAlgn="auto">
              <a:lnSpc>
                <a:spcPts val="3300"/>
              </a:lnSpc>
              <a:spcBef>
                <a:spcPts val="100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hlinkClick r:id="rId5" action="ppaction://hlinkfile"/>
              </a:rPr>
              <a:t>34 üncü madde</a:t>
            </a:r>
            <a:r>
              <a:rPr lang="tr-TR" sz="2200" dirty="0">
                <a:solidFill>
                  <a:prstClr val="black"/>
                </a:solidFill>
                <a:latin typeface="Times New Roman" pitchFamily="18" charset="0"/>
                <a:cs typeface="Times New Roman" pitchFamily="18" charset="0"/>
              </a:rPr>
              <a:t>sinde </a:t>
            </a:r>
            <a:r>
              <a:rPr lang="tr-TR" sz="2200" b="1" dirty="0">
                <a:solidFill>
                  <a:prstClr val="black"/>
                </a:solidFill>
                <a:latin typeface="Times New Roman" pitchFamily="18" charset="0"/>
                <a:cs typeface="Times New Roman" pitchFamily="18" charset="0"/>
              </a:rPr>
              <a:t>Hizmet Sunucularının</a:t>
            </a:r>
            <a:r>
              <a:rPr lang="tr-TR" sz="2200" dirty="0">
                <a:solidFill>
                  <a:prstClr val="black"/>
                </a:solidFill>
                <a:latin typeface="Times New Roman" pitchFamily="18" charset="0"/>
                <a:cs typeface="Times New Roman" pitchFamily="18" charset="0"/>
              </a:rPr>
              <a:t>,</a:t>
            </a:r>
          </a:p>
          <a:p>
            <a:pPr marL="0" lvl="0" indent="0" algn="just" fontAlgn="auto">
              <a:lnSpc>
                <a:spcPts val="3300"/>
              </a:lnSpc>
              <a:spcBef>
                <a:spcPts val="1000"/>
              </a:spcBef>
              <a:spcAft>
                <a:spcPts val="0"/>
              </a:spcAft>
              <a:buSzPct val="95000"/>
              <a:buNone/>
            </a:pPr>
            <a:r>
              <a:rPr lang="tr-TR" sz="2200" dirty="0">
                <a:solidFill>
                  <a:prstClr val="black"/>
                </a:solidFill>
                <a:latin typeface="Times New Roman" pitchFamily="18" charset="0"/>
                <a:cs typeface="Times New Roman" pitchFamily="18" charset="0"/>
              </a:rPr>
              <a:t>Sorumluluklarından bahsedilerek aksine hareket edenler hakkında, ihalelere katılmaktan yasaklama kararı verileceği belirtilmektedir. </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57011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fontAlgn="auto">
              <a:lnSpc>
                <a:spcPts val="3120"/>
              </a:lnSpc>
              <a:spcBef>
                <a:spcPts val="0"/>
              </a:spcBef>
              <a:spcAft>
                <a:spcPts val="0"/>
              </a:spcAft>
              <a:buSzPct val="95000"/>
              <a:buNone/>
            </a:pPr>
            <a:r>
              <a:rPr lang="tr-TR" sz="2200" u="sng" dirty="0">
                <a:solidFill>
                  <a:prstClr val="black"/>
                </a:solidFill>
                <a:latin typeface="Times New Roman" pitchFamily="18" charset="0"/>
                <a:ea typeface="Times New Roman"/>
                <a:cs typeface="Times New Roman" pitchFamily="18" charset="0"/>
              </a:rPr>
              <a:t>Sonuç olarak; </a:t>
            </a:r>
          </a:p>
          <a:p>
            <a:pPr marL="806450" lvl="0" indent="-442913" algn="just" fontAlgn="auto">
              <a:lnSpc>
                <a:spcPts val="3300"/>
              </a:lnSpc>
              <a:spcBef>
                <a:spcPts val="3000"/>
              </a:spcBef>
              <a:spcAft>
                <a:spcPts val="0"/>
              </a:spcAft>
              <a:buSzPct val="95000"/>
              <a:buFont typeface="Wingdings" pitchFamily="2" charset="2"/>
              <a:buChar char="v"/>
            </a:pPr>
            <a:r>
              <a:rPr lang="tr-TR" sz="2200" dirty="0">
                <a:solidFill>
                  <a:prstClr val="black"/>
                </a:solidFill>
                <a:latin typeface="Times New Roman" pitchFamily="18" charset="0"/>
                <a:ea typeface="Times New Roman"/>
                <a:cs typeface="Times New Roman" pitchFamily="18" charset="0"/>
              </a:rPr>
              <a:t>Sözleşmenin uygulanması sürecinde bahsedilen yasak fiil ve davranışlarda bulundukları tespit edilenler hakkında, </a:t>
            </a:r>
            <a:r>
              <a:rPr lang="tr-TR" sz="2200" b="1" dirty="0">
                <a:solidFill>
                  <a:srgbClr val="FF0000"/>
                </a:solidFill>
                <a:latin typeface="Times New Roman" pitchFamily="18" charset="0"/>
                <a:ea typeface="Times New Roman"/>
                <a:cs typeface="Times New Roman" pitchFamily="18" charset="0"/>
              </a:rPr>
              <a:t>bir yıldan az olmamak üzere iki yıla kadar,</a:t>
            </a:r>
            <a:r>
              <a:rPr lang="tr-TR" sz="2200" dirty="0">
                <a:solidFill>
                  <a:prstClr val="black"/>
                </a:solidFill>
                <a:latin typeface="Times New Roman" pitchFamily="18" charset="0"/>
                <a:ea typeface="Times New Roman"/>
                <a:cs typeface="Times New Roman" pitchFamily="18" charset="0"/>
              </a:rPr>
              <a:t> ihalelere katılmaktan yasaklama kararı verilir.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A.2. 4735 Sayılı Kanun ile İlgili Yasaklamalar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120857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556792"/>
            <a:ext cx="8229600" cy="4752528"/>
          </a:xfrm>
        </p:spPr>
        <p:txBody>
          <a:bodyPr rtlCol="0">
            <a:noAutofit/>
          </a:bodyPr>
          <a:lstStyle/>
          <a:p>
            <a:pPr marL="0" indent="0" algn="ctr" fontAlgn="auto">
              <a:spcAft>
                <a:spcPts val="0"/>
              </a:spcAft>
              <a:buNone/>
              <a:defRPr/>
            </a:pPr>
            <a:r>
              <a:rPr lang="tr-TR" sz="2200" b="1" dirty="0" smtClean="0">
                <a:solidFill>
                  <a:srgbClr val="FF0000"/>
                </a:solidFill>
                <a:latin typeface="Times New Roman" panose="02020603050405020304" pitchFamily="18" charset="0"/>
                <a:cs typeface="Times New Roman" panose="02020603050405020304" pitchFamily="18" charset="0"/>
              </a:rPr>
              <a:t>SUNUM PLANI</a:t>
            </a:r>
            <a:endParaRPr lang="tr-TR" sz="2200" b="1" dirty="0">
              <a:solidFill>
                <a:srgbClr val="FF0000"/>
              </a:solidFill>
              <a:latin typeface="Times New Roman" panose="02020603050405020304" pitchFamily="18" charset="0"/>
              <a:cs typeface="Times New Roman" panose="02020603050405020304" pitchFamily="18" charset="0"/>
            </a:endParaRPr>
          </a:p>
          <a:p>
            <a:pPr marL="400050" lvl="1" indent="0" fontAlgn="auto">
              <a:spcAft>
                <a:spcPts val="0"/>
              </a:spcAft>
              <a:buNone/>
              <a:defRPr/>
            </a:pP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A.</a:t>
            </a:r>
            <a:endParaRPr lang="tr-TR" sz="2200" b="1" dirty="0">
              <a:solidFill>
                <a:srgbClr val="FF0000"/>
              </a:solidFill>
              <a:latin typeface="Times New Roman" panose="02020603050405020304" pitchFamily="18" charset="0"/>
              <a:cs typeface="Times New Roman" panose="02020603050405020304" pitchFamily="18" charset="0"/>
            </a:endParaRPr>
          </a:p>
          <a:p>
            <a:pPr marL="914400" lvl="1" indent="-373063" fontAlgn="auto">
              <a:lnSpc>
                <a:spcPct val="110000"/>
              </a:lnSpc>
              <a:spcBef>
                <a:spcPts val="0"/>
              </a:spcBef>
              <a:spcAft>
                <a:spcPts val="0"/>
              </a:spcAft>
              <a:buFont typeface="+mj-lt"/>
              <a:buAutoNum type="arabicPeriod"/>
              <a:defRPr/>
            </a:pPr>
            <a:r>
              <a:rPr lang="tr-TR" sz="2200" dirty="0" smtClean="0">
                <a:latin typeface="Times New Roman" panose="02020603050405020304" pitchFamily="18" charset="0"/>
                <a:cs typeface="Times New Roman" panose="02020603050405020304" pitchFamily="18" charset="0"/>
              </a:rPr>
              <a:t>4734 Sayılı Kanun (İhale Süreci) </a:t>
            </a:r>
            <a:r>
              <a:rPr lang="tr-TR" sz="2200" dirty="0">
                <a:latin typeface="Times New Roman" panose="02020603050405020304" pitchFamily="18" charset="0"/>
                <a:cs typeface="Times New Roman" panose="02020603050405020304" pitchFamily="18" charset="0"/>
              </a:rPr>
              <a:t>İ</a:t>
            </a:r>
            <a:r>
              <a:rPr lang="tr-TR" sz="2200" dirty="0" smtClean="0">
                <a:latin typeface="Times New Roman" panose="02020603050405020304" pitchFamily="18" charset="0"/>
                <a:cs typeface="Times New Roman" panose="02020603050405020304" pitchFamily="18" charset="0"/>
              </a:rPr>
              <a:t>le </a:t>
            </a:r>
            <a:r>
              <a:rPr lang="tr-TR" sz="2200" dirty="0">
                <a:latin typeface="Times New Roman" panose="02020603050405020304" pitchFamily="18" charset="0"/>
                <a:cs typeface="Times New Roman" panose="02020603050405020304" pitchFamily="18" charset="0"/>
              </a:rPr>
              <a:t>İlgili </a:t>
            </a:r>
            <a:r>
              <a:rPr lang="tr-TR" sz="2200" dirty="0" smtClean="0">
                <a:latin typeface="Times New Roman" panose="02020603050405020304" pitchFamily="18" charset="0"/>
                <a:cs typeface="Times New Roman" panose="02020603050405020304" pitchFamily="18" charset="0"/>
              </a:rPr>
              <a:t>Yasaklamalar </a:t>
            </a:r>
          </a:p>
          <a:p>
            <a:pPr marL="914400" lvl="1" indent="-373063" fontAlgn="auto">
              <a:lnSpc>
                <a:spcPct val="110000"/>
              </a:lnSpc>
              <a:spcBef>
                <a:spcPts val="0"/>
              </a:spcBef>
              <a:spcAft>
                <a:spcPts val="0"/>
              </a:spcAft>
              <a:buFont typeface="+mj-lt"/>
              <a:buAutoNum type="arabicPeriod"/>
              <a:defRPr/>
            </a:pPr>
            <a:r>
              <a:rPr lang="tr-TR" sz="2200" dirty="0">
                <a:latin typeface="Times New Roman" panose="02020603050405020304" pitchFamily="18" charset="0"/>
                <a:cs typeface="Times New Roman" panose="02020603050405020304" pitchFamily="18" charset="0"/>
              </a:rPr>
              <a:t>4735 Sayılı Kanun </a:t>
            </a:r>
            <a:r>
              <a:rPr lang="tr-TR" sz="2200" dirty="0" smtClean="0">
                <a:latin typeface="Times New Roman" panose="02020603050405020304" pitchFamily="18" charset="0"/>
                <a:cs typeface="Times New Roman" panose="02020603050405020304" pitchFamily="18" charset="0"/>
              </a:rPr>
              <a:t>(Sözleşme Süreci) İle </a:t>
            </a:r>
            <a:r>
              <a:rPr lang="tr-TR" sz="2200" dirty="0">
                <a:latin typeface="Times New Roman" panose="02020603050405020304" pitchFamily="18" charset="0"/>
                <a:cs typeface="Times New Roman" panose="02020603050405020304" pitchFamily="18" charset="0"/>
              </a:rPr>
              <a:t>İlgili </a:t>
            </a:r>
            <a:r>
              <a:rPr lang="tr-TR" sz="2200" dirty="0" smtClean="0">
                <a:latin typeface="Times New Roman" panose="02020603050405020304" pitchFamily="18" charset="0"/>
                <a:cs typeface="Times New Roman" panose="02020603050405020304" pitchFamily="18" charset="0"/>
              </a:rPr>
              <a:t>Yasaklamalar</a:t>
            </a:r>
            <a:endParaRPr lang="tr-TR" sz="2200" dirty="0">
              <a:latin typeface="Times New Roman" panose="02020603050405020304" pitchFamily="18" charset="0"/>
              <a:cs typeface="Times New Roman" panose="02020603050405020304" pitchFamily="18" charset="0"/>
            </a:endParaRPr>
          </a:p>
          <a:p>
            <a:pPr marL="914400" lvl="1" indent="-373063">
              <a:lnSpc>
                <a:spcPct val="110000"/>
              </a:lnSpc>
              <a:buFont typeface="+mj-lt"/>
              <a:buAutoNum type="arabicPeriod"/>
              <a:defRPr/>
            </a:pPr>
            <a:r>
              <a:rPr lang="tr-TR" sz="2200" dirty="0">
                <a:latin typeface="Times New Roman" panose="02020603050405020304" pitchFamily="18" charset="0"/>
                <a:cs typeface="Times New Roman" panose="02020603050405020304" pitchFamily="18" charset="0"/>
              </a:rPr>
              <a:t>2886 Sayılı </a:t>
            </a:r>
            <a:r>
              <a:rPr lang="tr-TR" sz="2200" dirty="0" smtClean="0">
                <a:latin typeface="Times New Roman" panose="02020603050405020304" pitchFamily="18" charset="0"/>
                <a:cs typeface="Times New Roman" panose="02020603050405020304" pitchFamily="18" charset="0"/>
              </a:rPr>
              <a:t>Kanun Hükümlerine Göre Yasaklamalar</a:t>
            </a:r>
            <a:endParaRPr lang="tr-TR" sz="2200" dirty="0">
              <a:latin typeface="Times New Roman" panose="02020603050405020304" pitchFamily="18" charset="0"/>
              <a:cs typeface="Times New Roman" panose="02020603050405020304" pitchFamily="18" charset="0"/>
            </a:endParaRPr>
          </a:p>
          <a:p>
            <a:pPr marL="914400" lvl="1" indent="-373063">
              <a:lnSpc>
                <a:spcPct val="110000"/>
              </a:lnSpc>
              <a:buFont typeface="+mj-lt"/>
              <a:buAutoNum type="arabicPeriod"/>
              <a:defRPr/>
            </a:pPr>
            <a:r>
              <a:rPr lang="tr-TR" sz="2200" dirty="0">
                <a:latin typeface="Times New Roman" panose="02020603050405020304" pitchFamily="18" charset="0"/>
                <a:cs typeface="Times New Roman" panose="02020603050405020304" pitchFamily="18" charset="0"/>
              </a:rPr>
              <a:t>Doğrudan Temin Alımları </a:t>
            </a:r>
            <a:r>
              <a:rPr lang="tr-TR" sz="2200" dirty="0" smtClean="0">
                <a:latin typeface="Times New Roman" panose="02020603050405020304" pitchFamily="18" charset="0"/>
                <a:cs typeface="Times New Roman" panose="02020603050405020304" pitchFamily="18" charset="0"/>
              </a:rPr>
              <a:t>İle İlgili Hükümler</a:t>
            </a:r>
            <a:endParaRPr lang="tr-TR" sz="2200" dirty="0">
              <a:latin typeface="Times New Roman" panose="02020603050405020304" pitchFamily="18" charset="0"/>
              <a:cs typeface="Times New Roman" panose="02020603050405020304" pitchFamily="18" charset="0"/>
            </a:endParaRPr>
          </a:p>
          <a:p>
            <a:pPr marL="914400" lvl="1" indent="-373063">
              <a:lnSpc>
                <a:spcPct val="110000"/>
              </a:lnSpc>
              <a:buFont typeface="+mj-lt"/>
              <a:buAutoNum type="arabicPeriod"/>
              <a:defRPr/>
            </a:pPr>
            <a:r>
              <a:rPr lang="tr-TR" sz="2200" dirty="0">
                <a:latin typeface="Times New Roman" panose="02020603050405020304" pitchFamily="18" charset="0"/>
                <a:cs typeface="Times New Roman" panose="02020603050405020304" pitchFamily="18" charset="0"/>
              </a:rPr>
              <a:t>Yasaklılık Teyidi </a:t>
            </a:r>
            <a:r>
              <a:rPr lang="tr-TR" sz="2200" dirty="0" smtClean="0">
                <a:latin typeface="Times New Roman" panose="02020603050405020304" pitchFamily="18" charset="0"/>
                <a:cs typeface="Times New Roman" panose="02020603050405020304" pitchFamily="18" charset="0"/>
              </a:rPr>
              <a:t>İşlemleri</a:t>
            </a:r>
            <a:endParaRPr lang="tr-TR" sz="2200" dirty="0">
              <a:latin typeface="Times New Roman" panose="02020603050405020304" pitchFamily="18" charset="0"/>
              <a:cs typeface="Times New Roman" panose="02020603050405020304" pitchFamily="18" charset="0"/>
            </a:endParaRPr>
          </a:p>
          <a:p>
            <a:pPr marL="914400" lvl="1" indent="-373063">
              <a:lnSpc>
                <a:spcPct val="110000"/>
              </a:lnSpc>
              <a:buFont typeface="+mj-lt"/>
              <a:buAutoNum type="arabicPeriod"/>
              <a:defRPr/>
            </a:pPr>
            <a:r>
              <a:rPr lang="tr-TR" sz="2200" dirty="0" smtClean="0">
                <a:latin typeface="Times New Roman" panose="02020603050405020304" pitchFamily="18" charset="0"/>
                <a:cs typeface="Times New Roman" panose="02020603050405020304" pitchFamily="18" charset="0"/>
              </a:rPr>
              <a:t>Teminatların </a:t>
            </a:r>
            <a:r>
              <a:rPr lang="tr-TR" sz="2200" dirty="0">
                <a:latin typeface="Times New Roman" panose="02020603050405020304" pitchFamily="18" charset="0"/>
                <a:cs typeface="Times New Roman" panose="02020603050405020304" pitchFamily="18" charset="0"/>
              </a:rPr>
              <a:t>Gelir </a:t>
            </a:r>
            <a:r>
              <a:rPr lang="tr-TR" sz="2200" dirty="0" smtClean="0">
                <a:latin typeface="Times New Roman" panose="02020603050405020304" pitchFamily="18" charset="0"/>
                <a:cs typeface="Times New Roman" panose="02020603050405020304" pitchFamily="18" charset="0"/>
              </a:rPr>
              <a:t>Kaydedilmesi</a:t>
            </a:r>
          </a:p>
          <a:p>
            <a:pPr marL="914400" lvl="1" indent="-373063">
              <a:lnSpc>
                <a:spcPct val="110000"/>
              </a:lnSpc>
              <a:buFont typeface="+mj-lt"/>
              <a:buAutoNum type="arabicPeriod"/>
              <a:defRPr/>
            </a:pPr>
            <a:r>
              <a:rPr lang="tr-TR" sz="2200" kern="0" dirty="0">
                <a:solidFill>
                  <a:schemeClr val="tx1"/>
                </a:solidFill>
                <a:latin typeface="Times New Roman" panose="02020603050405020304" pitchFamily="18" charset="0"/>
                <a:cs typeface="Times New Roman" panose="02020603050405020304" pitchFamily="18" charset="0"/>
              </a:rPr>
              <a:t>Yasaklama Taleplerinde Gönderilmesi Gereken Bilgi ve Belgeler</a:t>
            </a:r>
            <a:endParaRPr lang="tr-TR" sz="2200" dirty="0" smtClean="0">
              <a:solidFill>
                <a:schemeClr val="tx1"/>
              </a:solidFill>
              <a:latin typeface="Times New Roman" panose="02020603050405020304" pitchFamily="18" charset="0"/>
              <a:cs typeface="Times New Roman" panose="02020603050405020304" pitchFamily="18" charset="0"/>
            </a:endParaRPr>
          </a:p>
          <a:p>
            <a:pPr marL="914400" lvl="1" indent="-373063">
              <a:lnSpc>
                <a:spcPct val="110000"/>
              </a:lnSpc>
              <a:buFont typeface="+mj-lt"/>
              <a:buAutoNum type="arabicPeriod"/>
              <a:defRPr/>
            </a:pPr>
            <a:endParaRPr lang="fr-FR" sz="2200" dirty="0">
              <a:latin typeface="Times New Roman" panose="02020603050405020304" pitchFamily="18" charset="0"/>
              <a:cs typeface="Times New Roman" panose="02020603050405020304"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52131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480600"/>
            <a:ext cx="8229600" cy="5260768"/>
          </a:xfrm>
        </p:spPr>
        <p:txBody>
          <a:bodyPr rtlCol="0">
            <a:noAutofit/>
          </a:bodyPr>
          <a:lstStyle/>
          <a:p>
            <a:pPr marL="355600" lvl="0" indent="-355600" algn="just" fontAlgn="auto">
              <a:lnSpc>
                <a:spcPct val="150000"/>
              </a:lnSpc>
              <a:spcBef>
                <a:spcPts val="0"/>
              </a:spcBef>
              <a:spcAft>
                <a:spcPts val="0"/>
              </a:spcAft>
              <a:buSzPct val="95000"/>
              <a:buFont typeface="Wingdings" pitchFamily="2" charset="2"/>
              <a:buChar char="Ø"/>
            </a:pPr>
            <a:r>
              <a:rPr lang="tr-TR" sz="2000" dirty="0" smtClean="0">
                <a:solidFill>
                  <a:prstClr val="black"/>
                </a:solidFill>
                <a:latin typeface="Times New Roman" pitchFamily="18" charset="0"/>
                <a:ea typeface="Times New Roman"/>
                <a:cs typeface="Times New Roman" pitchFamily="18" charset="0"/>
              </a:rPr>
              <a:t>4734 sayılı Kamu İhale Kanunu yürürlüğe girdikten sonra 2886 sayılı Devlet İhale Kanununun bir takım hükümleri yürürlükten kaldırılmıştır. Kamu İhale </a:t>
            </a:r>
            <a:r>
              <a:rPr lang="tr-TR" sz="2000" dirty="0">
                <a:solidFill>
                  <a:prstClr val="black"/>
                </a:solidFill>
                <a:latin typeface="Times New Roman" pitchFamily="18" charset="0"/>
                <a:ea typeface="Times New Roman"/>
                <a:cs typeface="Times New Roman" pitchFamily="18" charset="0"/>
              </a:rPr>
              <a:t>K</a:t>
            </a:r>
            <a:r>
              <a:rPr lang="tr-TR" sz="2000" dirty="0" smtClean="0">
                <a:solidFill>
                  <a:prstClr val="black"/>
                </a:solidFill>
                <a:latin typeface="Times New Roman" pitchFamily="18" charset="0"/>
                <a:ea typeface="Times New Roman"/>
                <a:cs typeface="Times New Roman" pitchFamily="18" charset="0"/>
              </a:rPr>
              <a:t>anunu kapsamındaki ihaleler dışındaki; kiralama, taşınır ve taşınmaz mal satışı ile ilgili iş ve işlemlerde 2886 sayılı </a:t>
            </a:r>
            <a:r>
              <a:rPr lang="tr-TR" sz="2000" dirty="0">
                <a:solidFill>
                  <a:prstClr val="black"/>
                </a:solidFill>
                <a:latin typeface="Times New Roman" pitchFamily="18" charset="0"/>
                <a:ea typeface="Times New Roman"/>
                <a:cs typeface="Times New Roman" pitchFamily="18" charset="0"/>
              </a:rPr>
              <a:t>K</a:t>
            </a:r>
            <a:r>
              <a:rPr lang="tr-TR" sz="2000" dirty="0" smtClean="0">
                <a:solidFill>
                  <a:prstClr val="black"/>
                </a:solidFill>
                <a:latin typeface="Times New Roman" pitchFamily="18" charset="0"/>
                <a:ea typeface="Times New Roman"/>
                <a:cs typeface="Times New Roman" pitchFamily="18" charset="0"/>
              </a:rPr>
              <a:t>anun hükümleri uygulanmaktadır. </a:t>
            </a:r>
          </a:p>
          <a:p>
            <a:pPr marL="355600" lvl="0" indent="-355600" algn="just" fontAlgn="auto">
              <a:lnSpc>
                <a:spcPct val="150000"/>
              </a:lnSpc>
              <a:spcBef>
                <a:spcPts val="0"/>
              </a:spcBef>
              <a:spcAft>
                <a:spcPts val="0"/>
              </a:spcAft>
              <a:buSzPct val="95000"/>
              <a:buFont typeface="Wingdings" pitchFamily="2" charset="2"/>
              <a:buChar char="Ø"/>
            </a:pPr>
            <a:r>
              <a:rPr lang="tr-TR" sz="2000" dirty="0" smtClean="0">
                <a:solidFill>
                  <a:prstClr val="black"/>
                </a:solidFill>
                <a:latin typeface="Times New Roman" pitchFamily="18" charset="0"/>
                <a:ea typeface="Times New Roman"/>
                <a:cs typeface="Times New Roman" pitchFamily="18" charset="0"/>
              </a:rPr>
              <a:t>2886 sayılı Kanunun </a:t>
            </a:r>
            <a:r>
              <a:rPr lang="tr-TR" sz="2000" b="1" dirty="0" smtClean="0">
                <a:solidFill>
                  <a:srgbClr val="FF0000"/>
                </a:solidFill>
                <a:latin typeface="Times New Roman" pitchFamily="18" charset="0"/>
                <a:ea typeface="Times New Roman"/>
                <a:cs typeface="Times New Roman" pitchFamily="18" charset="0"/>
                <a:hlinkClick r:id="rId2" action="ppaction://hlinkfile"/>
              </a:rPr>
              <a:t>83 üncü mad</a:t>
            </a:r>
            <a:r>
              <a:rPr lang="tr-TR" sz="2000" b="1" u="sng" dirty="0" smtClean="0">
                <a:solidFill>
                  <a:srgbClr val="FF0000"/>
                </a:solidFill>
                <a:latin typeface="Times New Roman" pitchFamily="18" charset="0"/>
                <a:ea typeface="Times New Roman"/>
                <a:cs typeface="Times New Roman" pitchFamily="18" charset="0"/>
                <a:hlinkClick r:id="rId2" action="ppaction://hlinkfile"/>
              </a:rPr>
              <a:t>d</a:t>
            </a:r>
            <a:r>
              <a:rPr lang="tr-TR" sz="2000" b="1" u="sng" dirty="0" smtClean="0">
                <a:solidFill>
                  <a:srgbClr val="0070C0"/>
                </a:solidFill>
                <a:latin typeface="Times New Roman" pitchFamily="18" charset="0"/>
                <a:ea typeface="Times New Roman"/>
                <a:cs typeface="Times New Roman" pitchFamily="18" charset="0"/>
                <a:hlinkClick r:id="rId2" action="ppaction://hlinkfile"/>
              </a:rPr>
              <a:t>e</a:t>
            </a:r>
            <a:r>
              <a:rPr lang="tr-TR" sz="2000" u="sng" dirty="0" smtClean="0">
                <a:solidFill>
                  <a:schemeClr val="tx1"/>
                </a:solidFill>
                <a:latin typeface="Times New Roman" pitchFamily="18" charset="0"/>
                <a:ea typeface="Times New Roman"/>
                <a:cs typeface="Times New Roman" pitchFamily="18" charset="0"/>
              </a:rPr>
              <a:t>si</a:t>
            </a:r>
            <a:r>
              <a:rPr lang="tr-TR" sz="2000" dirty="0" smtClean="0">
                <a:solidFill>
                  <a:schemeClr val="tx1"/>
                </a:solidFill>
                <a:latin typeface="Times New Roman" pitchFamily="18" charset="0"/>
                <a:ea typeface="Times New Roman"/>
                <a:cs typeface="Times New Roman" pitchFamily="18" charset="0"/>
              </a:rPr>
              <a:t>nde</a:t>
            </a:r>
            <a:r>
              <a:rPr lang="tr-TR" sz="2000" b="1" dirty="0" smtClean="0">
                <a:solidFill>
                  <a:srgbClr val="FF0000"/>
                </a:solidFill>
                <a:latin typeface="Times New Roman" pitchFamily="18" charset="0"/>
                <a:ea typeface="Times New Roman"/>
                <a:cs typeface="Times New Roman" pitchFamily="18" charset="0"/>
              </a:rPr>
              <a:t> </a:t>
            </a:r>
            <a:r>
              <a:rPr lang="tr-TR" sz="2000" dirty="0" smtClean="0">
                <a:solidFill>
                  <a:prstClr val="black"/>
                </a:solidFill>
                <a:latin typeface="Times New Roman" pitchFamily="18" charset="0"/>
                <a:ea typeface="Times New Roman"/>
                <a:cs typeface="Times New Roman" pitchFamily="18" charset="0"/>
              </a:rPr>
              <a:t>ihale işlemlerinin hazırlanması, yürütülmesi ve sonuçlandırılması sırasında </a:t>
            </a:r>
            <a:r>
              <a:rPr lang="tr-TR" sz="2000" b="1" dirty="0" smtClean="0">
                <a:solidFill>
                  <a:srgbClr val="FF0000"/>
                </a:solidFill>
                <a:latin typeface="Times New Roman" pitchFamily="18" charset="0"/>
                <a:ea typeface="Times New Roman"/>
                <a:cs typeface="Times New Roman" pitchFamily="18" charset="0"/>
              </a:rPr>
              <a:t>yasak olan fiil ve davranışlar sıralanmıştır.</a:t>
            </a:r>
          </a:p>
          <a:p>
            <a:pPr marL="355600" lvl="0" indent="-355600" algn="just" fontAlgn="auto">
              <a:lnSpc>
                <a:spcPct val="150000"/>
              </a:lnSpc>
              <a:spcBef>
                <a:spcPts val="0"/>
              </a:spcBef>
              <a:spcAft>
                <a:spcPts val="0"/>
              </a:spcAft>
              <a:buSzPct val="95000"/>
              <a:buFont typeface="Wingdings" pitchFamily="2" charset="2"/>
              <a:buChar char="Ø"/>
            </a:pPr>
            <a:r>
              <a:rPr lang="tr-TR" sz="2000" dirty="0" smtClean="0">
                <a:solidFill>
                  <a:prstClr val="black"/>
                </a:solidFill>
                <a:latin typeface="Times New Roman" pitchFamily="18" charset="0"/>
                <a:ea typeface="Times New Roman"/>
                <a:cs typeface="Times New Roman" pitchFamily="18" charset="0"/>
              </a:rPr>
              <a:t>Anılan Kanunun </a:t>
            </a:r>
            <a:r>
              <a:rPr lang="tr-TR" sz="2000" dirty="0" smtClean="0">
                <a:solidFill>
                  <a:prstClr val="black"/>
                </a:solidFill>
                <a:latin typeface="Times New Roman" pitchFamily="18" charset="0"/>
                <a:ea typeface="Times New Roman"/>
                <a:cs typeface="Times New Roman" pitchFamily="18" charset="0"/>
                <a:hlinkClick r:id="rId3" action="ppaction://hlinkfile"/>
              </a:rPr>
              <a:t>84 üncü madde</a:t>
            </a:r>
            <a:r>
              <a:rPr lang="tr-TR" sz="2000" dirty="0" smtClean="0">
                <a:solidFill>
                  <a:prstClr val="black"/>
                </a:solidFill>
                <a:latin typeface="Times New Roman" pitchFamily="18" charset="0"/>
                <a:ea typeface="Times New Roman"/>
                <a:cs typeface="Times New Roman" pitchFamily="18" charset="0"/>
              </a:rPr>
              <a:t>sinin </a:t>
            </a:r>
            <a:r>
              <a:rPr lang="tr-TR" sz="2000" b="1" dirty="0" smtClean="0">
                <a:solidFill>
                  <a:srgbClr val="FF0000"/>
                </a:solidFill>
                <a:latin typeface="Times New Roman" pitchFamily="18" charset="0"/>
                <a:ea typeface="Times New Roman"/>
                <a:cs typeface="Times New Roman" pitchFamily="18" charset="0"/>
              </a:rPr>
              <a:t>birinci fıkrasında </a:t>
            </a:r>
            <a:r>
              <a:rPr lang="tr-TR" sz="2000" dirty="0" smtClean="0">
                <a:solidFill>
                  <a:prstClr val="black"/>
                </a:solidFill>
                <a:latin typeface="Times New Roman" pitchFamily="18" charset="0"/>
                <a:ea typeface="Times New Roman"/>
                <a:cs typeface="Times New Roman" pitchFamily="18" charset="0"/>
              </a:rPr>
              <a:t>ise bu yasak fiil ve davranışlarda bulunanlar hakkında </a:t>
            </a:r>
            <a:r>
              <a:rPr lang="tr-TR" sz="2000" b="1" dirty="0" smtClean="0">
                <a:solidFill>
                  <a:srgbClr val="FF0000"/>
                </a:solidFill>
                <a:latin typeface="Times New Roman" pitchFamily="18" charset="0"/>
                <a:ea typeface="Times New Roman"/>
                <a:cs typeface="Times New Roman" pitchFamily="18" charset="0"/>
              </a:rPr>
              <a:t>bütün ihalelere </a:t>
            </a:r>
            <a:r>
              <a:rPr lang="tr-TR" sz="2000" dirty="0" smtClean="0">
                <a:solidFill>
                  <a:prstClr val="black"/>
                </a:solidFill>
                <a:latin typeface="Times New Roman" pitchFamily="18" charset="0"/>
                <a:ea typeface="Times New Roman"/>
                <a:cs typeface="Times New Roman" pitchFamily="18" charset="0"/>
              </a:rPr>
              <a:t>katılmaktan yasaklama kararı verileceği öngörülmüştür.</a:t>
            </a:r>
          </a:p>
          <a:p>
            <a:pPr marL="0" lvl="0" indent="0" algn="just" fontAlgn="auto">
              <a:lnSpc>
                <a:spcPct val="150000"/>
              </a:lnSpc>
              <a:spcBef>
                <a:spcPts val="0"/>
              </a:spcBef>
              <a:spcAft>
                <a:spcPts val="0"/>
              </a:spcAft>
              <a:buSzPct val="95000"/>
              <a:buNone/>
            </a:pPr>
            <a:endParaRPr lang="tr-TR" sz="20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6165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A.3. 2886 Sayılı Kanunda Yer Alan </a:t>
            </a:r>
            <a:r>
              <a:rPr lang="tr-TR" sz="2400" b="1" kern="0" dirty="0" smtClean="0">
                <a:solidFill>
                  <a:srgbClr val="FF0000"/>
                </a:solidFill>
                <a:latin typeface="Times New Roman" pitchFamily="18" charset="0"/>
                <a:cs typeface="Times New Roman" pitchFamily="18" charset="0"/>
              </a:rPr>
              <a:t>Yasaklamalar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959223"/>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9051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64448"/>
            <a:ext cx="8229600" cy="4430944"/>
          </a:xfrm>
        </p:spPr>
        <p:txBody>
          <a:bodyPr rtlCol="0">
            <a:noAutofit/>
          </a:bodyPr>
          <a:lstStyle/>
          <a:p>
            <a:pPr marL="355600" lvl="0" indent="-355600" algn="just" fontAlgn="auto">
              <a:lnSpc>
                <a:spcPts val="3300"/>
              </a:lnSpc>
              <a:spcBef>
                <a:spcPts val="1200"/>
              </a:spcBef>
              <a:spcAft>
                <a:spcPts val="0"/>
              </a:spcAft>
              <a:buSzPct val="95000"/>
              <a:buFont typeface="Wingdings" pitchFamily="2" charset="2"/>
              <a:buChar char="Ø"/>
            </a:pPr>
            <a:r>
              <a:rPr lang="tr-TR" sz="2000" dirty="0" smtClean="0">
                <a:solidFill>
                  <a:prstClr val="black"/>
                </a:solidFill>
                <a:latin typeface="Times New Roman" pitchFamily="18" charset="0"/>
                <a:ea typeface="Times New Roman"/>
                <a:cs typeface="Times New Roman" pitchFamily="18" charset="0"/>
              </a:rPr>
              <a:t>2886 Sayılı Kanunun </a:t>
            </a:r>
            <a:r>
              <a:rPr lang="tr-TR" sz="2000" b="1" dirty="0">
                <a:solidFill>
                  <a:srgbClr val="FF0000"/>
                </a:solidFill>
                <a:latin typeface="Times New Roman" pitchFamily="18" charset="0"/>
                <a:ea typeface="Times New Roman"/>
                <a:cs typeface="Times New Roman" pitchFamily="18" charset="0"/>
                <a:hlinkClick r:id="rId2" action="ppaction://hlinkfile"/>
              </a:rPr>
              <a:t>84 üncü maddesi</a:t>
            </a:r>
            <a:r>
              <a:rPr lang="tr-TR" sz="2000" b="1" dirty="0">
                <a:solidFill>
                  <a:srgbClr val="FF0000"/>
                </a:solidFill>
                <a:latin typeface="Times New Roman" pitchFamily="18" charset="0"/>
                <a:ea typeface="Times New Roman"/>
                <a:cs typeface="Times New Roman" pitchFamily="18" charset="0"/>
              </a:rPr>
              <a:t>nin üçüncü fıkrası </a:t>
            </a:r>
            <a:r>
              <a:rPr lang="tr-TR" sz="2000" dirty="0">
                <a:solidFill>
                  <a:prstClr val="black"/>
                </a:solidFill>
                <a:latin typeface="Times New Roman" pitchFamily="18" charset="0"/>
                <a:ea typeface="Times New Roman"/>
                <a:cs typeface="Times New Roman" pitchFamily="18" charset="0"/>
              </a:rPr>
              <a:t>ile Hazine Taşınmazlarının İdaresi Hakkında </a:t>
            </a:r>
            <a:r>
              <a:rPr lang="tr-TR" sz="2000" dirty="0" smtClean="0">
                <a:solidFill>
                  <a:prstClr val="black"/>
                </a:solidFill>
                <a:latin typeface="Times New Roman" pitchFamily="18" charset="0"/>
                <a:ea typeface="Times New Roman"/>
                <a:cs typeface="Times New Roman" pitchFamily="18" charset="0"/>
              </a:rPr>
              <a:t>Yönetmeliğin </a:t>
            </a:r>
            <a:r>
              <a:rPr lang="tr-TR" sz="2000" dirty="0">
                <a:solidFill>
                  <a:prstClr val="black"/>
                </a:solidFill>
                <a:latin typeface="Times New Roman" pitchFamily="18" charset="0"/>
                <a:ea typeface="Times New Roman"/>
                <a:cs typeface="Times New Roman" pitchFamily="18" charset="0"/>
              </a:rPr>
              <a:t>91 inci maddesinde ise:</a:t>
            </a:r>
          </a:p>
          <a:p>
            <a:pPr marL="541338" lvl="0" indent="-185738" algn="just">
              <a:lnSpc>
                <a:spcPts val="3300"/>
              </a:lnSpc>
              <a:spcBef>
                <a:spcPts val="900"/>
              </a:spcBef>
              <a:buSzPct val="95000"/>
              <a:buFont typeface="Arial" pitchFamily="34" charset="0"/>
              <a:buChar char="•"/>
            </a:pPr>
            <a:r>
              <a:rPr lang="tr-TR" sz="2000" dirty="0">
                <a:solidFill>
                  <a:prstClr val="black"/>
                </a:solidFill>
                <a:latin typeface="Times New Roman" pitchFamily="18" charset="0"/>
                <a:ea typeface="Times New Roman"/>
                <a:cs typeface="Times New Roman" pitchFamily="18" charset="0"/>
              </a:rPr>
              <a:t>Üzerine ihale yapıldığı halde usulüne göre </a:t>
            </a:r>
            <a:r>
              <a:rPr lang="tr-TR" sz="2000" b="1" dirty="0">
                <a:solidFill>
                  <a:prstClr val="black"/>
                </a:solidFill>
                <a:latin typeface="Times New Roman" pitchFamily="18" charset="0"/>
                <a:ea typeface="Times New Roman"/>
                <a:cs typeface="Times New Roman" pitchFamily="18" charset="0"/>
              </a:rPr>
              <a:t>sözleşme yapmayan istekliler</a:t>
            </a:r>
            <a:r>
              <a:rPr lang="tr-TR" sz="2000" dirty="0">
                <a:solidFill>
                  <a:prstClr val="black"/>
                </a:solidFill>
                <a:latin typeface="Times New Roman" pitchFamily="18" charset="0"/>
                <a:ea typeface="Times New Roman"/>
                <a:cs typeface="Times New Roman" pitchFamily="18" charset="0"/>
              </a:rPr>
              <a:t>,</a:t>
            </a:r>
          </a:p>
          <a:p>
            <a:pPr marL="541338" lvl="0" indent="-185738" algn="just">
              <a:lnSpc>
                <a:spcPts val="3300"/>
              </a:lnSpc>
              <a:spcBef>
                <a:spcPts val="900"/>
              </a:spcBef>
              <a:buSzPct val="95000"/>
              <a:buFont typeface="Arial" pitchFamily="34" charset="0"/>
              <a:buChar char="•"/>
            </a:pPr>
            <a:r>
              <a:rPr lang="tr-TR" sz="2000" dirty="0">
                <a:solidFill>
                  <a:prstClr val="black"/>
                </a:solidFill>
                <a:latin typeface="Times New Roman" pitchFamily="18" charset="0"/>
                <a:ea typeface="Times New Roman"/>
                <a:cs typeface="Times New Roman" pitchFamily="18" charset="0"/>
              </a:rPr>
              <a:t>Sözleşme yapıldıktan sonra </a:t>
            </a:r>
            <a:r>
              <a:rPr lang="tr-TR" sz="2000" b="1" dirty="0">
                <a:solidFill>
                  <a:prstClr val="black"/>
                </a:solidFill>
                <a:latin typeface="Times New Roman" pitchFamily="18" charset="0"/>
                <a:ea typeface="Times New Roman"/>
                <a:cs typeface="Times New Roman" pitchFamily="18" charset="0"/>
              </a:rPr>
              <a:t>taahhüdünden vazgeçen </a:t>
            </a:r>
            <a:r>
              <a:rPr lang="tr-TR" sz="2000" dirty="0">
                <a:solidFill>
                  <a:prstClr val="black"/>
                </a:solidFill>
                <a:latin typeface="Times New Roman" pitchFamily="18" charset="0"/>
                <a:ea typeface="Times New Roman"/>
                <a:cs typeface="Times New Roman" pitchFamily="18" charset="0"/>
              </a:rPr>
              <a:t>ve mücbir sebepler dışında </a:t>
            </a:r>
            <a:r>
              <a:rPr lang="tr-TR" sz="2000" b="1" dirty="0">
                <a:solidFill>
                  <a:prstClr val="black"/>
                </a:solidFill>
                <a:latin typeface="Times New Roman" pitchFamily="18" charset="0"/>
                <a:ea typeface="Times New Roman"/>
                <a:cs typeface="Times New Roman" pitchFamily="18" charset="0"/>
              </a:rPr>
              <a:t>taahhüdünü sözleşme ve şartname hükümlerine uygun olarak yerine getirmeyen </a:t>
            </a:r>
            <a:r>
              <a:rPr lang="tr-TR" sz="2000" dirty="0">
                <a:solidFill>
                  <a:prstClr val="black"/>
                </a:solidFill>
                <a:latin typeface="Times New Roman" pitchFamily="18" charset="0"/>
                <a:ea typeface="Times New Roman"/>
                <a:cs typeface="Times New Roman" pitchFamily="18" charset="0"/>
              </a:rPr>
              <a:t>müteahhit veya müşteriler, </a:t>
            </a:r>
          </a:p>
          <a:p>
            <a:pPr marL="266700" lvl="0" indent="0" algn="just" fontAlgn="auto">
              <a:lnSpc>
                <a:spcPts val="3300"/>
              </a:lnSpc>
              <a:spcBef>
                <a:spcPts val="900"/>
              </a:spcBef>
              <a:spcAft>
                <a:spcPts val="0"/>
              </a:spcAft>
              <a:buSzPct val="95000"/>
              <a:buNone/>
            </a:pPr>
            <a:r>
              <a:rPr lang="tr-TR" sz="2000" dirty="0">
                <a:solidFill>
                  <a:prstClr val="black"/>
                </a:solidFill>
                <a:latin typeface="Times New Roman" pitchFamily="18" charset="0"/>
                <a:ea typeface="Times New Roman"/>
                <a:cs typeface="Times New Roman" pitchFamily="18" charset="0"/>
              </a:rPr>
              <a:t>Hakkında Bakanlık tarafından, haklarında bir yıla kadar </a:t>
            </a:r>
            <a:r>
              <a:rPr lang="tr-TR" sz="2000" b="1" dirty="0">
                <a:solidFill>
                  <a:srgbClr val="FF0000"/>
                </a:solidFill>
                <a:latin typeface="Times New Roman" pitchFamily="18" charset="0"/>
                <a:ea typeface="Times New Roman"/>
                <a:cs typeface="Times New Roman" pitchFamily="18" charset="0"/>
              </a:rPr>
              <a:t>sadece Bakanlık tarafından yapılan ihalelere</a:t>
            </a:r>
            <a:r>
              <a:rPr lang="tr-TR" sz="2000" dirty="0">
                <a:solidFill>
                  <a:prstClr val="black"/>
                </a:solidFill>
                <a:latin typeface="Times New Roman" pitchFamily="18" charset="0"/>
                <a:ea typeface="Times New Roman"/>
                <a:cs typeface="Times New Roman" pitchFamily="18" charset="0"/>
              </a:rPr>
              <a:t> katılmaktan yasaklama kararı verileceği belirtilmiştir.</a:t>
            </a:r>
          </a:p>
          <a:p>
            <a:pPr marL="0" lvl="0" indent="0" algn="just" fontAlgn="auto">
              <a:lnSpc>
                <a:spcPts val="3300"/>
              </a:lnSpc>
              <a:spcBef>
                <a:spcPts val="0"/>
              </a:spcBef>
              <a:spcAft>
                <a:spcPts val="0"/>
              </a:spcAft>
              <a:buSzPct val="95000"/>
              <a:buNone/>
            </a:pPr>
            <a:endParaRPr lang="tr-TR" sz="20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A.3. 2886 Sayılı Kanunda Yer Alan Yasaklamalar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8197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88840"/>
            <a:ext cx="8229600" cy="4513114"/>
          </a:xfrm>
        </p:spPr>
        <p:txBody>
          <a:bodyPr rtlCol="0">
            <a:noAutofit/>
          </a:bodyPr>
          <a:lstStyle/>
          <a:p>
            <a:pPr marL="355600" lvl="0" indent="-355600" algn="just" fontAlgn="auto">
              <a:lnSpc>
                <a:spcPts val="3500"/>
              </a:lnSpc>
              <a:spcBef>
                <a:spcPts val="2400"/>
              </a:spcBef>
              <a:spcAft>
                <a:spcPts val="0"/>
              </a:spcAft>
              <a:buSzPct val="95000"/>
              <a:buFont typeface="Wingdings" pitchFamily="2" charset="2"/>
              <a:buChar char="Ø"/>
            </a:pPr>
            <a:r>
              <a:rPr lang="tr-TR" sz="2200" b="1" dirty="0">
                <a:solidFill>
                  <a:prstClr val="black"/>
                </a:solidFill>
                <a:latin typeface="Times New Roman" pitchFamily="18" charset="0"/>
                <a:ea typeface="Times New Roman"/>
                <a:cs typeface="Times New Roman" pitchFamily="18" charset="0"/>
              </a:rPr>
              <a:t>Doğrudan temin bir ihale usulü değildir</a:t>
            </a:r>
            <a:r>
              <a:rPr lang="tr-TR" sz="2200" dirty="0">
                <a:solidFill>
                  <a:prstClr val="black"/>
                </a:solidFill>
                <a:latin typeface="Times New Roman" pitchFamily="18" charset="0"/>
                <a:ea typeface="Times New Roman"/>
                <a:cs typeface="Times New Roman" pitchFamily="18" charset="0"/>
              </a:rPr>
              <a:t>. Bu yüzden doğrudan temin yoluyla yapılan alımlarda </a:t>
            </a:r>
            <a:r>
              <a:rPr lang="tr-TR" sz="2200" b="1" dirty="0">
                <a:solidFill>
                  <a:prstClr val="black"/>
                </a:solidFill>
                <a:latin typeface="Times New Roman" pitchFamily="18" charset="0"/>
                <a:ea typeface="Times New Roman"/>
                <a:cs typeface="Times New Roman" pitchFamily="18" charset="0"/>
              </a:rPr>
              <a:t>ihalelere katılmaktan yasaklama kararı verilebilmesi mümkün değildir</a:t>
            </a:r>
            <a:r>
              <a:rPr lang="tr-TR" sz="2200" dirty="0">
                <a:solidFill>
                  <a:prstClr val="black"/>
                </a:solidFill>
                <a:latin typeface="Times New Roman" pitchFamily="18" charset="0"/>
                <a:ea typeface="Times New Roman"/>
                <a:cs typeface="Times New Roman" pitchFamily="18" charset="0"/>
              </a:rPr>
              <a:t>. </a:t>
            </a:r>
          </a:p>
          <a:p>
            <a:pPr marL="355600" lvl="0" indent="-355600" algn="just" fontAlgn="auto">
              <a:lnSpc>
                <a:spcPts val="3500"/>
              </a:lnSpc>
              <a:spcBef>
                <a:spcPts val="2400"/>
              </a:spcBef>
              <a:spcAft>
                <a:spcPts val="0"/>
              </a:spcAft>
              <a:buSzPct val="95000"/>
              <a:buFont typeface="Wingdings" pitchFamily="2" charset="2"/>
              <a:buChar char="Ø"/>
            </a:pPr>
            <a:r>
              <a:rPr lang="tr-TR" sz="2200" dirty="0">
                <a:solidFill>
                  <a:prstClr val="black"/>
                </a:solidFill>
                <a:latin typeface="Times New Roman" pitchFamily="18" charset="0"/>
                <a:ea typeface="Times New Roman"/>
                <a:cs typeface="Times New Roman" pitchFamily="18" charset="0"/>
              </a:rPr>
              <a:t>Ancak doğrudan temin usulüyle yapılan alımlarda </a:t>
            </a:r>
            <a:r>
              <a:rPr lang="tr-TR" sz="2200" b="1" dirty="0">
                <a:solidFill>
                  <a:prstClr val="black"/>
                </a:solidFill>
                <a:latin typeface="Times New Roman" pitchFamily="18" charset="0"/>
                <a:ea typeface="Times New Roman"/>
                <a:cs typeface="Times New Roman" pitchFamily="18" charset="0"/>
              </a:rPr>
              <a:t>Türk Ceza Kanununa</a:t>
            </a:r>
            <a:r>
              <a:rPr lang="tr-TR" sz="2200" dirty="0">
                <a:solidFill>
                  <a:prstClr val="black"/>
                </a:solidFill>
                <a:latin typeface="Times New Roman" pitchFamily="18" charset="0"/>
                <a:ea typeface="Times New Roman"/>
                <a:cs typeface="Times New Roman" pitchFamily="18" charset="0"/>
              </a:rPr>
              <a:t> göre suç teşkil eden yasak fiil veya davranışların tespiti halinde bu fiil veya davranışlar için ceza sorumluluğuna ilişkin hükümlerin uygulanması gerekir.</a:t>
            </a:r>
          </a:p>
          <a:p>
            <a:pPr marL="0" lvl="0" indent="0" algn="just" fontAlgn="auto">
              <a:lnSpc>
                <a:spcPts val="3300"/>
              </a:lnSpc>
              <a:spcBef>
                <a:spcPts val="3000"/>
              </a:spcBef>
              <a:spcAft>
                <a:spcPts val="0"/>
              </a:spcAft>
              <a:buSzPct val="95000"/>
              <a:buNone/>
            </a:pPr>
            <a:r>
              <a:rPr lang="tr-TR" sz="2200" dirty="0">
                <a:solidFill>
                  <a:prstClr val="black"/>
                </a:solidFill>
                <a:latin typeface="Times New Roman" pitchFamily="18" charset="0"/>
                <a:ea typeface="Times New Roman"/>
                <a:cs typeface="Times New Roman" pitchFamily="18" charset="0"/>
              </a:rPr>
              <a:t> (</a:t>
            </a:r>
            <a:r>
              <a:rPr lang="tr-TR" sz="2200" i="1" dirty="0">
                <a:solidFill>
                  <a:prstClr val="black"/>
                </a:solidFill>
                <a:latin typeface="Times New Roman" pitchFamily="18" charset="0"/>
                <a:ea typeface="Times New Roman"/>
                <a:cs typeface="Times New Roman" pitchFamily="18" charset="0"/>
              </a:rPr>
              <a:t>Kamu İhale Genel Tebliği – Madde 28.1.10.)</a:t>
            </a:r>
          </a:p>
          <a:p>
            <a:pPr marL="355600" lvl="0" indent="-355600" algn="just" fontAlgn="auto">
              <a:lnSpc>
                <a:spcPts val="3300"/>
              </a:lnSpc>
              <a:spcBef>
                <a:spcPts val="1200"/>
              </a:spcBef>
              <a:spcAft>
                <a:spcPts val="0"/>
              </a:spcAft>
              <a:buSzPct val="95000"/>
              <a:buFont typeface="Wingdings" pitchFamily="2" charset="2"/>
              <a:buChar char="Ø"/>
            </a:pPr>
            <a:endParaRPr lang="tr-TR" sz="2200" dirty="0">
              <a:solidFill>
                <a:prstClr val="black"/>
              </a:solidFill>
              <a:latin typeface="Times New Roman" pitchFamily="18" charset="0"/>
              <a:ea typeface="Times New Roman"/>
              <a:cs typeface="Times New Roman"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A.4. Doğrudan Temin Alımları ile </a:t>
            </a:r>
            <a:r>
              <a:rPr lang="tr-TR" sz="2400" b="1" kern="0" dirty="0" smtClean="0">
                <a:solidFill>
                  <a:srgbClr val="FF0000"/>
                </a:solidFill>
                <a:latin typeface="Times New Roman" pitchFamily="18" charset="0"/>
                <a:cs typeface="Times New Roman" pitchFamily="18" charset="0"/>
              </a:rPr>
              <a:t>İlgili Yasaklama İşlemleri</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03295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88840"/>
            <a:ext cx="8229600" cy="4513114"/>
          </a:xfrm>
        </p:spPr>
        <p:txBody>
          <a:bodyPr rtlCol="0">
            <a:normAutofit/>
          </a:bodyPr>
          <a:lstStyle/>
          <a:p>
            <a:pPr marL="355600" lvl="0" indent="-355600" algn="just" hangingPunct="0">
              <a:lnSpc>
                <a:spcPts val="3300"/>
              </a:lnSpc>
              <a:spcBef>
                <a:spcPts val="1200"/>
              </a:spcBef>
              <a:spcAft>
                <a:spcPts val="0"/>
              </a:spcAft>
              <a:buFont typeface="Wingdings" pitchFamily="2" charset="2"/>
              <a:buChar char="Ø"/>
            </a:pPr>
            <a:r>
              <a:rPr lang="tr-TR" sz="2200" b="1" dirty="0">
                <a:solidFill>
                  <a:prstClr val="black"/>
                </a:solidFill>
                <a:latin typeface="Times New Roman"/>
                <a:cs typeface="Arial" charset="0"/>
              </a:rPr>
              <a:t>Doğrudan temin yoluyla alım yapılması halinde </a:t>
            </a:r>
            <a:r>
              <a:rPr lang="tr-TR" sz="2200" dirty="0">
                <a:solidFill>
                  <a:prstClr val="black"/>
                </a:solidFill>
                <a:latin typeface="Times New Roman"/>
                <a:cs typeface="Arial" charset="0"/>
              </a:rPr>
              <a:t>alım yapılacak kişi ya da firmanın ihalelere katılmaktan </a:t>
            </a:r>
            <a:r>
              <a:rPr lang="tr-TR" sz="2200" b="1" dirty="0">
                <a:solidFill>
                  <a:prstClr val="black"/>
                </a:solidFill>
                <a:latin typeface="Times New Roman"/>
                <a:cs typeface="Arial" charset="0"/>
              </a:rPr>
              <a:t>yasaklı olup olmadığı teyit ettirilmeyecektir</a:t>
            </a:r>
            <a:r>
              <a:rPr lang="tr-TR" sz="2200" dirty="0">
                <a:solidFill>
                  <a:prstClr val="black"/>
                </a:solidFill>
                <a:latin typeface="Times New Roman"/>
                <a:cs typeface="Arial" charset="0"/>
              </a:rPr>
              <a:t>. </a:t>
            </a:r>
          </a:p>
          <a:p>
            <a:pPr marL="355600" lvl="0" indent="-355600" algn="just" hangingPunct="0">
              <a:lnSpc>
                <a:spcPts val="3300"/>
              </a:lnSpc>
              <a:spcBef>
                <a:spcPts val="1200"/>
              </a:spcBef>
              <a:spcAft>
                <a:spcPts val="0"/>
              </a:spcAft>
              <a:buFont typeface="Wingdings" pitchFamily="2" charset="2"/>
              <a:buChar char="Ø"/>
            </a:pPr>
            <a:r>
              <a:rPr lang="tr-TR" sz="2200" dirty="0">
                <a:latin typeface="Times New Roman"/>
                <a:cs typeface="Arial" charset="0"/>
              </a:rPr>
              <a:t>Ancak, anılan Kanunun </a:t>
            </a:r>
            <a:r>
              <a:rPr lang="tr-TR" sz="2200" b="1" dirty="0">
                <a:solidFill>
                  <a:srgbClr val="FF0000"/>
                </a:solidFill>
                <a:latin typeface="Times New Roman"/>
                <a:cs typeface="Arial" charset="0"/>
              </a:rPr>
              <a:t>22 </a:t>
            </a:r>
            <a:r>
              <a:rPr lang="tr-TR" sz="2200" b="1" dirty="0" err="1">
                <a:solidFill>
                  <a:srgbClr val="FF0000"/>
                </a:solidFill>
                <a:latin typeface="Times New Roman"/>
                <a:cs typeface="Arial" charset="0"/>
              </a:rPr>
              <a:t>nci</a:t>
            </a:r>
            <a:r>
              <a:rPr lang="tr-TR" sz="2200" b="1" dirty="0">
                <a:solidFill>
                  <a:srgbClr val="FF0000"/>
                </a:solidFill>
                <a:latin typeface="Times New Roman"/>
                <a:cs typeface="Arial" charset="0"/>
              </a:rPr>
              <a:t> maddesinin (d) bendinde</a:t>
            </a:r>
            <a:r>
              <a:rPr lang="tr-TR" sz="2200" dirty="0">
                <a:solidFill>
                  <a:srgbClr val="FF0000"/>
                </a:solidFill>
                <a:latin typeface="Times New Roman"/>
                <a:cs typeface="Arial" charset="0"/>
              </a:rPr>
              <a:t> </a:t>
            </a:r>
            <a:r>
              <a:rPr lang="tr-TR" sz="2200" dirty="0">
                <a:latin typeface="Times New Roman"/>
                <a:cs typeface="Arial" charset="0"/>
              </a:rPr>
              <a:t>belirtilen parasal limit dahilinde yapılan alımlarda, alım yapılacak gerçek veya tüzel kişinin Kurumun internet sayfasındaki </a:t>
            </a:r>
            <a:r>
              <a:rPr lang="tr-TR" sz="2200" b="1" dirty="0">
                <a:solidFill>
                  <a:srgbClr val="FF0000"/>
                </a:solidFill>
                <a:latin typeface="Times New Roman"/>
                <a:cs typeface="Arial" charset="0"/>
              </a:rPr>
              <a:t>yasaklılar</a:t>
            </a:r>
            <a:r>
              <a:rPr lang="tr-TR" sz="2200" b="1" dirty="0">
                <a:latin typeface="Times New Roman"/>
                <a:cs typeface="Arial" charset="0"/>
              </a:rPr>
              <a:t> </a:t>
            </a:r>
            <a:r>
              <a:rPr lang="tr-TR" sz="2200" b="1" dirty="0">
                <a:solidFill>
                  <a:srgbClr val="FF0000"/>
                </a:solidFill>
                <a:latin typeface="Times New Roman"/>
                <a:cs typeface="Arial" charset="0"/>
              </a:rPr>
              <a:t>listesinde</a:t>
            </a:r>
            <a:r>
              <a:rPr lang="tr-TR" sz="2200" b="1" dirty="0">
                <a:latin typeface="Times New Roman"/>
                <a:cs typeface="Arial" charset="0"/>
              </a:rPr>
              <a:t> bulunup bulunmadığının </a:t>
            </a:r>
            <a:r>
              <a:rPr lang="tr-TR" sz="2200" b="1" dirty="0">
                <a:solidFill>
                  <a:srgbClr val="FF0000"/>
                </a:solidFill>
                <a:latin typeface="Times New Roman"/>
                <a:cs typeface="Arial" charset="0"/>
              </a:rPr>
              <a:t>kontrol edilm</a:t>
            </a:r>
            <a:r>
              <a:rPr lang="tr-TR" sz="2200" b="1" dirty="0">
                <a:latin typeface="Times New Roman"/>
                <a:cs typeface="Arial" charset="0"/>
              </a:rPr>
              <a:t>esi </a:t>
            </a:r>
            <a:r>
              <a:rPr lang="tr-TR" sz="2200" dirty="0">
                <a:latin typeface="Times New Roman"/>
                <a:cs typeface="Arial" charset="0"/>
              </a:rPr>
              <a:t>ve yasaklı olduğunun belirlenmesi durumunda, söz konusu kişiden </a:t>
            </a:r>
            <a:r>
              <a:rPr lang="tr-TR" sz="2200" b="1" dirty="0">
                <a:solidFill>
                  <a:srgbClr val="FF0000"/>
                </a:solidFill>
                <a:latin typeface="Times New Roman"/>
                <a:cs typeface="Arial" charset="0"/>
              </a:rPr>
              <a:t>alım yapılmaması</a:t>
            </a:r>
            <a:r>
              <a:rPr lang="tr-TR" sz="2200" b="1" dirty="0">
                <a:latin typeface="Times New Roman"/>
                <a:cs typeface="Arial" charset="0"/>
              </a:rPr>
              <a:t> </a:t>
            </a:r>
            <a:r>
              <a:rPr lang="tr-TR" sz="2200" dirty="0">
                <a:latin typeface="Times New Roman"/>
                <a:cs typeface="Arial" charset="0"/>
              </a:rPr>
              <a:t>gerekmektedir. </a:t>
            </a:r>
          </a:p>
          <a:p>
            <a:pPr marL="0" lvl="0" indent="0" algn="just" fontAlgn="auto">
              <a:lnSpc>
                <a:spcPts val="3120"/>
              </a:lnSpc>
              <a:spcBef>
                <a:spcPts val="0"/>
              </a:spcBef>
              <a:spcAft>
                <a:spcPts val="0"/>
              </a:spcAft>
              <a:buSzPct val="95000"/>
              <a:buNone/>
            </a:pPr>
            <a:r>
              <a:rPr lang="tr-TR" sz="2200" i="1" dirty="0">
                <a:solidFill>
                  <a:prstClr val="black"/>
                </a:solidFill>
                <a:latin typeface="Times New Roman" pitchFamily="18" charset="0"/>
                <a:ea typeface="Times New Roman"/>
                <a:cs typeface="Times New Roman" pitchFamily="18" charset="0"/>
              </a:rPr>
              <a:t> (Kamu İhale Genel Tebliği 30.5.4 )</a:t>
            </a:r>
          </a:p>
          <a:p>
            <a:pPr marL="355600" lvl="0" indent="-355600" algn="just" fontAlgn="auto">
              <a:lnSpc>
                <a:spcPts val="3300"/>
              </a:lnSpc>
              <a:spcBef>
                <a:spcPts val="1200"/>
              </a:spcBef>
              <a:spcAft>
                <a:spcPts val="0"/>
              </a:spcAft>
              <a:buSzPct val="95000"/>
              <a:buFont typeface="Wingdings" pitchFamily="2" charset="2"/>
              <a:buChar char="Ø"/>
            </a:pPr>
            <a:endParaRPr lang="tr-TR" sz="2200" dirty="0">
              <a:solidFill>
                <a:prstClr val="black"/>
              </a:solidFill>
              <a:latin typeface="Times New Roman" pitchFamily="18" charset="0"/>
              <a:ea typeface="Times New Roman"/>
              <a:cs typeface="Times New Roman"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A.4. Doğrudan Temin Alımları ile </a:t>
            </a:r>
            <a:r>
              <a:rPr lang="tr-TR" sz="2400" b="1" kern="0" dirty="0" smtClean="0">
                <a:solidFill>
                  <a:srgbClr val="FF0000"/>
                </a:solidFill>
                <a:latin typeface="Times New Roman" pitchFamily="18" charset="0"/>
                <a:cs typeface="Times New Roman" pitchFamily="18" charset="0"/>
              </a:rPr>
              <a:t>İlgili Yasaklama </a:t>
            </a:r>
            <a:r>
              <a:rPr lang="tr-TR" sz="2400" b="1" kern="0" dirty="0">
                <a:solidFill>
                  <a:srgbClr val="FF0000"/>
                </a:solidFill>
                <a:latin typeface="Times New Roman" pitchFamily="18" charset="0"/>
                <a:cs typeface="Times New Roman" pitchFamily="18" charset="0"/>
              </a:rPr>
              <a:t>İşlemleri</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364481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355600" lvl="0" indent="-355600" algn="just" fontAlgn="auto">
              <a:lnSpc>
                <a:spcPts val="3300"/>
              </a:lnSpc>
              <a:spcBef>
                <a:spcPts val="2400"/>
              </a:spcBef>
              <a:spcAft>
                <a:spcPts val="0"/>
              </a:spcAft>
              <a:buSzPct val="95000"/>
              <a:buFont typeface="Wingdings" pitchFamily="2" charset="2"/>
              <a:buChar char="Ø"/>
            </a:pPr>
            <a:r>
              <a:rPr lang="tr-TR" sz="2200" dirty="0">
                <a:solidFill>
                  <a:prstClr val="black"/>
                </a:solidFill>
                <a:latin typeface="Times New Roman" pitchFamily="18" charset="0"/>
                <a:ea typeface="Times New Roman"/>
                <a:cs typeface="Times New Roman" pitchFamily="18" charset="0"/>
              </a:rPr>
              <a:t>Başvuru veya ihale tarihi itibariyle tüm aday ve istekliler için,</a:t>
            </a:r>
          </a:p>
          <a:p>
            <a:pPr marL="355600" lvl="0" indent="-355600" algn="just" fontAlgn="auto">
              <a:lnSpc>
                <a:spcPts val="3300"/>
              </a:lnSpc>
              <a:spcBef>
                <a:spcPts val="2400"/>
              </a:spcBef>
              <a:spcAft>
                <a:spcPts val="0"/>
              </a:spcAft>
              <a:buSzPct val="95000"/>
              <a:buFont typeface="Wingdings" pitchFamily="2" charset="2"/>
              <a:buChar char="Ø"/>
            </a:pPr>
            <a:r>
              <a:rPr lang="tr-TR" sz="2200" b="1" dirty="0">
                <a:solidFill>
                  <a:prstClr val="black"/>
                </a:solidFill>
                <a:latin typeface="Times New Roman" pitchFamily="18" charset="0"/>
                <a:ea typeface="Times New Roman"/>
                <a:cs typeface="Times New Roman" pitchFamily="18" charset="0"/>
              </a:rPr>
              <a:t>İhale kararı ihale yetkilisince </a:t>
            </a:r>
            <a:r>
              <a:rPr lang="tr-TR" sz="2200" b="1" dirty="0">
                <a:solidFill>
                  <a:srgbClr val="FF0000"/>
                </a:solidFill>
                <a:latin typeface="Times New Roman" pitchFamily="18" charset="0"/>
                <a:ea typeface="Times New Roman"/>
                <a:cs typeface="Times New Roman" pitchFamily="18" charset="0"/>
              </a:rPr>
              <a:t>onaylanmadan önce </a:t>
            </a:r>
            <a:r>
              <a:rPr lang="tr-TR" sz="2200" dirty="0">
                <a:solidFill>
                  <a:prstClr val="black"/>
                </a:solidFill>
                <a:latin typeface="Times New Roman" pitchFamily="18" charset="0"/>
                <a:ea typeface="Times New Roman"/>
                <a:cs typeface="Times New Roman" pitchFamily="18" charset="0"/>
              </a:rPr>
              <a:t>ihale üzerinde kalan istekli ve varsa ekonomik açıdan en avantajlı ikinci teklif sahibi için,</a:t>
            </a:r>
          </a:p>
          <a:p>
            <a:pPr marL="355600" lvl="0" indent="-355600" algn="just" fontAlgn="auto">
              <a:lnSpc>
                <a:spcPts val="3300"/>
              </a:lnSpc>
              <a:spcBef>
                <a:spcPts val="2400"/>
              </a:spcBef>
              <a:spcAft>
                <a:spcPts val="0"/>
              </a:spcAft>
              <a:buSzPct val="95000"/>
              <a:buFont typeface="Wingdings" pitchFamily="2" charset="2"/>
              <a:buChar char="Ø"/>
            </a:pPr>
            <a:r>
              <a:rPr lang="tr-TR" sz="2200" b="1" dirty="0">
                <a:solidFill>
                  <a:prstClr val="black"/>
                </a:solidFill>
                <a:latin typeface="Times New Roman" pitchFamily="18" charset="0"/>
                <a:ea typeface="Times New Roman"/>
                <a:cs typeface="Times New Roman" pitchFamily="18" charset="0"/>
              </a:rPr>
              <a:t>Sözleşmenin imzalanacağı tarihte </a:t>
            </a:r>
            <a:r>
              <a:rPr lang="tr-TR" sz="2200" dirty="0">
                <a:solidFill>
                  <a:prstClr val="black"/>
                </a:solidFill>
                <a:latin typeface="Times New Roman" pitchFamily="18" charset="0"/>
                <a:ea typeface="Times New Roman"/>
                <a:cs typeface="Times New Roman" pitchFamily="18" charset="0"/>
              </a:rPr>
              <a:t>ise sadece ihale üzerinde kalan istekli için ihalelere katılmaktan yasaklı olup olmadığı sorgulanacak ve Kurumdan teyit ettirilecektir.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A.5. Yasaklılık Teyidi </a:t>
            </a:r>
            <a:r>
              <a:rPr lang="tr-TR" sz="2400" b="1" kern="0" dirty="0" smtClean="0">
                <a:solidFill>
                  <a:srgbClr val="FF0000"/>
                </a:solidFill>
                <a:latin typeface="Times New Roman" pitchFamily="18" charset="0"/>
                <a:cs typeface="Times New Roman" pitchFamily="18" charset="0"/>
              </a:rPr>
              <a:t>İşlemleri</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5504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fontAlgn="auto">
              <a:lnSpc>
                <a:spcPts val="3300"/>
              </a:lnSpc>
              <a:spcBef>
                <a:spcPts val="1200"/>
              </a:spcBef>
              <a:spcAft>
                <a:spcPts val="0"/>
              </a:spcAft>
              <a:buSzPct val="95000"/>
              <a:buNone/>
            </a:pPr>
            <a:r>
              <a:rPr lang="tr-TR" sz="2200" b="1" u="sng" dirty="0">
                <a:solidFill>
                  <a:prstClr val="black"/>
                </a:solidFill>
                <a:latin typeface="Times New Roman" pitchFamily="18" charset="0"/>
                <a:ea typeface="Times New Roman"/>
                <a:cs typeface="Times New Roman" pitchFamily="18" charset="0"/>
              </a:rPr>
              <a:t>Çerçeve Anlaşma ihalelerinde: </a:t>
            </a:r>
          </a:p>
          <a:p>
            <a:pPr marL="274320" lvl="0" indent="-274320" algn="just" fontAlgn="auto">
              <a:lnSpc>
                <a:spcPts val="3300"/>
              </a:lnSpc>
              <a:spcBef>
                <a:spcPts val="3000"/>
              </a:spcBef>
              <a:spcAft>
                <a:spcPts val="0"/>
              </a:spcAft>
              <a:buSzPct val="95000"/>
              <a:buFont typeface="Wingdings" pitchFamily="2" charset="2"/>
              <a:buChar char="Ø"/>
            </a:pPr>
            <a:r>
              <a:rPr lang="tr-TR" sz="2200" b="1" dirty="0">
                <a:solidFill>
                  <a:srgbClr val="FF0000"/>
                </a:solidFill>
                <a:latin typeface="Times New Roman" pitchFamily="18" charset="0"/>
                <a:ea typeface="Times New Roman"/>
                <a:cs typeface="Times New Roman" pitchFamily="18" charset="0"/>
              </a:rPr>
              <a:t>İhale kararı onaylanmadan önce</a:t>
            </a:r>
            <a:r>
              <a:rPr lang="tr-TR" sz="2200" dirty="0">
                <a:solidFill>
                  <a:prstClr val="black"/>
                </a:solidFill>
                <a:latin typeface="Times New Roman" pitchFamily="18" charset="0"/>
                <a:ea typeface="Times New Roman"/>
                <a:cs typeface="Times New Roman" pitchFamily="18" charset="0"/>
              </a:rPr>
              <a:t> listeye alınan isteklilerin </a:t>
            </a:r>
            <a:r>
              <a:rPr lang="tr-TR" sz="2200" b="1" dirty="0">
                <a:solidFill>
                  <a:srgbClr val="FF0000"/>
                </a:solidFill>
                <a:latin typeface="Times New Roman" pitchFamily="18" charset="0"/>
                <a:ea typeface="Times New Roman"/>
                <a:cs typeface="Times New Roman" pitchFamily="18" charset="0"/>
              </a:rPr>
              <a:t>tamamı </a:t>
            </a:r>
            <a:r>
              <a:rPr lang="tr-TR" sz="2200" dirty="0">
                <a:solidFill>
                  <a:prstClr val="black"/>
                </a:solidFill>
                <a:latin typeface="Times New Roman" pitchFamily="18" charset="0"/>
                <a:ea typeface="Times New Roman"/>
                <a:cs typeface="Times New Roman" pitchFamily="18" charset="0"/>
              </a:rPr>
              <a:t>için,</a:t>
            </a:r>
          </a:p>
          <a:p>
            <a:pPr marL="274320" lvl="0" indent="-274320" algn="just" fontAlgn="auto">
              <a:lnSpc>
                <a:spcPts val="3300"/>
              </a:lnSpc>
              <a:spcBef>
                <a:spcPts val="3000"/>
              </a:spcBef>
              <a:spcAft>
                <a:spcPts val="0"/>
              </a:spcAft>
              <a:buSzPct val="95000"/>
              <a:buFont typeface="Wingdings" pitchFamily="2" charset="2"/>
              <a:buChar char="Ø"/>
            </a:pPr>
            <a:r>
              <a:rPr lang="tr-TR" sz="2200" dirty="0">
                <a:solidFill>
                  <a:prstClr val="black"/>
                </a:solidFill>
                <a:latin typeface="Times New Roman" pitchFamily="18" charset="0"/>
                <a:ea typeface="Times New Roman"/>
                <a:cs typeface="Times New Roman" pitchFamily="18" charset="0"/>
              </a:rPr>
              <a:t>Anlaşmanın imzalanacağı tarihte ise kendisiyle </a:t>
            </a:r>
            <a:r>
              <a:rPr lang="tr-TR" sz="2200" b="1" dirty="0">
                <a:solidFill>
                  <a:srgbClr val="FF0000"/>
                </a:solidFill>
                <a:latin typeface="Times New Roman" pitchFamily="18" charset="0"/>
                <a:ea typeface="Times New Roman"/>
                <a:cs typeface="Times New Roman" pitchFamily="18" charset="0"/>
              </a:rPr>
              <a:t>çerçeve anlaşma imzalanacak olan istekliler </a:t>
            </a:r>
            <a:r>
              <a:rPr lang="tr-TR" sz="2200" dirty="0">
                <a:solidFill>
                  <a:prstClr val="black"/>
                </a:solidFill>
                <a:latin typeface="Times New Roman" pitchFamily="18" charset="0"/>
                <a:ea typeface="Times New Roman"/>
                <a:cs typeface="Times New Roman" pitchFamily="18" charset="0"/>
              </a:rPr>
              <a:t>için yasaklılık sorgulaması yapılacaktır.</a:t>
            </a:r>
          </a:p>
          <a:p>
            <a:pPr marL="0" lvl="0" indent="0" algn="just" fontAlgn="auto">
              <a:lnSpc>
                <a:spcPts val="3300"/>
              </a:lnSpc>
              <a:spcBef>
                <a:spcPts val="1200"/>
              </a:spcBef>
              <a:spcAft>
                <a:spcPts val="0"/>
              </a:spcAft>
              <a:buSzPct val="95000"/>
              <a:buNone/>
            </a:pPr>
            <a:endParaRPr lang="tr-TR" sz="2200" dirty="0">
              <a:solidFill>
                <a:prstClr val="black"/>
              </a:solidFill>
              <a:latin typeface="Times New Roman" pitchFamily="18" charset="0"/>
              <a:ea typeface="Times New Roman"/>
              <a:cs typeface="Times New Roman" pitchFamily="18" charset="0"/>
            </a:endParaRPr>
          </a:p>
          <a:p>
            <a:pPr marL="0" lvl="0" indent="0" algn="just" fontAlgn="auto">
              <a:lnSpc>
                <a:spcPts val="3120"/>
              </a:lnSpc>
              <a:spcBef>
                <a:spcPts val="0"/>
              </a:spcBef>
              <a:spcAft>
                <a:spcPts val="0"/>
              </a:spcAft>
              <a:buSzPct val="95000"/>
              <a:buNone/>
            </a:pPr>
            <a:r>
              <a:rPr lang="tr-TR" sz="2200" i="1" dirty="0">
                <a:solidFill>
                  <a:prstClr val="black"/>
                </a:solidFill>
                <a:latin typeface="Times New Roman" pitchFamily="18" charset="0"/>
                <a:ea typeface="Times New Roman"/>
                <a:cs typeface="Times New Roman" pitchFamily="18" charset="0"/>
              </a:rPr>
              <a:t>(Çerçeve Anlaşma İhaleleri Uygulama Yönetmeliği Madde 40)</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A.5. Yasaklılık Teyidi </a:t>
            </a:r>
            <a:r>
              <a:rPr lang="tr-TR" sz="2400" b="1" kern="0" dirty="0" smtClean="0">
                <a:solidFill>
                  <a:srgbClr val="FF0000"/>
                </a:solidFill>
                <a:latin typeface="Times New Roman" pitchFamily="18" charset="0"/>
                <a:cs typeface="Times New Roman" pitchFamily="18" charset="0"/>
              </a:rPr>
              <a:t>İşlemleri</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272673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40178"/>
            <a:ext cx="8352928" cy="4430944"/>
          </a:xfrm>
        </p:spPr>
        <p:txBody>
          <a:bodyPr rtlCol="0">
            <a:normAutofit fontScale="92500"/>
          </a:bodyPr>
          <a:lstStyle/>
          <a:p>
            <a:pPr marL="0" lvl="0" indent="0" algn="just">
              <a:lnSpc>
                <a:spcPct val="150000"/>
              </a:lnSpc>
              <a:spcBef>
                <a:spcPts val="0"/>
              </a:spcBef>
              <a:spcAft>
                <a:spcPts val="0"/>
              </a:spcAft>
              <a:buNone/>
            </a:pPr>
            <a:r>
              <a:rPr lang="tr-TR" sz="2200" b="1" u="sng" dirty="0">
                <a:solidFill>
                  <a:prstClr val="black"/>
                </a:solidFill>
                <a:latin typeface="Times New Roman"/>
                <a:cs typeface="Arial" charset="0"/>
              </a:rPr>
              <a:t>Münferit Alımlarda ise: </a:t>
            </a:r>
          </a:p>
          <a:p>
            <a:pPr marL="355600" lvl="0" indent="-355600" algn="just">
              <a:lnSpc>
                <a:spcPct val="150000"/>
              </a:lnSpc>
              <a:spcBef>
                <a:spcPts val="0"/>
              </a:spcBef>
              <a:spcAft>
                <a:spcPts val="0"/>
              </a:spcAft>
              <a:buFont typeface="Wingdings" pitchFamily="2" charset="2"/>
              <a:buChar char="Ø"/>
            </a:pPr>
            <a:r>
              <a:rPr lang="tr-TR" sz="2200" dirty="0">
                <a:solidFill>
                  <a:prstClr val="black"/>
                </a:solidFill>
                <a:latin typeface="Times New Roman"/>
                <a:cs typeface="Arial" charset="0"/>
              </a:rPr>
              <a:t>Teklif vermek üzere </a:t>
            </a:r>
            <a:r>
              <a:rPr lang="tr-TR" sz="2200" b="1" dirty="0">
                <a:solidFill>
                  <a:srgbClr val="FF0000"/>
                </a:solidFill>
                <a:latin typeface="Times New Roman"/>
                <a:cs typeface="Arial" charset="0"/>
              </a:rPr>
              <a:t>davet edilmeden önce </a:t>
            </a:r>
            <a:r>
              <a:rPr lang="tr-TR" sz="2200" dirty="0">
                <a:solidFill>
                  <a:prstClr val="black"/>
                </a:solidFill>
                <a:latin typeface="Times New Roman"/>
                <a:cs typeface="Arial" charset="0"/>
              </a:rPr>
              <a:t>Çerçeve listesinde yer alan tüm istekliler için,  </a:t>
            </a:r>
            <a:r>
              <a:rPr lang="tr-TR" sz="2200" i="1" dirty="0">
                <a:solidFill>
                  <a:prstClr val="black"/>
                </a:solidFill>
                <a:latin typeface="Times New Roman"/>
                <a:cs typeface="Arial" charset="0"/>
              </a:rPr>
              <a:t>(Çerçeve Anlaşma İhaleleri Uygulama Yönetmeliği - </a:t>
            </a:r>
            <a:r>
              <a:rPr lang="tr-TR" sz="2200" i="1" dirty="0" smtClean="0">
                <a:solidFill>
                  <a:prstClr val="black"/>
                </a:solidFill>
                <a:latin typeface="Times New Roman"/>
                <a:cs typeface="Arial" charset="0"/>
              </a:rPr>
              <a:t>             Madde </a:t>
            </a:r>
            <a:r>
              <a:rPr lang="tr-TR" sz="2200" i="1" dirty="0">
                <a:solidFill>
                  <a:prstClr val="black"/>
                </a:solidFill>
                <a:latin typeface="Times New Roman"/>
                <a:cs typeface="Arial" charset="0"/>
              </a:rPr>
              <a:t>43.) </a:t>
            </a:r>
          </a:p>
          <a:p>
            <a:pPr marL="355600" lvl="0" indent="-355600" algn="just">
              <a:lnSpc>
                <a:spcPct val="150000"/>
              </a:lnSpc>
              <a:spcBef>
                <a:spcPts val="0"/>
              </a:spcBef>
              <a:spcAft>
                <a:spcPts val="0"/>
              </a:spcAft>
              <a:buFont typeface="Wingdings" pitchFamily="2" charset="2"/>
              <a:buChar char="Ø"/>
            </a:pPr>
            <a:r>
              <a:rPr lang="tr-TR" sz="2200" b="1" dirty="0">
                <a:solidFill>
                  <a:prstClr val="black"/>
                </a:solidFill>
                <a:latin typeface="Times New Roman" pitchFamily="18" charset="0"/>
                <a:ea typeface="Times New Roman"/>
                <a:cs typeface="Times New Roman" pitchFamily="18" charset="0"/>
              </a:rPr>
              <a:t>Son teklif verme tarihi itibariyle</a:t>
            </a:r>
            <a:r>
              <a:rPr lang="tr-TR" sz="2200" dirty="0">
                <a:solidFill>
                  <a:prstClr val="black"/>
                </a:solidFill>
                <a:latin typeface="Times New Roman" pitchFamily="18" charset="0"/>
                <a:ea typeface="Times New Roman"/>
                <a:cs typeface="Times New Roman" pitchFamily="18" charset="0"/>
              </a:rPr>
              <a:t> </a:t>
            </a:r>
            <a:r>
              <a:rPr lang="tr-TR" sz="2200" b="1" dirty="0">
                <a:solidFill>
                  <a:srgbClr val="FF0000"/>
                </a:solidFill>
                <a:latin typeface="Times New Roman" pitchFamily="18" charset="0"/>
                <a:ea typeface="Times New Roman"/>
                <a:cs typeface="Times New Roman" pitchFamily="18" charset="0"/>
              </a:rPr>
              <a:t>teklif veren istekliler için</a:t>
            </a:r>
            <a:r>
              <a:rPr lang="tr-TR" sz="2200" dirty="0">
                <a:solidFill>
                  <a:prstClr val="black"/>
                </a:solidFill>
                <a:latin typeface="Times New Roman" pitchFamily="18" charset="0"/>
                <a:ea typeface="Times New Roman"/>
                <a:cs typeface="Times New Roman" pitchFamily="18" charset="0"/>
              </a:rPr>
              <a:t>, </a:t>
            </a:r>
          </a:p>
          <a:p>
            <a:pPr marL="444500" lvl="0" indent="0" algn="just">
              <a:lnSpc>
                <a:spcPct val="150000"/>
              </a:lnSpc>
              <a:spcBef>
                <a:spcPts val="0"/>
              </a:spcBef>
              <a:spcAft>
                <a:spcPts val="0"/>
              </a:spcAft>
              <a:buNone/>
            </a:pPr>
            <a:r>
              <a:rPr lang="tr-TR" sz="2200" i="1" dirty="0">
                <a:solidFill>
                  <a:prstClr val="black"/>
                </a:solidFill>
                <a:latin typeface="Times New Roman" pitchFamily="18" charset="0"/>
                <a:ea typeface="Times New Roman"/>
                <a:cs typeface="Times New Roman" pitchFamily="18" charset="0"/>
              </a:rPr>
              <a:t>(Kamu İhale Genel Tebliği - Madde 91.5.)</a:t>
            </a:r>
          </a:p>
          <a:p>
            <a:pPr marL="355600" lvl="0" indent="-355600" algn="just" fontAlgn="auto">
              <a:lnSpc>
                <a:spcPct val="150000"/>
              </a:lnSpc>
              <a:spcBef>
                <a:spcPts val="0"/>
              </a:spcBef>
              <a:spcAft>
                <a:spcPts val="0"/>
              </a:spcAft>
              <a:buSzPct val="95000"/>
              <a:buFont typeface="Wingdings" pitchFamily="2" charset="2"/>
              <a:buChar char="Ø"/>
              <a:tabLst>
                <a:tab pos="808038" algn="l"/>
              </a:tabLst>
            </a:pPr>
            <a:r>
              <a:rPr lang="tr-TR" sz="2200" b="1" dirty="0">
                <a:solidFill>
                  <a:prstClr val="black"/>
                </a:solidFill>
                <a:latin typeface="Times New Roman" pitchFamily="18" charset="0"/>
                <a:ea typeface="Times New Roman"/>
                <a:cs typeface="Times New Roman" pitchFamily="18" charset="0"/>
              </a:rPr>
              <a:t>Münferit </a:t>
            </a:r>
            <a:r>
              <a:rPr lang="tr-TR" sz="2200" b="1" dirty="0">
                <a:solidFill>
                  <a:srgbClr val="FF0000"/>
                </a:solidFill>
                <a:latin typeface="Times New Roman" pitchFamily="18" charset="0"/>
                <a:ea typeface="Times New Roman"/>
                <a:cs typeface="Times New Roman" pitchFamily="18" charset="0"/>
              </a:rPr>
              <a:t>sözleşmenin imzalanacağı tarihte </a:t>
            </a:r>
            <a:r>
              <a:rPr lang="tr-TR" sz="2200" dirty="0">
                <a:solidFill>
                  <a:prstClr val="black"/>
                </a:solidFill>
                <a:latin typeface="Times New Roman" pitchFamily="18" charset="0"/>
                <a:ea typeface="Times New Roman"/>
                <a:cs typeface="Times New Roman" pitchFamily="18" charset="0"/>
              </a:rPr>
              <a:t>ise</a:t>
            </a:r>
            <a:r>
              <a:rPr lang="tr-TR" sz="2200" b="1" dirty="0">
                <a:solidFill>
                  <a:prstClr val="black"/>
                </a:solidFill>
                <a:latin typeface="Times New Roman" pitchFamily="18" charset="0"/>
                <a:ea typeface="Times New Roman"/>
                <a:cs typeface="Times New Roman" pitchFamily="18" charset="0"/>
              </a:rPr>
              <a:t> </a:t>
            </a:r>
            <a:r>
              <a:rPr lang="tr-TR" sz="2200" dirty="0">
                <a:solidFill>
                  <a:prstClr val="black"/>
                </a:solidFill>
                <a:latin typeface="Times New Roman" pitchFamily="18" charset="0"/>
                <a:ea typeface="Times New Roman"/>
                <a:cs typeface="Times New Roman" pitchFamily="18" charset="0"/>
              </a:rPr>
              <a:t>sözleşme imzalanacak olan istekli için yasaklılık sorgulaması yapılması zorunludur. </a:t>
            </a:r>
          </a:p>
          <a:p>
            <a:pPr marL="444500" lvl="0" indent="0" algn="just" fontAlgn="auto">
              <a:lnSpc>
                <a:spcPct val="150000"/>
              </a:lnSpc>
              <a:spcBef>
                <a:spcPts val="0"/>
              </a:spcBef>
              <a:spcAft>
                <a:spcPts val="0"/>
              </a:spcAft>
              <a:buSzPct val="95000"/>
              <a:buNone/>
              <a:tabLst>
                <a:tab pos="808038" algn="l"/>
              </a:tabLst>
            </a:pPr>
            <a:r>
              <a:rPr lang="tr-TR" sz="2200" i="1" dirty="0">
                <a:solidFill>
                  <a:prstClr val="black"/>
                </a:solidFill>
                <a:latin typeface="Times New Roman" pitchFamily="18" charset="0"/>
                <a:ea typeface="Times New Roman"/>
                <a:cs typeface="Times New Roman" pitchFamily="18" charset="0"/>
              </a:rPr>
              <a:t>(Çerçeve Anlaşma İhaleleri Uygulama Yönetmeliği Madde - 43.) </a:t>
            </a:r>
          </a:p>
          <a:p>
            <a:pPr marL="0" lvl="0" indent="0" algn="just" fontAlgn="auto">
              <a:lnSpc>
                <a:spcPct val="1500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654059"/>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A.5. Yasaklılık Teyidi </a:t>
            </a:r>
            <a:r>
              <a:rPr lang="tr-TR" sz="2400" b="1" kern="0" dirty="0" smtClean="0">
                <a:solidFill>
                  <a:srgbClr val="FF0000"/>
                </a:solidFill>
                <a:latin typeface="Times New Roman" pitchFamily="18" charset="0"/>
                <a:cs typeface="Times New Roman" pitchFamily="18" charset="0"/>
              </a:rPr>
              <a:t>İşlemleri</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6620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14256"/>
            <a:ext cx="8229600" cy="4955104"/>
          </a:xfrm>
        </p:spPr>
        <p:txBody>
          <a:bodyPr rtlCol="0">
            <a:noAutofit/>
          </a:bodyPr>
          <a:lstStyle/>
          <a:p>
            <a:pPr marL="0" lvl="0" indent="0" algn="just" fontAlgn="auto">
              <a:lnSpc>
                <a:spcPts val="3120"/>
              </a:lnSpc>
              <a:spcBef>
                <a:spcPts val="0"/>
              </a:spcBef>
              <a:spcAft>
                <a:spcPts val="0"/>
              </a:spcAft>
              <a:buSzPct val="95000"/>
              <a:buNone/>
            </a:pPr>
            <a:r>
              <a:rPr lang="tr-TR" sz="2200" b="1" u="sng" dirty="0">
                <a:solidFill>
                  <a:prstClr val="black"/>
                </a:solidFill>
                <a:latin typeface="Times New Roman" pitchFamily="18" charset="0"/>
                <a:ea typeface="Times New Roman"/>
                <a:cs typeface="Times New Roman" pitchFamily="18" charset="0"/>
              </a:rPr>
              <a:t>Yasaklılık teyidi yapılırken: </a:t>
            </a:r>
          </a:p>
          <a:p>
            <a:pPr marL="274320" lvl="0" indent="-274320" algn="just" fontAlgn="auto">
              <a:lnSpc>
                <a:spcPts val="3120"/>
              </a:lnSpc>
              <a:spcBef>
                <a:spcPts val="1800"/>
              </a:spcBef>
              <a:spcAft>
                <a:spcPts val="0"/>
              </a:spcAft>
              <a:buSzPct val="95000"/>
              <a:buFont typeface="Wingdings" pitchFamily="2" charset="2"/>
              <a:buChar char="v"/>
            </a:pPr>
            <a:r>
              <a:rPr lang="tr-TR" sz="2200" dirty="0">
                <a:solidFill>
                  <a:prstClr val="black"/>
                </a:solidFill>
                <a:latin typeface="Times New Roman" pitchFamily="18" charset="0"/>
                <a:ea typeface="Times New Roman"/>
                <a:cs typeface="Times New Roman" pitchFamily="18" charset="0"/>
              </a:rPr>
              <a:t>Aday ve isteklilerin kendileri,</a:t>
            </a:r>
          </a:p>
          <a:p>
            <a:pPr marL="274320" lvl="0" indent="-274320" algn="just" fontAlgn="auto">
              <a:lnSpc>
                <a:spcPts val="3120"/>
              </a:lnSpc>
              <a:spcBef>
                <a:spcPts val="1800"/>
              </a:spcBef>
              <a:spcAft>
                <a:spcPts val="0"/>
              </a:spcAft>
              <a:buSzPct val="95000"/>
              <a:buFont typeface="Wingdings" pitchFamily="2" charset="2"/>
              <a:buChar char="v"/>
            </a:pPr>
            <a:r>
              <a:rPr lang="tr-TR" sz="2200" dirty="0">
                <a:solidFill>
                  <a:prstClr val="black"/>
                </a:solidFill>
                <a:latin typeface="Times New Roman" pitchFamily="18" charset="0"/>
                <a:ea typeface="Times New Roman"/>
                <a:cs typeface="Times New Roman" pitchFamily="18" charset="0"/>
              </a:rPr>
              <a:t>Şahıs şirketi ortakları</a:t>
            </a:r>
          </a:p>
          <a:p>
            <a:pPr marL="274320" lvl="0" indent="-274320" algn="just" fontAlgn="auto">
              <a:lnSpc>
                <a:spcPts val="3120"/>
              </a:lnSpc>
              <a:spcBef>
                <a:spcPts val="1800"/>
              </a:spcBef>
              <a:spcAft>
                <a:spcPts val="0"/>
              </a:spcAft>
              <a:buSzPct val="95000"/>
              <a:buFont typeface="Wingdings" pitchFamily="2" charset="2"/>
              <a:buChar char="v"/>
            </a:pPr>
            <a:r>
              <a:rPr lang="tr-TR" sz="2200" dirty="0">
                <a:latin typeface="Times New Roman"/>
                <a:ea typeface="Times New Roman"/>
              </a:rPr>
              <a:t>Tüzel kişi aday veya isteklilerin % 50’den fazla hissesine sahip ortakları</a:t>
            </a:r>
            <a:endParaRPr lang="tr-TR" sz="2200" dirty="0">
              <a:solidFill>
                <a:srgbClr val="FF0000"/>
              </a:solidFill>
              <a:latin typeface="Times New Roman" pitchFamily="18" charset="0"/>
              <a:ea typeface="Times New Roman"/>
              <a:cs typeface="Times New Roman" pitchFamily="18" charset="0"/>
            </a:endParaRPr>
          </a:p>
          <a:p>
            <a:pPr marL="274320" lvl="0" indent="-274320" algn="just" fontAlgn="auto">
              <a:lnSpc>
                <a:spcPts val="3120"/>
              </a:lnSpc>
              <a:spcBef>
                <a:spcPts val="1800"/>
              </a:spcBef>
              <a:spcAft>
                <a:spcPts val="0"/>
              </a:spcAft>
              <a:buSzPct val="95000"/>
              <a:buFont typeface="Wingdings" pitchFamily="2" charset="2"/>
              <a:buChar char="v"/>
            </a:pPr>
            <a:r>
              <a:rPr lang="tr-TR" sz="2200" dirty="0">
                <a:solidFill>
                  <a:prstClr val="black"/>
                </a:solidFill>
                <a:latin typeface="Times New Roman" pitchFamily="18" charset="0"/>
                <a:ea typeface="Times New Roman"/>
                <a:cs typeface="Times New Roman" pitchFamily="18" charset="0"/>
              </a:rPr>
              <a:t>Başvuru veya teklifi ya da sözleşmeyi imzalayan, başka bir ifade ile ihaleye katılan vekil ve temsilcileri hakkında yasaklılık sorgulaması yapılacaktır.</a:t>
            </a:r>
          </a:p>
          <a:p>
            <a:pPr marL="0" lvl="0" indent="0" algn="just" fontAlgn="auto">
              <a:lnSpc>
                <a:spcPts val="3120"/>
              </a:lnSpc>
              <a:spcBef>
                <a:spcPts val="1800"/>
              </a:spcBef>
              <a:spcAft>
                <a:spcPts val="0"/>
              </a:spcAft>
              <a:buSzPct val="95000"/>
              <a:buNone/>
            </a:pPr>
            <a:r>
              <a:rPr lang="tr-TR" sz="2200" i="1" dirty="0">
                <a:solidFill>
                  <a:prstClr val="black"/>
                </a:solidFill>
                <a:latin typeface="Times New Roman" pitchFamily="18" charset="0"/>
                <a:ea typeface="Times New Roman"/>
                <a:cs typeface="Times New Roman" pitchFamily="18" charset="0"/>
              </a:rPr>
              <a:t>(Kamu İhale Genel Tebliği 30.5)</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A.5. Yasaklılık Teyidi </a:t>
            </a:r>
            <a:r>
              <a:rPr lang="tr-TR" sz="2400" b="1" kern="0" dirty="0" smtClean="0">
                <a:solidFill>
                  <a:srgbClr val="FF0000"/>
                </a:solidFill>
                <a:latin typeface="Times New Roman" pitchFamily="18" charset="0"/>
                <a:cs typeface="Times New Roman" pitchFamily="18" charset="0"/>
              </a:rPr>
              <a:t>İşlemleri</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5886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a:lnSpc>
                <a:spcPct val="150000"/>
              </a:lnSpc>
              <a:spcBef>
                <a:spcPct val="0"/>
              </a:spcBef>
              <a:spcAft>
                <a:spcPts val="0"/>
              </a:spcAft>
              <a:buNone/>
            </a:pPr>
            <a:r>
              <a:rPr lang="tr-TR" sz="2200" b="1" u="sng" dirty="0">
                <a:solidFill>
                  <a:prstClr val="black"/>
                </a:solidFill>
                <a:latin typeface="Times New Roman"/>
                <a:cs typeface="Arial" charset="0"/>
              </a:rPr>
              <a:t>Haklarında yasaklama kararı verilenlerin;</a:t>
            </a:r>
          </a:p>
          <a:p>
            <a:pPr marL="355600" lvl="1" indent="-355600" algn="just">
              <a:lnSpc>
                <a:spcPts val="3300"/>
              </a:lnSpc>
              <a:spcBef>
                <a:spcPts val="3000"/>
              </a:spcBef>
              <a:spcAft>
                <a:spcPts val="0"/>
              </a:spcAft>
              <a:buSzPct val="85000"/>
              <a:buFont typeface="Wingdings" pitchFamily="2" charset="2"/>
              <a:buChar char="Ø"/>
            </a:pPr>
            <a:r>
              <a:rPr lang="tr-TR" sz="2200" dirty="0">
                <a:solidFill>
                  <a:prstClr val="black"/>
                </a:solidFill>
                <a:latin typeface="Times New Roman"/>
                <a:cs typeface="Arial" charset="0"/>
              </a:rPr>
              <a:t>Şahıs şirketi olması halinde şirket ortaklarının tamamı hakkında,</a:t>
            </a:r>
          </a:p>
          <a:p>
            <a:pPr marL="355600" lvl="1" indent="-355600" algn="just">
              <a:lnSpc>
                <a:spcPts val="3300"/>
              </a:lnSpc>
              <a:spcBef>
                <a:spcPts val="3000"/>
              </a:spcBef>
              <a:spcAft>
                <a:spcPts val="0"/>
              </a:spcAft>
              <a:buSzPct val="85000"/>
              <a:buFont typeface="Wingdings" pitchFamily="2" charset="2"/>
              <a:buChar char="Ø"/>
            </a:pPr>
            <a:r>
              <a:rPr lang="tr-TR" sz="2200" dirty="0">
                <a:solidFill>
                  <a:prstClr val="black"/>
                </a:solidFill>
                <a:latin typeface="Times New Roman"/>
                <a:cs typeface="Arial" charset="0"/>
              </a:rPr>
              <a:t>Sermaye şirketi olması halinde sermayesinin yarısından fazlasına sahip olan gerçek veya tüzel kişi ortakları hakkında, yasaklama kararı verilir.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A.6. Haklarında Yasaklama Verilen Gerçek veya Tüzel </a:t>
            </a:r>
            <a:r>
              <a:rPr lang="tr-TR" sz="2400" b="1" kern="0" dirty="0" smtClean="0">
                <a:solidFill>
                  <a:srgbClr val="FF0000"/>
                </a:solidFill>
                <a:latin typeface="Times New Roman" pitchFamily="18" charset="0"/>
                <a:cs typeface="Times New Roman" pitchFamily="18" charset="0"/>
              </a:rPr>
              <a:t>Kişiler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3534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a:lnSpc>
                <a:spcPts val="2640"/>
              </a:lnSpc>
              <a:spcBef>
                <a:spcPct val="0"/>
              </a:spcBef>
              <a:spcAft>
                <a:spcPts val="0"/>
              </a:spcAft>
              <a:buNone/>
            </a:pPr>
            <a:r>
              <a:rPr lang="tr-TR" sz="2200" b="1" u="sng" dirty="0">
                <a:solidFill>
                  <a:prstClr val="black"/>
                </a:solidFill>
                <a:latin typeface="Times New Roman"/>
                <a:cs typeface="Arial" charset="0"/>
              </a:rPr>
              <a:t>Yasaklama kararı verilenlerin gerçek veya tüzel kişi olması durumuna göre; </a:t>
            </a:r>
          </a:p>
          <a:p>
            <a:pPr marL="355600" lvl="0" indent="-355600" algn="just" defTabSz="255588">
              <a:lnSpc>
                <a:spcPts val="3300"/>
              </a:lnSpc>
              <a:spcBef>
                <a:spcPts val="2400"/>
              </a:spcBef>
              <a:spcAft>
                <a:spcPts val="0"/>
              </a:spcAft>
              <a:buFont typeface="Wingdings" pitchFamily="2" charset="2"/>
              <a:buChar char="Ø"/>
              <a:tabLst>
                <a:tab pos="712788" algn="l"/>
              </a:tabLst>
            </a:pPr>
            <a:r>
              <a:rPr lang="tr-TR" sz="2200" dirty="0">
                <a:solidFill>
                  <a:prstClr val="black"/>
                </a:solidFill>
                <a:latin typeface="Times New Roman"/>
                <a:cs typeface="Arial" charset="0"/>
              </a:rPr>
              <a:t>Ayrıca bir şahıs şirketinde ortak olmaları halinde bu şahıs şirketi hakkında, </a:t>
            </a:r>
          </a:p>
          <a:p>
            <a:pPr marL="355600" lvl="0" indent="-355600" algn="just">
              <a:lnSpc>
                <a:spcPts val="3300"/>
              </a:lnSpc>
              <a:spcBef>
                <a:spcPts val="2400"/>
              </a:spcBef>
              <a:spcAft>
                <a:spcPts val="0"/>
              </a:spcAft>
              <a:buFont typeface="Wingdings" pitchFamily="2" charset="2"/>
              <a:buChar char="Ø"/>
            </a:pPr>
            <a:r>
              <a:rPr lang="tr-TR" sz="2200" dirty="0">
                <a:solidFill>
                  <a:prstClr val="black"/>
                </a:solidFill>
                <a:latin typeface="Times New Roman"/>
                <a:cs typeface="Arial" charset="0"/>
              </a:rPr>
              <a:t>Sermaye şirketinde ortak olmaları halinde ise sermayesinin yarısından fazlasına sahip olmaları kaydıyla bu sermaye şirketi hakkında da yasaklama kararı verilir.</a:t>
            </a:r>
          </a:p>
          <a:p>
            <a:pPr marL="0" lvl="0" indent="0" algn="just">
              <a:lnSpc>
                <a:spcPts val="3300"/>
              </a:lnSpc>
              <a:spcBef>
                <a:spcPts val="2400"/>
              </a:spcBef>
              <a:spcAft>
                <a:spcPts val="0"/>
              </a:spcAft>
              <a:buNone/>
            </a:pPr>
            <a:r>
              <a:rPr lang="tr-TR" sz="2200" i="1" dirty="0">
                <a:solidFill>
                  <a:prstClr val="black"/>
                </a:solidFill>
                <a:latin typeface="Times New Roman"/>
                <a:cs typeface="Arial" charset="0"/>
              </a:rPr>
              <a:t>(4735 Sayılı Kanun – Madde 26.)</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A.6. Haklarında Yasaklama Verilen Gerçek veya Tüzel </a:t>
            </a:r>
            <a:r>
              <a:rPr lang="tr-TR" sz="2400" b="1" kern="0" dirty="0" smtClean="0">
                <a:solidFill>
                  <a:srgbClr val="FF0000"/>
                </a:solidFill>
                <a:latin typeface="Times New Roman" pitchFamily="18" charset="0"/>
                <a:cs typeface="Times New Roman" pitchFamily="18" charset="0"/>
              </a:rPr>
              <a:t>Kişiler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39612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556792"/>
            <a:ext cx="8229600" cy="4752528"/>
          </a:xfrm>
        </p:spPr>
        <p:txBody>
          <a:bodyPr rtlCol="0">
            <a:noAutofit/>
          </a:bodyPr>
          <a:lstStyle/>
          <a:p>
            <a:pPr marL="0" indent="0" algn="ctr" fontAlgn="auto">
              <a:spcAft>
                <a:spcPts val="0"/>
              </a:spcAft>
              <a:buNone/>
              <a:defRPr/>
            </a:pPr>
            <a:r>
              <a:rPr lang="tr-TR" sz="2200" b="1" dirty="0" smtClean="0">
                <a:solidFill>
                  <a:srgbClr val="FF0000"/>
                </a:solidFill>
                <a:latin typeface="Times New Roman" panose="02020603050405020304" pitchFamily="18" charset="0"/>
                <a:cs typeface="Times New Roman" panose="02020603050405020304" pitchFamily="18" charset="0"/>
              </a:rPr>
              <a:t>SUNUM PLANI</a:t>
            </a:r>
          </a:p>
          <a:p>
            <a:pPr marL="0" indent="0" algn="ctr" fontAlgn="auto">
              <a:spcAft>
                <a:spcPts val="0"/>
              </a:spcAft>
              <a:buNone/>
              <a:defRPr/>
            </a:pPr>
            <a:endParaRPr lang="tr-TR" sz="2200" b="1" dirty="0">
              <a:solidFill>
                <a:srgbClr val="FF0000"/>
              </a:solidFill>
              <a:latin typeface="Times New Roman" panose="02020603050405020304" pitchFamily="18" charset="0"/>
              <a:cs typeface="Times New Roman" panose="02020603050405020304" pitchFamily="18" charset="0"/>
            </a:endParaRPr>
          </a:p>
          <a:p>
            <a:pPr marL="457200" indent="-457200" algn="ctr" fontAlgn="auto">
              <a:spcAft>
                <a:spcPts val="0"/>
              </a:spcAft>
              <a:buFont typeface="+mj-lt"/>
              <a:buAutoNum type="alphaUcPeriod" startAt="2"/>
              <a:defRPr/>
            </a:pPr>
            <a:r>
              <a:rPr lang="tr-TR" dirty="0" smtClean="0">
                <a:solidFill>
                  <a:srgbClr val="FF0000"/>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Yasaklamayı Gerektirir Durumların İdarelerce Tespiti ve Bildirilmesi</a:t>
            </a:r>
            <a:r>
              <a:rPr lang="tr-TR" b="1" dirty="0" smtClean="0">
                <a:solidFill>
                  <a:schemeClr val="tx1"/>
                </a:solidFill>
              </a:rPr>
              <a:t> </a:t>
            </a:r>
          </a:p>
          <a:p>
            <a:pPr marL="457200" indent="-457200" fontAlgn="auto">
              <a:spcAft>
                <a:spcPts val="0"/>
              </a:spcAft>
              <a:buFont typeface="+mj-lt"/>
              <a:buAutoNum type="alphaUcPeriod" startAt="2"/>
              <a:defRPr/>
            </a:pPr>
            <a:endParaRPr lang="tr-TR" sz="1000" dirty="0">
              <a:solidFill>
                <a:schemeClr val="tx1"/>
              </a:solidFill>
            </a:endParaRPr>
          </a:p>
          <a:p>
            <a:pPr marL="914400" lvl="1" indent="-373063" fontAlgn="auto">
              <a:lnSpc>
                <a:spcPts val="3300"/>
              </a:lnSpc>
              <a:spcBef>
                <a:spcPts val="1200"/>
              </a:spcBef>
              <a:spcAft>
                <a:spcPts val="0"/>
              </a:spcAft>
              <a:buFont typeface="+mj-lt"/>
              <a:buAutoNum type="arabicPeriod"/>
              <a:defRPr/>
            </a:pPr>
            <a:r>
              <a:rPr lang="tr-TR" sz="2200" dirty="0" smtClean="0">
                <a:latin typeface="Times New Roman" pitchFamily="18" charset="0"/>
                <a:cs typeface="Times New Roman" pitchFamily="18" charset="0"/>
              </a:rPr>
              <a:t>Cumhuriyet </a:t>
            </a:r>
            <a:r>
              <a:rPr lang="tr-TR" sz="2200" dirty="0">
                <a:latin typeface="Times New Roman" pitchFamily="18" charset="0"/>
                <a:cs typeface="Times New Roman" pitchFamily="18" charset="0"/>
              </a:rPr>
              <a:t>Savcılığına Bildirim</a:t>
            </a:r>
          </a:p>
          <a:p>
            <a:pPr marL="914400" lvl="1" indent="-373063" fontAlgn="auto">
              <a:spcBef>
                <a:spcPts val="1200"/>
              </a:spcBef>
              <a:spcAft>
                <a:spcPts val="0"/>
              </a:spcAft>
              <a:buFont typeface="+mj-lt"/>
              <a:buAutoNum type="arabicPeriod"/>
              <a:defRPr/>
            </a:pPr>
            <a:r>
              <a:rPr lang="tr-TR" sz="2200" dirty="0">
                <a:latin typeface="Times New Roman" pitchFamily="18" charset="0"/>
                <a:cs typeface="Times New Roman" pitchFamily="18" charset="0"/>
              </a:rPr>
              <a:t>Yasaklama Taleplerinin Bakanlığa Bildirimi</a:t>
            </a:r>
          </a:p>
          <a:p>
            <a:pPr marL="914400" lvl="1" indent="-373063" fontAlgn="auto">
              <a:lnSpc>
                <a:spcPts val="2640"/>
              </a:lnSpc>
              <a:spcBef>
                <a:spcPts val="1200"/>
              </a:spcBef>
              <a:spcAft>
                <a:spcPts val="0"/>
              </a:spcAft>
              <a:buFont typeface="+mj-lt"/>
              <a:buAutoNum type="arabicPeriod"/>
              <a:defRPr/>
            </a:pPr>
            <a:r>
              <a:rPr lang="tr-TR" sz="2200" dirty="0">
                <a:latin typeface="Times New Roman" pitchFamily="18" charset="0"/>
                <a:cs typeface="Times New Roman" pitchFamily="18" charset="0"/>
              </a:rPr>
              <a:t>Yasaklama Taleplerinde Gönderilmesi Gereken Bilgi ve Belgeler</a:t>
            </a:r>
          </a:p>
          <a:p>
            <a:pPr marL="400050" lvl="1" indent="0" fontAlgn="auto">
              <a:spcAft>
                <a:spcPts val="0"/>
              </a:spcAft>
              <a:buNone/>
              <a:defRPr/>
            </a:pPr>
            <a:endParaRPr lang="tr-TR" sz="2200" dirty="0">
              <a:solidFill>
                <a:srgbClr val="FF0000"/>
              </a:solidFill>
              <a:latin typeface="Times New Roman" panose="02020603050405020304" pitchFamily="18" charset="0"/>
              <a:cs typeface="Times New Roman" panose="02020603050405020304" pitchFamily="18" charset="0"/>
            </a:endParaRPr>
          </a:p>
          <a:p>
            <a:pPr marL="541337" lvl="1" indent="0">
              <a:lnSpc>
                <a:spcPct val="110000"/>
              </a:lnSpc>
              <a:buNone/>
              <a:defRPr/>
            </a:pPr>
            <a:endParaRPr lang="fr-FR" sz="2200" dirty="0">
              <a:latin typeface="Times New Roman" panose="02020603050405020304" pitchFamily="18" charset="0"/>
              <a:cs typeface="Times New Roman" panose="02020603050405020304" pitchFamily="18" charset="0"/>
            </a:endParaRP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00683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a:lnSpc>
                <a:spcPct val="160000"/>
              </a:lnSpc>
              <a:spcBef>
                <a:spcPct val="0"/>
              </a:spcBef>
              <a:spcAft>
                <a:spcPts val="0"/>
              </a:spcAft>
              <a:buNone/>
            </a:pPr>
            <a:r>
              <a:rPr lang="tr-TR" sz="2200" b="1" u="sng" dirty="0">
                <a:solidFill>
                  <a:prstClr val="black"/>
                </a:solidFill>
                <a:latin typeface="Times New Roman"/>
                <a:cs typeface="Arial" charset="0"/>
              </a:rPr>
              <a:t>Geçici Teminatın Gelir Kaydedileceği Durumlar:</a:t>
            </a:r>
          </a:p>
          <a:p>
            <a:pPr marL="355600" lvl="0" indent="-35560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Teklifin esasını değiştirecek nitelikte olmaması kaydıyla, belgelerde yer alan bilgi eksikliğinin idarece belirlenen sürede istekli tarafından tamamlanmaması,</a:t>
            </a:r>
          </a:p>
          <a:p>
            <a:pPr marL="355600" lvl="0" indent="-35560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4734 sayılı Kamu İhale Kanununun 10 uncu maddesi kapsamında istenilen belgelerden; </a:t>
            </a:r>
          </a:p>
          <a:p>
            <a:pPr marL="719138" lvl="0" indent="-363538" algn="just">
              <a:lnSpc>
                <a:spcPts val="3300"/>
              </a:lnSpc>
              <a:spcBef>
                <a:spcPct val="0"/>
              </a:spcBef>
              <a:buFont typeface="Arial" pitchFamily="34" charset="0"/>
              <a:buChar char="•"/>
            </a:pPr>
            <a:r>
              <a:rPr lang="tr-TR" sz="2200" dirty="0">
                <a:solidFill>
                  <a:prstClr val="black"/>
                </a:solidFill>
                <a:latin typeface="Times New Roman"/>
                <a:cs typeface="Arial" charset="0"/>
              </a:rPr>
              <a:t>İstekli tarafından gerçeğe aykırı hususlar içeren taahhütname sunulması,</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A.7. Teminatların Gelir </a:t>
            </a:r>
            <a:r>
              <a:rPr lang="tr-TR" sz="2400" b="1" kern="0" dirty="0" smtClean="0">
                <a:solidFill>
                  <a:srgbClr val="FF0000"/>
                </a:solidFill>
                <a:latin typeface="Times New Roman" pitchFamily="18" charset="0"/>
                <a:cs typeface="Times New Roman" pitchFamily="18" charset="0"/>
              </a:rPr>
              <a:t>Kaydedileceği Durumlar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696169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61365"/>
            <a:ext cx="8229600" cy="4430944"/>
          </a:xfrm>
        </p:spPr>
        <p:txBody>
          <a:bodyPr rtlCol="0">
            <a:normAutofit fontScale="92500"/>
          </a:bodyPr>
          <a:lstStyle/>
          <a:p>
            <a:pPr marL="719138" lvl="0" indent="-363538" algn="just">
              <a:lnSpc>
                <a:spcPct val="150000"/>
              </a:lnSpc>
              <a:spcBef>
                <a:spcPts val="0"/>
              </a:spcBef>
              <a:buFont typeface="Arial" pitchFamily="34" charset="0"/>
              <a:buChar char="•"/>
            </a:pPr>
            <a:endParaRPr lang="tr-TR" sz="2200" dirty="0" smtClean="0">
              <a:solidFill>
                <a:prstClr val="black"/>
              </a:solidFill>
              <a:latin typeface="Times New Roman"/>
              <a:cs typeface="Arial" charset="0"/>
            </a:endParaRPr>
          </a:p>
          <a:p>
            <a:pPr marL="719138" lvl="0" indent="-363538" algn="just">
              <a:lnSpc>
                <a:spcPct val="150000"/>
              </a:lnSpc>
              <a:spcBef>
                <a:spcPts val="0"/>
              </a:spcBef>
              <a:buFont typeface="Arial" pitchFamily="34" charset="0"/>
              <a:buChar char="•"/>
            </a:pPr>
            <a:r>
              <a:rPr lang="tr-TR" sz="2200" dirty="0" smtClean="0">
                <a:solidFill>
                  <a:prstClr val="black"/>
                </a:solidFill>
                <a:latin typeface="Times New Roman"/>
                <a:cs typeface="Arial" charset="0"/>
              </a:rPr>
              <a:t>İsteklilerin </a:t>
            </a:r>
            <a:r>
              <a:rPr lang="tr-TR" sz="2200" dirty="0">
                <a:solidFill>
                  <a:prstClr val="black"/>
                </a:solidFill>
                <a:latin typeface="Times New Roman"/>
                <a:cs typeface="Arial" charset="0"/>
              </a:rPr>
              <a:t>taahhüt edilen duruma aykırı hususlarının bulunduğunun anlaşılması </a:t>
            </a:r>
            <a:r>
              <a:rPr lang="tr-TR" sz="2200" i="1" dirty="0">
                <a:solidFill>
                  <a:prstClr val="black"/>
                </a:solidFill>
                <a:latin typeface="Times New Roman"/>
                <a:cs typeface="Arial" charset="0"/>
              </a:rPr>
              <a:t>(sosyal güvenlik prim veya vergi borcu bulunması gibi)</a:t>
            </a:r>
            <a:r>
              <a:rPr lang="tr-TR" sz="2200" dirty="0">
                <a:solidFill>
                  <a:prstClr val="black"/>
                </a:solidFill>
                <a:latin typeface="Times New Roman"/>
                <a:cs typeface="Arial" charset="0"/>
              </a:rPr>
              <a:t>,</a:t>
            </a:r>
          </a:p>
          <a:p>
            <a:pPr marL="719138" lvl="0" indent="-363538" algn="just">
              <a:lnSpc>
                <a:spcPct val="150000"/>
              </a:lnSpc>
              <a:spcBef>
                <a:spcPts val="0"/>
              </a:spcBef>
              <a:buFont typeface="Arial" pitchFamily="34" charset="0"/>
              <a:buChar char="•"/>
            </a:pPr>
            <a:r>
              <a:rPr lang="tr-TR" sz="2200" b="1" dirty="0">
                <a:solidFill>
                  <a:prstClr val="black"/>
                </a:solidFill>
                <a:latin typeface="Times New Roman"/>
                <a:cs typeface="Arial" charset="0"/>
              </a:rPr>
              <a:t>İhaleye katılamayacaklar arasında sayılanlardan olduğu </a:t>
            </a:r>
            <a:r>
              <a:rPr lang="tr-TR" sz="2200" dirty="0">
                <a:solidFill>
                  <a:prstClr val="black"/>
                </a:solidFill>
                <a:latin typeface="Times New Roman"/>
                <a:cs typeface="Arial" charset="0"/>
              </a:rPr>
              <a:t>halde ihaleye katılınmış olması,</a:t>
            </a:r>
          </a:p>
          <a:p>
            <a:pPr marL="719138" lvl="0" indent="-363538" algn="just">
              <a:lnSpc>
                <a:spcPct val="150000"/>
              </a:lnSpc>
              <a:spcBef>
                <a:spcPts val="0"/>
              </a:spcBef>
              <a:buFont typeface="Arial" pitchFamily="34" charset="0"/>
              <a:buChar char="•"/>
            </a:pPr>
            <a:r>
              <a:rPr lang="tr-TR" sz="2200" dirty="0">
                <a:solidFill>
                  <a:prstClr val="black"/>
                </a:solidFill>
                <a:latin typeface="Times New Roman"/>
                <a:cs typeface="Arial" charset="0"/>
              </a:rPr>
              <a:t>İhaleyi kazanan istekli veya ikinci en avantajlı teklif sahibinin Kanunda belirtilen sürede kesin teminatını vermemesi ve </a:t>
            </a:r>
            <a:r>
              <a:rPr lang="tr-TR" sz="2200" b="1" dirty="0">
                <a:solidFill>
                  <a:prstClr val="black"/>
                </a:solidFill>
                <a:latin typeface="Times New Roman"/>
                <a:cs typeface="Arial" charset="0"/>
              </a:rPr>
              <a:t>sözleşmeyi imzalamaması </a:t>
            </a:r>
            <a:r>
              <a:rPr lang="tr-TR" sz="2200" dirty="0">
                <a:solidFill>
                  <a:prstClr val="black"/>
                </a:solidFill>
                <a:latin typeface="Times New Roman"/>
                <a:cs typeface="Arial" charset="0"/>
              </a:rPr>
              <a:t>durumlarında </a:t>
            </a:r>
            <a:r>
              <a:rPr lang="tr-TR" sz="2200" b="1" dirty="0">
                <a:solidFill>
                  <a:prstClr val="black"/>
                </a:solidFill>
                <a:latin typeface="Times New Roman"/>
                <a:cs typeface="Arial" charset="0"/>
              </a:rPr>
              <a:t>geçici teminat iade edilmeyerek gelir kaydedilir.</a:t>
            </a:r>
          </a:p>
          <a:p>
            <a:pPr marL="0" lvl="0" indent="0" algn="just" fontAlgn="auto">
              <a:lnSpc>
                <a:spcPct val="1500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A.7. Teminatların Gelir Kaydedileceği Durumlar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71220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88840"/>
            <a:ext cx="8229600" cy="4513114"/>
          </a:xfrm>
        </p:spPr>
        <p:txBody>
          <a:bodyPr rtlCol="0">
            <a:normAutofit/>
          </a:bodyPr>
          <a:lstStyle/>
          <a:p>
            <a:pPr marL="792163" lvl="0" algn="just">
              <a:lnSpc>
                <a:spcPct val="150000"/>
              </a:lnSpc>
              <a:spcBef>
                <a:spcPct val="0"/>
              </a:spcBef>
              <a:buFont typeface="Wingdings" pitchFamily="2" charset="2"/>
              <a:buChar char="v"/>
            </a:pPr>
            <a:r>
              <a:rPr lang="tr-TR" sz="2200" dirty="0">
                <a:latin typeface="Times New Roman"/>
                <a:cs typeface="Arial" charset="0"/>
              </a:rPr>
              <a:t>Ancak 4734 sayılı Kanunun </a:t>
            </a:r>
            <a:r>
              <a:rPr lang="tr-TR" sz="2200" dirty="0">
                <a:latin typeface="Times New Roman"/>
                <a:cs typeface="Arial" charset="0"/>
                <a:hlinkClick r:id="rId2" action="ppaction://hlinkfile"/>
              </a:rPr>
              <a:t>17 </a:t>
            </a:r>
            <a:r>
              <a:rPr lang="tr-TR" sz="2200" dirty="0" err="1">
                <a:latin typeface="Times New Roman"/>
                <a:cs typeface="Arial" charset="0"/>
                <a:hlinkClick r:id="rId2" action="ppaction://hlinkfile"/>
              </a:rPr>
              <a:t>nci</a:t>
            </a:r>
            <a:r>
              <a:rPr lang="tr-TR" sz="2200" dirty="0">
                <a:latin typeface="Times New Roman"/>
                <a:cs typeface="Arial" charset="0"/>
                <a:hlinkClick r:id="rId2" action="ppaction://hlinkfile"/>
              </a:rPr>
              <a:t> madde</a:t>
            </a:r>
            <a:r>
              <a:rPr lang="tr-TR" sz="2200" dirty="0">
                <a:latin typeface="Times New Roman"/>
                <a:cs typeface="Arial" charset="0"/>
              </a:rPr>
              <a:t>sinin (a), (b), (c) ve (d) bentleri kapsamında verilen yasaklama kararlarında geçici teminatlar gelir kaydedilmeyecek olup, </a:t>
            </a:r>
            <a:r>
              <a:rPr lang="tr-TR" sz="2200" b="1" dirty="0">
                <a:latin typeface="Times New Roman"/>
                <a:cs typeface="Arial" charset="0"/>
              </a:rPr>
              <a:t>sadece 17 </a:t>
            </a:r>
            <a:r>
              <a:rPr lang="tr-TR" sz="2200" b="1" dirty="0" err="1">
                <a:latin typeface="Times New Roman"/>
                <a:cs typeface="Arial" charset="0"/>
              </a:rPr>
              <a:t>nci</a:t>
            </a:r>
            <a:r>
              <a:rPr lang="tr-TR" sz="2200" b="1" dirty="0">
                <a:latin typeface="Times New Roman"/>
                <a:cs typeface="Arial" charset="0"/>
              </a:rPr>
              <a:t> maddenin (e) bendi kapsamında</a:t>
            </a:r>
            <a:r>
              <a:rPr lang="tr-TR" sz="2200" dirty="0">
                <a:latin typeface="Times New Roman"/>
                <a:cs typeface="Arial" charset="0"/>
              </a:rPr>
              <a:t> verilen yasaklama kararlarında </a:t>
            </a:r>
            <a:r>
              <a:rPr lang="tr-TR" sz="2200" b="1" dirty="0">
                <a:latin typeface="Times New Roman"/>
                <a:cs typeface="Arial" charset="0"/>
              </a:rPr>
              <a:t>geçici teminat gelir kaydedilecektir.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A.7. Teminatların Gelir Kaydedileceği Durumlar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83712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marL="0" lvl="0" indent="0" algn="just">
              <a:lnSpc>
                <a:spcPct val="160000"/>
              </a:lnSpc>
              <a:spcBef>
                <a:spcPct val="0"/>
              </a:spcBef>
              <a:spcAft>
                <a:spcPts val="0"/>
              </a:spcAft>
              <a:buNone/>
            </a:pPr>
            <a:r>
              <a:rPr lang="tr-TR" sz="2200" b="1" u="sng" dirty="0">
                <a:solidFill>
                  <a:prstClr val="black"/>
                </a:solidFill>
                <a:latin typeface="Times New Roman"/>
                <a:cs typeface="Arial" charset="0"/>
              </a:rPr>
              <a:t>Kesin Teminatın Gelir Kaydedileceği durumlar:</a:t>
            </a:r>
          </a:p>
          <a:p>
            <a:pPr lvl="0" algn="just">
              <a:lnSpc>
                <a:spcPts val="3300"/>
              </a:lnSpc>
              <a:spcBef>
                <a:spcPts val="1200"/>
              </a:spcBef>
              <a:spcAft>
                <a:spcPts val="0"/>
              </a:spcAft>
              <a:buFont typeface="Wingdings" pitchFamily="2" charset="2"/>
              <a:buChar char="Ø"/>
            </a:pPr>
            <a:r>
              <a:rPr lang="tr-TR" sz="2200" dirty="0" smtClean="0">
                <a:solidFill>
                  <a:prstClr val="black"/>
                </a:solidFill>
                <a:latin typeface="Times New Roman"/>
                <a:cs typeface="Arial" charset="0"/>
              </a:rPr>
              <a:t>Teklif Sahibinin </a:t>
            </a:r>
            <a:r>
              <a:rPr lang="tr-TR" sz="2200" dirty="0">
                <a:solidFill>
                  <a:prstClr val="black"/>
                </a:solidFill>
                <a:latin typeface="Times New Roman"/>
                <a:cs typeface="Arial" charset="0"/>
              </a:rPr>
              <a:t>Prim ve Vergi Borçları,</a:t>
            </a:r>
          </a:p>
          <a:p>
            <a:pPr lvl="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Sözleşmenin İzinsiz veya Öngörülen Süreden Önce Devredilmesi,</a:t>
            </a:r>
          </a:p>
          <a:p>
            <a:pPr lvl="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Yüklenicinin Sözleşmeyi Feshetmesi,</a:t>
            </a:r>
          </a:p>
          <a:p>
            <a:pPr lvl="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İdarenin Sözleşmeyi Feshetmesi,</a:t>
            </a:r>
          </a:p>
          <a:p>
            <a:pPr lvl="0" algn="just">
              <a:lnSpc>
                <a:spcPts val="3300"/>
              </a:lnSpc>
              <a:spcBef>
                <a:spcPts val="1200"/>
              </a:spcBef>
              <a:spcAft>
                <a:spcPts val="0"/>
              </a:spcAft>
              <a:buFont typeface="Wingdings" pitchFamily="2" charset="2"/>
              <a:buChar char="Ø"/>
            </a:pPr>
            <a:r>
              <a:rPr lang="tr-TR" sz="2200" dirty="0">
                <a:solidFill>
                  <a:prstClr val="black"/>
                </a:solidFill>
                <a:latin typeface="Times New Roman"/>
                <a:cs typeface="Arial" charset="0"/>
              </a:rPr>
              <a:t>Yüklenicinin, ihale sürecinde Kamu İhale Kanununa göre yasak fiil veya davranışlarda bulunduğunun sözleşme yapıldıktan sonra tespit edilmesi,</a:t>
            </a: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A.7. Teminatların Gelir Kaydedileceği Durumlar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675237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1010"/>
            <a:ext cx="8229600" cy="4430944"/>
          </a:xfrm>
        </p:spPr>
        <p:txBody>
          <a:bodyPr rtlCol="0">
            <a:normAutofit/>
          </a:bodyPr>
          <a:lstStyle/>
          <a:p>
            <a:pPr lvl="0" algn="just">
              <a:lnSpc>
                <a:spcPct val="160000"/>
              </a:lnSpc>
              <a:spcBef>
                <a:spcPts val="1200"/>
              </a:spcBef>
              <a:spcAft>
                <a:spcPts val="0"/>
              </a:spcAft>
              <a:buFont typeface="Wingdings" pitchFamily="2" charset="2"/>
              <a:buChar char="Ø"/>
            </a:pPr>
            <a:r>
              <a:rPr lang="tr-TR" sz="2200" dirty="0" smtClean="0">
                <a:solidFill>
                  <a:prstClr val="black"/>
                </a:solidFill>
                <a:latin typeface="Times New Roman"/>
                <a:cs typeface="Arial" charset="0"/>
              </a:rPr>
              <a:t>Yüklenicinin </a:t>
            </a:r>
            <a:r>
              <a:rPr lang="tr-TR" sz="2200" dirty="0">
                <a:solidFill>
                  <a:prstClr val="black"/>
                </a:solidFill>
                <a:latin typeface="Times New Roman"/>
                <a:cs typeface="Arial" charset="0"/>
              </a:rPr>
              <a:t>iflas etmesi,</a:t>
            </a:r>
          </a:p>
          <a:p>
            <a:pPr lvl="0" algn="just">
              <a:lnSpc>
                <a:spcPts val="3000"/>
              </a:lnSpc>
              <a:spcBef>
                <a:spcPts val="1200"/>
              </a:spcBef>
              <a:spcAft>
                <a:spcPts val="0"/>
              </a:spcAft>
              <a:buFont typeface="Wingdings" pitchFamily="2" charset="2"/>
              <a:buChar char="Ø"/>
            </a:pPr>
            <a:r>
              <a:rPr lang="tr-TR" sz="2200" dirty="0">
                <a:solidFill>
                  <a:prstClr val="black"/>
                </a:solidFill>
                <a:latin typeface="Times New Roman"/>
                <a:cs typeface="Arial" charset="0"/>
              </a:rPr>
              <a:t>Ağır hastalık, tutukluluk veya özgürlüğü kısıtlayıcı bir cezaya mahkumiyeti nedeni ile yüklenicinin taahhüdünü yerine getirememesi,</a:t>
            </a:r>
          </a:p>
          <a:p>
            <a:pPr lvl="0" algn="just">
              <a:lnSpc>
                <a:spcPts val="3000"/>
              </a:lnSpc>
              <a:spcBef>
                <a:spcPts val="1200"/>
              </a:spcBef>
              <a:spcAft>
                <a:spcPts val="0"/>
              </a:spcAft>
              <a:buFont typeface="Wingdings" pitchFamily="2" charset="2"/>
              <a:buChar char="Ø"/>
            </a:pPr>
            <a:r>
              <a:rPr lang="tr-TR" sz="2200" dirty="0">
                <a:solidFill>
                  <a:prstClr val="black"/>
                </a:solidFill>
                <a:latin typeface="Times New Roman"/>
                <a:cs typeface="Arial" charset="0"/>
              </a:rPr>
              <a:t>Ortak girişimlerde pilot veya koordinatör ortağın; iflas, ağır hastalık, tutukluluk, özgürlüğü kısıtlayıcı bir cezaya mahkumiyet veya dağılma halleri nedeni ile taahhüdün yerine getirilememesi durumlarında kesin teminat ve ek kesin teminatlar iade edilmeyerek gelir kaydedilir.</a:t>
            </a: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A.7. Teminatların Gelir Kaydedileceği Durumlar</a:t>
            </a: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792209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412776"/>
            <a:ext cx="8229600" cy="4009058"/>
          </a:xfrm>
        </p:spPr>
        <p:txBody>
          <a:bodyPr rtlCol="0">
            <a:normAutofit/>
          </a:bodyPr>
          <a:lstStyle/>
          <a:p>
            <a:pPr marL="457200" indent="-457200" algn="ctr" fontAlgn="auto">
              <a:spcAft>
                <a:spcPts val="0"/>
              </a:spcAft>
              <a:buFont typeface="+mj-lt"/>
              <a:buAutoNum type="alphaUcPeriod" startAt="2"/>
              <a:defRPr/>
            </a:pPr>
            <a:r>
              <a:rPr lang="tr-TR" sz="2200" b="1" dirty="0">
                <a:solidFill>
                  <a:srgbClr val="FF0000"/>
                </a:solidFill>
                <a:latin typeface="Times New Roman" pitchFamily="18" charset="0"/>
                <a:cs typeface="Times New Roman" pitchFamily="18" charset="0"/>
              </a:rPr>
              <a:t>YASAKLAMAYI GEREKTİRİR DURUMLARIN İDARELERCE TESPİTİ VE BİLDİRİLMESİ</a:t>
            </a:r>
            <a:r>
              <a:rPr lang="tr-TR" sz="1000" dirty="0">
                <a:solidFill>
                  <a:schemeClr val="tx1">
                    <a:lumMod val="75000"/>
                    <a:lumOff val="25000"/>
                  </a:schemeClr>
                </a:solidFill>
              </a:rPr>
              <a:t> </a:t>
            </a:r>
          </a:p>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a:p>
            <a:pPr marL="914400" lvl="1" indent="-373063" fontAlgn="auto">
              <a:lnSpc>
                <a:spcPts val="3300"/>
              </a:lnSpc>
              <a:spcBef>
                <a:spcPts val="1200"/>
              </a:spcBef>
              <a:spcAft>
                <a:spcPts val="0"/>
              </a:spcAft>
              <a:buFont typeface="+mj-lt"/>
              <a:buAutoNum type="arabicPeriod"/>
              <a:defRPr/>
            </a:pPr>
            <a:r>
              <a:rPr lang="tr-TR" sz="2200" b="1" dirty="0">
                <a:latin typeface="Times New Roman" pitchFamily="18" charset="0"/>
                <a:cs typeface="Times New Roman" pitchFamily="18" charset="0"/>
              </a:rPr>
              <a:t>Cumhuriyet Savcılığına Bildirim</a:t>
            </a:r>
          </a:p>
          <a:p>
            <a:pPr marL="914400" lvl="1" indent="-373063" fontAlgn="auto">
              <a:spcBef>
                <a:spcPts val="1200"/>
              </a:spcBef>
              <a:spcAft>
                <a:spcPts val="0"/>
              </a:spcAft>
              <a:buFont typeface="+mj-lt"/>
              <a:buAutoNum type="arabicPeriod"/>
              <a:defRPr/>
            </a:pPr>
            <a:r>
              <a:rPr lang="tr-TR" sz="2200" b="1" dirty="0">
                <a:latin typeface="Times New Roman" pitchFamily="18" charset="0"/>
                <a:cs typeface="Times New Roman" pitchFamily="18" charset="0"/>
              </a:rPr>
              <a:t>Yasaklama Taleplerinin Bakanlığa Bildirimi</a:t>
            </a:r>
          </a:p>
          <a:p>
            <a:pPr marL="914400" lvl="1" indent="-373063" fontAlgn="auto">
              <a:lnSpc>
                <a:spcPts val="2640"/>
              </a:lnSpc>
              <a:spcBef>
                <a:spcPts val="1200"/>
              </a:spcBef>
              <a:spcAft>
                <a:spcPts val="0"/>
              </a:spcAft>
              <a:buFont typeface="+mj-lt"/>
              <a:buAutoNum type="arabicPeriod"/>
              <a:defRPr/>
            </a:pPr>
            <a:r>
              <a:rPr lang="tr-TR" sz="2200" b="1" dirty="0">
                <a:latin typeface="Times New Roman" pitchFamily="18" charset="0"/>
                <a:cs typeface="Times New Roman" pitchFamily="18" charset="0"/>
              </a:rPr>
              <a:t>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67668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44824"/>
            <a:ext cx="8229600" cy="4176464"/>
          </a:xfrm>
        </p:spPr>
        <p:txBody>
          <a:bodyPr rtlCol="0">
            <a:no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457200" lvl="0" indent="-457200" algn="just">
              <a:lnSpc>
                <a:spcPct val="150000"/>
              </a:lnSpc>
              <a:spcBef>
                <a:spcPts val="0"/>
              </a:spcBef>
              <a:buFont typeface="+mj-lt"/>
              <a:buAutoNum type="alphaUcPeriod" startAt="2"/>
              <a:defRPr/>
            </a:pPr>
            <a:r>
              <a:rPr lang="tr-TR" sz="2200" dirty="0">
                <a:solidFill>
                  <a:prstClr val="black"/>
                </a:solidFill>
                <a:latin typeface="Times New Roman" panose="02020603050405020304" pitchFamily="18" charset="0"/>
                <a:cs typeface="Times New Roman" panose="02020603050405020304" pitchFamily="18" charset="0"/>
              </a:rPr>
              <a:t>4734 sayılı Kanunun </a:t>
            </a:r>
            <a:r>
              <a:rPr lang="tr-TR" sz="2200" dirty="0">
                <a:solidFill>
                  <a:prstClr val="black"/>
                </a:solidFill>
                <a:latin typeface="Times New Roman" panose="02020603050405020304" pitchFamily="18" charset="0"/>
                <a:cs typeface="Times New Roman" panose="02020603050405020304" pitchFamily="18" charset="0"/>
                <a:hlinkClick r:id="rId2" action="ppaction://hlinkfile"/>
              </a:rPr>
              <a:t>59 uncu </a:t>
            </a:r>
            <a:r>
              <a:rPr lang="tr-TR" sz="2200" dirty="0">
                <a:solidFill>
                  <a:prstClr val="black"/>
                </a:solidFill>
                <a:latin typeface="Times New Roman" panose="02020603050405020304" pitchFamily="18" charset="0"/>
                <a:cs typeface="Times New Roman" panose="02020603050405020304" pitchFamily="18" charset="0"/>
              </a:rPr>
              <a:t>ve 4735 sayılı Kanunun </a:t>
            </a:r>
            <a:r>
              <a:rPr lang="tr-TR" sz="2200" dirty="0">
                <a:solidFill>
                  <a:prstClr val="black"/>
                </a:solidFill>
                <a:latin typeface="Times New Roman" panose="02020603050405020304" pitchFamily="18" charset="0"/>
                <a:cs typeface="Times New Roman" panose="02020603050405020304" pitchFamily="18" charset="0"/>
                <a:hlinkClick r:id="rId3" action="ppaction://hlinkfile"/>
              </a:rPr>
              <a:t>27 </a:t>
            </a:r>
            <a:r>
              <a:rPr lang="tr-TR" sz="2200" dirty="0" err="1">
                <a:solidFill>
                  <a:prstClr val="black"/>
                </a:solidFill>
                <a:latin typeface="Times New Roman" panose="02020603050405020304" pitchFamily="18" charset="0"/>
                <a:cs typeface="Times New Roman" panose="02020603050405020304" pitchFamily="18" charset="0"/>
                <a:hlinkClick r:id="rId3" action="ppaction://hlinkfile"/>
              </a:rPr>
              <a:t>nci</a:t>
            </a:r>
            <a:r>
              <a:rPr lang="tr-TR" sz="2200" dirty="0">
                <a:solidFill>
                  <a:prstClr val="black"/>
                </a:solidFill>
                <a:latin typeface="Times New Roman" panose="02020603050405020304" pitchFamily="18" charset="0"/>
                <a:cs typeface="Times New Roman" panose="02020603050405020304" pitchFamily="18" charset="0"/>
                <a:hlinkClick r:id="rId3" action="ppaction://hlinkfile"/>
              </a:rPr>
              <a:t> </a:t>
            </a:r>
            <a:r>
              <a:rPr lang="tr-TR" sz="2200" dirty="0">
                <a:solidFill>
                  <a:prstClr val="black"/>
                </a:solidFill>
                <a:latin typeface="Times New Roman" panose="02020603050405020304" pitchFamily="18" charset="0"/>
                <a:cs typeface="Times New Roman" panose="02020603050405020304" pitchFamily="18" charset="0"/>
              </a:rPr>
              <a:t>maddeleri gereğince,</a:t>
            </a:r>
            <a:r>
              <a:rPr lang="tr-TR" sz="2200" i="1" dirty="0">
                <a:solidFill>
                  <a:prstClr val="black"/>
                </a:solidFill>
                <a:latin typeface="Times New Roman" panose="02020603050405020304" pitchFamily="18" charset="0"/>
                <a:cs typeface="Times New Roman" panose="02020603050405020304" pitchFamily="18" charset="0"/>
              </a:rPr>
              <a:t> </a:t>
            </a:r>
            <a:r>
              <a:rPr lang="tr-TR" sz="2200" dirty="0">
                <a:solidFill>
                  <a:prstClr val="black"/>
                </a:solidFill>
                <a:latin typeface="Times New Roman" panose="02020603050405020304" pitchFamily="18" charset="0"/>
                <a:cs typeface="Times New Roman" panose="02020603050405020304" pitchFamily="18" charset="0"/>
              </a:rPr>
              <a:t>ihalelerde veya sözleşmenin uygulanması sırasında </a:t>
            </a:r>
            <a:r>
              <a:rPr lang="tr-TR" sz="2200" b="1" dirty="0">
                <a:solidFill>
                  <a:prstClr val="black"/>
                </a:solidFill>
                <a:latin typeface="Times New Roman" panose="02020603050405020304" pitchFamily="18" charset="0"/>
                <a:ea typeface="Times New Roman"/>
                <a:cs typeface="Times New Roman" panose="02020603050405020304" pitchFamily="18" charset="0"/>
              </a:rPr>
              <a:t>Türk Ceza Kanununa göre suç teşkil eden </a:t>
            </a:r>
            <a:r>
              <a:rPr lang="tr-TR" sz="2200" dirty="0">
                <a:solidFill>
                  <a:prstClr val="black"/>
                </a:solidFill>
                <a:latin typeface="Times New Roman" panose="02020603050405020304" pitchFamily="18" charset="0"/>
                <a:ea typeface="Times New Roman"/>
                <a:cs typeface="Times New Roman" panose="02020603050405020304" pitchFamily="18" charset="0"/>
              </a:rPr>
              <a:t>fiil veya davranışlarda bulunduğu tespit edilen gerçek veya tüzel kişiler ile o işteki ortak veya vekilleri hakkında ilgili Cumhuriyet Savcılıklarına </a:t>
            </a:r>
            <a:r>
              <a:rPr lang="tr-TR" sz="2200" b="1" u="sng" dirty="0">
                <a:solidFill>
                  <a:prstClr val="black"/>
                </a:solidFill>
                <a:latin typeface="Times New Roman" panose="02020603050405020304" pitchFamily="18" charset="0"/>
                <a:ea typeface="Times New Roman"/>
                <a:cs typeface="Times New Roman" panose="02020603050405020304" pitchFamily="18" charset="0"/>
              </a:rPr>
              <a:t>sözleşmeyi imzalayan idare</a:t>
            </a:r>
            <a:r>
              <a:rPr lang="tr-TR" sz="2200" b="1" dirty="0">
                <a:solidFill>
                  <a:prstClr val="black"/>
                </a:solidFill>
                <a:latin typeface="Times New Roman" panose="02020603050405020304" pitchFamily="18" charset="0"/>
                <a:ea typeface="Times New Roman"/>
                <a:cs typeface="Times New Roman" panose="02020603050405020304" pitchFamily="18" charset="0"/>
              </a:rPr>
              <a:t> </a:t>
            </a:r>
            <a:r>
              <a:rPr lang="tr-TR" sz="2200" dirty="0">
                <a:solidFill>
                  <a:prstClr val="black"/>
                </a:solidFill>
                <a:latin typeface="Times New Roman" panose="02020603050405020304" pitchFamily="18" charset="0"/>
                <a:ea typeface="Times New Roman"/>
                <a:cs typeface="Times New Roman" panose="02020603050405020304" pitchFamily="18" charset="0"/>
              </a:rPr>
              <a:t>tarafından suç duyurusunda bulunulması gerekmektedir.</a:t>
            </a:r>
          </a:p>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63688" y="1196752"/>
            <a:ext cx="5976664" cy="461665"/>
          </a:xfrm>
          <a:prstGeom prst="rect">
            <a:avLst/>
          </a:prstGeom>
          <a:noFill/>
        </p:spPr>
        <p:txBody>
          <a:bodyPr wrap="square" rtlCol="0">
            <a:spAutoFit/>
          </a:body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B.1. Cumhuriyet Savcılığına Bildirim</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4751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55466"/>
            <a:ext cx="8229600" cy="4608512"/>
          </a:xfrm>
        </p:spPr>
        <p:txBody>
          <a:bodyPr rtlCol="0">
            <a:no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274320" lvl="0" indent="-274320" algn="just">
              <a:lnSpc>
                <a:spcPct val="150000"/>
              </a:lnSpc>
              <a:spcBef>
                <a:spcPct val="0"/>
              </a:spcBef>
              <a:buFont typeface="Wingdings" pitchFamily="2" charset="2"/>
              <a:buChar char="Ø"/>
            </a:pPr>
            <a:r>
              <a:rPr lang="tr-TR" sz="2200" dirty="0">
                <a:solidFill>
                  <a:prstClr val="black"/>
                </a:solidFill>
                <a:latin typeface="Times New Roman"/>
                <a:cs typeface="Arial" charset="0"/>
              </a:rPr>
              <a:t>4734 sayılı Kanunun </a:t>
            </a:r>
            <a:r>
              <a:rPr lang="tr-TR" sz="2200" dirty="0">
                <a:solidFill>
                  <a:prstClr val="black"/>
                </a:solidFill>
                <a:latin typeface="Times New Roman"/>
                <a:cs typeface="Arial" charset="0"/>
                <a:hlinkClick r:id="rId2" action="ppaction://hlinkfile"/>
              </a:rPr>
              <a:t>58</a:t>
            </a:r>
            <a:r>
              <a:rPr lang="tr-TR" sz="2200" dirty="0">
                <a:solidFill>
                  <a:prstClr val="black"/>
                </a:solidFill>
                <a:latin typeface="Times New Roman"/>
                <a:cs typeface="Arial" charset="0"/>
              </a:rPr>
              <a:t> inci maddesi,</a:t>
            </a:r>
          </a:p>
          <a:p>
            <a:pPr marL="274320" lvl="0" indent="-274320" algn="just">
              <a:lnSpc>
                <a:spcPct val="150000"/>
              </a:lnSpc>
              <a:spcBef>
                <a:spcPct val="0"/>
              </a:spcBef>
              <a:buFont typeface="Wingdings" pitchFamily="2" charset="2"/>
              <a:buChar char="Ø"/>
            </a:pPr>
            <a:r>
              <a:rPr lang="tr-TR" sz="2200" dirty="0">
                <a:solidFill>
                  <a:prstClr val="black"/>
                </a:solidFill>
                <a:latin typeface="Times New Roman"/>
                <a:cs typeface="Arial" charset="0"/>
              </a:rPr>
              <a:t>4735 sayılı Kanunun </a:t>
            </a:r>
            <a:r>
              <a:rPr lang="tr-TR" sz="2200" dirty="0">
                <a:solidFill>
                  <a:prstClr val="black"/>
                </a:solidFill>
                <a:latin typeface="Times New Roman"/>
                <a:cs typeface="Arial" charset="0"/>
                <a:hlinkClick r:id="rId3" action="ppaction://hlinkfile"/>
              </a:rPr>
              <a:t>26</a:t>
            </a:r>
            <a:r>
              <a:rPr lang="tr-TR" sz="2200" dirty="0">
                <a:solidFill>
                  <a:prstClr val="black"/>
                </a:solidFill>
                <a:latin typeface="Times New Roman"/>
                <a:cs typeface="Arial" charset="0"/>
              </a:rPr>
              <a:t> </a:t>
            </a:r>
            <a:r>
              <a:rPr lang="tr-TR" sz="2200" dirty="0" err="1">
                <a:solidFill>
                  <a:prstClr val="black"/>
                </a:solidFill>
                <a:latin typeface="Times New Roman"/>
                <a:cs typeface="Arial" charset="0"/>
              </a:rPr>
              <a:t>ncı</a:t>
            </a:r>
            <a:r>
              <a:rPr lang="tr-TR" sz="2200" dirty="0">
                <a:solidFill>
                  <a:prstClr val="black"/>
                </a:solidFill>
                <a:latin typeface="Times New Roman"/>
                <a:cs typeface="Arial" charset="0"/>
              </a:rPr>
              <a:t> maddesi,</a:t>
            </a:r>
          </a:p>
          <a:p>
            <a:pPr marL="274320" lvl="0" indent="-274320" algn="just">
              <a:lnSpc>
                <a:spcPct val="150000"/>
              </a:lnSpc>
              <a:spcBef>
                <a:spcPct val="0"/>
              </a:spcBef>
              <a:buFont typeface="Wingdings" pitchFamily="2" charset="2"/>
              <a:buChar char="Ø"/>
            </a:pPr>
            <a:r>
              <a:rPr lang="tr-TR" sz="2200" dirty="0">
                <a:solidFill>
                  <a:prstClr val="black"/>
                </a:solidFill>
                <a:latin typeface="Times New Roman"/>
                <a:cs typeface="Arial" charset="0"/>
              </a:rPr>
              <a:t>2886 sayılı Kanunun </a:t>
            </a:r>
            <a:r>
              <a:rPr lang="tr-TR" sz="2200" dirty="0">
                <a:solidFill>
                  <a:prstClr val="black"/>
                </a:solidFill>
                <a:latin typeface="Times New Roman"/>
                <a:cs typeface="Arial" charset="0"/>
                <a:hlinkClick r:id="rId4" action="ppaction://hlinkfile"/>
              </a:rPr>
              <a:t>84</a:t>
            </a:r>
            <a:r>
              <a:rPr lang="tr-TR" sz="2200" dirty="0">
                <a:solidFill>
                  <a:prstClr val="black"/>
                </a:solidFill>
                <a:latin typeface="Times New Roman"/>
                <a:cs typeface="Arial" charset="0"/>
              </a:rPr>
              <a:t> üncü maddesinde; </a:t>
            </a:r>
          </a:p>
          <a:p>
            <a:pPr marL="0" lvl="0" indent="0" algn="just">
              <a:lnSpc>
                <a:spcPts val="3300"/>
              </a:lnSpc>
              <a:spcBef>
                <a:spcPts val="2400"/>
              </a:spcBef>
              <a:buNone/>
            </a:pPr>
            <a:r>
              <a:rPr lang="tr-TR" sz="2200" dirty="0">
                <a:solidFill>
                  <a:prstClr val="black"/>
                </a:solidFill>
                <a:latin typeface="Times New Roman"/>
                <a:cs typeface="Arial" charset="0"/>
              </a:rPr>
              <a:t>İhalelere katılmaktan </a:t>
            </a:r>
            <a:r>
              <a:rPr lang="tr-TR" sz="2200" b="1" dirty="0">
                <a:solidFill>
                  <a:prstClr val="black"/>
                </a:solidFill>
                <a:latin typeface="Times New Roman"/>
                <a:cs typeface="Arial" charset="0"/>
              </a:rPr>
              <a:t>yasaklama kararlarının, ihaleyi yapan idarelerin ilgili veya bağlı bulundukları </a:t>
            </a:r>
            <a:r>
              <a:rPr lang="tr-TR" sz="2200" b="1" dirty="0">
                <a:solidFill>
                  <a:srgbClr val="FF0000"/>
                </a:solidFill>
                <a:latin typeface="Times New Roman"/>
                <a:cs typeface="Arial" charset="0"/>
              </a:rPr>
              <a:t>Bakanlıklar tarafından verileceği,</a:t>
            </a:r>
            <a:r>
              <a:rPr lang="tr-TR" sz="2200" dirty="0">
                <a:solidFill>
                  <a:prstClr val="black"/>
                </a:solidFill>
                <a:latin typeface="Times New Roman"/>
                <a:cs typeface="Arial" charset="0"/>
              </a:rPr>
              <a:t> ayrıca idarelerin yasaklamayı gerektirir bir durumla karşılaştıkları takdirde gereğinin yapılması için bu durumu </a:t>
            </a:r>
            <a:r>
              <a:rPr lang="tr-TR" sz="2200" b="1" dirty="0">
                <a:solidFill>
                  <a:prstClr val="black"/>
                </a:solidFill>
                <a:latin typeface="Times New Roman"/>
                <a:cs typeface="Arial" charset="0"/>
              </a:rPr>
              <a:t>ilgili veya bağlı bulundukları </a:t>
            </a:r>
            <a:r>
              <a:rPr lang="tr-TR" sz="2200" b="1" dirty="0">
                <a:solidFill>
                  <a:srgbClr val="FF0000"/>
                </a:solidFill>
                <a:latin typeface="Times New Roman"/>
                <a:cs typeface="Arial" charset="0"/>
              </a:rPr>
              <a:t>Bakanlığa bildirmekle yükümlü oldukları</a:t>
            </a:r>
            <a:r>
              <a:rPr lang="tr-TR" sz="2200" dirty="0">
                <a:solidFill>
                  <a:srgbClr val="FF0000"/>
                </a:solidFill>
                <a:latin typeface="Times New Roman"/>
                <a:cs typeface="Arial" charset="0"/>
              </a:rPr>
              <a:t> </a:t>
            </a:r>
            <a:r>
              <a:rPr lang="tr-TR" sz="2200" dirty="0">
                <a:solidFill>
                  <a:prstClr val="black"/>
                </a:solidFill>
                <a:latin typeface="Times New Roman"/>
                <a:cs typeface="Arial" charset="0"/>
              </a:rPr>
              <a:t>belirtilmektedir.</a:t>
            </a:r>
          </a:p>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p:txBody>
      </p:sp>
      <p:sp>
        <p:nvSpPr>
          <p:cNvPr id="2" name="Metin kutusu 1"/>
          <p:cNvSpPr txBox="1"/>
          <p:nvPr/>
        </p:nvSpPr>
        <p:spPr>
          <a:xfrm>
            <a:off x="683568" y="1196752"/>
            <a:ext cx="7488832" cy="461665"/>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a:t>
            </a:r>
            <a:r>
              <a:rPr lang="tr-TR" sz="2400" b="1" kern="0" dirty="0" smtClean="0">
                <a:solidFill>
                  <a:srgbClr val="FF0000"/>
                </a:solidFill>
                <a:latin typeface="Times New Roman" pitchFamily="18" charset="0"/>
                <a:cs typeface="Times New Roman" pitchFamily="18" charset="0"/>
              </a:rPr>
              <a:t>Bakanlığımıza </a:t>
            </a:r>
            <a:r>
              <a:rPr lang="tr-TR" sz="2400" b="1" kern="0" dirty="0">
                <a:solidFill>
                  <a:srgbClr val="FF0000"/>
                </a:solidFill>
                <a:latin typeface="Times New Roman" pitchFamily="18" charset="0"/>
                <a:cs typeface="Times New Roman" pitchFamily="18" charset="0"/>
              </a:rPr>
              <a:t>Bildirimi</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862785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420888"/>
            <a:ext cx="8229600" cy="3000946"/>
          </a:xfrm>
        </p:spPr>
        <p:txBody>
          <a:bodyPr rtlCol="0">
            <a:normAutofit fontScale="55000" lnSpcReduction="20000"/>
          </a:bodyPr>
          <a:lstStyle/>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a:p>
            <a:pPr lvl="0" algn="just">
              <a:lnSpc>
                <a:spcPct val="150000"/>
              </a:lnSpc>
              <a:spcBef>
                <a:spcPct val="0"/>
              </a:spcBef>
              <a:buFont typeface="Wingdings" pitchFamily="2" charset="2"/>
              <a:buChar char="v"/>
            </a:pPr>
            <a:r>
              <a:rPr lang="tr-TR" sz="5400" dirty="0">
                <a:solidFill>
                  <a:prstClr val="black"/>
                </a:solidFill>
                <a:latin typeface="Times New Roman"/>
                <a:cs typeface="Arial" charset="0"/>
              </a:rPr>
              <a:t>Anılan </a:t>
            </a:r>
            <a:r>
              <a:rPr lang="tr-TR" sz="6000" dirty="0">
                <a:solidFill>
                  <a:prstClr val="black"/>
                </a:solidFill>
                <a:latin typeface="Times New Roman"/>
                <a:cs typeface="Arial" charset="0"/>
              </a:rPr>
              <a:t>hükümler doğrultusunda İl Sağlık Müdürlükleri ve </a:t>
            </a:r>
            <a:r>
              <a:rPr lang="tr-TR" sz="6000" dirty="0" smtClean="0">
                <a:solidFill>
                  <a:prstClr val="black"/>
                </a:solidFill>
                <a:latin typeface="Times New Roman"/>
                <a:cs typeface="Arial" charset="0"/>
              </a:rPr>
              <a:t>sağlık </a:t>
            </a:r>
            <a:r>
              <a:rPr lang="tr-TR" sz="6000" dirty="0">
                <a:solidFill>
                  <a:prstClr val="black"/>
                </a:solidFill>
                <a:latin typeface="Times New Roman"/>
                <a:cs typeface="Arial" charset="0"/>
              </a:rPr>
              <a:t>tesislerince yasaklamayı gerektirir bir durum tespit edilmesi </a:t>
            </a:r>
            <a:r>
              <a:rPr lang="tr-TR" sz="6000" dirty="0" smtClean="0">
                <a:solidFill>
                  <a:prstClr val="black"/>
                </a:solidFill>
                <a:latin typeface="Times New Roman"/>
                <a:cs typeface="Arial" charset="0"/>
              </a:rPr>
              <a:t>halinde;</a:t>
            </a:r>
            <a:endParaRPr lang="tr-TR" sz="1600" dirty="0">
              <a:solidFill>
                <a:schemeClr val="tx1">
                  <a:lumMod val="75000"/>
                  <a:lumOff val="25000"/>
                </a:schemeClr>
              </a:solidFill>
            </a:endParaRP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Bakanlığımıza Bildirimi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30979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19065"/>
            <a:ext cx="8229600" cy="4938935"/>
          </a:xfrm>
        </p:spPr>
        <p:txBody>
          <a:bodyPr rtlCol="0">
            <a:normAutofit/>
          </a:bodyPr>
          <a:lstStyle/>
          <a:p>
            <a:pPr marL="457200" indent="-457200" fontAlgn="auto">
              <a:lnSpc>
                <a:spcPct val="150000"/>
              </a:lnSpc>
              <a:spcBef>
                <a:spcPts val="0"/>
              </a:spcBef>
              <a:buFont typeface="+mj-lt"/>
              <a:buAutoNum type="alphaUcPeriod" startAt="2"/>
              <a:defRPr/>
            </a:pPr>
            <a:endParaRPr lang="tr-TR" dirty="0">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150000"/>
              </a:lnSpc>
              <a:spcBef>
                <a:spcPts val="0"/>
              </a:spcBef>
            </a:pPr>
            <a:r>
              <a:rPr lang="tr-TR" b="1" dirty="0" smtClean="0">
                <a:solidFill>
                  <a:srgbClr val="FF0000"/>
                </a:solidFill>
                <a:latin typeface="Times New Roman" pitchFamily="18" charset="0"/>
                <a:cs typeface="Times New Roman" pitchFamily="18" charset="0"/>
              </a:rPr>
              <a:t>a)</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İhalenin İl Sağlık Müdürlüğünce yapılması ve sözleşmeye bağlanması halinde </a:t>
            </a:r>
            <a:r>
              <a:rPr lang="tr-TR" b="1" dirty="0">
                <a:latin typeface="Times New Roman" panose="02020603050405020304" pitchFamily="18" charset="0"/>
                <a:cs typeface="Times New Roman" panose="02020603050405020304" pitchFamily="18" charset="0"/>
              </a:rPr>
              <a:t>Strateji Geliştirme Başkanlığına,</a:t>
            </a:r>
          </a:p>
          <a:p>
            <a:pPr>
              <a:lnSpc>
                <a:spcPct val="150000"/>
              </a:lnSpc>
              <a:spcBef>
                <a:spcPts val="0"/>
              </a:spcBef>
            </a:pPr>
            <a:r>
              <a:rPr lang="tr-TR" b="1" dirty="0">
                <a:solidFill>
                  <a:srgbClr val="FF0000"/>
                </a:solidFill>
                <a:latin typeface="Times New Roman" panose="02020603050405020304" pitchFamily="18" charset="0"/>
                <a:cs typeface="Times New Roman" panose="02020603050405020304" pitchFamily="18" charset="0"/>
              </a:rPr>
              <a:t>b) </a:t>
            </a:r>
            <a:r>
              <a:rPr lang="tr-TR" dirty="0">
                <a:latin typeface="Times New Roman" panose="02020603050405020304" pitchFamily="18" charset="0"/>
                <a:cs typeface="Times New Roman" panose="02020603050405020304" pitchFamily="18" charset="0"/>
              </a:rPr>
              <a:t>İhalenin bağlı sağlık tesisleri tarafından yapılması ve sözleşmeye bağlanması halinde </a:t>
            </a:r>
            <a:r>
              <a:rPr lang="tr-TR" b="1" dirty="0">
                <a:latin typeface="Times New Roman" panose="02020603050405020304" pitchFamily="18" charset="0"/>
                <a:cs typeface="Times New Roman" panose="02020603050405020304" pitchFamily="18" charset="0"/>
              </a:rPr>
              <a:t>Kamu Hastaneleri Genel Müdürlüğüne</a:t>
            </a:r>
            <a:r>
              <a:rPr lang="tr-TR" b="1"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defRPr/>
            </a:pPr>
            <a:r>
              <a:rPr lang="tr-TR" b="1" dirty="0" smtClean="0">
                <a:solidFill>
                  <a:prstClr val="black"/>
                </a:solidFill>
                <a:latin typeface="Times New Roman" panose="02020603050405020304" pitchFamily="18" charset="0"/>
                <a:cs typeface="Times New Roman" panose="02020603050405020304" pitchFamily="18" charset="0"/>
              </a:rPr>
              <a:t> 	</a:t>
            </a:r>
            <a:r>
              <a:rPr lang="tr-TR" b="1" u="sng" dirty="0" smtClean="0">
                <a:solidFill>
                  <a:prstClr val="black"/>
                </a:solidFill>
                <a:latin typeface="Times New Roman" panose="02020603050405020304" pitchFamily="18" charset="0"/>
                <a:cs typeface="Times New Roman" panose="02020603050405020304" pitchFamily="18" charset="0"/>
              </a:rPr>
              <a:t>İl </a:t>
            </a:r>
            <a:r>
              <a:rPr lang="tr-TR" b="1" u="sng" dirty="0">
                <a:solidFill>
                  <a:prstClr val="black"/>
                </a:solidFill>
                <a:latin typeface="Times New Roman" panose="02020603050405020304" pitchFamily="18" charset="0"/>
                <a:cs typeface="Times New Roman" panose="02020603050405020304" pitchFamily="18" charset="0"/>
              </a:rPr>
              <a:t>Sağlık Müdürlükleri</a:t>
            </a:r>
            <a:r>
              <a:rPr lang="tr-TR" b="1" dirty="0">
                <a:solidFill>
                  <a:prstClr val="black"/>
                </a:solidFill>
                <a:latin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cs typeface="Times New Roman" panose="02020603050405020304" pitchFamily="18" charset="0"/>
              </a:rPr>
              <a:t>tarafından bildirilecektir.</a:t>
            </a:r>
          </a:p>
          <a:p>
            <a:pPr marL="0" lvl="0" indent="0" algn="just">
              <a:lnSpc>
                <a:spcPct val="150000"/>
              </a:lnSpc>
              <a:spcBef>
                <a:spcPts val="0"/>
              </a:spcBef>
              <a:buNone/>
              <a:defRPr/>
            </a:pPr>
            <a:endParaRPr lang="tr-TR" b="1" dirty="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0"/>
              </a:spcBef>
              <a:buNone/>
              <a:defRPr/>
            </a:pPr>
            <a:endParaRPr lang="tr-TR"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defRPr/>
            </a:pPr>
            <a:endParaRPr lang="tr-TR" dirty="0">
              <a:latin typeface="Times New Roman" panose="02020603050405020304" pitchFamily="18" charset="0"/>
              <a:cs typeface="Times New Roman" panose="02020603050405020304" pitchFamily="18" charset="0"/>
            </a:endParaRPr>
          </a:p>
          <a:p>
            <a:pPr marL="0" lvl="0" indent="0">
              <a:lnSpc>
                <a:spcPct val="150000"/>
              </a:lnSpc>
              <a:spcBef>
                <a:spcPts val="0"/>
              </a:spcBef>
              <a:buNone/>
              <a:defRPr/>
            </a:pPr>
            <a:endParaRPr lang="tr-TR" dirty="0">
              <a:latin typeface="Times New Roman" panose="02020603050405020304" pitchFamily="18" charset="0"/>
              <a:cs typeface="Times New Roman" panose="02020603050405020304" pitchFamily="18" charset="0"/>
            </a:endParaRPr>
          </a:p>
          <a:p>
            <a:pPr marL="457200" indent="-457200" fontAlgn="auto">
              <a:lnSpc>
                <a:spcPct val="150000"/>
              </a:lnSpc>
              <a:spcBef>
                <a:spcPts val="0"/>
              </a:spcBef>
              <a:buFont typeface="+mj-lt"/>
              <a:buAutoNum type="alphaUcPeriod" startAt="2"/>
              <a:defRPr/>
            </a:pPr>
            <a:endParaRPr lang="tr-TR"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395536" y="1196752"/>
            <a:ext cx="7920880" cy="461665"/>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Bakanlığımıza Bildirimi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949372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16376"/>
            <a:ext cx="8245269" cy="4976920"/>
          </a:xfrm>
        </p:spPr>
        <p:txBody>
          <a:bodyPr rtlCol="0">
            <a:normAutofit/>
          </a:bodyPr>
          <a:lstStyle/>
          <a:p>
            <a:pPr marL="457200" indent="-457200" algn="ctr" fontAlgn="auto">
              <a:spcAft>
                <a:spcPts val="0"/>
              </a:spcAft>
              <a:buFont typeface="+mj-lt"/>
              <a:buAutoNum type="alphaUcPeriod" startAt="3"/>
              <a:defRPr/>
            </a:pPr>
            <a:endParaRPr lang="tr-TR" sz="2200" b="1" dirty="0" smtClean="0">
              <a:solidFill>
                <a:srgbClr val="FF0000"/>
              </a:solidFill>
              <a:latin typeface="Times New Roman" pitchFamily="18" charset="0"/>
              <a:cs typeface="Times New Roman" pitchFamily="18" charset="0"/>
            </a:endParaRPr>
          </a:p>
          <a:p>
            <a:pPr marL="457200" indent="-457200" algn="ctr" fontAlgn="auto">
              <a:spcAft>
                <a:spcPts val="0"/>
              </a:spcAft>
              <a:buFont typeface="+mj-lt"/>
              <a:buAutoNum type="alphaUcPeriod" startAt="3"/>
              <a:defRPr/>
            </a:pPr>
            <a:endParaRPr lang="tr-TR" sz="2200" b="1" dirty="0">
              <a:solidFill>
                <a:srgbClr val="FF0000"/>
              </a:solidFill>
              <a:latin typeface="Times New Roman" pitchFamily="18" charset="0"/>
              <a:cs typeface="Times New Roman" pitchFamily="18" charset="0"/>
            </a:endParaRPr>
          </a:p>
          <a:p>
            <a:pPr marL="457200" indent="-457200" algn="ctr" fontAlgn="auto">
              <a:spcAft>
                <a:spcPts val="0"/>
              </a:spcAft>
              <a:buFont typeface="+mj-lt"/>
              <a:buAutoNum type="alphaUcPeriod" startAt="3"/>
              <a:defRPr/>
            </a:pPr>
            <a:r>
              <a:rPr lang="tr-TR" sz="2200" b="1" dirty="0" smtClean="0">
                <a:solidFill>
                  <a:schemeClr val="tx1"/>
                </a:solidFill>
                <a:latin typeface="Times New Roman" pitchFamily="18" charset="0"/>
                <a:cs typeface="Times New Roman" pitchFamily="18" charset="0"/>
              </a:rPr>
              <a:t>Yasaklamayı Gerektirir Durumların Tespitinde Dikkat Edilecek Hususlar</a:t>
            </a:r>
          </a:p>
          <a:p>
            <a:pPr marL="0" indent="0" fontAlgn="auto">
              <a:spcAft>
                <a:spcPts val="0"/>
              </a:spcAft>
              <a:buNone/>
              <a:defRPr/>
            </a:pPr>
            <a:endParaRPr lang="tr-TR" sz="1000" b="1" dirty="0">
              <a:solidFill>
                <a:schemeClr val="tx1">
                  <a:lumMod val="75000"/>
                  <a:lumOff val="25000"/>
                </a:schemeClr>
              </a:solidFill>
            </a:endParaRPr>
          </a:p>
          <a:p>
            <a:pPr marL="914400" lvl="1" indent="-514350" algn="just" fontAlgn="auto">
              <a:lnSpc>
                <a:spcPts val="2500"/>
              </a:lnSpc>
              <a:spcBef>
                <a:spcPts val="2400"/>
              </a:spcBef>
              <a:spcAft>
                <a:spcPts val="0"/>
              </a:spcAft>
              <a:buFont typeface="+mj-lt"/>
              <a:buAutoNum type="arabicPeriod"/>
              <a:defRPr/>
            </a:pPr>
            <a:r>
              <a:rPr lang="tr-TR" sz="2200" dirty="0" smtClean="0">
                <a:latin typeface="Times New Roman" pitchFamily="18" charset="0"/>
                <a:cs typeface="Times New Roman" pitchFamily="18" charset="0"/>
              </a:rPr>
              <a:t>4734 </a:t>
            </a:r>
            <a:r>
              <a:rPr lang="tr-TR" sz="2200" dirty="0">
                <a:latin typeface="Times New Roman" pitchFamily="18" charset="0"/>
                <a:cs typeface="Times New Roman" pitchFamily="18" charset="0"/>
              </a:rPr>
              <a:t>Sayılı Kanun Kapsamında </a:t>
            </a:r>
            <a:r>
              <a:rPr lang="tr-TR" sz="2200" dirty="0" smtClean="0">
                <a:latin typeface="Times New Roman" pitchFamily="18" charset="0"/>
                <a:cs typeface="Times New Roman" pitchFamily="18" charset="0"/>
              </a:rPr>
              <a:t>Yasaklama </a:t>
            </a:r>
            <a:r>
              <a:rPr lang="tr-TR" sz="2200" dirty="0">
                <a:latin typeface="Times New Roman" pitchFamily="18" charset="0"/>
                <a:cs typeface="Times New Roman" pitchFamily="18" charset="0"/>
              </a:rPr>
              <a:t>İşlemlerinde Dikkat Edilecek Hususlar</a:t>
            </a:r>
          </a:p>
          <a:p>
            <a:pPr marL="914400" lvl="1" indent="-514350" algn="just" fontAlgn="auto">
              <a:lnSpc>
                <a:spcPts val="2500"/>
              </a:lnSpc>
              <a:spcBef>
                <a:spcPts val="2400"/>
              </a:spcBef>
              <a:spcAft>
                <a:spcPts val="0"/>
              </a:spcAft>
              <a:buFont typeface="+mj-lt"/>
              <a:buAutoNum type="arabicPeriod"/>
              <a:defRPr/>
            </a:pPr>
            <a:r>
              <a:rPr lang="tr-TR" sz="2200" dirty="0">
                <a:latin typeface="Times New Roman" pitchFamily="18" charset="0"/>
                <a:cs typeface="Times New Roman" pitchFamily="18" charset="0"/>
              </a:rPr>
              <a:t>4735 Sayılı Kanun Kapsamında </a:t>
            </a:r>
            <a:r>
              <a:rPr lang="tr-TR" sz="2200" dirty="0" smtClean="0">
                <a:latin typeface="Times New Roman" pitchFamily="18" charset="0"/>
                <a:cs typeface="Times New Roman" pitchFamily="18" charset="0"/>
              </a:rPr>
              <a:t>Yasaklama </a:t>
            </a:r>
            <a:r>
              <a:rPr lang="tr-TR" sz="2200" dirty="0">
                <a:latin typeface="Times New Roman" pitchFamily="18" charset="0"/>
                <a:cs typeface="Times New Roman" pitchFamily="18" charset="0"/>
              </a:rPr>
              <a:t>İşlemlerinde Dikkat Edilecek Hususlar</a:t>
            </a:r>
          </a:p>
          <a:p>
            <a:pPr marL="914400" lvl="1" indent="-514350" algn="just" fontAlgn="auto">
              <a:lnSpc>
                <a:spcPts val="2500"/>
              </a:lnSpc>
              <a:spcBef>
                <a:spcPts val="2400"/>
              </a:spcBef>
              <a:spcAft>
                <a:spcPts val="0"/>
              </a:spcAft>
              <a:buFont typeface="+mj-lt"/>
              <a:buAutoNum type="arabicPeriod"/>
              <a:defRPr/>
            </a:pPr>
            <a:r>
              <a:rPr lang="tr-TR" sz="2200" dirty="0">
                <a:latin typeface="Times New Roman" pitchFamily="18" charset="0"/>
                <a:cs typeface="Times New Roman" pitchFamily="18" charset="0"/>
              </a:rPr>
              <a:t>2886 Sayılı Kanun Kapsamında </a:t>
            </a:r>
            <a:r>
              <a:rPr lang="tr-TR" sz="2200" dirty="0" smtClean="0">
                <a:latin typeface="Times New Roman" pitchFamily="18" charset="0"/>
                <a:cs typeface="Times New Roman" pitchFamily="18" charset="0"/>
              </a:rPr>
              <a:t>Yasaklama </a:t>
            </a:r>
            <a:r>
              <a:rPr lang="tr-TR" sz="2200" dirty="0">
                <a:latin typeface="Times New Roman" pitchFamily="18" charset="0"/>
                <a:cs typeface="Times New Roman" pitchFamily="18" charset="0"/>
              </a:rPr>
              <a:t>İşlemlerinde Dikkat Edilecek Hususlar</a:t>
            </a:r>
            <a:endParaRPr lang="nn-NO" sz="2200" dirty="0">
              <a:latin typeface="Times New Roman" pitchFamily="18" charset="0"/>
              <a:cs typeface="Times New Roman" pitchFamily="18" charset="0"/>
            </a:endParaRPr>
          </a:p>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p:txBody>
      </p:sp>
      <p:sp>
        <p:nvSpPr>
          <p:cNvPr id="2" name="Metin kutusu 1"/>
          <p:cNvSpPr txBox="1"/>
          <p:nvPr/>
        </p:nvSpPr>
        <p:spPr>
          <a:xfrm>
            <a:off x="1763688" y="1196752"/>
            <a:ext cx="5976664" cy="461665"/>
          </a:xfrm>
          <a:prstGeom prst="rect">
            <a:avLst/>
          </a:prstGeom>
          <a:noFill/>
        </p:spPr>
        <p:txBody>
          <a:bodyPr wrap="square" rtlCol="0">
            <a:spAutoFit/>
          </a:bodyPr>
          <a:lstStyle/>
          <a:p>
            <a:pPr algn="ct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SUNUM PLANI</a:t>
            </a:r>
            <a:endParaRPr lang="tr-TR" sz="2400" b="1" kern="0" dirty="0">
              <a:solidFill>
                <a:srgbClr val="FF0000"/>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695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27749"/>
            <a:ext cx="8229600" cy="4425587"/>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lvl="0" indent="0" algn="just">
              <a:lnSpc>
                <a:spcPts val="2640"/>
              </a:lnSpc>
              <a:spcBef>
                <a:spcPct val="0"/>
              </a:spcBef>
              <a:buNone/>
            </a:pPr>
            <a:r>
              <a:rPr lang="tr-TR" sz="2200" b="1" dirty="0">
                <a:solidFill>
                  <a:prstClr val="black"/>
                </a:solidFill>
                <a:latin typeface="Times New Roman" panose="02020603050405020304" pitchFamily="18" charset="0"/>
                <a:ea typeface="Times New Roman"/>
                <a:cs typeface="Times New Roman" panose="02020603050405020304" pitchFamily="18" charset="0"/>
              </a:rPr>
              <a:t>Yasaklama bildirimlerinin Bakanlığımızca sağlıklı bir şekilde değerlendirilebilmesi için</a:t>
            </a:r>
            <a:r>
              <a:rPr lang="tr-TR" sz="2200" b="1" u="sng" dirty="0">
                <a:solidFill>
                  <a:prstClr val="black"/>
                </a:solidFill>
                <a:latin typeface="Times New Roman" panose="02020603050405020304" pitchFamily="18" charset="0"/>
                <a:ea typeface="Times New Roman"/>
                <a:cs typeface="Times New Roman" panose="02020603050405020304" pitchFamily="18" charset="0"/>
              </a:rPr>
              <a:t>; </a:t>
            </a:r>
          </a:p>
          <a:p>
            <a:pPr marL="355600" lvl="0" indent="-355600" algn="just">
              <a:lnSpc>
                <a:spcPts val="3300"/>
              </a:lnSpc>
              <a:spcBef>
                <a:spcPts val="2400"/>
              </a:spcBef>
              <a:buFont typeface="Wingdings" pitchFamily="2" charset="2"/>
              <a:buChar char="Ø"/>
            </a:pPr>
            <a:r>
              <a:rPr lang="tr-TR" sz="2200" dirty="0">
                <a:solidFill>
                  <a:prstClr val="black"/>
                </a:solidFill>
                <a:latin typeface="Times New Roman" panose="02020603050405020304" pitchFamily="18" charset="0"/>
                <a:ea typeface="Times New Roman"/>
                <a:cs typeface="Times New Roman" panose="02020603050405020304" pitchFamily="18" charset="0"/>
              </a:rPr>
              <a:t>Yasaklama bildirimine ilişkin üst yazılarda, idarece tespit edilen yasak fiil veya davranışın </a:t>
            </a:r>
            <a:r>
              <a:rPr lang="tr-TR" sz="2200" b="1" dirty="0">
                <a:solidFill>
                  <a:prstClr val="black"/>
                </a:solidFill>
                <a:latin typeface="Times New Roman" panose="02020603050405020304" pitchFamily="18" charset="0"/>
                <a:ea typeface="Times New Roman"/>
                <a:cs typeface="Times New Roman" panose="02020603050405020304" pitchFamily="18" charset="0"/>
              </a:rPr>
              <a:t>hangi yasak fiil veya davranış </a:t>
            </a:r>
            <a:r>
              <a:rPr lang="tr-TR" sz="2200" dirty="0">
                <a:solidFill>
                  <a:prstClr val="black"/>
                </a:solidFill>
                <a:latin typeface="Times New Roman" panose="02020603050405020304" pitchFamily="18" charset="0"/>
                <a:ea typeface="Times New Roman"/>
                <a:cs typeface="Times New Roman" panose="02020603050405020304" pitchFamily="18" charset="0"/>
              </a:rPr>
              <a:t>kapsamında değerlendirildiğinin </a:t>
            </a:r>
            <a:r>
              <a:rPr lang="tr-TR" sz="2200" b="1" dirty="0">
                <a:solidFill>
                  <a:prstClr val="black"/>
                </a:solidFill>
                <a:latin typeface="Times New Roman" panose="02020603050405020304" pitchFamily="18" charset="0"/>
                <a:ea typeface="Times New Roman"/>
                <a:cs typeface="Times New Roman" panose="02020603050405020304" pitchFamily="18" charset="0"/>
              </a:rPr>
              <a:t>net olarak </a:t>
            </a:r>
            <a:r>
              <a:rPr lang="tr-TR" sz="2200" dirty="0">
                <a:solidFill>
                  <a:prstClr val="black"/>
                </a:solidFill>
                <a:latin typeface="Times New Roman" panose="02020603050405020304" pitchFamily="18" charset="0"/>
                <a:ea typeface="Times New Roman"/>
                <a:cs typeface="Times New Roman" panose="02020603050405020304" pitchFamily="18" charset="0"/>
              </a:rPr>
              <a:t>belirtilmesi,</a:t>
            </a:r>
          </a:p>
          <a:p>
            <a:pPr marL="355600" lvl="0" indent="-355600" algn="just">
              <a:lnSpc>
                <a:spcPts val="3300"/>
              </a:lnSpc>
              <a:spcBef>
                <a:spcPts val="2400"/>
              </a:spcBef>
              <a:buFont typeface="Wingdings" pitchFamily="2" charset="2"/>
              <a:buChar char="Ø"/>
            </a:pPr>
            <a:r>
              <a:rPr lang="tr-TR" sz="2200" dirty="0">
                <a:solidFill>
                  <a:prstClr val="black"/>
                </a:solidFill>
                <a:latin typeface="Times New Roman" panose="02020603050405020304" pitchFamily="18" charset="0"/>
                <a:ea typeface="Times New Roman"/>
                <a:cs typeface="Times New Roman" panose="02020603050405020304" pitchFamily="18" charset="0"/>
              </a:rPr>
              <a:t>Yasaklamayı gerektirir durumun </a:t>
            </a:r>
            <a:r>
              <a:rPr lang="tr-TR" sz="2200" b="1" dirty="0">
                <a:solidFill>
                  <a:prstClr val="black"/>
                </a:solidFill>
                <a:latin typeface="Times New Roman" panose="02020603050405020304" pitchFamily="18" charset="0"/>
                <a:ea typeface="Times New Roman"/>
                <a:cs typeface="Times New Roman" panose="02020603050405020304" pitchFamily="18" charset="0"/>
              </a:rPr>
              <a:t>ayrıntısıyla ve kronolojik </a:t>
            </a:r>
            <a:r>
              <a:rPr lang="tr-TR" sz="2200" dirty="0">
                <a:solidFill>
                  <a:prstClr val="black"/>
                </a:solidFill>
                <a:latin typeface="Times New Roman" panose="02020603050405020304" pitchFamily="18" charset="0"/>
                <a:ea typeface="Times New Roman"/>
                <a:cs typeface="Times New Roman" panose="02020603050405020304" pitchFamily="18" charset="0"/>
              </a:rPr>
              <a:t>sıralamaya tabi tutularak </a:t>
            </a:r>
            <a:r>
              <a:rPr lang="tr-TR" sz="2200" b="1" dirty="0">
                <a:solidFill>
                  <a:prstClr val="black"/>
                </a:solidFill>
                <a:latin typeface="Times New Roman" panose="02020603050405020304" pitchFamily="18" charset="0"/>
                <a:ea typeface="Times New Roman"/>
                <a:cs typeface="Times New Roman" panose="02020603050405020304" pitchFamily="18" charset="0"/>
              </a:rPr>
              <a:t>gerekli belgelerle </a:t>
            </a:r>
            <a:r>
              <a:rPr lang="tr-TR" sz="2200" dirty="0">
                <a:solidFill>
                  <a:prstClr val="black"/>
                </a:solidFill>
                <a:latin typeface="Times New Roman" panose="02020603050405020304" pitchFamily="18" charset="0"/>
                <a:ea typeface="Times New Roman"/>
                <a:cs typeface="Times New Roman" panose="02020603050405020304" pitchFamily="18" charset="0"/>
              </a:rPr>
              <a:t>açıklanması gerekmektedir.</a:t>
            </a:r>
            <a:endParaRPr lang="tr-TR" sz="2200" dirty="0">
              <a:solidFill>
                <a:prstClr val="black"/>
              </a:solidFill>
              <a:latin typeface="Times New Roman" pitchFamily="18" charset="0"/>
              <a:cs typeface="Times New Roman" pitchFamily="18" charset="0"/>
            </a:endParaRPr>
          </a:p>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Bakanlığımıza Bildirimi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995911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132856"/>
            <a:ext cx="8229600" cy="4176464"/>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363538" lvl="0" indent="-363538" algn="just" fontAlgn="auto">
              <a:lnSpc>
                <a:spcPts val="3120"/>
              </a:lnSpc>
              <a:spcBef>
                <a:spcPts val="0"/>
              </a:spcBef>
              <a:spcAft>
                <a:spcPts val="0"/>
              </a:spcAft>
              <a:buSzPct val="95000"/>
              <a:buNone/>
            </a:pPr>
            <a:r>
              <a:rPr lang="tr-TR" sz="2200" b="1" u="sng" dirty="0">
                <a:solidFill>
                  <a:prstClr val="black"/>
                </a:solidFill>
                <a:latin typeface="Times New Roman" pitchFamily="18" charset="0"/>
                <a:ea typeface="Times New Roman"/>
                <a:cs typeface="Times New Roman" pitchFamily="18" charset="0"/>
              </a:rPr>
              <a:t>SÜRE:</a:t>
            </a:r>
          </a:p>
          <a:p>
            <a:pPr lvl="0" algn="just">
              <a:lnSpc>
                <a:spcPct val="150000"/>
              </a:lnSpc>
              <a:spcBef>
                <a:spcPts val="1200"/>
              </a:spcBef>
              <a:buFont typeface="Wingdings" pitchFamily="2" charset="2"/>
              <a:buChar char="v"/>
            </a:pPr>
            <a:r>
              <a:rPr lang="tr-TR" sz="2200" dirty="0">
                <a:solidFill>
                  <a:prstClr val="black"/>
                </a:solidFill>
                <a:latin typeface="Times New Roman"/>
                <a:ea typeface="Times New Roman"/>
                <a:hlinkClick r:id="rId2" action="ppaction://hlinkfile"/>
              </a:rPr>
              <a:t>4734 sayılı Kanunun 58 inci </a:t>
            </a:r>
            <a:r>
              <a:rPr lang="tr-TR" sz="2200" dirty="0">
                <a:solidFill>
                  <a:prstClr val="black"/>
                </a:solidFill>
                <a:latin typeface="Times New Roman"/>
                <a:ea typeface="Times New Roman"/>
              </a:rPr>
              <a:t>ve </a:t>
            </a:r>
            <a:r>
              <a:rPr lang="tr-TR" sz="2200" dirty="0">
                <a:solidFill>
                  <a:prstClr val="black"/>
                </a:solidFill>
                <a:latin typeface="Times New Roman"/>
                <a:ea typeface="Times New Roman"/>
                <a:hlinkClick r:id="rId3" action="ppaction://hlinkfile"/>
              </a:rPr>
              <a:t>4735 sayılı Kanunun 26 </a:t>
            </a:r>
            <a:r>
              <a:rPr lang="tr-TR" sz="2200" dirty="0" err="1">
                <a:solidFill>
                  <a:prstClr val="black"/>
                </a:solidFill>
                <a:latin typeface="Times New Roman"/>
                <a:ea typeface="Times New Roman"/>
                <a:hlinkClick r:id="rId3" action="ppaction://hlinkfile"/>
              </a:rPr>
              <a:t>ncı</a:t>
            </a:r>
            <a:r>
              <a:rPr lang="tr-TR" sz="2200" dirty="0">
                <a:solidFill>
                  <a:prstClr val="black"/>
                </a:solidFill>
                <a:latin typeface="Times New Roman"/>
                <a:ea typeface="Times New Roman"/>
                <a:hlinkClick r:id="rId3" action="ppaction://hlinkfile"/>
              </a:rPr>
              <a:t> </a:t>
            </a:r>
            <a:r>
              <a:rPr lang="tr-TR" sz="2200" dirty="0">
                <a:solidFill>
                  <a:prstClr val="black"/>
                </a:solidFill>
                <a:latin typeface="Times New Roman"/>
                <a:ea typeface="Times New Roman"/>
              </a:rPr>
              <a:t>maddelerinde; ihalelere katılmaktan yasaklama kararlarının, yasaklamayı gerektiren fiil veya davranışın tespit edildiği tarihi izleyen </a:t>
            </a:r>
            <a:r>
              <a:rPr lang="tr-TR" sz="2200" b="1" dirty="0">
                <a:solidFill>
                  <a:prstClr val="black"/>
                </a:solidFill>
                <a:latin typeface="Times New Roman"/>
                <a:ea typeface="Times New Roman"/>
              </a:rPr>
              <a:t>en geç kırk beş gün</a:t>
            </a:r>
            <a:r>
              <a:rPr lang="tr-TR" sz="2200" dirty="0">
                <a:solidFill>
                  <a:prstClr val="black"/>
                </a:solidFill>
                <a:latin typeface="Times New Roman"/>
                <a:ea typeface="Times New Roman"/>
              </a:rPr>
              <a:t> içinde verileceği, verilen bu kararların Resmi Gazetede yayımlanmak üzere </a:t>
            </a:r>
            <a:r>
              <a:rPr lang="tr-TR" sz="2200" b="1" dirty="0">
                <a:solidFill>
                  <a:prstClr val="black"/>
                </a:solidFill>
                <a:latin typeface="Times New Roman"/>
                <a:ea typeface="Times New Roman"/>
              </a:rPr>
              <a:t>en geç on beş gün </a:t>
            </a:r>
            <a:r>
              <a:rPr lang="tr-TR" sz="2200" dirty="0">
                <a:solidFill>
                  <a:prstClr val="black"/>
                </a:solidFill>
                <a:latin typeface="Times New Roman"/>
                <a:ea typeface="Times New Roman"/>
              </a:rPr>
              <a:t>içinde gönderileceği ve </a:t>
            </a:r>
            <a:r>
              <a:rPr lang="tr-TR" sz="2200" b="1" dirty="0">
                <a:solidFill>
                  <a:prstClr val="black"/>
                </a:solidFill>
                <a:latin typeface="Times New Roman"/>
                <a:ea typeface="Times New Roman"/>
              </a:rPr>
              <a:t>yayımı tarihinde</a:t>
            </a:r>
            <a:r>
              <a:rPr lang="tr-TR" sz="2200" dirty="0">
                <a:solidFill>
                  <a:prstClr val="black"/>
                </a:solidFill>
                <a:latin typeface="Times New Roman"/>
                <a:ea typeface="Times New Roman"/>
              </a:rPr>
              <a:t> yürürlüğe gireceği belirtilmektedir.</a:t>
            </a:r>
          </a:p>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Bakanlığımıza Bildirimi</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02177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60848"/>
            <a:ext cx="8229600" cy="4032448"/>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algn="just">
              <a:lnSpc>
                <a:spcPts val="3300"/>
              </a:lnSpc>
              <a:spcBef>
                <a:spcPct val="0"/>
              </a:spcBef>
              <a:buFont typeface="Wingdings" pitchFamily="2" charset="2"/>
              <a:buChar char="v"/>
            </a:pPr>
            <a:r>
              <a:rPr lang="tr-TR" sz="2200" b="1" dirty="0">
                <a:solidFill>
                  <a:prstClr val="black"/>
                </a:solidFill>
                <a:latin typeface="Times New Roman" panose="02020603050405020304" pitchFamily="18" charset="0"/>
                <a:ea typeface="Times New Roman"/>
                <a:cs typeface="Times New Roman" panose="02020603050405020304" pitchFamily="18" charset="0"/>
              </a:rPr>
              <a:t>Bu süre geçirildikten sonra </a:t>
            </a:r>
            <a:r>
              <a:rPr lang="tr-TR" sz="2200" dirty="0">
                <a:solidFill>
                  <a:prstClr val="black"/>
                </a:solidFill>
                <a:latin typeface="Times New Roman" panose="02020603050405020304" pitchFamily="18" charset="0"/>
                <a:ea typeface="Times New Roman"/>
                <a:cs typeface="Times New Roman" panose="02020603050405020304" pitchFamily="18" charset="0"/>
              </a:rPr>
              <a:t>yasaklama kararı verilmesi mümkün olmadığından, </a:t>
            </a:r>
            <a:r>
              <a:rPr lang="tr-TR" sz="2200" dirty="0" smtClean="0">
                <a:solidFill>
                  <a:prstClr val="black"/>
                </a:solidFill>
                <a:latin typeface="Times New Roman" panose="02020603050405020304" pitchFamily="18" charset="0"/>
                <a:ea typeface="Times New Roman"/>
                <a:cs typeface="Times New Roman" panose="02020603050405020304" pitchFamily="18" charset="0"/>
              </a:rPr>
              <a:t>ihalelere </a:t>
            </a:r>
            <a:r>
              <a:rPr lang="tr-TR" sz="2200" dirty="0">
                <a:solidFill>
                  <a:prstClr val="black"/>
                </a:solidFill>
                <a:latin typeface="Times New Roman" panose="02020603050405020304" pitchFamily="18" charset="0"/>
                <a:ea typeface="Times New Roman"/>
                <a:cs typeface="Times New Roman" panose="02020603050405020304" pitchFamily="18" charset="0"/>
              </a:rPr>
              <a:t>katılmaktan yasaklamayı gerektirir bir durum tespit </a:t>
            </a:r>
            <a:r>
              <a:rPr lang="tr-TR" sz="2200" dirty="0" smtClean="0">
                <a:solidFill>
                  <a:prstClr val="black"/>
                </a:solidFill>
                <a:latin typeface="Times New Roman" panose="02020603050405020304" pitchFamily="18" charset="0"/>
                <a:ea typeface="Times New Roman"/>
                <a:cs typeface="Times New Roman" panose="02020603050405020304" pitchFamily="18" charset="0"/>
              </a:rPr>
              <a:t>edildiği </a:t>
            </a:r>
            <a:r>
              <a:rPr lang="tr-TR" sz="2200" dirty="0">
                <a:solidFill>
                  <a:prstClr val="black"/>
                </a:solidFill>
                <a:latin typeface="Times New Roman" panose="02020603050405020304" pitchFamily="18" charset="0"/>
                <a:ea typeface="Times New Roman"/>
                <a:cs typeface="Times New Roman" panose="02020603050405020304" pitchFamily="18" charset="0"/>
              </a:rPr>
              <a:t>takdirde gereğinin yapılması için bu </a:t>
            </a:r>
            <a:r>
              <a:rPr lang="tr-TR" sz="2200" dirty="0" smtClean="0">
                <a:solidFill>
                  <a:prstClr val="black"/>
                </a:solidFill>
                <a:latin typeface="Times New Roman" panose="02020603050405020304" pitchFamily="18" charset="0"/>
                <a:ea typeface="Times New Roman"/>
                <a:cs typeface="Times New Roman" panose="02020603050405020304" pitchFamily="18" charset="0"/>
              </a:rPr>
              <a:t>durumun </a:t>
            </a:r>
            <a:r>
              <a:rPr lang="tr-TR" sz="2200" b="1" dirty="0">
                <a:solidFill>
                  <a:prstClr val="black"/>
                </a:solidFill>
                <a:latin typeface="Times New Roman" panose="02020603050405020304" pitchFamily="18" charset="0"/>
                <a:ea typeface="Times New Roman"/>
                <a:cs typeface="Times New Roman" panose="02020603050405020304" pitchFamily="18" charset="0"/>
              </a:rPr>
              <a:t>ivedilikle</a:t>
            </a:r>
            <a:r>
              <a:rPr lang="tr-TR" sz="2200" dirty="0">
                <a:solidFill>
                  <a:prstClr val="black"/>
                </a:solidFill>
                <a:latin typeface="Times New Roman" panose="02020603050405020304" pitchFamily="18" charset="0"/>
                <a:ea typeface="Times New Roman"/>
                <a:cs typeface="Times New Roman" panose="02020603050405020304" pitchFamily="18" charset="0"/>
              </a:rPr>
              <a:t> </a:t>
            </a:r>
            <a:r>
              <a:rPr lang="tr-TR" sz="2200" dirty="0" smtClean="0">
                <a:solidFill>
                  <a:prstClr val="black"/>
                </a:solidFill>
                <a:latin typeface="Times New Roman" panose="02020603050405020304" pitchFamily="18" charset="0"/>
                <a:ea typeface="Times New Roman"/>
                <a:cs typeface="Times New Roman" panose="02020603050405020304" pitchFamily="18" charset="0"/>
              </a:rPr>
              <a:t>İl Sağlık Müdürlüğünce Bakanlığımıza bildirilmesi zorunludur. </a:t>
            </a:r>
            <a:endParaRPr lang="tr-TR" sz="2200" dirty="0">
              <a:solidFill>
                <a:prstClr val="black"/>
              </a:solidFill>
              <a:latin typeface="Times New Roman" panose="02020603050405020304" pitchFamily="18" charset="0"/>
              <a:ea typeface="Times New Roman"/>
              <a:cs typeface="Times New Roman" panose="02020603050405020304" pitchFamily="18" charset="0"/>
            </a:endParaRPr>
          </a:p>
          <a:p>
            <a:pPr lvl="0" algn="just">
              <a:lnSpc>
                <a:spcPts val="3300"/>
              </a:lnSpc>
              <a:spcBef>
                <a:spcPts val="1800"/>
              </a:spcBef>
              <a:buFont typeface="Wingdings" pitchFamily="2" charset="2"/>
              <a:buChar char="v"/>
            </a:pPr>
            <a:r>
              <a:rPr lang="tr-TR" sz="2200" dirty="0">
                <a:solidFill>
                  <a:prstClr val="black"/>
                </a:solidFill>
                <a:latin typeface="Times New Roman" pitchFamily="18" charset="0"/>
                <a:cs typeface="Times New Roman" pitchFamily="18" charset="0"/>
              </a:rPr>
              <a:t>Ayrıca 4734 ve 4735 sayılı Kanunlarda sayılan yasak fiil veya davranışlarda bulundukları tespit edilenler, </a:t>
            </a:r>
            <a:r>
              <a:rPr lang="tr-TR" sz="2200" b="1" dirty="0">
                <a:solidFill>
                  <a:prstClr val="black"/>
                </a:solidFill>
                <a:latin typeface="Times New Roman" pitchFamily="18" charset="0"/>
                <a:cs typeface="Times New Roman" pitchFamily="18" charset="0"/>
              </a:rPr>
              <a:t>yasaklama kararının yürürlüğe girdiği tarihe kadar </a:t>
            </a:r>
            <a:r>
              <a:rPr lang="tr-TR" sz="2200" b="1" dirty="0">
                <a:solidFill>
                  <a:srgbClr val="FF0000"/>
                </a:solidFill>
                <a:latin typeface="Times New Roman" pitchFamily="18" charset="0"/>
                <a:cs typeface="Times New Roman" pitchFamily="18" charset="0"/>
              </a:rPr>
              <a:t>aynı idare tarafından yapılacak ihalelere de iştirak ettirilmezler</a:t>
            </a:r>
            <a:r>
              <a:rPr lang="tr-TR" sz="2200" dirty="0">
                <a:solidFill>
                  <a:srgbClr val="FF0000"/>
                </a:solidFill>
                <a:latin typeface="Times New Roman" pitchFamily="18" charset="0"/>
                <a:cs typeface="Times New Roman" pitchFamily="18" charset="0"/>
              </a:rPr>
              <a:t>.</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B.2. Yasaklama Taleplerinin Bakanlığımıza Bildirimi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4582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132856"/>
            <a:ext cx="8229600" cy="4464496"/>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363538" lvl="0" indent="-363538" algn="just">
              <a:spcBef>
                <a:spcPct val="0"/>
              </a:spcBef>
              <a:spcAft>
                <a:spcPts val="0"/>
              </a:spcAft>
              <a:buFont typeface="+mj-lt"/>
              <a:buAutoNum type="alphaLcParenR"/>
            </a:pPr>
            <a:r>
              <a:rPr lang="tr-TR" sz="2200" u="sng" dirty="0">
                <a:solidFill>
                  <a:srgbClr val="0070C0"/>
                </a:solidFill>
                <a:latin typeface="Times New Roman"/>
                <a:cs typeface="Arial" charset="0"/>
              </a:rPr>
              <a:t>Bütün Yasaklama Bildirimlerinde Gönderilmesi Gereken Ortak Belgeler:</a:t>
            </a:r>
          </a:p>
          <a:p>
            <a:pPr marL="708660" lvl="1" algn="just">
              <a:lnSpc>
                <a:spcPts val="3000"/>
              </a:lnSpc>
              <a:spcBef>
                <a:spcPts val="2400"/>
              </a:spcBef>
              <a:buFont typeface="+mj-lt"/>
              <a:buAutoNum type="arabicPeriod"/>
            </a:pPr>
            <a:r>
              <a:rPr lang="tr-TR" sz="2200" dirty="0">
                <a:solidFill>
                  <a:prstClr val="black"/>
                </a:solidFill>
                <a:latin typeface="Times New Roman"/>
                <a:cs typeface="Arial" charset="0"/>
              </a:rPr>
              <a:t>Kamu İhale Genel Tebliğ’i ekinde yer alan </a:t>
            </a:r>
            <a:r>
              <a:rPr lang="tr-TR" sz="2200" b="1" dirty="0">
                <a:solidFill>
                  <a:prstClr val="black"/>
                </a:solidFill>
                <a:latin typeface="Times New Roman"/>
                <a:cs typeface="Arial" charset="0"/>
              </a:rPr>
              <a:t>“İhalelere katılmaktan Yasaklama” formu</a:t>
            </a:r>
            <a:r>
              <a:rPr lang="tr-TR" sz="2200" dirty="0">
                <a:solidFill>
                  <a:prstClr val="black"/>
                </a:solidFill>
                <a:latin typeface="Times New Roman"/>
                <a:cs typeface="Arial" charset="0"/>
              </a:rPr>
              <a:t>.</a:t>
            </a:r>
          </a:p>
          <a:p>
            <a:pPr marL="708660" lvl="1" algn="just">
              <a:lnSpc>
                <a:spcPts val="3000"/>
              </a:lnSpc>
              <a:spcBef>
                <a:spcPts val="2400"/>
              </a:spcBef>
              <a:buFont typeface="+mj-lt"/>
              <a:buAutoNum type="arabicPeriod"/>
            </a:pPr>
            <a:r>
              <a:rPr lang="tr-TR" sz="2200" dirty="0">
                <a:solidFill>
                  <a:prstClr val="black"/>
                </a:solidFill>
                <a:latin typeface="Times New Roman"/>
                <a:cs typeface="Arial" charset="0"/>
              </a:rPr>
              <a:t>İsteklinin/yüklenicinin mevzuatı gereği kayıtlı olduğu </a:t>
            </a:r>
            <a:r>
              <a:rPr lang="tr-TR" sz="2200" b="1" dirty="0">
                <a:solidFill>
                  <a:prstClr val="black"/>
                </a:solidFill>
                <a:latin typeface="Times New Roman"/>
                <a:cs typeface="Arial" charset="0"/>
              </a:rPr>
              <a:t>ticaret ve/veya sanayi odası veya ilgili meslek odası belgesi</a:t>
            </a:r>
            <a:r>
              <a:rPr lang="tr-TR" sz="2200" dirty="0">
                <a:solidFill>
                  <a:prstClr val="black"/>
                </a:solidFill>
                <a:latin typeface="Times New Roman"/>
                <a:cs typeface="Arial" charset="0"/>
              </a:rPr>
              <a:t>.</a:t>
            </a:r>
          </a:p>
          <a:p>
            <a:pPr marL="708660" lvl="1" algn="just">
              <a:lnSpc>
                <a:spcPts val="3000"/>
              </a:lnSpc>
              <a:spcBef>
                <a:spcPts val="2400"/>
              </a:spcBef>
              <a:buFont typeface="+mj-lt"/>
              <a:buAutoNum type="arabicPeriod"/>
            </a:pPr>
            <a:r>
              <a:rPr lang="tr-TR" sz="2200" dirty="0">
                <a:solidFill>
                  <a:prstClr val="black"/>
                </a:solidFill>
                <a:latin typeface="Times New Roman"/>
                <a:cs typeface="Arial" charset="0"/>
              </a:rPr>
              <a:t>İsteklinin/yüklenicinin </a:t>
            </a:r>
            <a:r>
              <a:rPr lang="tr-TR" sz="2200" b="1" dirty="0">
                <a:solidFill>
                  <a:prstClr val="black"/>
                </a:solidFill>
                <a:latin typeface="Times New Roman"/>
                <a:cs typeface="Arial" charset="0"/>
              </a:rPr>
              <a:t>sermaye hisse oranlarını gösterir ticaret sicil gazetesi.</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803846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27749"/>
            <a:ext cx="8229600" cy="3849523"/>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712788" lvl="1" indent="-347663" algn="just">
              <a:lnSpc>
                <a:spcPts val="3000"/>
              </a:lnSpc>
              <a:spcBef>
                <a:spcPts val="2400"/>
              </a:spcBef>
              <a:spcAft>
                <a:spcPts val="0"/>
              </a:spcAft>
              <a:buFont typeface="+mj-lt"/>
              <a:buAutoNum type="arabicPeriod" startAt="4"/>
            </a:pPr>
            <a:r>
              <a:rPr lang="tr-TR" sz="2200" dirty="0" smtClean="0">
                <a:solidFill>
                  <a:prstClr val="black"/>
                </a:solidFill>
                <a:latin typeface="Times New Roman"/>
                <a:cs typeface="Arial" charset="0"/>
              </a:rPr>
              <a:t>Eğer </a:t>
            </a:r>
            <a:r>
              <a:rPr lang="tr-TR" sz="2200" dirty="0">
                <a:solidFill>
                  <a:prstClr val="black"/>
                </a:solidFill>
                <a:latin typeface="Times New Roman"/>
                <a:cs typeface="Arial" charset="0"/>
              </a:rPr>
              <a:t>isteklinin/yüklenicinin </a:t>
            </a:r>
            <a:r>
              <a:rPr lang="tr-TR" sz="2200" b="1" dirty="0">
                <a:solidFill>
                  <a:prstClr val="black"/>
                </a:solidFill>
                <a:latin typeface="Times New Roman"/>
                <a:cs typeface="Arial" charset="0"/>
              </a:rPr>
              <a:t>sermayesinin yarısından fazlasına sahip ortağı varsa</a:t>
            </a:r>
            <a:r>
              <a:rPr lang="tr-TR" sz="2200" dirty="0">
                <a:solidFill>
                  <a:prstClr val="black"/>
                </a:solidFill>
                <a:latin typeface="Times New Roman"/>
                <a:cs typeface="Arial" charset="0"/>
              </a:rPr>
              <a:t>; tespit edilen ortaklar/ortaklıklarla ilgili tüm bilgi ve belgeler. </a:t>
            </a:r>
            <a:r>
              <a:rPr lang="tr-TR" sz="2200" i="1" dirty="0">
                <a:solidFill>
                  <a:prstClr val="black"/>
                </a:solidFill>
                <a:latin typeface="Times New Roman"/>
                <a:cs typeface="Arial" charset="0"/>
              </a:rPr>
              <a:t>(T.C. kimlik numarası, vergi kayıt numarası, mevzuatı gereği kayıtlı olduğu ticaret ve/veya sanayi odası veya ilgili meslek odası belgesi gibi)</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778238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27749"/>
            <a:ext cx="8229600" cy="3705507"/>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708660" lvl="1" algn="just">
              <a:lnSpc>
                <a:spcPts val="3000"/>
              </a:lnSpc>
              <a:spcBef>
                <a:spcPts val="2400"/>
              </a:spcBef>
              <a:buFont typeface="+mj-lt"/>
              <a:buAutoNum type="arabicPeriod" startAt="5"/>
            </a:pPr>
            <a:r>
              <a:rPr lang="tr-TR" sz="2200" b="1" dirty="0" smtClean="0">
                <a:solidFill>
                  <a:prstClr val="black"/>
                </a:solidFill>
                <a:latin typeface="Times New Roman"/>
                <a:cs typeface="Arial" charset="0"/>
              </a:rPr>
              <a:t>Teklif </a:t>
            </a:r>
            <a:r>
              <a:rPr lang="tr-TR" sz="2200" b="1" dirty="0">
                <a:solidFill>
                  <a:prstClr val="black"/>
                </a:solidFill>
                <a:latin typeface="Times New Roman"/>
                <a:cs typeface="Arial" charset="0"/>
              </a:rPr>
              <a:t>mektubu</a:t>
            </a:r>
            <a:r>
              <a:rPr lang="tr-TR" sz="2200" dirty="0">
                <a:solidFill>
                  <a:prstClr val="black"/>
                </a:solidFill>
                <a:latin typeface="Times New Roman"/>
                <a:cs typeface="Arial" charset="0"/>
              </a:rPr>
              <a:t> ile teklif mektubunu imzalayan kişinin teklif vermeye yetkili olduğunu gösteren imza beyannamesi veya imza sirküleri, </a:t>
            </a:r>
            <a:r>
              <a:rPr lang="tr-TR" sz="2200" b="1" dirty="0">
                <a:solidFill>
                  <a:prstClr val="black"/>
                </a:solidFill>
                <a:latin typeface="Times New Roman"/>
                <a:cs typeface="Arial" charset="0"/>
              </a:rPr>
              <a:t>vekaleten ihaleye katılma halinde,</a:t>
            </a:r>
            <a:r>
              <a:rPr lang="tr-TR" sz="2200" dirty="0">
                <a:solidFill>
                  <a:prstClr val="black"/>
                </a:solidFill>
                <a:latin typeface="Times New Roman"/>
                <a:cs typeface="Arial" charset="0"/>
              </a:rPr>
              <a:t> vekil adına düzenlenmiş ihaleye katılmaya ilişkin noter onaylı vekaletname ile vekilin noter tasdikli imza beyannamesi.</a:t>
            </a:r>
          </a:p>
          <a:p>
            <a:pPr marL="708660" lvl="1" algn="just">
              <a:lnSpc>
                <a:spcPts val="3000"/>
              </a:lnSpc>
              <a:spcBef>
                <a:spcPts val="2400"/>
              </a:spcBef>
              <a:buFont typeface="+mj-lt"/>
              <a:buAutoNum type="arabicPeriod" startAt="5"/>
            </a:pPr>
            <a:r>
              <a:rPr lang="tr-TR" sz="2200" dirty="0">
                <a:solidFill>
                  <a:prstClr val="black"/>
                </a:solidFill>
                <a:latin typeface="Times New Roman"/>
                <a:cs typeface="Arial" charset="0"/>
              </a:rPr>
              <a:t>İstekli/yüklenici </a:t>
            </a:r>
            <a:r>
              <a:rPr lang="tr-TR" sz="2200" b="1" dirty="0">
                <a:solidFill>
                  <a:prstClr val="black"/>
                </a:solidFill>
                <a:latin typeface="Times New Roman"/>
                <a:cs typeface="Arial" charset="0"/>
              </a:rPr>
              <a:t>ortak girişim olması halinde iş ortaklığı beyannamesi.</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80946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27749"/>
            <a:ext cx="8229600" cy="4065547"/>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808038" lvl="1" indent="-442913" algn="just">
              <a:lnSpc>
                <a:spcPts val="3000"/>
              </a:lnSpc>
              <a:spcBef>
                <a:spcPts val="1200"/>
              </a:spcBef>
              <a:spcAft>
                <a:spcPts val="0"/>
              </a:spcAft>
              <a:buFont typeface="+mj-lt"/>
              <a:buAutoNum type="arabicPeriod" startAt="7"/>
            </a:pPr>
            <a:r>
              <a:rPr lang="tr-TR" sz="2200" b="1" dirty="0" smtClean="0">
                <a:solidFill>
                  <a:prstClr val="black"/>
                </a:solidFill>
                <a:latin typeface="Times New Roman" panose="02020603050405020304" pitchFamily="18" charset="0"/>
                <a:cs typeface="Times New Roman" panose="02020603050405020304" pitchFamily="18" charset="0"/>
              </a:rPr>
              <a:t>İhale </a:t>
            </a:r>
            <a:r>
              <a:rPr lang="tr-TR" sz="2200" b="1" dirty="0">
                <a:solidFill>
                  <a:prstClr val="black"/>
                </a:solidFill>
                <a:latin typeface="Times New Roman" panose="02020603050405020304" pitchFamily="18" charset="0"/>
                <a:cs typeface="Times New Roman" panose="02020603050405020304" pitchFamily="18" charset="0"/>
              </a:rPr>
              <a:t>komisyon kararı</a:t>
            </a:r>
            <a:r>
              <a:rPr lang="tr-TR" sz="2200" dirty="0">
                <a:solidFill>
                  <a:prstClr val="black"/>
                </a:solidFill>
                <a:latin typeface="Times New Roman" panose="02020603050405020304" pitchFamily="18" charset="0"/>
                <a:cs typeface="Times New Roman" panose="02020603050405020304" pitchFamily="18" charset="0"/>
              </a:rPr>
              <a:t>.</a:t>
            </a:r>
          </a:p>
          <a:p>
            <a:pPr marL="808038" lvl="1" indent="-442913" algn="just">
              <a:lnSpc>
                <a:spcPts val="3000"/>
              </a:lnSpc>
              <a:spcBef>
                <a:spcPts val="1200"/>
              </a:spcBef>
              <a:spcAft>
                <a:spcPts val="0"/>
              </a:spcAft>
              <a:buFont typeface="+mj-lt"/>
              <a:buAutoNum type="arabicPeriod" startAt="7"/>
            </a:pPr>
            <a:r>
              <a:rPr lang="tr-TR" sz="2200" dirty="0">
                <a:solidFill>
                  <a:prstClr val="black"/>
                </a:solidFill>
                <a:latin typeface="Times New Roman" panose="02020603050405020304" pitchFamily="18" charset="0"/>
                <a:cs typeface="Times New Roman" panose="02020603050405020304" pitchFamily="18" charset="0"/>
              </a:rPr>
              <a:t>Geçici veya kesin teminatın gelir kaydedilmesinin gerektiği durumlarda, </a:t>
            </a:r>
            <a:r>
              <a:rPr lang="tr-TR" sz="2200" b="1" dirty="0">
                <a:solidFill>
                  <a:prstClr val="black"/>
                </a:solidFill>
                <a:latin typeface="Times New Roman" panose="02020603050405020304" pitchFamily="18" charset="0"/>
                <a:cs typeface="Times New Roman" panose="02020603050405020304" pitchFamily="18" charset="0"/>
              </a:rPr>
              <a:t>teminatın gelir kaydedilmesi için ilgili saymanlığa </a:t>
            </a:r>
            <a:r>
              <a:rPr lang="tr-TR" sz="2200" dirty="0">
                <a:solidFill>
                  <a:prstClr val="black"/>
                </a:solidFill>
                <a:latin typeface="Times New Roman" panose="02020603050405020304" pitchFamily="18" charset="0"/>
                <a:cs typeface="Times New Roman" panose="02020603050405020304" pitchFamily="18" charset="0"/>
              </a:rPr>
              <a:t>yazılan yazı.</a:t>
            </a:r>
          </a:p>
          <a:p>
            <a:pPr marL="808038" lvl="1" indent="-442913" algn="just">
              <a:lnSpc>
                <a:spcPts val="3000"/>
              </a:lnSpc>
              <a:spcBef>
                <a:spcPts val="1200"/>
              </a:spcBef>
              <a:spcAft>
                <a:spcPts val="0"/>
              </a:spcAft>
              <a:buFont typeface="+mj-lt"/>
              <a:buAutoNum type="arabicPeriod" startAt="7"/>
            </a:pPr>
            <a:r>
              <a:rPr lang="tr-TR" sz="2200" dirty="0">
                <a:solidFill>
                  <a:prstClr val="black"/>
                </a:solidFill>
                <a:latin typeface="Times New Roman" panose="02020603050405020304" pitchFamily="18" charset="0"/>
                <a:cs typeface="Times New Roman" panose="02020603050405020304" pitchFamily="18" charset="0"/>
              </a:rPr>
              <a:t>Yasak fiil veya davranışın tespitine yönelik tüm bilgi ve belgeler.</a:t>
            </a:r>
          </a:p>
          <a:p>
            <a:pPr marL="808038" lvl="1" indent="-442913" algn="just">
              <a:lnSpc>
                <a:spcPct val="150000"/>
              </a:lnSpc>
              <a:spcBef>
                <a:spcPct val="0"/>
              </a:spcBef>
              <a:spcAft>
                <a:spcPts val="0"/>
              </a:spcAft>
              <a:buFont typeface="+mj-lt"/>
              <a:buAutoNum type="arabicPeriod" startAt="7"/>
            </a:pPr>
            <a:r>
              <a:rPr lang="tr-TR" sz="2200" b="1" dirty="0">
                <a:solidFill>
                  <a:prstClr val="black"/>
                </a:solidFill>
                <a:latin typeface="Times New Roman" panose="02020603050405020304" pitchFamily="18" charset="0"/>
                <a:cs typeface="Times New Roman" panose="02020603050405020304" pitchFamily="18" charset="0"/>
              </a:rPr>
              <a:t>İdari şartname</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29048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204864"/>
            <a:ext cx="8229600" cy="4104456"/>
          </a:xfrm>
        </p:spPr>
        <p:txBody>
          <a:bodyPr rtlCol="0">
            <a:normAutofit/>
          </a:bodyPr>
          <a:lstStyle/>
          <a:p>
            <a:pPr marL="457200" indent="-457200" fontAlgn="auto">
              <a:spcAft>
                <a:spcPts val="0"/>
              </a:spcAft>
              <a:buFont typeface="+mj-lt"/>
              <a:buAutoNum type="alphaUcPeriod" startAt="2"/>
              <a:defRPr/>
            </a:pPr>
            <a:endParaRPr lang="tr-TR" sz="2200" dirty="0">
              <a:solidFill>
                <a:schemeClr val="tx1">
                  <a:lumMod val="75000"/>
                  <a:lumOff val="25000"/>
                </a:schemeClr>
              </a:solidFill>
            </a:endParaRPr>
          </a:p>
          <a:p>
            <a:pPr marL="457200" lvl="0" indent="-457200" algn="just">
              <a:spcBef>
                <a:spcPct val="0"/>
              </a:spcBef>
              <a:spcAft>
                <a:spcPts val="0"/>
              </a:spcAft>
              <a:buFont typeface="+mj-lt"/>
              <a:buAutoNum type="alphaLcParenR" startAt="2"/>
            </a:pPr>
            <a:r>
              <a:rPr lang="tr-TR" sz="2200" u="sng" dirty="0">
                <a:solidFill>
                  <a:srgbClr val="0070C0"/>
                </a:solidFill>
                <a:latin typeface="Times New Roman"/>
                <a:cs typeface="Arial" charset="0"/>
              </a:rPr>
              <a:t>Sözleşme, münferit sözleşme veya çerçeve anlaşma imzalamaya gelmediği için yasaklama kararı bildirimlerinde (a) bendine ilave olarak;</a:t>
            </a:r>
          </a:p>
          <a:p>
            <a:pPr marL="822960" lvl="1" indent="-457200" algn="just">
              <a:lnSpc>
                <a:spcPts val="3000"/>
              </a:lnSpc>
              <a:spcBef>
                <a:spcPts val="1200"/>
              </a:spcBef>
              <a:spcAft>
                <a:spcPts val="0"/>
              </a:spcAft>
              <a:buFont typeface="+mj-lt"/>
              <a:buAutoNum type="arabicPeriod"/>
            </a:pPr>
            <a:r>
              <a:rPr lang="tr-TR" sz="2200" b="1" dirty="0">
                <a:solidFill>
                  <a:prstClr val="black"/>
                </a:solidFill>
                <a:latin typeface="Times New Roman"/>
                <a:cs typeface="Arial" charset="0"/>
              </a:rPr>
              <a:t>Kesinleşen ihale kararı </a:t>
            </a:r>
            <a:r>
              <a:rPr lang="tr-TR" sz="2200" dirty="0">
                <a:solidFill>
                  <a:prstClr val="black"/>
                </a:solidFill>
                <a:latin typeface="Times New Roman"/>
                <a:cs typeface="Arial" charset="0"/>
              </a:rPr>
              <a:t>bildirim yazısı ve tebligatının yapıldığını gösterir belge.</a:t>
            </a:r>
          </a:p>
          <a:p>
            <a:pPr marL="822960" lvl="1" indent="-457200" algn="just">
              <a:lnSpc>
                <a:spcPts val="3000"/>
              </a:lnSpc>
              <a:spcBef>
                <a:spcPts val="1200"/>
              </a:spcBef>
              <a:spcAft>
                <a:spcPts val="0"/>
              </a:spcAft>
              <a:buFont typeface="+mj-lt"/>
              <a:buAutoNum type="arabicPeriod"/>
            </a:pPr>
            <a:r>
              <a:rPr lang="tr-TR" sz="2200" b="1" dirty="0">
                <a:solidFill>
                  <a:prstClr val="black"/>
                </a:solidFill>
                <a:latin typeface="Times New Roman"/>
                <a:cs typeface="Arial" charset="0"/>
              </a:rPr>
              <a:t>Sözleşme yapmaya davet yazısı </a:t>
            </a:r>
            <a:r>
              <a:rPr lang="tr-TR" sz="2200" dirty="0">
                <a:solidFill>
                  <a:prstClr val="black"/>
                </a:solidFill>
                <a:latin typeface="Times New Roman"/>
                <a:cs typeface="Arial" charset="0"/>
              </a:rPr>
              <a:t>ve tebligatının yapıldığını gösterir belge</a:t>
            </a:r>
            <a:r>
              <a:rPr lang="tr-TR" sz="2200" dirty="0">
                <a:latin typeface="Times New Roman"/>
                <a:cs typeface="Arial" charset="0"/>
              </a:rPr>
              <a:t>.</a:t>
            </a:r>
            <a:endParaRPr lang="tr-TR" sz="2200" dirty="0">
              <a:solidFill>
                <a:srgbClr val="FF0000"/>
              </a:solidFill>
              <a:latin typeface="Times New Roman"/>
              <a:cs typeface="Arial" charset="0"/>
            </a:endParaRPr>
          </a:p>
          <a:p>
            <a:pPr marL="822960" lvl="1" indent="-457200" algn="just">
              <a:lnSpc>
                <a:spcPts val="3000"/>
              </a:lnSpc>
              <a:spcBef>
                <a:spcPts val="1200"/>
              </a:spcBef>
              <a:spcAft>
                <a:spcPts val="0"/>
              </a:spcAft>
              <a:buFont typeface="+mj-lt"/>
              <a:buAutoNum type="arabicPeriod"/>
            </a:pPr>
            <a:r>
              <a:rPr lang="tr-TR" sz="2200" dirty="0">
                <a:solidFill>
                  <a:prstClr val="black"/>
                </a:solidFill>
                <a:latin typeface="Times New Roman"/>
                <a:cs typeface="Arial" charset="0"/>
              </a:rPr>
              <a:t>İsteklinin yasal süre içerisinde </a:t>
            </a:r>
            <a:r>
              <a:rPr lang="tr-TR" sz="2200" b="1" dirty="0">
                <a:solidFill>
                  <a:prstClr val="black"/>
                </a:solidFill>
                <a:latin typeface="Times New Roman"/>
                <a:cs typeface="Arial" charset="0"/>
              </a:rPr>
              <a:t>sözleşme imzalamadığına dair tutulan tutanak</a:t>
            </a:r>
            <a:r>
              <a:rPr lang="tr-TR" sz="2200" dirty="0">
                <a:solidFill>
                  <a:prstClr val="black"/>
                </a:solidFill>
                <a:latin typeface="Times New Roman"/>
                <a:cs typeface="Arial" charset="0"/>
              </a:rPr>
              <a:t>.</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42965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1612250"/>
            <a:ext cx="8245269" cy="4176464"/>
          </a:xfrm>
        </p:spPr>
        <p:txBody>
          <a:bodyPr rtlCol="0">
            <a:normAutofit fontScale="92500"/>
          </a:bodyPr>
          <a:lstStyle/>
          <a:p>
            <a:pPr marL="457200" indent="-457200" fontAlgn="auto">
              <a:lnSpc>
                <a:spcPct val="150000"/>
              </a:lnSpc>
              <a:spcBef>
                <a:spcPts val="0"/>
              </a:spcBef>
              <a:buFont typeface="+mj-lt"/>
              <a:buAutoNum type="alphaUcPeriod" startAt="2"/>
              <a:defRPr/>
            </a:pPr>
            <a:endParaRPr lang="tr-TR" sz="2200" dirty="0">
              <a:solidFill>
                <a:schemeClr val="tx1">
                  <a:lumMod val="75000"/>
                  <a:lumOff val="25000"/>
                </a:schemeClr>
              </a:solidFill>
            </a:endParaRPr>
          </a:p>
          <a:p>
            <a:pPr marL="822325" lvl="1" indent="-457200" algn="just">
              <a:lnSpc>
                <a:spcPct val="150000"/>
              </a:lnSpc>
              <a:spcBef>
                <a:spcPts val="0"/>
              </a:spcBef>
              <a:buFont typeface="+mj-lt"/>
              <a:buAutoNum type="arabicPeriod" startAt="4"/>
            </a:pPr>
            <a:r>
              <a:rPr lang="tr-TR" sz="3100" u="sng" dirty="0" smtClean="0">
                <a:solidFill>
                  <a:prstClr val="black"/>
                </a:solidFill>
                <a:latin typeface="Times New Roman"/>
                <a:cs typeface="Arial" charset="0"/>
              </a:rPr>
              <a:t>Münferit </a:t>
            </a:r>
            <a:r>
              <a:rPr lang="tr-TR" sz="3100" u="sng" dirty="0">
                <a:solidFill>
                  <a:prstClr val="black"/>
                </a:solidFill>
                <a:latin typeface="Times New Roman"/>
                <a:cs typeface="Arial" charset="0"/>
              </a:rPr>
              <a:t>sözleşme ihalelerinde: </a:t>
            </a:r>
          </a:p>
          <a:p>
            <a:pPr marL="896938" lvl="1" indent="266700" algn="just">
              <a:lnSpc>
                <a:spcPct val="150000"/>
              </a:lnSpc>
              <a:spcBef>
                <a:spcPts val="0"/>
              </a:spcBef>
              <a:buFont typeface="Arial" pitchFamily="34" charset="0"/>
              <a:buChar char="•"/>
            </a:pPr>
            <a:r>
              <a:rPr lang="tr-TR" sz="2600" dirty="0">
                <a:solidFill>
                  <a:prstClr val="black"/>
                </a:solidFill>
                <a:latin typeface="Times New Roman"/>
                <a:cs typeface="Arial" charset="0"/>
              </a:rPr>
              <a:t>Çerçeve İhale Komisyon Kararı.</a:t>
            </a:r>
          </a:p>
          <a:p>
            <a:pPr marL="896938" lvl="1" indent="266700" algn="just">
              <a:lnSpc>
                <a:spcPct val="150000"/>
              </a:lnSpc>
              <a:spcBef>
                <a:spcPts val="0"/>
              </a:spcBef>
              <a:buFont typeface="Arial" pitchFamily="34" charset="0"/>
              <a:buChar char="•"/>
            </a:pPr>
            <a:r>
              <a:rPr lang="tr-TR" sz="2600" dirty="0">
                <a:solidFill>
                  <a:prstClr val="black"/>
                </a:solidFill>
                <a:latin typeface="Times New Roman"/>
                <a:cs typeface="Arial" charset="0"/>
              </a:rPr>
              <a:t>Çerçeve anlaşma.</a:t>
            </a:r>
          </a:p>
          <a:p>
            <a:pPr marL="896938" lvl="1" indent="266700" algn="just">
              <a:lnSpc>
                <a:spcPct val="150000"/>
              </a:lnSpc>
              <a:spcBef>
                <a:spcPts val="0"/>
              </a:spcBef>
              <a:buFont typeface="Arial" pitchFamily="34" charset="0"/>
              <a:buChar char="•"/>
            </a:pPr>
            <a:r>
              <a:rPr lang="tr-TR" sz="2600" dirty="0">
                <a:solidFill>
                  <a:prstClr val="black"/>
                </a:solidFill>
                <a:latin typeface="Times New Roman"/>
                <a:cs typeface="Arial" charset="0"/>
              </a:rPr>
              <a:t>Münferit sözleşmeye teklif vermeye davet yazısı.</a:t>
            </a:r>
          </a:p>
          <a:p>
            <a:pPr marL="896938" lvl="1" indent="266700" algn="just">
              <a:lnSpc>
                <a:spcPct val="150000"/>
              </a:lnSpc>
              <a:spcBef>
                <a:spcPts val="0"/>
              </a:spcBef>
              <a:buFont typeface="Arial" pitchFamily="34" charset="0"/>
              <a:buChar char="•"/>
            </a:pPr>
            <a:r>
              <a:rPr lang="tr-TR" sz="2600" dirty="0">
                <a:solidFill>
                  <a:prstClr val="black"/>
                </a:solidFill>
                <a:latin typeface="Times New Roman"/>
                <a:cs typeface="Arial" charset="0"/>
              </a:rPr>
              <a:t>Münferit sözleşme ihalesi için verilen teklif mektubu. </a:t>
            </a:r>
          </a:p>
          <a:p>
            <a:pPr marL="896938" lvl="1" indent="266700" algn="just">
              <a:lnSpc>
                <a:spcPct val="150000"/>
              </a:lnSpc>
              <a:spcBef>
                <a:spcPts val="0"/>
              </a:spcBef>
              <a:buFont typeface="Arial" pitchFamily="34" charset="0"/>
              <a:buChar char="•"/>
            </a:pPr>
            <a:r>
              <a:rPr lang="tr-TR" sz="2600" dirty="0">
                <a:solidFill>
                  <a:prstClr val="black"/>
                </a:solidFill>
                <a:latin typeface="Times New Roman"/>
                <a:cs typeface="Arial" charset="0"/>
              </a:rPr>
              <a:t>Münferit ihale komisyon kararı.</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713732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04864"/>
            <a:ext cx="8245269" cy="4248472"/>
          </a:xfrm>
        </p:spPr>
        <p:txBody>
          <a:bodyPr rtlCol="0">
            <a:normAutofit/>
          </a:bodyPr>
          <a:lstStyle/>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a:p>
            <a:pPr marL="457200" lvl="0" indent="-457200" algn="just">
              <a:spcBef>
                <a:spcPct val="0"/>
              </a:spcBef>
              <a:spcAft>
                <a:spcPts val="0"/>
              </a:spcAft>
              <a:buFont typeface="+mj-lt"/>
              <a:buAutoNum type="alphaLcParenR" startAt="3"/>
            </a:pPr>
            <a:r>
              <a:rPr lang="tr-TR" sz="2200" u="sng" dirty="0">
                <a:solidFill>
                  <a:srgbClr val="0070C0"/>
                </a:solidFill>
                <a:latin typeface="Times New Roman"/>
                <a:cs typeface="Arial" charset="0"/>
              </a:rPr>
              <a:t>Taahhüdünü yerine getirmediği için ihalelere katılmaktan yasaklama kararı bildirimlerinde (a) bendinde sayılan belgelere ilave olarak;</a:t>
            </a:r>
          </a:p>
          <a:p>
            <a:pPr marL="822960" lvl="1" indent="-457200" algn="just">
              <a:lnSpc>
                <a:spcPts val="3300"/>
              </a:lnSpc>
              <a:spcBef>
                <a:spcPts val="1200"/>
              </a:spcBef>
              <a:spcAft>
                <a:spcPts val="0"/>
              </a:spcAft>
              <a:buFont typeface="+mj-lt"/>
              <a:buAutoNum type="arabicPeriod"/>
            </a:pPr>
            <a:r>
              <a:rPr lang="tr-TR" sz="2200" dirty="0">
                <a:solidFill>
                  <a:prstClr val="black"/>
                </a:solidFill>
                <a:latin typeface="Times New Roman"/>
                <a:cs typeface="Arial" charset="0"/>
              </a:rPr>
              <a:t>Yüklenici ile imzalanan </a:t>
            </a:r>
            <a:r>
              <a:rPr lang="tr-TR" sz="2200" b="1" dirty="0">
                <a:solidFill>
                  <a:prstClr val="black"/>
                </a:solidFill>
                <a:latin typeface="Times New Roman"/>
                <a:cs typeface="Arial" charset="0"/>
              </a:rPr>
              <a:t>sözleşmenin tamamı</a:t>
            </a:r>
            <a:r>
              <a:rPr lang="tr-TR" sz="2200" dirty="0">
                <a:solidFill>
                  <a:prstClr val="black"/>
                </a:solidFill>
                <a:latin typeface="Times New Roman"/>
                <a:cs typeface="Arial" charset="0"/>
              </a:rPr>
              <a:t>.</a:t>
            </a:r>
          </a:p>
          <a:p>
            <a:pPr marL="822960" lvl="1" indent="-457200" algn="just">
              <a:lnSpc>
                <a:spcPts val="3000"/>
              </a:lnSpc>
              <a:spcBef>
                <a:spcPts val="1200"/>
              </a:spcBef>
              <a:spcAft>
                <a:spcPts val="0"/>
              </a:spcAft>
              <a:buFont typeface="+mj-lt"/>
              <a:buAutoNum type="arabicPeriod"/>
            </a:pPr>
            <a:r>
              <a:rPr lang="tr-TR" sz="2200" dirty="0">
                <a:solidFill>
                  <a:prstClr val="black"/>
                </a:solidFill>
                <a:latin typeface="Times New Roman"/>
                <a:cs typeface="Arial" charset="0"/>
              </a:rPr>
              <a:t>Taahhüdünü şartname ve sözleşme hükümleri çerçevesinde yerine getirmediğine veya işi süresinde bitirmediğine dair belgeler.</a:t>
            </a:r>
          </a:p>
          <a:p>
            <a:pPr marL="822960" lvl="1" indent="-457200" algn="just">
              <a:lnSpc>
                <a:spcPts val="3000"/>
              </a:lnSpc>
              <a:spcBef>
                <a:spcPts val="1200"/>
              </a:spcBef>
              <a:spcAft>
                <a:spcPts val="0"/>
              </a:spcAft>
              <a:buFont typeface="+mj-lt"/>
              <a:buAutoNum type="arabicPeriod"/>
            </a:pPr>
            <a:r>
              <a:rPr lang="tr-TR" sz="2200" dirty="0">
                <a:solidFill>
                  <a:prstClr val="black"/>
                </a:solidFill>
                <a:latin typeface="Times New Roman"/>
                <a:cs typeface="Arial" charset="0"/>
              </a:rPr>
              <a:t>En az on gün süreli ve nedenlerin açıkça belirtildiği </a:t>
            </a:r>
            <a:r>
              <a:rPr lang="tr-TR" sz="2200" b="1" dirty="0">
                <a:solidFill>
                  <a:prstClr val="black"/>
                </a:solidFill>
                <a:latin typeface="Times New Roman"/>
                <a:cs typeface="Arial" charset="0"/>
              </a:rPr>
              <a:t>ihtarname</a:t>
            </a:r>
            <a:r>
              <a:rPr lang="tr-TR" sz="2200" dirty="0">
                <a:solidFill>
                  <a:prstClr val="black"/>
                </a:solidFill>
                <a:latin typeface="Times New Roman"/>
                <a:cs typeface="Arial" charset="0"/>
              </a:rPr>
              <a:t> ve bu ihtarnamenin yükleniciye usulüne uygun olarak </a:t>
            </a:r>
            <a:r>
              <a:rPr lang="tr-TR" sz="2200" b="1" dirty="0">
                <a:solidFill>
                  <a:prstClr val="black"/>
                </a:solidFill>
                <a:latin typeface="Times New Roman"/>
                <a:cs typeface="Arial" charset="0"/>
              </a:rPr>
              <a:t>tebligatının yapıldığını gösterir bilgi ve belgeler.</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85456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988840"/>
            <a:ext cx="8229600" cy="4513114"/>
          </a:xfrm>
        </p:spPr>
        <p:txBody>
          <a:bodyPr rtlCol="0">
            <a:normAutofit/>
          </a:bodyPr>
          <a:lstStyle/>
          <a:p>
            <a:pPr marL="355600" lvl="0" indent="-355600" algn="just" fontAlgn="auto">
              <a:lnSpc>
                <a:spcPts val="3300"/>
              </a:lnSpc>
              <a:spcBef>
                <a:spcPts val="0"/>
              </a:spcBef>
              <a:spcAft>
                <a:spcPts val="0"/>
              </a:spcAft>
              <a:buSzPct val="95000"/>
              <a:buFont typeface="Wingdings" pitchFamily="2" charset="2"/>
              <a:buChar char="Ø"/>
            </a:pPr>
            <a:r>
              <a:rPr lang="tr-TR" sz="2200" dirty="0" smtClean="0">
                <a:solidFill>
                  <a:prstClr val="black"/>
                </a:solidFill>
                <a:latin typeface="Times New Roman" pitchFamily="18" charset="0"/>
                <a:cs typeface="Times New Roman" pitchFamily="18" charset="0"/>
              </a:rPr>
              <a:t>4734 </a:t>
            </a:r>
            <a:r>
              <a:rPr lang="tr-TR" sz="2200" dirty="0">
                <a:solidFill>
                  <a:prstClr val="black"/>
                </a:solidFill>
                <a:latin typeface="Times New Roman" pitchFamily="18" charset="0"/>
                <a:cs typeface="Times New Roman" pitchFamily="18" charset="0"/>
              </a:rPr>
              <a:t>sayılı Kamu İhale Kanunu, </a:t>
            </a:r>
          </a:p>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4735 sayılı Kamu İhale Sözleşmeleri Kanunu,</a:t>
            </a:r>
          </a:p>
          <a:p>
            <a:pPr marL="355600" lvl="0" indent="-355600" algn="just" fontAlgn="auto">
              <a:lnSpc>
                <a:spcPts val="3300"/>
              </a:lnSpc>
              <a:spcBef>
                <a:spcPts val="0"/>
              </a:spcBef>
              <a:spcAft>
                <a:spcPts val="0"/>
              </a:spcAft>
              <a:buSzPct val="95000"/>
              <a:buFont typeface="Wingdings" pitchFamily="2" charset="2"/>
              <a:buChar char="Ø"/>
            </a:pPr>
            <a:r>
              <a:rPr lang="tr-TR" sz="2200" dirty="0">
                <a:solidFill>
                  <a:prstClr val="black"/>
                </a:solidFill>
                <a:latin typeface="Times New Roman" pitchFamily="18" charset="0"/>
                <a:cs typeface="Times New Roman" pitchFamily="18" charset="0"/>
              </a:rPr>
              <a:t>2886 sayılı Devlet İhale </a:t>
            </a:r>
            <a:r>
              <a:rPr lang="tr-TR" sz="2200" dirty="0" smtClean="0">
                <a:solidFill>
                  <a:prstClr val="black"/>
                </a:solidFill>
                <a:latin typeface="Times New Roman" pitchFamily="18" charset="0"/>
                <a:cs typeface="Times New Roman" pitchFamily="18" charset="0"/>
              </a:rPr>
              <a:t>Kanunu,</a:t>
            </a:r>
          </a:p>
          <a:p>
            <a:pPr marL="355600" indent="-355600" algn="just" fontAlgn="auto">
              <a:lnSpc>
                <a:spcPts val="3300"/>
              </a:lnSpc>
              <a:spcBef>
                <a:spcPts val="0"/>
              </a:spcBef>
              <a:spcAft>
                <a:spcPts val="0"/>
              </a:spcAft>
              <a:buSzPct val="95000"/>
              <a:buFont typeface="Wingdings" pitchFamily="2" charset="2"/>
              <a:buChar char="Ø"/>
            </a:pPr>
            <a:r>
              <a:rPr lang="tr-TR" sz="2200" dirty="0" smtClean="0">
                <a:latin typeface="Times New Roman" panose="02020603050405020304" pitchFamily="18" charset="0"/>
                <a:cs typeface="Times New Roman" panose="02020603050405020304" pitchFamily="18" charset="0"/>
              </a:rPr>
              <a:t>Hazine Taşınmazlarının İdaresi Hakkında Yönetmelik</a:t>
            </a:r>
          </a:p>
          <a:p>
            <a:pPr marL="0" indent="0" algn="just" fontAlgn="auto">
              <a:lnSpc>
                <a:spcPts val="3300"/>
              </a:lnSpc>
              <a:spcBef>
                <a:spcPts val="0"/>
              </a:spcBef>
              <a:spcAft>
                <a:spcPts val="0"/>
              </a:spcAft>
              <a:buSzPct val="95000"/>
              <a:buNone/>
            </a:pPr>
            <a:r>
              <a:rPr lang="tr-TR" sz="2200" dirty="0" smtClean="0">
                <a:solidFill>
                  <a:prstClr val="black"/>
                </a:solidFill>
                <a:latin typeface="Times New Roman" panose="02020603050405020304" pitchFamily="18" charset="0"/>
                <a:cs typeface="Times New Roman" panose="02020603050405020304" pitchFamily="18" charset="0"/>
              </a:rPr>
              <a:t>Hükümlerinde;</a:t>
            </a:r>
            <a:endParaRPr lang="tr-TR" sz="2200" dirty="0">
              <a:solidFill>
                <a:prstClr val="black"/>
              </a:solidFill>
              <a:latin typeface="Times New Roman" pitchFamily="18" charset="0"/>
              <a:cs typeface="Times New Roman" pitchFamily="18" charset="0"/>
            </a:endParaRPr>
          </a:p>
          <a:p>
            <a:pPr marL="0" lvl="0" indent="0" algn="just" fontAlgn="auto">
              <a:lnSpc>
                <a:spcPts val="3300"/>
              </a:lnSpc>
              <a:spcBef>
                <a:spcPts val="0"/>
              </a:spcBef>
              <a:spcAft>
                <a:spcPts val="0"/>
              </a:spcAft>
              <a:buSzPct val="95000"/>
              <a:buNone/>
            </a:pPr>
            <a:r>
              <a:rPr lang="tr-TR" sz="2200" dirty="0" smtClean="0">
                <a:solidFill>
                  <a:prstClr val="black"/>
                </a:solidFill>
                <a:latin typeface="Times New Roman" pitchFamily="18" charset="0"/>
                <a:cs typeface="Times New Roman" pitchFamily="18" charset="0"/>
              </a:rPr>
              <a:t>İhale sürecinde ve/veya sözleşmenin uygulanması sırasında bazı fiil veya davranışlarda bulunmanın yasak olduğu ve bu yasak fiil veya davranışlarda bulunanlar hakkında nasıl bir yaptırım uygulanacağı belirtilmiş olup bu yaptırımlardan  biri de </a:t>
            </a:r>
            <a:r>
              <a:rPr lang="tr-TR" sz="2200" b="1" u="sng" dirty="0" smtClean="0">
                <a:solidFill>
                  <a:prstClr val="black"/>
                </a:solidFill>
                <a:latin typeface="Times New Roman" pitchFamily="18" charset="0"/>
                <a:cs typeface="Times New Roman" pitchFamily="18" charset="0"/>
              </a:rPr>
              <a:t>ihalelere katılmaktan yasaklama</a:t>
            </a:r>
            <a:r>
              <a:rPr lang="tr-TR" sz="2200" b="1" dirty="0" smtClean="0">
                <a:solidFill>
                  <a:prstClr val="black"/>
                </a:solidFill>
                <a:latin typeface="Times New Roman" pitchFamily="18" charset="0"/>
                <a:cs typeface="Times New Roman" pitchFamily="18" charset="0"/>
              </a:rPr>
              <a:t> </a:t>
            </a:r>
            <a:r>
              <a:rPr lang="tr-TR" sz="2200" dirty="0" smtClean="0">
                <a:solidFill>
                  <a:prstClr val="black"/>
                </a:solidFill>
                <a:latin typeface="Times New Roman" pitchFamily="18" charset="0"/>
                <a:cs typeface="Times New Roman" pitchFamily="18" charset="0"/>
              </a:rPr>
              <a:t>işlemidir.</a:t>
            </a: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235208" y="1052736"/>
            <a:ext cx="856895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İ</a:t>
            </a:r>
            <a:r>
              <a:rPr lang="tr-TR" sz="2400" b="1" kern="0" dirty="0" smtClean="0">
                <a:solidFill>
                  <a:srgbClr val="FF0000"/>
                </a:solidFill>
                <a:latin typeface="Times New Roman" pitchFamily="18" charset="0"/>
                <a:cs typeface="Times New Roman" pitchFamily="18" charset="0"/>
              </a:rPr>
              <a:t>HALELERE KATILMAKTAN YASAKLAMALARA İLİŞKİN </a:t>
            </a:r>
            <a:r>
              <a:rPr lang="tr-TR" sz="2400" b="1" dirty="0" smtClean="0">
                <a:solidFill>
                  <a:srgbClr val="FF0000"/>
                </a:solidFill>
                <a:latin typeface="Times New Roman" panose="02020603050405020304" pitchFamily="18" charset="0"/>
                <a:cs typeface="Times New Roman" panose="02020603050405020304" pitchFamily="18" charset="0"/>
              </a:rPr>
              <a:t>YASAL </a:t>
            </a:r>
            <a:r>
              <a:rPr lang="tr-TR" sz="2400" b="1" dirty="0">
                <a:solidFill>
                  <a:srgbClr val="FF0000"/>
                </a:solidFill>
                <a:latin typeface="Times New Roman" panose="02020603050405020304" pitchFamily="18" charset="0"/>
                <a:cs typeface="Times New Roman" panose="02020603050405020304" pitchFamily="18" charset="0"/>
              </a:rPr>
              <a:t>DAYANAKLAR </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82698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04864"/>
            <a:ext cx="8245269" cy="4104456"/>
          </a:xfrm>
        </p:spPr>
        <p:txBody>
          <a:bodyPr rtlCol="0">
            <a:normAutofit/>
          </a:bodyPr>
          <a:lstStyle/>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a:p>
            <a:pPr marL="0" lvl="0" indent="0" algn="just">
              <a:spcBef>
                <a:spcPct val="0"/>
              </a:spcBef>
              <a:spcAft>
                <a:spcPts val="0"/>
              </a:spcAft>
              <a:buNone/>
            </a:pPr>
            <a:endParaRPr lang="tr-TR" sz="2000" b="1" dirty="0">
              <a:solidFill>
                <a:srgbClr val="FF0000"/>
              </a:solidFill>
              <a:latin typeface="Times New Roman"/>
              <a:cs typeface="Arial" charset="0"/>
            </a:endParaRPr>
          </a:p>
          <a:p>
            <a:pPr marL="822960" lvl="1" indent="-457200" algn="just">
              <a:lnSpc>
                <a:spcPts val="3300"/>
              </a:lnSpc>
              <a:spcBef>
                <a:spcPct val="0"/>
              </a:spcBef>
              <a:spcAft>
                <a:spcPts val="0"/>
              </a:spcAft>
              <a:buFont typeface="+mj-lt"/>
              <a:buAutoNum type="arabicPeriod" startAt="4"/>
            </a:pPr>
            <a:r>
              <a:rPr lang="tr-TR" sz="2200" dirty="0" err="1">
                <a:solidFill>
                  <a:prstClr val="black"/>
                </a:solidFill>
                <a:latin typeface="Times New Roman"/>
                <a:cs typeface="Arial" charset="0"/>
              </a:rPr>
              <a:t>İhtarlı</a:t>
            </a:r>
            <a:r>
              <a:rPr lang="tr-TR" sz="2200" dirty="0">
                <a:solidFill>
                  <a:prstClr val="black"/>
                </a:solidFill>
                <a:latin typeface="Times New Roman"/>
                <a:cs typeface="Arial" charset="0"/>
              </a:rPr>
              <a:t> süre sonunda da taahhüdünü sözleşme hükümlerine göre yerine getirmediğinin tespitine dair belge.</a:t>
            </a:r>
          </a:p>
          <a:p>
            <a:pPr marL="822960" lvl="1" indent="-457200" algn="just">
              <a:lnSpc>
                <a:spcPts val="3300"/>
              </a:lnSpc>
              <a:spcBef>
                <a:spcPts val="1200"/>
              </a:spcBef>
              <a:spcAft>
                <a:spcPts val="0"/>
              </a:spcAft>
              <a:buFont typeface="+mj-lt"/>
              <a:buAutoNum type="arabicPeriod" startAt="4"/>
            </a:pPr>
            <a:r>
              <a:rPr lang="tr-TR" sz="2200" b="1" dirty="0">
                <a:solidFill>
                  <a:prstClr val="black"/>
                </a:solidFill>
                <a:latin typeface="Times New Roman"/>
                <a:cs typeface="Arial" charset="0"/>
              </a:rPr>
              <a:t>Sözleşmenin fesih </a:t>
            </a:r>
            <a:r>
              <a:rPr lang="tr-TR" sz="2200" dirty="0">
                <a:solidFill>
                  <a:prstClr val="black"/>
                </a:solidFill>
                <a:latin typeface="Times New Roman"/>
                <a:cs typeface="Arial" charset="0"/>
              </a:rPr>
              <a:t>edildiğine ve bu durumun </a:t>
            </a:r>
            <a:r>
              <a:rPr lang="tr-TR" sz="2200" b="1" dirty="0">
                <a:solidFill>
                  <a:prstClr val="black"/>
                </a:solidFill>
                <a:latin typeface="Times New Roman"/>
                <a:cs typeface="Arial" charset="0"/>
              </a:rPr>
              <a:t>yükleniciye bildirildiğine </a:t>
            </a:r>
            <a:r>
              <a:rPr lang="tr-TR" sz="2200" dirty="0">
                <a:solidFill>
                  <a:prstClr val="black"/>
                </a:solidFill>
                <a:latin typeface="Times New Roman"/>
                <a:cs typeface="Arial" charset="0"/>
              </a:rPr>
              <a:t>dair </a:t>
            </a:r>
            <a:r>
              <a:rPr lang="tr-TR" sz="2200" dirty="0" smtClean="0">
                <a:solidFill>
                  <a:prstClr val="black"/>
                </a:solidFill>
                <a:latin typeface="Times New Roman"/>
                <a:cs typeface="Arial" charset="0"/>
              </a:rPr>
              <a:t>belge</a:t>
            </a:r>
            <a:endParaRPr lang="tr-TR" sz="2200" dirty="0">
              <a:solidFill>
                <a:prstClr val="black"/>
              </a:solidFill>
              <a:latin typeface="Times New Roman"/>
              <a:cs typeface="Arial" charset="0"/>
            </a:endParaRPr>
          </a:p>
          <a:p>
            <a:pPr marL="822960" lvl="1" indent="-457200" algn="just">
              <a:lnSpc>
                <a:spcPts val="3300"/>
              </a:lnSpc>
              <a:spcBef>
                <a:spcPts val="1200"/>
              </a:spcBef>
              <a:spcAft>
                <a:spcPts val="0"/>
              </a:spcAft>
              <a:buFont typeface="+mj-lt"/>
              <a:buAutoNum type="arabicPeriod" startAt="4"/>
            </a:pPr>
            <a:r>
              <a:rPr lang="tr-TR" sz="2200" dirty="0">
                <a:solidFill>
                  <a:prstClr val="black"/>
                </a:solidFill>
                <a:latin typeface="Times New Roman"/>
                <a:cs typeface="Arial" charset="0"/>
              </a:rPr>
              <a:t> Teknik şartname.</a:t>
            </a:r>
          </a:p>
        </p:txBody>
      </p:sp>
      <p:sp>
        <p:nvSpPr>
          <p:cNvPr id="2" name="Metin kutusu 1"/>
          <p:cNvSpPr txBox="1"/>
          <p:nvPr/>
        </p:nvSpPr>
        <p:spPr>
          <a:xfrm>
            <a:off x="1763688" y="1196752"/>
            <a:ext cx="597666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B.3. Yasaklama Taleplerinde Gönderilmesi Gereken Bilgi ve Belgeler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8617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16376"/>
            <a:ext cx="8245269" cy="4976920"/>
          </a:xfrm>
        </p:spPr>
        <p:txBody>
          <a:bodyPr rtlCol="0">
            <a:normAutofit/>
          </a:bodyPr>
          <a:lstStyle/>
          <a:p>
            <a:pPr marL="457200" indent="-457200" algn="ctr" fontAlgn="auto">
              <a:spcAft>
                <a:spcPts val="0"/>
              </a:spcAft>
              <a:buFont typeface="+mj-lt"/>
              <a:buAutoNum type="alphaUcPeriod" startAt="3"/>
              <a:defRPr/>
            </a:pPr>
            <a:r>
              <a:rPr lang="tr-TR" sz="2200" b="1" dirty="0">
                <a:solidFill>
                  <a:srgbClr val="FF0000"/>
                </a:solidFill>
                <a:latin typeface="Times New Roman" pitchFamily="18" charset="0"/>
                <a:cs typeface="Times New Roman" pitchFamily="18" charset="0"/>
              </a:rPr>
              <a:t>YASAKLAMAYI GEREKTİRİR DURUMLARIN TESPİTİNDE DİKKAT EDİLECEK HUSUSLAR</a:t>
            </a:r>
          </a:p>
          <a:p>
            <a:pPr marL="0" indent="0" fontAlgn="auto">
              <a:spcAft>
                <a:spcPts val="0"/>
              </a:spcAft>
              <a:buNone/>
              <a:defRPr/>
            </a:pPr>
            <a:endParaRPr lang="tr-TR" sz="1000" dirty="0">
              <a:solidFill>
                <a:schemeClr val="tx1">
                  <a:lumMod val="75000"/>
                  <a:lumOff val="25000"/>
                </a:schemeClr>
              </a:solidFill>
            </a:endParaRPr>
          </a:p>
          <a:p>
            <a:pPr marL="914400" lvl="1" indent="-514350" algn="just" fontAlgn="auto">
              <a:lnSpc>
                <a:spcPts val="2500"/>
              </a:lnSpc>
              <a:spcBef>
                <a:spcPts val="2400"/>
              </a:spcBef>
              <a:spcAft>
                <a:spcPts val="0"/>
              </a:spcAft>
              <a:buFont typeface="+mj-lt"/>
              <a:buAutoNum type="arabicPeriod"/>
              <a:defRPr/>
            </a:pPr>
            <a:r>
              <a:rPr lang="tr-TR" sz="2200" b="1" dirty="0" smtClean="0">
                <a:latin typeface="Times New Roman" pitchFamily="18" charset="0"/>
                <a:cs typeface="Times New Roman" pitchFamily="18" charset="0"/>
              </a:rPr>
              <a:t>4734 </a:t>
            </a:r>
            <a:r>
              <a:rPr lang="tr-TR" sz="2200" b="1" dirty="0">
                <a:latin typeface="Times New Roman" pitchFamily="18" charset="0"/>
                <a:cs typeface="Times New Roman" pitchFamily="18" charset="0"/>
              </a:rPr>
              <a:t>Sayılı Kanun Kapsamında Tesis Edilen Yasaklama İşlemlerinde Dikkat Edilecek Hususlar</a:t>
            </a:r>
          </a:p>
          <a:p>
            <a:pPr marL="914400" lvl="1" indent="-514350" algn="just" fontAlgn="auto">
              <a:lnSpc>
                <a:spcPts val="2500"/>
              </a:lnSpc>
              <a:spcBef>
                <a:spcPts val="2400"/>
              </a:spcBef>
              <a:spcAft>
                <a:spcPts val="0"/>
              </a:spcAft>
              <a:buFont typeface="+mj-lt"/>
              <a:buAutoNum type="arabicPeriod"/>
              <a:defRPr/>
            </a:pPr>
            <a:r>
              <a:rPr lang="tr-TR" sz="2200" b="1" dirty="0">
                <a:latin typeface="Times New Roman" pitchFamily="18" charset="0"/>
                <a:cs typeface="Times New Roman" pitchFamily="18" charset="0"/>
              </a:rPr>
              <a:t>4735 Sayılı Kanun Kapsamında Tesis Edilen Yasaklama İşlemlerinde Dikkat Edilecek Hususlar</a:t>
            </a:r>
          </a:p>
          <a:p>
            <a:pPr marL="914400" lvl="1" indent="-514350" algn="just" fontAlgn="auto">
              <a:lnSpc>
                <a:spcPts val="2500"/>
              </a:lnSpc>
              <a:spcBef>
                <a:spcPts val="2400"/>
              </a:spcBef>
              <a:spcAft>
                <a:spcPts val="0"/>
              </a:spcAft>
              <a:buFont typeface="+mj-lt"/>
              <a:buAutoNum type="arabicPeriod"/>
              <a:defRPr/>
            </a:pPr>
            <a:r>
              <a:rPr lang="tr-TR" sz="2200" b="1" dirty="0">
                <a:latin typeface="Times New Roman" pitchFamily="18" charset="0"/>
                <a:cs typeface="Times New Roman" pitchFamily="18" charset="0"/>
              </a:rPr>
              <a:t>2886 Sayılı Kanun Kapsamında Tesis Edilen Yasaklama İşlemlerinde Dikkat Edilecek Hususlar</a:t>
            </a:r>
            <a:endParaRPr lang="nn-NO" sz="2200" b="1" dirty="0">
              <a:latin typeface="Times New Roman" pitchFamily="18" charset="0"/>
              <a:cs typeface="Times New Roman" pitchFamily="18" charset="0"/>
            </a:endParaRPr>
          </a:p>
          <a:p>
            <a:pPr marL="457200" indent="-457200" fontAlgn="auto">
              <a:spcAft>
                <a:spcPts val="0"/>
              </a:spcAft>
              <a:buFont typeface="+mj-lt"/>
              <a:buAutoNum type="alphaUcPeriod" startAt="2"/>
              <a:defRPr/>
            </a:pPr>
            <a:endParaRPr lang="tr-TR" sz="1000" dirty="0">
              <a:solidFill>
                <a:schemeClr val="tx1">
                  <a:lumMod val="75000"/>
                  <a:lumOff val="25000"/>
                </a:schemeClr>
              </a:solidFill>
            </a:endParaRPr>
          </a:p>
        </p:txBody>
      </p:sp>
      <p:sp>
        <p:nvSpPr>
          <p:cNvPr id="2" name="Metin kutusu 1"/>
          <p:cNvSpPr txBox="1"/>
          <p:nvPr/>
        </p:nvSpPr>
        <p:spPr>
          <a:xfrm>
            <a:off x="1763688" y="1196752"/>
            <a:ext cx="5976664" cy="461665"/>
          </a:xfrm>
          <a:prstGeom prst="rect">
            <a:avLst/>
          </a:prstGeom>
          <a:noFill/>
        </p:spPr>
        <p:txBody>
          <a:bodyPr wrap="square" rtlCol="0">
            <a:spAutoFit/>
          </a:bodyPr>
          <a:lstStyle/>
          <a:p>
            <a:pPr algn="ctr" fontAlgn="auto">
              <a:spcBef>
                <a:spcPts val="600"/>
              </a:spcBef>
              <a:spcAft>
                <a:spcPts val="0"/>
              </a:spcAft>
            </a:pPr>
            <a:endParaRPr lang="tr-TR" sz="2400" b="1" kern="0" dirty="0">
              <a:solidFill>
                <a:srgbClr val="FF0000"/>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72962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132856"/>
            <a:ext cx="8245269" cy="3744416"/>
          </a:xfrm>
        </p:spPr>
        <p:txBody>
          <a:bodyPr rtlCol="0">
            <a:normAutofit/>
          </a:bodyPr>
          <a:lstStyle/>
          <a:p>
            <a:pPr marL="0" indent="0" fontAlgn="auto">
              <a:spcAft>
                <a:spcPts val="0"/>
              </a:spcAft>
              <a:buNone/>
              <a:defRPr/>
            </a:pPr>
            <a:endParaRPr lang="tr-TR" dirty="0">
              <a:solidFill>
                <a:schemeClr val="tx1">
                  <a:lumMod val="75000"/>
                  <a:lumOff val="25000"/>
                </a:schemeClr>
              </a:solidFill>
            </a:endParaRPr>
          </a:p>
          <a:p>
            <a:pPr marL="274320" lvl="0" indent="-274320" algn="just" fontAlgn="auto">
              <a:lnSpc>
                <a:spcPts val="3300"/>
              </a:lnSpc>
              <a:spcBef>
                <a:spcPts val="0"/>
              </a:spcBef>
              <a:spcAft>
                <a:spcPts val="0"/>
              </a:spcAft>
              <a:buSzPct val="95000"/>
              <a:buFont typeface="Wingdings" pitchFamily="2" charset="2"/>
              <a:buChar char="v"/>
            </a:pPr>
            <a:r>
              <a:rPr lang="tr-TR" b="1" dirty="0">
                <a:solidFill>
                  <a:prstClr val="black"/>
                </a:solidFill>
                <a:latin typeface="Times New Roman"/>
                <a:cs typeface="Arial" charset="0"/>
              </a:rPr>
              <a:t>Türk Ceza Kanunu ile suç sayılan </a:t>
            </a:r>
            <a:r>
              <a:rPr lang="tr-TR" dirty="0">
                <a:solidFill>
                  <a:prstClr val="black"/>
                </a:solidFill>
                <a:latin typeface="Times New Roman"/>
                <a:cs typeface="Arial" charset="0"/>
              </a:rPr>
              <a:t>ve ağır cezai müeyyidelere dayanan bir hususta işlem tesisinin, her türlü şüpheden uzak, kesin ve kanıtlanabilir delillerin varlığını gerektirmesi sebebiyle </a:t>
            </a:r>
            <a:r>
              <a:rPr lang="tr-TR" b="1" dirty="0">
                <a:solidFill>
                  <a:prstClr val="black"/>
                </a:solidFill>
                <a:latin typeface="Times New Roman"/>
                <a:cs typeface="Arial" charset="0"/>
              </a:rPr>
              <a:t>idarelerce gerekli araştırmalar yapılarak yasak fiil veya davranış belgelendirilmelidir. </a:t>
            </a:r>
          </a:p>
          <a:p>
            <a:pPr marL="457200" indent="-457200" fontAlgn="auto">
              <a:spcAft>
                <a:spcPts val="0"/>
              </a:spcAft>
              <a:buFont typeface="+mj-lt"/>
              <a:buAutoNum type="alphaUcPeriod" startAt="2"/>
              <a:defRPr/>
            </a:pPr>
            <a:endParaRPr lang="tr-TR" dirty="0">
              <a:solidFill>
                <a:schemeClr val="tx1">
                  <a:lumMod val="75000"/>
                  <a:lumOff val="25000"/>
                </a:schemeClr>
              </a:solidFill>
            </a:endParaRPr>
          </a:p>
        </p:txBody>
      </p:sp>
      <p:sp>
        <p:nvSpPr>
          <p:cNvPr id="2" name="Metin kutusu 1"/>
          <p:cNvSpPr txBox="1"/>
          <p:nvPr/>
        </p:nvSpPr>
        <p:spPr>
          <a:xfrm>
            <a:off x="1763688" y="1196752"/>
            <a:ext cx="5976664" cy="461665"/>
          </a:xfrm>
          <a:prstGeom prst="rect">
            <a:avLst/>
          </a:prstGeom>
          <a:noFill/>
        </p:spPr>
        <p:txBody>
          <a:bodyPr wrap="square" rtlCol="0">
            <a:spAutoFit/>
          </a:bodyPr>
          <a:lstStyle/>
          <a:p>
            <a:pPr algn="ctr" fontAlgn="auto">
              <a:spcBef>
                <a:spcPts val="600"/>
              </a:spcBef>
              <a:spcAft>
                <a:spcPts val="0"/>
              </a:spcAft>
            </a:pPr>
            <a:endParaRPr lang="tr-TR" sz="2400" b="1" kern="0" dirty="0">
              <a:solidFill>
                <a:srgbClr val="FF0000"/>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68132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76872"/>
            <a:ext cx="8245269" cy="3312368"/>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274320" lvl="0" indent="-274320" algn="ctr" fontAlgn="auto">
              <a:lnSpc>
                <a:spcPts val="3300"/>
              </a:lnSpc>
              <a:spcBef>
                <a:spcPts val="0"/>
              </a:spcBef>
              <a:spcAft>
                <a:spcPts val="0"/>
              </a:spcAft>
              <a:buSzPct val="95000"/>
              <a:buFont typeface="Wingdings" pitchFamily="2" charset="2"/>
              <a:buChar char="v"/>
            </a:pPr>
            <a:r>
              <a:rPr lang="tr-TR" sz="3200" b="1" kern="0" dirty="0">
                <a:solidFill>
                  <a:srgbClr val="FF0000"/>
                </a:solidFill>
                <a:latin typeface="Times New Roman" pitchFamily="18" charset="0"/>
                <a:cs typeface="Times New Roman" pitchFamily="18" charset="0"/>
              </a:rPr>
              <a:t>4734 SAYILI KANUN KAPSAMINDA </a:t>
            </a:r>
            <a:r>
              <a:rPr lang="tr-TR" sz="3200" b="1" kern="0" dirty="0" smtClean="0">
                <a:solidFill>
                  <a:srgbClr val="FF0000"/>
                </a:solidFill>
                <a:latin typeface="Times New Roman" pitchFamily="18" charset="0"/>
                <a:cs typeface="Times New Roman" pitchFamily="18" charset="0"/>
              </a:rPr>
              <a:t>TESİS EDİLEN </a:t>
            </a:r>
            <a:r>
              <a:rPr lang="tr-TR" sz="3200" b="1" kern="0" dirty="0">
                <a:solidFill>
                  <a:srgbClr val="FF0000"/>
                </a:solidFill>
                <a:latin typeface="Times New Roman" pitchFamily="18" charset="0"/>
                <a:cs typeface="Times New Roman" pitchFamily="18" charset="0"/>
              </a:rPr>
              <a:t>YASAKLAMA İŞLEMLERİNDE DİKKAT EDİLECEK HUSUSALAR</a:t>
            </a:r>
            <a:endParaRPr lang="tr-TR" sz="1200" dirty="0">
              <a:solidFill>
                <a:schemeClr val="tx1">
                  <a:lumMod val="75000"/>
                  <a:lumOff val="25000"/>
                </a:schemeClr>
              </a:solidFill>
            </a:endParaRPr>
          </a:p>
        </p:txBody>
      </p:sp>
      <p:sp>
        <p:nvSpPr>
          <p:cNvPr id="2" name="Metin kutusu 1"/>
          <p:cNvSpPr txBox="1"/>
          <p:nvPr/>
        </p:nvSpPr>
        <p:spPr>
          <a:xfrm>
            <a:off x="1763688" y="1196752"/>
            <a:ext cx="5976664" cy="461665"/>
          </a:xfrm>
          <a:prstGeom prst="rect">
            <a:avLst/>
          </a:prstGeom>
          <a:noFill/>
        </p:spPr>
        <p:txBody>
          <a:bodyPr wrap="square" rtlCol="0">
            <a:spAutoFit/>
          </a:bodyPr>
          <a:lstStyle/>
          <a:p>
            <a:pPr algn="ctr" fontAlgn="auto">
              <a:spcBef>
                <a:spcPts val="600"/>
              </a:spcBef>
              <a:spcAft>
                <a:spcPts val="0"/>
              </a:spcAft>
            </a:pPr>
            <a:endParaRPr lang="tr-TR" sz="2400" b="1" kern="0" dirty="0">
              <a:solidFill>
                <a:srgbClr val="FF0000"/>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87226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1654445"/>
            <a:ext cx="8245269" cy="4641611"/>
          </a:xfrm>
        </p:spPr>
        <p:txBody>
          <a:bodyPr rtlCol="0">
            <a:noAutofit/>
          </a:bodyPr>
          <a:lstStyle/>
          <a:p>
            <a:pPr marL="0" indent="0" fontAlgn="auto">
              <a:spcAft>
                <a:spcPts val="0"/>
              </a:spcAft>
              <a:buNone/>
              <a:defRPr/>
            </a:pPr>
            <a:endParaRPr lang="tr-TR" sz="2000" dirty="0">
              <a:solidFill>
                <a:schemeClr val="tx1">
                  <a:lumMod val="75000"/>
                  <a:lumOff val="25000"/>
                </a:schemeClr>
              </a:solidFill>
            </a:endParaRPr>
          </a:p>
          <a:p>
            <a:pPr marL="0" lvl="1" indent="0" algn="just" fontAlgn="auto">
              <a:lnSpc>
                <a:spcPts val="3000"/>
              </a:lnSpc>
              <a:spcBef>
                <a:spcPts val="0"/>
              </a:spcBef>
              <a:spcAft>
                <a:spcPts val="0"/>
              </a:spcAft>
              <a:buSzPct val="100000"/>
              <a:buNone/>
            </a:pPr>
            <a:r>
              <a:rPr lang="tr-TR" sz="2000" b="1" u="sng" dirty="0">
                <a:solidFill>
                  <a:prstClr val="black"/>
                </a:solidFill>
                <a:latin typeface="Times New Roman"/>
                <a:ea typeface="Times New Roman"/>
              </a:rPr>
              <a:t>Tebligat ile ilgili dikkat edilecek hususlar</a:t>
            </a:r>
            <a:r>
              <a:rPr lang="tr-TR" sz="2000" u="sng" dirty="0">
                <a:solidFill>
                  <a:prstClr val="black"/>
                </a:solidFill>
                <a:latin typeface="Times New Roman"/>
                <a:ea typeface="Times New Roman"/>
              </a:rPr>
              <a:t>:</a:t>
            </a:r>
          </a:p>
          <a:p>
            <a:pPr marL="355600" lvl="1" indent="-355600" algn="just" fontAlgn="auto">
              <a:lnSpc>
                <a:spcPts val="3000"/>
              </a:lnSpc>
              <a:spcBef>
                <a:spcPts val="1800"/>
              </a:spcBef>
              <a:spcAft>
                <a:spcPts val="0"/>
              </a:spcAft>
              <a:buSzPct val="100000"/>
              <a:buFont typeface="Wingdings" pitchFamily="2" charset="2"/>
              <a:buChar char="Ø"/>
            </a:pPr>
            <a:r>
              <a:rPr lang="tr-TR" sz="2000" dirty="0">
                <a:solidFill>
                  <a:prstClr val="black"/>
                </a:solidFill>
                <a:latin typeface="Times New Roman"/>
                <a:ea typeface="Times New Roman"/>
              </a:rPr>
              <a:t>Bildirim ve tebligatların 4734 sayılı Kanunda ve ilgili uygulama yönetmeliklerinde belirtilen sürelere riayet edilerek, ve de anılan Kanunun </a:t>
            </a:r>
            <a:r>
              <a:rPr lang="tr-TR" sz="2000" dirty="0">
                <a:solidFill>
                  <a:prstClr val="black"/>
                </a:solidFill>
                <a:latin typeface="Times New Roman"/>
                <a:ea typeface="Times New Roman"/>
                <a:hlinkClick r:id="rId2" action="ppaction://hlinkfile"/>
              </a:rPr>
              <a:t>65 inci madde</a:t>
            </a:r>
            <a:r>
              <a:rPr lang="tr-TR" sz="2000" dirty="0">
                <a:solidFill>
                  <a:prstClr val="black"/>
                </a:solidFill>
                <a:latin typeface="Times New Roman"/>
                <a:ea typeface="Times New Roman"/>
              </a:rPr>
              <a:t>sinde belirtilen yöntemler </a:t>
            </a:r>
            <a:r>
              <a:rPr lang="tr-TR" sz="2000" dirty="0" smtClean="0">
                <a:solidFill>
                  <a:prstClr val="black"/>
                </a:solidFill>
                <a:latin typeface="Times New Roman"/>
                <a:ea typeface="Times New Roman"/>
              </a:rPr>
              <a:t>ve </a:t>
            </a:r>
            <a:r>
              <a:rPr lang="tr-TR" sz="2000" dirty="0">
                <a:solidFill>
                  <a:prstClr val="black"/>
                </a:solidFill>
                <a:latin typeface="Times New Roman"/>
                <a:ea typeface="Times New Roman"/>
              </a:rPr>
              <a:t>hususlara dikkat edilerek usulüne uygun olarak yapılması gerektiği</a:t>
            </a:r>
            <a:r>
              <a:rPr lang="tr-TR" sz="2000" dirty="0" smtClean="0">
                <a:solidFill>
                  <a:prstClr val="black"/>
                </a:solidFill>
                <a:latin typeface="Times New Roman"/>
                <a:ea typeface="Times New Roman"/>
              </a:rPr>
              <a:t>, </a:t>
            </a:r>
            <a:r>
              <a:rPr lang="tr-TR" sz="2000" b="1" i="1" dirty="0">
                <a:solidFill>
                  <a:prstClr val="black"/>
                </a:solidFill>
                <a:latin typeface="Times New Roman"/>
                <a:ea typeface="Times New Roman"/>
              </a:rPr>
              <a:t>(Elden tebliğ, iadeli taahhütlü mektup, elektronik ortam, faks)</a:t>
            </a:r>
            <a:r>
              <a:rPr lang="tr-TR" sz="2000" b="1" dirty="0">
                <a:solidFill>
                  <a:prstClr val="black"/>
                </a:solidFill>
                <a:latin typeface="Times New Roman"/>
                <a:ea typeface="Times New Roman"/>
              </a:rPr>
              <a:t> </a:t>
            </a:r>
            <a:endParaRPr lang="tr-TR" sz="2000" dirty="0">
              <a:solidFill>
                <a:prstClr val="black"/>
              </a:solidFill>
              <a:latin typeface="Times New Roman"/>
              <a:ea typeface="Times New Roman"/>
            </a:endParaRPr>
          </a:p>
          <a:p>
            <a:pPr marL="355600" lvl="1" indent="-355600" algn="just" fontAlgn="auto">
              <a:lnSpc>
                <a:spcPts val="3000"/>
              </a:lnSpc>
              <a:spcBef>
                <a:spcPts val="900"/>
              </a:spcBef>
              <a:spcAft>
                <a:spcPts val="0"/>
              </a:spcAft>
              <a:buSzPct val="100000"/>
              <a:buFont typeface="Wingdings" pitchFamily="2" charset="2"/>
              <a:buChar char="Ø"/>
            </a:pPr>
            <a:r>
              <a:rPr lang="tr-TR" sz="2000" dirty="0">
                <a:solidFill>
                  <a:prstClr val="black"/>
                </a:solidFill>
                <a:latin typeface="Times New Roman"/>
                <a:ea typeface="Times New Roman"/>
              </a:rPr>
              <a:t>Kanun hükümleri haricinde </a:t>
            </a:r>
            <a:r>
              <a:rPr lang="tr-TR" sz="2000" dirty="0" smtClean="0">
                <a:solidFill>
                  <a:prstClr val="black"/>
                </a:solidFill>
                <a:latin typeface="Times New Roman"/>
                <a:ea typeface="Times New Roman"/>
              </a:rPr>
              <a:t>yapılan </a:t>
            </a:r>
            <a:r>
              <a:rPr lang="tr-TR" sz="2000" dirty="0">
                <a:solidFill>
                  <a:prstClr val="black"/>
                </a:solidFill>
                <a:latin typeface="Times New Roman"/>
                <a:ea typeface="Times New Roman"/>
              </a:rPr>
              <a:t>tebligatların  </a:t>
            </a:r>
            <a:r>
              <a:rPr lang="tr-TR" sz="2000" dirty="0" smtClean="0">
                <a:solidFill>
                  <a:prstClr val="black"/>
                </a:solidFill>
                <a:latin typeface="Times New Roman"/>
                <a:ea typeface="Times New Roman"/>
              </a:rPr>
              <a:t>geçersiz </a:t>
            </a:r>
            <a:r>
              <a:rPr lang="tr-TR" sz="2000" dirty="0">
                <a:solidFill>
                  <a:prstClr val="black"/>
                </a:solidFill>
                <a:latin typeface="Times New Roman"/>
                <a:ea typeface="Times New Roman"/>
              </a:rPr>
              <a:t>olacağı</a:t>
            </a:r>
            <a:r>
              <a:rPr lang="tr-TR" sz="2000" dirty="0" smtClean="0">
                <a:solidFill>
                  <a:prstClr val="black"/>
                </a:solidFill>
                <a:latin typeface="Times New Roman"/>
                <a:ea typeface="Times New Roman"/>
              </a:rPr>
              <a:t>, </a:t>
            </a:r>
            <a:r>
              <a:rPr lang="tr-TR" sz="2000" b="1" i="1" dirty="0">
                <a:solidFill>
                  <a:prstClr val="black"/>
                </a:solidFill>
                <a:latin typeface="Times New Roman"/>
                <a:ea typeface="Times New Roman"/>
              </a:rPr>
              <a:t>(Normal posta yolu, kargo, APS vb.) </a:t>
            </a:r>
            <a:endParaRPr lang="tr-TR" sz="2000" dirty="0">
              <a:solidFill>
                <a:prstClr val="black"/>
              </a:solidFill>
              <a:latin typeface="Times New Roman"/>
              <a:ea typeface="Times New Roman"/>
            </a:endParaRPr>
          </a:p>
          <a:p>
            <a:pPr marL="355600" lvl="1" indent="-355600" algn="just" fontAlgn="auto">
              <a:lnSpc>
                <a:spcPts val="3000"/>
              </a:lnSpc>
              <a:spcBef>
                <a:spcPts val="900"/>
              </a:spcBef>
              <a:spcAft>
                <a:spcPts val="0"/>
              </a:spcAft>
              <a:buSzPct val="100000"/>
              <a:buFont typeface="Wingdings" pitchFamily="2" charset="2"/>
              <a:buChar char="Ø"/>
            </a:pPr>
            <a:r>
              <a:rPr lang="tr-TR" sz="2000" dirty="0">
                <a:solidFill>
                  <a:srgbClr val="000000"/>
                </a:solidFill>
                <a:latin typeface="Times New Roman"/>
                <a:ea typeface="Times New Roman"/>
              </a:rPr>
              <a:t>İdareler tarafından aday, </a:t>
            </a:r>
            <a:r>
              <a:rPr lang="tr-TR" sz="2000" b="1" i="1" dirty="0">
                <a:solidFill>
                  <a:srgbClr val="FF0000"/>
                </a:solidFill>
                <a:latin typeface="Times New Roman"/>
                <a:ea typeface="Times New Roman"/>
              </a:rPr>
              <a:t>istekli ve istekli olabileceklere </a:t>
            </a:r>
            <a:r>
              <a:rPr lang="tr-TR" sz="2000" dirty="0">
                <a:solidFill>
                  <a:srgbClr val="000000"/>
                </a:solidFill>
                <a:latin typeface="Times New Roman"/>
                <a:ea typeface="Times New Roman"/>
              </a:rPr>
              <a:t>tebligatın öncelikli olarak </a:t>
            </a:r>
            <a:r>
              <a:rPr lang="tr-TR" sz="2000" b="1" u="sng" dirty="0">
                <a:solidFill>
                  <a:srgbClr val="000000"/>
                </a:solidFill>
                <a:latin typeface="Times New Roman"/>
                <a:ea typeface="Times New Roman"/>
              </a:rPr>
              <a:t>EKAP</a:t>
            </a:r>
            <a:r>
              <a:rPr lang="tr-TR" sz="2000" dirty="0">
                <a:solidFill>
                  <a:srgbClr val="000000"/>
                </a:solidFill>
                <a:latin typeface="Times New Roman"/>
                <a:ea typeface="Times New Roman"/>
              </a:rPr>
              <a:t> üzerinden veya imza karşılığı elden yapılması gerektiği,</a:t>
            </a:r>
          </a:p>
        </p:txBody>
      </p:sp>
      <p:sp>
        <p:nvSpPr>
          <p:cNvPr id="2" name="Metin kutusu 1"/>
          <p:cNvSpPr txBox="1"/>
          <p:nvPr/>
        </p:nvSpPr>
        <p:spPr>
          <a:xfrm>
            <a:off x="1187624" y="1196752"/>
            <a:ext cx="6912768"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69018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27749"/>
            <a:ext cx="8245269" cy="4497595"/>
          </a:xfrm>
        </p:spPr>
        <p:txBody>
          <a:bodyPr rtlCol="0">
            <a:normAutofit fontScale="55000" lnSpcReduction="20000"/>
          </a:bodyPr>
          <a:lstStyle/>
          <a:p>
            <a:pPr marL="0" indent="0" fontAlgn="auto">
              <a:spcAft>
                <a:spcPts val="0"/>
              </a:spcAft>
              <a:buNone/>
              <a:defRPr/>
            </a:pPr>
            <a:endParaRPr lang="tr-TR" sz="1000" dirty="0">
              <a:solidFill>
                <a:schemeClr val="tx1">
                  <a:lumMod val="75000"/>
                  <a:lumOff val="25000"/>
                </a:schemeClr>
              </a:solidFill>
            </a:endParaRPr>
          </a:p>
          <a:p>
            <a:pPr marL="355600" lvl="1" indent="-355600" algn="just">
              <a:lnSpc>
                <a:spcPts val="3000"/>
              </a:lnSpc>
              <a:buSzPct val="100000"/>
              <a:buFont typeface="Wingdings" pitchFamily="2" charset="2"/>
              <a:buChar char="Ø"/>
            </a:pPr>
            <a:r>
              <a:rPr lang="tr-TR" sz="3400" dirty="0" smtClean="0">
                <a:latin typeface="Times New Roman"/>
                <a:ea typeface="ヒラギノ明朝 Pro W3"/>
              </a:rPr>
              <a:t>EKAP </a:t>
            </a:r>
            <a:r>
              <a:rPr lang="tr-TR" sz="3400" dirty="0">
                <a:latin typeface="Times New Roman"/>
                <a:ea typeface="ヒラギノ明朝 Pro W3"/>
              </a:rPr>
              <a:t>üzerinden yapılan tebligatlarda bildirim tarihinin tebliğ tarihi sayılacağı ve Tebligatın aday, istekli ve istekli olabileceğe ait </a:t>
            </a:r>
            <a:r>
              <a:rPr lang="tr-TR" sz="3400" dirty="0" err="1">
                <a:latin typeface="Times New Roman"/>
                <a:ea typeface="ヒラギノ明朝 Pro W3"/>
              </a:rPr>
              <a:t>EKAP’ta</a:t>
            </a:r>
            <a:r>
              <a:rPr lang="tr-TR" sz="3400" dirty="0">
                <a:latin typeface="Times New Roman"/>
                <a:ea typeface="ヒラギノ明朝 Pro W3"/>
              </a:rPr>
              <a:t> yer alan bildirim kutusuna ulaştığı tarihin  bildirim tarihi olarak kabul edileceği,</a:t>
            </a:r>
            <a:endParaRPr lang="tr-TR" sz="3400" dirty="0">
              <a:solidFill>
                <a:srgbClr val="000000"/>
              </a:solidFill>
              <a:latin typeface="Times New Roman"/>
              <a:ea typeface="Times New Roman"/>
            </a:endParaRPr>
          </a:p>
          <a:p>
            <a:pPr marL="355600" lvl="1" indent="-355600" algn="just">
              <a:lnSpc>
                <a:spcPts val="3000"/>
              </a:lnSpc>
              <a:buSzPct val="100000"/>
              <a:buFont typeface="Wingdings" pitchFamily="2" charset="2"/>
              <a:buChar char="Ø"/>
            </a:pPr>
            <a:r>
              <a:rPr lang="tr-TR" sz="3400" dirty="0">
                <a:solidFill>
                  <a:srgbClr val="000000"/>
                </a:solidFill>
                <a:latin typeface="Times New Roman"/>
                <a:ea typeface="Times New Roman"/>
              </a:rPr>
              <a:t>Tebligatın haklı veya zorunlu nedenlerle belirtilen yöntemler kullanılarak </a:t>
            </a:r>
            <a:r>
              <a:rPr lang="tr-TR" sz="3400" dirty="0" smtClean="0">
                <a:solidFill>
                  <a:srgbClr val="000000"/>
                </a:solidFill>
                <a:latin typeface="Times New Roman"/>
                <a:ea typeface="Times New Roman"/>
              </a:rPr>
              <a:t>  yapılamaması </a:t>
            </a:r>
            <a:r>
              <a:rPr lang="tr-TR" sz="3400" dirty="0">
                <a:solidFill>
                  <a:srgbClr val="000000"/>
                </a:solidFill>
                <a:latin typeface="Times New Roman"/>
                <a:ea typeface="Times New Roman"/>
              </a:rPr>
              <a:t>halinde Kanunun </a:t>
            </a:r>
            <a:r>
              <a:rPr lang="tr-TR" sz="3400" dirty="0">
                <a:solidFill>
                  <a:srgbClr val="000000"/>
                </a:solidFill>
                <a:latin typeface="Times New Roman"/>
                <a:ea typeface="Times New Roman"/>
                <a:hlinkClick r:id="rId2" action="ppaction://hlinkfile"/>
              </a:rPr>
              <a:t>65 inci maddesi</a:t>
            </a:r>
            <a:r>
              <a:rPr lang="tr-TR" sz="3400" dirty="0">
                <a:solidFill>
                  <a:srgbClr val="000000"/>
                </a:solidFill>
                <a:latin typeface="Times New Roman"/>
                <a:ea typeface="Times New Roman"/>
              </a:rPr>
              <a:t>nin birinci fıkrasının (a) bendinde sayılan diğer yöntemlere başvurulması gerekeceği,</a:t>
            </a:r>
          </a:p>
          <a:p>
            <a:pPr lvl="0" algn="just">
              <a:lnSpc>
                <a:spcPts val="2800"/>
              </a:lnSpc>
              <a:spcBef>
                <a:spcPts val="600"/>
              </a:spcBef>
              <a:spcAft>
                <a:spcPts val="0"/>
              </a:spcAft>
              <a:buFont typeface="Wingdings" pitchFamily="2" charset="2"/>
              <a:buChar char="Ø"/>
            </a:pPr>
            <a:r>
              <a:rPr lang="tr-TR" sz="3400" dirty="0" smtClean="0">
                <a:solidFill>
                  <a:prstClr val="black"/>
                </a:solidFill>
                <a:latin typeface="Times New Roman"/>
                <a:ea typeface="ヒラギノ明朝 Pro W3"/>
              </a:rPr>
              <a:t>   </a:t>
            </a:r>
            <a:r>
              <a:rPr lang="tr-TR" sz="3500" dirty="0">
                <a:solidFill>
                  <a:srgbClr val="000000"/>
                </a:solidFill>
                <a:latin typeface="Times New Roman"/>
                <a:ea typeface="Times New Roman"/>
              </a:rPr>
              <a:t>İadeli taahhütlü mektupla yapılan tebligatlarda mektubun istekliye teslim               </a:t>
            </a:r>
            <a:r>
              <a:rPr lang="tr-TR" sz="3500" dirty="0" smtClean="0">
                <a:solidFill>
                  <a:srgbClr val="000000"/>
                </a:solidFill>
                <a:latin typeface="Times New Roman"/>
                <a:ea typeface="Times New Roman"/>
              </a:rPr>
              <a:t>                                           edildiği </a:t>
            </a:r>
            <a:r>
              <a:rPr lang="tr-TR" sz="3500" dirty="0">
                <a:solidFill>
                  <a:srgbClr val="000000"/>
                </a:solidFill>
                <a:latin typeface="Times New Roman"/>
                <a:ea typeface="Times New Roman"/>
              </a:rPr>
              <a:t>tarihin tebliğ tarihi sayılacağı,</a:t>
            </a:r>
          </a:p>
          <a:p>
            <a:pPr marL="355600" lvl="1" indent="-355600" algn="just">
              <a:lnSpc>
                <a:spcPts val="3120"/>
              </a:lnSpc>
              <a:buSzPct val="100000"/>
              <a:buFont typeface="Wingdings" pitchFamily="2" charset="2"/>
              <a:buChar char="Ø"/>
            </a:pPr>
            <a:r>
              <a:rPr lang="tr-TR" sz="3500" dirty="0">
                <a:solidFill>
                  <a:srgbClr val="000000"/>
                </a:solidFill>
                <a:latin typeface="Times New Roman"/>
                <a:ea typeface="Times New Roman"/>
              </a:rPr>
              <a:t>Tebligatların </a:t>
            </a:r>
            <a:r>
              <a:rPr lang="tr-TR" sz="3400" dirty="0">
                <a:solidFill>
                  <a:prstClr val="black"/>
                </a:solidFill>
                <a:latin typeface="Times New Roman"/>
                <a:ea typeface="Times New Roman"/>
              </a:rPr>
              <a:t>elden tebliğ edilmesi durumunda, </a:t>
            </a:r>
            <a:r>
              <a:rPr lang="tr-TR" sz="3400" b="1" dirty="0">
                <a:solidFill>
                  <a:prstClr val="black"/>
                </a:solidFill>
                <a:latin typeface="Times New Roman"/>
                <a:ea typeface="Times New Roman"/>
              </a:rPr>
              <a:t>elden tebliğ edilen kişinin yetkili olduğunun belgelendirilmesi</a:t>
            </a:r>
            <a:r>
              <a:rPr lang="tr-TR" sz="3400" dirty="0">
                <a:solidFill>
                  <a:prstClr val="black"/>
                </a:solidFill>
                <a:latin typeface="Times New Roman"/>
                <a:ea typeface="Times New Roman"/>
              </a:rPr>
              <a:t> gerektiği</a:t>
            </a:r>
            <a:r>
              <a:rPr lang="tr-TR" sz="3400" dirty="0" smtClean="0">
                <a:solidFill>
                  <a:prstClr val="black"/>
                </a:solidFill>
                <a:latin typeface="Times New Roman"/>
                <a:ea typeface="Times New Roman"/>
              </a:rPr>
              <a:t>,</a:t>
            </a:r>
            <a:endParaRPr lang="tr-TR" sz="3400" dirty="0">
              <a:solidFill>
                <a:prstClr val="black"/>
              </a:solidFill>
              <a:latin typeface="Times New Roman"/>
              <a:ea typeface="Times New Roman"/>
            </a:endParaRPr>
          </a:p>
        </p:txBody>
      </p:sp>
      <p:sp>
        <p:nvSpPr>
          <p:cNvPr id="2" name="Metin kutusu 1"/>
          <p:cNvSpPr txBox="1"/>
          <p:nvPr/>
        </p:nvSpPr>
        <p:spPr>
          <a:xfrm>
            <a:off x="899592" y="1196752"/>
            <a:ext cx="7272808"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12773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27749"/>
            <a:ext cx="8245269" cy="4713619"/>
          </a:xfrm>
        </p:spPr>
        <p:txBody>
          <a:bodyPr rtlCol="0">
            <a:normAutofit/>
          </a:bodyPr>
          <a:lstStyle/>
          <a:p>
            <a:pPr marL="0" indent="0" fontAlgn="auto">
              <a:spcAft>
                <a:spcPts val="0"/>
              </a:spcAft>
              <a:buNone/>
              <a:defRPr/>
            </a:pPr>
            <a:endParaRPr lang="tr-TR" sz="22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355600" lvl="1" indent="-355600" algn="just" fontAlgn="auto">
              <a:lnSpc>
                <a:spcPct val="70000"/>
              </a:lnSpc>
              <a:spcAft>
                <a:spcPts val="0"/>
              </a:spcAft>
              <a:buSzPct val="100000"/>
              <a:buFont typeface="Wingdings" pitchFamily="2" charset="2"/>
              <a:buChar char="Ø"/>
            </a:pPr>
            <a:r>
              <a:rPr lang="tr-TR" sz="2200" dirty="0" smtClean="0">
                <a:solidFill>
                  <a:prstClr val="black"/>
                </a:solidFill>
                <a:latin typeface="Times New Roman" panose="02020603050405020304" pitchFamily="18" charset="0"/>
                <a:cs typeface="Times New Roman" panose="02020603050405020304" pitchFamily="18" charset="0"/>
              </a:rPr>
              <a:t>İdarelerce</a:t>
            </a:r>
            <a:r>
              <a:rPr lang="tr-TR" sz="2200" dirty="0">
                <a:solidFill>
                  <a:prstClr val="black"/>
                </a:solidFill>
                <a:latin typeface="Times New Roman" panose="02020603050405020304" pitchFamily="18" charset="0"/>
                <a:cs typeface="Times New Roman" panose="02020603050405020304" pitchFamily="18" charset="0"/>
              </a:rPr>
              <a:t>, </a:t>
            </a:r>
            <a:r>
              <a:rPr lang="tr-TR" sz="2200" b="1" dirty="0">
                <a:solidFill>
                  <a:prstClr val="black"/>
                </a:solidFill>
                <a:latin typeface="Times New Roman" panose="02020603050405020304" pitchFamily="18" charset="0"/>
                <a:cs typeface="Times New Roman" panose="02020603050405020304" pitchFamily="18" charset="0"/>
              </a:rPr>
              <a:t>faksla</a:t>
            </a:r>
            <a:r>
              <a:rPr lang="tr-TR" sz="2200" b="1" i="1" dirty="0">
                <a:solidFill>
                  <a:prstClr val="black"/>
                </a:solidFill>
                <a:latin typeface="Times New Roman" panose="02020603050405020304" pitchFamily="18" charset="0"/>
                <a:cs typeface="Times New Roman" panose="02020603050405020304" pitchFamily="18" charset="0"/>
              </a:rPr>
              <a:t> </a:t>
            </a:r>
            <a:r>
              <a:rPr lang="tr-TR" sz="2200" i="1" u="sng" dirty="0">
                <a:solidFill>
                  <a:prstClr val="black"/>
                </a:solidFill>
                <a:latin typeface="Times New Roman" panose="02020603050405020304" pitchFamily="18" charset="0"/>
                <a:cs typeface="Times New Roman" panose="02020603050405020304" pitchFamily="18" charset="0"/>
              </a:rPr>
              <a:t>(isteklinin kabul etmesi kaydıyla)</a:t>
            </a:r>
            <a:r>
              <a:rPr lang="tr-TR" sz="2200" i="1" dirty="0">
                <a:solidFill>
                  <a:prstClr val="black"/>
                </a:solidFill>
                <a:latin typeface="Times New Roman" panose="02020603050405020304" pitchFamily="18" charset="0"/>
                <a:cs typeface="Times New Roman" panose="02020603050405020304" pitchFamily="18" charset="0"/>
              </a:rPr>
              <a:t> </a:t>
            </a:r>
            <a:r>
              <a:rPr lang="tr-TR" sz="2200" dirty="0">
                <a:solidFill>
                  <a:prstClr val="black"/>
                </a:solidFill>
                <a:latin typeface="Times New Roman" panose="02020603050405020304" pitchFamily="18" charset="0"/>
                <a:cs typeface="Times New Roman" panose="02020603050405020304" pitchFamily="18" charset="0"/>
              </a:rPr>
              <a:t>tebligat yapılabileceği, </a:t>
            </a:r>
          </a:p>
          <a:p>
            <a:pPr marL="541338" lvl="2" indent="-185738" algn="just">
              <a:lnSpc>
                <a:spcPct val="70000"/>
              </a:lnSpc>
              <a:buSzPct val="100000"/>
              <a:buFont typeface="Arial" pitchFamily="34" charset="0"/>
              <a:buChar char="•"/>
            </a:pPr>
            <a:r>
              <a:rPr lang="tr-TR" sz="2200" i="0" dirty="0">
                <a:solidFill>
                  <a:prstClr val="black"/>
                </a:solidFill>
                <a:latin typeface="Times New Roman" panose="02020603050405020304" pitchFamily="18" charset="0"/>
                <a:cs typeface="Times New Roman" panose="02020603050405020304" pitchFamily="18" charset="0"/>
              </a:rPr>
              <a:t>Faksla yapılan bildirimlerde, </a:t>
            </a:r>
            <a:r>
              <a:rPr lang="tr-TR" sz="2200" b="1" i="0" dirty="0">
                <a:solidFill>
                  <a:prstClr val="black"/>
                </a:solidFill>
                <a:latin typeface="Times New Roman" panose="02020603050405020304" pitchFamily="18" charset="0"/>
                <a:cs typeface="Times New Roman" panose="02020603050405020304" pitchFamily="18" charset="0"/>
              </a:rPr>
              <a:t>bildirim tarihinin tebliğ tarihi sayılacağı,</a:t>
            </a:r>
          </a:p>
          <a:p>
            <a:pPr marL="541338" lvl="2" indent="-185738" algn="just">
              <a:lnSpc>
                <a:spcPct val="70000"/>
              </a:lnSpc>
              <a:buSzPct val="100000"/>
              <a:buFont typeface="Arial" pitchFamily="34" charset="0"/>
              <a:buChar char="•"/>
            </a:pPr>
            <a:r>
              <a:rPr lang="tr-TR" sz="2200" i="0" dirty="0">
                <a:solidFill>
                  <a:prstClr val="black"/>
                </a:solidFill>
                <a:latin typeface="Times New Roman" panose="02020603050405020304" pitchFamily="18" charset="0"/>
                <a:cs typeface="Times New Roman" panose="02020603050405020304" pitchFamily="18" charset="0"/>
              </a:rPr>
              <a:t>Bildirimlerin </a:t>
            </a:r>
            <a:r>
              <a:rPr lang="tr-TR" sz="2200" b="1" i="0" dirty="0">
                <a:solidFill>
                  <a:prstClr val="black"/>
                </a:solidFill>
                <a:latin typeface="Times New Roman" panose="02020603050405020304" pitchFamily="18" charset="0"/>
                <a:cs typeface="Times New Roman" panose="02020603050405020304" pitchFamily="18" charset="0"/>
              </a:rPr>
              <a:t>aynı gün </a:t>
            </a:r>
            <a:r>
              <a:rPr lang="tr-TR" sz="2200" i="0" dirty="0">
                <a:solidFill>
                  <a:prstClr val="black"/>
                </a:solidFill>
                <a:latin typeface="Times New Roman" panose="02020603050405020304" pitchFamily="18" charset="0"/>
                <a:cs typeface="Times New Roman" panose="02020603050405020304" pitchFamily="18" charset="0"/>
              </a:rPr>
              <a:t>idare tarafından teyit edilmesinin zorunlu olduğu,</a:t>
            </a:r>
          </a:p>
          <a:p>
            <a:pPr marL="541338" lvl="2" indent="-185738" algn="just">
              <a:lnSpc>
                <a:spcPct val="70000"/>
              </a:lnSpc>
              <a:buSzPct val="100000"/>
              <a:buFont typeface="Arial" pitchFamily="34" charset="0"/>
              <a:buChar char="•"/>
            </a:pPr>
            <a:r>
              <a:rPr lang="tr-TR" sz="2200" i="0" dirty="0">
                <a:solidFill>
                  <a:prstClr val="black"/>
                </a:solidFill>
                <a:latin typeface="Times New Roman" panose="02020603050405020304" pitchFamily="18" charset="0"/>
                <a:cs typeface="Times New Roman" panose="02020603050405020304" pitchFamily="18" charset="0"/>
              </a:rPr>
              <a:t>Aksi takdirde bildirim </a:t>
            </a:r>
            <a:r>
              <a:rPr lang="tr-TR" sz="2200" b="1" i="0" dirty="0">
                <a:solidFill>
                  <a:prstClr val="black"/>
                </a:solidFill>
                <a:latin typeface="Times New Roman" panose="02020603050405020304" pitchFamily="18" charset="0"/>
                <a:cs typeface="Times New Roman" panose="02020603050405020304" pitchFamily="18" charset="0"/>
              </a:rPr>
              <a:t>yapılmamış sayılacağı</a:t>
            </a:r>
            <a:r>
              <a:rPr lang="tr-TR" sz="2200" i="0" dirty="0">
                <a:solidFill>
                  <a:prstClr val="black"/>
                </a:solidFill>
                <a:latin typeface="Times New Roman" panose="02020603050405020304" pitchFamily="18" charset="0"/>
                <a:cs typeface="Times New Roman" panose="02020603050405020304" pitchFamily="18" charset="0"/>
              </a:rPr>
              <a:t>,</a:t>
            </a:r>
          </a:p>
          <a:p>
            <a:pPr marL="541338" lvl="2" indent="-185738" algn="just">
              <a:lnSpc>
                <a:spcPct val="70000"/>
              </a:lnSpc>
              <a:buSzPct val="100000"/>
              <a:buFont typeface="Arial" pitchFamily="34" charset="0"/>
              <a:buChar char="•"/>
            </a:pPr>
            <a:r>
              <a:rPr lang="tr-TR" sz="2200" i="0" dirty="0">
                <a:solidFill>
                  <a:prstClr val="black"/>
                </a:solidFill>
                <a:latin typeface="Times New Roman" panose="02020603050405020304" pitchFamily="18" charset="0"/>
                <a:cs typeface="Times New Roman" panose="02020603050405020304" pitchFamily="18" charset="0"/>
              </a:rPr>
              <a:t>Teyit işleminin gerçekleşmiş kabul edilmesi için </a:t>
            </a:r>
            <a:r>
              <a:rPr lang="tr-TR" sz="2200" b="1" i="0" dirty="0">
                <a:solidFill>
                  <a:prstClr val="black"/>
                </a:solidFill>
                <a:latin typeface="Times New Roman" panose="02020603050405020304" pitchFamily="18" charset="0"/>
                <a:cs typeface="Times New Roman" panose="02020603050405020304" pitchFamily="18" charset="0"/>
              </a:rPr>
              <a:t>tebligatın aynı gün iadeli taahhütlü mektupla bildirime çıkarılmış olması gerektiği,</a:t>
            </a:r>
          </a:p>
          <a:p>
            <a:pPr marL="355600" lvl="1" indent="-355600" algn="just" fontAlgn="auto">
              <a:lnSpc>
                <a:spcPct val="70000"/>
              </a:lnSpc>
              <a:spcAft>
                <a:spcPts val="0"/>
              </a:spcAft>
              <a:buSzPct val="100000"/>
              <a:buFont typeface="Wingdings" pitchFamily="2" charset="2"/>
              <a:buChar char="Ø"/>
            </a:pPr>
            <a:r>
              <a:rPr lang="tr-TR" sz="2200" dirty="0">
                <a:solidFill>
                  <a:prstClr val="black"/>
                </a:solidFill>
                <a:latin typeface="Times New Roman" panose="02020603050405020304" pitchFamily="18" charset="0"/>
                <a:cs typeface="Times New Roman" panose="02020603050405020304" pitchFamily="18" charset="0"/>
              </a:rPr>
              <a:t>Bu yöntemlere göre tebligat yapılamaması halinde ise 7201 sayılı Tebligat Kanunu hükümlerine göre işlem gerçekleştirilmesi gerektiği unutulmamalıdır. </a:t>
            </a:r>
          </a:p>
        </p:txBody>
      </p:sp>
      <p:sp>
        <p:nvSpPr>
          <p:cNvPr id="2" name="Metin kutusu 1"/>
          <p:cNvSpPr txBox="1"/>
          <p:nvPr/>
        </p:nvSpPr>
        <p:spPr>
          <a:xfrm>
            <a:off x="827584" y="1196752"/>
            <a:ext cx="7344816"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62219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27749"/>
            <a:ext cx="8245269" cy="4497595"/>
          </a:xfrm>
        </p:spPr>
        <p:txBody>
          <a:bodyPr rtlCol="0">
            <a:normAutofit fontScale="85000" lnSpcReduction="10000"/>
          </a:bodyPr>
          <a:lstStyle/>
          <a:p>
            <a:pPr marL="0" indent="0" fontAlgn="auto">
              <a:spcAft>
                <a:spcPts val="0"/>
              </a:spcAft>
              <a:buNone/>
              <a:defRPr/>
            </a:pPr>
            <a:endParaRPr lang="tr-TR" sz="1000" dirty="0">
              <a:solidFill>
                <a:schemeClr val="tx1">
                  <a:lumMod val="75000"/>
                  <a:lumOff val="25000"/>
                </a:schemeClr>
              </a:solidFill>
            </a:endParaRPr>
          </a:p>
          <a:p>
            <a:pPr marL="355600" lvl="1" indent="-355600" algn="just" fontAlgn="auto">
              <a:lnSpc>
                <a:spcPts val="3120"/>
              </a:lnSpc>
              <a:spcBef>
                <a:spcPts val="1800"/>
              </a:spcBef>
              <a:spcAft>
                <a:spcPts val="0"/>
              </a:spcAft>
              <a:buSzPct val="100000"/>
              <a:buFont typeface="Wingdings" pitchFamily="2" charset="2"/>
              <a:buChar char="Ø"/>
            </a:pPr>
            <a:r>
              <a:rPr lang="tr-TR" sz="2800" dirty="0">
                <a:solidFill>
                  <a:prstClr val="black"/>
                </a:solidFill>
                <a:latin typeface="Times New Roman"/>
                <a:ea typeface="Times New Roman"/>
              </a:rPr>
              <a:t>Ayrıca Sözleşmeye ve çerçeve anlaşmaya davetlerde </a:t>
            </a:r>
            <a:r>
              <a:rPr lang="tr-TR" sz="2800" b="1" dirty="0">
                <a:solidFill>
                  <a:prstClr val="black"/>
                </a:solidFill>
                <a:latin typeface="Times New Roman"/>
                <a:ea typeface="Times New Roman"/>
              </a:rPr>
              <a:t>teklif geçerlilik süresinin dolup dolmadığının kontrol edilmesi</a:t>
            </a:r>
            <a:r>
              <a:rPr lang="tr-TR" sz="2800" dirty="0">
                <a:solidFill>
                  <a:prstClr val="black"/>
                </a:solidFill>
                <a:latin typeface="Times New Roman"/>
                <a:ea typeface="Times New Roman"/>
              </a:rPr>
              <a:t>, </a:t>
            </a:r>
          </a:p>
          <a:p>
            <a:pPr marL="355600" lvl="1" indent="-355600" algn="just" fontAlgn="auto">
              <a:lnSpc>
                <a:spcPts val="3120"/>
              </a:lnSpc>
              <a:spcBef>
                <a:spcPts val="1800"/>
              </a:spcBef>
              <a:spcAft>
                <a:spcPts val="0"/>
              </a:spcAft>
              <a:buSzPct val="100000"/>
              <a:buFont typeface="Wingdings" pitchFamily="2" charset="2"/>
              <a:buChar char="Ø"/>
            </a:pPr>
            <a:r>
              <a:rPr lang="tr-TR" sz="2800" dirty="0">
                <a:solidFill>
                  <a:prstClr val="black"/>
                </a:solidFill>
                <a:latin typeface="Times New Roman"/>
                <a:ea typeface="Times New Roman"/>
              </a:rPr>
              <a:t>Teklif geçerlilik süresinin  dolması halinde </a:t>
            </a:r>
            <a:r>
              <a:rPr lang="tr-TR" sz="2800" b="1" dirty="0">
                <a:solidFill>
                  <a:prstClr val="black"/>
                </a:solidFill>
                <a:latin typeface="Times New Roman"/>
                <a:ea typeface="Times New Roman"/>
              </a:rPr>
              <a:t>idarenin uzatma talebinin</a:t>
            </a:r>
            <a:r>
              <a:rPr lang="tr-TR" sz="2800" dirty="0">
                <a:solidFill>
                  <a:prstClr val="black"/>
                </a:solidFill>
                <a:latin typeface="Times New Roman"/>
                <a:ea typeface="Times New Roman"/>
              </a:rPr>
              <a:t> istekli tarafından kabul edilip edilmediği,</a:t>
            </a:r>
          </a:p>
          <a:p>
            <a:pPr marL="355600" lvl="1" indent="-355600" algn="just" fontAlgn="auto">
              <a:lnSpc>
                <a:spcPts val="3120"/>
              </a:lnSpc>
              <a:spcBef>
                <a:spcPts val="1800"/>
              </a:spcBef>
              <a:spcAft>
                <a:spcPts val="0"/>
              </a:spcAft>
              <a:buSzPct val="100000"/>
              <a:buFont typeface="Wingdings" pitchFamily="2" charset="2"/>
              <a:buChar char="Ø"/>
            </a:pPr>
            <a:r>
              <a:rPr lang="tr-TR" sz="2800" dirty="0">
                <a:solidFill>
                  <a:prstClr val="black"/>
                </a:solidFill>
                <a:latin typeface="Times New Roman"/>
                <a:ea typeface="Times New Roman"/>
              </a:rPr>
              <a:t>İstekli tarafından </a:t>
            </a:r>
            <a:r>
              <a:rPr lang="tr-TR" sz="2800" b="1" dirty="0">
                <a:solidFill>
                  <a:prstClr val="black"/>
                </a:solidFill>
                <a:latin typeface="Times New Roman"/>
                <a:ea typeface="Times New Roman"/>
              </a:rPr>
              <a:t>teklif geçerlilik süresinin uzatılmaması halinde istekli hakkında yasaklama teklif edilemeyeceği ve isteklinin teminatının gelir kaydedilemeyeceği</a:t>
            </a:r>
            <a:r>
              <a:rPr lang="tr-TR" sz="2800" dirty="0">
                <a:solidFill>
                  <a:prstClr val="black"/>
                </a:solidFill>
                <a:latin typeface="Times New Roman"/>
                <a:ea typeface="Times New Roman"/>
              </a:rPr>
              <a:t> hususlarına dikkat edilmesi gerekmektedir.</a:t>
            </a:r>
          </a:p>
        </p:txBody>
      </p:sp>
      <p:sp>
        <p:nvSpPr>
          <p:cNvPr id="2" name="Metin kutusu 1"/>
          <p:cNvSpPr txBox="1"/>
          <p:nvPr/>
        </p:nvSpPr>
        <p:spPr>
          <a:xfrm>
            <a:off x="1115616" y="1196752"/>
            <a:ext cx="7056784"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13018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27749"/>
            <a:ext cx="8245269" cy="4497595"/>
          </a:xfrm>
        </p:spPr>
        <p:txBody>
          <a:bodyPr rtlCol="0">
            <a:normAutofit fontScale="92500"/>
          </a:bodyPr>
          <a:lstStyle/>
          <a:p>
            <a:pPr marL="0" indent="0" fontAlgn="auto">
              <a:spcAft>
                <a:spcPts val="0"/>
              </a:spcAft>
              <a:buNone/>
              <a:defRPr/>
            </a:pPr>
            <a:endParaRPr lang="tr-TR" sz="1000" dirty="0">
              <a:solidFill>
                <a:schemeClr val="tx1">
                  <a:lumMod val="75000"/>
                  <a:lumOff val="25000"/>
                </a:schemeClr>
              </a:solidFill>
            </a:endParaRPr>
          </a:p>
          <a:p>
            <a:pPr marL="0" lvl="0" indent="0" algn="just">
              <a:spcBef>
                <a:spcPts val="0"/>
              </a:spcBef>
              <a:spcAft>
                <a:spcPts val="0"/>
              </a:spcAft>
              <a:buClr>
                <a:srgbClr val="FF0000"/>
              </a:buClr>
              <a:buNone/>
            </a:pPr>
            <a:r>
              <a:rPr lang="tr-TR" b="1" u="sng" dirty="0">
                <a:solidFill>
                  <a:prstClr val="black"/>
                </a:solidFill>
                <a:latin typeface="Times New Roman"/>
                <a:ea typeface="Times New Roman"/>
              </a:rPr>
              <a:t>Sözleşme İmzalama esnasında Sunulması Gereken Belgeler ile ilgili Dikkat Edilecek Hususlar:</a:t>
            </a:r>
          </a:p>
          <a:p>
            <a:pPr lvl="0" algn="just">
              <a:lnSpc>
                <a:spcPct val="150000"/>
              </a:lnSpc>
              <a:spcBef>
                <a:spcPts val="1800"/>
              </a:spcBef>
              <a:spcAft>
                <a:spcPts val="0"/>
              </a:spcAft>
              <a:buFont typeface="Wingdings" pitchFamily="2" charset="2"/>
              <a:buChar char="Ø"/>
            </a:pPr>
            <a:r>
              <a:rPr lang="tr-TR" dirty="0">
                <a:solidFill>
                  <a:prstClr val="black"/>
                </a:solidFill>
                <a:latin typeface="Times New Roman"/>
                <a:ea typeface="Times New Roman"/>
              </a:rPr>
              <a:t>İhale üzerinde kalan ve sözleşmeye davet edilen isteklinin, 4734 sayılı Kanunun </a:t>
            </a:r>
            <a:r>
              <a:rPr lang="tr-TR" dirty="0">
                <a:solidFill>
                  <a:prstClr val="black"/>
                </a:solidFill>
                <a:latin typeface="Times New Roman"/>
                <a:ea typeface="Times New Roman"/>
                <a:hlinkClick r:id="rId2" action="ppaction://hlinkfile"/>
              </a:rPr>
              <a:t>10 uncu madde</a:t>
            </a:r>
            <a:r>
              <a:rPr lang="tr-TR" dirty="0">
                <a:solidFill>
                  <a:prstClr val="black"/>
                </a:solidFill>
                <a:latin typeface="Times New Roman"/>
                <a:ea typeface="Times New Roman"/>
              </a:rPr>
              <a:t>sinin dördüncü fıkrasının (a), (b), (c), (d), (e) ve (g) bentlerinde sayılan durumlarda olmadığını tevsik eden belgelerin,</a:t>
            </a:r>
            <a:r>
              <a:rPr lang="tr-TR" dirty="0">
                <a:solidFill>
                  <a:prstClr val="black"/>
                </a:solidFill>
                <a:latin typeface="Times New Roman"/>
                <a:cs typeface="Arial" charset="0"/>
              </a:rPr>
              <a:t> </a:t>
            </a:r>
            <a:r>
              <a:rPr lang="tr-TR" b="1" dirty="0">
                <a:solidFill>
                  <a:prstClr val="black"/>
                </a:solidFill>
                <a:latin typeface="Times New Roman"/>
                <a:cs typeface="Arial" charset="0"/>
              </a:rPr>
              <a:t>isteklinin</a:t>
            </a:r>
            <a:r>
              <a:rPr lang="tr-TR" dirty="0">
                <a:solidFill>
                  <a:prstClr val="black"/>
                </a:solidFill>
                <a:latin typeface="Times New Roman"/>
                <a:cs typeface="Arial" charset="0"/>
              </a:rPr>
              <a:t> </a:t>
            </a:r>
            <a:r>
              <a:rPr lang="tr-TR" b="1" dirty="0">
                <a:latin typeface="Times New Roman"/>
                <a:ea typeface="Times New Roman"/>
              </a:rPr>
              <a:t>ihale tarihindeki durumlarını gösterecek şekilde düzenlenmiş olması </a:t>
            </a:r>
            <a:r>
              <a:rPr lang="tr-TR" dirty="0">
                <a:solidFill>
                  <a:prstClr val="black"/>
                </a:solidFill>
                <a:latin typeface="Times New Roman"/>
                <a:ea typeface="Times New Roman"/>
              </a:rPr>
              <a:t>gerekmektedir.</a:t>
            </a:r>
          </a:p>
          <a:p>
            <a:pPr marL="365760" lvl="1" indent="0" algn="just" fontAlgn="auto">
              <a:lnSpc>
                <a:spcPts val="3120"/>
              </a:lnSpc>
              <a:spcBef>
                <a:spcPts val="1200"/>
              </a:spcBef>
              <a:spcAft>
                <a:spcPts val="0"/>
              </a:spcAft>
              <a:buSzPct val="100000"/>
              <a:buNone/>
            </a:pPr>
            <a:r>
              <a:rPr lang="tr-TR" sz="1500" i="1" dirty="0">
                <a:solidFill>
                  <a:prstClr val="black"/>
                </a:solidFill>
                <a:latin typeface="Times New Roman"/>
                <a:cs typeface="Arial" charset="0"/>
              </a:rPr>
              <a:t>(Kamu İhale Genel Tebliği – Madde 17.6.2.1.)</a:t>
            </a:r>
          </a:p>
        </p:txBody>
      </p:sp>
      <p:sp>
        <p:nvSpPr>
          <p:cNvPr id="2" name="Metin kutusu 1"/>
          <p:cNvSpPr txBox="1"/>
          <p:nvPr/>
        </p:nvSpPr>
        <p:spPr>
          <a:xfrm>
            <a:off x="1115616" y="1196752"/>
            <a:ext cx="7272808"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69645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27749"/>
            <a:ext cx="8245269" cy="4569603"/>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hangingPunct="0">
              <a:lnSpc>
                <a:spcPts val="3300"/>
              </a:lnSpc>
              <a:spcBef>
                <a:spcPct val="0"/>
              </a:spcBef>
              <a:spcAft>
                <a:spcPts val="0"/>
              </a:spcAft>
              <a:buFont typeface="Wingdings" pitchFamily="2" charset="2"/>
              <a:buChar char="Ø"/>
              <a:tabLst>
                <a:tab pos="806450" algn="l"/>
              </a:tabLst>
            </a:pPr>
            <a:r>
              <a:rPr lang="tr-TR" sz="2200" dirty="0">
                <a:solidFill>
                  <a:prstClr val="black"/>
                </a:solidFill>
                <a:latin typeface="Times New Roman"/>
                <a:ea typeface="Times New Roman"/>
              </a:rPr>
              <a:t>Sözleşme imzalamaya davet edilen istekli tarafından taahhüt edilen hususlara ilişkin belgelerin </a:t>
            </a:r>
            <a:r>
              <a:rPr lang="tr-TR" sz="2200" i="1" dirty="0">
                <a:solidFill>
                  <a:prstClr val="black"/>
                </a:solidFill>
                <a:latin typeface="Times New Roman"/>
                <a:ea typeface="Times New Roman"/>
              </a:rPr>
              <a:t>(taahhüt edilen duruma aykırı bir durumu gösterir belgelerin de)</a:t>
            </a:r>
            <a:r>
              <a:rPr lang="tr-TR" sz="2200" dirty="0">
                <a:solidFill>
                  <a:prstClr val="black"/>
                </a:solidFill>
                <a:latin typeface="Times New Roman"/>
                <a:ea typeface="Times New Roman"/>
              </a:rPr>
              <a:t> </a:t>
            </a:r>
            <a:r>
              <a:rPr lang="tr-TR" sz="2200" b="1" dirty="0">
                <a:solidFill>
                  <a:prstClr val="black"/>
                </a:solidFill>
                <a:latin typeface="Times New Roman"/>
                <a:ea typeface="Times New Roman"/>
              </a:rPr>
              <a:t>sözleşme imzalama süresi </a:t>
            </a:r>
            <a:r>
              <a:rPr lang="tr-TR" sz="2200" i="1" dirty="0">
                <a:solidFill>
                  <a:prstClr val="black"/>
                </a:solidFill>
                <a:latin typeface="Times New Roman"/>
                <a:ea typeface="Times New Roman"/>
              </a:rPr>
              <a:t>(sözleşmeye davet yazısının tebliğini izleyen  10 (on) gün) </a:t>
            </a:r>
            <a:r>
              <a:rPr lang="tr-TR" sz="2200" b="1" dirty="0">
                <a:solidFill>
                  <a:prstClr val="black"/>
                </a:solidFill>
                <a:latin typeface="Times New Roman"/>
                <a:ea typeface="Times New Roman"/>
              </a:rPr>
              <a:t>içinde idareye sunulmaması halinde ise</a:t>
            </a:r>
            <a:r>
              <a:rPr lang="tr-TR" sz="2200" dirty="0">
                <a:solidFill>
                  <a:prstClr val="black"/>
                </a:solidFill>
                <a:latin typeface="Times New Roman"/>
                <a:ea typeface="Times New Roman"/>
              </a:rPr>
              <a:t>: </a:t>
            </a:r>
          </a:p>
          <a:p>
            <a:pPr marL="698500" lvl="0" algn="just" hangingPunct="0">
              <a:lnSpc>
                <a:spcPts val="3300"/>
              </a:lnSpc>
              <a:spcBef>
                <a:spcPts val="1800"/>
              </a:spcBef>
              <a:spcAft>
                <a:spcPts val="0"/>
              </a:spcAft>
              <a:buFont typeface="Wingdings" pitchFamily="2" charset="2"/>
              <a:buChar char="v"/>
              <a:tabLst>
                <a:tab pos="806450" algn="l"/>
              </a:tabLst>
            </a:pPr>
            <a:r>
              <a:rPr lang="tr-TR" sz="2200" dirty="0">
                <a:solidFill>
                  <a:srgbClr val="FF0000"/>
                </a:solidFill>
                <a:latin typeface="Times New Roman"/>
                <a:ea typeface="Times New Roman"/>
              </a:rPr>
              <a:t>İsteklinin usulüne göre sözleşme yapmayanlar kapsamında değerlendirilmesi ve </a:t>
            </a:r>
            <a:r>
              <a:rPr lang="tr-TR" sz="2200" b="1" dirty="0">
                <a:solidFill>
                  <a:srgbClr val="FF0000"/>
                </a:solidFill>
                <a:latin typeface="Times New Roman"/>
                <a:ea typeface="Times New Roman"/>
              </a:rPr>
              <a:t>hakkında yasaklama işlemi tesis edilmesi </a:t>
            </a:r>
            <a:r>
              <a:rPr lang="tr-TR" sz="2200" dirty="0">
                <a:solidFill>
                  <a:srgbClr val="FF0000"/>
                </a:solidFill>
                <a:latin typeface="Times New Roman"/>
                <a:ea typeface="Times New Roman"/>
              </a:rPr>
              <a:t>gerekmektedir.</a:t>
            </a:r>
          </a:p>
          <a:p>
            <a:pPr marL="355600" lvl="1" indent="-355600" algn="just" fontAlgn="auto">
              <a:lnSpc>
                <a:spcPts val="3120"/>
              </a:lnSpc>
              <a:spcBef>
                <a:spcPts val="0"/>
              </a:spcBef>
              <a:spcAft>
                <a:spcPts val="0"/>
              </a:spcAft>
              <a:buSzPct val="100000"/>
              <a:buNone/>
            </a:pPr>
            <a:r>
              <a:rPr lang="tr-TR" sz="1400" i="1" dirty="0">
                <a:solidFill>
                  <a:prstClr val="black"/>
                </a:solidFill>
                <a:latin typeface="Times New Roman"/>
                <a:cs typeface="Arial" charset="0"/>
              </a:rPr>
              <a:t>(Kamu İhale Genel Tebliği – Madde 17.6.4.)</a:t>
            </a:r>
          </a:p>
        </p:txBody>
      </p:sp>
      <p:sp>
        <p:nvSpPr>
          <p:cNvPr id="2" name="Metin kutusu 1"/>
          <p:cNvSpPr txBox="1"/>
          <p:nvPr/>
        </p:nvSpPr>
        <p:spPr>
          <a:xfrm>
            <a:off x="1115616" y="1196752"/>
            <a:ext cx="6984776"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31545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564904"/>
            <a:ext cx="8229600" cy="4430944"/>
          </a:xfrm>
        </p:spPr>
        <p:txBody>
          <a:bodyPr rtlCol="0">
            <a:normAutofit/>
          </a:bodyPr>
          <a:lstStyle/>
          <a:p>
            <a:pPr marL="355600" lvl="0" indent="-355600" algn="just" fontAlgn="auto">
              <a:lnSpc>
                <a:spcPts val="3300"/>
              </a:lnSpc>
              <a:spcBef>
                <a:spcPts val="2400"/>
              </a:spcBef>
              <a:spcAft>
                <a:spcPts val="0"/>
              </a:spcAft>
              <a:buSzPct val="95000"/>
              <a:buFont typeface="Wingdings" pitchFamily="2" charset="2"/>
              <a:buChar char="Ø"/>
            </a:pPr>
            <a:r>
              <a:rPr lang="tr-TR" sz="2200" dirty="0" smtClean="0">
                <a:solidFill>
                  <a:prstClr val="black"/>
                </a:solidFill>
                <a:latin typeface="Times New Roman" pitchFamily="18" charset="0"/>
                <a:cs typeface="Times New Roman" pitchFamily="18" charset="0"/>
              </a:rPr>
              <a:t>Kanunun </a:t>
            </a:r>
            <a:r>
              <a:rPr lang="tr-TR" sz="2200" b="1" dirty="0">
                <a:solidFill>
                  <a:prstClr val="black"/>
                </a:solidFill>
                <a:latin typeface="Times New Roman" pitchFamily="18" charset="0"/>
                <a:cs typeface="Times New Roman" pitchFamily="18" charset="0"/>
                <a:hlinkClick r:id="rId2" action="ppaction://hlinkfile"/>
              </a:rPr>
              <a:t>17 </a:t>
            </a:r>
            <a:r>
              <a:rPr lang="tr-TR" sz="2200" b="1" dirty="0" err="1">
                <a:solidFill>
                  <a:prstClr val="black"/>
                </a:solidFill>
                <a:latin typeface="Times New Roman" pitchFamily="18" charset="0"/>
                <a:cs typeface="Times New Roman" pitchFamily="18" charset="0"/>
                <a:hlinkClick r:id="rId2" action="ppaction://hlinkfile"/>
              </a:rPr>
              <a:t>nci</a:t>
            </a:r>
            <a:r>
              <a:rPr lang="tr-TR" sz="2200" b="1" dirty="0">
                <a:solidFill>
                  <a:prstClr val="black"/>
                </a:solidFill>
                <a:latin typeface="Times New Roman" pitchFamily="18" charset="0"/>
                <a:cs typeface="Times New Roman" pitchFamily="18" charset="0"/>
                <a:hlinkClick r:id="rId2" action="ppaction://hlinkfile"/>
              </a:rPr>
              <a:t> madde</a:t>
            </a:r>
            <a:r>
              <a:rPr lang="tr-TR" sz="2200" b="1" dirty="0">
                <a:solidFill>
                  <a:prstClr val="black"/>
                </a:solidFill>
                <a:latin typeface="Times New Roman" pitchFamily="18" charset="0"/>
                <a:cs typeface="Times New Roman" pitchFamily="18" charset="0"/>
              </a:rPr>
              <a:t>sinde </a:t>
            </a:r>
            <a:r>
              <a:rPr lang="tr-TR" sz="2200" b="1" dirty="0" smtClean="0">
                <a:solidFill>
                  <a:prstClr val="black"/>
                </a:solidFill>
                <a:latin typeface="Times New Roman" pitchFamily="18" charset="0"/>
                <a:cs typeface="Times New Roman" pitchFamily="18" charset="0"/>
              </a:rPr>
              <a:t> </a:t>
            </a:r>
            <a:r>
              <a:rPr lang="tr-TR" sz="2200" b="1" dirty="0">
                <a:solidFill>
                  <a:prstClr val="black"/>
                </a:solidFill>
                <a:latin typeface="Times New Roman" pitchFamily="18" charset="0"/>
                <a:cs typeface="Times New Roman" pitchFamily="18" charset="0"/>
              </a:rPr>
              <a:t>ihalelerde bulunulması yasak olan fiil veya davranışlar sayılmış </a:t>
            </a:r>
            <a:r>
              <a:rPr lang="tr-TR" sz="2200" dirty="0">
                <a:solidFill>
                  <a:prstClr val="black"/>
                </a:solidFill>
                <a:latin typeface="Times New Roman" pitchFamily="18" charset="0"/>
                <a:cs typeface="Times New Roman" pitchFamily="18" charset="0"/>
              </a:rPr>
              <a:t>olup; anılan Kanunun </a:t>
            </a:r>
            <a:r>
              <a:rPr lang="tr-TR" sz="2200" dirty="0">
                <a:solidFill>
                  <a:prstClr val="black"/>
                </a:solidFill>
                <a:latin typeface="Times New Roman" pitchFamily="18" charset="0"/>
                <a:cs typeface="Times New Roman" pitchFamily="18" charset="0"/>
                <a:hlinkClick r:id="rId3" action="ppaction://hlinkfile"/>
              </a:rPr>
              <a:t>58 inci madde</a:t>
            </a:r>
            <a:r>
              <a:rPr lang="tr-TR" sz="2200" dirty="0">
                <a:solidFill>
                  <a:prstClr val="black"/>
                </a:solidFill>
                <a:latin typeface="Times New Roman" pitchFamily="18" charset="0"/>
                <a:cs typeface="Times New Roman" pitchFamily="18" charset="0"/>
              </a:rPr>
              <a:t>sinde ise bu yasak fiil veya davranışlarda bulunanlar hakkında ihalelere katılmaktan yasaklama kararı verileceği belirtilmiştir.</a:t>
            </a:r>
          </a:p>
          <a:p>
            <a:pPr marL="0" lvl="0" indent="0" algn="just" fontAlgn="auto">
              <a:lnSpc>
                <a:spcPts val="33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a:t>
            </a:r>
            <a:r>
              <a:rPr lang="tr-TR" sz="2400" b="1" kern="0" dirty="0" smtClean="0">
                <a:solidFill>
                  <a:srgbClr val="FF0000"/>
                </a:solidFill>
                <a:latin typeface="Times New Roman" pitchFamily="18" charset="0"/>
                <a:cs typeface="Times New Roman" pitchFamily="18" charset="0"/>
              </a:rPr>
              <a:t>4734 Sayılı Kanun ile </a:t>
            </a:r>
            <a:r>
              <a:rPr lang="tr-TR" sz="2400" b="1" kern="0" dirty="0">
                <a:solidFill>
                  <a:srgbClr val="FF0000"/>
                </a:solidFill>
                <a:latin typeface="Times New Roman" pitchFamily="18" charset="0"/>
                <a:cs typeface="Times New Roman" pitchFamily="18" charset="0"/>
              </a:rPr>
              <a:t>İlgili </a:t>
            </a:r>
            <a:r>
              <a:rPr lang="tr-TR" sz="2400" b="1" kern="0" dirty="0" smtClean="0">
                <a:solidFill>
                  <a:srgbClr val="FF0000"/>
                </a:solidFill>
                <a:latin typeface="Times New Roman" pitchFamily="18" charset="0"/>
                <a:cs typeface="Times New Roman" pitchFamily="18" charset="0"/>
              </a:rPr>
              <a:t>Yasaklamalar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219869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60849"/>
            <a:ext cx="8245269" cy="4320480"/>
          </a:xfrm>
        </p:spPr>
        <p:txBody>
          <a:bodyPr rtlCol="0">
            <a:normAutofit fontScale="92500" lnSpcReduction="20000"/>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hangingPunct="0">
              <a:lnSpc>
                <a:spcPct val="150000"/>
              </a:lnSpc>
              <a:spcBef>
                <a:spcPct val="0"/>
              </a:spcBef>
              <a:spcAft>
                <a:spcPts val="0"/>
              </a:spcAft>
              <a:buFont typeface="Wingdings" pitchFamily="2" charset="2"/>
              <a:buChar char="Ø"/>
              <a:tabLst>
                <a:tab pos="806450" algn="l"/>
              </a:tabLst>
            </a:pPr>
            <a:r>
              <a:rPr lang="tr-TR" dirty="0">
                <a:solidFill>
                  <a:prstClr val="black"/>
                </a:solidFill>
                <a:latin typeface="Times New Roman"/>
                <a:ea typeface="Times New Roman"/>
              </a:rPr>
              <a:t>İstekli tarafından taahhüt edilen hususlara ilişkin belgelerin </a:t>
            </a:r>
            <a:r>
              <a:rPr lang="tr-TR" b="1" dirty="0">
                <a:solidFill>
                  <a:prstClr val="black"/>
                </a:solidFill>
                <a:latin typeface="Times New Roman"/>
                <a:ea typeface="Times New Roman"/>
              </a:rPr>
              <a:t>süresi içerisinde idareye sunulmasından </a:t>
            </a:r>
            <a:r>
              <a:rPr lang="tr-TR" dirty="0">
                <a:solidFill>
                  <a:prstClr val="black"/>
                </a:solidFill>
                <a:latin typeface="Times New Roman"/>
                <a:ea typeface="Times New Roman"/>
              </a:rPr>
              <a:t>sonra idare tarafından yapılan incelemede taahhüt edilen duruma </a:t>
            </a:r>
            <a:r>
              <a:rPr lang="tr-TR" b="1" dirty="0">
                <a:solidFill>
                  <a:prstClr val="black"/>
                </a:solidFill>
                <a:latin typeface="Times New Roman"/>
                <a:ea typeface="Times New Roman"/>
              </a:rPr>
              <a:t>aykırı hususlarının bulunduğunun anlaşılması </a:t>
            </a:r>
            <a:r>
              <a:rPr lang="tr-TR" i="1" dirty="0">
                <a:solidFill>
                  <a:prstClr val="black"/>
                </a:solidFill>
                <a:latin typeface="Times New Roman"/>
                <a:ea typeface="Times New Roman"/>
              </a:rPr>
              <a:t>(sosyal güvenlik prim veya vergi borcu bulunması gibi)</a:t>
            </a:r>
            <a:r>
              <a:rPr lang="tr-TR" b="1" dirty="0">
                <a:solidFill>
                  <a:prstClr val="black"/>
                </a:solidFill>
                <a:latin typeface="Times New Roman"/>
                <a:ea typeface="Times New Roman"/>
              </a:rPr>
              <a:t> </a:t>
            </a:r>
            <a:r>
              <a:rPr lang="tr-TR" dirty="0">
                <a:solidFill>
                  <a:prstClr val="black"/>
                </a:solidFill>
                <a:latin typeface="Times New Roman"/>
                <a:ea typeface="Times New Roman"/>
              </a:rPr>
              <a:t>halinde:</a:t>
            </a:r>
          </a:p>
          <a:p>
            <a:pPr marL="698500" lvl="0" algn="just" hangingPunct="0">
              <a:lnSpc>
                <a:spcPct val="150000"/>
              </a:lnSpc>
              <a:spcBef>
                <a:spcPts val="1800"/>
              </a:spcBef>
              <a:spcAft>
                <a:spcPts val="0"/>
              </a:spcAft>
              <a:buFont typeface="Wingdings" pitchFamily="2" charset="2"/>
              <a:buChar char="v"/>
              <a:tabLst>
                <a:tab pos="808038" algn="l"/>
              </a:tabLst>
            </a:pPr>
            <a:r>
              <a:rPr lang="tr-TR" dirty="0">
                <a:solidFill>
                  <a:srgbClr val="FF0000"/>
                </a:solidFill>
                <a:latin typeface="Times New Roman"/>
                <a:ea typeface="Times New Roman"/>
              </a:rPr>
              <a:t>Bu durumda olan isteklilerin </a:t>
            </a:r>
            <a:r>
              <a:rPr lang="tr-TR" b="1" dirty="0">
                <a:solidFill>
                  <a:srgbClr val="FF0000"/>
                </a:solidFill>
                <a:latin typeface="Times New Roman"/>
                <a:ea typeface="Times New Roman"/>
              </a:rPr>
              <a:t>ihale dışı bırakılarak geçici teminatlarının gelir kaydedilmesi, ancak haklarında yasaklama kararı </a:t>
            </a:r>
            <a:r>
              <a:rPr lang="tr-TR" b="1" u="sng" dirty="0">
                <a:solidFill>
                  <a:srgbClr val="FF0000"/>
                </a:solidFill>
                <a:latin typeface="Times New Roman"/>
                <a:ea typeface="Times New Roman"/>
              </a:rPr>
              <a:t>verilmemesi</a:t>
            </a:r>
            <a:r>
              <a:rPr lang="tr-TR" b="1" dirty="0">
                <a:solidFill>
                  <a:srgbClr val="FF0000"/>
                </a:solidFill>
                <a:latin typeface="Times New Roman"/>
                <a:ea typeface="Times New Roman"/>
              </a:rPr>
              <a:t> </a:t>
            </a:r>
            <a:r>
              <a:rPr lang="tr-TR" dirty="0">
                <a:solidFill>
                  <a:srgbClr val="FF0000"/>
                </a:solidFill>
                <a:latin typeface="Times New Roman"/>
                <a:ea typeface="Times New Roman"/>
              </a:rPr>
              <a:t>gerekmektedir.</a:t>
            </a:r>
          </a:p>
          <a:p>
            <a:pPr marL="355600" lvl="1" indent="-355600" algn="just" fontAlgn="auto">
              <a:lnSpc>
                <a:spcPts val="3120"/>
              </a:lnSpc>
              <a:spcBef>
                <a:spcPts val="0"/>
              </a:spcBef>
              <a:spcAft>
                <a:spcPts val="0"/>
              </a:spcAft>
              <a:buSzPct val="100000"/>
              <a:buNone/>
            </a:pPr>
            <a:r>
              <a:rPr lang="tr-TR" sz="1500" i="1" dirty="0">
                <a:solidFill>
                  <a:prstClr val="black"/>
                </a:solidFill>
                <a:latin typeface="Times New Roman"/>
                <a:cs typeface="Arial" charset="0"/>
              </a:rPr>
              <a:t>(Kamu İhale Genel Tebliği – Madde 17.6.4.)</a:t>
            </a:r>
          </a:p>
        </p:txBody>
      </p:sp>
      <p:sp>
        <p:nvSpPr>
          <p:cNvPr id="2" name="Metin kutusu 1"/>
          <p:cNvSpPr txBox="1"/>
          <p:nvPr/>
        </p:nvSpPr>
        <p:spPr>
          <a:xfrm>
            <a:off x="1259632" y="1196752"/>
            <a:ext cx="7272808" cy="830997"/>
          </a:xfrm>
          <a:prstGeom prst="rect">
            <a:avLst/>
          </a:prstGeom>
          <a:noFill/>
        </p:spPr>
        <p:txBody>
          <a:bodyPr wrap="square" rtlCol="0">
            <a:spAutoFit/>
          </a:bodyPr>
          <a:lstStyle/>
          <a:p>
            <a:pPr algn="ctr" fontAlgn="auto">
              <a:spcBef>
                <a:spcPts val="600"/>
              </a:spcBef>
              <a:spcAft>
                <a:spcPts val="0"/>
              </a:spcAft>
            </a:pPr>
            <a:r>
              <a:rPr lang="tr-TR" sz="2400" b="1" kern="0" dirty="0">
                <a:solidFill>
                  <a:srgbClr val="FF0000"/>
                </a:solidFill>
                <a:latin typeface="Times New Roman" pitchFamily="18" charset="0"/>
                <a:cs typeface="Times New Roman" pitchFamily="18" charset="0"/>
              </a:rPr>
              <a:t>C.1. 4734 Sayılı Kanun Kapsamında Tesis Edilen Yasaklama İşlemlerinde Dikkat Edilecek Hususlar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517359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2832119"/>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ctr" hangingPunct="0">
              <a:lnSpc>
                <a:spcPct val="150000"/>
              </a:lnSpc>
              <a:spcBef>
                <a:spcPct val="0"/>
              </a:spcBef>
              <a:spcAft>
                <a:spcPts val="0"/>
              </a:spcAft>
              <a:buFont typeface="Wingdings" pitchFamily="2" charset="2"/>
              <a:buChar char="Ø"/>
              <a:tabLst>
                <a:tab pos="806450" algn="l"/>
              </a:tabLst>
            </a:pPr>
            <a:r>
              <a:rPr lang="tr-TR" b="1" kern="0" dirty="0">
                <a:solidFill>
                  <a:srgbClr val="FF0000"/>
                </a:solidFill>
                <a:latin typeface="Times New Roman" pitchFamily="18" charset="0"/>
                <a:cs typeface="Times New Roman" pitchFamily="18" charset="0"/>
              </a:rPr>
              <a:t>4735 SAYILI KANUN KAPSAMINDA TESİS EDİLEN YASAKLAMA İŞLEMLERİNDE DİKKAT EDİLECEK HUSUSALAR</a:t>
            </a:r>
            <a:endParaRPr lang="tr-TR" sz="1500" i="1" dirty="0">
              <a:solidFill>
                <a:srgbClr val="FF0000"/>
              </a:solidFill>
              <a:latin typeface="Times New Roman"/>
              <a:cs typeface="Arial"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845257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2832119"/>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0" lvl="0" indent="0" algn="just" fontAlgn="auto">
              <a:lnSpc>
                <a:spcPct val="130000"/>
              </a:lnSpc>
              <a:spcBef>
                <a:spcPts val="0"/>
              </a:spcBef>
              <a:spcAft>
                <a:spcPts val="0"/>
              </a:spcAft>
              <a:buClr>
                <a:srgbClr val="2DA2BF"/>
              </a:buClr>
              <a:buSzPct val="68000"/>
              <a:buNone/>
            </a:pPr>
            <a:r>
              <a:rPr lang="tr-TR" b="1" u="sng" dirty="0">
                <a:solidFill>
                  <a:prstClr val="black"/>
                </a:solidFill>
                <a:latin typeface="Times New Roman"/>
                <a:ea typeface="Times New Roman"/>
              </a:rPr>
              <a:t>UYARI:</a:t>
            </a:r>
          </a:p>
          <a:p>
            <a:pPr lvl="0" algn="just" fontAlgn="auto">
              <a:lnSpc>
                <a:spcPct val="130000"/>
              </a:lnSpc>
              <a:spcBef>
                <a:spcPts val="1800"/>
              </a:spcBef>
              <a:spcAft>
                <a:spcPts val="0"/>
              </a:spcAft>
              <a:buSzPct val="100000"/>
              <a:buFont typeface="Wingdings" pitchFamily="2" charset="2"/>
              <a:buChar char="v"/>
            </a:pPr>
            <a:r>
              <a:rPr lang="tr-TR" b="1" u="sng" dirty="0">
                <a:solidFill>
                  <a:prstClr val="black"/>
                </a:solidFill>
                <a:latin typeface="Times New Roman"/>
                <a:ea typeface="Times New Roman"/>
              </a:rPr>
              <a:t>Sözleşme imzalandıktan sonra </a:t>
            </a:r>
            <a:r>
              <a:rPr lang="tr-TR" dirty="0">
                <a:solidFill>
                  <a:prstClr val="black"/>
                </a:solidFill>
                <a:latin typeface="Times New Roman"/>
                <a:ea typeface="Times New Roman"/>
              </a:rPr>
              <a:t>tesis edilecek tüm iş ve işlemlerin </a:t>
            </a:r>
            <a:r>
              <a:rPr lang="tr-TR" i="1" dirty="0">
                <a:solidFill>
                  <a:prstClr val="black"/>
                </a:solidFill>
                <a:latin typeface="Times New Roman"/>
                <a:ea typeface="Times New Roman"/>
              </a:rPr>
              <a:t>(sipariş yazısı, ihtarname vb.)  </a:t>
            </a:r>
            <a:r>
              <a:rPr lang="tr-TR" b="1" u="sng" dirty="0">
                <a:solidFill>
                  <a:prstClr val="black"/>
                </a:solidFill>
                <a:latin typeface="Times New Roman"/>
                <a:ea typeface="Times New Roman"/>
              </a:rPr>
              <a:t>sözleşmeyi yapan idare tarafından</a:t>
            </a:r>
            <a:r>
              <a:rPr lang="tr-TR" b="1" dirty="0">
                <a:solidFill>
                  <a:prstClr val="black"/>
                </a:solidFill>
                <a:latin typeface="Times New Roman"/>
                <a:ea typeface="Times New Roman"/>
              </a:rPr>
              <a:t> </a:t>
            </a:r>
            <a:r>
              <a:rPr lang="tr-TR" dirty="0">
                <a:solidFill>
                  <a:prstClr val="black"/>
                </a:solidFill>
                <a:latin typeface="Times New Roman"/>
                <a:ea typeface="Times New Roman"/>
              </a:rPr>
              <a:t>düzenlenmesi gerekmektedir.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4868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840231"/>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0" lvl="0" indent="0" algn="just" fontAlgn="auto">
              <a:lnSpc>
                <a:spcPct val="130000"/>
              </a:lnSpc>
              <a:spcBef>
                <a:spcPts val="0"/>
              </a:spcBef>
              <a:spcAft>
                <a:spcPts val="0"/>
              </a:spcAft>
              <a:buClr>
                <a:srgbClr val="2DA2BF"/>
              </a:buClr>
              <a:buSzPct val="68000"/>
              <a:buNone/>
            </a:pPr>
            <a:r>
              <a:rPr lang="tr-TR" sz="2200" u="sng" dirty="0">
                <a:solidFill>
                  <a:prstClr val="black"/>
                </a:solidFill>
                <a:latin typeface="Times New Roman"/>
                <a:ea typeface="Times New Roman"/>
              </a:rPr>
              <a:t>4735 sayılı Kanunun 22 </a:t>
            </a:r>
            <a:r>
              <a:rPr lang="tr-TR" sz="2200" u="sng" dirty="0" err="1">
                <a:solidFill>
                  <a:prstClr val="black"/>
                </a:solidFill>
                <a:latin typeface="Times New Roman"/>
                <a:ea typeface="Times New Roman"/>
              </a:rPr>
              <a:t>nci</a:t>
            </a:r>
            <a:r>
              <a:rPr lang="tr-TR" sz="2200" u="sng" dirty="0">
                <a:solidFill>
                  <a:prstClr val="black"/>
                </a:solidFill>
                <a:latin typeface="Times New Roman"/>
                <a:ea typeface="Times New Roman"/>
              </a:rPr>
              <a:t> maddesinde: </a:t>
            </a:r>
          </a:p>
          <a:p>
            <a:pPr marL="808038" lvl="1" indent="-363538" algn="just" fontAlgn="auto">
              <a:spcBef>
                <a:spcPts val="1200"/>
              </a:spcBef>
              <a:spcAft>
                <a:spcPts val="0"/>
              </a:spcAft>
              <a:buSzPct val="100000"/>
              <a:buFont typeface="Wingdings" pitchFamily="2" charset="2"/>
              <a:buChar char="Ø"/>
            </a:pPr>
            <a:r>
              <a:rPr lang="tr-TR" sz="2200" dirty="0">
                <a:solidFill>
                  <a:prstClr val="black"/>
                </a:solidFill>
                <a:latin typeface="Times New Roman"/>
                <a:ea typeface="Times New Roman"/>
                <a:hlinkClick r:id="rId2" action="ppaction://hlinkfile"/>
              </a:rPr>
              <a:t>19 uncu maddeye </a:t>
            </a:r>
            <a:r>
              <a:rPr lang="tr-TR" sz="2200" dirty="0">
                <a:solidFill>
                  <a:prstClr val="black"/>
                </a:solidFill>
                <a:latin typeface="Times New Roman"/>
                <a:ea typeface="Times New Roman"/>
              </a:rPr>
              <a:t>göre yüklenicinin fesih talebinin idareye intikali</a:t>
            </a:r>
            <a:r>
              <a:rPr lang="tr-TR" sz="2200" dirty="0" smtClean="0">
                <a:solidFill>
                  <a:prstClr val="black"/>
                </a:solidFill>
                <a:latin typeface="Times New Roman"/>
                <a:ea typeface="Times New Roman"/>
              </a:rPr>
              <a:t>, </a:t>
            </a:r>
            <a:r>
              <a:rPr lang="tr-TR" sz="2200" dirty="0" smtClean="0">
                <a:solidFill>
                  <a:prstClr val="black"/>
                </a:solidFill>
                <a:latin typeface="Times New Roman"/>
                <a:ea typeface="Times New Roman"/>
                <a:hlinkClick r:id="rId3" action="ppaction://hlinkfile"/>
              </a:rPr>
              <a:t>20 </a:t>
            </a:r>
            <a:r>
              <a:rPr lang="tr-TR" sz="2200" dirty="0" err="1">
                <a:solidFill>
                  <a:prstClr val="black"/>
                </a:solidFill>
                <a:latin typeface="Times New Roman"/>
                <a:ea typeface="Times New Roman"/>
                <a:hlinkClick r:id="rId3" action="ppaction://hlinkfile"/>
              </a:rPr>
              <a:t>nci</a:t>
            </a:r>
            <a:r>
              <a:rPr lang="tr-TR" sz="2200" dirty="0">
                <a:solidFill>
                  <a:prstClr val="black"/>
                </a:solidFill>
                <a:latin typeface="Times New Roman"/>
                <a:ea typeface="Times New Roman"/>
                <a:hlinkClick r:id="rId3" action="ppaction://hlinkfile"/>
              </a:rPr>
              <a:t> maddenin (a) bendine </a:t>
            </a:r>
            <a:r>
              <a:rPr lang="tr-TR" sz="2200" dirty="0">
                <a:solidFill>
                  <a:prstClr val="black"/>
                </a:solidFill>
                <a:latin typeface="Times New Roman"/>
                <a:ea typeface="Times New Roman"/>
              </a:rPr>
              <a:t>göre belirlenen sürenin bitimi, 20 </a:t>
            </a:r>
            <a:r>
              <a:rPr lang="tr-TR" sz="2200" dirty="0" err="1">
                <a:solidFill>
                  <a:prstClr val="black"/>
                </a:solidFill>
                <a:latin typeface="Times New Roman"/>
                <a:ea typeface="Times New Roman"/>
              </a:rPr>
              <a:t>nci</a:t>
            </a:r>
            <a:r>
              <a:rPr lang="tr-TR" sz="2200" dirty="0">
                <a:solidFill>
                  <a:prstClr val="black"/>
                </a:solidFill>
                <a:latin typeface="Times New Roman"/>
                <a:ea typeface="Times New Roman"/>
              </a:rPr>
              <a:t> maddenin (b) bendi ile </a:t>
            </a:r>
            <a:r>
              <a:rPr lang="tr-TR" sz="2200" dirty="0">
                <a:solidFill>
                  <a:prstClr val="black"/>
                </a:solidFill>
                <a:latin typeface="Times New Roman"/>
                <a:ea typeface="Times New Roman"/>
                <a:hlinkClick r:id="rId4" action="ppaction://hlinkfile"/>
              </a:rPr>
              <a:t>21 inci maddeye </a:t>
            </a:r>
            <a:r>
              <a:rPr lang="tr-TR" sz="2200" dirty="0">
                <a:solidFill>
                  <a:prstClr val="black"/>
                </a:solidFill>
                <a:latin typeface="Times New Roman"/>
                <a:ea typeface="Times New Roman"/>
              </a:rPr>
              <a:t>göre ise tespit tarihi itibariyle sözleşmenin feshedilmiş sayılacağı,</a:t>
            </a:r>
          </a:p>
          <a:p>
            <a:pPr marL="808038" lvl="1" indent="-363538" algn="just" fontAlgn="auto">
              <a:lnSpc>
                <a:spcPct val="130000"/>
              </a:lnSpc>
              <a:spcBef>
                <a:spcPts val="1200"/>
              </a:spcBef>
              <a:spcAft>
                <a:spcPts val="0"/>
              </a:spcAft>
              <a:buSzPct val="100000"/>
              <a:buFont typeface="Wingdings" pitchFamily="2" charset="2"/>
              <a:buChar char="Ø"/>
            </a:pPr>
            <a:r>
              <a:rPr lang="tr-TR" sz="2200" dirty="0">
                <a:solidFill>
                  <a:prstClr val="black"/>
                </a:solidFill>
                <a:latin typeface="Times New Roman"/>
                <a:ea typeface="Times New Roman"/>
              </a:rPr>
              <a:t>Bu tarihleri izleyen yedi gün içinde idare tarafından fesih kararı alınması gerekeceği,</a:t>
            </a:r>
          </a:p>
          <a:p>
            <a:pPr marL="808038" lvl="1" indent="-363538" algn="just" fontAlgn="auto">
              <a:spcBef>
                <a:spcPts val="1200"/>
              </a:spcBef>
              <a:spcAft>
                <a:spcPts val="0"/>
              </a:spcAft>
              <a:buSzPct val="100000"/>
              <a:buFont typeface="Wingdings" pitchFamily="2" charset="2"/>
              <a:buChar char="Ø"/>
            </a:pPr>
            <a:r>
              <a:rPr lang="tr-TR" sz="2200" dirty="0">
                <a:solidFill>
                  <a:prstClr val="black"/>
                </a:solidFill>
                <a:latin typeface="Times New Roman"/>
                <a:ea typeface="Times New Roman"/>
              </a:rPr>
              <a:t>Fesih kararının </a:t>
            </a:r>
            <a:r>
              <a:rPr lang="tr-TR" sz="2200" i="1" dirty="0">
                <a:solidFill>
                  <a:prstClr val="black"/>
                </a:solidFill>
                <a:latin typeface="Times New Roman"/>
                <a:ea typeface="Times New Roman"/>
              </a:rPr>
              <a:t>(karar tarihini izleyen) </a:t>
            </a:r>
            <a:r>
              <a:rPr lang="tr-TR" sz="2200" dirty="0">
                <a:solidFill>
                  <a:prstClr val="black"/>
                </a:solidFill>
                <a:latin typeface="Times New Roman"/>
                <a:ea typeface="Times New Roman"/>
              </a:rPr>
              <a:t>beş gün içinde yükleniciye bildirilmesi gerektiği,</a:t>
            </a: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35202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768223"/>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444500" lvl="1" indent="363538" algn="just" fontAlgn="auto">
              <a:lnSpc>
                <a:spcPts val="3300"/>
              </a:lnSpc>
              <a:spcBef>
                <a:spcPts val="0"/>
              </a:spcBef>
              <a:spcAft>
                <a:spcPts val="0"/>
              </a:spcAft>
              <a:buSzPct val="100000"/>
              <a:buFont typeface="Wingdings" pitchFamily="2" charset="2"/>
              <a:buChar char="Ø"/>
            </a:pPr>
            <a:r>
              <a:rPr lang="tr-TR" sz="2200" dirty="0">
                <a:solidFill>
                  <a:prstClr val="black"/>
                </a:solidFill>
                <a:latin typeface="Times New Roman"/>
                <a:ea typeface="Times New Roman"/>
              </a:rPr>
              <a:t>19, 20 ve 21 inci maddelere göre sözleşmenin feshedilmesi halinde</a:t>
            </a:r>
          </a:p>
          <a:p>
            <a:pPr marL="1130300" lvl="2" indent="-285750" algn="just">
              <a:lnSpc>
                <a:spcPts val="3300"/>
              </a:lnSpc>
              <a:spcBef>
                <a:spcPts val="1200"/>
              </a:spcBef>
              <a:buSzPct val="100000"/>
              <a:buFont typeface="Arial" pitchFamily="34" charset="0"/>
              <a:buChar char="•"/>
            </a:pPr>
            <a:r>
              <a:rPr lang="tr-TR" dirty="0">
                <a:solidFill>
                  <a:prstClr val="black"/>
                </a:solidFill>
                <a:latin typeface="Times New Roman"/>
                <a:ea typeface="Times New Roman"/>
              </a:rPr>
              <a:t>Kesin teminat ve varsa ek kesin teminatların </a:t>
            </a:r>
            <a:r>
              <a:rPr lang="tr-TR" b="1" dirty="0">
                <a:solidFill>
                  <a:prstClr val="black"/>
                </a:solidFill>
                <a:latin typeface="Times New Roman"/>
                <a:ea typeface="Times New Roman"/>
              </a:rPr>
              <a:t>alındığı tarihten gelir kaydedileceği tarihe güncellenmesi</a:t>
            </a:r>
            <a:r>
              <a:rPr lang="tr-TR" dirty="0">
                <a:solidFill>
                  <a:prstClr val="black"/>
                </a:solidFill>
                <a:latin typeface="Times New Roman"/>
                <a:ea typeface="Times New Roman"/>
              </a:rPr>
              <a:t> gerektiği,</a:t>
            </a:r>
          </a:p>
          <a:p>
            <a:pPr marL="1130300" lvl="2" indent="-285750" algn="just">
              <a:lnSpc>
                <a:spcPts val="3300"/>
              </a:lnSpc>
              <a:spcBef>
                <a:spcPts val="1200"/>
              </a:spcBef>
              <a:buSzPct val="100000"/>
              <a:buFont typeface="Arial" pitchFamily="34" charset="0"/>
              <a:buChar char="•"/>
            </a:pPr>
            <a:r>
              <a:rPr lang="tr-TR" b="1" dirty="0">
                <a:solidFill>
                  <a:prstClr val="black"/>
                </a:solidFill>
                <a:latin typeface="Times New Roman"/>
                <a:ea typeface="Times New Roman"/>
              </a:rPr>
              <a:t>Yükleniciler hakkında </a:t>
            </a:r>
            <a:r>
              <a:rPr lang="tr-TR" b="1" dirty="0">
                <a:solidFill>
                  <a:prstClr val="black"/>
                </a:solidFill>
                <a:latin typeface="Times New Roman"/>
                <a:ea typeface="Times New Roman"/>
                <a:hlinkClick r:id="rId2" action="ppaction://hlinkfile"/>
              </a:rPr>
              <a:t>26 </a:t>
            </a:r>
            <a:r>
              <a:rPr lang="tr-TR" b="1" dirty="0" err="1">
                <a:solidFill>
                  <a:prstClr val="black"/>
                </a:solidFill>
                <a:latin typeface="Times New Roman"/>
                <a:ea typeface="Times New Roman"/>
                <a:hlinkClick r:id="rId2" action="ppaction://hlinkfile"/>
              </a:rPr>
              <a:t>ncı</a:t>
            </a:r>
            <a:r>
              <a:rPr lang="tr-TR" b="1" dirty="0">
                <a:solidFill>
                  <a:prstClr val="black"/>
                </a:solidFill>
                <a:latin typeface="Times New Roman"/>
                <a:ea typeface="Times New Roman"/>
                <a:hlinkClick r:id="rId2" action="ppaction://hlinkfile"/>
              </a:rPr>
              <a:t> madde </a:t>
            </a:r>
            <a:r>
              <a:rPr lang="tr-TR" b="1" dirty="0">
                <a:solidFill>
                  <a:prstClr val="black"/>
                </a:solidFill>
                <a:latin typeface="Times New Roman"/>
                <a:ea typeface="Times New Roman"/>
              </a:rPr>
              <a:t>hükümlerine göre işlem yapılacağı</a:t>
            </a:r>
            <a:r>
              <a:rPr lang="tr-TR" dirty="0">
                <a:solidFill>
                  <a:prstClr val="black"/>
                </a:solidFill>
                <a:latin typeface="Times New Roman"/>
                <a:ea typeface="Times New Roman"/>
              </a:rPr>
              <a:t> belirtilmiştir.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70870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768223"/>
          </a:xfrm>
        </p:spPr>
        <p:txBody>
          <a:bodyPr rtlCol="0">
            <a:normAutofit fontScale="92500" lnSpcReduction="20000"/>
          </a:bodyPr>
          <a:lstStyle/>
          <a:p>
            <a:pPr marL="0" indent="0" fontAlgn="auto">
              <a:spcAft>
                <a:spcPts val="0"/>
              </a:spcAft>
              <a:buNone/>
              <a:defRPr/>
            </a:pPr>
            <a:endParaRPr lang="tr-TR" sz="1000" dirty="0">
              <a:solidFill>
                <a:schemeClr val="tx1">
                  <a:lumMod val="75000"/>
                  <a:lumOff val="25000"/>
                </a:schemeClr>
              </a:solidFill>
            </a:endParaRPr>
          </a:p>
          <a:p>
            <a:pPr marL="273050" lvl="0" indent="-273050" algn="just" fontAlgn="auto">
              <a:lnSpc>
                <a:spcPct val="130000"/>
              </a:lnSpc>
              <a:spcBef>
                <a:spcPts val="0"/>
              </a:spcBef>
              <a:spcAft>
                <a:spcPts val="0"/>
              </a:spcAft>
              <a:buSzPct val="100000"/>
              <a:buFont typeface="Wingdings" pitchFamily="2" charset="2"/>
              <a:buChar char="v"/>
            </a:pPr>
            <a:r>
              <a:rPr lang="tr-TR" sz="2200" dirty="0">
                <a:solidFill>
                  <a:prstClr val="black"/>
                </a:solidFill>
                <a:latin typeface="Times New Roman"/>
                <a:ea typeface="Times New Roman"/>
              </a:rPr>
              <a:t>Tüm bu hükümlerden de anlaşılacağı üzere; idarelerce devam eden sözleşmeler kapsamında </a:t>
            </a:r>
            <a:r>
              <a:rPr lang="tr-TR" sz="2200" u="sng" dirty="0">
                <a:solidFill>
                  <a:prstClr val="black"/>
                </a:solidFill>
                <a:latin typeface="Times New Roman"/>
                <a:ea typeface="Times New Roman"/>
              </a:rPr>
              <a:t>yasaklamayı gerektirir bir durumla karşılaşıldığında;</a:t>
            </a:r>
          </a:p>
          <a:p>
            <a:pPr marL="539750" lvl="0" indent="357188" algn="just" fontAlgn="auto">
              <a:lnSpc>
                <a:spcPct val="130000"/>
              </a:lnSpc>
              <a:spcBef>
                <a:spcPts val="1800"/>
              </a:spcBef>
              <a:spcAft>
                <a:spcPts val="0"/>
              </a:spcAft>
              <a:buSzPct val="100000"/>
              <a:buFont typeface="Wingdings" pitchFamily="2" charset="2"/>
              <a:buChar char="Ø"/>
            </a:pPr>
            <a:r>
              <a:rPr lang="tr-TR" sz="2200" dirty="0">
                <a:solidFill>
                  <a:prstClr val="black"/>
                </a:solidFill>
                <a:latin typeface="Times New Roman"/>
                <a:ea typeface="Times New Roman"/>
              </a:rPr>
              <a:t>Öncelikle Sözleşme feshedilecek,</a:t>
            </a:r>
          </a:p>
          <a:p>
            <a:pPr marL="539750" lvl="0" indent="357188" algn="just" fontAlgn="auto">
              <a:lnSpc>
                <a:spcPct val="130000"/>
              </a:lnSpc>
              <a:spcBef>
                <a:spcPts val="1800"/>
              </a:spcBef>
              <a:spcAft>
                <a:spcPts val="0"/>
              </a:spcAft>
              <a:buSzPct val="100000"/>
              <a:buFont typeface="Wingdings" pitchFamily="2" charset="2"/>
              <a:buChar char="Ø"/>
            </a:pPr>
            <a:r>
              <a:rPr lang="tr-TR" sz="2200" dirty="0">
                <a:solidFill>
                  <a:prstClr val="black"/>
                </a:solidFill>
                <a:latin typeface="Times New Roman"/>
                <a:ea typeface="Times New Roman"/>
              </a:rPr>
              <a:t>Yüklenicinin kesin </a:t>
            </a:r>
            <a:r>
              <a:rPr lang="tr-TR" sz="2200" dirty="0" smtClean="0">
                <a:solidFill>
                  <a:prstClr val="black"/>
                </a:solidFill>
                <a:latin typeface="Times New Roman"/>
                <a:ea typeface="Times New Roman"/>
              </a:rPr>
              <a:t>teminatının </a:t>
            </a:r>
            <a:r>
              <a:rPr lang="tr-TR" sz="2200" dirty="0">
                <a:solidFill>
                  <a:prstClr val="black"/>
                </a:solidFill>
                <a:latin typeface="Times New Roman"/>
                <a:ea typeface="Times New Roman"/>
              </a:rPr>
              <a:t>gelir kaydedilmesi için Muhasebe Birimine bildirimde bulunulacak,</a:t>
            </a:r>
          </a:p>
          <a:p>
            <a:pPr marL="539750" lvl="0" indent="357188" algn="just" fontAlgn="auto">
              <a:lnSpc>
                <a:spcPct val="130000"/>
              </a:lnSpc>
              <a:spcBef>
                <a:spcPts val="1800"/>
              </a:spcBef>
              <a:spcAft>
                <a:spcPts val="0"/>
              </a:spcAft>
              <a:buSzPct val="100000"/>
              <a:buFont typeface="Wingdings" pitchFamily="2" charset="2"/>
              <a:buChar char="Ø"/>
            </a:pPr>
            <a:r>
              <a:rPr lang="tr-TR" sz="2200" dirty="0">
                <a:solidFill>
                  <a:prstClr val="black"/>
                </a:solidFill>
                <a:latin typeface="Times New Roman"/>
                <a:ea typeface="Times New Roman"/>
              </a:rPr>
              <a:t>Daha sonra yüklenici hakkında ihalelere katılmaktan yasaklama kararı verilmesi için </a:t>
            </a:r>
            <a:r>
              <a:rPr lang="tr-TR" sz="2200" dirty="0" smtClean="0">
                <a:solidFill>
                  <a:prstClr val="black"/>
                </a:solidFill>
                <a:latin typeface="Times New Roman"/>
                <a:ea typeface="Times New Roman"/>
              </a:rPr>
              <a:t>Bakanlığımıza </a:t>
            </a:r>
            <a:r>
              <a:rPr lang="tr-TR" sz="2200" dirty="0">
                <a:solidFill>
                  <a:prstClr val="black"/>
                </a:solidFill>
                <a:latin typeface="Times New Roman"/>
                <a:ea typeface="Times New Roman"/>
              </a:rPr>
              <a:t>talepte bulunulacak.</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9836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4200271"/>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0" lvl="0" indent="0" algn="just" fontAlgn="auto">
              <a:lnSpc>
                <a:spcPts val="3120"/>
              </a:lnSpc>
              <a:spcBef>
                <a:spcPts val="0"/>
              </a:spcBef>
              <a:spcAft>
                <a:spcPts val="0"/>
              </a:spcAft>
              <a:buSzPct val="95000"/>
              <a:buNone/>
            </a:pPr>
            <a:r>
              <a:rPr lang="tr-TR" sz="2200" u="sng" dirty="0">
                <a:solidFill>
                  <a:prstClr val="black"/>
                </a:solidFill>
                <a:latin typeface="Times New Roman"/>
                <a:cs typeface="Arial" charset="0"/>
              </a:rPr>
              <a:t>Sözleşme imzalandıktan sonra taahhüdünü ihale dokümanı ve sözleşme hükümlerine uygun olarak yerine getirmeyen yükleniciler ile ilgili yasaklama işlemlerinde dikkat edilecek hususlar:</a:t>
            </a:r>
          </a:p>
          <a:p>
            <a:pPr marL="355600" lvl="0" indent="0" algn="just" fontAlgn="auto">
              <a:lnSpc>
                <a:spcPts val="3120"/>
              </a:lnSpc>
              <a:spcBef>
                <a:spcPts val="2400"/>
              </a:spcBef>
              <a:spcAft>
                <a:spcPts val="0"/>
              </a:spcAft>
              <a:buSzPct val="95000"/>
              <a:buFont typeface="Wingdings" pitchFamily="2" charset="2"/>
              <a:buChar char="Ø"/>
              <a:tabLst>
                <a:tab pos="444500" algn="l"/>
                <a:tab pos="630238" algn="l"/>
              </a:tabLst>
            </a:pPr>
            <a:r>
              <a:rPr lang="tr-TR" sz="2200" dirty="0">
                <a:solidFill>
                  <a:prstClr val="black"/>
                </a:solidFill>
                <a:latin typeface="Times New Roman"/>
                <a:cs typeface="Arial" charset="0"/>
              </a:rPr>
              <a:t>	 </a:t>
            </a:r>
            <a:r>
              <a:rPr lang="tr-TR" sz="2200" dirty="0">
                <a:solidFill>
                  <a:prstClr val="black"/>
                </a:solidFill>
                <a:latin typeface="Times New Roman"/>
                <a:ea typeface="Times New Roman"/>
              </a:rPr>
              <a:t>4735 sayılı Kanunun </a:t>
            </a:r>
            <a:r>
              <a:rPr lang="tr-TR" sz="2200" b="1" dirty="0">
                <a:solidFill>
                  <a:prstClr val="black"/>
                </a:solidFill>
                <a:latin typeface="Times New Roman"/>
                <a:ea typeface="Times New Roman"/>
                <a:hlinkClick r:id="rId2" action="ppaction://hlinkfile"/>
              </a:rPr>
              <a:t>25 inci maddesinin (f) bendi </a:t>
            </a:r>
            <a:r>
              <a:rPr lang="tr-TR" sz="2200" b="1" dirty="0">
                <a:solidFill>
                  <a:prstClr val="black"/>
                </a:solidFill>
                <a:latin typeface="Times New Roman"/>
                <a:ea typeface="Times New Roman"/>
              </a:rPr>
              <a:t>kapsamında </a:t>
            </a:r>
            <a:r>
              <a:rPr lang="tr-TR" sz="2200" dirty="0">
                <a:solidFill>
                  <a:prstClr val="black"/>
                </a:solidFill>
                <a:latin typeface="Times New Roman"/>
                <a:ea typeface="Times New Roman"/>
              </a:rPr>
              <a:t>yapılacak olan ihalelere katılmaktan yasaklama kararı işlemlerinde;</a:t>
            </a:r>
          </a:p>
          <a:p>
            <a:pPr marL="1041400" lvl="1" algn="just" fontAlgn="auto">
              <a:lnSpc>
                <a:spcPts val="3120"/>
              </a:lnSpc>
              <a:spcBef>
                <a:spcPts val="2400"/>
              </a:spcBef>
              <a:spcAft>
                <a:spcPts val="0"/>
              </a:spcAft>
              <a:buSzPct val="95000"/>
              <a:buFont typeface="Wingdings" pitchFamily="2" charset="2"/>
              <a:buChar char="q"/>
              <a:tabLst>
                <a:tab pos="444500" algn="l"/>
                <a:tab pos="630238" algn="l"/>
              </a:tabLst>
            </a:pPr>
            <a:r>
              <a:rPr lang="tr-TR" sz="2200" dirty="0">
                <a:solidFill>
                  <a:prstClr val="black"/>
                </a:solidFill>
                <a:latin typeface="Times New Roman"/>
                <a:ea typeface="Times New Roman"/>
              </a:rPr>
              <a:t>Anılan Kanunun </a:t>
            </a:r>
            <a:r>
              <a:rPr lang="tr-TR" sz="2200" b="1" dirty="0">
                <a:solidFill>
                  <a:prstClr val="black"/>
                </a:solidFill>
                <a:latin typeface="Times New Roman"/>
                <a:ea typeface="Times New Roman"/>
                <a:hlinkClick r:id="rId3" action="ppaction://hlinkfile"/>
              </a:rPr>
              <a:t>20 </a:t>
            </a:r>
            <a:r>
              <a:rPr lang="tr-TR" sz="2200" b="1" dirty="0" err="1">
                <a:solidFill>
                  <a:prstClr val="black"/>
                </a:solidFill>
                <a:latin typeface="Times New Roman"/>
                <a:ea typeface="Times New Roman"/>
                <a:hlinkClick r:id="rId3" action="ppaction://hlinkfile"/>
              </a:rPr>
              <a:t>nci</a:t>
            </a:r>
            <a:r>
              <a:rPr lang="tr-TR" sz="2200" b="1" dirty="0">
                <a:solidFill>
                  <a:prstClr val="black"/>
                </a:solidFill>
                <a:latin typeface="Times New Roman"/>
                <a:ea typeface="Times New Roman"/>
                <a:hlinkClick r:id="rId3" action="ppaction://hlinkfile"/>
              </a:rPr>
              <a:t> maddesinin (a) bendi </a:t>
            </a:r>
            <a:r>
              <a:rPr lang="tr-TR" sz="2200" dirty="0">
                <a:solidFill>
                  <a:prstClr val="black"/>
                </a:solidFill>
                <a:latin typeface="Times New Roman"/>
                <a:ea typeface="Times New Roman"/>
              </a:rPr>
              <a:t>hükümlerine göre en az 10 (on) gün süreli nedenleri açıkça belirtilen </a:t>
            </a:r>
            <a:r>
              <a:rPr lang="tr-TR" sz="2200" b="1" dirty="0">
                <a:solidFill>
                  <a:srgbClr val="FF0000"/>
                </a:solidFill>
                <a:latin typeface="Times New Roman"/>
                <a:ea typeface="Times New Roman"/>
              </a:rPr>
              <a:t>ihtarnamenin gönderilmesinin zorunluluk olduğu</a:t>
            </a:r>
            <a:r>
              <a:rPr lang="tr-TR" sz="2200" dirty="0">
                <a:solidFill>
                  <a:prstClr val="black"/>
                </a:solidFill>
                <a:latin typeface="Times New Roman"/>
                <a:ea typeface="Times New Roman"/>
              </a:rPr>
              <a:t>,</a:t>
            </a:r>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9604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4128263"/>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lvl="0" indent="0" algn="just" fontAlgn="auto">
              <a:lnSpc>
                <a:spcPts val="3120"/>
              </a:lnSpc>
              <a:spcBef>
                <a:spcPts val="0"/>
              </a:spcBef>
              <a:spcAft>
                <a:spcPts val="0"/>
              </a:spcAft>
              <a:buSzPct val="95000"/>
              <a:buFont typeface="Wingdings" pitchFamily="2" charset="2"/>
              <a:buChar char="Ø"/>
            </a:pPr>
            <a:r>
              <a:rPr lang="tr-TR" sz="2200" dirty="0">
                <a:solidFill>
                  <a:prstClr val="black"/>
                </a:solidFill>
                <a:latin typeface="Times New Roman"/>
                <a:ea typeface="Times New Roman"/>
              </a:rPr>
              <a:t> </a:t>
            </a:r>
            <a:r>
              <a:rPr lang="tr-TR" sz="2200" b="1" dirty="0">
                <a:solidFill>
                  <a:prstClr val="black"/>
                </a:solidFill>
                <a:latin typeface="Times New Roman"/>
                <a:ea typeface="Times New Roman"/>
              </a:rPr>
              <a:t>25 inci maddenin (f) bendi haricindeki diğer bentleri </a:t>
            </a:r>
            <a:r>
              <a:rPr lang="tr-TR" sz="2200" dirty="0">
                <a:solidFill>
                  <a:prstClr val="black"/>
                </a:solidFill>
                <a:latin typeface="Times New Roman"/>
                <a:ea typeface="Times New Roman"/>
              </a:rPr>
              <a:t>kapsamında talep edilecek yasaklama işlemlerinde ise;</a:t>
            </a:r>
          </a:p>
          <a:p>
            <a:pPr marL="1041400" lvl="1" algn="just" fontAlgn="auto">
              <a:lnSpc>
                <a:spcPts val="3000"/>
              </a:lnSpc>
              <a:spcBef>
                <a:spcPts val="2400"/>
              </a:spcBef>
              <a:spcAft>
                <a:spcPts val="0"/>
              </a:spcAft>
              <a:buSzPct val="95000"/>
              <a:buFont typeface="Wingdings" pitchFamily="2" charset="2"/>
              <a:buChar char="q"/>
            </a:pPr>
            <a:r>
              <a:rPr lang="tr-TR" sz="2200" dirty="0">
                <a:solidFill>
                  <a:prstClr val="black"/>
                </a:solidFill>
                <a:latin typeface="Times New Roman"/>
                <a:ea typeface="Times New Roman"/>
              </a:rPr>
              <a:t>Kanunun </a:t>
            </a:r>
            <a:r>
              <a:rPr lang="tr-TR" sz="2200" dirty="0">
                <a:solidFill>
                  <a:prstClr val="black"/>
                </a:solidFill>
                <a:latin typeface="Times New Roman"/>
                <a:ea typeface="Times New Roman"/>
                <a:hlinkClick r:id="rId2" action="ppaction://hlinkfile"/>
              </a:rPr>
              <a:t>20 </a:t>
            </a:r>
            <a:r>
              <a:rPr lang="tr-TR" sz="2200" dirty="0" err="1">
                <a:solidFill>
                  <a:prstClr val="black"/>
                </a:solidFill>
                <a:latin typeface="Times New Roman"/>
                <a:ea typeface="Times New Roman"/>
                <a:hlinkClick r:id="rId2" action="ppaction://hlinkfile"/>
              </a:rPr>
              <a:t>nci</a:t>
            </a:r>
            <a:r>
              <a:rPr lang="tr-TR" sz="2200" dirty="0">
                <a:solidFill>
                  <a:prstClr val="black"/>
                </a:solidFill>
                <a:latin typeface="Times New Roman"/>
                <a:ea typeface="Times New Roman"/>
                <a:hlinkClick r:id="rId2" action="ppaction://hlinkfile"/>
              </a:rPr>
              <a:t> maddesinin </a:t>
            </a:r>
            <a:r>
              <a:rPr lang="tr-TR" sz="2200" b="1" dirty="0">
                <a:solidFill>
                  <a:srgbClr val="FF0000"/>
                </a:solidFill>
                <a:latin typeface="Times New Roman"/>
                <a:ea typeface="Times New Roman"/>
                <a:hlinkClick r:id="rId2" action="ppaction://hlinkfile"/>
              </a:rPr>
              <a:t>(b) bendi </a:t>
            </a:r>
            <a:r>
              <a:rPr lang="tr-TR" sz="2200" dirty="0">
                <a:solidFill>
                  <a:prstClr val="black"/>
                </a:solidFill>
                <a:latin typeface="Times New Roman"/>
                <a:ea typeface="Times New Roman"/>
              </a:rPr>
              <a:t>hükümlerine göre, ayrıca </a:t>
            </a:r>
            <a:r>
              <a:rPr lang="tr-TR" sz="2200" b="1" dirty="0">
                <a:solidFill>
                  <a:prstClr val="black"/>
                </a:solidFill>
                <a:latin typeface="Times New Roman"/>
                <a:ea typeface="Times New Roman"/>
              </a:rPr>
              <a:t>protesto çekmeye gerek kalmaksızın</a:t>
            </a:r>
            <a:r>
              <a:rPr lang="tr-TR" sz="2200" dirty="0">
                <a:solidFill>
                  <a:prstClr val="black"/>
                </a:solidFill>
                <a:latin typeface="Times New Roman"/>
                <a:ea typeface="Times New Roman"/>
              </a:rPr>
              <a:t> kesin teminat ve varsa ek kesin teminatlarının gelir kaydedilebileceği ve yüklenicinin sözleşmesinin feshedilerek hesabının genel hükümlere göre tasfiye edilmesi gerektiği h</a:t>
            </a:r>
            <a:r>
              <a:rPr lang="tr-TR" sz="2200" dirty="0">
                <a:solidFill>
                  <a:prstClr val="black"/>
                </a:solidFill>
                <a:latin typeface="Times New Roman"/>
                <a:cs typeface="Arial" charset="0"/>
              </a:rPr>
              <a:t>ususlarına dikkat edilmesi gerekmektedir.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78391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64366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1916832"/>
            <a:ext cx="8245269" cy="4824536"/>
          </a:xfrm>
        </p:spPr>
        <p:txBody>
          <a:bodyPr rtlCol="0">
            <a:noAutofit/>
          </a:bodyPr>
          <a:lstStyle/>
          <a:p>
            <a:pPr marL="0" indent="0" fontAlgn="auto">
              <a:spcAft>
                <a:spcPts val="0"/>
              </a:spcAft>
              <a:buNone/>
              <a:defRPr/>
            </a:pPr>
            <a:endParaRPr lang="tr-TR" sz="2000" dirty="0">
              <a:solidFill>
                <a:schemeClr val="tx1">
                  <a:lumMod val="75000"/>
                  <a:lumOff val="25000"/>
                </a:schemeClr>
              </a:solidFill>
            </a:endParaRPr>
          </a:p>
          <a:p>
            <a:pPr lvl="0" algn="just" fontAlgn="auto">
              <a:lnSpc>
                <a:spcPts val="3120"/>
              </a:lnSpc>
              <a:spcBef>
                <a:spcPts val="0"/>
              </a:spcBef>
              <a:spcAft>
                <a:spcPts val="0"/>
              </a:spcAft>
              <a:buSzPct val="95000"/>
              <a:buFont typeface="Wingdings" pitchFamily="2" charset="2"/>
              <a:buChar char="v"/>
              <a:tabLst>
                <a:tab pos="444500" algn="l"/>
              </a:tabLst>
            </a:pPr>
            <a:r>
              <a:rPr lang="tr-TR" sz="2000" dirty="0">
                <a:solidFill>
                  <a:prstClr val="black"/>
                </a:solidFill>
                <a:latin typeface="Times New Roman"/>
                <a:ea typeface="Times New Roman"/>
              </a:rPr>
              <a:t> </a:t>
            </a:r>
            <a:r>
              <a:rPr lang="tr-TR" sz="2000" u="sng" dirty="0">
                <a:solidFill>
                  <a:prstClr val="black"/>
                </a:solidFill>
                <a:latin typeface="Times New Roman"/>
                <a:ea typeface="Times New Roman"/>
              </a:rPr>
              <a:t>25 inci maddesinin (f) bendi kapsamında yapılacak olan ihalelere katılmaktan yasaklama kararı işlemlerinde idarelerimizce :</a:t>
            </a:r>
            <a:endParaRPr lang="tr-TR" sz="2000" u="sng" dirty="0">
              <a:solidFill>
                <a:prstClr val="black"/>
              </a:solidFill>
              <a:latin typeface="Times New Roman"/>
              <a:cs typeface="Arial" charset="0"/>
            </a:endParaRPr>
          </a:p>
          <a:p>
            <a:pPr marL="896938" lvl="1" indent="-355600" algn="just" fontAlgn="auto">
              <a:lnSpc>
                <a:spcPts val="2800"/>
              </a:lnSpc>
              <a:spcBef>
                <a:spcPts val="1800"/>
              </a:spcBef>
              <a:spcAft>
                <a:spcPts val="0"/>
              </a:spcAft>
              <a:buSzPct val="100000"/>
              <a:buFont typeface="Wingdings" pitchFamily="2" charset="2"/>
              <a:buChar char="Ø"/>
              <a:tabLst>
                <a:tab pos="444500" algn="l"/>
              </a:tabLst>
            </a:pPr>
            <a:r>
              <a:rPr lang="tr-TR" sz="2000" dirty="0">
                <a:solidFill>
                  <a:prstClr val="black"/>
                </a:solidFill>
                <a:latin typeface="Times New Roman"/>
                <a:cs typeface="Arial" charset="0"/>
              </a:rPr>
              <a:t>İhale dokümanında ve sözleşme hükümlerinde idarenin siparişi üzerine mal teslim edileceği belirtilmesine rağmen gerekli </a:t>
            </a:r>
            <a:r>
              <a:rPr lang="tr-TR" sz="2000" b="1" dirty="0">
                <a:solidFill>
                  <a:prstClr val="black"/>
                </a:solidFill>
                <a:latin typeface="Times New Roman"/>
                <a:cs typeface="Arial" charset="0"/>
              </a:rPr>
              <a:t>siparişler verilmeden</a:t>
            </a:r>
            <a:r>
              <a:rPr lang="tr-TR" sz="2000" dirty="0">
                <a:solidFill>
                  <a:prstClr val="black"/>
                </a:solidFill>
                <a:latin typeface="Times New Roman"/>
                <a:cs typeface="Arial" charset="0"/>
              </a:rPr>
              <a:t>, </a:t>
            </a:r>
          </a:p>
          <a:p>
            <a:pPr marL="896938" lvl="1" indent="-355600" algn="just" fontAlgn="auto">
              <a:lnSpc>
                <a:spcPts val="2800"/>
              </a:lnSpc>
              <a:spcBef>
                <a:spcPts val="1800"/>
              </a:spcBef>
              <a:spcAft>
                <a:spcPts val="0"/>
              </a:spcAft>
              <a:buSzPct val="100000"/>
              <a:buFont typeface="Wingdings" pitchFamily="2" charset="2"/>
              <a:buChar char="Ø"/>
              <a:tabLst>
                <a:tab pos="444500" algn="l"/>
              </a:tabLst>
            </a:pPr>
            <a:r>
              <a:rPr lang="tr-TR" sz="2000" b="1" dirty="0">
                <a:solidFill>
                  <a:prstClr val="black"/>
                </a:solidFill>
                <a:latin typeface="Times New Roman"/>
                <a:cs typeface="Arial" charset="0"/>
              </a:rPr>
              <a:t>Muayene ve kabul işlemleri </a:t>
            </a:r>
            <a:r>
              <a:rPr lang="tr-TR" sz="2000" dirty="0">
                <a:solidFill>
                  <a:prstClr val="black"/>
                </a:solidFill>
                <a:latin typeface="Times New Roman"/>
                <a:cs typeface="Arial" charset="0"/>
              </a:rPr>
              <a:t>ilgili yönetmelik hükümlerine uygun olarak yapılmadan, </a:t>
            </a:r>
          </a:p>
          <a:p>
            <a:pPr marL="896938" lvl="1" indent="-355600" algn="just" fontAlgn="auto">
              <a:lnSpc>
                <a:spcPts val="2800"/>
              </a:lnSpc>
              <a:spcBef>
                <a:spcPts val="1800"/>
              </a:spcBef>
              <a:spcAft>
                <a:spcPts val="0"/>
              </a:spcAft>
              <a:buSzPct val="100000"/>
              <a:buFont typeface="Wingdings" pitchFamily="2" charset="2"/>
              <a:buChar char="Ø"/>
              <a:tabLst>
                <a:tab pos="444500" algn="l"/>
              </a:tabLst>
            </a:pPr>
            <a:r>
              <a:rPr lang="tr-TR" sz="2000" dirty="0">
                <a:solidFill>
                  <a:prstClr val="black"/>
                </a:solidFill>
                <a:latin typeface="Times New Roman"/>
                <a:cs typeface="Arial" charset="0"/>
              </a:rPr>
              <a:t>Yüklenicinin taahhüdünü şartname ve sözleşme hükümlerine göre yerine getirmediğine dair herhangi bir tutanak, rapor vb. </a:t>
            </a:r>
            <a:r>
              <a:rPr lang="tr-TR" sz="2000" b="1" dirty="0">
                <a:solidFill>
                  <a:prstClr val="black"/>
                </a:solidFill>
                <a:latin typeface="Times New Roman"/>
                <a:cs typeface="Arial" charset="0"/>
              </a:rPr>
              <a:t>belgeler düzenlenmeden</a:t>
            </a:r>
            <a:r>
              <a:rPr lang="tr-TR" sz="2000" dirty="0">
                <a:solidFill>
                  <a:prstClr val="black"/>
                </a:solidFill>
                <a:latin typeface="Times New Roman"/>
                <a:cs typeface="Arial" charset="0"/>
              </a:rPr>
              <a:t>, </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437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2060848"/>
            <a:ext cx="8245269" cy="4392488"/>
          </a:xfrm>
        </p:spPr>
        <p:txBody>
          <a:bodyPr rtlCol="0">
            <a:noAutofit/>
          </a:bodyPr>
          <a:lstStyle/>
          <a:p>
            <a:pPr marL="0" indent="0" fontAlgn="auto">
              <a:spcAft>
                <a:spcPts val="0"/>
              </a:spcAft>
              <a:buNone/>
              <a:defRPr/>
            </a:pPr>
            <a:endParaRPr lang="tr-TR" sz="2000" dirty="0">
              <a:solidFill>
                <a:schemeClr val="tx1">
                  <a:lumMod val="75000"/>
                  <a:lumOff val="25000"/>
                </a:schemeClr>
              </a:solidFill>
            </a:endParaRPr>
          </a:p>
          <a:p>
            <a:pPr marL="808038" lvl="1" indent="-363538" algn="just" fontAlgn="auto">
              <a:lnSpc>
                <a:spcPts val="3120"/>
              </a:lnSpc>
              <a:spcBef>
                <a:spcPts val="0"/>
              </a:spcBef>
              <a:spcAft>
                <a:spcPts val="0"/>
              </a:spcAft>
              <a:buSzPct val="100000"/>
              <a:buFont typeface="Wingdings" pitchFamily="2" charset="2"/>
              <a:buChar char="Ø"/>
              <a:tabLst>
                <a:tab pos="444500" algn="l"/>
              </a:tabLst>
            </a:pPr>
            <a:r>
              <a:rPr lang="tr-TR" sz="2000" dirty="0">
                <a:solidFill>
                  <a:prstClr val="black"/>
                </a:solidFill>
                <a:latin typeface="Times New Roman"/>
                <a:ea typeface="Times New Roman"/>
              </a:rPr>
              <a:t> </a:t>
            </a:r>
            <a:r>
              <a:rPr lang="tr-TR" sz="2000" dirty="0">
                <a:solidFill>
                  <a:prstClr val="black"/>
                </a:solidFill>
                <a:latin typeface="Times New Roman"/>
                <a:cs typeface="Arial" charset="0"/>
              </a:rPr>
              <a:t>Yüklenicinin taahhüdünü ihale dokümanı ve sözleşme hükümlerine uygun olarak yerine getirmemesi veya işi süresinde bitirmemesi üzerine gönderilmesi gereken </a:t>
            </a:r>
            <a:r>
              <a:rPr lang="tr-TR" sz="2000" b="1" u="sng" dirty="0">
                <a:solidFill>
                  <a:prstClr val="black"/>
                </a:solidFill>
                <a:latin typeface="Times New Roman"/>
                <a:cs typeface="Arial" charset="0"/>
              </a:rPr>
              <a:t>ihtarname</a:t>
            </a:r>
            <a:r>
              <a:rPr lang="tr-TR" sz="2000" u="sng" dirty="0">
                <a:solidFill>
                  <a:prstClr val="black"/>
                </a:solidFill>
                <a:latin typeface="Times New Roman"/>
                <a:cs typeface="Arial" charset="0"/>
              </a:rPr>
              <a:t>;</a:t>
            </a:r>
          </a:p>
          <a:p>
            <a:pPr marL="985838" lvl="2" indent="-177800" algn="just">
              <a:lnSpc>
                <a:spcPts val="3120"/>
              </a:lnSpc>
              <a:spcBef>
                <a:spcPts val="1200"/>
              </a:spcBef>
              <a:buSzPct val="100000"/>
              <a:buFont typeface="Arial" pitchFamily="34" charset="0"/>
              <a:buChar char="•"/>
              <a:tabLst>
                <a:tab pos="985838" algn="l"/>
              </a:tabLst>
            </a:pPr>
            <a:r>
              <a:rPr lang="tr-TR" u="sng" dirty="0">
                <a:solidFill>
                  <a:prstClr val="black"/>
                </a:solidFill>
                <a:latin typeface="Times New Roman"/>
                <a:cs typeface="Arial" charset="0"/>
              </a:rPr>
              <a:t> Hiç gönderilmeden yada tebligatının yapılıp yapılmadığına bakılmaksızın </a:t>
            </a:r>
            <a:r>
              <a:rPr lang="tr-TR" dirty="0">
                <a:solidFill>
                  <a:prstClr val="black"/>
                </a:solidFill>
                <a:latin typeface="Times New Roman"/>
                <a:cs typeface="Arial" charset="0"/>
              </a:rPr>
              <a:t>(yedi + on gün sayılarak) ihtar süresinin bitimi belirlenerek,  </a:t>
            </a:r>
          </a:p>
          <a:p>
            <a:pPr marL="985838" lvl="2" indent="-177800" algn="just">
              <a:lnSpc>
                <a:spcPts val="3120"/>
              </a:lnSpc>
              <a:spcBef>
                <a:spcPts val="1200"/>
              </a:spcBef>
              <a:buSzPct val="100000"/>
              <a:buFont typeface="Arial" pitchFamily="34" charset="0"/>
              <a:buChar char="•"/>
              <a:tabLst>
                <a:tab pos="985838" algn="l"/>
              </a:tabLst>
            </a:pPr>
            <a:r>
              <a:rPr lang="tr-TR" dirty="0">
                <a:solidFill>
                  <a:prstClr val="black"/>
                </a:solidFill>
                <a:latin typeface="Times New Roman"/>
                <a:cs typeface="Arial" charset="0"/>
              </a:rPr>
              <a:t>Tebligat tarihinden itibaren </a:t>
            </a:r>
            <a:r>
              <a:rPr lang="tr-TR" u="sng" dirty="0">
                <a:solidFill>
                  <a:prstClr val="black"/>
                </a:solidFill>
                <a:latin typeface="Times New Roman"/>
                <a:cs typeface="Arial" charset="0"/>
              </a:rPr>
              <a:t>ihtarnamede belirtilen (en az 10 (on) gün)  süre kadar beklenmeden </a:t>
            </a:r>
            <a:r>
              <a:rPr lang="tr-TR" dirty="0">
                <a:solidFill>
                  <a:prstClr val="black"/>
                </a:solidFill>
                <a:latin typeface="Times New Roman"/>
                <a:cs typeface="Arial" charset="0"/>
              </a:rPr>
              <a:t>yüklenicilerin sözleşmeleri feshedilmekte ve yüklenici yasaklama kararı verilmesi için Kurumumuza bildirimde bulunulmaktadır.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539552" y="1268760"/>
            <a:ext cx="770485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68740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16832"/>
            <a:ext cx="8229600" cy="4430944"/>
          </a:xfrm>
        </p:spPr>
        <p:txBody>
          <a:bodyPr rtlCol="0">
            <a:normAutofit/>
          </a:bodyPr>
          <a:lstStyle/>
          <a:p>
            <a:pPr>
              <a:lnSpc>
                <a:spcPct val="150000"/>
              </a:lnSpc>
              <a:spcBef>
                <a:spcPts val="0"/>
              </a:spcBef>
            </a:pPr>
            <a:r>
              <a:rPr lang="tr-TR" sz="2200" b="1" dirty="0">
                <a:latin typeface="Times New Roman" panose="02020603050405020304" pitchFamily="18" charset="0"/>
                <a:cs typeface="Times New Roman" panose="02020603050405020304" pitchFamily="18" charset="0"/>
              </a:rPr>
              <a:t>	Madde 17-</a:t>
            </a:r>
            <a:r>
              <a:rPr lang="tr-TR" sz="2200" dirty="0">
                <a:latin typeface="Times New Roman" panose="02020603050405020304" pitchFamily="18" charset="0"/>
                <a:cs typeface="Times New Roman" panose="02020603050405020304" pitchFamily="18" charset="0"/>
              </a:rPr>
              <a:t> İhalelerde aşağıda belirtilen fiil veya davranışlarda bulunmak yasaktır:</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a) </a:t>
            </a:r>
            <a:r>
              <a:rPr lang="tr-TR" sz="2200" dirty="0">
                <a:latin typeface="Times New Roman" panose="02020603050405020304" pitchFamily="18" charset="0"/>
                <a:cs typeface="Times New Roman" panose="02020603050405020304" pitchFamily="18" charset="0"/>
              </a:rPr>
              <a:t>Hile, vaat, tehdit, nüfuz kullanma, çıkar sağlama, anlaşma, irtikap, rüşvet suretiyle veya başka yollarla ihaleye ilişkin işlemlere fesat karıştırmak veya buna teşebbüs  etmek. </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b) </a:t>
            </a:r>
            <a:r>
              <a:rPr lang="tr-TR" sz="2200" dirty="0">
                <a:latin typeface="Times New Roman" panose="02020603050405020304" pitchFamily="18" charset="0"/>
                <a:cs typeface="Times New Roman" panose="02020603050405020304" pitchFamily="18" charset="0"/>
              </a:rPr>
              <a:t>İsteklileri tereddüde düşürmek, katılımı engellemek, isteklilere anlaşma teklifinde bulunmak veya teşvik etmek, rekabeti veya ihale kararını etkileyecek davranışlarda bulunmak.</a:t>
            </a:r>
          </a:p>
          <a:p>
            <a:pPr marL="0" lvl="0" indent="0" algn="just" fontAlgn="auto">
              <a:lnSpc>
                <a:spcPct val="1500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a:t>
            </a:r>
            <a:r>
              <a:rPr lang="tr-TR" sz="2400" b="1" kern="0" dirty="0" smtClean="0">
                <a:solidFill>
                  <a:srgbClr val="FF0000"/>
                </a:solidFill>
                <a:latin typeface="Times New Roman" pitchFamily="18" charset="0"/>
                <a:cs typeface="Times New Roman" pitchFamily="18" charset="0"/>
              </a:rPr>
              <a:t>4734 Sayılı Kanun ile </a:t>
            </a:r>
            <a:r>
              <a:rPr lang="tr-TR" sz="2400" b="1" kern="0" dirty="0">
                <a:solidFill>
                  <a:srgbClr val="FF0000"/>
                </a:solidFill>
                <a:latin typeface="Times New Roman" pitchFamily="18" charset="0"/>
                <a:cs typeface="Times New Roman" pitchFamily="18" charset="0"/>
              </a:rPr>
              <a:t>İlgili </a:t>
            </a:r>
            <a:r>
              <a:rPr lang="tr-TR" sz="2400" b="1" kern="0" dirty="0" smtClean="0">
                <a:solidFill>
                  <a:srgbClr val="FF0000"/>
                </a:solidFill>
                <a:latin typeface="Times New Roman" pitchFamily="18" charset="0"/>
                <a:cs typeface="Times New Roman" pitchFamily="18" charset="0"/>
              </a:rPr>
              <a:t>Yasaklamalar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76411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840231"/>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0" lvl="0" indent="0" algn="just" fontAlgn="auto">
              <a:spcBef>
                <a:spcPts val="0"/>
              </a:spcBef>
              <a:spcAft>
                <a:spcPts val="0"/>
              </a:spcAft>
              <a:buClr>
                <a:srgbClr val="2DA2BF"/>
              </a:buClr>
              <a:buSzPct val="68000"/>
              <a:buNone/>
            </a:pPr>
            <a:r>
              <a:rPr lang="tr-TR" sz="2200" u="sng" dirty="0" smtClean="0">
                <a:solidFill>
                  <a:prstClr val="black"/>
                </a:solidFill>
                <a:latin typeface="Times New Roman"/>
                <a:ea typeface="Times New Roman"/>
              </a:rPr>
              <a:t>İdarelerimizin  </a:t>
            </a:r>
            <a:r>
              <a:rPr lang="tr-TR" sz="2200" u="sng" dirty="0">
                <a:solidFill>
                  <a:prstClr val="black"/>
                </a:solidFill>
                <a:latin typeface="Times New Roman"/>
                <a:ea typeface="Times New Roman"/>
              </a:rPr>
              <a:t>hukuki yaptırımlarla karşılaşmamaları için 4735 sayılı Kanunun </a:t>
            </a:r>
            <a:r>
              <a:rPr lang="tr-TR" sz="2200" u="sng" dirty="0">
                <a:solidFill>
                  <a:prstClr val="black"/>
                </a:solidFill>
                <a:latin typeface="Times New Roman"/>
                <a:ea typeface="Times New Roman"/>
                <a:hlinkClick r:id="rId2" action="ppaction://hlinkfile"/>
              </a:rPr>
              <a:t>20 </a:t>
            </a:r>
            <a:r>
              <a:rPr lang="tr-TR" sz="2200" u="sng" dirty="0" err="1">
                <a:solidFill>
                  <a:prstClr val="black"/>
                </a:solidFill>
                <a:latin typeface="Times New Roman"/>
                <a:ea typeface="Times New Roman"/>
                <a:hlinkClick r:id="rId2" action="ppaction://hlinkfile"/>
              </a:rPr>
              <a:t>nci</a:t>
            </a:r>
            <a:r>
              <a:rPr lang="tr-TR" sz="2200" u="sng" dirty="0">
                <a:solidFill>
                  <a:prstClr val="black"/>
                </a:solidFill>
                <a:latin typeface="Times New Roman"/>
                <a:ea typeface="Times New Roman"/>
                <a:hlinkClick r:id="rId2" action="ppaction://hlinkfile"/>
              </a:rPr>
              <a:t> maddesinin (a)</a:t>
            </a:r>
            <a:r>
              <a:rPr lang="tr-TR" sz="2200" u="sng" dirty="0">
                <a:solidFill>
                  <a:prstClr val="black"/>
                </a:solidFill>
                <a:latin typeface="Times New Roman"/>
                <a:ea typeface="Times New Roman"/>
              </a:rPr>
              <a:t> fıkrası gereğince sözleşmenin feshedilebilmesi için:</a:t>
            </a:r>
          </a:p>
          <a:p>
            <a:pPr marL="355600" lvl="0" indent="-355600" algn="just" fontAlgn="auto">
              <a:lnSpc>
                <a:spcPct val="130000"/>
              </a:lnSpc>
              <a:spcBef>
                <a:spcPts val="1800"/>
              </a:spcBef>
              <a:spcAft>
                <a:spcPts val="0"/>
              </a:spcAft>
              <a:buSzPct val="100000"/>
              <a:buFont typeface="Wingdings" pitchFamily="2" charset="2"/>
              <a:buChar char="Ø"/>
            </a:pPr>
            <a:r>
              <a:rPr lang="tr-TR" sz="2200" dirty="0">
                <a:solidFill>
                  <a:prstClr val="black"/>
                </a:solidFill>
                <a:latin typeface="Times New Roman"/>
                <a:ea typeface="Times New Roman"/>
              </a:rPr>
              <a:t>Yükleniciye en az 10 (on) gün süreli nedenleri açıkça belirtilen </a:t>
            </a:r>
            <a:r>
              <a:rPr lang="tr-TR" sz="2200" b="1" dirty="0">
                <a:solidFill>
                  <a:prstClr val="black"/>
                </a:solidFill>
                <a:latin typeface="Times New Roman"/>
                <a:ea typeface="Times New Roman"/>
              </a:rPr>
              <a:t>ihtarnamenin gönderilmesinin zorunluluk olduğu</a:t>
            </a:r>
            <a:r>
              <a:rPr lang="tr-TR" sz="2200" dirty="0">
                <a:solidFill>
                  <a:prstClr val="black"/>
                </a:solidFill>
                <a:latin typeface="Times New Roman"/>
                <a:ea typeface="Times New Roman"/>
              </a:rPr>
              <a:t>,</a:t>
            </a:r>
          </a:p>
          <a:p>
            <a:pPr marL="355600" lvl="0" indent="-355600" algn="just" fontAlgn="auto">
              <a:lnSpc>
                <a:spcPct val="130000"/>
              </a:lnSpc>
              <a:spcBef>
                <a:spcPts val="1800"/>
              </a:spcBef>
              <a:spcAft>
                <a:spcPts val="0"/>
              </a:spcAft>
              <a:buSzPct val="100000"/>
              <a:buFont typeface="Wingdings" pitchFamily="2" charset="2"/>
              <a:buChar char="Ø"/>
            </a:pPr>
            <a:r>
              <a:rPr lang="tr-TR" sz="2200" b="1" dirty="0" err="1">
                <a:solidFill>
                  <a:prstClr val="black"/>
                </a:solidFill>
                <a:latin typeface="Times New Roman"/>
                <a:ea typeface="Times New Roman"/>
              </a:rPr>
              <a:t>İhtarlı</a:t>
            </a:r>
            <a:r>
              <a:rPr lang="tr-TR" sz="2200" b="1" dirty="0">
                <a:solidFill>
                  <a:prstClr val="black"/>
                </a:solidFill>
                <a:latin typeface="Times New Roman"/>
                <a:ea typeface="Times New Roman"/>
              </a:rPr>
              <a:t> Sürenin ihtarnamenin yükleniciye tebliğinden itibaren başlayacağı,</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76074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2204864"/>
            <a:ext cx="8245269" cy="4176464"/>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indent="-355600" algn="just" fontAlgn="auto">
              <a:lnSpc>
                <a:spcPts val="3300"/>
              </a:lnSpc>
              <a:spcBef>
                <a:spcPts val="2400"/>
              </a:spcBef>
              <a:spcAft>
                <a:spcPts val="0"/>
              </a:spcAft>
              <a:buSzPct val="100000"/>
              <a:buFont typeface="Wingdings" pitchFamily="2" charset="2"/>
              <a:buChar char="Ø"/>
            </a:pPr>
            <a:r>
              <a:rPr lang="tr-TR" sz="2200" dirty="0">
                <a:solidFill>
                  <a:prstClr val="black"/>
                </a:solidFill>
                <a:latin typeface="Times New Roman"/>
                <a:ea typeface="Times New Roman"/>
              </a:rPr>
              <a:t>İhtarnamenin tebligat kanunu hükümleri çerçevesinde yüklenicinin sözleşmede belirtmiş olduğu </a:t>
            </a:r>
            <a:r>
              <a:rPr lang="tr-TR" sz="2200" b="1" dirty="0">
                <a:solidFill>
                  <a:prstClr val="black"/>
                </a:solidFill>
                <a:latin typeface="Times New Roman"/>
                <a:ea typeface="Times New Roman"/>
              </a:rPr>
              <a:t>bilinen en son adresine </a:t>
            </a:r>
            <a:r>
              <a:rPr lang="tr-TR" sz="2200" i="1" dirty="0">
                <a:solidFill>
                  <a:prstClr val="black"/>
                </a:solidFill>
                <a:latin typeface="Times New Roman"/>
                <a:ea typeface="Times New Roman"/>
              </a:rPr>
              <a:t>(sözleşmeden sonra yüklenici tarafından idareye adres değişikliği beyanında bulunulmuş ise beyan edilen yeni adrese)</a:t>
            </a:r>
            <a:r>
              <a:rPr lang="tr-TR" sz="2200" dirty="0">
                <a:solidFill>
                  <a:prstClr val="black"/>
                </a:solidFill>
                <a:latin typeface="Times New Roman"/>
                <a:ea typeface="Times New Roman"/>
              </a:rPr>
              <a:t> usulüne uygun olarak gönderilmesi,</a:t>
            </a:r>
          </a:p>
          <a:p>
            <a:pPr marL="355600" lvl="0" indent="-355600" algn="just" fontAlgn="auto">
              <a:lnSpc>
                <a:spcPts val="3300"/>
              </a:lnSpc>
              <a:spcBef>
                <a:spcPts val="2400"/>
              </a:spcBef>
              <a:spcAft>
                <a:spcPts val="0"/>
              </a:spcAft>
              <a:buSzPct val="100000"/>
              <a:buFont typeface="Wingdings" pitchFamily="2" charset="2"/>
              <a:buChar char="Ø"/>
            </a:pPr>
            <a:r>
              <a:rPr lang="tr-TR" sz="2200" dirty="0">
                <a:solidFill>
                  <a:prstClr val="black"/>
                </a:solidFill>
                <a:latin typeface="Times New Roman"/>
                <a:ea typeface="Times New Roman"/>
              </a:rPr>
              <a:t>Yükleniciye verilen </a:t>
            </a:r>
            <a:r>
              <a:rPr lang="tr-TR" sz="2200" b="1" dirty="0" err="1">
                <a:solidFill>
                  <a:prstClr val="black"/>
                </a:solidFill>
                <a:latin typeface="Times New Roman"/>
                <a:ea typeface="Times New Roman"/>
              </a:rPr>
              <a:t>ihtarlı</a:t>
            </a:r>
            <a:r>
              <a:rPr lang="tr-TR" sz="2200" b="1" dirty="0">
                <a:solidFill>
                  <a:prstClr val="black"/>
                </a:solidFill>
                <a:latin typeface="Times New Roman"/>
                <a:ea typeface="Times New Roman"/>
              </a:rPr>
              <a:t> süre bittikten sonra sözleşmenin feshedilmesi gerektiği</a:t>
            </a:r>
            <a:r>
              <a:rPr lang="tr-TR" sz="2200" dirty="0">
                <a:solidFill>
                  <a:prstClr val="black"/>
                </a:solidFill>
                <a:latin typeface="Times New Roman"/>
                <a:ea typeface="Times New Roman"/>
              </a:rPr>
              <a:t> hususlarına dikkat edilmesi gerekmektedir.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9463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16832"/>
            <a:ext cx="8245269" cy="4460919"/>
          </a:xfrm>
        </p:spPr>
        <p:txBody>
          <a:bodyPr rtlCol="0">
            <a:noAutofit/>
          </a:bodyPr>
          <a:lstStyle/>
          <a:p>
            <a:pPr marL="0" indent="0" fontAlgn="auto">
              <a:spcAft>
                <a:spcPts val="0"/>
              </a:spcAft>
              <a:buNone/>
              <a:defRPr/>
            </a:pPr>
            <a:endParaRPr lang="tr-TR" sz="2000" dirty="0">
              <a:solidFill>
                <a:schemeClr val="tx1">
                  <a:lumMod val="75000"/>
                  <a:lumOff val="25000"/>
                </a:schemeClr>
              </a:solidFill>
            </a:endParaRPr>
          </a:p>
          <a:p>
            <a:pPr marL="355600" lvl="0" indent="-355600" algn="just">
              <a:lnSpc>
                <a:spcPct val="140000"/>
              </a:lnSpc>
              <a:spcBef>
                <a:spcPts val="0"/>
              </a:spcBef>
              <a:spcAft>
                <a:spcPts val="0"/>
              </a:spcAft>
              <a:buFont typeface="Wingdings" pitchFamily="2" charset="2"/>
              <a:buChar char="Ø"/>
              <a:tabLst>
                <a:tab pos="0" algn="l"/>
              </a:tabLst>
            </a:pPr>
            <a:r>
              <a:rPr lang="tr-TR" sz="2000" b="1" dirty="0">
                <a:solidFill>
                  <a:prstClr val="black"/>
                </a:solidFill>
                <a:latin typeface="Times New Roman"/>
                <a:ea typeface="Times New Roman"/>
              </a:rPr>
              <a:t>Yüklenicinin işçilerine karşı olan yükümlülüklerini </a:t>
            </a:r>
            <a:r>
              <a:rPr lang="tr-TR" sz="2000" dirty="0">
                <a:solidFill>
                  <a:prstClr val="black"/>
                </a:solidFill>
                <a:latin typeface="Times New Roman"/>
                <a:ea typeface="Times New Roman"/>
              </a:rPr>
              <a:t>yerine getirmemesi hali, 4735 sayılı Kanunun 20 inci maddesi kapsamında sözleşmenin feshi sebebi olarak kabul edilmeyeceği gibi 25 inci maddesi kapsamında yasak fiil ve davranış olarak da kabul edilmeyecektir.</a:t>
            </a:r>
          </a:p>
          <a:p>
            <a:pPr marL="355600" lvl="0" indent="-355600" algn="just">
              <a:lnSpc>
                <a:spcPct val="140000"/>
              </a:lnSpc>
              <a:spcBef>
                <a:spcPts val="1800"/>
              </a:spcBef>
              <a:spcAft>
                <a:spcPts val="0"/>
              </a:spcAft>
              <a:buFont typeface="Wingdings" pitchFamily="2" charset="2"/>
              <a:buChar char="Ø"/>
              <a:tabLst>
                <a:tab pos="0" algn="l"/>
              </a:tabLst>
            </a:pPr>
            <a:r>
              <a:rPr lang="tr-TR" sz="2000" dirty="0">
                <a:solidFill>
                  <a:prstClr val="black"/>
                </a:solidFill>
                <a:latin typeface="Times New Roman"/>
                <a:ea typeface="Times New Roman"/>
              </a:rPr>
              <a:t> Ancak, yüklenicinin işçilerine karşı olan yükümlülüğünü yerine getirmemesi nedeniyle, sözleşme konusu taahhüdün ihale dokümanı ve sözleşme hükümleri doğrultusunda yerine getirilmemesi veya işin süresi içerisinde bitirilmemesi durumlarında sözleşmede ve Kanunda belirtilen cezai hükümler uygulanabilecektir.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78391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9373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912239"/>
          </a:xfrm>
        </p:spPr>
        <p:txBody>
          <a:bodyPr rtlCol="0">
            <a:normAutofit fontScale="92500"/>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a:lnSpc>
                <a:spcPct val="160000"/>
              </a:lnSpc>
              <a:spcBef>
                <a:spcPct val="0"/>
              </a:spcBef>
              <a:spcAft>
                <a:spcPts val="0"/>
              </a:spcAft>
              <a:buFont typeface="Wingdings" pitchFamily="2" charset="2"/>
              <a:buChar char="Ø"/>
              <a:tabLst>
                <a:tab pos="0" algn="l"/>
              </a:tabLst>
            </a:pPr>
            <a:r>
              <a:rPr lang="tr-TR" sz="2200" dirty="0">
                <a:solidFill>
                  <a:prstClr val="black"/>
                </a:solidFill>
                <a:latin typeface="Times New Roman"/>
                <a:cs typeface="Arial" charset="0"/>
              </a:rPr>
              <a:t>Personel çalıştırılmasına bağlı hizmet alımlarında; sözleşmenin yasak fiil ve davranış sebebiyle feshi halinde gelir kaydedilen kesin teminattan işçi ücretleri ödenemeyecektir.</a:t>
            </a:r>
          </a:p>
          <a:p>
            <a:pPr marL="355600" lvl="0" indent="-355600" algn="just">
              <a:lnSpc>
                <a:spcPct val="160000"/>
              </a:lnSpc>
              <a:spcBef>
                <a:spcPts val="1800"/>
              </a:spcBef>
              <a:spcAft>
                <a:spcPts val="0"/>
              </a:spcAft>
              <a:buFont typeface="Wingdings" pitchFamily="2" charset="2"/>
              <a:buChar char="Ø"/>
              <a:tabLst>
                <a:tab pos="0" algn="l"/>
              </a:tabLst>
            </a:pPr>
            <a:r>
              <a:rPr lang="tr-TR" sz="2200" dirty="0">
                <a:solidFill>
                  <a:prstClr val="black"/>
                </a:solidFill>
                <a:latin typeface="Times New Roman"/>
                <a:cs typeface="Arial" charset="0"/>
              </a:rPr>
              <a:t> Ancak sözleşme süresi bitmiş ve işçi ücretlerinin ödenmediğinin kesin olarak tespit edilmesi halinde ödenmeyen miktar belirlenerek, öncelikle yüklenicinin hak edişinden daha sonrada teminatından bu ücretlerin ödenmesi gerekmektedir.</a:t>
            </a:r>
            <a:endParaRPr lang="tr-TR" sz="2200" dirty="0">
              <a:solidFill>
                <a:prstClr val="black"/>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783915"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9644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5378" y="1916832"/>
            <a:ext cx="8245269" cy="4464496"/>
          </a:xfrm>
        </p:spPr>
        <p:txBody>
          <a:bodyPr rtlCol="0">
            <a:normAutofit fontScale="92500" lnSpcReduction="10000"/>
          </a:bodyPr>
          <a:lstStyle/>
          <a:p>
            <a:pPr marL="0" indent="0" fontAlgn="auto">
              <a:spcAft>
                <a:spcPts val="0"/>
              </a:spcAft>
              <a:buNone/>
              <a:defRPr/>
            </a:pPr>
            <a:endParaRPr lang="tr-TR" sz="1000" dirty="0">
              <a:solidFill>
                <a:schemeClr val="tx1">
                  <a:lumMod val="75000"/>
                  <a:lumOff val="25000"/>
                </a:schemeClr>
              </a:solidFill>
            </a:endParaRPr>
          </a:p>
          <a:p>
            <a:pPr marL="0" lvl="0" indent="0" algn="just">
              <a:lnSpc>
                <a:spcPts val="3200"/>
              </a:lnSpc>
              <a:spcBef>
                <a:spcPts val="0"/>
              </a:spcBef>
              <a:spcAft>
                <a:spcPts val="0"/>
              </a:spcAft>
              <a:buNone/>
              <a:tabLst>
                <a:tab pos="0" algn="l"/>
              </a:tabLst>
            </a:pPr>
            <a:r>
              <a:rPr lang="tr-TR" sz="2200" b="1" u="sng" dirty="0">
                <a:solidFill>
                  <a:prstClr val="black"/>
                </a:solidFill>
                <a:latin typeface="Times New Roman"/>
                <a:ea typeface="Times New Roman"/>
              </a:rPr>
              <a:t>Muayene İşlemleri İle İlgili Dikkat Edilecek Hususlar:</a:t>
            </a:r>
          </a:p>
          <a:p>
            <a:pPr marL="355600" lvl="0" indent="-355600" algn="just">
              <a:lnSpc>
                <a:spcPts val="3200"/>
              </a:lnSpc>
              <a:spcBef>
                <a:spcPts val="2400"/>
              </a:spcBef>
              <a:spcAft>
                <a:spcPts val="0"/>
              </a:spcAft>
              <a:buFont typeface="Wingdings" pitchFamily="2" charset="2"/>
              <a:buChar char="Ø"/>
              <a:tabLst>
                <a:tab pos="0" algn="l"/>
              </a:tabLst>
            </a:pPr>
            <a:r>
              <a:rPr lang="tr-TR" sz="2200" dirty="0">
                <a:solidFill>
                  <a:prstClr val="black"/>
                </a:solidFill>
                <a:latin typeface="Times New Roman"/>
                <a:ea typeface="Times New Roman"/>
              </a:rPr>
              <a:t>… son teslim tarihinden önce teslim edilen malın sözleşme ve eklerine uygun olmadığının tespit edilmesi durumunda, yüklenici sözleşmede öngörülen teslim süresi içinde malını alıp </a:t>
            </a:r>
            <a:r>
              <a:rPr lang="tr-TR" sz="2200" dirty="0" smtClean="0">
                <a:solidFill>
                  <a:prstClr val="black"/>
                </a:solidFill>
                <a:latin typeface="Times New Roman"/>
                <a:ea typeface="Times New Roman"/>
              </a:rPr>
              <a:t>yenisini </a:t>
            </a:r>
            <a:r>
              <a:rPr lang="tr-TR" sz="2200" dirty="0">
                <a:solidFill>
                  <a:prstClr val="black"/>
                </a:solidFill>
                <a:latin typeface="Times New Roman"/>
                <a:ea typeface="Times New Roman"/>
              </a:rPr>
              <a:t>getirmekte veya itiraz muayenesi istemekte serbesttir. </a:t>
            </a:r>
            <a:endParaRPr lang="tr-TR" sz="2200" i="1" dirty="0">
              <a:solidFill>
                <a:prstClr val="black"/>
              </a:solidFill>
              <a:latin typeface="Times New Roman"/>
              <a:ea typeface="Times New Roman"/>
            </a:endParaRPr>
          </a:p>
          <a:p>
            <a:pPr marL="355600" lvl="0" indent="-355600" algn="just">
              <a:lnSpc>
                <a:spcPts val="3200"/>
              </a:lnSpc>
              <a:spcBef>
                <a:spcPts val="2400"/>
              </a:spcBef>
              <a:spcAft>
                <a:spcPts val="0"/>
              </a:spcAft>
              <a:buFont typeface="Wingdings" pitchFamily="2" charset="2"/>
              <a:buChar char="Ø"/>
              <a:tabLst>
                <a:tab pos="0" algn="l"/>
              </a:tabLst>
            </a:pPr>
            <a:r>
              <a:rPr lang="tr-TR" sz="2200" dirty="0">
                <a:solidFill>
                  <a:prstClr val="black"/>
                </a:solidFill>
                <a:latin typeface="Times New Roman"/>
                <a:ea typeface="Times New Roman"/>
              </a:rPr>
              <a:t>İdare, son teslim tarihinden önce teslim edilen malın sözleşme ve eklerine uygun olmaması halinde teslim süresi içerisinde yüklenici tarafından sözleşme ve eklerine uygun </a:t>
            </a:r>
            <a:r>
              <a:rPr lang="tr-TR" sz="2200" b="1" dirty="0">
                <a:solidFill>
                  <a:prstClr val="black"/>
                </a:solidFill>
                <a:latin typeface="Times New Roman"/>
                <a:ea typeface="Times New Roman"/>
              </a:rPr>
              <a:t>mal teslim edebilme sayısını </a:t>
            </a:r>
            <a:r>
              <a:rPr lang="tr-TR" sz="2200" dirty="0">
                <a:solidFill>
                  <a:prstClr val="black"/>
                </a:solidFill>
                <a:latin typeface="Times New Roman"/>
                <a:ea typeface="Times New Roman"/>
              </a:rPr>
              <a:t>sözleşmenin ilgili maddesinde düzenler.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134046" y="910383"/>
            <a:ext cx="6927931"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5467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04864"/>
            <a:ext cx="8245269" cy="4032447"/>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a:lnSpc>
                <a:spcPts val="3200"/>
              </a:lnSpc>
              <a:spcBef>
                <a:spcPts val="0"/>
              </a:spcBef>
              <a:spcAft>
                <a:spcPts val="0"/>
              </a:spcAft>
              <a:buFont typeface="Wingdings" pitchFamily="2" charset="2"/>
              <a:buChar char="Ø"/>
              <a:tabLst>
                <a:tab pos="0" algn="l"/>
              </a:tabLst>
            </a:pPr>
            <a:r>
              <a:rPr lang="tr-TR" sz="2200" dirty="0">
                <a:solidFill>
                  <a:prstClr val="black"/>
                </a:solidFill>
                <a:latin typeface="Times New Roman"/>
                <a:ea typeface="Times New Roman"/>
              </a:rPr>
              <a:t>Ancak verilen süre içerisinde yeni mal tesliminin yapılmaması veya teslim edilen malın sözleşme ve eklerine uygun olmaması halinde, ihtar çekilir. </a:t>
            </a:r>
          </a:p>
          <a:p>
            <a:pPr marL="355600" lvl="0" indent="-355600" algn="just">
              <a:lnSpc>
                <a:spcPts val="2500"/>
              </a:lnSpc>
              <a:spcBef>
                <a:spcPts val="0"/>
              </a:spcBef>
              <a:spcAft>
                <a:spcPts val="0"/>
              </a:spcAft>
              <a:buNone/>
              <a:tabLst>
                <a:tab pos="0" algn="l"/>
              </a:tabLst>
            </a:pPr>
            <a:r>
              <a:rPr lang="tr-TR" sz="2200" i="1" dirty="0">
                <a:solidFill>
                  <a:prstClr val="black"/>
                </a:solidFill>
                <a:latin typeface="Times New Roman"/>
                <a:ea typeface="Times New Roman"/>
              </a:rPr>
              <a:t>    </a:t>
            </a:r>
            <a:r>
              <a:rPr lang="tr-TR" sz="1400" i="1" dirty="0">
                <a:solidFill>
                  <a:prstClr val="black"/>
                </a:solidFill>
                <a:latin typeface="Times New Roman"/>
                <a:ea typeface="Times New Roman"/>
              </a:rPr>
              <a:t>(Mal Alımlarına Ait Tip Sözleşme – Mal Alımları Denetim Muayene ve Kabul İşlemlerine Dair Yönetmelik )</a:t>
            </a:r>
          </a:p>
          <a:p>
            <a:pPr marL="355600" lvl="0" indent="-355600" algn="just">
              <a:lnSpc>
                <a:spcPts val="3200"/>
              </a:lnSpc>
              <a:spcBef>
                <a:spcPts val="3000"/>
              </a:spcBef>
              <a:spcAft>
                <a:spcPts val="0"/>
              </a:spcAft>
              <a:buFont typeface="Wingdings" pitchFamily="2" charset="2"/>
              <a:buChar char="Ø"/>
              <a:tabLst>
                <a:tab pos="0" algn="l"/>
              </a:tabLst>
            </a:pPr>
            <a:r>
              <a:rPr lang="tr-TR" sz="2200" dirty="0">
                <a:solidFill>
                  <a:prstClr val="black"/>
                </a:solidFill>
                <a:latin typeface="Times New Roman"/>
                <a:ea typeface="Times New Roman"/>
              </a:rPr>
              <a:t>İhtarda belirtilen sürenin bitmesine rağmen aynı durumun devam etmesi halinde, ayrıca protesto çekmeye gerek kalmaksızın kesin teminat ve varsa ek kesin teminatlar gelir kaydedilir ve sözleşme feshedilerek, alım konusu iş genel hükümlere göre tasfiye edilir.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170051" y="949571"/>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68585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204864"/>
            <a:ext cx="8245269" cy="4248471"/>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a:lnSpc>
                <a:spcPts val="3200"/>
              </a:lnSpc>
              <a:spcBef>
                <a:spcPts val="0"/>
              </a:spcBef>
              <a:spcAft>
                <a:spcPts val="0"/>
              </a:spcAft>
              <a:buFont typeface="Wingdings" pitchFamily="2" charset="2"/>
              <a:buChar char="Ø"/>
              <a:tabLst>
                <a:tab pos="0" algn="l"/>
              </a:tabLst>
            </a:pPr>
            <a:r>
              <a:rPr lang="tr-TR" sz="2200" dirty="0">
                <a:solidFill>
                  <a:prstClr val="black"/>
                </a:solidFill>
                <a:latin typeface="Times New Roman"/>
                <a:ea typeface="Times New Roman"/>
              </a:rPr>
              <a:t>İşin süresi dolmuşsa ihale dokümanında belirtilen </a:t>
            </a:r>
            <a:r>
              <a:rPr lang="tr-TR" sz="2200" dirty="0" err="1">
                <a:solidFill>
                  <a:prstClr val="black"/>
                </a:solidFill>
                <a:latin typeface="Times New Roman"/>
                <a:ea typeface="Times New Roman"/>
              </a:rPr>
              <a:t>ihtarlı</a:t>
            </a:r>
            <a:r>
              <a:rPr lang="tr-TR" sz="2200" dirty="0">
                <a:solidFill>
                  <a:prstClr val="black"/>
                </a:solidFill>
                <a:latin typeface="Times New Roman"/>
                <a:ea typeface="Times New Roman"/>
              </a:rPr>
              <a:t> süre verilerek bu süre içinde </a:t>
            </a:r>
            <a:r>
              <a:rPr lang="tr-TR" sz="2200" b="1" dirty="0">
                <a:solidFill>
                  <a:prstClr val="black"/>
                </a:solidFill>
                <a:latin typeface="Times New Roman"/>
                <a:ea typeface="Times New Roman"/>
              </a:rPr>
              <a:t>bir defa olmak üzere getirilecek mallar teslim alınarak muayeneleri </a:t>
            </a:r>
            <a:r>
              <a:rPr lang="tr-TR" sz="2200" dirty="0">
                <a:solidFill>
                  <a:prstClr val="black"/>
                </a:solidFill>
                <a:latin typeface="Times New Roman"/>
                <a:ea typeface="Times New Roman"/>
              </a:rPr>
              <a:t>yapılır.</a:t>
            </a:r>
          </a:p>
          <a:p>
            <a:pPr marL="355600" lvl="0" indent="-355600" algn="just">
              <a:lnSpc>
                <a:spcPts val="3200"/>
              </a:lnSpc>
              <a:spcBef>
                <a:spcPts val="3000"/>
              </a:spcBef>
              <a:spcAft>
                <a:spcPts val="0"/>
              </a:spcAft>
              <a:buFont typeface="Wingdings" pitchFamily="2" charset="2"/>
              <a:buChar char="Ø"/>
              <a:tabLst>
                <a:tab pos="0" algn="l"/>
              </a:tabLst>
            </a:pPr>
            <a:r>
              <a:rPr lang="tr-TR" sz="2200" dirty="0">
                <a:solidFill>
                  <a:prstClr val="black"/>
                </a:solidFill>
                <a:latin typeface="Times New Roman"/>
                <a:ea typeface="Times New Roman"/>
              </a:rPr>
              <a:t>Uygun çıkmayan mallar yerine yeniden getirilen malların muayene sonucunun da olumsuz çıkması durumunda yüklenici idarenin deposundaki malın tamamını ihale dokümanında belirtilen süre içerisinde geri almak zorundadır. </a:t>
            </a:r>
          </a:p>
          <a:p>
            <a:pPr marL="0" lvl="0" indent="0" algn="just">
              <a:lnSpc>
                <a:spcPts val="3200"/>
              </a:lnSpc>
              <a:spcBef>
                <a:spcPts val="1200"/>
              </a:spcBef>
              <a:spcAft>
                <a:spcPts val="0"/>
              </a:spcAft>
              <a:buNone/>
              <a:tabLst>
                <a:tab pos="0" algn="l"/>
              </a:tabLst>
            </a:pPr>
            <a:r>
              <a:rPr lang="tr-TR" sz="1400" i="1" dirty="0">
                <a:solidFill>
                  <a:prstClr val="black"/>
                </a:solidFill>
                <a:latin typeface="Times New Roman"/>
                <a:ea typeface="Times New Roman"/>
              </a:rPr>
              <a:t>(Mal Alımlarına Ait Tip Sözleşme – Mal Alımları Denetim Muayene ve Kabul İşlemlerine Dair Yönetmelik)</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99993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smtClean="0">
                <a:solidFill>
                  <a:srgbClr val="FF0000"/>
                </a:solidFill>
                <a:latin typeface="Times New Roman" pitchFamily="18" charset="0"/>
                <a:cs typeface="Times New Roman" pitchFamily="18" charset="0"/>
              </a:rPr>
              <a:t>C.2. 4735 </a:t>
            </a:r>
            <a:r>
              <a:rPr lang="tr-TR" sz="2400" b="1" kern="0" dirty="0">
                <a:solidFill>
                  <a:srgbClr val="FF0000"/>
                </a:solidFill>
                <a:latin typeface="Times New Roman" pitchFamily="18" charset="0"/>
                <a:cs typeface="Times New Roman" pitchFamily="18" charset="0"/>
              </a:rPr>
              <a:t>Sayılı Kanun Kapsamında Tesis Edilen Yasaklama İşlemlerinde Dikkat Edilecek </a:t>
            </a:r>
            <a:r>
              <a:rPr lang="tr-TR" sz="2400" b="1" kern="0" dirty="0" smtClean="0">
                <a:solidFill>
                  <a:srgbClr val="FF0000"/>
                </a:solidFill>
                <a:latin typeface="Times New Roman" pitchFamily="18" charset="0"/>
                <a:cs typeface="Times New Roman" pitchFamily="18" charset="0"/>
              </a:rPr>
              <a:t>Hususlar</a:t>
            </a:r>
            <a:endParaRPr 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16720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2832119"/>
          </a:xfrm>
        </p:spPr>
        <p:txBody>
          <a:bodyPr rtlCol="0">
            <a:normAutofit/>
          </a:bodyPr>
          <a:lstStyle/>
          <a:p>
            <a:pPr marL="0" indent="0" fontAlgn="auto">
              <a:spcAft>
                <a:spcPts val="0"/>
              </a:spcAft>
              <a:buNone/>
              <a:defRPr/>
            </a:pPr>
            <a:endParaRPr lang="tr-TR" sz="1000" dirty="0">
              <a:solidFill>
                <a:srgbClr val="FF0000"/>
              </a:solidFill>
            </a:endParaRPr>
          </a:p>
          <a:p>
            <a:pPr algn="ctr" fontAlgn="auto">
              <a:spcBef>
                <a:spcPts val="1200"/>
              </a:spcBef>
              <a:spcAft>
                <a:spcPts val="0"/>
              </a:spcAft>
            </a:pPr>
            <a:r>
              <a:rPr lang="tr-TR" sz="3200" b="1" kern="0" dirty="0">
                <a:solidFill>
                  <a:srgbClr val="FF0000"/>
                </a:solidFill>
                <a:latin typeface="Times New Roman" pitchFamily="18" charset="0"/>
                <a:cs typeface="Times New Roman" pitchFamily="18" charset="0"/>
              </a:rPr>
              <a:t>2886 SAYILI KANUN KAPSAMINDA TESİS EDİLEN YASAKLAMA İŞLEMLERİNDE DİKKAT EDİLECEK HUSUSALAR</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9" y="1268760"/>
            <a:ext cx="670708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endParaRPr lang="tr-TR" sz="2400" b="1" kern="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110309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912239"/>
          </a:xfrm>
        </p:spPr>
        <p:txBody>
          <a:bodyPr rtlCol="0">
            <a:normAutofit fontScale="62500" lnSpcReduction="20000"/>
          </a:bodyPr>
          <a:lstStyle/>
          <a:p>
            <a:pPr marL="0" indent="0" fontAlgn="auto">
              <a:spcAft>
                <a:spcPts val="0"/>
              </a:spcAft>
              <a:buNone/>
              <a:defRPr/>
            </a:pPr>
            <a:endParaRPr lang="tr-TR" sz="1000" dirty="0">
              <a:solidFill>
                <a:schemeClr val="tx1">
                  <a:lumMod val="75000"/>
                  <a:lumOff val="25000"/>
                </a:schemeClr>
              </a:solidFill>
            </a:endParaRPr>
          </a:p>
          <a:p>
            <a:pPr marL="355600" lvl="0" indent="-355600" algn="just">
              <a:lnSpc>
                <a:spcPct val="140000"/>
              </a:lnSpc>
              <a:spcBef>
                <a:spcPts val="0"/>
              </a:spcBef>
              <a:spcAft>
                <a:spcPts val="0"/>
              </a:spcAft>
              <a:buFont typeface="Wingdings" pitchFamily="2" charset="2"/>
              <a:buChar char="Ø"/>
              <a:tabLst>
                <a:tab pos="0" algn="l"/>
              </a:tabLst>
            </a:pPr>
            <a:r>
              <a:rPr lang="tr-TR" sz="3200" dirty="0">
                <a:solidFill>
                  <a:prstClr val="black"/>
                </a:solidFill>
                <a:latin typeface="Times New Roman"/>
                <a:ea typeface="Times New Roman"/>
              </a:rPr>
              <a:t>Kanunun </a:t>
            </a:r>
            <a:r>
              <a:rPr lang="tr-TR" sz="3200" dirty="0">
                <a:solidFill>
                  <a:prstClr val="black"/>
                </a:solidFill>
                <a:latin typeface="Times New Roman"/>
                <a:ea typeface="Times New Roman"/>
                <a:hlinkClick r:id="rId2" action="ppaction://hlinkfile"/>
              </a:rPr>
              <a:t>57 </a:t>
            </a:r>
            <a:r>
              <a:rPr lang="tr-TR" sz="3200" dirty="0" err="1">
                <a:solidFill>
                  <a:prstClr val="black"/>
                </a:solidFill>
                <a:latin typeface="Times New Roman"/>
                <a:ea typeface="Times New Roman"/>
                <a:hlinkClick r:id="rId2" action="ppaction://hlinkfile"/>
              </a:rPr>
              <a:t>nci</a:t>
            </a:r>
            <a:r>
              <a:rPr lang="tr-TR" sz="3200" dirty="0">
                <a:solidFill>
                  <a:prstClr val="black"/>
                </a:solidFill>
                <a:latin typeface="Times New Roman"/>
                <a:ea typeface="Times New Roman"/>
                <a:hlinkClick r:id="rId2" action="ppaction://hlinkfile"/>
              </a:rPr>
              <a:t> madde</a:t>
            </a:r>
            <a:r>
              <a:rPr lang="tr-TR" sz="3200" dirty="0">
                <a:solidFill>
                  <a:prstClr val="black"/>
                </a:solidFill>
                <a:latin typeface="Times New Roman"/>
                <a:ea typeface="Times New Roman"/>
              </a:rPr>
              <a:t>si gereğince ihale uhdesinde kalan firmaya gönderilen </a:t>
            </a:r>
            <a:r>
              <a:rPr lang="tr-TR" sz="3200" b="1" dirty="0">
                <a:solidFill>
                  <a:prstClr val="black"/>
                </a:solidFill>
                <a:latin typeface="Times New Roman"/>
                <a:ea typeface="Times New Roman"/>
              </a:rPr>
              <a:t>ihale kararında </a:t>
            </a:r>
            <a:r>
              <a:rPr lang="tr-TR" sz="3200" dirty="0">
                <a:solidFill>
                  <a:prstClr val="black"/>
                </a:solidFill>
                <a:latin typeface="Times New Roman"/>
                <a:ea typeface="Times New Roman"/>
              </a:rPr>
              <a:t>(sözleşmeye davet yazısı niteliğinde olduğundan)</a:t>
            </a:r>
            <a:r>
              <a:rPr lang="tr-TR" sz="3200" b="1" dirty="0">
                <a:solidFill>
                  <a:prstClr val="black"/>
                </a:solidFill>
                <a:latin typeface="Times New Roman"/>
                <a:ea typeface="Times New Roman"/>
              </a:rPr>
              <a:t> “ 15 (</a:t>
            </a:r>
            <a:r>
              <a:rPr lang="tr-TR" sz="3200" b="1" dirty="0" err="1">
                <a:solidFill>
                  <a:prstClr val="black"/>
                </a:solidFill>
                <a:latin typeface="Times New Roman"/>
                <a:ea typeface="Times New Roman"/>
              </a:rPr>
              <a:t>onbeş</a:t>
            </a:r>
            <a:r>
              <a:rPr lang="tr-TR" sz="3200" b="1" dirty="0">
                <a:solidFill>
                  <a:prstClr val="black"/>
                </a:solidFill>
                <a:latin typeface="Times New Roman"/>
                <a:ea typeface="Times New Roman"/>
              </a:rPr>
              <a:t>) gün ” </a:t>
            </a:r>
            <a:r>
              <a:rPr lang="tr-TR" sz="3200" dirty="0">
                <a:solidFill>
                  <a:prstClr val="black"/>
                </a:solidFill>
                <a:latin typeface="Times New Roman"/>
                <a:ea typeface="Times New Roman"/>
              </a:rPr>
              <a:t>süre verilmesi ve firmaya ayrıca bir sözleşmeye davet yazısı gönderilmemesi gerektiği,</a:t>
            </a:r>
          </a:p>
          <a:p>
            <a:pPr marL="355600" lvl="0" indent="-355600" algn="just">
              <a:lnSpc>
                <a:spcPct val="140000"/>
              </a:lnSpc>
              <a:spcBef>
                <a:spcPts val="1800"/>
              </a:spcBef>
              <a:spcAft>
                <a:spcPts val="0"/>
              </a:spcAft>
              <a:buFont typeface="Wingdings" pitchFamily="2" charset="2"/>
              <a:buChar char="Ø"/>
              <a:tabLst>
                <a:tab pos="0" algn="l"/>
              </a:tabLst>
            </a:pPr>
            <a:r>
              <a:rPr lang="tr-TR" sz="3200" dirty="0">
                <a:solidFill>
                  <a:prstClr val="black"/>
                </a:solidFill>
                <a:latin typeface="Times New Roman"/>
                <a:ea typeface="Times New Roman"/>
              </a:rPr>
              <a:t>Anılan Kanun kapsamında yapılan sözleşmelerde taahhüdünü yerine getirmeyen yükleniciye Kanunun 62 </a:t>
            </a:r>
            <a:r>
              <a:rPr lang="tr-TR" sz="3200" dirty="0" err="1">
                <a:solidFill>
                  <a:prstClr val="black"/>
                </a:solidFill>
                <a:latin typeface="Times New Roman"/>
                <a:ea typeface="Times New Roman"/>
              </a:rPr>
              <a:t>nci</a:t>
            </a:r>
            <a:r>
              <a:rPr lang="tr-TR" sz="3200" dirty="0">
                <a:solidFill>
                  <a:prstClr val="black"/>
                </a:solidFill>
                <a:latin typeface="Times New Roman"/>
                <a:ea typeface="Times New Roman"/>
              </a:rPr>
              <a:t> maddesi gereğince, en az 10 (on) gün süreli </a:t>
            </a:r>
            <a:r>
              <a:rPr lang="tr-TR" sz="3200" b="1" dirty="0">
                <a:solidFill>
                  <a:prstClr val="black"/>
                </a:solidFill>
                <a:latin typeface="Times New Roman"/>
                <a:ea typeface="Times New Roman"/>
              </a:rPr>
              <a:t>ihtarname</a:t>
            </a:r>
            <a:r>
              <a:rPr lang="tr-TR" sz="3200" dirty="0">
                <a:solidFill>
                  <a:prstClr val="black"/>
                </a:solidFill>
                <a:latin typeface="Times New Roman"/>
                <a:ea typeface="Times New Roman"/>
              </a:rPr>
              <a:t> gönderilmesi gerektiği,</a:t>
            </a:r>
          </a:p>
          <a:p>
            <a:pPr marL="355600" lvl="0" indent="-355600" algn="just">
              <a:lnSpc>
                <a:spcPct val="140000"/>
              </a:lnSpc>
              <a:spcBef>
                <a:spcPts val="1800"/>
              </a:spcBef>
              <a:spcAft>
                <a:spcPts val="0"/>
              </a:spcAft>
              <a:buFont typeface="Wingdings" pitchFamily="2" charset="2"/>
              <a:buChar char="Ø"/>
              <a:tabLst>
                <a:tab pos="0" algn="l"/>
              </a:tabLst>
            </a:pPr>
            <a:r>
              <a:rPr lang="tr-TR" sz="3200" dirty="0">
                <a:solidFill>
                  <a:prstClr val="black"/>
                </a:solidFill>
                <a:latin typeface="Times New Roman"/>
                <a:ea typeface="Times New Roman"/>
              </a:rPr>
              <a:t>Yapılan işlemlerde 4734 sayılı Kanun ile ilgili Standart formların </a:t>
            </a:r>
            <a:r>
              <a:rPr lang="tr-TR" sz="3200" b="1" dirty="0">
                <a:solidFill>
                  <a:prstClr val="black"/>
                </a:solidFill>
                <a:latin typeface="Times New Roman"/>
                <a:ea typeface="Times New Roman"/>
              </a:rPr>
              <a:t>kullanılmaması</a:t>
            </a:r>
            <a:r>
              <a:rPr lang="tr-TR" sz="3200" dirty="0">
                <a:solidFill>
                  <a:prstClr val="black"/>
                </a:solidFill>
                <a:latin typeface="Times New Roman"/>
                <a:ea typeface="Times New Roman"/>
              </a:rPr>
              <a:t> gerektiği,</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927931"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C.3. 2886 Sayılı Kanun Kapsamında Tesis Edilen Yasaklama İşlemlerinde Dikkat Edilecek Hususlar</a:t>
            </a:r>
          </a:p>
        </p:txBody>
      </p:sp>
    </p:spTree>
    <p:extLst>
      <p:ext uri="{BB962C8B-B14F-4D97-AF65-F5344CB8AC3E}">
        <p14:creationId xmlns:p14="http://schemas.microsoft.com/office/powerpoint/2010/main" val="1074848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4272279"/>
          </a:xfrm>
        </p:spPr>
        <p:txBody>
          <a:bodyPr rtlCol="0">
            <a:normAutofit fontScale="70000" lnSpcReduction="20000"/>
          </a:bodyPr>
          <a:lstStyle/>
          <a:p>
            <a:pPr marL="0" indent="0" fontAlgn="auto">
              <a:spcAft>
                <a:spcPts val="0"/>
              </a:spcAft>
              <a:buNone/>
              <a:defRPr/>
            </a:pPr>
            <a:endParaRPr lang="tr-TR" sz="1000" dirty="0">
              <a:solidFill>
                <a:schemeClr val="tx1">
                  <a:lumMod val="75000"/>
                  <a:lumOff val="25000"/>
                </a:schemeClr>
              </a:solidFill>
            </a:endParaRPr>
          </a:p>
          <a:p>
            <a:pPr marL="354013" lvl="0" indent="-354013" algn="just">
              <a:lnSpc>
                <a:spcPct val="140000"/>
              </a:lnSpc>
              <a:spcBef>
                <a:spcPts val="0"/>
              </a:spcBef>
              <a:spcAft>
                <a:spcPts val="0"/>
              </a:spcAft>
              <a:buFont typeface="Wingdings" pitchFamily="2" charset="2"/>
              <a:buChar char="Ø"/>
              <a:tabLst>
                <a:tab pos="0" algn="l"/>
              </a:tabLst>
            </a:pPr>
            <a:r>
              <a:rPr lang="tr-TR" sz="3200" dirty="0" err="1">
                <a:solidFill>
                  <a:prstClr val="black"/>
                </a:solidFill>
                <a:latin typeface="Times New Roman"/>
                <a:ea typeface="Times New Roman"/>
              </a:rPr>
              <a:t>İhtarlı</a:t>
            </a:r>
            <a:r>
              <a:rPr lang="tr-TR" sz="3200" dirty="0">
                <a:solidFill>
                  <a:prstClr val="black"/>
                </a:solidFill>
                <a:latin typeface="Times New Roman"/>
                <a:ea typeface="Times New Roman"/>
              </a:rPr>
              <a:t> sürenin bitiminde aynı durumun devam etmesi halinde:  </a:t>
            </a:r>
          </a:p>
          <a:p>
            <a:pPr marL="541338" lvl="0" indent="-185738" algn="just">
              <a:lnSpc>
                <a:spcPct val="140000"/>
              </a:lnSpc>
              <a:spcBef>
                <a:spcPts val="1200"/>
              </a:spcBef>
              <a:buFont typeface="Arial" pitchFamily="34" charset="0"/>
              <a:buChar char="•"/>
              <a:tabLst>
                <a:tab pos="0" algn="l"/>
              </a:tabLst>
            </a:pPr>
            <a:r>
              <a:rPr lang="tr-TR" sz="3200" dirty="0">
                <a:solidFill>
                  <a:prstClr val="black"/>
                </a:solidFill>
                <a:latin typeface="Times New Roman"/>
                <a:ea typeface="Times New Roman"/>
              </a:rPr>
              <a:t> Sözleşmenin feshedilmesi,</a:t>
            </a:r>
          </a:p>
          <a:p>
            <a:pPr marL="541338" lvl="0" indent="-185738" algn="just">
              <a:lnSpc>
                <a:spcPct val="140000"/>
              </a:lnSpc>
              <a:spcBef>
                <a:spcPts val="1200"/>
              </a:spcBef>
              <a:buFont typeface="Arial" pitchFamily="34" charset="0"/>
              <a:buChar char="•"/>
              <a:tabLst>
                <a:tab pos="0" algn="l"/>
              </a:tabLst>
            </a:pPr>
            <a:r>
              <a:rPr lang="tr-TR" sz="3200" dirty="0">
                <a:solidFill>
                  <a:prstClr val="black"/>
                </a:solidFill>
                <a:latin typeface="Times New Roman"/>
                <a:ea typeface="Times New Roman"/>
              </a:rPr>
              <a:t> Kesin teminatın gelir kaydedilmesi,</a:t>
            </a:r>
          </a:p>
          <a:p>
            <a:pPr marL="541338" lvl="0" indent="-185738" algn="just">
              <a:lnSpc>
                <a:spcPct val="140000"/>
              </a:lnSpc>
              <a:spcBef>
                <a:spcPts val="1200"/>
              </a:spcBef>
              <a:buFont typeface="Arial" pitchFamily="34" charset="0"/>
              <a:buChar char="•"/>
              <a:tabLst>
                <a:tab pos="0" algn="l"/>
              </a:tabLst>
            </a:pPr>
            <a:r>
              <a:rPr lang="tr-TR" sz="3200" dirty="0">
                <a:solidFill>
                  <a:prstClr val="black"/>
                </a:solidFill>
                <a:latin typeface="Times New Roman"/>
                <a:ea typeface="Times New Roman"/>
              </a:rPr>
              <a:t> Yüklenici hakkında yasaklama talebinde bulunulması gerektiği hususlarına dikkat edilmesi gerekmektedir.</a:t>
            </a:r>
          </a:p>
          <a:p>
            <a:pPr marL="354013" lvl="0" indent="-354013" algn="just">
              <a:lnSpc>
                <a:spcPct val="140000"/>
              </a:lnSpc>
              <a:spcBef>
                <a:spcPts val="1200"/>
              </a:spcBef>
              <a:spcAft>
                <a:spcPts val="0"/>
              </a:spcAft>
              <a:buFont typeface="Wingdings" pitchFamily="2" charset="2"/>
              <a:buChar char="Ø"/>
              <a:tabLst>
                <a:tab pos="0" algn="l"/>
              </a:tabLst>
            </a:pPr>
            <a:r>
              <a:rPr lang="tr-TR" sz="3200" dirty="0">
                <a:solidFill>
                  <a:prstClr val="black"/>
                </a:solidFill>
                <a:latin typeface="Times New Roman"/>
                <a:ea typeface="Times New Roman"/>
              </a:rPr>
              <a:t>Haklarında yasaklama işlemi yapılanların sermayesinin çoğunluğuna sahip bulunduğu tespit edilen </a:t>
            </a:r>
            <a:r>
              <a:rPr lang="tr-TR" sz="3200" b="1" dirty="0">
                <a:solidFill>
                  <a:prstClr val="black"/>
                </a:solidFill>
                <a:latin typeface="Times New Roman"/>
                <a:ea typeface="Times New Roman"/>
              </a:rPr>
              <a:t>tüzel kişilere </a:t>
            </a:r>
            <a:r>
              <a:rPr lang="tr-TR" sz="3200" dirty="0">
                <a:solidFill>
                  <a:prstClr val="black"/>
                </a:solidFill>
                <a:latin typeface="Times New Roman"/>
                <a:ea typeface="Times New Roman"/>
              </a:rPr>
              <a:t>de aynı müeyyide uygulanır. </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90507"/>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8" y="1268760"/>
            <a:ext cx="68559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C.3. 2886 Sayılı Kanun Kapsamında Tesis Edilen Yasaklama İşlemlerinde Dikkat Edilecek Hususlar</a:t>
            </a:r>
          </a:p>
        </p:txBody>
      </p:sp>
    </p:spTree>
    <p:extLst>
      <p:ext uri="{BB962C8B-B14F-4D97-AF65-F5344CB8AC3E}">
        <p14:creationId xmlns:p14="http://schemas.microsoft.com/office/powerpoint/2010/main" val="176616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1764448"/>
            <a:ext cx="8229600" cy="4430944"/>
          </a:xfrm>
        </p:spPr>
        <p:txBody>
          <a:bodyPr rtlCol="0">
            <a:noAutofit/>
          </a:bodyPr>
          <a:lstStyle/>
          <a:p>
            <a:pPr>
              <a:lnSpc>
                <a:spcPct val="150000"/>
              </a:lnSpc>
              <a:spcBef>
                <a:spcPts val="0"/>
              </a:spcBef>
            </a:pPr>
            <a:r>
              <a:rPr lang="tr-TR" sz="2200" b="1" dirty="0">
                <a:latin typeface="Times New Roman" panose="02020603050405020304" pitchFamily="18" charset="0"/>
                <a:cs typeface="Times New Roman" panose="02020603050405020304" pitchFamily="18" charset="0"/>
              </a:rPr>
              <a:t>	Madde 17-</a:t>
            </a:r>
            <a:r>
              <a:rPr lang="tr-TR" sz="2200" dirty="0">
                <a:latin typeface="Times New Roman" panose="02020603050405020304" pitchFamily="18" charset="0"/>
                <a:cs typeface="Times New Roman" panose="02020603050405020304" pitchFamily="18" charset="0"/>
              </a:rPr>
              <a:t> İhalelerde aşağıda belirtilen fiil veya davranışlarda bulunmak yasaktır:</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c</a:t>
            </a:r>
            <a:r>
              <a:rPr lang="tr-TR" sz="2200" b="1" dirty="0">
                <a:solidFill>
                  <a:srgbClr val="FF0000"/>
                </a:solidFill>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Sahte belge veya sahte teminat düzenlemek, kullanmak veya bunlara teşebbüs etmek. </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d) </a:t>
            </a:r>
            <a:r>
              <a:rPr lang="tr-TR" sz="2200" dirty="0">
                <a:latin typeface="Times New Roman" panose="02020603050405020304" pitchFamily="18" charset="0"/>
                <a:cs typeface="Times New Roman" panose="02020603050405020304" pitchFamily="18" charset="0"/>
              </a:rPr>
              <a:t>Alternatif teklif verebilme halleri dışında, ihalelerde bir istekli tarafından kendisi veya başkaları adına doğrudan veya dolaylı olarak, asaleten ya da vekaleten birden fazla teklif vermek.</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a:t>
            </a:r>
            <a:r>
              <a:rPr lang="tr-TR" sz="2400" b="1" kern="0" dirty="0" smtClean="0">
                <a:solidFill>
                  <a:srgbClr val="FF0000"/>
                </a:solidFill>
                <a:latin typeface="Times New Roman" pitchFamily="18" charset="0"/>
                <a:cs typeface="Times New Roman" pitchFamily="18" charset="0"/>
              </a:rPr>
              <a:t>4734 Sayılı Kanun ile </a:t>
            </a:r>
            <a:r>
              <a:rPr lang="tr-TR" sz="2400" b="1" kern="0" dirty="0">
                <a:solidFill>
                  <a:srgbClr val="FF0000"/>
                </a:solidFill>
                <a:latin typeface="Times New Roman" pitchFamily="18" charset="0"/>
                <a:cs typeface="Times New Roman" pitchFamily="18" charset="0"/>
              </a:rPr>
              <a:t>İlgili </a:t>
            </a:r>
            <a:r>
              <a:rPr lang="tr-TR" sz="2400" b="1" kern="0" dirty="0" smtClean="0">
                <a:solidFill>
                  <a:srgbClr val="FF0000"/>
                </a:solidFill>
                <a:latin typeface="Times New Roman" pitchFamily="18" charset="0"/>
                <a:cs typeface="Times New Roman" pitchFamily="18" charset="0"/>
              </a:rPr>
              <a:t>Yasaklamalar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40301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97081"/>
            <a:ext cx="8245269" cy="3264167"/>
          </a:xfrm>
        </p:spPr>
        <p:txBody>
          <a:bodyPr rtlCol="0">
            <a:normAutofit/>
          </a:bodyPr>
          <a:lstStyle/>
          <a:p>
            <a:pPr marL="0" indent="0" fontAlgn="auto">
              <a:spcAft>
                <a:spcPts val="0"/>
              </a:spcAft>
              <a:buNone/>
              <a:defRPr/>
            </a:pPr>
            <a:endParaRPr lang="tr-TR" sz="1000" dirty="0">
              <a:solidFill>
                <a:schemeClr val="tx1">
                  <a:lumMod val="75000"/>
                  <a:lumOff val="25000"/>
                </a:schemeClr>
              </a:solidFill>
            </a:endParaRPr>
          </a:p>
          <a:p>
            <a:pPr algn="ctr">
              <a:spcAft>
                <a:spcPts val="600"/>
              </a:spcAft>
            </a:pPr>
            <a:endParaRPr lang="tr-TR" sz="4400" b="1" i="1" dirty="0" smtClean="0">
              <a:effectLst>
                <a:outerShdw blurRad="38100" dist="38100" dir="2700000" algn="tl">
                  <a:srgbClr val="000000">
                    <a:alpha val="43137"/>
                  </a:srgbClr>
                </a:outerShdw>
              </a:effectLst>
              <a:latin typeface="Times New Roman" pitchFamily="18" charset="0"/>
            </a:endParaRPr>
          </a:p>
          <a:p>
            <a:pPr algn="ctr">
              <a:spcAft>
                <a:spcPts val="600"/>
              </a:spcAft>
            </a:pPr>
            <a:r>
              <a:rPr lang="tr-TR" sz="4400" b="1" i="1" dirty="0" smtClean="0">
                <a:effectLst>
                  <a:outerShdw blurRad="38100" dist="38100" dir="2700000" algn="tl">
                    <a:srgbClr val="000000">
                      <a:alpha val="43137"/>
                    </a:srgbClr>
                  </a:outerShdw>
                </a:effectLst>
                <a:latin typeface="Times New Roman" pitchFamily="18" charset="0"/>
              </a:rPr>
              <a:t>TEŞEKKÜRLER…</a:t>
            </a:r>
            <a:endParaRPr lang="tr-TR" sz="4000" b="1" i="1" dirty="0">
              <a:latin typeface="Times New Roman" pitchFamily="18" charset="0"/>
            </a:endParaRPr>
          </a:p>
          <a:p>
            <a:pPr algn="ctr"/>
            <a:endParaRPr lang="tr-TR" sz="1400" b="1" i="1" dirty="0">
              <a:latin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
        <p:nvSpPr>
          <p:cNvPr id="5" name="Başlık 2"/>
          <p:cNvSpPr txBox="1">
            <a:spLocks/>
          </p:cNvSpPr>
          <p:nvPr/>
        </p:nvSpPr>
        <p:spPr bwMode="auto">
          <a:xfrm>
            <a:off x="1244469" y="1268760"/>
            <a:ext cx="670708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spcAft>
                <a:spcPts val="600"/>
              </a:spcAft>
            </a:pPr>
            <a:endParaRPr lang="tr-TR" sz="2400" b="1" i="1" dirty="0">
              <a:solidFill>
                <a:srgbClr val="FF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69781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3213" y="2075269"/>
            <a:ext cx="8229600" cy="4430944"/>
          </a:xfrm>
        </p:spPr>
        <p:txBody>
          <a:bodyPr rtlCol="0">
            <a:noAutofit/>
          </a:bodyPr>
          <a:lstStyle/>
          <a:p>
            <a:pPr>
              <a:lnSpc>
                <a:spcPct val="150000"/>
              </a:lnSpc>
              <a:spcBef>
                <a:spcPts val="0"/>
              </a:spcBef>
            </a:pPr>
            <a:r>
              <a:rPr lang="tr-TR" sz="2200" b="1" dirty="0">
                <a:latin typeface="Times New Roman" panose="02020603050405020304" pitchFamily="18" charset="0"/>
                <a:cs typeface="Times New Roman" panose="02020603050405020304" pitchFamily="18" charset="0"/>
              </a:rPr>
              <a:t>	Madde 17-</a:t>
            </a:r>
            <a:r>
              <a:rPr lang="tr-TR" sz="2200" dirty="0">
                <a:latin typeface="Times New Roman" panose="02020603050405020304" pitchFamily="18" charset="0"/>
                <a:cs typeface="Times New Roman" panose="02020603050405020304" pitchFamily="18" charset="0"/>
              </a:rPr>
              <a:t> İhalelerde aşağıda belirtilen fiil veya davranışlarda bulunmak yasaktır:</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e</a:t>
            </a:r>
            <a:r>
              <a:rPr lang="tr-TR" sz="2200" b="1" dirty="0">
                <a:solidFill>
                  <a:srgbClr val="FF0000"/>
                </a:solidFill>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11 inci maddeye göre ihaleye katılamayacağı belirtildiği halde ihaleye katılmak.</a:t>
            </a:r>
          </a:p>
          <a:p>
            <a:pPr>
              <a:lnSpc>
                <a:spcPct val="150000"/>
              </a:lnSpc>
              <a:spcBef>
                <a:spcPts val="0"/>
              </a:spcBef>
            </a:pPr>
            <a:r>
              <a:rPr lang="tr-TR" sz="2200" dirty="0">
                <a:latin typeface="Times New Roman" panose="02020603050405020304" pitchFamily="18" charset="0"/>
                <a:cs typeface="Times New Roman" panose="02020603050405020304" pitchFamily="18" charset="0"/>
              </a:rPr>
              <a:t>	Bu yasak fiil veya davranışlarda bulunanlar hakkında bu Kanunun Dördüncü Kısmında belirtilen hükümler uygulanır.</a:t>
            </a:r>
          </a:p>
          <a:p>
            <a:pPr marL="0" lvl="0" indent="0" algn="just" fontAlgn="auto">
              <a:lnSpc>
                <a:spcPct val="150000"/>
              </a:lnSpc>
              <a:spcBef>
                <a:spcPts val="0"/>
              </a:spcBef>
              <a:spcAft>
                <a:spcPts val="0"/>
              </a:spcAft>
              <a:buSzPct val="95000"/>
              <a:buNone/>
            </a:pPr>
            <a:endParaRPr lang="tr-TR" sz="2200" dirty="0">
              <a:solidFill>
                <a:prstClr val="black"/>
              </a:solidFill>
              <a:latin typeface="Times New Roman" pitchFamily="18" charset="0"/>
              <a:cs typeface="Times New Roman" pitchFamily="18" charset="0"/>
            </a:endParaRPr>
          </a:p>
        </p:txBody>
      </p:sp>
      <p:sp>
        <p:nvSpPr>
          <p:cNvPr id="4" name="Başlık 2"/>
          <p:cNvSpPr txBox="1">
            <a:spLocks/>
          </p:cNvSpPr>
          <p:nvPr/>
        </p:nvSpPr>
        <p:spPr bwMode="auto">
          <a:xfrm>
            <a:off x="1403648" y="764704"/>
            <a:ext cx="67070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Bef>
                <a:spcPts val="600"/>
              </a:spcBef>
              <a:spcAft>
                <a:spcPts val="0"/>
              </a:spcAft>
            </a:pPr>
            <a:r>
              <a:rPr lang="tr-TR" sz="2400" b="1" kern="0" dirty="0">
                <a:solidFill>
                  <a:srgbClr val="FF0000"/>
                </a:solidFill>
                <a:latin typeface="Times New Roman" pitchFamily="18" charset="0"/>
                <a:cs typeface="Times New Roman" pitchFamily="18" charset="0"/>
              </a:rPr>
              <a:t>A.1. </a:t>
            </a:r>
            <a:r>
              <a:rPr lang="tr-TR" sz="2400" b="1" kern="0" dirty="0" smtClean="0">
                <a:solidFill>
                  <a:srgbClr val="FF0000"/>
                </a:solidFill>
                <a:latin typeface="Times New Roman" pitchFamily="18" charset="0"/>
                <a:cs typeface="Times New Roman" pitchFamily="18" charset="0"/>
              </a:rPr>
              <a:t>4734 Sayılı Kanun ile </a:t>
            </a:r>
            <a:r>
              <a:rPr lang="tr-TR" sz="2400" b="1" kern="0" dirty="0">
                <a:solidFill>
                  <a:srgbClr val="FF0000"/>
                </a:solidFill>
                <a:latin typeface="Times New Roman" pitchFamily="18" charset="0"/>
                <a:cs typeface="Times New Roman" pitchFamily="18" charset="0"/>
              </a:rPr>
              <a:t>İlgili </a:t>
            </a:r>
            <a:r>
              <a:rPr lang="tr-TR" sz="2400" b="1" kern="0" dirty="0" smtClean="0">
                <a:solidFill>
                  <a:srgbClr val="FF0000"/>
                </a:solidFill>
                <a:latin typeface="Times New Roman" pitchFamily="18" charset="0"/>
                <a:cs typeface="Times New Roman" pitchFamily="18" charset="0"/>
              </a:rPr>
              <a:t>Yasaklamalar</a:t>
            </a:r>
            <a:endParaRPr lang="tr-TR" sz="2400" b="1" kern="0" dirty="0">
              <a:solidFill>
                <a:srgbClr val="FF0000"/>
              </a:solidFill>
              <a:latin typeface="Times New Roman" pitchFamily="18" charset="0"/>
              <a:cs typeface="Times New Roman" pitchFamily="18" charset="0"/>
            </a:endParaRPr>
          </a:p>
        </p:txBody>
      </p:sp>
      <p:sp>
        <p:nvSpPr>
          <p:cNvPr id="2" name="Metin kutusu 1"/>
          <p:cNvSpPr txBox="1"/>
          <p:nvPr/>
        </p:nvSpPr>
        <p:spPr>
          <a:xfrm>
            <a:off x="2843808" y="1840178"/>
            <a:ext cx="5976664" cy="461665"/>
          </a:xfrm>
          <a:prstGeom prst="rect">
            <a:avLst/>
          </a:prstGeom>
          <a:noFill/>
        </p:spPr>
        <p:txBody>
          <a:bodyPr wrap="square" rtlCol="0">
            <a:spAutoFit/>
          </a:bodyPr>
          <a:lstStyle/>
          <a:p>
            <a:endParaRPr lang="tr-TR" sz="2400" b="1"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 y="116632"/>
            <a:ext cx="9144000" cy="999744"/>
          </a:xfrm>
          <a:prstGeom prst="rect">
            <a:avLst/>
          </a:prstGeom>
        </p:spPr>
      </p:pic>
      <p:sp>
        <p:nvSpPr>
          <p:cNvPr id="12" name="1 Başlık"/>
          <p:cNvSpPr>
            <a:spLocks noGrp="1"/>
          </p:cNvSpPr>
          <p:nvPr>
            <p:ph type="title"/>
          </p:nvPr>
        </p:nvSpPr>
        <p:spPr>
          <a:xfrm>
            <a:off x="2267744" y="404664"/>
            <a:ext cx="9144000" cy="576064"/>
          </a:xfrm>
        </p:spPr>
        <p:txBody>
          <a:bodyPr/>
          <a:lstStyle/>
          <a:p>
            <a:r>
              <a:rPr lang="tr-TR" sz="2400" b="1" dirty="0" smtClean="0">
                <a:solidFill>
                  <a:schemeClr val="bg1"/>
                </a:solidFill>
                <a:latin typeface="Arial" pitchFamily="34" charset="0"/>
                <a:cs typeface="Arial" pitchFamily="34" charset="0"/>
              </a:rPr>
              <a:t>Strateji Geliştirme Başkanlığı</a:t>
            </a:r>
            <a:endParaRPr lang="tr-TR"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39421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201D49F58544ABF55037D3D28F43A" ma:contentTypeVersion="2" ma:contentTypeDescription="Create a new document." ma:contentTypeScope="" ma:versionID="c53c1a8c2167e67e9a7733b0cb46bc50">
  <xsd:schema xmlns:xsd="http://www.w3.org/2001/XMLSchema" xmlns:xs="http://www.w3.org/2001/XMLSchema" xmlns:p="http://schemas.microsoft.com/office/2006/metadata/properties" xmlns:ns1="http://schemas.microsoft.com/sharepoint/v3" xmlns:ns2="04ef92f6-9dd8-455a-8e33-ba5abb16863d" targetNamespace="http://schemas.microsoft.com/office/2006/metadata/properties" ma:root="true" ma:fieldsID="d8299a6dbb52a799484d0239c4cb92ba" ns1:_="" ns2:_="">
    <xsd:import namespace="http://schemas.microsoft.com/sharepoint/v3"/>
    <xsd:import namespace="04ef92f6-9dd8-455a-8e33-ba5abb16863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f92f6-9dd8-455a-8e33-ba5abb1686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160838-1EEF-4809-8289-0C7978F6D4F8}"/>
</file>

<file path=customXml/itemProps2.xml><?xml version="1.0" encoding="utf-8"?>
<ds:datastoreItem xmlns:ds="http://schemas.openxmlformats.org/officeDocument/2006/customXml" ds:itemID="{9DB70D7F-8D9C-44CB-87C5-9C2A8A17ACCD}"/>
</file>

<file path=customXml/itemProps3.xml><?xml version="1.0" encoding="utf-8"?>
<ds:datastoreItem xmlns:ds="http://schemas.openxmlformats.org/officeDocument/2006/customXml" ds:itemID="{83A60753-220E-49BA-ADA6-DF1EE5877C13}"/>
</file>

<file path=docProps/app.xml><?xml version="1.0" encoding="utf-8"?>
<Properties xmlns="http://schemas.openxmlformats.org/officeDocument/2006/extended-properties" xmlns:vt="http://schemas.openxmlformats.org/officeDocument/2006/docPropsVTypes">
  <Template/>
  <TotalTime>9574</TotalTime>
  <Words>4528</Words>
  <Application>Microsoft Office PowerPoint</Application>
  <PresentationFormat>Ekran Gösterisi (4:3)</PresentationFormat>
  <Paragraphs>476</Paragraphs>
  <Slides>80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80</vt:i4>
      </vt:variant>
    </vt:vector>
  </HeadingPairs>
  <TitlesOfParts>
    <vt:vector size="89" baseType="lpstr">
      <vt:lpstr>Arial</vt:lpstr>
      <vt:lpstr>Arial Black</vt:lpstr>
      <vt:lpstr>Bookman Old Style</vt:lpstr>
      <vt:lpstr>Calibri</vt:lpstr>
      <vt:lpstr>Calibri Light</vt:lpstr>
      <vt:lpstr>Times New Roman</vt:lpstr>
      <vt:lpstr>Wingdings</vt:lpstr>
      <vt:lpstr>ヒラギノ明朝 Pro W3</vt:lpstr>
      <vt:lpstr>Metropolitan</vt:lpstr>
      <vt:lpstr>PowerPoint Sunusu</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lpstr>Strateji Geliştirme Başkanlığı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Cuma KÖYSÜREN</dc:creator>
  <cp:lastModifiedBy>ALİ SAİT ATAÇ</cp:lastModifiedBy>
  <cp:revision>375</cp:revision>
  <dcterms:created xsi:type="dcterms:W3CDTF">2014-03-20T13:33:30Z</dcterms:created>
  <dcterms:modified xsi:type="dcterms:W3CDTF">2018-04-09T07:31:23Z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0x0101001E1201D49F58544ABF55037D3D28F43A</vt:lpwstr>
  </property>
</Properties>
</file>