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989" r:id="rId4"/>
    <p:sldMasterId id="2147484018" r:id="rId5"/>
  </p:sldMasterIdLst>
  <p:notesMasterIdLst>
    <p:notesMasterId r:id="rId35"/>
  </p:notesMasterIdLst>
  <p:handoutMasterIdLst>
    <p:handoutMasterId r:id="rId36"/>
  </p:handoutMasterIdLst>
  <p:sldIdLst>
    <p:sldId id="687" r:id="rId6"/>
    <p:sldId id="689" r:id="rId7"/>
    <p:sldId id="691" r:id="rId8"/>
    <p:sldId id="692" r:id="rId9"/>
    <p:sldId id="693" r:id="rId10"/>
    <p:sldId id="694" r:id="rId11"/>
    <p:sldId id="695" r:id="rId12"/>
    <p:sldId id="696" r:id="rId13"/>
    <p:sldId id="697" r:id="rId14"/>
    <p:sldId id="698" r:id="rId15"/>
    <p:sldId id="699" r:id="rId16"/>
    <p:sldId id="700" r:id="rId17"/>
    <p:sldId id="701" r:id="rId18"/>
    <p:sldId id="702" r:id="rId19"/>
    <p:sldId id="703" r:id="rId20"/>
    <p:sldId id="704" r:id="rId21"/>
    <p:sldId id="712" r:id="rId22"/>
    <p:sldId id="715" r:id="rId23"/>
    <p:sldId id="716" r:id="rId24"/>
    <p:sldId id="717" r:id="rId25"/>
    <p:sldId id="718" r:id="rId26"/>
    <p:sldId id="719" r:id="rId27"/>
    <p:sldId id="720" r:id="rId28"/>
    <p:sldId id="721" r:id="rId29"/>
    <p:sldId id="722" r:id="rId30"/>
    <p:sldId id="723" r:id="rId31"/>
    <p:sldId id="724" r:id="rId32"/>
    <p:sldId id="725" r:id="rId33"/>
    <p:sldId id="711" r:id="rId34"/>
  </p:sldIdLst>
  <p:sldSz cx="8961438" cy="6721475"/>
  <p:notesSz cx="6797675" cy="9928225"/>
  <p:custDataLst>
    <p:tags r:id="rId37"/>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arsayılan Bölüm" id="{2B0A7D62-8DD3-490F-8332-64129FCA9FD1}">
          <p14:sldIdLst>
            <p14:sldId id="687"/>
            <p14:sldId id="689"/>
            <p14:sldId id="691"/>
            <p14:sldId id="692"/>
            <p14:sldId id="693"/>
            <p14:sldId id="694"/>
            <p14:sldId id="695"/>
            <p14:sldId id="696"/>
            <p14:sldId id="697"/>
            <p14:sldId id="698"/>
            <p14:sldId id="699"/>
            <p14:sldId id="700"/>
            <p14:sldId id="701"/>
            <p14:sldId id="702"/>
            <p14:sldId id="703"/>
            <p14:sldId id="704"/>
            <p14:sldId id="712"/>
            <p14:sldId id="715"/>
            <p14:sldId id="716"/>
            <p14:sldId id="717"/>
            <p14:sldId id="718"/>
            <p14:sldId id="719"/>
            <p14:sldId id="720"/>
            <p14:sldId id="721"/>
            <p14:sldId id="722"/>
            <p14:sldId id="723"/>
            <p14:sldId id="724"/>
            <p14:sldId id="725"/>
            <p14:sldId id="711"/>
          </p14:sldIdLst>
        </p14:section>
        <p14:section name="Başlıksız Bölüm" id="{D552A4E7-F01A-45C2-8579-5FEB5A543AF4}">
          <p14:sldIdLst/>
        </p14:section>
      </p14:sectionLst>
    </p:ext>
    <p:ext uri="{EFAFB233-063F-42B5-8137-9DF3F51BA10A}">
      <p15:sldGuideLst xmlns:p15="http://schemas.microsoft.com/office/powerpoint/2012/main">
        <p15:guide id="1" orient="horz" pos="2117">
          <p15:clr>
            <a:srgbClr val="A4A3A4"/>
          </p15:clr>
        </p15:guide>
        <p15:guide id="2" pos="2822">
          <p15:clr>
            <a:srgbClr val="A4A3A4"/>
          </p15:clr>
        </p15:guide>
      </p15:sldGuideLst>
    </p:ext>
    <p:ext uri="{2D200454-40CA-4A62-9FC3-DE9A4176ACB9}">
      <p15:notesGuideLst xmlns:p15="http://schemas.microsoft.com/office/powerpoint/2012/main">
        <p15:guide id="1" orient="horz" pos="4678" userDrawn="1">
          <p15:clr>
            <a:srgbClr val="A4A3A4"/>
          </p15:clr>
        </p15:guide>
        <p15:guide id="2" pos="2929"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Yazar" initials="Y" lastIdx="0" clrIdx="9"/>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2F1"/>
    <a:srgbClr val="595959"/>
    <a:srgbClr val="7F7F7F"/>
    <a:srgbClr val="E2F2F1"/>
    <a:srgbClr val="2B5F69"/>
    <a:srgbClr val="C5E4E4"/>
    <a:srgbClr val="6FC3BF"/>
    <a:srgbClr val="48A29C"/>
    <a:srgbClr val="7DE6E6"/>
    <a:srgbClr val="004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1" autoAdjust="0"/>
    <p:restoredTop sz="94426" autoAdjust="0"/>
  </p:normalViewPr>
  <p:slideViewPr>
    <p:cSldViewPr snapToGrid="0" snapToObjects="1">
      <p:cViewPr varScale="1">
        <p:scale>
          <a:sx n="79" d="100"/>
          <a:sy n="79" d="100"/>
        </p:scale>
        <p:origin x="1188" y="96"/>
      </p:cViewPr>
      <p:guideLst>
        <p:guide orient="horz" pos="2117"/>
        <p:guide pos="282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7443"/>
    </p:cViewPr>
  </p:sorterViewPr>
  <p:notesViewPr>
    <p:cSldViewPr snapToGrid="0" snapToObjects="1">
      <p:cViewPr varScale="1">
        <p:scale>
          <a:sx n="95" d="100"/>
          <a:sy n="95" d="100"/>
        </p:scale>
        <p:origin x="2178" y="78"/>
      </p:cViewPr>
      <p:guideLst>
        <p:guide orient="horz" pos="4678"/>
        <p:guide pos="2929"/>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360A4-786E-420E-A78C-E9EF097466F5}" type="doc">
      <dgm:prSet loTypeId="urn:microsoft.com/office/officeart/2005/8/layout/hierarchy2" loCatId="hierarchy" qsTypeId="urn:microsoft.com/office/officeart/2005/8/quickstyle/3d2" qsCatId="3D" csTypeId="urn:microsoft.com/office/officeart/2005/8/colors/accent1_3" csCatId="accent1" phldr="1"/>
      <dgm:spPr/>
      <dgm:t>
        <a:bodyPr/>
        <a:lstStyle/>
        <a:p>
          <a:endParaRPr lang="tr-TR"/>
        </a:p>
      </dgm:t>
    </dgm:pt>
    <dgm:pt modelId="{B200D840-C15E-4C88-8BCF-9BAB4E7251C0}">
      <dgm:prSet phldrT="[Metin]" custT="1"/>
      <dgm:spPr/>
      <dgm:t>
        <a:bodyPr/>
        <a:lstStyle/>
        <a:p>
          <a:r>
            <a:rPr lang="tr-TR" sz="1800" b="1" dirty="0" smtClean="0">
              <a:solidFill>
                <a:schemeClr val="tx1"/>
              </a:solidFill>
            </a:rPr>
            <a:t>TAŞINMAZ</a:t>
          </a:r>
          <a:endParaRPr lang="tr-TR" sz="1800" b="1" dirty="0">
            <a:solidFill>
              <a:schemeClr val="tx1"/>
            </a:solidFill>
          </a:endParaRPr>
        </a:p>
      </dgm:t>
    </dgm:pt>
    <dgm:pt modelId="{E9512258-9AF1-4056-BD31-A5F1E5EE8B37}" type="parTrans" cxnId="{F3BFBE62-7383-4866-96A1-EC1DA9A223DC}">
      <dgm:prSet/>
      <dgm:spPr/>
      <dgm:t>
        <a:bodyPr/>
        <a:lstStyle/>
        <a:p>
          <a:endParaRPr lang="tr-TR"/>
        </a:p>
      </dgm:t>
    </dgm:pt>
    <dgm:pt modelId="{00A03F6B-FDC0-48BC-AF22-D67BB40EEB95}" type="sibTrans" cxnId="{F3BFBE62-7383-4866-96A1-EC1DA9A223DC}">
      <dgm:prSet/>
      <dgm:spPr/>
      <dgm:t>
        <a:bodyPr/>
        <a:lstStyle/>
        <a:p>
          <a:endParaRPr lang="tr-TR"/>
        </a:p>
      </dgm:t>
    </dgm:pt>
    <dgm:pt modelId="{87DD8A67-6D99-4E4F-9FD3-1FACE6C1E0E9}">
      <dgm:prSet phldrT="[Metin]"/>
      <dgm:spPr/>
      <dgm:t>
        <a:bodyPr/>
        <a:lstStyle/>
        <a:p>
          <a:r>
            <a:rPr lang="tr-TR" b="1" dirty="0" smtClean="0">
              <a:solidFill>
                <a:schemeClr val="tx1"/>
              </a:solidFill>
            </a:rPr>
            <a:t>Arazi ve Arsalar Hesabı</a:t>
          </a:r>
        </a:p>
        <a:p>
          <a:r>
            <a:rPr lang="tr-TR" b="1" dirty="0" smtClean="0">
              <a:solidFill>
                <a:schemeClr val="tx1"/>
              </a:solidFill>
            </a:rPr>
            <a:t>(250)</a:t>
          </a:r>
          <a:endParaRPr lang="tr-TR" b="1" dirty="0">
            <a:solidFill>
              <a:schemeClr val="tx1"/>
            </a:solidFill>
          </a:endParaRPr>
        </a:p>
      </dgm:t>
    </dgm:pt>
    <dgm:pt modelId="{F4E562AA-F385-4E2C-AA9A-64059E3083C8}" type="parTrans" cxnId="{ADD33B99-DF32-47CC-AEBE-C2073CBD7BB4}">
      <dgm:prSet/>
      <dgm:spPr/>
      <dgm:t>
        <a:bodyPr/>
        <a:lstStyle/>
        <a:p>
          <a:endParaRPr lang="tr-TR"/>
        </a:p>
      </dgm:t>
    </dgm:pt>
    <dgm:pt modelId="{E38D7CDE-6464-4F1D-B2E4-933A535E354E}" type="sibTrans" cxnId="{ADD33B99-DF32-47CC-AEBE-C2073CBD7BB4}">
      <dgm:prSet/>
      <dgm:spPr/>
      <dgm:t>
        <a:bodyPr/>
        <a:lstStyle/>
        <a:p>
          <a:endParaRPr lang="tr-TR"/>
        </a:p>
      </dgm:t>
    </dgm:pt>
    <dgm:pt modelId="{030C3BE6-52E8-4AF4-B8D2-D86A94355AE9}">
      <dgm:prSet phldrT="[Metin]"/>
      <dgm:spPr/>
      <dgm:t>
        <a:bodyPr/>
        <a:lstStyle/>
        <a:p>
          <a:r>
            <a:rPr lang="tr-TR" b="1" dirty="0" smtClean="0">
              <a:solidFill>
                <a:schemeClr val="tx1"/>
              </a:solidFill>
            </a:rPr>
            <a:t>Yeraltı ve Yerüstü Düzenleri Hesabı</a:t>
          </a:r>
        </a:p>
        <a:p>
          <a:r>
            <a:rPr lang="tr-TR" b="1" dirty="0" smtClean="0">
              <a:solidFill>
                <a:schemeClr val="tx1"/>
              </a:solidFill>
            </a:rPr>
            <a:t>(251)</a:t>
          </a:r>
          <a:endParaRPr lang="tr-TR" b="1" dirty="0">
            <a:solidFill>
              <a:schemeClr val="tx1"/>
            </a:solidFill>
          </a:endParaRPr>
        </a:p>
      </dgm:t>
    </dgm:pt>
    <dgm:pt modelId="{C6BFCAD3-1E2E-4346-AD46-44886F49FA39}" type="parTrans" cxnId="{614194C0-3765-49FC-B190-6E367CFAD07A}">
      <dgm:prSet/>
      <dgm:spPr/>
      <dgm:t>
        <a:bodyPr/>
        <a:lstStyle/>
        <a:p>
          <a:endParaRPr lang="tr-TR"/>
        </a:p>
      </dgm:t>
    </dgm:pt>
    <dgm:pt modelId="{6703B9CC-6052-46A1-9E44-0E930566578A}" type="sibTrans" cxnId="{614194C0-3765-49FC-B190-6E367CFAD07A}">
      <dgm:prSet/>
      <dgm:spPr/>
      <dgm:t>
        <a:bodyPr/>
        <a:lstStyle/>
        <a:p>
          <a:endParaRPr lang="tr-TR"/>
        </a:p>
      </dgm:t>
    </dgm:pt>
    <dgm:pt modelId="{A0843B7B-1A9E-42D6-880E-7F9E4997CA41}">
      <dgm:prSet phldrT="[Metin]"/>
      <dgm:spPr/>
      <dgm:t>
        <a:bodyPr/>
        <a:lstStyle/>
        <a:p>
          <a:r>
            <a:rPr lang="tr-TR" b="1" dirty="0" smtClean="0">
              <a:solidFill>
                <a:schemeClr val="tx1"/>
              </a:solidFill>
            </a:rPr>
            <a:t>Binalar Hesabı</a:t>
          </a:r>
        </a:p>
        <a:p>
          <a:r>
            <a:rPr lang="tr-TR" b="1" dirty="0" smtClean="0">
              <a:solidFill>
                <a:schemeClr val="tx1"/>
              </a:solidFill>
            </a:rPr>
            <a:t>(252)</a:t>
          </a:r>
          <a:endParaRPr lang="tr-TR" b="1" dirty="0">
            <a:solidFill>
              <a:schemeClr val="tx1"/>
            </a:solidFill>
          </a:endParaRPr>
        </a:p>
      </dgm:t>
    </dgm:pt>
    <dgm:pt modelId="{D21FA185-F0F6-4B0A-AB28-B0ACBA4196D9}" type="parTrans" cxnId="{9DAB2015-3778-49FD-B60F-0CB60057A361}">
      <dgm:prSet/>
      <dgm:spPr/>
      <dgm:t>
        <a:bodyPr/>
        <a:lstStyle/>
        <a:p>
          <a:endParaRPr lang="tr-TR"/>
        </a:p>
      </dgm:t>
    </dgm:pt>
    <dgm:pt modelId="{6671BE65-E6EB-4C66-A8F3-6DE1AE52E917}" type="sibTrans" cxnId="{9DAB2015-3778-49FD-B60F-0CB60057A361}">
      <dgm:prSet/>
      <dgm:spPr/>
      <dgm:t>
        <a:bodyPr/>
        <a:lstStyle/>
        <a:p>
          <a:endParaRPr lang="tr-TR"/>
        </a:p>
      </dgm:t>
    </dgm:pt>
    <dgm:pt modelId="{9D9C904B-39E7-4D6C-A808-6C880EF70003}" type="pres">
      <dgm:prSet presAssocID="{CE7360A4-786E-420E-A78C-E9EF097466F5}" presName="diagram" presStyleCnt="0">
        <dgm:presLayoutVars>
          <dgm:chPref val="1"/>
          <dgm:dir/>
          <dgm:animOne val="branch"/>
          <dgm:animLvl val="lvl"/>
          <dgm:resizeHandles val="exact"/>
        </dgm:presLayoutVars>
      </dgm:prSet>
      <dgm:spPr/>
      <dgm:t>
        <a:bodyPr/>
        <a:lstStyle/>
        <a:p>
          <a:endParaRPr lang="tr-TR"/>
        </a:p>
      </dgm:t>
    </dgm:pt>
    <dgm:pt modelId="{EDE3438B-C26E-4E1E-BC6D-0A5316122F62}" type="pres">
      <dgm:prSet presAssocID="{B200D840-C15E-4C88-8BCF-9BAB4E7251C0}" presName="root1" presStyleCnt="0"/>
      <dgm:spPr/>
    </dgm:pt>
    <dgm:pt modelId="{F8673EF1-29A8-47D8-A59E-8036BE27C531}" type="pres">
      <dgm:prSet presAssocID="{B200D840-C15E-4C88-8BCF-9BAB4E7251C0}" presName="LevelOneTextNode" presStyleLbl="node0" presStyleIdx="0" presStyleCnt="1">
        <dgm:presLayoutVars>
          <dgm:chPref val="3"/>
        </dgm:presLayoutVars>
      </dgm:prSet>
      <dgm:spPr/>
      <dgm:t>
        <a:bodyPr/>
        <a:lstStyle/>
        <a:p>
          <a:endParaRPr lang="tr-TR"/>
        </a:p>
      </dgm:t>
    </dgm:pt>
    <dgm:pt modelId="{BE16EFB2-B7C8-4564-B1BA-E9FA3B98F67C}" type="pres">
      <dgm:prSet presAssocID="{B200D840-C15E-4C88-8BCF-9BAB4E7251C0}" presName="level2hierChild" presStyleCnt="0"/>
      <dgm:spPr/>
    </dgm:pt>
    <dgm:pt modelId="{9D35169F-968C-4DA2-BCED-C92E2BF0D604}" type="pres">
      <dgm:prSet presAssocID="{F4E562AA-F385-4E2C-AA9A-64059E3083C8}" presName="conn2-1" presStyleLbl="parChTrans1D2" presStyleIdx="0" presStyleCnt="3"/>
      <dgm:spPr/>
      <dgm:t>
        <a:bodyPr/>
        <a:lstStyle/>
        <a:p>
          <a:endParaRPr lang="tr-TR"/>
        </a:p>
      </dgm:t>
    </dgm:pt>
    <dgm:pt modelId="{30A2E540-774F-4F58-B5F4-F7560A2D2873}" type="pres">
      <dgm:prSet presAssocID="{F4E562AA-F385-4E2C-AA9A-64059E3083C8}" presName="connTx" presStyleLbl="parChTrans1D2" presStyleIdx="0" presStyleCnt="3"/>
      <dgm:spPr/>
      <dgm:t>
        <a:bodyPr/>
        <a:lstStyle/>
        <a:p>
          <a:endParaRPr lang="tr-TR"/>
        </a:p>
      </dgm:t>
    </dgm:pt>
    <dgm:pt modelId="{D9A2F58B-1D75-41AE-9AFF-199D3B66599F}" type="pres">
      <dgm:prSet presAssocID="{87DD8A67-6D99-4E4F-9FD3-1FACE6C1E0E9}" presName="root2" presStyleCnt="0"/>
      <dgm:spPr/>
    </dgm:pt>
    <dgm:pt modelId="{E154486F-EBEF-48A9-94F6-DC861DBBF46F}" type="pres">
      <dgm:prSet presAssocID="{87DD8A67-6D99-4E4F-9FD3-1FACE6C1E0E9}" presName="LevelTwoTextNode" presStyleLbl="node2" presStyleIdx="0" presStyleCnt="3">
        <dgm:presLayoutVars>
          <dgm:chPref val="3"/>
        </dgm:presLayoutVars>
      </dgm:prSet>
      <dgm:spPr/>
      <dgm:t>
        <a:bodyPr/>
        <a:lstStyle/>
        <a:p>
          <a:endParaRPr lang="tr-TR"/>
        </a:p>
      </dgm:t>
    </dgm:pt>
    <dgm:pt modelId="{6E0C043E-84A5-47D2-94CB-A91FC644BDFE}" type="pres">
      <dgm:prSet presAssocID="{87DD8A67-6D99-4E4F-9FD3-1FACE6C1E0E9}" presName="level3hierChild" presStyleCnt="0"/>
      <dgm:spPr/>
    </dgm:pt>
    <dgm:pt modelId="{1E19C3CB-1872-4C09-BFD1-13B6FE81E5FD}" type="pres">
      <dgm:prSet presAssocID="{C6BFCAD3-1E2E-4346-AD46-44886F49FA39}" presName="conn2-1" presStyleLbl="parChTrans1D2" presStyleIdx="1" presStyleCnt="3"/>
      <dgm:spPr/>
      <dgm:t>
        <a:bodyPr/>
        <a:lstStyle/>
        <a:p>
          <a:endParaRPr lang="tr-TR"/>
        </a:p>
      </dgm:t>
    </dgm:pt>
    <dgm:pt modelId="{91F16BBA-E91F-4D22-8FC8-A8A04B2F5D81}" type="pres">
      <dgm:prSet presAssocID="{C6BFCAD3-1E2E-4346-AD46-44886F49FA39}" presName="connTx" presStyleLbl="parChTrans1D2" presStyleIdx="1" presStyleCnt="3"/>
      <dgm:spPr/>
      <dgm:t>
        <a:bodyPr/>
        <a:lstStyle/>
        <a:p>
          <a:endParaRPr lang="tr-TR"/>
        </a:p>
      </dgm:t>
    </dgm:pt>
    <dgm:pt modelId="{7525EAF8-7D69-4398-A48D-46DE1A3069B2}" type="pres">
      <dgm:prSet presAssocID="{030C3BE6-52E8-4AF4-B8D2-D86A94355AE9}" presName="root2" presStyleCnt="0"/>
      <dgm:spPr/>
    </dgm:pt>
    <dgm:pt modelId="{C24B6331-3540-49CB-95A4-1E068564B088}" type="pres">
      <dgm:prSet presAssocID="{030C3BE6-52E8-4AF4-B8D2-D86A94355AE9}" presName="LevelTwoTextNode" presStyleLbl="node2" presStyleIdx="1" presStyleCnt="3" custLinFactNeighborX="2156" custLinFactNeighborY="-2368">
        <dgm:presLayoutVars>
          <dgm:chPref val="3"/>
        </dgm:presLayoutVars>
      </dgm:prSet>
      <dgm:spPr/>
      <dgm:t>
        <a:bodyPr/>
        <a:lstStyle/>
        <a:p>
          <a:endParaRPr lang="tr-TR"/>
        </a:p>
      </dgm:t>
    </dgm:pt>
    <dgm:pt modelId="{E77FBF4F-F00E-4769-BE4D-F2953FAF38C4}" type="pres">
      <dgm:prSet presAssocID="{030C3BE6-52E8-4AF4-B8D2-D86A94355AE9}" presName="level3hierChild" presStyleCnt="0"/>
      <dgm:spPr/>
    </dgm:pt>
    <dgm:pt modelId="{CD0552E7-0725-47E3-8310-A4F37C1664A3}" type="pres">
      <dgm:prSet presAssocID="{D21FA185-F0F6-4B0A-AB28-B0ACBA4196D9}" presName="conn2-1" presStyleLbl="parChTrans1D2" presStyleIdx="2" presStyleCnt="3"/>
      <dgm:spPr/>
      <dgm:t>
        <a:bodyPr/>
        <a:lstStyle/>
        <a:p>
          <a:endParaRPr lang="tr-TR"/>
        </a:p>
      </dgm:t>
    </dgm:pt>
    <dgm:pt modelId="{7AF9B284-FA00-4D01-A647-D064D5E66998}" type="pres">
      <dgm:prSet presAssocID="{D21FA185-F0F6-4B0A-AB28-B0ACBA4196D9}" presName="connTx" presStyleLbl="parChTrans1D2" presStyleIdx="2" presStyleCnt="3"/>
      <dgm:spPr/>
      <dgm:t>
        <a:bodyPr/>
        <a:lstStyle/>
        <a:p>
          <a:endParaRPr lang="tr-TR"/>
        </a:p>
      </dgm:t>
    </dgm:pt>
    <dgm:pt modelId="{E53A86DC-B6CC-4B23-BFDF-17D89CC18872}" type="pres">
      <dgm:prSet presAssocID="{A0843B7B-1A9E-42D6-880E-7F9E4997CA41}" presName="root2" presStyleCnt="0"/>
      <dgm:spPr/>
    </dgm:pt>
    <dgm:pt modelId="{7E6E27F7-7DEC-4A6B-8F35-BEEB1C623C2D}" type="pres">
      <dgm:prSet presAssocID="{A0843B7B-1A9E-42D6-880E-7F9E4997CA41}" presName="LevelTwoTextNode" presStyleLbl="node2" presStyleIdx="2" presStyleCnt="3">
        <dgm:presLayoutVars>
          <dgm:chPref val="3"/>
        </dgm:presLayoutVars>
      </dgm:prSet>
      <dgm:spPr/>
      <dgm:t>
        <a:bodyPr/>
        <a:lstStyle/>
        <a:p>
          <a:endParaRPr lang="tr-TR"/>
        </a:p>
      </dgm:t>
    </dgm:pt>
    <dgm:pt modelId="{24C48726-8355-40A1-939A-31294786C644}" type="pres">
      <dgm:prSet presAssocID="{A0843B7B-1A9E-42D6-880E-7F9E4997CA41}" presName="level3hierChild" presStyleCnt="0"/>
      <dgm:spPr/>
    </dgm:pt>
  </dgm:ptLst>
  <dgm:cxnLst>
    <dgm:cxn modelId="{F3BFBE62-7383-4866-96A1-EC1DA9A223DC}" srcId="{CE7360A4-786E-420E-A78C-E9EF097466F5}" destId="{B200D840-C15E-4C88-8BCF-9BAB4E7251C0}" srcOrd="0" destOrd="0" parTransId="{E9512258-9AF1-4056-BD31-A5F1E5EE8B37}" sibTransId="{00A03F6B-FDC0-48BC-AF22-D67BB40EEB95}"/>
    <dgm:cxn modelId="{64E5D817-C87A-4E85-A2EE-8ADC7E16D8C5}" type="presOf" srcId="{B200D840-C15E-4C88-8BCF-9BAB4E7251C0}" destId="{F8673EF1-29A8-47D8-A59E-8036BE27C531}" srcOrd="0" destOrd="0" presId="urn:microsoft.com/office/officeart/2005/8/layout/hierarchy2"/>
    <dgm:cxn modelId="{BC154B1F-F41E-4ABC-AA58-7C4D62C35C5A}" type="presOf" srcId="{CE7360A4-786E-420E-A78C-E9EF097466F5}" destId="{9D9C904B-39E7-4D6C-A808-6C880EF70003}" srcOrd="0" destOrd="0" presId="urn:microsoft.com/office/officeart/2005/8/layout/hierarchy2"/>
    <dgm:cxn modelId="{ADD33B99-DF32-47CC-AEBE-C2073CBD7BB4}" srcId="{B200D840-C15E-4C88-8BCF-9BAB4E7251C0}" destId="{87DD8A67-6D99-4E4F-9FD3-1FACE6C1E0E9}" srcOrd="0" destOrd="0" parTransId="{F4E562AA-F385-4E2C-AA9A-64059E3083C8}" sibTransId="{E38D7CDE-6464-4F1D-B2E4-933A535E354E}"/>
    <dgm:cxn modelId="{B55AE3E2-4630-4440-994C-AFA4ECE0A4D3}" type="presOf" srcId="{C6BFCAD3-1E2E-4346-AD46-44886F49FA39}" destId="{91F16BBA-E91F-4D22-8FC8-A8A04B2F5D81}" srcOrd="1" destOrd="0" presId="urn:microsoft.com/office/officeart/2005/8/layout/hierarchy2"/>
    <dgm:cxn modelId="{51A249D4-064C-4AF6-BE3B-561594DFC4C2}" type="presOf" srcId="{87DD8A67-6D99-4E4F-9FD3-1FACE6C1E0E9}" destId="{E154486F-EBEF-48A9-94F6-DC861DBBF46F}" srcOrd="0" destOrd="0" presId="urn:microsoft.com/office/officeart/2005/8/layout/hierarchy2"/>
    <dgm:cxn modelId="{614194C0-3765-49FC-B190-6E367CFAD07A}" srcId="{B200D840-C15E-4C88-8BCF-9BAB4E7251C0}" destId="{030C3BE6-52E8-4AF4-B8D2-D86A94355AE9}" srcOrd="1" destOrd="0" parTransId="{C6BFCAD3-1E2E-4346-AD46-44886F49FA39}" sibTransId="{6703B9CC-6052-46A1-9E44-0E930566578A}"/>
    <dgm:cxn modelId="{96F04C75-C52E-4926-A9DD-E0F5AB5A8DF4}" type="presOf" srcId="{030C3BE6-52E8-4AF4-B8D2-D86A94355AE9}" destId="{C24B6331-3540-49CB-95A4-1E068564B088}" srcOrd="0" destOrd="0" presId="urn:microsoft.com/office/officeart/2005/8/layout/hierarchy2"/>
    <dgm:cxn modelId="{39AC8EFA-CE2B-4850-B650-FE4143A527D9}" type="presOf" srcId="{A0843B7B-1A9E-42D6-880E-7F9E4997CA41}" destId="{7E6E27F7-7DEC-4A6B-8F35-BEEB1C623C2D}" srcOrd="0" destOrd="0" presId="urn:microsoft.com/office/officeart/2005/8/layout/hierarchy2"/>
    <dgm:cxn modelId="{6EF1847C-D7B3-4E02-8D3A-8EF1F7AB0C70}" type="presOf" srcId="{F4E562AA-F385-4E2C-AA9A-64059E3083C8}" destId="{9D35169F-968C-4DA2-BCED-C92E2BF0D604}" srcOrd="0" destOrd="0" presId="urn:microsoft.com/office/officeart/2005/8/layout/hierarchy2"/>
    <dgm:cxn modelId="{9DAB2015-3778-49FD-B60F-0CB60057A361}" srcId="{B200D840-C15E-4C88-8BCF-9BAB4E7251C0}" destId="{A0843B7B-1A9E-42D6-880E-7F9E4997CA41}" srcOrd="2" destOrd="0" parTransId="{D21FA185-F0F6-4B0A-AB28-B0ACBA4196D9}" sibTransId="{6671BE65-E6EB-4C66-A8F3-6DE1AE52E917}"/>
    <dgm:cxn modelId="{135F2486-4667-4FAD-8AA9-A10D0A7F74B3}" type="presOf" srcId="{D21FA185-F0F6-4B0A-AB28-B0ACBA4196D9}" destId="{7AF9B284-FA00-4D01-A647-D064D5E66998}" srcOrd="1" destOrd="0" presId="urn:microsoft.com/office/officeart/2005/8/layout/hierarchy2"/>
    <dgm:cxn modelId="{20B276F9-F718-478F-A020-CE94080FCA54}" type="presOf" srcId="{F4E562AA-F385-4E2C-AA9A-64059E3083C8}" destId="{30A2E540-774F-4F58-B5F4-F7560A2D2873}" srcOrd="1" destOrd="0" presId="urn:microsoft.com/office/officeart/2005/8/layout/hierarchy2"/>
    <dgm:cxn modelId="{806BCCB8-4B35-4D6C-A86F-A3048ECA3B0C}" type="presOf" srcId="{D21FA185-F0F6-4B0A-AB28-B0ACBA4196D9}" destId="{CD0552E7-0725-47E3-8310-A4F37C1664A3}" srcOrd="0" destOrd="0" presId="urn:microsoft.com/office/officeart/2005/8/layout/hierarchy2"/>
    <dgm:cxn modelId="{BB771BD5-AD0C-4182-8E59-CA9CBBB06D55}" type="presOf" srcId="{C6BFCAD3-1E2E-4346-AD46-44886F49FA39}" destId="{1E19C3CB-1872-4C09-BFD1-13B6FE81E5FD}" srcOrd="0" destOrd="0" presId="urn:microsoft.com/office/officeart/2005/8/layout/hierarchy2"/>
    <dgm:cxn modelId="{B21DD7B1-C663-4B26-A20B-E8698C1C3FD9}" type="presParOf" srcId="{9D9C904B-39E7-4D6C-A808-6C880EF70003}" destId="{EDE3438B-C26E-4E1E-BC6D-0A5316122F62}" srcOrd="0" destOrd="0" presId="urn:microsoft.com/office/officeart/2005/8/layout/hierarchy2"/>
    <dgm:cxn modelId="{EA208417-27CE-4521-B445-647035EF786F}" type="presParOf" srcId="{EDE3438B-C26E-4E1E-BC6D-0A5316122F62}" destId="{F8673EF1-29A8-47D8-A59E-8036BE27C531}" srcOrd="0" destOrd="0" presId="urn:microsoft.com/office/officeart/2005/8/layout/hierarchy2"/>
    <dgm:cxn modelId="{85D56DC4-290E-409D-A6D8-835232CB22E3}" type="presParOf" srcId="{EDE3438B-C26E-4E1E-BC6D-0A5316122F62}" destId="{BE16EFB2-B7C8-4564-B1BA-E9FA3B98F67C}" srcOrd="1" destOrd="0" presId="urn:microsoft.com/office/officeart/2005/8/layout/hierarchy2"/>
    <dgm:cxn modelId="{D2D21781-770E-4BE4-8E8B-C92F90684485}" type="presParOf" srcId="{BE16EFB2-B7C8-4564-B1BA-E9FA3B98F67C}" destId="{9D35169F-968C-4DA2-BCED-C92E2BF0D604}" srcOrd="0" destOrd="0" presId="urn:microsoft.com/office/officeart/2005/8/layout/hierarchy2"/>
    <dgm:cxn modelId="{E20306B8-1E4E-49B2-BBCB-41726C075E98}" type="presParOf" srcId="{9D35169F-968C-4DA2-BCED-C92E2BF0D604}" destId="{30A2E540-774F-4F58-B5F4-F7560A2D2873}" srcOrd="0" destOrd="0" presId="urn:microsoft.com/office/officeart/2005/8/layout/hierarchy2"/>
    <dgm:cxn modelId="{C02AEE5F-605B-4FC3-9130-9F0D9F01E6BE}" type="presParOf" srcId="{BE16EFB2-B7C8-4564-B1BA-E9FA3B98F67C}" destId="{D9A2F58B-1D75-41AE-9AFF-199D3B66599F}" srcOrd="1" destOrd="0" presId="urn:microsoft.com/office/officeart/2005/8/layout/hierarchy2"/>
    <dgm:cxn modelId="{1FCFA97A-2866-4124-AD3B-43E8E483010E}" type="presParOf" srcId="{D9A2F58B-1D75-41AE-9AFF-199D3B66599F}" destId="{E154486F-EBEF-48A9-94F6-DC861DBBF46F}" srcOrd="0" destOrd="0" presId="urn:microsoft.com/office/officeart/2005/8/layout/hierarchy2"/>
    <dgm:cxn modelId="{EFF3B76A-6176-4818-83F0-28A54425E6BE}" type="presParOf" srcId="{D9A2F58B-1D75-41AE-9AFF-199D3B66599F}" destId="{6E0C043E-84A5-47D2-94CB-A91FC644BDFE}" srcOrd="1" destOrd="0" presId="urn:microsoft.com/office/officeart/2005/8/layout/hierarchy2"/>
    <dgm:cxn modelId="{12CB5B78-6D9B-49F6-A912-951FA8746CD4}" type="presParOf" srcId="{BE16EFB2-B7C8-4564-B1BA-E9FA3B98F67C}" destId="{1E19C3CB-1872-4C09-BFD1-13B6FE81E5FD}" srcOrd="2" destOrd="0" presId="urn:microsoft.com/office/officeart/2005/8/layout/hierarchy2"/>
    <dgm:cxn modelId="{B3A11E55-0F2A-4A63-8C52-431E51D0753C}" type="presParOf" srcId="{1E19C3CB-1872-4C09-BFD1-13B6FE81E5FD}" destId="{91F16BBA-E91F-4D22-8FC8-A8A04B2F5D81}" srcOrd="0" destOrd="0" presId="urn:microsoft.com/office/officeart/2005/8/layout/hierarchy2"/>
    <dgm:cxn modelId="{87FEE5C8-992F-42C6-91C4-6CC0A395BBD8}" type="presParOf" srcId="{BE16EFB2-B7C8-4564-B1BA-E9FA3B98F67C}" destId="{7525EAF8-7D69-4398-A48D-46DE1A3069B2}" srcOrd="3" destOrd="0" presId="urn:microsoft.com/office/officeart/2005/8/layout/hierarchy2"/>
    <dgm:cxn modelId="{9E9A8B49-E638-4BE6-AA7C-DC20FB3CD7BB}" type="presParOf" srcId="{7525EAF8-7D69-4398-A48D-46DE1A3069B2}" destId="{C24B6331-3540-49CB-95A4-1E068564B088}" srcOrd="0" destOrd="0" presId="urn:microsoft.com/office/officeart/2005/8/layout/hierarchy2"/>
    <dgm:cxn modelId="{BA940212-7BCC-4EA2-A9CA-DDAD30BB5B11}" type="presParOf" srcId="{7525EAF8-7D69-4398-A48D-46DE1A3069B2}" destId="{E77FBF4F-F00E-4769-BE4D-F2953FAF38C4}" srcOrd="1" destOrd="0" presId="urn:microsoft.com/office/officeart/2005/8/layout/hierarchy2"/>
    <dgm:cxn modelId="{74A0B5E6-C0BF-4565-86ED-E9174AF297E9}" type="presParOf" srcId="{BE16EFB2-B7C8-4564-B1BA-E9FA3B98F67C}" destId="{CD0552E7-0725-47E3-8310-A4F37C1664A3}" srcOrd="4" destOrd="0" presId="urn:microsoft.com/office/officeart/2005/8/layout/hierarchy2"/>
    <dgm:cxn modelId="{DF134123-F4C4-40DA-B934-881034CDC815}" type="presParOf" srcId="{CD0552E7-0725-47E3-8310-A4F37C1664A3}" destId="{7AF9B284-FA00-4D01-A647-D064D5E66998}" srcOrd="0" destOrd="0" presId="urn:microsoft.com/office/officeart/2005/8/layout/hierarchy2"/>
    <dgm:cxn modelId="{2ED60A53-24B8-4108-A11F-0CD22C7CBB37}" type="presParOf" srcId="{BE16EFB2-B7C8-4564-B1BA-E9FA3B98F67C}" destId="{E53A86DC-B6CC-4B23-BFDF-17D89CC18872}" srcOrd="5" destOrd="0" presId="urn:microsoft.com/office/officeart/2005/8/layout/hierarchy2"/>
    <dgm:cxn modelId="{499913C8-0A45-4818-A68F-3C2482689E03}" type="presParOf" srcId="{E53A86DC-B6CC-4B23-BFDF-17D89CC18872}" destId="{7E6E27F7-7DEC-4A6B-8F35-BEEB1C623C2D}" srcOrd="0" destOrd="0" presId="urn:microsoft.com/office/officeart/2005/8/layout/hierarchy2"/>
    <dgm:cxn modelId="{C8D94F7B-3894-429A-A3E6-542970E5B59B}" type="presParOf" srcId="{E53A86DC-B6CC-4B23-BFDF-17D89CC18872}" destId="{24C48726-8355-40A1-939A-31294786C64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92125" y="622300"/>
            <a:ext cx="5819775" cy="43672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50471" y="5334830"/>
            <a:ext cx="5792746" cy="127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066386" y="9541570"/>
            <a:ext cx="539269" cy="19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605589" y="110106"/>
            <a:ext cx="65" cy="12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a:ln/>
        </p:spPr>
      </p:sp>
      <p:sp>
        <p:nvSpPr>
          <p:cNvPr id="65539" name="Not Yer Tutucusu 2"/>
          <p:cNvSpPr>
            <a:spLocks noGrp="1"/>
          </p:cNvSpPr>
          <p:nvPr>
            <p:ph type="body" idx="1"/>
          </p:nvPr>
        </p:nvSpPr>
        <p:spPr>
          <a:xfrm>
            <a:off x="550863" y="5364754"/>
            <a:ext cx="5792787" cy="557065"/>
          </a:xfrm>
          <a:noFill/>
        </p:spPr>
        <p:txBody>
          <a:bodyPr/>
          <a:lstStyle/>
          <a:p>
            <a:r>
              <a:rPr lang="tr-TR" altLang="tr-TR" smtClean="0">
                <a:latin typeface="Arial" panose="020B0604020202020204" pitchFamily="34" charset="0"/>
              </a:rPr>
              <a:t>Başkanlığımız </a:t>
            </a:r>
            <a:r>
              <a:rPr lang="tr-TR" altLang="tr-TR" sz="2000" b="1" smtClean="0">
                <a:latin typeface="Arial" panose="020B0604020202020204" pitchFamily="34" charset="0"/>
              </a:rPr>
              <a:t>sgb.saglik.gov.tr</a:t>
            </a:r>
            <a:r>
              <a:rPr lang="tr-TR" altLang="tr-TR" smtClean="0">
                <a:latin typeface="Arial" panose="020B0604020202020204" pitchFamily="34" charset="0"/>
              </a:rPr>
              <a:t> sitesinden veya </a:t>
            </a:r>
            <a:r>
              <a:rPr lang="tr-TR" altLang="tr-TR" b="1" smtClean="0">
                <a:latin typeface="Arial" panose="020B0604020202020204" pitchFamily="34" charset="0"/>
              </a:rPr>
              <a:t>sgbodenektakip.saglik.gov.tr</a:t>
            </a:r>
            <a:r>
              <a:rPr lang="tr-TR" altLang="tr-TR" smtClean="0">
                <a:latin typeface="Arial" panose="020B0604020202020204" pitchFamily="34" charset="0"/>
              </a:rPr>
              <a:t> kısayolundan</a:t>
            </a:r>
            <a:r>
              <a:rPr lang="tr-TR" altLang="tr-TR" b="1" smtClean="0">
                <a:latin typeface="Arial" panose="020B0604020202020204" pitchFamily="34" charset="0"/>
              </a:rPr>
              <a:t> </a:t>
            </a:r>
            <a:r>
              <a:rPr lang="tr-TR" altLang="tr-TR" smtClean="0">
                <a:latin typeface="Arial" panose="020B0604020202020204" pitchFamily="34" charset="0"/>
              </a:rPr>
              <a:t>erişim sağlanabilir.</a:t>
            </a:r>
          </a:p>
        </p:txBody>
      </p:sp>
      <p:sp>
        <p:nvSpPr>
          <p:cNvPr id="65540"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8DC888D-78AB-44C8-BC0C-39DBAB06AA59}" type="slidenum">
              <a:rPr lang="en-US" altLang="tr-TR" sz="1200" smtClean="0"/>
              <a:pPr/>
              <a:t>3</a:t>
            </a:fld>
            <a:endParaRPr lang="en-US" altLang="tr-TR" sz="1200" smtClean="0"/>
          </a:p>
        </p:txBody>
      </p:sp>
    </p:spTree>
    <p:extLst>
      <p:ext uri="{BB962C8B-B14F-4D97-AF65-F5344CB8AC3E}">
        <p14:creationId xmlns:p14="http://schemas.microsoft.com/office/powerpoint/2010/main" val="206827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a:ln/>
        </p:spPr>
      </p:sp>
      <p:sp>
        <p:nvSpPr>
          <p:cNvPr id="8397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397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14A809-2342-4073-9238-7FDE283AB090}" type="slidenum">
              <a:rPr lang="en-US" altLang="tr-TR" sz="1200" smtClean="0"/>
              <a:pPr/>
              <a:t>12</a:t>
            </a:fld>
            <a:endParaRPr lang="en-US" altLang="tr-TR" sz="1200" smtClean="0"/>
          </a:p>
        </p:txBody>
      </p:sp>
    </p:spTree>
    <p:extLst>
      <p:ext uri="{BB962C8B-B14F-4D97-AF65-F5344CB8AC3E}">
        <p14:creationId xmlns:p14="http://schemas.microsoft.com/office/powerpoint/2010/main" val="388084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a:ln/>
        </p:spPr>
      </p:sp>
      <p:sp>
        <p:nvSpPr>
          <p:cNvPr id="86019"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6020"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71209F3-7C05-4862-BB16-BDE7800DDD17}" type="slidenum">
              <a:rPr lang="en-US" altLang="tr-TR" sz="1200" smtClean="0"/>
              <a:pPr/>
              <a:t>13</a:t>
            </a:fld>
            <a:endParaRPr lang="en-US" altLang="tr-TR" sz="1200" smtClean="0"/>
          </a:p>
        </p:txBody>
      </p:sp>
    </p:spTree>
    <p:extLst>
      <p:ext uri="{BB962C8B-B14F-4D97-AF65-F5344CB8AC3E}">
        <p14:creationId xmlns:p14="http://schemas.microsoft.com/office/powerpoint/2010/main" val="103180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a:ln/>
        </p:spPr>
      </p:sp>
      <p:sp>
        <p:nvSpPr>
          <p:cNvPr id="88067"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8068"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2E898BF-A233-456A-A16E-ED57186AFA9D}" type="slidenum">
              <a:rPr lang="en-US" altLang="tr-TR" sz="1200" smtClean="0"/>
              <a:pPr/>
              <a:t>14</a:t>
            </a:fld>
            <a:endParaRPr lang="en-US" altLang="tr-TR" sz="1200" smtClean="0"/>
          </a:p>
        </p:txBody>
      </p:sp>
    </p:spTree>
    <p:extLst>
      <p:ext uri="{BB962C8B-B14F-4D97-AF65-F5344CB8AC3E}">
        <p14:creationId xmlns:p14="http://schemas.microsoft.com/office/powerpoint/2010/main" val="150433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p:cNvSpPr>
            <a:spLocks noGrp="1" noRot="1" noChangeAspect="1" noTextEdit="1"/>
          </p:cNvSpPr>
          <p:nvPr>
            <p:ph type="sldImg"/>
          </p:nvPr>
        </p:nvSpPr>
        <p:spPr>
          <a:ln/>
        </p:spPr>
      </p:sp>
      <p:sp>
        <p:nvSpPr>
          <p:cNvPr id="90115"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90116"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6D76760-10D3-42D5-96DE-10CCF99880A0}" type="slidenum">
              <a:rPr lang="en-US" altLang="tr-TR" sz="1200" smtClean="0"/>
              <a:pPr/>
              <a:t>15</a:t>
            </a:fld>
            <a:endParaRPr lang="en-US" altLang="tr-TR" sz="1200" smtClean="0"/>
          </a:p>
        </p:txBody>
      </p:sp>
    </p:spTree>
    <p:extLst>
      <p:ext uri="{BB962C8B-B14F-4D97-AF65-F5344CB8AC3E}">
        <p14:creationId xmlns:p14="http://schemas.microsoft.com/office/powerpoint/2010/main" val="198020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p:cNvSpPr>
            <a:spLocks noGrp="1" noRot="1" noChangeAspect="1" noTextEdit="1"/>
          </p:cNvSpPr>
          <p:nvPr>
            <p:ph type="sldImg"/>
          </p:nvPr>
        </p:nvSpPr>
        <p:spPr>
          <a:ln/>
        </p:spPr>
      </p:sp>
      <p:sp>
        <p:nvSpPr>
          <p:cNvPr id="90115"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90116"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6D76760-10D3-42D5-96DE-10CCF99880A0}" type="slidenum">
              <a:rPr lang="en-US" altLang="tr-TR" sz="1200" smtClean="0"/>
              <a:pPr/>
              <a:t>16</a:t>
            </a:fld>
            <a:endParaRPr lang="en-US" altLang="tr-TR" sz="1200" smtClean="0"/>
          </a:p>
        </p:txBody>
      </p:sp>
    </p:spTree>
    <p:extLst>
      <p:ext uri="{BB962C8B-B14F-4D97-AF65-F5344CB8AC3E}">
        <p14:creationId xmlns:p14="http://schemas.microsoft.com/office/powerpoint/2010/main" val="50050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a:ln/>
        </p:spPr>
      </p:sp>
      <p:sp>
        <p:nvSpPr>
          <p:cNvPr id="65539" name="Not Yer Tutucusu 2"/>
          <p:cNvSpPr>
            <a:spLocks noGrp="1"/>
          </p:cNvSpPr>
          <p:nvPr>
            <p:ph type="body" idx="1"/>
          </p:nvPr>
        </p:nvSpPr>
        <p:spPr>
          <a:xfrm>
            <a:off x="550863" y="5364754"/>
            <a:ext cx="5792787" cy="557065"/>
          </a:xfrm>
          <a:noFill/>
        </p:spPr>
        <p:txBody>
          <a:bodyPr/>
          <a:lstStyle/>
          <a:p>
            <a:r>
              <a:rPr lang="tr-TR" altLang="tr-TR" smtClean="0">
                <a:latin typeface="Arial" panose="020B0604020202020204" pitchFamily="34" charset="0"/>
              </a:rPr>
              <a:t>Başkanlığımız </a:t>
            </a:r>
            <a:r>
              <a:rPr lang="tr-TR" altLang="tr-TR" sz="2000" b="1" smtClean="0">
                <a:latin typeface="Arial" panose="020B0604020202020204" pitchFamily="34" charset="0"/>
              </a:rPr>
              <a:t>sgb.saglik.gov.tr</a:t>
            </a:r>
            <a:r>
              <a:rPr lang="tr-TR" altLang="tr-TR" smtClean="0">
                <a:latin typeface="Arial" panose="020B0604020202020204" pitchFamily="34" charset="0"/>
              </a:rPr>
              <a:t> sitesinden veya </a:t>
            </a:r>
            <a:r>
              <a:rPr lang="tr-TR" altLang="tr-TR" b="1" smtClean="0">
                <a:latin typeface="Arial" panose="020B0604020202020204" pitchFamily="34" charset="0"/>
              </a:rPr>
              <a:t>sgbodenektakip.saglik.gov.tr</a:t>
            </a:r>
            <a:r>
              <a:rPr lang="tr-TR" altLang="tr-TR" smtClean="0">
                <a:latin typeface="Arial" panose="020B0604020202020204" pitchFamily="34" charset="0"/>
              </a:rPr>
              <a:t> kısayolundan</a:t>
            </a:r>
            <a:r>
              <a:rPr lang="tr-TR" altLang="tr-TR" b="1" smtClean="0">
                <a:latin typeface="Arial" panose="020B0604020202020204" pitchFamily="34" charset="0"/>
              </a:rPr>
              <a:t> </a:t>
            </a:r>
            <a:r>
              <a:rPr lang="tr-TR" altLang="tr-TR" smtClean="0">
                <a:latin typeface="Arial" panose="020B0604020202020204" pitchFamily="34" charset="0"/>
              </a:rPr>
              <a:t>erişim sağlanabilir.</a:t>
            </a:r>
          </a:p>
        </p:txBody>
      </p:sp>
      <p:sp>
        <p:nvSpPr>
          <p:cNvPr id="65540"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8DC888D-78AB-44C8-BC0C-39DBAB06AA59}" type="slidenum">
              <a:rPr lang="en-US" altLang="tr-TR" sz="1200" smtClean="0">
                <a:solidFill>
                  <a:srgbClr val="000000"/>
                </a:solidFill>
              </a:rPr>
              <a:pPr/>
              <a:t>19</a:t>
            </a:fld>
            <a:endParaRPr lang="en-US" altLang="tr-TR" sz="1200" smtClean="0">
              <a:solidFill>
                <a:srgbClr val="000000"/>
              </a:solidFill>
            </a:endParaRPr>
          </a:p>
        </p:txBody>
      </p:sp>
    </p:spTree>
    <p:extLst>
      <p:ext uri="{BB962C8B-B14F-4D97-AF65-F5344CB8AC3E}">
        <p14:creationId xmlns:p14="http://schemas.microsoft.com/office/powerpoint/2010/main" val="48591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a:ln/>
        </p:spPr>
      </p:sp>
      <p:sp>
        <p:nvSpPr>
          <p:cNvPr id="67587"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67588"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2C268AC-EAAB-473D-A43B-F706DD33111B}" type="slidenum">
              <a:rPr lang="en-US" altLang="tr-TR" sz="1200" smtClean="0">
                <a:solidFill>
                  <a:srgbClr val="000000"/>
                </a:solidFill>
              </a:rPr>
              <a:pPr/>
              <a:t>20</a:t>
            </a:fld>
            <a:endParaRPr lang="en-US" altLang="tr-TR" sz="1200" smtClean="0">
              <a:solidFill>
                <a:srgbClr val="000000"/>
              </a:solidFill>
            </a:endParaRPr>
          </a:p>
        </p:txBody>
      </p:sp>
    </p:spTree>
    <p:extLst>
      <p:ext uri="{BB962C8B-B14F-4D97-AF65-F5344CB8AC3E}">
        <p14:creationId xmlns:p14="http://schemas.microsoft.com/office/powerpoint/2010/main" val="41183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a:ln/>
        </p:spPr>
      </p:sp>
      <p:sp>
        <p:nvSpPr>
          <p:cNvPr id="71683"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1684"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596B9D6-A5F4-4A25-B93C-BAB96496E427}" type="slidenum">
              <a:rPr lang="en-US" altLang="tr-TR" sz="1200" smtClean="0">
                <a:solidFill>
                  <a:srgbClr val="000000"/>
                </a:solidFill>
              </a:rPr>
              <a:pPr/>
              <a:t>21</a:t>
            </a:fld>
            <a:endParaRPr lang="en-US" altLang="tr-TR" sz="1200" smtClean="0">
              <a:solidFill>
                <a:srgbClr val="000000"/>
              </a:solidFill>
            </a:endParaRPr>
          </a:p>
        </p:txBody>
      </p:sp>
    </p:spTree>
    <p:extLst>
      <p:ext uri="{BB962C8B-B14F-4D97-AF65-F5344CB8AC3E}">
        <p14:creationId xmlns:p14="http://schemas.microsoft.com/office/powerpoint/2010/main" val="13189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a:ln/>
        </p:spPr>
      </p:sp>
      <p:sp>
        <p:nvSpPr>
          <p:cNvPr id="69635"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69636"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02F92FD-57B3-45A1-A84A-94665CC664E0}" type="slidenum">
              <a:rPr lang="en-US" altLang="tr-TR" sz="1200" smtClean="0">
                <a:solidFill>
                  <a:srgbClr val="000000"/>
                </a:solidFill>
              </a:rPr>
              <a:pPr/>
              <a:t>22</a:t>
            </a:fld>
            <a:endParaRPr lang="en-US" altLang="tr-TR" sz="1200" smtClean="0">
              <a:solidFill>
                <a:srgbClr val="000000"/>
              </a:solidFill>
            </a:endParaRPr>
          </a:p>
        </p:txBody>
      </p:sp>
    </p:spTree>
    <p:extLst>
      <p:ext uri="{BB962C8B-B14F-4D97-AF65-F5344CB8AC3E}">
        <p14:creationId xmlns:p14="http://schemas.microsoft.com/office/powerpoint/2010/main" val="171204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a:ln/>
        </p:spPr>
      </p:sp>
      <p:sp>
        <p:nvSpPr>
          <p:cNvPr id="75779"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5780"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CDD2B931-D1D9-4602-A9D2-FDC87F531B05}" type="slidenum">
              <a:rPr lang="en-US" altLang="tr-TR" sz="1200" smtClean="0">
                <a:solidFill>
                  <a:srgbClr val="000000"/>
                </a:solidFill>
              </a:rPr>
              <a:pPr/>
              <a:t>23</a:t>
            </a:fld>
            <a:endParaRPr lang="en-US" altLang="tr-TR" sz="1200" smtClean="0">
              <a:solidFill>
                <a:srgbClr val="000000"/>
              </a:solidFill>
            </a:endParaRPr>
          </a:p>
        </p:txBody>
      </p:sp>
    </p:spTree>
    <p:extLst>
      <p:ext uri="{BB962C8B-B14F-4D97-AF65-F5344CB8AC3E}">
        <p14:creationId xmlns:p14="http://schemas.microsoft.com/office/powerpoint/2010/main" val="78068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a:ln/>
        </p:spPr>
      </p:sp>
      <p:sp>
        <p:nvSpPr>
          <p:cNvPr id="67587"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67588"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2C268AC-EAAB-473D-A43B-F706DD33111B}" type="slidenum">
              <a:rPr lang="en-US" altLang="tr-TR" sz="1200" smtClean="0"/>
              <a:pPr/>
              <a:t>4</a:t>
            </a:fld>
            <a:endParaRPr lang="en-US" altLang="tr-TR" sz="1200" smtClean="0"/>
          </a:p>
        </p:txBody>
      </p:sp>
    </p:spTree>
    <p:extLst>
      <p:ext uri="{BB962C8B-B14F-4D97-AF65-F5344CB8AC3E}">
        <p14:creationId xmlns:p14="http://schemas.microsoft.com/office/powerpoint/2010/main" val="4168650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a:ln/>
        </p:spPr>
      </p:sp>
      <p:sp>
        <p:nvSpPr>
          <p:cNvPr id="8397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397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14A809-2342-4073-9238-7FDE283AB090}" type="slidenum">
              <a:rPr lang="en-US" altLang="tr-TR" sz="1200" smtClean="0">
                <a:solidFill>
                  <a:srgbClr val="000000"/>
                </a:solidFill>
              </a:rPr>
              <a:pPr/>
              <a:t>24</a:t>
            </a:fld>
            <a:endParaRPr lang="en-US" altLang="tr-TR" sz="1200" smtClean="0">
              <a:solidFill>
                <a:srgbClr val="000000"/>
              </a:solidFill>
            </a:endParaRPr>
          </a:p>
        </p:txBody>
      </p:sp>
    </p:spTree>
    <p:extLst>
      <p:ext uri="{BB962C8B-B14F-4D97-AF65-F5344CB8AC3E}">
        <p14:creationId xmlns:p14="http://schemas.microsoft.com/office/powerpoint/2010/main" val="2563294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a:ln/>
        </p:spPr>
      </p:sp>
      <p:sp>
        <p:nvSpPr>
          <p:cNvPr id="8397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397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14A809-2342-4073-9238-7FDE283AB090}" type="slidenum">
              <a:rPr lang="en-US" altLang="tr-TR" sz="1200" smtClean="0">
                <a:solidFill>
                  <a:srgbClr val="000000"/>
                </a:solidFill>
              </a:rPr>
              <a:pPr/>
              <a:t>25</a:t>
            </a:fld>
            <a:endParaRPr lang="en-US" altLang="tr-TR" sz="1200" smtClean="0">
              <a:solidFill>
                <a:srgbClr val="000000"/>
              </a:solidFill>
            </a:endParaRPr>
          </a:p>
        </p:txBody>
      </p:sp>
    </p:spTree>
    <p:extLst>
      <p:ext uri="{BB962C8B-B14F-4D97-AF65-F5344CB8AC3E}">
        <p14:creationId xmlns:p14="http://schemas.microsoft.com/office/powerpoint/2010/main" val="246120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a:ln/>
        </p:spPr>
      </p:sp>
      <p:sp>
        <p:nvSpPr>
          <p:cNvPr id="8397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397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14A809-2342-4073-9238-7FDE283AB090}" type="slidenum">
              <a:rPr lang="en-US" altLang="tr-TR" sz="1200" smtClean="0">
                <a:solidFill>
                  <a:srgbClr val="000000"/>
                </a:solidFill>
              </a:rPr>
              <a:pPr/>
              <a:t>26</a:t>
            </a:fld>
            <a:endParaRPr lang="en-US" altLang="tr-TR" sz="1200" smtClean="0">
              <a:solidFill>
                <a:srgbClr val="000000"/>
              </a:solidFill>
            </a:endParaRPr>
          </a:p>
        </p:txBody>
      </p:sp>
    </p:spTree>
    <p:extLst>
      <p:ext uri="{BB962C8B-B14F-4D97-AF65-F5344CB8AC3E}">
        <p14:creationId xmlns:p14="http://schemas.microsoft.com/office/powerpoint/2010/main" val="3166807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a:ln/>
        </p:spPr>
      </p:sp>
      <p:sp>
        <p:nvSpPr>
          <p:cNvPr id="8397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397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14A809-2342-4073-9238-7FDE283AB090}" type="slidenum">
              <a:rPr lang="en-US" altLang="tr-TR" sz="1200" smtClean="0">
                <a:solidFill>
                  <a:srgbClr val="000000"/>
                </a:solidFill>
              </a:rPr>
              <a:pPr/>
              <a:t>27</a:t>
            </a:fld>
            <a:endParaRPr lang="en-US" altLang="tr-TR" sz="1200" smtClean="0">
              <a:solidFill>
                <a:srgbClr val="000000"/>
              </a:solidFill>
            </a:endParaRPr>
          </a:p>
        </p:txBody>
      </p:sp>
    </p:spTree>
    <p:extLst>
      <p:ext uri="{BB962C8B-B14F-4D97-AF65-F5344CB8AC3E}">
        <p14:creationId xmlns:p14="http://schemas.microsoft.com/office/powerpoint/2010/main" val="3419161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2D88EC6-63C8-4413-A166-BCCC3D9C5DDD}" type="slidenum">
              <a:rPr lang="en-US" altLang="tr-TR" sz="1200" smtClean="0">
                <a:solidFill>
                  <a:srgbClr val="000000"/>
                </a:solidFill>
              </a:rPr>
              <a:pPr/>
              <a:t>28</a:t>
            </a:fld>
            <a:endParaRPr lang="en-US" altLang="tr-TR" sz="1200" smtClean="0">
              <a:solidFill>
                <a:srgbClr val="000000"/>
              </a:solidFill>
            </a:endParaRPr>
          </a:p>
        </p:txBody>
      </p:sp>
    </p:spTree>
    <p:extLst>
      <p:ext uri="{BB962C8B-B14F-4D97-AF65-F5344CB8AC3E}">
        <p14:creationId xmlns:p14="http://schemas.microsoft.com/office/powerpoint/2010/main" val="33572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a:ln/>
        </p:spPr>
      </p:sp>
      <p:sp>
        <p:nvSpPr>
          <p:cNvPr id="69635"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69636"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02F92FD-57B3-45A1-A84A-94665CC664E0}" type="slidenum">
              <a:rPr lang="en-US" altLang="tr-TR" sz="1200" smtClean="0"/>
              <a:pPr/>
              <a:t>5</a:t>
            </a:fld>
            <a:endParaRPr lang="en-US" altLang="tr-TR" sz="1200" smtClean="0"/>
          </a:p>
        </p:txBody>
      </p:sp>
    </p:spTree>
    <p:extLst>
      <p:ext uri="{BB962C8B-B14F-4D97-AF65-F5344CB8AC3E}">
        <p14:creationId xmlns:p14="http://schemas.microsoft.com/office/powerpoint/2010/main" val="127339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a:ln/>
        </p:spPr>
      </p:sp>
      <p:sp>
        <p:nvSpPr>
          <p:cNvPr id="71683"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1684"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596B9D6-A5F4-4A25-B93C-BAB96496E427}" type="slidenum">
              <a:rPr lang="en-US" altLang="tr-TR" sz="1200" smtClean="0"/>
              <a:pPr/>
              <a:t>6</a:t>
            </a:fld>
            <a:endParaRPr lang="en-US" altLang="tr-TR" sz="1200" smtClean="0"/>
          </a:p>
        </p:txBody>
      </p:sp>
    </p:spTree>
    <p:extLst>
      <p:ext uri="{BB962C8B-B14F-4D97-AF65-F5344CB8AC3E}">
        <p14:creationId xmlns:p14="http://schemas.microsoft.com/office/powerpoint/2010/main" val="299879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a:ln/>
        </p:spPr>
      </p:sp>
      <p:sp>
        <p:nvSpPr>
          <p:cNvPr id="73731"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3732"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7732E20-6C81-4FE7-8B2E-CE8687751D73}" type="slidenum">
              <a:rPr lang="en-US" altLang="tr-TR" sz="1200" smtClean="0"/>
              <a:pPr/>
              <a:t>7</a:t>
            </a:fld>
            <a:endParaRPr lang="en-US" altLang="tr-TR" sz="1200" smtClean="0"/>
          </a:p>
        </p:txBody>
      </p:sp>
    </p:spTree>
    <p:extLst>
      <p:ext uri="{BB962C8B-B14F-4D97-AF65-F5344CB8AC3E}">
        <p14:creationId xmlns:p14="http://schemas.microsoft.com/office/powerpoint/2010/main" val="417013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a:ln/>
        </p:spPr>
      </p:sp>
      <p:sp>
        <p:nvSpPr>
          <p:cNvPr id="75779"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5780"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CDD2B931-D1D9-4602-A9D2-FDC87F531B05}" type="slidenum">
              <a:rPr lang="en-US" altLang="tr-TR" sz="1200" smtClean="0"/>
              <a:pPr/>
              <a:t>8</a:t>
            </a:fld>
            <a:endParaRPr lang="en-US" altLang="tr-TR" sz="1200" smtClean="0"/>
          </a:p>
        </p:txBody>
      </p:sp>
    </p:spTree>
    <p:extLst>
      <p:ext uri="{BB962C8B-B14F-4D97-AF65-F5344CB8AC3E}">
        <p14:creationId xmlns:p14="http://schemas.microsoft.com/office/powerpoint/2010/main" val="188969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p:cNvSpPr>
            <a:spLocks noGrp="1" noRot="1" noChangeAspect="1" noTextEdit="1"/>
          </p:cNvSpPr>
          <p:nvPr>
            <p:ph type="sldImg"/>
          </p:nvPr>
        </p:nvSpPr>
        <p:spPr>
          <a:ln/>
        </p:spPr>
      </p:sp>
      <p:sp>
        <p:nvSpPr>
          <p:cNvPr id="77827"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7828"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E81708F-6955-4A1E-BB76-1AD4183AF3BC}" type="slidenum">
              <a:rPr lang="en-US" altLang="tr-TR" sz="1200" smtClean="0"/>
              <a:pPr/>
              <a:t>9</a:t>
            </a:fld>
            <a:endParaRPr lang="en-US" altLang="tr-TR" sz="1200" smtClean="0"/>
          </a:p>
        </p:txBody>
      </p:sp>
    </p:spTree>
    <p:extLst>
      <p:ext uri="{BB962C8B-B14F-4D97-AF65-F5344CB8AC3E}">
        <p14:creationId xmlns:p14="http://schemas.microsoft.com/office/powerpoint/2010/main" val="11305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79876"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8A33C17-E1CA-404D-A377-127EFED07CB6}" type="slidenum">
              <a:rPr lang="en-US" altLang="tr-TR" sz="1200" smtClean="0"/>
              <a:pPr/>
              <a:t>10</a:t>
            </a:fld>
            <a:endParaRPr lang="en-US" altLang="tr-TR" sz="1200" smtClean="0"/>
          </a:p>
        </p:txBody>
      </p:sp>
    </p:spTree>
    <p:extLst>
      <p:ext uri="{BB962C8B-B14F-4D97-AF65-F5344CB8AC3E}">
        <p14:creationId xmlns:p14="http://schemas.microsoft.com/office/powerpoint/2010/main" val="75733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p:cNvSpPr>
            <a:spLocks noGrp="1" noRot="1" noChangeAspect="1" noTextEdit="1"/>
          </p:cNvSpPr>
          <p:nvPr>
            <p:ph type="sldImg"/>
          </p:nvPr>
        </p:nvSpPr>
        <p:spPr>
          <a:ln/>
        </p:spPr>
      </p:sp>
      <p:sp>
        <p:nvSpPr>
          <p:cNvPr id="81923" name="Not Yer Tutucusu 2"/>
          <p:cNvSpPr>
            <a:spLocks noGrp="1"/>
          </p:cNvSpPr>
          <p:nvPr>
            <p:ph type="body" idx="1"/>
          </p:nvPr>
        </p:nvSpPr>
        <p:spPr>
          <a:xfrm>
            <a:off x="550863" y="5364754"/>
            <a:ext cx="5792787" cy="247407"/>
          </a:xfrm>
          <a:noFill/>
        </p:spPr>
        <p:txBody>
          <a:bodyPr/>
          <a:lstStyle/>
          <a:p>
            <a:endParaRPr lang="tr-TR" altLang="tr-TR" smtClean="0">
              <a:latin typeface="Arial" panose="020B0604020202020204" pitchFamily="34" charset="0"/>
            </a:endParaRPr>
          </a:p>
        </p:txBody>
      </p:sp>
      <p:sp>
        <p:nvSpPr>
          <p:cNvPr id="81924" name="Slayt Numarası Yer Tutucusu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2DEAC35-FD9F-4209-A7D0-B2083C1C0171}" type="slidenum">
              <a:rPr lang="en-US" altLang="tr-TR" sz="1200" smtClean="0"/>
              <a:pPr/>
              <a:t>11</a:t>
            </a:fld>
            <a:endParaRPr lang="en-US" altLang="tr-TR" sz="1200" smtClean="0"/>
          </a:p>
        </p:txBody>
      </p:sp>
    </p:spTree>
    <p:extLst>
      <p:ext uri="{BB962C8B-B14F-4D97-AF65-F5344CB8AC3E}">
        <p14:creationId xmlns:p14="http://schemas.microsoft.com/office/powerpoint/2010/main" val="176692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3" Type="http://schemas.openxmlformats.org/officeDocument/2006/relationships/tags" Target="../tags/tag131.xml"/><Relationship Id="rId21" Type="http://schemas.openxmlformats.org/officeDocument/2006/relationships/oleObject" Target="../embeddings/oleObject17.bin"/><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image" Target="../media/image6.png"/><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image" Target="../media/image5.emf"/><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oleObject" Target="../embeddings/oleObject18.bin"/><Relationship Id="rId10" Type="http://schemas.openxmlformats.org/officeDocument/2006/relationships/tags" Target="../tags/tag138.xml"/><Relationship Id="rId19" Type="http://schemas.openxmlformats.org/officeDocument/2006/relationships/tags" Target="../tags/tag147.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21" Type="http://schemas.openxmlformats.org/officeDocument/2006/relationships/oleObject" Target="../embeddings/oleObject19.bin"/><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image" Target="../media/image6.png"/><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image" Target="../media/image5.emf"/><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oleObject" Target="../embeddings/oleObject20.bin"/><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3" Type="http://schemas.openxmlformats.org/officeDocument/2006/relationships/tags" Target="../tags/tag167.xml"/><Relationship Id="rId21" Type="http://schemas.openxmlformats.org/officeDocument/2006/relationships/oleObject" Target="../embeddings/oleObject21.bin"/><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image" Target="../media/image6.png"/><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image" Target="../media/image5.emf"/><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oleObject" Target="../embeddings/oleObject22.bin"/><Relationship Id="rId10" Type="http://schemas.openxmlformats.org/officeDocument/2006/relationships/tags" Target="../tags/tag174.xml"/><Relationship Id="rId19" Type="http://schemas.openxmlformats.org/officeDocument/2006/relationships/tags" Target="../tags/tag183.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3" Type="http://schemas.openxmlformats.org/officeDocument/2006/relationships/tags" Target="../tags/tag185.xml"/><Relationship Id="rId21" Type="http://schemas.openxmlformats.org/officeDocument/2006/relationships/oleObject" Target="../embeddings/oleObject23.bin"/><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image" Target="../media/image6.png"/><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slideMaster" Target="../slideMasters/slideMaster1.xml"/><Relationship Id="rId1" Type="http://schemas.openxmlformats.org/officeDocument/2006/relationships/vmlDrawing" Target="../drawings/vmlDrawing14.v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image" Target="../media/image5.emf"/><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oleObject" Target="../embeddings/oleObject24.bin"/><Relationship Id="rId10" Type="http://schemas.openxmlformats.org/officeDocument/2006/relationships/tags" Target="../tags/tag192.xml"/><Relationship Id="rId19" Type="http://schemas.openxmlformats.org/officeDocument/2006/relationships/tags" Target="../tags/tag201.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3" Type="http://schemas.openxmlformats.org/officeDocument/2006/relationships/tags" Target="../tags/tag203.xml"/><Relationship Id="rId21" Type="http://schemas.openxmlformats.org/officeDocument/2006/relationships/oleObject" Target="../embeddings/oleObject25.bin"/><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5" Type="http://schemas.openxmlformats.org/officeDocument/2006/relationships/image" Target="../media/image6.png"/><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slideMaster" Target="../slideMasters/slideMaster1.xml"/><Relationship Id="rId1" Type="http://schemas.openxmlformats.org/officeDocument/2006/relationships/vmlDrawing" Target="../drawings/vmlDrawing15.v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image" Target="../media/image5.emf"/><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oleObject" Target="../embeddings/oleObject26.bin"/><Relationship Id="rId10" Type="http://schemas.openxmlformats.org/officeDocument/2006/relationships/tags" Target="../tags/tag210.xml"/><Relationship Id="rId19" Type="http://schemas.openxmlformats.org/officeDocument/2006/relationships/tags" Target="../tags/tag219.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ags" Target="../tags/tag221.xml"/><Relationship Id="rId21" Type="http://schemas.openxmlformats.org/officeDocument/2006/relationships/oleObject" Target="../embeddings/oleObject27.bin"/><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image" Target="../media/image6.png"/><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slideMaster" Target="../slideMasters/slideMaster1.xml"/><Relationship Id="rId1" Type="http://schemas.openxmlformats.org/officeDocument/2006/relationships/vmlDrawing" Target="../drawings/vmlDrawing16.v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image" Target="../media/image5.emf"/><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oleObject" Target="../embeddings/oleObject28.bin"/><Relationship Id="rId10" Type="http://schemas.openxmlformats.org/officeDocument/2006/relationships/tags" Target="../tags/tag228.xml"/><Relationship Id="rId19" Type="http://schemas.openxmlformats.org/officeDocument/2006/relationships/tags" Target="../tags/tag237.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3" Type="http://schemas.openxmlformats.org/officeDocument/2006/relationships/tags" Target="../tags/tag239.xml"/><Relationship Id="rId21" Type="http://schemas.openxmlformats.org/officeDocument/2006/relationships/oleObject" Target="../embeddings/oleObject29.bin"/><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image" Target="../media/image6.png"/><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slideMaster" Target="../slideMasters/slideMaster1.xml"/><Relationship Id="rId1" Type="http://schemas.openxmlformats.org/officeDocument/2006/relationships/vmlDrawing" Target="../drawings/vmlDrawing17.v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image" Target="../media/image5.emf"/><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oleObject" Target="../embeddings/oleObject30.bin"/><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3" Type="http://schemas.openxmlformats.org/officeDocument/2006/relationships/tags" Target="../tags/tag257.xml"/><Relationship Id="rId21" Type="http://schemas.openxmlformats.org/officeDocument/2006/relationships/oleObject" Target="../embeddings/oleObject31.bin"/><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image" Target="../media/image6.png"/><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slideMaster" Target="../slideMasters/slideMaster1.xml"/><Relationship Id="rId1" Type="http://schemas.openxmlformats.org/officeDocument/2006/relationships/vmlDrawing" Target="../drawings/vmlDrawing18.v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image" Target="../media/image5.emf"/><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oleObject" Target="../embeddings/oleObject32.bin"/><Relationship Id="rId10" Type="http://schemas.openxmlformats.org/officeDocument/2006/relationships/tags" Target="../tags/tag264.xml"/><Relationship Id="rId19" Type="http://schemas.openxmlformats.org/officeDocument/2006/relationships/tags" Target="../tags/tag27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3" Type="http://schemas.openxmlformats.org/officeDocument/2006/relationships/tags" Target="../tags/tag275.xml"/><Relationship Id="rId21" Type="http://schemas.openxmlformats.org/officeDocument/2006/relationships/oleObject" Target="../embeddings/oleObject33.bin"/><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image" Target="../media/image6.png"/><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slideMaster" Target="../slideMasters/slideMaster1.xml"/><Relationship Id="rId1" Type="http://schemas.openxmlformats.org/officeDocument/2006/relationships/vmlDrawing" Target="../drawings/vmlDrawing19.vml"/><Relationship Id="rId6" Type="http://schemas.openxmlformats.org/officeDocument/2006/relationships/tags" Target="../tags/tag278.xml"/><Relationship Id="rId11" Type="http://schemas.openxmlformats.org/officeDocument/2006/relationships/tags" Target="../tags/tag283.xml"/><Relationship Id="rId24" Type="http://schemas.openxmlformats.org/officeDocument/2006/relationships/image" Target="../media/image5.emf"/><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oleObject" Target="../embeddings/oleObject34.bin"/><Relationship Id="rId10" Type="http://schemas.openxmlformats.org/officeDocument/2006/relationships/tags" Target="../tags/tag282.xml"/><Relationship Id="rId19" Type="http://schemas.openxmlformats.org/officeDocument/2006/relationships/tags" Target="../tags/tag291.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2.xml"/><Relationship Id="rId1" Type="http://schemas.openxmlformats.org/officeDocument/2006/relationships/vmlDrawing" Target="../drawings/vmlDrawing20.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310.xml"/><Relationship Id="rId1" Type="http://schemas.openxmlformats.org/officeDocument/2006/relationships/vmlDrawing" Target="../drawings/vmlDrawing2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1.xml"/><Relationship Id="rId1" Type="http://schemas.openxmlformats.org/officeDocument/2006/relationships/vmlDrawing" Target="../drawings/vmlDrawing2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2.xml"/><Relationship Id="rId1" Type="http://schemas.openxmlformats.org/officeDocument/2006/relationships/vmlDrawing" Target="../drawings/vmlDrawing24.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39.bin"/></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3" Type="http://schemas.openxmlformats.org/officeDocument/2006/relationships/tags" Target="../tags/tag314.xml"/><Relationship Id="rId21" Type="http://schemas.openxmlformats.org/officeDocument/2006/relationships/oleObject" Target="../embeddings/oleObject40.bin"/><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image" Target="../media/image6.png"/><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slideMaster" Target="../slideMasters/slideMaster2.xml"/><Relationship Id="rId1" Type="http://schemas.openxmlformats.org/officeDocument/2006/relationships/vmlDrawing" Target="../drawings/vmlDrawing25.v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image" Target="../media/image5.emf"/><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oleObject" Target="../embeddings/oleObject41.bin"/><Relationship Id="rId10" Type="http://schemas.openxmlformats.org/officeDocument/2006/relationships/tags" Target="../tags/tag321.xml"/><Relationship Id="rId19" Type="http://schemas.openxmlformats.org/officeDocument/2006/relationships/tags" Target="../tags/tag330.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tags" Target="../tags/tag342.xml"/><Relationship Id="rId18" Type="http://schemas.openxmlformats.org/officeDocument/2006/relationships/tags" Target="../tags/tag347.xml"/><Relationship Id="rId3" Type="http://schemas.openxmlformats.org/officeDocument/2006/relationships/tags" Target="../tags/tag332.xml"/><Relationship Id="rId21" Type="http://schemas.openxmlformats.org/officeDocument/2006/relationships/oleObject" Target="../embeddings/oleObject42.bin"/><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tags" Target="../tags/tag346.xml"/><Relationship Id="rId25" Type="http://schemas.openxmlformats.org/officeDocument/2006/relationships/image" Target="../media/image6.png"/><Relationship Id="rId2" Type="http://schemas.openxmlformats.org/officeDocument/2006/relationships/tags" Target="../tags/tag331.xml"/><Relationship Id="rId16" Type="http://schemas.openxmlformats.org/officeDocument/2006/relationships/tags" Target="../tags/tag345.xml"/><Relationship Id="rId20" Type="http://schemas.openxmlformats.org/officeDocument/2006/relationships/slideMaster" Target="../slideMasters/slideMaster2.xml"/><Relationship Id="rId1" Type="http://schemas.openxmlformats.org/officeDocument/2006/relationships/vmlDrawing" Target="../drawings/vmlDrawing26.vml"/><Relationship Id="rId6" Type="http://schemas.openxmlformats.org/officeDocument/2006/relationships/tags" Target="../tags/tag335.xml"/><Relationship Id="rId11" Type="http://schemas.openxmlformats.org/officeDocument/2006/relationships/tags" Target="../tags/tag340.xml"/><Relationship Id="rId24" Type="http://schemas.openxmlformats.org/officeDocument/2006/relationships/image" Target="../media/image5.emf"/><Relationship Id="rId5" Type="http://schemas.openxmlformats.org/officeDocument/2006/relationships/tags" Target="../tags/tag334.xml"/><Relationship Id="rId15" Type="http://schemas.openxmlformats.org/officeDocument/2006/relationships/tags" Target="../tags/tag344.xml"/><Relationship Id="rId23" Type="http://schemas.openxmlformats.org/officeDocument/2006/relationships/oleObject" Target="../embeddings/oleObject43.bin"/><Relationship Id="rId10" Type="http://schemas.openxmlformats.org/officeDocument/2006/relationships/tags" Target="../tags/tag339.xml"/><Relationship Id="rId19" Type="http://schemas.openxmlformats.org/officeDocument/2006/relationships/tags" Target="../tags/tag348.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 Id="rId22"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tags" Target="../tags/tag360.xml"/><Relationship Id="rId18" Type="http://schemas.openxmlformats.org/officeDocument/2006/relationships/tags" Target="../tags/tag365.xml"/><Relationship Id="rId3" Type="http://schemas.openxmlformats.org/officeDocument/2006/relationships/tags" Target="../tags/tag350.xml"/><Relationship Id="rId21" Type="http://schemas.openxmlformats.org/officeDocument/2006/relationships/oleObject" Target="../embeddings/oleObject44.bin"/><Relationship Id="rId7" Type="http://schemas.openxmlformats.org/officeDocument/2006/relationships/tags" Target="../tags/tag354.xml"/><Relationship Id="rId12" Type="http://schemas.openxmlformats.org/officeDocument/2006/relationships/tags" Target="../tags/tag359.xml"/><Relationship Id="rId17" Type="http://schemas.openxmlformats.org/officeDocument/2006/relationships/tags" Target="../tags/tag364.xml"/><Relationship Id="rId25" Type="http://schemas.openxmlformats.org/officeDocument/2006/relationships/image" Target="../media/image6.png"/><Relationship Id="rId2" Type="http://schemas.openxmlformats.org/officeDocument/2006/relationships/tags" Target="../tags/tag349.xml"/><Relationship Id="rId16" Type="http://schemas.openxmlformats.org/officeDocument/2006/relationships/tags" Target="../tags/tag363.xml"/><Relationship Id="rId20" Type="http://schemas.openxmlformats.org/officeDocument/2006/relationships/slideMaster" Target="../slideMasters/slideMaster2.xml"/><Relationship Id="rId1" Type="http://schemas.openxmlformats.org/officeDocument/2006/relationships/vmlDrawing" Target="../drawings/vmlDrawing27.vml"/><Relationship Id="rId6" Type="http://schemas.openxmlformats.org/officeDocument/2006/relationships/tags" Target="../tags/tag353.xml"/><Relationship Id="rId11" Type="http://schemas.openxmlformats.org/officeDocument/2006/relationships/tags" Target="../tags/tag358.xml"/><Relationship Id="rId24" Type="http://schemas.openxmlformats.org/officeDocument/2006/relationships/image" Target="../media/image5.emf"/><Relationship Id="rId5" Type="http://schemas.openxmlformats.org/officeDocument/2006/relationships/tags" Target="../tags/tag352.xml"/><Relationship Id="rId15" Type="http://schemas.openxmlformats.org/officeDocument/2006/relationships/tags" Target="../tags/tag362.xml"/><Relationship Id="rId23" Type="http://schemas.openxmlformats.org/officeDocument/2006/relationships/oleObject" Target="../embeddings/oleObject45.bin"/><Relationship Id="rId10" Type="http://schemas.openxmlformats.org/officeDocument/2006/relationships/tags" Target="../tags/tag357.xml"/><Relationship Id="rId19" Type="http://schemas.openxmlformats.org/officeDocument/2006/relationships/tags" Target="../tags/tag366.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tags" Target="../tags/tag361.xml"/><Relationship Id="rId22"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tags" Target="../tags/tag378.xml"/><Relationship Id="rId18" Type="http://schemas.openxmlformats.org/officeDocument/2006/relationships/tags" Target="../tags/tag383.xml"/><Relationship Id="rId3" Type="http://schemas.openxmlformats.org/officeDocument/2006/relationships/tags" Target="../tags/tag368.xml"/><Relationship Id="rId21" Type="http://schemas.openxmlformats.org/officeDocument/2006/relationships/oleObject" Target="../embeddings/oleObject46.bin"/><Relationship Id="rId7" Type="http://schemas.openxmlformats.org/officeDocument/2006/relationships/tags" Target="../tags/tag372.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image" Target="../media/image6.png"/><Relationship Id="rId2" Type="http://schemas.openxmlformats.org/officeDocument/2006/relationships/tags" Target="../tags/tag367.xml"/><Relationship Id="rId16" Type="http://schemas.openxmlformats.org/officeDocument/2006/relationships/tags" Target="../tags/tag381.xml"/><Relationship Id="rId20" Type="http://schemas.openxmlformats.org/officeDocument/2006/relationships/slideMaster" Target="../slideMasters/slideMaster2.xml"/><Relationship Id="rId1" Type="http://schemas.openxmlformats.org/officeDocument/2006/relationships/vmlDrawing" Target="../drawings/vmlDrawing28.vml"/><Relationship Id="rId6" Type="http://schemas.openxmlformats.org/officeDocument/2006/relationships/tags" Target="../tags/tag371.xml"/><Relationship Id="rId11" Type="http://schemas.openxmlformats.org/officeDocument/2006/relationships/tags" Target="../tags/tag376.xml"/><Relationship Id="rId24" Type="http://schemas.openxmlformats.org/officeDocument/2006/relationships/image" Target="../media/image5.emf"/><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oleObject" Target="../embeddings/oleObject47.bin"/><Relationship Id="rId10" Type="http://schemas.openxmlformats.org/officeDocument/2006/relationships/tags" Target="../tags/tag375.xml"/><Relationship Id="rId19" Type="http://schemas.openxmlformats.org/officeDocument/2006/relationships/tags" Target="../tags/tag384.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3" Type="http://schemas.openxmlformats.org/officeDocument/2006/relationships/tags" Target="../tags/tag386.xml"/><Relationship Id="rId21" Type="http://schemas.openxmlformats.org/officeDocument/2006/relationships/oleObject" Target="../embeddings/oleObject48.bin"/><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image" Target="../media/image6.png"/><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slideMaster" Target="../slideMasters/slideMaster2.xml"/><Relationship Id="rId1" Type="http://schemas.openxmlformats.org/officeDocument/2006/relationships/vmlDrawing" Target="../drawings/vmlDrawing29.v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image" Target="../media/image5.emf"/><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oleObject" Target="../embeddings/oleObject49.bin"/><Relationship Id="rId10" Type="http://schemas.openxmlformats.org/officeDocument/2006/relationships/tags" Target="../tags/tag393.xml"/><Relationship Id="rId19" Type="http://schemas.openxmlformats.org/officeDocument/2006/relationships/tags" Target="../tags/tag402.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tags" Target="../tags/tag414.xml"/><Relationship Id="rId18" Type="http://schemas.openxmlformats.org/officeDocument/2006/relationships/tags" Target="../tags/tag419.xml"/><Relationship Id="rId3" Type="http://schemas.openxmlformats.org/officeDocument/2006/relationships/tags" Target="../tags/tag404.xml"/><Relationship Id="rId21" Type="http://schemas.openxmlformats.org/officeDocument/2006/relationships/oleObject" Target="../embeddings/oleObject50.bin"/><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image" Target="../media/image6.png"/><Relationship Id="rId2" Type="http://schemas.openxmlformats.org/officeDocument/2006/relationships/tags" Target="../tags/tag403.xml"/><Relationship Id="rId16" Type="http://schemas.openxmlformats.org/officeDocument/2006/relationships/tags" Target="../tags/tag417.xml"/><Relationship Id="rId20" Type="http://schemas.openxmlformats.org/officeDocument/2006/relationships/slideMaster" Target="../slideMasters/slideMaster2.xml"/><Relationship Id="rId1" Type="http://schemas.openxmlformats.org/officeDocument/2006/relationships/vmlDrawing" Target="../drawings/vmlDrawing30.v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image" Target="../media/image5.emf"/><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oleObject" Target="../embeddings/oleObject51.bin"/><Relationship Id="rId10" Type="http://schemas.openxmlformats.org/officeDocument/2006/relationships/tags" Target="../tags/tag411.xml"/><Relationship Id="rId19" Type="http://schemas.openxmlformats.org/officeDocument/2006/relationships/tags" Target="../tags/tag420.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3" Type="http://schemas.openxmlformats.org/officeDocument/2006/relationships/tags" Target="../tags/tag422.xml"/><Relationship Id="rId21" Type="http://schemas.openxmlformats.org/officeDocument/2006/relationships/oleObject" Target="../embeddings/oleObject52.bin"/><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image" Target="../media/image6.png"/><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slideMaster" Target="../slideMasters/slideMaster2.xml"/><Relationship Id="rId1" Type="http://schemas.openxmlformats.org/officeDocument/2006/relationships/vmlDrawing" Target="../drawings/vmlDrawing31.v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image" Target="../media/image5.emf"/><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oleObject" Target="../embeddings/oleObject53.bin"/><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9.xml"/><Relationship Id="rId1" Type="http://schemas.openxmlformats.org/officeDocument/2006/relationships/vmlDrawing" Target="../drawings/vmlDrawing32.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tags" Target="../tags/tag23.xml"/><Relationship Id="rId21" Type="http://schemas.openxmlformats.org/officeDocument/2006/relationships/oleObject" Target="../embeddings/oleObject5.bin"/><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image" Target="../media/image6.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5.emf"/><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oleObject" Target="../embeddings/oleObject6.bin"/><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21" Type="http://schemas.openxmlformats.org/officeDocument/2006/relationships/oleObject" Target="../embeddings/oleObject7.bin"/><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image" Target="../media/image6.png"/><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image" Target="../media/image5.emf"/><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oleObject" Target="../embeddings/oleObject8.bin"/><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3" Type="http://schemas.openxmlformats.org/officeDocument/2006/relationships/tags" Target="../tags/tag59.xml"/><Relationship Id="rId21" Type="http://schemas.openxmlformats.org/officeDocument/2006/relationships/oleObject" Target="../embeddings/oleObject9.bin"/><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6.pn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5.emf"/><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oleObject" Target="../embeddings/oleObject10.bin"/><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oleObject" Target="../embeddings/oleObject11.bin"/><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image" Target="../media/image6.png"/><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image" Target="../media/image5.emf"/><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oleObject" Target="../embeddings/oleObject12.bin"/><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ags" Target="../tags/tag95.xml"/><Relationship Id="rId21" Type="http://schemas.openxmlformats.org/officeDocument/2006/relationships/oleObject" Target="../embeddings/oleObject13.bin"/><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image" Target="../media/image6.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5.emf"/><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oleObject" Target="../embeddings/oleObject14.bin"/><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tags" Target="../tags/tag113.xml"/><Relationship Id="rId21" Type="http://schemas.openxmlformats.org/officeDocument/2006/relationships/oleObject" Target="../embeddings/oleObject15.bin"/><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image" Target="../media/image6.png"/><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image" Target="../media/image5.emf"/><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oleObject" Target="../embeddings/oleObject16.bin"/><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42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dirty="0">
              <a:solidFill>
                <a:srgbClr val="FFFFFF"/>
              </a:solidFill>
              <a:latin typeface="+mn-lt"/>
            </a:endParaRPr>
          </a:p>
        </p:txBody>
      </p:sp>
      <p:sp>
        <p:nvSpPr>
          <p:cNvPr id="26" name="Disclaimer-English (United States)" hidden="1"/>
          <p:cNvSpPr>
            <a:spLocks noChangeArrowheads="1"/>
          </p:cNvSpPr>
          <p:nvPr userDrawn="1"/>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baseline="0" dirty="0">
                <a:solidFill>
                  <a:srgbClr val="FFFFFF"/>
                </a:solidFill>
                <a:latin typeface="+mn-lt"/>
              </a:rPr>
              <a:t>CONFIDENTIAL AND PROPRIETARY</a:t>
            </a:r>
          </a:p>
          <a:p>
            <a:pPr defTabSz="804863" eaLnBrk="0" hangingPunct="0"/>
            <a:r>
              <a:rPr lang="en-US" sz="800" baseline="0" dirty="0">
                <a:solidFill>
                  <a:srgbClr val="FFFFFF"/>
                </a:solidFill>
                <a:latin typeface="+mn-lt"/>
              </a:rPr>
              <a:t>Any use of this material without specific permission of McKinsey &amp; Company is strictly prohibited</a:t>
            </a:r>
          </a:p>
        </p:txBody>
      </p:sp>
      <p:pic>
        <p:nvPicPr>
          <p:cNvPr id="11" name="Resim 10">
            <a:extLst>
              <a:ext uri="{FF2B5EF4-FFF2-40B4-BE49-F238E27FC236}">
                <a16:creationId xmlns="" xmlns:a16="http://schemas.microsoft.com/office/drawing/2014/main" id="{86B66F9E-735A-49DD-80B4-EA35EB0E1F7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 b="25947"/>
          <a:stretch/>
        </p:blipFill>
        <p:spPr>
          <a:xfrm>
            <a:off x="3175" y="3176"/>
            <a:ext cx="8958263" cy="6718300"/>
          </a:xfrm>
          <a:prstGeom prst="rect">
            <a:avLst/>
          </a:prstGeom>
        </p:spPr>
      </p:pic>
      <p:sp>
        <p:nvSpPr>
          <p:cNvPr id="12" name="Dikdörtgen 6">
            <a:extLst>
              <a:ext uri="{FF2B5EF4-FFF2-40B4-BE49-F238E27FC236}">
                <a16:creationId xmlns="" xmlns:a16="http://schemas.microsoft.com/office/drawing/2014/main" id="{00665A9E-E162-4C5E-9A17-3DCAF065CB0C}"/>
              </a:ext>
            </a:extLst>
          </p:cNvPr>
          <p:cNvSpPr/>
          <p:nvPr userDrawn="1"/>
        </p:nvSpPr>
        <p:spPr>
          <a:xfrm>
            <a:off x="0" y="3693938"/>
            <a:ext cx="8178800" cy="70788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endParaRPr lang="tr-TR" sz="4000" b="1" i="1" dirty="0">
              <a:solidFill>
                <a:schemeClr val="bg1"/>
              </a:solidFill>
              <a:latin typeface="Arial" panose="020B0604020202020204" pitchFamily="34" charset="0"/>
              <a:cs typeface="Arial" panose="020B0604020202020204" pitchFamily="34" charset="0"/>
            </a:endParaRPr>
          </a:p>
        </p:txBody>
      </p:sp>
      <p:sp>
        <p:nvSpPr>
          <p:cNvPr id="13" name="Dikdörtgen 7">
            <a:extLst>
              <a:ext uri="{FF2B5EF4-FFF2-40B4-BE49-F238E27FC236}">
                <a16:creationId xmlns="" xmlns:a16="http://schemas.microsoft.com/office/drawing/2014/main" id="{F82B4FE7-143E-4040-BD1B-55600A3C64BF}"/>
              </a:ext>
            </a:extLst>
          </p:cNvPr>
          <p:cNvSpPr/>
          <p:nvPr userDrawn="1"/>
        </p:nvSpPr>
        <p:spPr>
          <a:xfrm>
            <a:off x="0" y="1"/>
            <a:ext cx="8961438" cy="628649"/>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a:extLst>
              <a:ext uri="{FF2B5EF4-FFF2-40B4-BE49-F238E27FC236}">
                <a16:creationId xmlns="" xmlns:a16="http://schemas.microsoft.com/office/drawing/2014/main" id="{FD888BFF-98FA-4415-AC91-7493E6D38010}"/>
              </a:ext>
            </a:extLst>
          </p:cNvPr>
          <p:cNvSpPr/>
          <p:nvPr userDrawn="1"/>
        </p:nvSpPr>
        <p:spPr>
          <a:xfrm>
            <a:off x="258349" y="162391"/>
            <a:ext cx="2344173" cy="2344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v</a:t>
            </a:r>
          </a:p>
        </p:txBody>
      </p:sp>
      <p:pic>
        <p:nvPicPr>
          <p:cNvPr id="19" name="Resim 9">
            <a:extLst>
              <a:ext uri="{FF2B5EF4-FFF2-40B4-BE49-F238E27FC236}">
                <a16:creationId xmlns="" xmlns:a16="http://schemas.microsoft.com/office/drawing/2014/main" id="{75A3BF43-610D-4A15-B6C1-640A96DED7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2503" y="314325"/>
            <a:ext cx="2035865" cy="2037025"/>
          </a:xfrm>
          <a:prstGeom prst="rect">
            <a:avLst/>
          </a:prstGeom>
        </p:spPr>
      </p:pic>
    </p:spTree>
    <p:extLst>
      <p:ext uri="{BB962C8B-B14F-4D97-AF65-F5344CB8AC3E}">
        <p14:creationId xmlns:p14="http://schemas.microsoft.com/office/powerpoint/2010/main" val="170246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9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6534"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535"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94499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0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7558"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7559"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923032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1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8582"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8583"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61627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960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960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8546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0630"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0631"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27763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4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1654"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655"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400417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5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2678"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679"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42863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3702"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703"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74037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7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472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472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0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Başlık Slaydı">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82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cument type" hidden="1"/>
          <p:cNvSpPr txBox="1">
            <a:spLocks noChangeArrowheads="1"/>
          </p:cNvSpPr>
          <p:nvPr userDrawn="1"/>
        </p:nvSpPr>
        <p:spPr bwMode="gray">
          <a:xfrm>
            <a:off x="2268538" y="3582988"/>
            <a:ext cx="62309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CF142B"/>
                </a:solidFill>
                <a:latin typeface="Arial"/>
              </a:rPr>
              <a:t>Document type | Date</a:t>
            </a:r>
          </a:p>
        </p:txBody>
      </p:sp>
      <p:sp>
        <p:nvSpPr>
          <p:cNvPr id="4"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5" name="Disclaimer-English (United States)" hidden="1"/>
          <p:cNvSpPr>
            <a:spLocks noChangeArrowheads="1"/>
          </p:cNvSpPr>
          <p:nvPr userDrawn="1"/>
        </p:nvSpPr>
        <p:spPr bwMode="black">
          <a:xfrm>
            <a:off x="2268538" y="6288088"/>
            <a:ext cx="35448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a:defRPr sz="1600">
                <a:solidFill>
                  <a:schemeClr val="tx1"/>
                </a:solidFill>
                <a:latin typeface="Arial" panose="020B0604020202020204" pitchFamily="34" charset="0"/>
              </a:defRPr>
            </a:lvl1pPr>
            <a:lvl2pPr marL="742950" indent="-285750" defTabSz="804863">
              <a:defRPr sz="1600">
                <a:solidFill>
                  <a:schemeClr val="tx1"/>
                </a:solidFill>
                <a:latin typeface="Arial" panose="020B0604020202020204" pitchFamily="34" charset="0"/>
              </a:defRPr>
            </a:lvl2pPr>
            <a:lvl3pPr marL="1143000" indent="-228600" defTabSz="804863">
              <a:defRPr sz="1600">
                <a:solidFill>
                  <a:schemeClr val="tx1"/>
                </a:solidFill>
                <a:latin typeface="Arial" panose="020B0604020202020204" pitchFamily="34" charset="0"/>
              </a:defRPr>
            </a:lvl3pPr>
            <a:lvl4pPr marL="1600200" indent="-228600" defTabSz="804863">
              <a:defRPr sz="1600">
                <a:solidFill>
                  <a:schemeClr val="tx1"/>
                </a:solidFill>
                <a:latin typeface="Arial" panose="020B0604020202020204" pitchFamily="34" charset="0"/>
              </a:defRPr>
            </a:lvl4pPr>
            <a:lvl5pPr marL="2057400" indent="-228600" defTabSz="804863">
              <a:defRPr sz="1600">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sz="800" smtClean="0">
                <a:solidFill>
                  <a:srgbClr val="FFFFFF"/>
                </a:solidFill>
              </a:rPr>
              <a:t>CONFIDENTIAL AND PROPRIETARY</a:t>
            </a:r>
          </a:p>
          <a:p>
            <a:pPr>
              <a:defRPr/>
            </a:pPr>
            <a:r>
              <a:rPr lang="en-US" sz="800" smtClean="0">
                <a:solidFill>
                  <a:srgbClr val="FFFFFF"/>
                </a:solidFill>
              </a:rPr>
              <a:t>Any use of this material without specific permission of McKinsey &amp; Company is strictly prohibited</a:t>
            </a:r>
          </a:p>
        </p:txBody>
      </p:sp>
      <p:sp>
        <p:nvSpPr>
          <p:cNvPr id="10"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11" name="Dikdörtgen 10"/>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12"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13"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15" name="Resim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77790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zen asıl">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2839239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627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oc id" hidden="1"/>
          <p:cNvSpPr>
            <a:spLocks noChangeArrowheads="1"/>
          </p:cNvSpPr>
          <p:nvPr userDrawn="1"/>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baseline="0" dirty="0">
              <a:solidFill>
                <a:srgbClr val="808080"/>
              </a:solidFill>
              <a:latin typeface="+mn-lt"/>
              <a:ea typeface="+mn-ea"/>
            </a:endParaRPr>
          </a:p>
        </p:txBody>
      </p:sp>
      <p:sp>
        <p:nvSpPr>
          <p:cNvPr id="9" name="Dikdörtgen 8"/>
          <p:cNvSpPr/>
          <p:nvPr userDrawn="1"/>
        </p:nvSpPr>
        <p:spPr>
          <a:xfrm>
            <a:off x="-144333" y="8769105"/>
            <a:ext cx="8961438" cy="2042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12" name="Slide Number"/>
          <p:cNvSpPr txBox="1">
            <a:spLocks/>
          </p:cNvSpPr>
          <p:nvPr userDrawn="1"/>
        </p:nvSpPr>
        <p:spPr bwMode="auto">
          <a:xfrm>
            <a:off x="8420230" y="8820535"/>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rgbClr val="808080"/>
                </a:solidFill>
                <a:latin typeface="+mn-lt"/>
              </a:rPr>
              <a:pPr/>
              <a:t>‹#›</a:t>
            </a:fld>
            <a:endParaRPr lang="en-US" sz="800" baseline="0" dirty="0">
              <a:solidFill>
                <a:srgbClr val="808080"/>
              </a:solidFill>
              <a:latin typeface="+mn-lt"/>
            </a:endParaRPr>
          </a:p>
        </p:txBody>
      </p:sp>
      <p:sp>
        <p:nvSpPr>
          <p:cNvPr id="19" name="Dikdörtgen 18"/>
          <p:cNvSpPr/>
          <p:nvPr userDrawn="1"/>
        </p:nvSpPr>
        <p:spPr>
          <a:xfrm>
            <a:off x="27116" y="8767635"/>
            <a:ext cx="1514967" cy="215444"/>
          </a:xfrm>
          <a:prstGeom prst="rect">
            <a:avLst/>
          </a:prstGeom>
        </p:spPr>
        <p:txBody>
          <a:bodyPr wrap="none">
            <a:spAutoFit/>
          </a:bodyPr>
          <a:lstStyle/>
          <a:p>
            <a:pPr algn="l"/>
            <a:r>
              <a:rPr lang="tr-TR" sz="800" b="0" spc="-8" dirty="0" smtClean="0">
                <a:solidFill>
                  <a:srgbClr val="808080"/>
                </a:solidFill>
                <a:latin typeface="Arial" panose="020B0604020202020204" pitchFamily="34" charset="0"/>
                <a:cs typeface="Arial" panose="020B0604020202020204" pitchFamily="34" charset="0"/>
              </a:rPr>
              <a:t>Strateji  </a:t>
            </a:r>
            <a:r>
              <a:rPr lang="tr-TR" sz="800" b="0" spc="-4" dirty="0" smtClean="0">
                <a:solidFill>
                  <a:srgbClr val="808080"/>
                </a:solidFill>
                <a:latin typeface="Arial" panose="020B0604020202020204" pitchFamily="34" charset="0"/>
                <a:cs typeface="Arial" panose="020B0604020202020204" pitchFamily="34" charset="0"/>
              </a:rPr>
              <a:t>Geliştirme Başkanlığı</a:t>
            </a:r>
            <a:endParaRPr lang="es-ES" sz="800" b="0" kern="0" dirty="0">
              <a:solidFill>
                <a:srgbClr val="808080"/>
              </a:solidFill>
              <a:latin typeface="Arial" panose="020B0604020202020204" pitchFamily="34" charset="0"/>
              <a:cs typeface="Arial" panose="020B0604020202020204" pitchFamily="34" charset="0"/>
            </a:endParaRPr>
          </a:p>
        </p:txBody>
      </p:sp>
      <p:sp>
        <p:nvSpPr>
          <p:cNvPr id="20" name="Dikdörtgen 19"/>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21"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22"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itle 10"/>
          <p:cNvSpPr>
            <a:spLocks noGrp="1"/>
          </p:cNvSpPr>
          <p:nvPr>
            <p:ph type="title"/>
          </p:nvPr>
        </p:nvSpPr>
        <p:spPr>
          <a:xfrm>
            <a:off x="928932" y="591959"/>
            <a:ext cx="7349491" cy="276999"/>
          </a:xfrm>
        </p:spPr>
        <p:txBody>
          <a:bodyPr/>
          <a:lstStyle>
            <a:lvl1pPr>
              <a:defRPr sz="1800" b="1">
                <a:solidFill>
                  <a:schemeClr val="tx1">
                    <a:lumMod val="65000"/>
                    <a:lumOff val="35000"/>
                  </a:schemeClr>
                </a:solidFill>
              </a:defRPr>
            </a:lvl1pPr>
          </a:lstStyle>
          <a:p>
            <a:r>
              <a:rPr lang="tr-TR" dirty="0"/>
              <a:t>Asıl başlık stili için tıklayın</a:t>
            </a:r>
            <a:endParaRPr lang="en-US" dirty="0"/>
          </a:p>
        </p:txBody>
      </p:sp>
      <p:sp>
        <p:nvSpPr>
          <p:cNvPr id="3" name="Oval 2"/>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2" name="Resim 1"/>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220367773"/>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38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CF142B"/>
                </a:solidFill>
                <a:latin typeface="Arial"/>
              </a:rPr>
              <a:t>Document type | Date</a:t>
            </a:r>
          </a:p>
        </p:txBody>
      </p:sp>
      <p:sp>
        <p:nvSpPr>
          <p:cNvPr id="5"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26" name="Disclaimer-English (United States)" hidden="1"/>
          <p:cNvSpPr>
            <a:spLocks noChangeArrowheads="1"/>
          </p:cNvSpPr>
          <p:nvPr userDrawn="1"/>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dirty="0">
                <a:solidFill>
                  <a:srgbClr val="FFFFFF"/>
                </a:solidFill>
                <a:latin typeface="Arial"/>
              </a:rPr>
              <a:t>CONFIDENTIAL AND PROPRIETARY</a:t>
            </a:r>
          </a:p>
          <a:p>
            <a:pPr defTabSz="804863" eaLnBrk="0" hangingPunct="0"/>
            <a:r>
              <a:rPr lang="en-US" sz="800" dirty="0">
                <a:solidFill>
                  <a:srgbClr val="FFFFFF"/>
                </a:solidFill>
                <a:latin typeface="Arial"/>
              </a:rPr>
              <a:t>Any use of this material without specific permission of McKinsey &amp; Company is strictly prohibited</a:t>
            </a:r>
          </a:p>
        </p:txBody>
      </p:sp>
      <p:pic>
        <p:nvPicPr>
          <p:cNvPr id="11" name="Resim 10">
            <a:extLst>
              <a:ext uri="{FF2B5EF4-FFF2-40B4-BE49-F238E27FC236}">
                <a16:creationId xmlns="" xmlns:a16="http://schemas.microsoft.com/office/drawing/2014/main" id="{86B66F9E-735A-49DD-80B4-EA35EB0E1F7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 b="25947"/>
          <a:stretch/>
        </p:blipFill>
        <p:spPr>
          <a:xfrm>
            <a:off x="3175" y="3176"/>
            <a:ext cx="8958263" cy="6718300"/>
          </a:xfrm>
          <a:prstGeom prst="rect">
            <a:avLst/>
          </a:prstGeom>
        </p:spPr>
      </p:pic>
      <p:sp>
        <p:nvSpPr>
          <p:cNvPr id="12" name="Dikdörtgen 6">
            <a:extLst>
              <a:ext uri="{FF2B5EF4-FFF2-40B4-BE49-F238E27FC236}">
                <a16:creationId xmlns="" xmlns:a16="http://schemas.microsoft.com/office/drawing/2014/main" id="{00665A9E-E162-4C5E-9A17-3DCAF065CB0C}"/>
              </a:ext>
            </a:extLst>
          </p:cNvPr>
          <p:cNvSpPr/>
          <p:nvPr userDrawn="1"/>
        </p:nvSpPr>
        <p:spPr>
          <a:xfrm>
            <a:off x="0" y="3693938"/>
            <a:ext cx="8178800" cy="70788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endParaRPr lang="tr-TR" sz="4000" b="1" i="1" dirty="0">
              <a:solidFill>
                <a:srgbClr val="FFFFFF"/>
              </a:solidFill>
              <a:cs typeface="Arial" panose="020B0604020202020204" pitchFamily="34" charset="0"/>
            </a:endParaRPr>
          </a:p>
        </p:txBody>
      </p:sp>
      <p:sp>
        <p:nvSpPr>
          <p:cNvPr id="13" name="Dikdörtgen 7">
            <a:extLst>
              <a:ext uri="{FF2B5EF4-FFF2-40B4-BE49-F238E27FC236}">
                <a16:creationId xmlns="" xmlns:a16="http://schemas.microsoft.com/office/drawing/2014/main" id="{F82B4FE7-143E-4040-BD1B-55600A3C64BF}"/>
              </a:ext>
            </a:extLst>
          </p:cNvPr>
          <p:cNvSpPr/>
          <p:nvPr userDrawn="1"/>
        </p:nvSpPr>
        <p:spPr>
          <a:xfrm>
            <a:off x="0" y="1"/>
            <a:ext cx="8961438" cy="628649"/>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8" name="Oval 17">
            <a:extLst>
              <a:ext uri="{FF2B5EF4-FFF2-40B4-BE49-F238E27FC236}">
                <a16:creationId xmlns="" xmlns:a16="http://schemas.microsoft.com/office/drawing/2014/main" id="{FD888BFF-98FA-4415-AC91-7493E6D38010}"/>
              </a:ext>
            </a:extLst>
          </p:cNvPr>
          <p:cNvSpPr/>
          <p:nvPr userDrawn="1"/>
        </p:nvSpPr>
        <p:spPr>
          <a:xfrm>
            <a:off x="258349" y="162391"/>
            <a:ext cx="2344173" cy="2344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rgbClr val="FFFFFF"/>
                </a:solidFill>
              </a:rPr>
              <a:t>v</a:t>
            </a:r>
          </a:p>
        </p:txBody>
      </p:sp>
      <p:pic>
        <p:nvPicPr>
          <p:cNvPr id="19" name="Resim 9">
            <a:extLst>
              <a:ext uri="{FF2B5EF4-FFF2-40B4-BE49-F238E27FC236}">
                <a16:creationId xmlns="" xmlns:a16="http://schemas.microsoft.com/office/drawing/2014/main" id="{75A3BF43-610D-4A15-B6C1-640A96DED7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2503" y="314325"/>
            <a:ext cx="2035865" cy="2037025"/>
          </a:xfrm>
          <a:prstGeom prst="rect">
            <a:avLst/>
          </a:prstGeom>
        </p:spPr>
      </p:pic>
    </p:spTree>
    <p:extLst>
      <p:ext uri="{BB962C8B-B14F-4D97-AF65-F5344CB8AC3E}">
        <p14:creationId xmlns:p14="http://schemas.microsoft.com/office/powerpoint/2010/main" val="246712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zen asıl">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4839"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oc id" hidden="1"/>
          <p:cNvSpPr>
            <a:spLocks noChangeArrowheads="1"/>
          </p:cNvSpPr>
          <p:nvPr userDrawn="1"/>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sp>
        <p:nvSpPr>
          <p:cNvPr id="9" name="Dikdörtgen 8"/>
          <p:cNvSpPr/>
          <p:nvPr userDrawn="1"/>
        </p:nvSpPr>
        <p:spPr>
          <a:xfrm>
            <a:off x="-144333" y="8769105"/>
            <a:ext cx="8961438" cy="2042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12" name="Slide Number"/>
          <p:cNvSpPr txBox="1">
            <a:spLocks/>
          </p:cNvSpPr>
          <p:nvPr userDrawn="1"/>
        </p:nvSpPr>
        <p:spPr bwMode="auto">
          <a:xfrm>
            <a:off x="8420230" y="8820535"/>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808080"/>
                </a:solidFill>
              </a:rPr>
              <a:pPr/>
              <a:t>‹#›</a:t>
            </a:fld>
            <a:endParaRPr lang="en-US" sz="800" dirty="0">
              <a:solidFill>
                <a:srgbClr val="808080"/>
              </a:solidFill>
            </a:endParaRPr>
          </a:p>
        </p:txBody>
      </p:sp>
      <p:sp>
        <p:nvSpPr>
          <p:cNvPr id="19" name="Dikdörtgen 18"/>
          <p:cNvSpPr/>
          <p:nvPr userDrawn="1"/>
        </p:nvSpPr>
        <p:spPr>
          <a:xfrm>
            <a:off x="27116" y="8767635"/>
            <a:ext cx="1514967" cy="215444"/>
          </a:xfrm>
          <a:prstGeom prst="rect">
            <a:avLst/>
          </a:prstGeom>
        </p:spPr>
        <p:txBody>
          <a:bodyPr wrap="none">
            <a:spAutoFit/>
          </a:bodyPr>
          <a:lstStyle/>
          <a:p>
            <a:r>
              <a:rPr lang="tr-TR" sz="800" spc="-8" dirty="0" smtClean="0">
                <a:solidFill>
                  <a:srgbClr val="808080"/>
                </a:solidFill>
                <a:latin typeface="Arial" panose="020B0604020202020204" pitchFamily="34" charset="0"/>
                <a:cs typeface="Arial" panose="020B0604020202020204" pitchFamily="34" charset="0"/>
              </a:rPr>
              <a:t>Strateji  </a:t>
            </a:r>
            <a:r>
              <a:rPr lang="tr-TR" sz="800" spc="-4" dirty="0" smtClean="0">
                <a:solidFill>
                  <a:srgbClr val="808080"/>
                </a:solidFill>
                <a:latin typeface="Arial" panose="020B0604020202020204" pitchFamily="34" charset="0"/>
                <a:cs typeface="Arial" panose="020B0604020202020204" pitchFamily="34" charset="0"/>
              </a:rPr>
              <a:t>Geliştirme Başkanlığı</a:t>
            </a:r>
            <a:endParaRPr lang="es-ES" sz="800" kern="0" dirty="0">
              <a:solidFill>
                <a:srgbClr val="808080"/>
              </a:solidFill>
              <a:latin typeface="Arial" panose="020B0604020202020204" pitchFamily="34" charset="0"/>
              <a:cs typeface="Arial" panose="020B0604020202020204" pitchFamily="34" charset="0"/>
            </a:endParaRPr>
          </a:p>
        </p:txBody>
      </p:sp>
      <p:sp>
        <p:nvSpPr>
          <p:cNvPr id="20" name="Dikdörtgen 19"/>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21"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22"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6" name="Title 10"/>
          <p:cNvSpPr>
            <a:spLocks noGrp="1"/>
          </p:cNvSpPr>
          <p:nvPr>
            <p:ph type="title"/>
          </p:nvPr>
        </p:nvSpPr>
        <p:spPr>
          <a:xfrm>
            <a:off x="928932" y="591959"/>
            <a:ext cx="7349491" cy="276999"/>
          </a:xfrm>
        </p:spPr>
        <p:txBody>
          <a:bodyPr/>
          <a:lstStyle>
            <a:lvl1pPr>
              <a:defRPr sz="1800" b="1">
                <a:solidFill>
                  <a:schemeClr val="tx1">
                    <a:lumMod val="65000"/>
                    <a:lumOff val="35000"/>
                  </a:schemeClr>
                </a:solidFill>
              </a:defRPr>
            </a:lvl1pPr>
          </a:lstStyle>
          <a:p>
            <a:r>
              <a:rPr lang="tr-TR" dirty="0"/>
              <a:t>Asıl başlık stili için tıklayın</a:t>
            </a:r>
            <a:endParaRPr lang="en-US" dirty="0"/>
          </a:p>
        </p:txBody>
      </p:sp>
      <p:sp>
        <p:nvSpPr>
          <p:cNvPr id="3" name="Oval 2"/>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2" name="Resim 1"/>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2992386519"/>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Başlık Slaydı">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586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cument type" hidden="1"/>
          <p:cNvSpPr txBox="1">
            <a:spLocks noChangeArrowheads="1"/>
          </p:cNvSpPr>
          <p:nvPr userDrawn="1"/>
        </p:nvSpPr>
        <p:spPr bwMode="gray">
          <a:xfrm>
            <a:off x="2268538" y="3582988"/>
            <a:ext cx="62309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CF142B"/>
                </a:solidFill>
                <a:latin typeface="Arial"/>
              </a:rPr>
              <a:t>Document type | Date</a:t>
            </a:r>
          </a:p>
        </p:txBody>
      </p:sp>
      <p:sp>
        <p:nvSpPr>
          <p:cNvPr id="4"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5" name="Disclaimer-English (United States)" hidden="1"/>
          <p:cNvSpPr>
            <a:spLocks noChangeArrowheads="1"/>
          </p:cNvSpPr>
          <p:nvPr userDrawn="1"/>
        </p:nvSpPr>
        <p:spPr bwMode="black">
          <a:xfrm>
            <a:off x="2268538" y="6288088"/>
            <a:ext cx="35448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a:defRPr sz="1600">
                <a:solidFill>
                  <a:schemeClr val="tx1"/>
                </a:solidFill>
                <a:latin typeface="Arial" panose="020B0604020202020204" pitchFamily="34" charset="0"/>
              </a:defRPr>
            </a:lvl1pPr>
            <a:lvl2pPr marL="742950" indent="-285750" defTabSz="804863">
              <a:defRPr sz="1600">
                <a:solidFill>
                  <a:schemeClr val="tx1"/>
                </a:solidFill>
                <a:latin typeface="Arial" panose="020B0604020202020204" pitchFamily="34" charset="0"/>
              </a:defRPr>
            </a:lvl2pPr>
            <a:lvl3pPr marL="1143000" indent="-228600" defTabSz="804863">
              <a:defRPr sz="1600">
                <a:solidFill>
                  <a:schemeClr val="tx1"/>
                </a:solidFill>
                <a:latin typeface="Arial" panose="020B0604020202020204" pitchFamily="34" charset="0"/>
              </a:defRPr>
            </a:lvl3pPr>
            <a:lvl4pPr marL="1600200" indent="-228600" defTabSz="804863">
              <a:defRPr sz="1600">
                <a:solidFill>
                  <a:schemeClr val="tx1"/>
                </a:solidFill>
                <a:latin typeface="Arial" panose="020B0604020202020204" pitchFamily="34" charset="0"/>
              </a:defRPr>
            </a:lvl4pPr>
            <a:lvl5pPr marL="2057400" indent="-228600" defTabSz="804863">
              <a:defRPr sz="1600">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sz="800" smtClean="0">
                <a:solidFill>
                  <a:srgbClr val="FFFFFF"/>
                </a:solidFill>
              </a:rPr>
              <a:t>CONFIDENTIAL AND PROPRIETARY</a:t>
            </a:r>
          </a:p>
          <a:p>
            <a:pPr>
              <a:defRPr/>
            </a:pPr>
            <a:r>
              <a:rPr lang="en-US" sz="800" smtClean="0">
                <a:solidFill>
                  <a:srgbClr val="FFFFFF"/>
                </a:solidFill>
              </a:rPr>
              <a:t>Any use of this material without specific permission of McKinsey &amp; Company is strictly prohibited</a:t>
            </a:r>
          </a:p>
        </p:txBody>
      </p:sp>
      <p:sp>
        <p:nvSpPr>
          <p:cNvPr id="10"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11" name="Dikdörtgen 10"/>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12"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13"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4" name="Oval 13"/>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15" name="Resim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256631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6892"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6893"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00009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791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791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227844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8940"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8941"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762465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9964"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9965"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650498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0988"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0989"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419644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0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012"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13"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603422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4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303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lang="en-US" sz="800" cap="all" dirty="0">
                <a:solidFill>
                  <a:srgbClr val="CF142B"/>
                </a:solidFill>
                <a:latin typeface="Arial"/>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b="1" smtClean="0">
                  <a:solidFill>
                    <a:srgbClr val="000000"/>
                  </a:solidFill>
                </a:rPr>
                <a:t>Title</a:t>
              </a:r>
            </a:p>
            <a:p>
              <a:pPr>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000000"/>
                </a:solidFill>
                <a:latin typeface="Arial"/>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buClr>
                  <a:srgbClr val="002960"/>
                </a:buClr>
                <a:defRPr/>
              </a:pPr>
              <a:r>
                <a:rPr lang="en-US" sz="1200" smtClean="0">
                  <a:solidFill>
                    <a:srgbClr val="000000"/>
                  </a:solidFill>
                </a:rPr>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3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82547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Başlık Slaydı">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725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cument type" hidden="1"/>
          <p:cNvSpPr txBox="1">
            <a:spLocks noChangeArrowheads="1"/>
          </p:cNvSpPr>
          <p:nvPr userDrawn="1"/>
        </p:nvSpPr>
        <p:spPr bwMode="gray">
          <a:xfrm>
            <a:off x="2268538" y="3582988"/>
            <a:ext cx="62309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chemeClr val="accent6"/>
                </a:solidFill>
                <a:latin typeface="+mn-lt"/>
              </a:rPr>
              <a:t>Document type | Date</a:t>
            </a:r>
          </a:p>
        </p:txBody>
      </p:sp>
      <p:sp>
        <p:nvSpPr>
          <p:cNvPr id="4"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mn-lt"/>
            </a:endParaRPr>
          </a:p>
        </p:txBody>
      </p:sp>
      <p:sp>
        <p:nvSpPr>
          <p:cNvPr id="5" name="Disclaimer-English (United States)" hidden="1"/>
          <p:cNvSpPr>
            <a:spLocks noChangeArrowheads="1"/>
          </p:cNvSpPr>
          <p:nvPr userDrawn="1"/>
        </p:nvSpPr>
        <p:spPr bwMode="black">
          <a:xfrm>
            <a:off x="2268538" y="6288088"/>
            <a:ext cx="35448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a:defRPr sz="1600">
                <a:solidFill>
                  <a:schemeClr val="tx1"/>
                </a:solidFill>
                <a:latin typeface="Arial" panose="020B0604020202020204" pitchFamily="34" charset="0"/>
              </a:defRPr>
            </a:lvl1pPr>
            <a:lvl2pPr marL="742950" indent="-285750" defTabSz="804863">
              <a:defRPr sz="1600">
                <a:solidFill>
                  <a:schemeClr val="tx1"/>
                </a:solidFill>
                <a:latin typeface="Arial" panose="020B0604020202020204" pitchFamily="34" charset="0"/>
              </a:defRPr>
            </a:lvl2pPr>
            <a:lvl3pPr marL="1143000" indent="-228600" defTabSz="804863">
              <a:defRPr sz="1600">
                <a:solidFill>
                  <a:schemeClr val="tx1"/>
                </a:solidFill>
                <a:latin typeface="Arial" panose="020B0604020202020204" pitchFamily="34" charset="0"/>
              </a:defRPr>
            </a:lvl3pPr>
            <a:lvl4pPr marL="1600200" indent="-228600" defTabSz="804863">
              <a:defRPr sz="1600">
                <a:solidFill>
                  <a:schemeClr val="tx1"/>
                </a:solidFill>
                <a:latin typeface="Arial" panose="020B0604020202020204" pitchFamily="34" charset="0"/>
              </a:defRPr>
            </a:lvl4pPr>
            <a:lvl5pPr marL="2057400" indent="-228600" defTabSz="804863">
              <a:defRPr sz="1600">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sz="800" smtClean="0">
                <a:solidFill>
                  <a:srgbClr val="FFFFFF"/>
                </a:solidFill>
              </a:rPr>
              <a:t>CONFIDENTIAL AND PROPRIETARY</a:t>
            </a:r>
          </a:p>
          <a:p>
            <a:pPr>
              <a:defRPr/>
            </a:pPr>
            <a:r>
              <a:rPr lang="en-US" sz="800" smtClean="0">
                <a:solidFill>
                  <a:srgbClr val="FFFFFF"/>
                </a:solidFill>
              </a:rPr>
              <a:t>Any use of this material without specific permission of McKinsey &amp; Company is strictly prohibited</a:t>
            </a:r>
          </a:p>
        </p:txBody>
      </p:sp>
      <p:sp>
        <p:nvSpPr>
          <p:cNvPr id="10"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11" name="Dikdörtgen 10"/>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12"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13"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15" name="Resim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4012283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Başlık Slaydı">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05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cument type" hidden="1"/>
          <p:cNvSpPr txBox="1">
            <a:spLocks noChangeArrowheads="1"/>
          </p:cNvSpPr>
          <p:nvPr userDrawn="1"/>
        </p:nvSpPr>
        <p:spPr bwMode="gray">
          <a:xfrm>
            <a:off x="2268538" y="3582988"/>
            <a:ext cx="62309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CF142B"/>
                </a:solidFill>
                <a:latin typeface="Arial"/>
              </a:rPr>
              <a:t>Document type | Date</a:t>
            </a:r>
          </a:p>
        </p:txBody>
      </p:sp>
      <p:sp>
        <p:nvSpPr>
          <p:cNvPr id="4" name="doc id" hidden="1"/>
          <p:cNvSpPr txBox="1">
            <a:spLocks noChangeArrowheads="1"/>
          </p:cNvSpPr>
          <p:nvPr userDrawn="1"/>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5" name="Disclaimer-English (United States)" hidden="1"/>
          <p:cNvSpPr>
            <a:spLocks noChangeArrowheads="1"/>
          </p:cNvSpPr>
          <p:nvPr userDrawn="1"/>
        </p:nvSpPr>
        <p:spPr bwMode="black">
          <a:xfrm>
            <a:off x="2268538" y="6288088"/>
            <a:ext cx="35448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a:defRPr sz="1600">
                <a:solidFill>
                  <a:schemeClr val="tx1"/>
                </a:solidFill>
                <a:latin typeface="Arial" panose="020B0604020202020204" pitchFamily="34" charset="0"/>
              </a:defRPr>
            </a:lvl1pPr>
            <a:lvl2pPr marL="742950" indent="-285750" defTabSz="804863">
              <a:defRPr sz="1600">
                <a:solidFill>
                  <a:schemeClr val="tx1"/>
                </a:solidFill>
                <a:latin typeface="Arial" panose="020B0604020202020204" pitchFamily="34" charset="0"/>
              </a:defRPr>
            </a:lvl2pPr>
            <a:lvl3pPr marL="1143000" indent="-228600" defTabSz="804863">
              <a:defRPr sz="1600">
                <a:solidFill>
                  <a:schemeClr val="tx1"/>
                </a:solidFill>
                <a:latin typeface="Arial" panose="020B0604020202020204" pitchFamily="34" charset="0"/>
              </a:defRPr>
            </a:lvl3pPr>
            <a:lvl4pPr marL="1600200" indent="-228600" defTabSz="804863">
              <a:defRPr sz="1600">
                <a:solidFill>
                  <a:schemeClr val="tx1"/>
                </a:solidFill>
                <a:latin typeface="Arial" panose="020B0604020202020204" pitchFamily="34" charset="0"/>
              </a:defRPr>
            </a:lvl4pPr>
            <a:lvl5pPr marL="2057400" indent="-228600" defTabSz="804863">
              <a:defRPr sz="1600">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sz="800" smtClean="0">
                <a:solidFill>
                  <a:srgbClr val="FFFFFF"/>
                </a:solidFill>
              </a:rPr>
              <a:t>CONFIDENTIAL AND PROPRIETARY</a:t>
            </a:r>
          </a:p>
          <a:p>
            <a:pPr>
              <a:defRPr/>
            </a:pPr>
            <a:r>
              <a:rPr lang="en-US" sz="800" smtClean="0">
                <a:solidFill>
                  <a:srgbClr val="FFFFFF"/>
                </a:solidFill>
              </a:rPr>
              <a:t>Any use of this material without specific permission of McKinsey &amp; Company is strictly prohibited</a:t>
            </a:r>
          </a:p>
        </p:txBody>
      </p:sp>
      <p:sp>
        <p:nvSpPr>
          <p:cNvPr id="10"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DA7FF9E9-EF95-499F-BEEE-8297B0018AC5}" type="slidenum">
              <a:rPr lang="en-US" sz="800" smtClean="0">
                <a:solidFill>
                  <a:srgbClr val="808080"/>
                </a:solidFill>
              </a:rPr>
              <a:pPr>
                <a:defRPr/>
              </a:pPr>
              <a:t>‹#›</a:t>
            </a:fld>
            <a:endParaRPr lang="en-US" sz="800" dirty="0">
              <a:solidFill>
                <a:srgbClr val="808080"/>
              </a:solidFill>
            </a:endParaRPr>
          </a:p>
        </p:txBody>
      </p:sp>
      <p:sp>
        <p:nvSpPr>
          <p:cNvPr id="11" name="Dikdörtgen 10"/>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sp>
        <p:nvSpPr>
          <p:cNvPr id="12"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13"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4" name="Oval 13"/>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15" name="Resim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15124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936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936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3432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1414"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415"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89483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2438"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439"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27606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3462"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3463"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318413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7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448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48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260720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8_Yalnızca Başlı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5510"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n-US" dirty="0">
              <a:solidFill>
                <a:srgbClr val="000000"/>
              </a:solidFill>
              <a:sym typeface="Arial" panose="020B0604020202020204" pitchFamily="34" charset="0"/>
            </a:endParaRPr>
          </a:p>
        </p:txBody>
      </p:sp>
      <p:sp>
        <p:nvSpPr>
          <p:cNvPr id="5"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sz="800" cap="all" dirty="0">
                <a:solidFill>
                  <a:schemeClr val="accent6"/>
                </a:solidFill>
                <a:latin typeface="+mn-lt"/>
              </a:rPr>
              <a:t>Tracker</a:t>
            </a:r>
          </a:p>
        </p:txBody>
      </p:sp>
      <p:sp>
        <p:nvSpPr>
          <p:cNvPr id="6"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chemeClr val="accent6"/>
                </a:solidFill>
                <a:latin typeface="+mn-lt"/>
              </a:rPr>
              <a:t>Unit of measure</a:t>
            </a:r>
          </a:p>
        </p:txBody>
      </p:sp>
      <p:grpSp>
        <p:nvGrpSpPr>
          <p:cNvPr id="7" name="Slide Elements" hidden="1"/>
          <p:cNvGrpSpPr>
            <a:grpSpLocks/>
          </p:cNvGrpSpPr>
          <p:nvPr userDrawn="1"/>
        </p:nvGrpSpPr>
        <p:grpSpPr bwMode="auto">
          <a:xfrm>
            <a:off x="119063" y="6305550"/>
            <a:ext cx="8618537" cy="325438"/>
            <a:chOff x="119063" y="6305945"/>
            <a:chExt cx="8618537" cy="325438"/>
          </a:xfrm>
        </p:grpSpPr>
        <p:sp>
          <p:nvSpPr>
            <p:cNvPr id="8"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800" dirty="0">
                  <a:solidFill>
                    <a:schemeClr val="accent6"/>
                  </a:solidFill>
                  <a:latin typeface="+mn-lt"/>
                </a:rPr>
                <a:t>1 Footnote</a:t>
              </a:r>
            </a:p>
          </p:txBody>
        </p:sp>
        <p:sp>
          <p:nvSpPr>
            <p:cNvPr id="9" name="5. Source"/>
            <p:cNvSpPr>
              <a:spLocks noChangeArrowheads="1"/>
            </p:cNvSpPr>
            <p:nvPr/>
          </p:nvSpPr>
          <p:spPr bwMode="gray">
            <a:xfrm>
              <a:off x="119063" y="6507558"/>
              <a:ext cx="7199312"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09600" indent="-609600" defTabSz="895350">
                <a:tabLst>
                  <a:tab pos="630238" algn="l"/>
                </a:tabLst>
                <a:defRPr sz="1600">
                  <a:solidFill>
                    <a:schemeClr val="tx1"/>
                  </a:solidFill>
                  <a:latin typeface="Arial" panose="020B0604020202020204" pitchFamily="34" charset="0"/>
                </a:defRPr>
              </a:lvl1pPr>
              <a:lvl2pPr marL="742950" indent="-285750" defTabSz="895350">
                <a:tabLst>
                  <a:tab pos="630238" algn="l"/>
                </a:tabLst>
                <a:defRPr sz="1600">
                  <a:solidFill>
                    <a:schemeClr val="tx1"/>
                  </a:solidFill>
                  <a:latin typeface="Arial" panose="020B0604020202020204" pitchFamily="34" charset="0"/>
                </a:defRPr>
              </a:lvl2pPr>
              <a:lvl3pPr marL="1143000" indent="-228600" defTabSz="895350">
                <a:tabLst>
                  <a:tab pos="630238" algn="l"/>
                </a:tabLst>
                <a:defRPr sz="1600">
                  <a:solidFill>
                    <a:schemeClr val="tx1"/>
                  </a:solidFill>
                  <a:latin typeface="Arial" panose="020B0604020202020204" pitchFamily="34" charset="0"/>
                </a:defRPr>
              </a:lvl3pPr>
              <a:lvl4pPr marL="1600200" indent="-228600" defTabSz="895350">
                <a:tabLst>
                  <a:tab pos="630238" algn="l"/>
                </a:tabLst>
                <a:defRPr sz="1600">
                  <a:solidFill>
                    <a:schemeClr val="tx1"/>
                  </a:solidFill>
                  <a:latin typeface="Arial" panose="020B0604020202020204" pitchFamily="34" charset="0"/>
                </a:defRPr>
              </a:lvl4pPr>
              <a:lvl5pPr marL="2057400" indent="-228600" defTabSz="895350">
                <a:tabLst>
                  <a:tab pos="630238" algn="l"/>
                </a:tabLst>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defRPr/>
              </a:pPr>
              <a:r>
                <a:rPr lang="en-US" sz="800" smtClean="0">
                  <a:solidFill>
                    <a:srgbClr val="CF142B"/>
                  </a:solidFill>
                </a:rPr>
                <a:t>SOURCE: Source</a:t>
              </a:r>
            </a:p>
          </p:txBody>
        </p:sp>
      </p:grpSp>
      <p:grpSp>
        <p:nvGrpSpPr>
          <p:cNvPr id="10"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b="1" smtClean="0">
                  <a:solidFill>
                    <a:srgbClr val="000000"/>
                  </a:solidFill>
                </a:rPr>
                <a:t>Title</a:t>
              </a:r>
            </a:p>
            <a:p>
              <a:pPr eaLnBrk="1" hangingPunct="1">
                <a:defRPr/>
              </a:pPr>
              <a:r>
                <a:rPr lang="en-US" smtClean="0">
                  <a:solidFill>
                    <a:srgbClr val="CF142B"/>
                  </a:solidFill>
                </a:rPr>
                <a:t>Unit of measure</a:t>
              </a:r>
            </a:p>
          </p:txBody>
        </p:sp>
      </p:grpSp>
      <p:grpSp>
        <p:nvGrpSpPr>
          <p:cNvPr id="14" name="McK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buClr>
                  <a:srgbClr val="002960"/>
                </a:buClr>
                <a:defRPr/>
              </a:pPr>
              <a:r>
                <a:rPr lang="en-US" sz="800" smtClean="0">
                  <a:solidFill>
                    <a:srgbClr val="CF142B"/>
                  </a:solidFill>
                </a:rPr>
                <a:t>STICKER</a:t>
              </a:r>
            </a:p>
          </p:txBody>
        </p:sp>
        <p:cxnSp>
          <p:nvCxnSpPr>
            <p:cNvPr id="16" name="AutoShape 31"/>
            <p:cNvCxnSpPr>
              <a:cxnSpLocks noChangeShapeType="1"/>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7" name="AutoShape 32"/>
            <p:cNvCxnSpPr>
              <a:cxnSpLocks noChangeShapeType="1"/>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8" name="SlideBottomBar" hidden="1"/>
          <p:cNvSpPr/>
          <p:nvPr userDrawn="1"/>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grpSp>
        <p:nvGrpSpPr>
          <p:cNvPr id="20" name="LegendBoxes" hidden="1"/>
          <p:cNvGrpSpPr>
            <a:grpSpLocks/>
          </p:cNvGrpSpPr>
          <p:nvPr userDrawn="1"/>
        </p:nvGrpSpPr>
        <p:grpSpPr bwMode="auto">
          <a:xfrm>
            <a:off x="7915275" y="279400"/>
            <a:ext cx="763588" cy="996950"/>
            <a:chOff x="7835905" y="279400"/>
            <a:chExt cx="763755" cy="997467"/>
          </a:xfrm>
        </p:grpSpPr>
        <p:sp>
          <p:nvSpPr>
            <p:cNvPr id="21" name="RectangleLegend1"/>
            <p:cNvSpPr>
              <a:spLocks noChangeArrowheads="1"/>
            </p:cNvSpPr>
            <p:nvPr/>
          </p:nvSpPr>
          <p:spPr bwMode="gray">
            <a:xfrm>
              <a:off x="7835905" y="290519"/>
              <a:ext cx="165136" cy="160420"/>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2" name="RectangleLegend2"/>
            <p:cNvSpPr>
              <a:spLocks noChangeArrowheads="1"/>
            </p:cNvSpPr>
            <p:nvPr/>
          </p:nvSpPr>
          <p:spPr bwMode="gray">
            <a:xfrm>
              <a:off x="7835905" y="560534"/>
              <a:ext cx="165136" cy="160420"/>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3" name="RectangleLegend3"/>
            <p:cNvSpPr>
              <a:spLocks noChangeArrowheads="1"/>
            </p:cNvSpPr>
            <p:nvPr/>
          </p:nvSpPr>
          <p:spPr bwMode="gray">
            <a:xfrm>
              <a:off x="7835905" y="832136"/>
              <a:ext cx="165136" cy="16042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4" name="RectangleLegend4"/>
            <p:cNvSpPr>
              <a:spLocks noChangeArrowheads="1"/>
            </p:cNvSpPr>
            <p:nvPr/>
          </p:nvSpPr>
          <p:spPr bwMode="gray">
            <a:xfrm>
              <a:off x="7835905" y="1103740"/>
              <a:ext cx="165136" cy="160420"/>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25" name="Legend1"/>
            <p:cNvSpPr>
              <a:spLocks noChangeArrowheads="1"/>
            </p:cNvSpPr>
            <p:nvPr/>
          </p:nvSpPr>
          <p:spPr bwMode="gray">
            <a:xfrm>
              <a:off x="8089961" y="279400"/>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6" name="Legend2"/>
            <p:cNvSpPr>
              <a:spLocks noChangeArrowheads="1"/>
            </p:cNvSpPr>
            <p:nvPr/>
          </p:nvSpPr>
          <p:spPr bwMode="gray">
            <a:xfrm>
              <a:off x="8089961" y="549415"/>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7" name="Legend3"/>
            <p:cNvSpPr>
              <a:spLocks noChangeArrowheads="1"/>
            </p:cNvSpPr>
            <p:nvPr/>
          </p:nvSpPr>
          <p:spPr bwMode="gray">
            <a:xfrm>
              <a:off x="8089961" y="821019"/>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28" name="Legend4"/>
            <p:cNvSpPr>
              <a:spLocks noChangeArrowheads="1"/>
            </p:cNvSpPr>
            <p:nvPr/>
          </p:nvSpPr>
          <p:spPr bwMode="gray">
            <a:xfrm>
              <a:off x="8089961" y="1092622"/>
              <a:ext cx="509699" cy="1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29" name="LegendLines" hidden="1"/>
          <p:cNvGrpSpPr>
            <a:grpSpLocks/>
          </p:cNvGrpSpPr>
          <p:nvPr userDrawn="1"/>
        </p:nvGrpSpPr>
        <p:grpSpPr bwMode="auto">
          <a:xfrm>
            <a:off x="7607300" y="279400"/>
            <a:ext cx="1071563" cy="730250"/>
            <a:chOff x="7540629" y="279400"/>
            <a:chExt cx="1071563" cy="730251"/>
          </a:xfrm>
        </p:grpSpPr>
        <p:sp>
          <p:nvSpPr>
            <p:cNvPr id="30"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1"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2" name="LineLegend3"/>
            <p:cNvSpPr>
              <a:spLocks noChangeShapeType="1"/>
            </p:cNvSpPr>
            <p:nvPr/>
          </p:nvSpPr>
          <p:spPr bwMode="gray">
            <a:xfrm>
              <a:off x="7540629" y="915989"/>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atin typeface="+mn-lt"/>
              </a:endParaRPr>
            </a:p>
          </p:txBody>
        </p:sp>
        <p:sp>
          <p:nvSpPr>
            <p:cNvPr id="33"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4"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35"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pSp>
        <p:nvGrpSpPr>
          <p:cNvPr id="36" name="LegendMoons" hidden="1"/>
          <p:cNvGrpSpPr>
            <a:grpSpLocks/>
          </p:cNvGrpSpPr>
          <p:nvPr userDrawn="1"/>
        </p:nvGrpSpPr>
        <p:grpSpPr bwMode="auto">
          <a:xfrm>
            <a:off x="7848600" y="250825"/>
            <a:ext cx="830263" cy="1306513"/>
            <a:chOff x="7769225" y="250825"/>
            <a:chExt cx="830430" cy="1306516"/>
          </a:xfrm>
        </p:grpSpPr>
        <p:grpSp>
          <p:nvGrpSpPr>
            <p:cNvPr id="37" name="MoonLegend1"/>
            <p:cNvGrpSpPr>
              <a:grpSpLocks noChangeAspect="1"/>
            </p:cNvGrpSpPr>
            <p:nvPr>
              <p:custDataLst>
                <p:tags r:id="rId5"/>
              </p:custDataLst>
            </p:nvPr>
          </p:nvGrpSpPr>
          <p:grpSpPr bwMode="auto">
            <a:xfrm>
              <a:off x="7769225" y="250825"/>
              <a:ext cx="209550" cy="209551"/>
              <a:chOff x="4533" y="183"/>
              <a:chExt cx="144" cy="144"/>
            </a:xfrm>
          </p:grpSpPr>
          <p:sp>
            <p:nvSpPr>
              <p:cNvPr id="55"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6"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8" name="MoonLegend2"/>
            <p:cNvGrpSpPr>
              <a:grpSpLocks noChangeAspect="1"/>
            </p:cNvGrpSpPr>
            <p:nvPr>
              <p:custDataLst>
                <p:tags r:id="rId6"/>
              </p:custDataLst>
            </p:nvPr>
          </p:nvGrpSpPr>
          <p:grpSpPr bwMode="auto">
            <a:xfrm>
              <a:off x="7769225" y="525066"/>
              <a:ext cx="209550" cy="209551"/>
              <a:chOff x="1694" y="2044"/>
              <a:chExt cx="160" cy="160"/>
            </a:xfrm>
          </p:grpSpPr>
          <p:sp>
            <p:nvSpPr>
              <p:cNvPr id="53"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4"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39" name="MoonLegend4"/>
            <p:cNvGrpSpPr>
              <a:grpSpLocks noChangeAspect="1"/>
            </p:cNvGrpSpPr>
            <p:nvPr>
              <p:custDataLst>
                <p:tags r:id="rId7"/>
              </p:custDataLst>
            </p:nvPr>
          </p:nvGrpSpPr>
          <p:grpSpPr bwMode="auto">
            <a:xfrm>
              <a:off x="7769225" y="1073548"/>
              <a:ext cx="209550" cy="209551"/>
              <a:chOff x="4495" y="1198"/>
              <a:chExt cx="160" cy="160"/>
            </a:xfrm>
          </p:grpSpPr>
          <p:sp>
            <p:nvSpPr>
              <p:cNvPr id="51"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2"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0" name="MoonLegend5"/>
            <p:cNvGrpSpPr>
              <a:grpSpLocks noChangeAspect="1"/>
            </p:cNvGrpSpPr>
            <p:nvPr>
              <p:custDataLst>
                <p:tags r:id="rId8"/>
              </p:custDataLst>
            </p:nvPr>
          </p:nvGrpSpPr>
          <p:grpSpPr bwMode="auto">
            <a:xfrm>
              <a:off x="7769225" y="1347790"/>
              <a:ext cx="209550" cy="209551"/>
              <a:chOff x="4495" y="1440"/>
              <a:chExt cx="160" cy="160"/>
            </a:xfrm>
          </p:grpSpPr>
          <p:sp>
            <p:nvSpPr>
              <p:cNvPr id="49"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50"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grpSp>
          <p:nvGrpSpPr>
            <p:cNvPr id="41" name="MoonLegend3"/>
            <p:cNvGrpSpPr>
              <a:grpSpLocks noChangeAspect="1"/>
            </p:cNvGrpSpPr>
            <p:nvPr>
              <p:custDataLst>
                <p:tags r:id="rId9"/>
              </p:custDataLst>
            </p:nvPr>
          </p:nvGrpSpPr>
          <p:grpSpPr bwMode="auto">
            <a:xfrm>
              <a:off x="7769225" y="799307"/>
              <a:ext cx="209550" cy="209551"/>
              <a:chOff x="4495" y="1198"/>
              <a:chExt cx="160" cy="160"/>
            </a:xfrm>
          </p:grpSpPr>
          <p:sp>
            <p:nvSpPr>
              <p:cNvPr id="47" name="Oval 47"/>
              <p:cNvSpPr>
                <a:spLocks noChangeAspect="1" noChangeArrowheads="1"/>
              </p:cNvSpPr>
              <p:nvPr>
                <p:custDataLst>
                  <p:tags r:id="rId1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sp>
            <p:nvSpPr>
              <p:cNvPr id="48" name="Arc 48"/>
              <p:cNvSpPr>
                <a:spLocks noChangeAspect="1"/>
              </p:cNvSpPr>
              <p:nvPr>
                <p:custDataLst>
                  <p:tags r:id="rId11"/>
                </p:custDataLst>
              </p:nvPr>
            </p:nvSpPr>
            <p:spPr bwMode="gray">
              <a:xfrm>
                <a:off x="4495" y="119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mn-lt"/>
                </a:endParaRPr>
              </a:p>
            </p:txBody>
          </p:sp>
        </p:grpSp>
        <p:sp>
          <p:nvSpPr>
            <p:cNvPr id="42" name="Legend1"/>
            <p:cNvSpPr>
              <a:spLocks noChangeArrowheads="1"/>
            </p:cNvSpPr>
            <p:nvPr/>
          </p:nvSpPr>
          <p:spPr bwMode="gray">
            <a:xfrm>
              <a:off x="8089965" y="26352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3" name="Legend2"/>
            <p:cNvSpPr>
              <a:spLocks noChangeArrowheads="1"/>
            </p:cNvSpPr>
            <p:nvPr/>
          </p:nvSpPr>
          <p:spPr bwMode="gray">
            <a:xfrm>
              <a:off x="8089965" y="538164"/>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4" name="Legend3"/>
            <p:cNvSpPr>
              <a:spLocks noChangeArrowheads="1"/>
            </p:cNvSpPr>
            <p:nvPr/>
          </p:nvSpPr>
          <p:spPr bwMode="gray">
            <a:xfrm>
              <a:off x="8089965" y="81280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5" name="Legend4"/>
            <p:cNvSpPr>
              <a:spLocks noChangeArrowheads="1"/>
            </p:cNvSpPr>
            <p:nvPr/>
          </p:nvSpPr>
          <p:spPr bwMode="gray">
            <a:xfrm>
              <a:off x="8089965" y="1084265"/>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sp>
          <p:nvSpPr>
            <p:cNvPr id="46" name="Legend5"/>
            <p:cNvSpPr>
              <a:spLocks noChangeArrowheads="1"/>
            </p:cNvSpPr>
            <p:nvPr/>
          </p:nvSpPr>
          <p:spPr bwMode="gray">
            <a:xfrm>
              <a:off x="8089965" y="1360491"/>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buClr>
                  <a:schemeClr val="tx2"/>
                </a:buClr>
                <a:defRPr/>
              </a:pPr>
              <a:r>
                <a:rPr lang="en-US" sz="1200" smtClean="0"/>
                <a:t>Legend</a:t>
              </a:r>
            </a:p>
          </p:txBody>
        </p:sp>
      </p:grpSp>
      <p:graphicFrame>
        <p:nvGraphicFramePr>
          <p:cNvPr id="57" name="Object 13" hidden="1"/>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5511"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p:cNvSpPr txBox="1">
            <a:spLocks/>
          </p:cNvSpPr>
          <p:nvPr userDrawn="1"/>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A7FF9E9-EF95-499F-BEEE-8297B0018AC5}" type="slidenum">
              <a:rPr lang="en-US" sz="800" smtClean="0">
                <a:solidFill>
                  <a:srgbClr val="808080"/>
                </a:solidFill>
              </a:rPr>
              <a:pPr eaLnBrk="1" hangingPunct="1">
                <a:defRPr/>
              </a:pPr>
              <a:t>‹#›</a:t>
            </a:fld>
            <a:endParaRPr lang="en-US" sz="800" dirty="0">
              <a:solidFill>
                <a:srgbClr val="808080"/>
              </a:solidFill>
            </a:endParaRPr>
          </a:p>
        </p:txBody>
      </p:sp>
      <p:sp>
        <p:nvSpPr>
          <p:cNvPr id="59" name="doc id" hidden="1"/>
          <p:cNvSpPr>
            <a:spLocks noChangeArrowheads="1"/>
          </p:cNvSpPr>
          <p:nvPr userDrawn="1"/>
        </p:nvSpPr>
        <p:spPr bwMode="auto">
          <a:xfrm>
            <a:off x="8081963" y="50800"/>
            <a:ext cx="6572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panose="020B0604020202020204" pitchFamily="34" charset="0"/>
              </a:defRPr>
            </a:lvl1pPr>
            <a:lvl2pPr marL="742950" indent="-285750" defTabSz="895350">
              <a:defRPr sz="1600">
                <a:solidFill>
                  <a:schemeClr val="tx1"/>
                </a:solidFill>
                <a:latin typeface="Arial" panose="020B0604020202020204" pitchFamily="34" charset="0"/>
              </a:defRPr>
            </a:lvl2pPr>
            <a:lvl3pPr marL="1143000" indent="-228600" defTabSz="895350">
              <a:defRPr sz="1600">
                <a:solidFill>
                  <a:schemeClr val="tx1"/>
                </a:solidFill>
                <a:latin typeface="Arial" panose="020B0604020202020204" pitchFamily="34" charset="0"/>
              </a:defRPr>
            </a:lvl3pPr>
            <a:lvl4pPr marL="1600200" indent="-228600" defTabSz="895350">
              <a:defRPr sz="1600">
                <a:solidFill>
                  <a:schemeClr val="tx1"/>
                </a:solidFill>
                <a:latin typeface="Arial" panose="020B0604020202020204" pitchFamily="34" charset="0"/>
              </a:defRPr>
            </a:lvl4pPr>
            <a:lvl5pPr marL="2057400" indent="-228600" defTabSz="895350">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endParaRPr lang="tr-TR" sz="800" smtClean="0">
              <a:solidFill>
                <a:srgbClr val="808080"/>
              </a:solidFill>
            </a:endParaRPr>
          </a:p>
        </p:txBody>
      </p:sp>
      <p:sp>
        <p:nvSpPr>
          <p:cNvPr id="63" name="Dikdörtgen 62"/>
          <p:cNvSpPr/>
          <p:nvPr userDrawn="1"/>
        </p:nvSpPr>
        <p:spPr>
          <a:xfrm>
            <a:off x="0" y="6520856"/>
            <a:ext cx="8961438" cy="20427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sp>
        <p:nvSpPr>
          <p:cNvPr id="64" name="Slide Number"/>
          <p:cNvSpPr txBox="1">
            <a:spLocks/>
          </p:cNvSpPr>
          <p:nvPr userDrawn="1"/>
        </p:nvSpPr>
        <p:spPr bwMode="auto">
          <a:xfrm>
            <a:off x="8564563" y="6572286"/>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chemeClr val="bg1"/>
                </a:solidFill>
                <a:latin typeface="+mn-lt"/>
              </a:rPr>
              <a:pPr/>
              <a:t>‹#›</a:t>
            </a:fld>
            <a:endParaRPr lang="en-US" sz="800" baseline="0" dirty="0">
              <a:solidFill>
                <a:schemeClr val="bg1"/>
              </a:solidFill>
              <a:latin typeface="+mn-lt"/>
            </a:endParaRPr>
          </a:p>
        </p:txBody>
      </p:sp>
      <p:sp>
        <p:nvSpPr>
          <p:cNvPr id="65" name="Dikdörtgen 10">
            <a:extLst>
              <a:ext uri="{FF2B5EF4-FFF2-40B4-BE49-F238E27FC236}">
                <a16:creationId xmlns="" xmlns:a16="http://schemas.microsoft.com/office/drawing/2014/main" id="{B2D43386-851E-4A17-AB98-5759F5B2DC01}"/>
              </a:ext>
            </a:extLst>
          </p:cNvPr>
          <p:cNvSpPr/>
          <p:nvPr userDrawn="1"/>
        </p:nvSpPr>
        <p:spPr>
          <a:xfrm>
            <a:off x="0" y="197572"/>
            <a:ext cx="8961438" cy="1695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userDrawn="1"/>
        </p:nvSpPr>
        <p:spPr>
          <a:xfrm>
            <a:off x="7941425" y="50801"/>
            <a:ext cx="523702" cy="52370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7" name="Resim 66"/>
          <p:cNvPicPr>
            <a:picLocks noChangeAspect="1"/>
          </p:cNvPicPr>
          <p:nvPr userDrawn="1"/>
        </p:nvPicPr>
        <p:blipFill rotWithShape="1">
          <a:blip r:embed="rId25" cstate="print">
            <a:extLst>
              <a:ext uri="{28A0092B-C50C-407E-A947-70E740481C1C}">
                <a14:useLocalDpi xmlns:a14="http://schemas.microsoft.com/office/drawing/2010/main" val="0"/>
              </a:ext>
            </a:extLst>
          </a:blip>
          <a:srcRect t="22341" b="22493"/>
          <a:stretch/>
        </p:blipFill>
        <p:spPr>
          <a:xfrm>
            <a:off x="7668592" y="77607"/>
            <a:ext cx="1077740" cy="594350"/>
          </a:xfrm>
          <a:prstGeom prst="rect">
            <a:avLst/>
          </a:prstGeom>
        </p:spPr>
      </p:pic>
    </p:spTree>
    <p:extLst>
      <p:ext uri="{BB962C8B-B14F-4D97-AF65-F5344CB8AC3E}">
        <p14:creationId xmlns:p14="http://schemas.microsoft.com/office/powerpoint/2010/main" val="14578137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oleObject" Target="../embeddings/oleObject1.bin"/><Relationship Id="rId21" Type="http://schemas.openxmlformats.org/officeDocument/2006/relationships/vmlDrawing" Target="../drawings/vmlDrawing1.vml"/><Relationship Id="rId34"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21.v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slideLayout" Target="../slideLayouts/slideLayout22.xml"/><Relationship Id="rId21" Type="http://schemas.openxmlformats.org/officeDocument/2006/relationships/tags" Target="../tags/tag300.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296.xml"/><Relationship Id="rId25" Type="http://schemas.openxmlformats.org/officeDocument/2006/relationships/tags" Target="../tags/tag304.xml"/><Relationship Id="rId2" Type="http://schemas.openxmlformats.org/officeDocument/2006/relationships/slideLayout" Target="../slideLayouts/slideLayout2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303.xml"/><Relationship Id="rId32" Type="http://schemas.openxmlformats.org/officeDocument/2006/relationships/image" Target="../media/image1.emf"/><Relationship Id="rId5" Type="http://schemas.openxmlformats.org/officeDocument/2006/relationships/slideLayout" Target="../slideLayouts/slideLayout2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slideLayout" Target="../slideLayouts/slideLayout29.xml"/><Relationship Id="rId19" Type="http://schemas.openxmlformats.org/officeDocument/2006/relationships/tags" Target="../tags/tag298.xml"/><Relationship Id="rId31" Type="http://schemas.openxmlformats.org/officeDocument/2006/relationships/oleObject" Target="../embeddings/oleObject36.bin"/><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2"/>
            </p:custDataLst>
            <p:extLst>
              <p:ext uri="{D42A27DB-BD31-4B8C-83A1-F6EECF244321}">
                <p14:modId xmlns:p14="http://schemas.microsoft.com/office/powerpoint/2010/main" val="10067204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3205"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23"/>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71449" y="579583"/>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4" name="Slide Elements" hidden="1"/>
          <p:cNvGrpSpPr/>
          <p:nvPr userDrawn="1"/>
        </p:nvGrpSpPr>
        <p:grpSpPr bwMode="gray">
          <a:xfrm>
            <a:off x="119063" y="6305945"/>
            <a:ext cx="8618537" cy="325438"/>
            <a:chOff x="119063" y="6305945"/>
            <a:chExt cx="8618537" cy="325438"/>
          </a:xfrm>
        </p:grpSpPr>
        <p:sp>
          <p:nvSpPr>
            <p:cNvPr id="13"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dirty="0">
                  <a:solidFill>
                    <a:schemeClr val="accent6"/>
                  </a:solidFill>
                  <a:latin typeface="+mn-lt"/>
                  <a:ea typeface="+mn-ea"/>
                </a:rPr>
                <a:t>1 Footnote</a:t>
              </a:r>
            </a:p>
          </p:txBody>
        </p:sp>
        <p:sp>
          <p:nvSpPr>
            <p:cNvPr id="14" name="5. Source"/>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baseline="0" dirty="0">
                  <a:solidFill>
                    <a:schemeClr val="accent6"/>
                  </a:solidFill>
                  <a:latin typeface="+mn-lt"/>
                  <a:ea typeface="+mn-ea"/>
                </a:rPr>
                <a:t>SOURCE: Source</a:t>
              </a:r>
            </a:p>
          </p:txBody>
        </p:sp>
      </p:grpSp>
      <p:sp>
        <p:nvSpPr>
          <p:cNvPr id="3" name="Text Placeholder 2"/>
          <p:cNvSpPr>
            <a:spLocks noGrp="1"/>
          </p:cNvSpPr>
          <p:nvPr>
            <p:ph type="body" idx="1"/>
          </p:nvPr>
        </p:nvSpPr>
        <p:spPr bwMode="gray">
          <a:xfrm>
            <a:off x="1452564" y="1951380"/>
            <a:ext cx="4302125" cy="1487587"/>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dirty="0">
                  <a:solidFill>
                    <a:srgbClr val="000000"/>
                  </a:solidFill>
                  <a:latin typeface="+mn-lt"/>
                  <a:ea typeface="+mn-ea"/>
                </a:rPr>
                <a:t>Title</a:t>
              </a:r>
            </a:p>
            <a:p>
              <a:r>
                <a:rPr lang="en-US" baseline="0" dirty="0">
                  <a:solidFill>
                    <a:schemeClr val="accent6"/>
                  </a:solidFill>
                  <a:latin typeface="+mn-lt"/>
                  <a:ea typeface="+mn-ea"/>
                </a:rPr>
                <a:t>Unit of measure</a:t>
              </a:r>
            </a:p>
          </p:txBody>
        </p:sp>
      </p:grpSp>
      <p:grpSp>
        <p:nvGrpSpPr>
          <p:cNvPr id="17" name="McK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mn-lt"/>
              <a:ea typeface="+mn-ea"/>
            </a:endParaRPr>
          </a:p>
        </p:txBody>
      </p:sp>
      <p:sp>
        <p:nvSpPr>
          <p:cNvPr id="23" name="doc id" hidden="1"/>
          <p:cNvSpPr>
            <a:spLocks noChangeArrowheads="1"/>
          </p:cNvSpPr>
          <p:nvPr userDrawn="1"/>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baseline="0" dirty="0">
              <a:solidFill>
                <a:srgbClr val="808080"/>
              </a:solidFill>
              <a:latin typeface="+mn-lt"/>
              <a:ea typeface="+mn-ea"/>
            </a:endParaRPr>
          </a:p>
        </p:txBody>
      </p:sp>
      <p:grpSp>
        <p:nvGrpSpPr>
          <p:cNvPr id="26" name="LegendBoxes" hidden="1"/>
          <p:cNvGrpSpPr/>
          <p:nvPr userDrawn="1"/>
        </p:nvGrpSpPr>
        <p:grpSpPr bwMode="gray">
          <a:xfrm>
            <a:off x="7915092" y="279400"/>
            <a:ext cx="763755" cy="997467"/>
            <a:chOff x="7835905" y="279400"/>
            <a:chExt cx="763755" cy="997467"/>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31"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2"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3"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4"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grpSp>
        <p:nvGrpSpPr>
          <p:cNvPr id="35" name="LegendLines" hidden="1"/>
          <p:cNvGrpSpPr/>
          <p:nvPr userDrawn="1"/>
        </p:nvGrpSpPr>
        <p:grpSpPr bwMode="gray">
          <a:xfrm>
            <a:off x="7607284" y="279400"/>
            <a:ext cx="1071563" cy="730251"/>
            <a:chOff x="7540629" y="279400"/>
            <a:chExt cx="1071563" cy="73025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9"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0"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1"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grpSp>
        <p:nvGrpSpPr>
          <p:cNvPr id="42" name="LegendMoons" hidden="1"/>
          <p:cNvGrpSpPr/>
          <p:nvPr userDrawn="1"/>
        </p:nvGrpSpPr>
        <p:grpSpPr bwMode="gray">
          <a:xfrm>
            <a:off x="7848417" y="250825"/>
            <a:ext cx="830430" cy="1306516"/>
            <a:chOff x="7769225" y="250825"/>
            <a:chExt cx="830430" cy="1306516"/>
          </a:xfrm>
        </p:grpSpPr>
        <p:grpSp>
          <p:nvGrpSpPr>
            <p:cNvPr id="43" name="MoonLegend1"/>
            <p:cNvGrpSpPr>
              <a:grpSpLocks noChangeAspect="1"/>
            </p:cNvGrpSpPr>
            <p:nvPr>
              <p:custDataLst>
                <p:tags r:id="rId24"/>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37"/>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62" name="Arc 39"/>
              <p:cNvSpPr>
                <a:spLocks noChangeAspect="1"/>
              </p:cNvSpPr>
              <p:nvPr>
                <p:custDataLst>
                  <p:tags r:id="rId38"/>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4" name="MoonLegend2"/>
            <p:cNvGrpSpPr>
              <a:grpSpLocks noChangeAspect="1"/>
            </p:cNvGrpSpPr>
            <p:nvPr>
              <p:custDataLst>
                <p:tags r:id="rId25"/>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35"/>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60" name="Arc 42"/>
              <p:cNvSpPr>
                <a:spLocks noChangeAspect="1"/>
              </p:cNvSpPr>
              <p:nvPr>
                <p:custDataLst>
                  <p:tags r:id="rId36"/>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5" name="MoonLegend4"/>
            <p:cNvGrpSpPr>
              <a:grpSpLocks noChangeAspect="1"/>
            </p:cNvGrpSpPr>
            <p:nvPr>
              <p:custDataLst>
                <p:tags r:id="rId26"/>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3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8" name="Arc 48"/>
              <p:cNvSpPr>
                <a:spLocks noChangeAspect="1"/>
              </p:cNvSpPr>
              <p:nvPr>
                <p:custDataLst>
                  <p:tags r:id="rId34"/>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6" name="MoonLegend5"/>
            <p:cNvGrpSpPr>
              <a:grpSpLocks noChangeAspect="1"/>
            </p:cNvGrpSpPr>
            <p:nvPr>
              <p:custDataLst>
                <p:tags r:id="rId27"/>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31"/>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6" name="Oval 51"/>
              <p:cNvSpPr>
                <a:spLocks noChangeAspect="1" noChangeArrowheads="1"/>
              </p:cNvSpPr>
              <p:nvPr>
                <p:custDataLst>
                  <p:tags r:id="rId32"/>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7" name="MoonLegend3"/>
            <p:cNvGrpSpPr>
              <a:grpSpLocks noChangeAspect="1"/>
            </p:cNvGrpSpPr>
            <p:nvPr>
              <p:custDataLst>
                <p:tags r:id="rId28"/>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2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4" name="Arc 48"/>
              <p:cNvSpPr>
                <a:spLocks noChangeAspect="1"/>
              </p:cNvSpPr>
              <p:nvPr>
                <p:custDataLst>
                  <p:tags r:id="rId30"/>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sp>
          <p:nvSpPr>
            <p:cNvPr id="48"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9"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50"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51"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52"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spTree>
    <p:extLst>
      <p:ext uri="{BB962C8B-B14F-4D97-AF65-F5344CB8AC3E}">
        <p14:creationId xmlns:p14="http://schemas.microsoft.com/office/powerpoint/2010/main" val="3192231309"/>
      </p:ext>
    </p:extLst>
  </p:cSld>
  <p:clrMap bg1="lt1" tx1="dk1" bg2="lt2" tx2="dk2" accent1="accent1" accent2="accent2" accent3="accent3" accent4="accent4" accent5="accent5" accent6="accent6" hlink="hlink" folHlink="folHlink"/>
  <p:sldLayoutIdLst>
    <p:sldLayoutId id="2147483990" r:id="rId1"/>
    <p:sldLayoutId id="2147483992" r:id="rId2"/>
    <p:sldLayoutId id="2147483993" r:id="rId3"/>
    <p:sldLayoutId id="2147483995"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7" r:id="rId19"/>
  </p:sldLayoutIdLst>
  <p:hf hdr="0" ftr="0" dt="0"/>
  <p:txStyles>
    <p:title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2791"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15"/>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71449" y="579583"/>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CF142B"/>
                </a:solidFill>
                <a:latin typeface="Arial"/>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CF142B"/>
                </a:solidFill>
                <a:latin typeface="Arial"/>
              </a:rPr>
              <a:t>Unit of measure</a:t>
            </a:r>
          </a:p>
        </p:txBody>
      </p:sp>
      <p:grpSp>
        <p:nvGrpSpPr>
          <p:cNvPr id="4" name="Slide Elements" hidden="1"/>
          <p:cNvGrpSpPr/>
          <p:nvPr userDrawn="1"/>
        </p:nvGrpSpPr>
        <p:grpSpPr bwMode="gray">
          <a:xfrm>
            <a:off x="119063" y="6305945"/>
            <a:ext cx="8618537" cy="325438"/>
            <a:chOff x="119063" y="6305945"/>
            <a:chExt cx="8618537" cy="325438"/>
          </a:xfrm>
        </p:grpSpPr>
        <p:sp>
          <p:nvSpPr>
            <p:cNvPr id="13"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CF142B"/>
                  </a:solidFill>
                  <a:latin typeface="Arial"/>
                </a:rPr>
                <a:t>1 Footnote</a:t>
              </a:r>
            </a:p>
          </p:txBody>
        </p:sp>
        <p:sp>
          <p:nvSpPr>
            <p:cNvPr id="14" name="5. Source"/>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dirty="0">
                  <a:solidFill>
                    <a:srgbClr val="CF142B"/>
                  </a:solidFill>
                  <a:latin typeface="Arial"/>
                </a:rPr>
                <a:t>SOURCE: Source</a:t>
              </a:r>
            </a:p>
          </p:txBody>
        </p:sp>
      </p:grpSp>
      <p:sp>
        <p:nvSpPr>
          <p:cNvPr id="3" name="Text Placeholder 2"/>
          <p:cNvSpPr>
            <a:spLocks noGrp="1"/>
          </p:cNvSpPr>
          <p:nvPr>
            <p:ph type="body" idx="1"/>
          </p:nvPr>
        </p:nvSpPr>
        <p:spPr bwMode="gray">
          <a:xfrm>
            <a:off x="1452564" y="1951380"/>
            <a:ext cx="4302125" cy="1487587"/>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CF142B"/>
                  </a:solidFill>
                  <a:latin typeface="Arial"/>
                </a:rPr>
                <a:t>Unit of measure</a:t>
              </a:r>
            </a:p>
          </p:txBody>
        </p:sp>
      </p:grpSp>
      <p:grpSp>
        <p:nvGrpSpPr>
          <p:cNvPr id="17" name="McK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dirty="0">
                  <a:solidFill>
                    <a:srgbClr val="CF142B"/>
                  </a:solidFill>
                  <a:latin typeface="Aria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doc id" hidden="1"/>
          <p:cNvSpPr>
            <a:spLocks noChangeArrowheads="1"/>
          </p:cNvSpPr>
          <p:nvPr userDrawn="1"/>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grpSp>
        <p:nvGrpSpPr>
          <p:cNvPr id="26" name="LegendBoxes" hidden="1"/>
          <p:cNvGrpSpPr/>
          <p:nvPr userDrawn="1"/>
        </p:nvGrpSpPr>
        <p:grpSpPr bwMode="gray">
          <a:xfrm>
            <a:off x="7915092" y="279400"/>
            <a:ext cx="763755" cy="997467"/>
            <a:chOff x="7835905" y="279400"/>
            <a:chExt cx="763755" cy="997467"/>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31"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32"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33"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34"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grpSp>
      <p:grpSp>
        <p:nvGrpSpPr>
          <p:cNvPr id="35" name="LegendLines" hidden="1"/>
          <p:cNvGrpSpPr/>
          <p:nvPr userDrawn="1"/>
        </p:nvGrpSpPr>
        <p:grpSpPr bwMode="gray">
          <a:xfrm>
            <a:off x="7607284" y="279400"/>
            <a:ext cx="1071563" cy="730251"/>
            <a:chOff x="7540629" y="279400"/>
            <a:chExt cx="1071563" cy="73025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39"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40"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41"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grpSp>
      <p:grpSp>
        <p:nvGrpSpPr>
          <p:cNvPr id="42" name="LegendMoons" hidden="1"/>
          <p:cNvGrpSpPr/>
          <p:nvPr userDrawn="1"/>
        </p:nvGrpSpPr>
        <p:grpSpPr bwMode="gray">
          <a:xfrm>
            <a:off x="7848417" y="250825"/>
            <a:ext cx="830430" cy="1306516"/>
            <a:chOff x="7769225" y="250825"/>
            <a:chExt cx="830430" cy="1306516"/>
          </a:xfrm>
        </p:grpSpPr>
        <p:grpSp>
          <p:nvGrpSpPr>
            <p:cNvPr id="43" name="MoonLegend1"/>
            <p:cNvGrpSpPr>
              <a:grpSpLocks noChangeAspect="1"/>
            </p:cNvGrpSpPr>
            <p:nvPr>
              <p:custDataLst>
                <p:tags r:id="rId16"/>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62"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44" name="MoonLegend2"/>
            <p:cNvGrpSpPr>
              <a:grpSpLocks noChangeAspect="1"/>
            </p:cNvGrpSpPr>
            <p:nvPr>
              <p:custDataLst>
                <p:tags r:id="rId17"/>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60" name="Arc 42"/>
              <p:cNvSpPr>
                <a:spLocks noChangeAspect="1"/>
              </p:cNvSpPr>
              <p:nvPr>
                <p:custDataLst>
                  <p:tags r:id="rId2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45" name="MoonLegend4"/>
            <p:cNvGrpSpPr>
              <a:grpSpLocks noChangeAspect="1"/>
            </p:cNvGrpSpPr>
            <p:nvPr>
              <p:custDataLst>
                <p:tags r:id="rId18"/>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58"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46" name="MoonLegend5"/>
            <p:cNvGrpSpPr>
              <a:grpSpLocks noChangeAspect="1"/>
            </p:cNvGrpSpPr>
            <p:nvPr>
              <p:custDataLst>
                <p:tags r:id="rId19"/>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56"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47" name="MoonLegend3"/>
            <p:cNvGrpSpPr>
              <a:grpSpLocks noChangeAspect="1"/>
            </p:cNvGrpSpPr>
            <p:nvPr>
              <p:custDataLst>
                <p:tags r:id="rId20"/>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54"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sp>
          <p:nvSpPr>
            <p:cNvPr id="48"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49"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50"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51"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sp>
          <p:nvSpPr>
            <p:cNvPr id="52"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200" dirty="0">
                  <a:solidFill>
                    <a:srgbClr val="000000"/>
                  </a:solidFill>
                  <a:latin typeface="Arial"/>
                </a:rPr>
                <a:t>Legend</a:t>
              </a:r>
            </a:p>
          </p:txBody>
        </p:sp>
      </p:grpSp>
    </p:spTree>
    <p:extLst>
      <p:ext uri="{BB962C8B-B14F-4D97-AF65-F5344CB8AC3E}">
        <p14:creationId xmlns:p14="http://schemas.microsoft.com/office/powerpoint/2010/main" val="344666550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ftr="0" dt="0"/>
  <p:txStyles>
    <p:title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0" y="2845476"/>
            <a:ext cx="8961438" cy="94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b="1" dirty="0">
                <a:solidFill>
                  <a:schemeClr val="tx1"/>
                </a:solidFill>
              </a:rPr>
              <a:t>KAMU İDARELERİNE AİT TAŞINIRLARIN  </a:t>
            </a:r>
            <a:endParaRPr lang="tr-TR" b="1" dirty="0" smtClean="0">
              <a:solidFill>
                <a:schemeClr val="tx1"/>
              </a:solidFill>
            </a:endParaRPr>
          </a:p>
          <a:p>
            <a:pPr algn="ctr"/>
            <a:r>
              <a:rPr lang="tr-TR" b="1" dirty="0" smtClean="0">
                <a:solidFill>
                  <a:schemeClr val="tx1"/>
                </a:solidFill>
              </a:rPr>
              <a:t>KAYIT </a:t>
            </a:r>
            <a:r>
              <a:rPr lang="tr-TR" b="1" dirty="0">
                <a:solidFill>
                  <a:schemeClr val="tx1"/>
                </a:solidFill>
              </a:rPr>
              <a:t>VE TAKİP İŞLEMLERİ</a:t>
            </a:r>
          </a:p>
        </p:txBody>
      </p:sp>
      <p:sp>
        <p:nvSpPr>
          <p:cNvPr id="3" name="Dikdörtgen 2"/>
          <p:cNvSpPr>
            <a:spLocks noChangeArrowheads="1"/>
          </p:cNvSpPr>
          <p:nvPr/>
        </p:nvSpPr>
        <p:spPr bwMode="auto">
          <a:xfrm>
            <a:off x="0" y="5794375"/>
            <a:ext cx="8961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tr-TR" altLang="tr-TR" dirty="0">
                <a:solidFill>
                  <a:srgbClr val="000000"/>
                </a:solidFill>
              </a:rPr>
              <a:t>Genel Bütçe Daire Başkanlığı</a:t>
            </a:r>
          </a:p>
          <a:p>
            <a:pPr algn="ctr" eaLnBrk="1" hangingPunct="1"/>
            <a:r>
              <a:rPr lang="tr-TR" altLang="tr-TR" dirty="0" smtClean="0">
                <a:solidFill>
                  <a:srgbClr val="000000"/>
                </a:solidFill>
              </a:rPr>
              <a:t>Aralık 2019</a:t>
            </a:r>
            <a:endParaRPr lang="tr-TR" altLang="tr-TR" dirty="0">
              <a:solidFill>
                <a:srgbClr val="000000"/>
              </a:solidFill>
            </a:endParaRPr>
          </a:p>
        </p:txBody>
      </p:sp>
      <p:sp>
        <p:nvSpPr>
          <p:cNvPr id="4" name="Dikdörtgen 3"/>
          <p:cNvSpPr/>
          <p:nvPr/>
        </p:nvSpPr>
        <p:spPr>
          <a:xfrm>
            <a:off x="0" y="0"/>
            <a:ext cx="8961438" cy="13674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chemeClr val="tx1"/>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640" y="683703"/>
            <a:ext cx="3174158" cy="2022569"/>
          </a:xfrm>
          <a:prstGeom prst="rect">
            <a:avLst/>
          </a:prstGeom>
        </p:spPr>
      </p:pic>
      <p:sp>
        <p:nvSpPr>
          <p:cNvPr id="7" name="Metin kutusu 6"/>
          <p:cNvSpPr txBox="1"/>
          <p:nvPr/>
        </p:nvSpPr>
        <p:spPr>
          <a:xfrm>
            <a:off x="8470670" y="6517779"/>
            <a:ext cx="241070" cy="230832"/>
          </a:xfrm>
          <a:prstGeom prst="rect">
            <a:avLst/>
          </a:prstGeom>
          <a:noFill/>
        </p:spPr>
        <p:txBody>
          <a:bodyPr wrap="square" rtlCol="0">
            <a:spAutoFit/>
          </a:bodyPr>
          <a:lstStyle/>
          <a:p>
            <a:r>
              <a:rPr lang="tr-TR" sz="900" b="1" dirty="0" smtClean="0">
                <a:solidFill>
                  <a:srgbClr val="C00000"/>
                </a:solidFill>
              </a:rPr>
              <a:t>0</a:t>
            </a:r>
            <a:endParaRPr lang="tr-TR" sz="900" b="1" dirty="0">
              <a:solidFill>
                <a:srgbClr val="C00000"/>
              </a:solidFill>
            </a:endParaRPr>
          </a:p>
        </p:txBody>
      </p:sp>
      <p:sp>
        <p:nvSpPr>
          <p:cNvPr id="8" name="Metin kutusu 7"/>
          <p:cNvSpPr txBox="1"/>
          <p:nvPr/>
        </p:nvSpPr>
        <p:spPr>
          <a:xfrm>
            <a:off x="8452055" y="6492065"/>
            <a:ext cx="241070" cy="230832"/>
          </a:xfrm>
          <a:prstGeom prst="rect">
            <a:avLst/>
          </a:prstGeom>
          <a:noFill/>
        </p:spPr>
        <p:txBody>
          <a:bodyPr wrap="square" rtlCol="0">
            <a:spAutoFit/>
          </a:bodyPr>
          <a:lstStyle/>
          <a:p>
            <a:r>
              <a:rPr lang="tr-TR" sz="900" b="1" dirty="0" smtClean="0">
                <a:solidFill>
                  <a:srgbClr val="C00000"/>
                </a:solidFill>
              </a:rPr>
              <a:t>0</a:t>
            </a:r>
            <a:endParaRPr lang="tr-TR" sz="900" b="1" dirty="0">
              <a:solidFill>
                <a:srgbClr val="C00000"/>
              </a:solidFill>
            </a:endParaRPr>
          </a:p>
        </p:txBody>
      </p:sp>
    </p:spTree>
    <p:extLst>
      <p:ext uri="{BB962C8B-B14F-4D97-AF65-F5344CB8AC3E}">
        <p14:creationId xmlns:p14="http://schemas.microsoft.com/office/powerpoint/2010/main" val="131988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2 İçerik Yer Tutucusu"/>
          <p:cNvSpPr txBox="1">
            <a:spLocks/>
          </p:cNvSpPr>
          <p:nvPr/>
        </p:nvSpPr>
        <p:spPr bwMode="auto">
          <a:xfrm>
            <a:off x="0" y="1287473"/>
            <a:ext cx="8961437" cy="469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marL="342900" indent="-342900" algn="just">
              <a:buFont typeface="Arial" panose="020B0604020202020204" pitchFamily="34" charset="0"/>
              <a:buChar char="•"/>
            </a:pPr>
            <a:r>
              <a:rPr lang="tr-TR" dirty="0"/>
              <a:t>Satın alındığı andan itibaren tüketimi yapılan su, doğalgaz, kum, çakıl, bahçe toprağı, bahçe gübresi ve benzeri maddeler, </a:t>
            </a:r>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dirty="0"/>
              <a:t>Makine, cihaz, taşıt ve iş makineleri ile demirbaşların servislerince yapılan bakım ve onarımlarında kullanılan yedek parçalar ile doğrudan taşıtların depolarına konulan akaryakıt, likit gaz (LPG) ve yağlar, </a:t>
            </a:r>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dirty="0"/>
              <a:t>Kısa sürede tüketilen mutfak tipi tüpler ve yangın söndürme tüplerine yapılan gaz </a:t>
            </a:r>
            <a:r>
              <a:rPr lang="tr-TR" dirty="0" err="1"/>
              <a:t>dolumları</a:t>
            </a:r>
            <a:r>
              <a:rPr lang="tr-TR" dirty="0"/>
              <a:t> ile yazıcı kartuşlarının </a:t>
            </a:r>
            <a:r>
              <a:rPr lang="tr-TR" dirty="0" err="1"/>
              <a:t>dolumları</a:t>
            </a:r>
            <a:r>
              <a:rPr lang="tr-TR" dirty="0"/>
              <a:t>, </a:t>
            </a:r>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dirty="0"/>
              <a:t>Dergi ve gazete gibi süreli yayınlar ile arşivlenme niteliği olmayan kütüphane materyalleri. </a:t>
            </a:r>
          </a:p>
          <a:p>
            <a:pPr algn="just"/>
            <a:endParaRPr lang="tr-TR" dirty="0"/>
          </a:p>
          <a:p>
            <a:endParaRPr lang="tr-TR" sz="2000" dirty="0"/>
          </a:p>
        </p:txBody>
      </p:sp>
      <p:grpSp>
        <p:nvGrpSpPr>
          <p:cNvPr id="76803" name="Grup 14"/>
          <p:cNvGrpSpPr>
            <a:grpSpLocks/>
          </p:cNvGrpSpPr>
          <p:nvPr/>
        </p:nvGrpSpPr>
        <p:grpSpPr bwMode="auto">
          <a:xfrm>
            <a:off x="347663" y="577850"/>
            <a:ext cx="7104062" cy="519113"/>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975556" y="2167627"/>
              <a:ext cx="3431601" cy="594090"/>
            </a:xfrm>
            <a:prstGeom prst="rect">
              <a:avLst/>
            </a:prstGeom>
            <a:grp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İşlem Fişi Düzenlenmeyecek Durumlar</a:t>
              </a:r>
              <a:endParaRPr lang="tr-TR" altLang="tr-TR" sz="2000" b="1" dirty="0">
                <a:cs typeface="Arial" panose="020B0604020202020204" pitchFamily="34" charset="0"/>
              </a:endParaRPr>
            </a:p>
          </p:txBody>
        </p:sp>
      </p:grpSp>
    </p:spTree>
    <p:extLst>
      <p:ext uri="{BB962C8B-B14F-4D97-AF65-F5344CB8AC3E}">
        <p14:creationId xmlns:p14="http://schemas.microsoft.com/office/powerpoint/2010/main" val="1939632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İçerik Yer Tutucusu"/>
          <p:cNvSpPr txBox="1">
            <a:spLocks/>
          </p:cNvSpPr>
          <p:nvPr/>
        </p:nvSpPr>
        <p:spPr bwMode="auto">
          <a:xfrm>
            <a:off x="0" y="1448735"/>
            <a:ext cx="8961438" cy="474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grpSp>
        <p:nvGrpSpPr>
          <p:cNvPr id="78851" name="Grup 14"/>
          <p:cNvGrpSpPr>
            <a:grpSpLocks/>
          </p:cNvGrpSpPr>
          <p:nvPr/>
        </p:nvGrpSpPr>
        <p:grpSpPr bwMode="auto">
          <a:xfrm>
            <a:off x="874358" y="602130"/>
            <a:ext cx="7104062" cy="519113"/>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262253" y="2167627"/>
              <a:ext cx="4144905" cy="594090"/>
            </a:xfrm>
            <a:prstGeom prst="rect">
              <a:avLst/>
            </a:prstGeom>
            <a:grp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İşlemleri</a:t>
              </a:r>
              <a:endParaRPr lang="tr-TR" altLang="tr-TR" sz="2000" b="1" dirty="0">
                <a:cs typeface="Arial" panose="020B0604020202020204" pitchFamily="34" charset="0"/>
              </a:endParaRPr>
            </a:p>
          </p:txBody>
        </p:sp>
      </p:grpSp>
      <p:sp>
        <p:nvSpPr>
          <p:cNvPr id="78853" name="2 İçerik Yer Tutucusu"/>
          <p:cNvSpPr txBox="1">
            <a:spLocks/>
          </p:cNvSpPr>
          <p:nvPr/>
        </p:nvSpPr>
        <p:spPr bwMode="auto">
          <a:xfrm>
            <a:off x="0" y="1958975"/>
            <a:ext cx="8961438" cy="150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50000"/>
              </a:lnSpc>
              <a:spcBef>
                <a:spcPts val="588"/>
              </a:spcBef>
              <a:spcAft>
                <a:spcPts val="588"/>
              </a:spcAft>
              <a:buClrTx/>
              <a:buSzTx/>
            </a:pPr>
            <a:endParaRPr lang="tr-TR" altLang="tr-TR" sz="1800" b="1" dirty="0">
              <a:cs typeface="Arial" panose="020B0604020202020204" pitchFamily="34" charset="0"/>
            </a:endParaRPr>
          </a:p>
        </p:txBody>
      </p:sp>
      <p:sp>
        <p:nvSpPr>
          <p:cNvPr id="9" name="1 Başlık"/>
          <p:cNvSpPr txBox="1">
            <a:spLocks/>
          </p:cNvSpPr>
          <p:nvPr/>
        </p:nvSpPr>
        <p:spPr>
          <a:xfrm>
            <a:off x="457200" y="274638"/>
            <a:ext cx="8229600" cy="778098"/>
          </a:xfrm>
          <a:prstGeom prst="rect">
            <a:avLst/>
          </a:prstGeom>
        </p:spPr>
        <p:txBody>
          <a:bodyPr>
            <a:norm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endParaRPr lang="tr-TR" sz="3200" kern="0" dirty="0" smtClean="0">
              <a:solidFill>
                <a:srgbClr val="FF0000"/>
              </a:solidFill>
            </a:endParaRPr>
          </a:p>
        </p:txBody>
      </p:sp>
      <p:sp>
        <p:nvSpPr>
          <p:cNvPr id="11" name="1 Başlık"/>
          <p:cNvSpPr txBox="1">
            <a:spLocks/>
          </p:cNvSpPr>
          <p:nvPr/>
        </p:nvSpPr>
        <p:spPr>
          <a:xfrm>
            <a:off x="457200" y="274638"/>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Calibri"/>
            </a:endParaRPr>
          </a:p>
        </p:txBody>
      </p:sp>
      <p:graphicFrame>
        <p:nvGraphicFramePr>
          <p:cNvPr id="12" name="3 İçerik Yer Tutucusu"/>
          <p:cNvGraphicFramePr>
            <a:graphicFrameLocks/>
          </p:cNvGraphicFramePr>
          <p:nvPr>
            <p:extLst>
              <p:ext uri="{D42A27DB-BD31-4B8C-83A1-F6EECF244321}">
                <p14:modId xmlns:p14="http://schemas.microsoft.com/office/powerpoint/2010/main" val="1593299754"/>
              </p:ext>
            </p:extLst>
          </p:nvPr>
        </p:nvGraphicFramePr>
        <p:xfrm>
          <a:off x="376735" y="1694405"/>
          <a:ext cx="8229600" cy="4186950"/>
        </p:xfrm>
        <a:graphic>
          <a:graphicData uri="http://schemas.openxmlformats.org/drawingml/2006/table">
            <a:tbl>
              <a:tblPr firstRow="1" bandRow="1"/>
              <a:tblGrid>
                <a:gridCol w="4114800"/>
                <a:gridCol w="4114800"/>
              </a:tblGrid>
              <a:tr h="395895">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algn="ctr"/>
                      <a:r>
                        <a:rPr lang="tr-TR" sz="1600" dirty="0" smtClean="0">
                          <a:solidFill>
                            <a:schemeClr val="tx1"/>
                          </a:solidFill>
                          <a:latin typeface="+mj-lt"/>
                        </a:rPr>
                        <a:t>GİRİŞ İŞLEMLERİ</a:t>
                      </a:r>
                      <a:endParaRPr lang="tr-TR" sz="160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algn="ctr"/>
                      <a:r>
                        <a:rPr lang="tr-TR" sz="1600" dirty="0" smtClean="0">
                          <a:solidFill>
                            <a:schemeClr val="tx1"/>
                          </a:solidFill>
                          <a:latin typeface="+mj-lt"/>
                        </a:rPr>
                        <a:t>ÇIKIŞ İŞLEMLERİ</a:t>
                      </a:r>
                      <a:endParaRPr lang="tr-TR" sz="160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6455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Satın Alma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Tüketim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0361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Bağış ve Yardım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Kullanım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0361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Devir Alma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Devretme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0361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Sayım Fazlası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Bağış ve Yardımda Bulunma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7004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İade Alma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Kullanılmaz Hale Gelme, Yok Olma veya Sayım Noksanı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116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Tasfiye Sonucu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Hurdaya Ayırma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0361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baseline="0" dirty="0" smtClean="0">
                          <a:solidFill>
                            <a:schemeClr val="tx1"/>
                          </a:solidFill>
                          <a:latin typeface="+mj-lt"/>
                          <a:ea typeface="+mn-ea"/>
                          <a:cs typeface="+mn-cs"/>
                        </a:rPr>
                        <a:t>İç İmkanlarla Üretme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bl>
          </a:graphicData>
        </a:graphic>
      </p:graphicFrame>
    </p:spTree>
    <p:extLst>
      <p:ext uri="{BB962C8B-B14F-4D97-AF65-F5344CB8AC3E}">
        <p14:creationId xmlns:p14="http://schemas.microsoft.com/office/powerpoint/2010/main" val="370094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sp>
        <p:nvSpPr>
          <p:cNvPr id="17" name="Rectangle 8"/>
          <p:cNvSpPr>
            <a:spLocks noChangeArrowheads="1"/>
          </p:cNvSpPr>
          <p:nvPr/>
        </p:nvSpPr>
        <p:spPr bwMode="gray">
          <a:xfrm>
            <a:off x="1090863" y="624127"/>
            <a:ext cx="6299314" cy="420614"/>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İşlemlerinin Muhasebe Birimine Bildirilmesi </a:t>
            </a:r>
            <a:endParaRPr lang="tr-TR" altLang="tr-TR" sz="2000" b="1" dirty="0">
              <a:cs typeface="Arial" panose="020B0604020202020204" pitchFamily="34" charset="0"/>
            </a:endParaRPr>
          </a:p>
        </p:txBody>
      </p:sp>
      <p:graphicFrame>
        <p:nvGraphicFramePr>
          <p:cNvPr id="12" name="3 İçerik Yer Tutucusu"/>
          <p:cNvGraphicFramePr>
            <a:graphicFrameLocks/>
          </p:cNvGraphicFramePr>
          <p:nvPr>
            <p:extLst>
              <p:ext uri="{D42A27DB-BD31-4B8C-83A1-F6EECF244321}">
                <p14:modId xmlns:p14="http://schemas.microsoft.com/office/powerpoint/2010/main" val="4173195475"/>
              </p:ext>
            </p:extLst>
          </p:nvPr>
        </p:nvGraphicFramePr>
        <p:xfrm>
          <a:off x="384047" y="1527810"/>
          <a:ext cx="8229600" cy="4190719"/>
        </p:xfrm>
        <a:graphic>
          <a:graphicData uri="http://schemas.openxmlformats.org/drawingml/2006/table">
            <a:tbl>
              <a:tblPr firstRow="1" bandRow="1"/>
              <a:tblGrid>
                <a:gridCol w="2314600"/>
                <a:gridCol w="5915000"/>
              </a:tblGrid>
              <a:tr h="736697">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tr-TR" sz="1600" b="0" kern="1200" baseline="0" dirty="0" smtClean="0">
                        <a:solidFill>
                          <a:schemeClr val="tx1"/>
                        </a:solidFill>
                        <a:latin typeface="+mj-lt"/>
                        <a:ea typeface="+mn-ea"/>
                        <a:cs typeface="+mn-cs"/>
                      </a:endParaRPr>
                    </a:p>
                    <a:p>
                      <a:r>
                        <a:rPr lang="tr-TR" sz="1600" b="0" kern="1200" baseline="0" dirty="0" smtClean="0">
                          <a:solidFill>
                            <a:schemeClr val="tx1"/>
                          </a:solidFill>
                          <a:latin typeface="+mj-lt"/>
                          <a:ea typeface="+mn-ea"/>
                          <a:cs typeface="+mn-cs"/>
                        </a:rPr>
                        <a:t>Satın Alma ve Değer Artışı Harcamalarında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tr-TR" sz="1600" b="0" kern="1200" baseline="0" dirty="0" smtClean="0">
                        <a:solidFill>
                          <a:schemeClr val="tx1"/>
                        </a:solidFill>
                        <a:latin typeface="+mj-lt"/>
                        <a:ea typeface="+mn-ea"/>
                        <a:cs typeface="+mn-cs"/>
                      </a:endParaRPr>
                    </a:p>
                    <a:p>
                      <a:r>
                        <a:rPr lang="tr-TR" sz="1600" b="0" kern="1200" baseline="0" dirty="0" smtClean="0">
                          <a:solidFill>
                            <a:schemeClr val="tx1"/>
                          </a:solidFill>
                          <a:latin typeface="+mj-lt"/>
                          <a:ea typeface="+mn-ea"/>
                          <a:cs typeface="+mn-cs"/>
                        </a:rPr>
                        <a:t>Taşınır işlem Fişlerinin bir nüshası ödeme emri belgesi ekinde…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r>
              <a:tr h="136815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kern="1200" baseline="0" dirty="0" smtClean="0">
                        <a:solidFill>
                          <a:schemeClr val="tx1"/>
                        </a:solidFill>
                        <a:latin typeface="+mj-lt"/>
                        <a:ea typeface="+mn-ea"/>
                        <a:cs typeface="+mn-cs"/>
                      </a:endParaRPr>
                    </a:p>
                    <a:p>
                      <a:r>
                        <a:rPr lang="tr-TR" sz="1600" b="0" kern="1200" baseline="0" dirty="0" smtClean="0">
                          <a:solidFill>
                            <a:schemeClr val="tx1"/>
                          </a:solidFill>
                          <a:latin typeface="+mj-lt"/>
                          <a:ea typeface="+mn-ea"/>
                          <a:cs typeface="+mn-cs"/>
                        </a:rPr>
                        <a:t>Diğer Girişler ve Dayanıklı Taşınır Çıkışları (253,254,255)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kern="1200" baseline="0" dirty="0" smtClean="0">
                        <a:solidFill>
                          <a:schemeClr val="tx1"/>
                        </a:solidFill>
                        <a:latin typeface="+mj-lt"/>
                        <a:ea typeface="+mn-ea"/>
                        <a:cs typeface="+mn-cs"/>
                      </a:endParaRPr>
                    </a:p>
                    <a:p>
                      <a:r>
                        <a:rPr lang="tr-TR" sz="1600" b="0" kern="1200" baseline="0" dirty="0" smtClean="0">
                          <a:solidFill>
                            <a:schemeClr val="tx1"/>
                          </a:solidFill>
                          <a:latin typeface="+mj-lt"/>
                          <a:ea typeface="+mn-ea"/>
                          <a:cs typeface="+mn-cs"/>
                        </a:rPr>
                        <a:t>Düzenleme tarihini takip eden en geç </a:t>
                      </a:r>
                      <a:r>
                        <a:rPr lang="tr-TR" sz="1600" b="1" kern="1200" baseline="0" dirty="0" smtClean="0">
                          <a:solidFill>
                            <a:schemeClr val="tx1"/>
                          </a:solidFill>
                          <a:latin typeface="+mj-lt"/>
                          <a:ea typeface="+mn-ea"/>
                          <a:cs typeface="+mn-cs"/>
                        </a:rPr>
                        <a:t>on gün </a:t>
                      </a:r>
                      <a:r>
                        <a:rPr lang="tr-TR" sz="1600" b="0" kern="1200" baseline="0" dirty="0" smtClean="0">
                          <a:solidFill>
                            <a:schemeClr val="tx1"/>
                          </a:solidFill>
                          <a:latin typeface="+mj-lt"/>
                          <a:ea typeface="+mn-ea"/>
                          <a:cs typeface="+mn-cs"/>
                        </a:rPr>
                        <a:t>içinde ve her durumda </a:t>
                      </a:r>
                      <a:r>
                        <a:rPr lang="tr-TR" sz="1600" b="1" kern="1200" baseline="0" dirty="0" smtClean="0">
                          <a:solidFill>
                            <a:schemeClr val="tx1"/>
                          </a:solidFill>
                          <a:latin typeface="+mj-lt"/>
                          <a:ea typeface="+mn-ea"/>
                          <a:cs typeface="+mn-cs"/>
                        </a:rPr>
                        <a:t>malî yıl sona ermeden önce</a:t>
                      </a:r>
                      <a:r>
                        <a:rPr lang="tr-TR" sz="1600" b="0" kern="1200" baseline="0" dirty="0" smtClean="0">
                          <a:solidFill>
                            <a:schemeClr val="tx1"/>
                          </a:solidFill>
                          <a:latin typeface="+mj-lt"/>
                          <a:ea typeface="+mn-ea"/>
                          <a:cs typeface="+mn-cs"/>
                        </a:rPr>
                        <a:t>… 	</a:t>
                      </a:r>
                    </a:p>
                    <a:p>
                      <a:endParaRPr lang="tr-TR" sz="1600" b="0" kern="1200" baseline="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r>
              <a:tr h="19996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kern="1200" baseline="0" dirty="0" smtClean="0">
                        <a:solidFill>
                          <a:schemeClr val="tx1"/>
                        </a:solidFill>
                        <a:latin typeface="+mj-lt"/>
                        <a:ea typeface="+mn-ea"/>
                        <a:cs typeface="+mn-cs"/>
                      </a:endParaRPr>
                    </a:p>
                    <a:p>
                      <a:pPr marL="0" algn="l" defTabSz="914400" rtl="0" eaLnBrk="1" latinLnBrk="0" hangingPunct="1"/>
                      <a:r>
                        <a:rPr lang="tr-TR" sz="1600" b="0" kern="1200" baseline="0" dirty="0" smtClean="0">
                          <a:solidFill>
                            <a:schemeClr val="tx1"/>
                          </a:solidFill>
                          <a:latin typeface="+mj-lt"/>
                          <a:ea typeface="+mn-ea"/>
                          <a:cs typeface="+mn-cs"/>
                        </a:rPr>
                        <a:t>Tüketim Malzemesi Çıkışları(150) 	</a:t>
                      </a:r>
                    </a:p>
                    <a:p>
                      <a:endParaRPr lang="tr-TR" sz="1600" b="0" kern="1200" baseline="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kern="1200" baseline="0" dirty="0" smtClean="0">
                        <a:solidFill>
                          <a:schemeClr val="tx1"/>
                        </a:solidFill>
                        <a:latin typeface="+mj-lt"/>
                        <a:ea typeface="+mn-ea"/>
                        <a:cs typeface="+mn-cs"/>
                      </a:endParaRPr>
                    </a:p>
                    <a:p>
                      <a:r>
                        <a:rPr lang="tr-TR" sz="1600" b="0" kern="1200" baseline="0" dirty="0" smtClean="0">
                          <a:solidFill>
                            <a:schemeClr val="tx1"/>
                          </a:solidFill>
                          <a:latin typeface="+mj-lt"/>
                          <a:ea typeface="+mn-ea"/>
                          <a:cs typeface="+mn-cs"/>
                        </a:rPr>
                        <a:t>Üç ayı geçmemek üzere üst yöneticiler tarafından belirlenen sürede kullanılmış tüketim malzemelerinin taşınır II </a:t>
                      </a:r>
                      <a:r>
                        <a:rPr lang="tr-TR" sz="1600" b="0" kern="1200" baseline="0" dirty="0" err="1" smtClean="0">
                          <a:solidFill>
                            <a:schemeClr val="tx1"/>
                          </a:solidFill>
                          <a:latin typeface="+mj-lt"/>
                          <a:ea typeface="+mn-ea"/>
                          <a:cs typeface="+mn-cs"/>
                        </a:rPr>
                        <a:t>nci</a:t>
                      </a:r>
                      <a:r>
                        <a:rPr lang="tr-TR" sz="1600" b="0" kern="1200" baseline="0" dirty="0" smtClean="0">
                          <a:solidFill>
                            <a:schemeClr val="tx1"/>
                          </a:solidFill>
                          <a:latin typeface="+mj-lt"/>
                          <a:ea typeface="+mn-ea"/>
                          <a:cs typeface="+mn-cs"/>
                        </a:rPr>
                        <a:t> düzey detay kodu bazında düzenlenen onaylı bir listesi, en geç ilgili dönemin </a:t>
                      </a:r>
                      <a:r>
                        <a:rPr lang="tr-TR" sz="1600" b="1" kern="1200" baseline="0" dirty="0" smtClean="0">
                          <a:solidFill>
                            <a:schemeClr val="tx1"/>
                          </a:solidFill>
                          <a:latin typeface="+mj-lt"/>
                          <a:ea typeface="+mn-ea"/>
                          <a:cs typeface="+mn-cs"/>
                        </a:rPr>
                        <a:t>son iş günü </a:t>
                      </a:r>
                      <a:r>
                        <a:rPr lang="tr-TR" sz="1600" b="0" kern="1200" baseline="0" dirty="0" smtClean="0">
                          <a:solidFill>
                            <a:schemeClr val="tx1"/>
                          </a:solidFill>
                          <a:latin typeface="+mj-lt"/>
                          <a:ea typeface="+mn-ea"/>
                          <a:cs typeface="+mn-cs"/>
                        </a:rPr>
                        <a:t>mesai bitimine kadar… 	</a:t>
                      </a:r>
                    </a:p>
                    <a:p>
                      <a:endParaRPr lang="tr-TR" sz="1600" b="0" kern="1200" baseline="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r>
            </a:tbl>
          </a:graphicData>
        </a:graphic>
      </p:graphicFrame>
    </p:spTree>
    <p:extLst>
      <p:ext uri="{BB962C8B-B14F-4D97-AF65-F5344CB8AC3E}">
        <p14:creationId xmlns:p14="http://schemas.microsoft.com/office/powerpoint/2010/main" val="198476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sp>
        <p:nvSpPr>
          <p:cNvPr id="82949" name="2 İçerik Yer Tutucusu"/>
          <p:cNvSpPr txBox="1">
            <a:spLocks/>
          </p:cNvSpPr>
          <p:nvPr/>
        </p:nvSpPr>
        <p:spPr bwMode="auto">
          <a:xfrm>
            <a:off x="58521" y="1411835"/>
            <a:ext cx="8961438" cy="42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None/>
            </a:pPr>
            <a:r>
              <a:rPr lang="tr-TR" b="1" dirty="0"/>
              <a:t>Taşınır yönetim hesabı aşağıdaki cetvellerden oluşur; </a:t>
            </a:r>
          </a:p>
          <a:p>
            <a:pPr algn="just">
              <a:buNone/>
            </a:pPr>
            <a:endParaRPr lang="tr-TR" b="1" dirty="0"/>
          </a:p>
          <a:p>
            <a:pPr algn="just">
              <a:buNone/>
            </a:pPr>
            <a:r>
              <a:rPr lang="tr-TR" dirty="0" smtClean="0"/>
              <a:t>1-) Yıl </a:t>
            </a:r>
            <a:r>
              <a:rPr lang="tr-TR" dirty="0"/>
              <a:t>sonu sayım tutanağı, </a:t>
            </a:r>
          </a:p>
          <a:p>
            <a:pPr algn="just">
              <a:buNone/>
            </a:pPr>
            <a:endParaRPr lang="tr-TR" dirty="0"/>
          </a:p>
          <a:p>
            <a:pPr algn="just">
              <a:buNone/>
            </a:pPr>
            <a:r>
              <a:rPr lang="tr-TR" dirty="0" smtClean="0"/>
              <a:t>2-) Taşınır </a:t>
            </a:r>
            <a:r>
              <a:rPr lang="tr-TR" dirty="0"/>
              <a:t>sayım ve döküm cetveli, </a:t>
            </a:r>
          </a:p>
          <a:p>
            <a:pPr algn="just">
              <a:buNone/>
            </a:pPr>
            <a:endParaRPr lang="tr-TR" dirty="0"/>
          </a:p>
          <a:p>
            <a:pPr algn="just">
              <a:buNone/>
            </a:pPr>
            <a:r>
              <a:rPr lang="tr-TR" dirty="0" smtClean="0"/>
              <a:t>3-) Harcama </a:t>
            </a:r>
            <a:r>
              <a:rPr lang="tr-TR" dirty="0"/>
              <a:t>Birimi Taşınır Mal Yönetim Hesabı Cetveli, </a:t>
            </a:r>
          </a:p>
          <a:p>
            <a:pPr algn="just">
              <a:buNone/>
            </a:pPr>
            <a:endParaRPr lang="tr-TR" dirty="0"/>
          </a:p>
          <a:p>
            <a:pPr algn="just">
              <a:buNone/>
            </a:pPr>
            <a:r>
              <a:rPr lang="tr-TR" dirty="0" smtClean="0"/>
              <a:t>4-) </a:t>
            </a:r>
            <a:r>
              <a:rPr lang="tr-TR" dirty="0" err="1" smtClean="0"/>
              <a:t>TİF’in</a:t>
            </a:r>
            <a:r>
              <a:rPr lang="tr-TR" dirty="0" smtClean="0"/>
              <a:t> </a:t>
            </a:r>
            <a:r>
              <a:rPr lang="tr-TR" dirty="0"/>
              <a:t>son sıra numarasını belirtir tutanak. </a:t>
            </a:r>
          </a:p>
          <a:p>
            <a:pPr algn="just">
              <a:buNone/>
            </a:pPr>
            <a:endParaRPr lang="tr-TR" dirty="0"/>
          </a:p>
          <a:p>
            <a:pPr algn="just">
              <a:buNone/>
            </a:pPr>
            <a:r>
              <a:rPr lang="tr-TR" b="1" dirty="0" smtClean="0"/>
              <a:t>(</a:t>
            </a:r>
            <a:r>
              <a:rPr lang="tr-TR" b="1" dirty="0"/>
              <a:t>2012 </a:t>
            </a:r>
            <a:r>
              <a:rPr lang="tr-TR" b="1" dirty="0" smtClean="0"/>
              <a:t>Yönetmelik Değişikliği</a:t>
            </a:r>
            <a:r>
              <a:rPr lang="tr-TR" b="1" dirty="0"/>
              <a:t>:)Taşınır Yönetim Hesabı, istenildiğinde ilgililere verilmek veya gönderilmek üzere idarede/harcama biriminde muhafaza edilir. </a:t>
            </a:r>
          </a:p>
        </p:txBody>
      </p:sp>
      <p:sp>
        <p:nvSpPr>
          <p:cNvPr id="8" name="Rectangle 8"/>
          <p:cNvSpPr>
            <a:spLocks noChangeArrowheads="1"/>
          </p:cNvSpPr>
          <p:nvPr/>
        </p:nvSpPr>
        <p:spPr bwMode="gray">
          <a:xfrm>
            <a:off x="1267325" y="624127"/>
            <a:ext cx="6122851" cy="420614"/>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Yönetim Hesabı</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298314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sp>
        <p:nvSpPr>
          <p:cNvPr id="84996" name="2 İçerik Yer Tutucusu"/>
          <p:cNvSpPr txBox="1">
            <a:spLocks/>
          </p:cNvSpPr>
          <p:nvPr/>
        </p:nvSpPr>
        <p:spPr bwMode="auto">
          <a:xfrm>
            <a:off x="1" y="1114926"/>
            <a:ext cx="8961438" cy="507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buNone/>
            </a:pPr>
            <a:r>
              <a:rPr lang="tr-TR" b="1" dirty="0"/>
              <a:t>İşlem Sırası; </a:t>
            </a:r>
          </a:p>
          <a:p>
            <a:pPr algn="just">
              <a:buNone/>
            </a:pPr>
            <a:endParaRPr lang="tr-TR" dirty="0" smtClean="0"/>
          </a:p>
          <a:p>
            <a:pPr algn="just">
              <a:buNone/>
            </a:pPr>
            <a:r>
              <a:rPr lang="tr-TR" dirty="0" smtClean="0"/>
              <a:t>1-) </a:t>
            </a:r>
            <a:r>
              <a:rPr lang="tr-TR" dirty="0"/>
              <a:t>Sayım kurulu tarafından onaylanan Taşınır Sayım ve Döküm Cetveline dayanılarak ilgisine göre iki nüsha Harcama Birimi Taşınır Mal Yönetim Hesabı Cetveli düzenlenir. </a:t>
            </a:r>
          </a:p>
          <a:p>
            <a:pPr algn="just">
              <a:buNone/>
            </a:pPr>
            <a:endParaRPr lang="tr-TR" dirty="0"/>
          </a:p>
          <a:p>
            <a:pPr algn="just">
              <a:buNone/>
            </a:pPr>
            <a:r>
              <a:rPr lang="tr-TR" dirty="0" smtClean="0"/>
              <a:t>2-) </a:t>
            </a:r>
            <a:r>
              <a:rPr lang="tr-TR" dirty="0"/>
              <a:t>Harcama Birimi Taşınır Mal Yönetim Hesabı Cetveli ekine Taşınır Sayım ve Döküm Cetveli eklenir ve Taşınır Kontrol Yetkilisine imzaya</a:t>
            </a:r>
          </a:p>
          <a:p>
            <a:pPr algn="just">
              <a:buNone/>
            </a:pPr>
            <a:endParaRPr lang="tr-TR" dirty="0"/>
          </a:p>
          <a:p>
            <a:pPr algn="just">
              <a:buNone/>
            </a:pPr>
            <a:r>
              <a:rPr lang="tr-TR" dirty="0" smtClean="0"/>
              <a:t>3-) </a:t>
            </a:r>
            <a:r>
              <a:rPr lang="tr-TR" dirty="0"/>
              <a:t>Taşınır Kontrol Yetkilisince , Cetvelin Taşınır Sayım ve Döküm Cetveline uygunluğu kontrol edilerek muhasebe yetkilisine gönderilir. </a:t>
            </a:r>
          </a:p>
          <a:p>
            <a:pPr algn="just">
              <a:buNone/>
            </a:pPr>
            <a:endParaRPr lang="tr-TR" dirty="0"/>
          </a:p>
          <a:p>
            <a:pPr algn="just">
              <a:buNone/>
            </a:pPr>
            <a:r>
              <a:rPr lang="tr-TR" dirty="0" smtClean="0"/>
              <a:t>4-) </a:t>
            </a:r>
            <a:r>
              <a:rPr lang="tr-TR" dirty="0"/>
              <a:t>Muhasebe Yetkilisince, muhasebe kayıtlarıyla karşılaştırıp uygunluğu onaylanan cetveller harcama yetkilisine geri gönderilir.</a:t>
            </a:r>
          </a:p>
          <a:p>
            <a:pPr algn="just">
              <a:buNone/>
            </a:pPr>
            <a:endParaRPr lang="tr-TR" dirty="0"/>
          </a:p>
          <a:p>
            <a:pPr algn="just">
              <a:buNone/>
            </a:pPr>
            <a:r>
              <a:rPr lang="tr-TR" dirty="0" smtClean="0"/>
              <a:t>5-) </a:t>
            </a:r>
            <a:r>
              <a:rPr lang="tr-TR" dirty="0"/>
              <a:t>Muhasebe Yetkilisince onaylanan cetveller Harcama Yetkilisince onaylanır. </a:t>
            </a:r>
          </a:p>
          <a:p>
            <a:pPr algn="just">
              <a:buNone/>
            </a:pPr>
            <a:endParaRPr lang="tr-TR" dirty="0"/>
          </a:p>
          <a:p>
            <a:pPr algn="just">
              <a:buNone/>
            </a:pPr>
            <a:r>
              <a:rPr lang="tr-TR" dirty="0" smtClean="0"/>
              <a:t>6-) </a:t>
            </a:r>
            <a:r>
              <a:rPr lang="tr-TR" dirty="0"/>
              <a:t>Yetkili mercilerce istenildiğinde ibraz edilmek veya gönderilmek üzere </a:t>
            </a:r>
            <a:r>
              <a:rPr lang="tr-TR" b="1" dirty="0"/>
              <a:t>harcama biriminde muhafaza edilir. </a:t>
            </a:r>
          </a:p>
        </p:txBody>
      </p:sp>
      <p:sp>
        <p:nvSpPr>
          <p:cNvPr id="8" name="Rectangle 8"/>
          <p:cNvSpPr>
            <a:spLocks noChangeArrowheads="1"/>
          </p:cNvSpPr>
          <p:nvPr/>
        </p:nvSpPr>
        <p:spPr bwMode="gray">
          <a:xfrm>
            <a:off x="1708483" y="624127"/>
            <a:ext cx="5681693" cy="420614"/>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Mal Yönetim Hesabı </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386719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İçerik Yer Tutucusu"/>
          <p:cNvSpPr txBox="1">
            <a:spLocks/>
          </p:cNvSpPr>
          <p:nvPr/>
        </p:nvSpPr>
        <p:spPr bwMode="auto">
          <a:xfrm>
            <a:off x="0" y="1309421"/>
            <a:ext cx="8961438" cy="360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tr-TR" dirty="0"/>
              <a:t>İdare Taşınır Mal Yönetimi Ayrıntılı Kesin Hesap Cetveli ile İdare Taşınır Mal Yönetim İcmal Cetveli, Harcama Birimi Taşınır Mal Yönetim Hesabı Cetvelleri konsolide edilmek suretiyle taşınır konsolide görevlilerince hazırlanır. </a:t>
            </a:r>
            <a:endParaRPr lang="tr-TR" dirty="0" smtClean="0"/>
          </a:p>
          <a:p>
            <a:endParaRPr lang="tr-TR" dirty="0"/>
          </a:p>
          <a:p>
            <a:pPr marL="285750" indent="-285750">
              <a:buFont typeface="Arial" panose="020B0604020202020204" pitchFamily="34" charset="0"/>
              <a:buChar char="•"/>
            </a:pPr>
            <a:r>
              <a:rPr lang="tr-TR" dirty="0" smtClean="0"/>
              <a:t>İdare </a:t>
            </a:r>
            <a:r>
              <a:rPr lang="tr-TR" dirty="0"/>
              <a:t>Taşınır Mal Yönetimi Ayrıntılı Kesin Hesap Cetveli  (Örnek:16) ile İdare Taşınır Mal Yönetim İcmal Cetvelinin (Örnek:17) bir nüshası, Sayıştay’ın ilgili mevzuatında </a:t>
            </a:r>
            <a:r>
              <a:rPr lang="tr-TR" b="1" dirty="0"/>
              <a:t>belirlenen süre içinde </a:t>
            </a:r>
            <a:r>
              <a:rPr lang="tr-TR" dirty="0"/>
              <a:t>Sayıştay Başkanlığına gönderilir</a:t>
            </a:r>
            <a:r>
              <a:rPr lang="tr-TR" sz="1800" b="1" dirty="0">
                <a:solidFill>
                  <a:srgbClr val="002060"/>
                </a:solidFill>
              </a:rPr>
              <a:t>. </a:t>
            </a:r>
          </a:p>
        </p:txBody>
      </p:sp>
      <p:sp>
        <p:nvSpPr>
          <p:cNvPr id="11" name="Rectangle 8"/>
          <p:cNvSpPr>
            <a:spLocks noChangeArrowheads="1"/>
          </p:cNvSpPr>
          <p:nvPr/>
        </p:nvSpPr>
        <p:spPr bwMode="gray">
          <a:xfrm>
            <a:off x="1628273" y="624127"/>
            <a:ext cx="5761903" cy="420614"/>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Kesin Hesabı</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124036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İçerik Yer Tutucusu"/>
          <p:cNvSpPr txBox="1">
            <a:spLocks/>
          </p:cNvSpPr>
          <p:nvPr/>
        </p:nvSpPr>
        <p:spPr bwMode="auto">
          <a:xfrm>
            <a:off x="1588" y="1908496"/>
            <a:ext cx="8961438" cy="355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sp>
        <p:nvSpPr>
          <p:cNvPr id="4" name="Dikdörtgen 3"/>
          <p:cNvSpPr/>
          <p:nvPr/>
        </p:nvSpPr>
        <p:spPr>
          <a:xfrm>
            <a:off x="1588" y="-239628"/>
            <a:ext cx="8959850" cy="4678204"/>
          </a:xfrm>
          <a:prstGeom prst="rect">
            <a:avLst/>
          </a:prstGeom>
        </p:spPr>
        <p:txBody>
          <a:bodyPr wrap="square" lIns="360000" tIns="0" rIns="360000" bIns="0" anchor="ctr" anchorCtr="1">
            <a:spAutoFit/>
          </a:bodyPr>
          <a:lstStyle/>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smtClean="0">
              <a:solidFill>
                <a:srgbClr val="002060"/>
              </a:solidFill>
            </a:endParaRPr>
          </a:p>
          <a:p>
            <a:pPr marL="285750" indent="-285750">
              <a:buFont typeface="Arial" panose="020B0604020202020204" pitchFamily="34" charset="0"/>
              <a:buChar char="•"/>
            </a:pPr>
            <a:r>
              <a:rPr lang="tr-TR" dirty="0" smtClean="0"/>
              <a:t>İdare </a:t>
            </a:r>
            <a:r>
              <a:rPr lang="tr-TR" dirty="0"/>
              <a:t>Taşınır Mal Yönetimi Ayrıntılı Kesin Hesap Cetveli ile İdare Taşınır Mal Yönetim İcmal Cetveli bir nüshası, incelenmek ve üzerinde mutabakat sağlanmak üzere Nisan ayının sonuna kadar </a:t>
            </a:r>
            <a:r>
              <a:rPr lang="tr-TR" dirty="0" smtClean="0"/>
              <a:t>Hazine ve Maliye </a:t>
            </a:r>
            <a:r>
              <a:rPr lang="tr-TR" dirty="0"/>
              <a:t>Bakanlığına gönderilir. </a:t>
            </a:r>
            <a:endParaRPr lang="tr-TR" dirty="0" smtClean="0"/>
          </a:p>
          <a:p>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Bakanlıkla mutabakat sağlanan ve ilgili bakan ve üst yönetici tarafından imzalanan İdare Taşınır Mal Yönetimi Ayrıntılı Kesin Hesap Cetveli ile İdare Taşınır Mal Yönetim İcmal Cetveli , Mayıs ayının </a:t>
            </a:r>
            <a:r>
              <a:rPr lang="tr-TR" dirty="0" smtClean="0"/>
              <a:t>on beşine </a:t>
            </a:r>
            <a:r>
              <a:rPr lang="tr-TR" dirty="0"/>
              <a:t>kadar bütçe kesin hesap cetvelleri ile birlikte yeniden </a:t>
            </a:r>
            <a:r>
              <a:rPr lang="tr-TR" dirty="0" smtClean="0"/>
              <a:t>Hazine ve Maliye </a:t>
            </a:r>
            <a:r>
              <a:rPr lang="tr-TR" dirty="0"/>
              <a:t>Bakanlığına gönderilir. </a:t>
            </a:r>
          </a:p>
        </p:txBody>
      </p:sp>
      <p:sp>
        <p:nvSpPr>
          <p:cNvPr id="11" name="Rectangle 8"/>
          <p:cNvSpPr>
            <a:spLocks noChangeArrowheads="1"/>
          </p:cNvSpPr>
          <p:nvPr/>
        </p:nvSpPr>
        <p:spPr bwMode="gray">
          <a:xfrm>
            <a:off x="1900989" y="624126"/>
            <a:ext cx="5489188" cy="560935"/>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Taşınır Kesin Hesabı</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403157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İçerik Yer Tutucusu"/>
          <p:cNvSpPr txBox="1">
            <a:spLocks/>
          </p:cNvSpPr>
          <p:nvPr/>
        </p:nvSpPr>
        <p:spPr bwMode="auto">
          <a:xfrm>
            <a:off x="1588" y="1908496"/>
            <a:ext cx="8961438" cy="355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sp>
        <p:nvSpPr>
          <p:cNvPr id="4" name="Dikdörtgen 3"/>
          <p:cNvSpPr/>
          <p:nvPr/>
        </p:nvSpPr>
        <p:spPr>
          <a:xfrm>
            <a:off x="1588" y="-732070"/>
            <a:ext cx="8959850" cy="5663089"/>
          </a:xfrm>
          <a:prstGeom prst="rect">
            <a:avLst/>
          </a:prstGeom>
        </p:spPr>
        <p:txBody>
          <a:bodyPr wrap="square" lIns="360000" tIns="0" rIns="360000" bIns="0" anchor="ctr" anchorCtr="1">
            <a:spAutoFit/>
          </a:bodyPr>
          <a:lstStyle/>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a:solidFill>
                <a:srgbClr val="002060"/>
              </a:solidFill>
            </a:endParaRPr>
          </a:p>
          <a:p>
            <a:pPr algn="just"/>
            <a:endParaRPr lang="tr-TR" b="1" dirty="0" smtClean="0">
              <a:solidFill>
                <a:srgbClr val="002060"/>
              </a:solidFill>
            </a:endParaRPr>
          </a:p>
          <a:p>
            <a:pPr algn="just"/>
            <a:endParaRPr lang="tr-TR" b="1" dirty="0" smtClean="0">
              <a:solidFill>
                <a:srgbClr val="002060"/>
              </a:solidFill>
            </a:endParaRPr>
          </a:p>
          <a:p>
            <a:pPr marL="285750" indent="-285750" algn="just">
              <a:buFont typeface="Arial" panose="020B0604020202020204" pitchFamily="34" charset="0"/>
              <a:buChar char="•"/>
            </a:pPr>
            <a:r>
              <a:rPr lang="tr-TR" dirty="0"/>
              <a:t>Taşınır hurda işlemlerinde özellikli cihazlar haricindeki (biyomedikal grubu/anjiyografi cihazı, tomografi cihazı </a:t>
            </a:r>
            <a:r>
              <a:rPr lang="tr-TR" dirty="0" err="1"/>
              <a:t>v.b</a:t>
            </a:r>
            <a:r>
              <a:rPr lang="tr-TR" dirty="0"/>
              <a:t>) taşınırların hurdaya ayrılması Taşınır Mal Yönetmeliğinin 28 inci maddesi gereğince </a:t>
            </a:r>
            <a:r>
              <a:rPr lang="tr-TR" b="1" dirty="0"/>
              <a:t>Harcama Yetkilisi onayı ile yapılacaktır.</a:t>
            </a:r>
          </a:p>
          <a:p>
            <a:pPr algn="just">
              <a:buFont typeface="Wingdings" panose="05000000000000000000" pitchFamily="2" charset="2"/>
              <a:buChar char="v"/>
            </a:pPr>
            <a:endParaRPr lang="tr-TR" b="1" dirty="0"/>
          </a:p>
          <a:p>
            <a:pPr marL="285750" indent="-285750" algn="just">
              <a:buFont typeface="Arial" panose="020B0604020202020204" pitchFamily="34" charset="0"/>
              <a:buChar char="•"/>
            </a:pPr>
            <a:r>
              <a:rPr lang="tr-TR" dirty="0"/>
              <a:t>Taşınır devir işlemlerinde ise Taşınır Mal Yönetmeliğinin ilgili maddeleri ile </a:t>
            </a:r>
            <a:r>
              <a:rPr lang="tr-TR" b="1" dirty="0"/>
              <a:t>Başkanlığımızın Yetki Devri konulu 2008/57 sayılı genelgesine göre </a:t>
            </a:r>
            <a:r>
              <a:rPr lang="tr-TR" dirty="0"/>
              <a:t>işlem yapılacaktır.</a:t>
            </a:r>
          </a:p>
          <a:p>
            <a:pPr algn="just"/>
            <a:endParaRPr lang="tr-TR" b="1" dirty="0"/>
          </a:p>
          <a:p>
            <a:pPr marL="285750" indent="-285750" algn="just">
              <a:buFont typeface="Arial" panose="020B0604020202020204" pitchFamily="34" charset="0"/>
              <a:buChar char="•"/>
            </a:pPr>
            <a:r>
              <a:rPr lang="tr-TR" dirty="0"/>
              <a:t>Diğer kamu idarelerine yapılacak bedelsiz taşınır devirlerinde; devir edilmek istenilen taşınırın, Bakanlığımıza bağlı diğer sağlık tesislerinde ihtiyaç olup olmadığı hususunun değerlendirilmesi gerekmektedir</a:t>
            </a:r>
            <a:r>
              <a:rPr lang="tr-TR" dirty="0" smtClean="0"/>
              <a:t>.</a:t>
            </a:r>
          </a:p>
          <a:p>
            <a:pPr marL="285750" indent="-285750" algn="just">
              <a:buFont typeface="Arial" panose="020B0604020202020204" pitchFamily="34" charset="0"/>
              <a:buChar char="•"/>
            </a:pPr>
            <a:endParaRPr lang="tr-TR" dirty="0"/>
          </a:p>
          <a:p>
            <a:pPr algn="just"/>
            <a:r>
              <a:rPr lang="tr-TR" dirty="0" smtClean="0"/>
              <a:t>  </a:t>
            </a:r>
            <a:endParaRPr lang="tr-TR" dirty="0"/>
          </a:p>
        </p:txBody>
      </p:sp>
      <p:sp>
        <p:nvSpPr>
          <p:cNvPr id="11" name="Rectangle 8"/>
          <p:cNvSpPr>
            <a:spLocks noChangeArrowheads="1"/>
          </p:cNvSpPr>
          <p:nvPr/>
        </p:nvSpPr>
        <p:spPr bwMode="gray">
          <a:xfrm>
            <a:off x="1900989" y="624126"/>
            <a:ext cx="5489188" cy="560935"/>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t>Önemli </a:t>
            </a:r>
            <a:r>
              <a:rPr lang="tr-TR" sz="2000" b="1" dirty="0" smtClean="0"/>
              <a:t>Hatırlatmalar</a:t>
            </a:r>
            <a:endParaRPr lang="tr-TR" altLang="tr-TR" sz="2000" b="1" dirty="0"/>
          </a:p>
        </p:txBody>
      </p:sp>
    </p:spTree>
    <p:extLst>
      <p:ext uri="{BB962C8B-B14F-4D97-AF65-F5344CB8AC3E}">
        <p14:creationId xmlns:p14="http://schemas.microsoft.com/office/powerpoint/2010/main" val="2422081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417095" y="2845476"/>
            <a:ext cx="8053575" cy="250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b="1">
                <a:solidFill>
                  <a:srgbClr val="002060"/>
                </a:solidFill>
              </a:rPr>
              <a:t>KAMU İDARELERİNE AİT TAŞINMAZLARIN </a:t>
            </a:r>
            <a:endParaRPr lang="tr-TR" b="1" smtClean="0">
              <a:solidFill>
                <a:srgbClr val="002060"/>
              </a:solidFill>
            </a:endParaRPr>
          </a:p>
          <a:p>
            <a:pPr algn="ctr"/>
            <a:r>
              <a:rPr lang="tr-TR" b="1" smtClean="0">
                <a:solidFill>
                  <a:srgbClr val="002060"/>
                </a:solidFill>
              </a:rPr>
              <a:t>KAYIT </a:t>
            </a:r>
            <a:r>
              <a:rPr lang="tr-TR" b="1">
                <a:solidFill>
                  <a:srgbClr val="002060"/>
                </a:solidFill>
              </a:rPr>
              <a:t>VE TAKİP </a:t>
            </a:r>
            <a:r>
              <a:rPr lang="tr-TR" b="1" smtClean="0">
                <a:solidFill>
                  <a:srgbClr val="002060"/>
                </a:solidFill>
              </a:rPr>
              <a:t>İŞLEMLERİ</a:t>
            </a:r>
          </a:p>
          <a:p>
            <a:pPr algn="ctr"/>
            <a:endParaRPr lang="tr-TR" b="1">
              <a:solidFill>
                <a:srgbClr val="002060"/>
              </a:solidFill>
            </a:endParaRPr>
          </a:p>
        </p:txBody>
      </p:sp>
      <p:sp>
        <p:nvSpPr>
          <p:cNvPr id="4" name="Dikdörtgen 3"/>
          <p:cNvSpPr/>
          <p:nvPr/>
        </p:nvSpPr>
        <p:spPr>
          <a:xfrm>
            <a:off x="0" y="0"/>
            <a:ext cx="8961438" cy="13674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err="1" smtClean="0">
              <a:solidFill>
                <a:srgbClr val="00000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640" y="683703"/>
            <a:ext cx="3174158" cy="2022569"/>
          </a:xfrm>
          <a:prstGeom prst="rect">
            <a:avLst/>
          </a:prstGeom>
        </p:spPr>
      </p:pic>
      <p:sp>
        <p:nvSpPr>
          <p:cNvPr id="7" name="Metin kutusu 6"/>
          <p:cNvSpPr txBox="1"/>
          <p:nvPr/>
        </p:nvSpPr>
        <p:spPr>
          <a:xfrm>
            <a:off x="8470670" y="6517779"/>
            <a:ext cx="241070" cy="230832"/>
          </a:xfrm>
          <a:prstGeom prst="rect">
            <a:avLst/>
          </a:prstGeom>
          <a:noFill/>
        </p:spPr>
        <p:txBody>
          <a:bodyPr wrap="square" rtlCol="0">
            <a:spAutoFit/>
          </a:bodyPr>
          <a:lstStyle/>
          <a:p>
            <a:r>
              <a:rPr lang="tr-TR" sz="900" b="1" dirty="0" smtClean="0">
                <a:solidFill>
                  <a:srgbClr val="C00000"/>
                </a:solidFill>
              </a:rPr>
              <a:t>0</a:t>
            </a:r>
            <a:endParaRPr lang="tr-TR" sz="900" b="1" dirty="0">
              <a:solidFill>
                <a:srgbClr val="C00000"/>
              </a:solidFill>
            </a:endParaRPr>
          </a:p>
        </p:txBody>
      </p:sp>
      <p:sp>
        <p:nvSpPr>
          <p:cNvPr id="8" name="Metin kutusu 7"/>
          <p:cNvSpPr txBox="1"/>
          <p:nvPr/>
        </p:nvSpPr>
        <p:spPr>
          <a:xfrm>
            <a:off x="8452055" y="6492065"/>
            <a:ext cx="241070" cy="230832"/>
          </a:xfrm>
          <a:prstGeom prst="rect">
            <a:avLst/>
          </a:prstGeom>
          <a:noFill/>
        </p:spPr>
        <p:txBody>
          <a:bodyPr wrap="square" rtlCol="0">
            <a:spAutoFit/>
          </a:bodyPr>
          <a:lstStyle/>
          <a:p>
            <a:r>
              <a:rPr lang="tr-TR" sz="900" b="1" dirty="0" smtClean="0">
                <a:solidFill>
                  <a:srgbClr val="C00000"/>
                </a:solidFill>
              </a:rPr>
              <a:t>0</a:t>
            </a:r>
            <a:endParaRPr lang="tr-TR" sz="900" b="1" dirty="0">
              <a:solidFill>
                <a:srgbClr val="C00000"/>
              </a:solidFill>
            </a:endParaRPr>
          </a:p>
        </p:txBody>
      </p:sp>
      <p:sp>
        <p:nvSpPr>
          <p:cNvPr id="3" name="Dikdörtgen 2"/>
          <p:cNvSpPr/>
          <p:nvPr/>
        </p:nvSpPr>
        <p:spPr>
          <a:xfrm>
            <a:off x="2109537" y="5407449"/>
            <a:ext cx="4610351" cy="584775"/>
          </a:xfrm>
          <a:prstGeom prst="rect">
            <a:avLst/>
          </a:prstGeom>
        </p:spPr>
        <p:txBody>
          <a:bodyPr wrap="square">
            <a:spAutoFit/>
          </a:bodyPr>
          <a:lstStyle/>
          <a:p>
            <a:pPr algn="ctr"/>
            <a:r>
              <a:rPr lang="tr-TR" altLang="tr-TR" dirty="0">
                <a:solidFill>
                  <a:srgbClr val="000000"/>
                </a:solidFill>
              </a:rPr>
              <a:t>Genel Bütçe Daire Başkanlığı</a:t>
            </a:r>
          </a:p>
          <a:p>
            <a:pPr algn="ctr"/>
            <a:r>
              <a:rPr lang="tr-TR" altLang="tr-TR" dirty="0">
                <a:solidFill>
                  <a:srgbClr val="000000"/>
                </a:solidFill>
              </a:rPr>
              <a:t>Aralık 2019</a:t>
            </a:r>
          </a:p>
        </p:txBody>
      </p:sp>
    </p:spTree>
    <p:extLst>
      <p:ext uri="{BB962C8B-B14F-4D97-AF65-F5344CB8AC3E}">
        <p14:creationId xmlns:p14="http://schemas.microsoft.com/office/powerpoint/2010/main" val="189682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İçerik Yer Tutucusu"/>
          <p:cNvSpPr txBox="1">
            <a:spLocks/>
          </p:cNvSpPr>
          <p:nvPr/>
        </p:nvSpPr>
        <p:spPr>
          <a:xfrm>
            <a:off x="0" y="1985963"/>
            <a:ext cx="8961438" cy="4205287"/>
          </a:xfrm>
          <a:prstGeom prst="rect">
            <a:avLst/>
          </a:prstGeom>
        </p:spPr>
        <p:txBody>
          <a:bodyPr lIns="720000" rIns="72000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indent="357188" algn="just">
              <a:lnSpc>
                <a:spcPct val="160000"/>
              </a:lnSpc>
              <a:defRPr/>
            </a:pPr>
            <a:endParaRPr lang="tr-TR" altLang="tr-TR" sz="1600" dirty="0">
              <a:solidFill>
                <a:srgbClr val="000000"/>
              </a:solidFill>
              <a:cs typeface="Arial" panose="020B0604020202020204" pitchFamily="34" charset="0"/>
            </a:endParaRPr>
          </a:p>
        </p:txBody>
      </p:sp>
      <p:sp>
        <p:nvSpPr>
          <p:cNvPr id="20" name="Rectangle 8"/>
          <p:cNvSpPr>
            <a:spLocks noChangeArrowheads="1"/>
          </p:cNvSpPr>
          <p:nvPr/>
        </p:nvSpPr>
        <p:spPr bwMode="gray">
          <a:xfrm>
            <a:off x="1265563" y="753980"/>
            <a:ext cx="6717146" cy="1090862"/>
          </a:xfrm>
          <a:prstGeom prst="rect">
            <a:avLst/>
          </a:prstGeom>
          <a:solidFill>
            <a:schemeClr val="bg1"/>
          </a:solidFill>
          <a:ln w="9525" algn="ctr">
            <a:solidFill>
              <a:schemeClr val="bg1"/>
            </a:solidFill>
            <a:miter lim="800000"/>
            <a:headEnd/>
            <a:tailEnd/>
          </a:ln>
          <a:effectLst/>
        </p:spPr>
        <p:txBody>
          <a:bodyPr lIns="73152" tIns="73152" rIns="73152" bIns="73152" anchor="ctr" anchorCtr="1"/>
          <a:lstStyle/>
          <a:p>
            <a:pPr algn="ctr">
              <a:spcBef>
                <a:spcPts val="600"/>
              </a:spcBef>
              <a:spcAft>
                <a:spcPts val="600"/>
              </a:spcAft>
              <a:defRPr/>
            </a:pPr>
            <a:r>
              <a:rPr lang="tr-TR" sz="2000" b="1" dirty="0" smtClean="0">
                <a:solidFill>
                  <a:srgbClr val="000000"/>
                </a:solidFill>
              </a:rPr>
              <a:t>Amaç</a:t>
            </a:r>
          </a:p>
          <a:p>
            <a:pPr algn="ctr">
              <a:spcBef>
                <a:spcPts val="600"/>
              </a:spcBef>
              <a:spcAft>
                <a:spcPts val="600"/>
              </a:spcAft>
              <a:defRPr/>
            </a:pPr>
            <a:r>
              <a:rPr lang="tr-TR" altLang="tr-TR" b="1" dirty="0">
                <a:solidFill>
                  <a:srgbClr val="000000"/>
                </a:solidFill>
              </a:rPr>
              <a:t>(</a:t>
            </a:r>
            <a:r>
              <a:rPr lang="tr-TR" b="1" dirty="0">
                <a:solidFill>
                  <a:srgbClr val="000000"/>
                </a:solidFill>
              </a:rPr>
              <a:t>Kamu İdarelerine Ait Taşınmazların Kaydına İlişkin Yönetmelik</a:t>
            </a:r>
            <a:r>
              <a:rPr lang="tr-TR" b="1" dirty="0" smtClean="0">
                <a:solidFill>
                  <a:srgbClr val="000000"/>
                </a:solidFill>
              </a:rPr>
              <a:t>)</a:t>
            </a:r>
            <a:endParaRPr lang="tr-TR" b="1" dirty="0">
              <a:solidFill>
                <a:srgbClr val="000000"/>
              </a:solidFill>
            </a:endParaRPr>
          </a:p>
          <a:p>
            <a:pPr algn="ctr">
              <a:spcBef>
                <a:spcPts val="600"/>
              </a:spcBef>
              <a:spcAft>
                <a:spcPts val="600"/>
              </a:spcAft>
              <a:defRPr/>
            </a:pPr>
            <a:endParaRPr lang="tr-TR" altLang="tr-TR" sz="2000" b="1" dirty="0">
              <a:solidFill>
                <a:srgbClr val="000000"/>
              </a:solidFill>
              <a:latin typeface="Arial"/>
              <a:cs typeface="Arial" panose="020B0604020202020204" pitchFamily="34" charset="0"/>
            </a:endParaRPr>
          </a:p>
        </p:txBody>
      </p:sp>
      <p:sp>
        <p:nvSpPr>
          <p:cNvPr id="3" name="Dikdörtgen 2"/>
          <p:cNvSpPr/>
          <p:nvPr/>
        </p:nvSpPr>
        <p:spPr>
          <a:xfrm>
            <a:off x="866275" y="2157663"/>
            <a:ext cx="7411452" cy="3096232"/>
          </a:xfrm>
          <a:prstGeom prst="rect">
            <a:avLst/>
          </a:prstGeom>
        </p:spPr>
        <p:txBody>
          <a:bodyPr wrap="square">
            <a:spAutoFit/>
          </a:bodyPr>
          <a:lstStyle/>
          <a:p>
            <a:pPr algn="just">
              <a:lnSpc>
                <a:spcPct val="120000"/>
              </a:lnSpc>
            </a:pPr>
            <a:endParaRPr lang="tr-TR" b="1" dirty="0">
              <a:solidFill>
                <a:srgbClr val="002060"/>
              </a:solidFill>
            </a:endParaRPr>
          </a:p>
          <a:p>
            <a:r>
              <a:rPr lang="tr-TR" dirty="0" smtClean="0">
                <a:solidFill>
                  <a:srgbClr val="000000"/>
                </a:solidFill>
              </a:rPr>
              <a:t>Genel </a:t>
            </a:r>
            <a:r>
              <a:rPr lang="tr-TR" dirty="0">
                <a:solidFill>
                  <a:srgbClr val="000000"/>
                </a:solidFill>
              </a:rPr>
              <a:t>yönetim kapsamındaki kamu idareleri ile bu idarelere bağlı ve Kanun kapsamında olan kurum ve kuruluşların ; </a:t>
            </a:r>
          </a:p>
          <a:p>
            <a:endParaRPr lang="tr-TR" dirty="0">
              <a:solidFill>
                <a:srgbClr val="000000"/>
              </a:solidFill>
            </a:endParaRPr>
          </a:p>
          <a:p>
            <a:r>
              <a:rPr lang="tr-TR" dirty="0">
                <a:solidFill>
                  <a:srgbClr val="000000"/>
                </a:solidFill>
              </a:rPr>
              <a:t>• Mülkiyetinde, </a:t>
            </a:r>
          </a:p>
          <a:p>
            <a:endParaRPr lang="tr-TR" dirty="0">
              <a:solidFill>
                <a:srgbClr val="000000"/>
              </a:solidFill>
            </a:endParaRPr>
          </a:p>
          <a:p>
            <a:r>
              <a:rPr lang="tr-TR" dirty="0">
                <a:solidFill>
                  <a:srgbClr val="000000"/>
                </a:solidFill>
              </a:rPr>
              <a:t>• Yönetiminde veya kullanımında, </a:t>
            </a:r>
          </a:p>
          <a:p>
            <a:endParaRPr lang="tr-TR" dirty="0">
              <a:solidFill>
                <a:srgbClr val="000000"/>
              </a:solidFill>
            </a:endParaRPr>
          </a:p>
          <a:p>
            <a:r>
              <a:rPr lang="tr-TR" dirty="0">
                <a:solidFill>
                  <a:srgbClr val="000000"/>
                </a:solidFill>
              </a:rPr>
              <a:t>bulunan taşınmazların kaydına ve icmal cetvellerinin düzenlenmesine ilişkin usul ve esasları düzenlemektir. </a:t>
            </a:r>
            <a:endParaRPr lang="tr-TR" dirty="0" smtClean="0">
              <a:solidFill>
                <a:srgbClr val="000000"/>
              </a:solidFill>
            </a:endParaRPr>
          </a:p>
          <a:p>
            <a:endParaRPr lang="tr-TR" dirty="0">
              <a:solidFill>
                <a:srgbClr val="000000"/>
              </a:solidFill>
            </a:endParaRPr>
          </a:p>
          <a:p>
            <a:endParaRPr lang="tr-TR" dirty="0">
              <a:solidFill>
                <a:srgbClr val="000000"/>
              </a:solidFill>
            </a:endParaRPr>
          </a:p>
        </p:txBody>
      </p:sp>
    </p:spTree>
    <p:extLst>
      <p:ext uri="{BB962C8B-B14F-4D97-AF65-F5344CB8AC3E}">
        <p14:creationId xmlns:p14="http://schemas.microsoft.com/office/powerpoint/2010/main" val="30824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İçerik Yer Tutucusu"/>
          <p:cNvSpPr txBox="1">
            <a:spLocks/>
          </p:cNvSpPr>
          <p:nvPr/>
        </p:nvSpPr>
        <p:spPr>
          <a:xfrm>
            <a:off x="0" y="1985963"/>
            <a:ext cx="8961438" cy="4205287"/>
          </a:xfrm>
          <a:prstGeom prst="rect">
            <a:avLst/>
          </a:prstGeom>
        </p:spPr>
        <p:txBody>
          <a:bodyPr lIns="720000" rIns="72000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indent="357188" algn="just">
              <a:lnSpc>
                <a:spcPct val="160000"/>
              </a:lnSpc>
              <a:defRPr/>
            </a:pPr>
            <a:endParaRPr lang="tr-TR" altLang="tr-TR" sz="1600" dirty="0">
              <a:solidFill>
                <a:schemeClr val="tx1"/>
              </a:solidFill>
              <a:latin typeface="+mj-lt"/>
              <a:cs typeface="Arial" panose="020B0604020202020204" pitchFamily="34" charset="0"/>
            </a:endParaRPr>
          </a:p>
        </p:txBody>
      </p:sp>
      <p:sp>
        <p:nvSpPr>
          <p:cNvPr id="20" name="Rectangle 8"/>
          <p:cNvSpPr>
            <a:spLocks noChangeArrowheads="1"/>
          </p:cNvSpPr>
          <p:nvPr/>
        </p:nvSpPr>
        <p:spPr bwMode="gray">
          <a:xfrm>
            <a:off x="798580" y="617622"/>
            <a:ext cx="6540683" cy="641683"/>
          </a:xfrm>
          <a:prstGeom prst="rect">
            <a:avLst/>
          </a:prstGeom>
          <a:solidFill>
            <a:schemeClr val="bg1"/>
          </a:solidFill>
          <a:ln w="9525" algn="ctr">
            <a:solidFill>
              <a:schemeClr val="bg1"/>
            </a:solidFill>
            <a:miter lim="800000"/>
            <a:headEnd/>
            <a:tailEnd/>
          </a:ln>
          <a:effectLst/>
        </p:spPr>
        <p:txBody>
          <a:bodyPr lIns="73152" tIns="73152" rIns="73152" bIns="73152" anchor="ctr" anchorCtr="1"/>
          <a:lstStyle/>
          <a:p>
            <a:pPr algn="ctr" eaLnBrk="1" hangingPunct="1">
              <a:spcBef>
                <a:spcPts val="600"/>
              </a:spcBef>
              <a:spcAft>
                <a:spcPts val="600"/>
              </a:spcAft>
              <a:defRPr/>
            </a:pPr>
            <a:r>
              <a:rPr lang="tr-TR" sz="2000" b="1" dirty="0"/>
              <a:t>Amaç</a:t>
            </a:r>
            <a:endParaRPr lang="tr-TR" altLang="tr-TR" sz="2000" b="1" dirty="0">
              <a:latin typeface="+mj-lt"/>
              <a:cs typeface="Arial" panose="020B0604020202020204" pitchFamily="34" charset="0"/>
            </a:endParaRPr>
          </a:p>
        </p:txBody>
      </p:sp>
      <p:sp>
        <p:nvSpPr>
          <p:cNvPr id="3" name="Dikdörtgen 2"/>
          <p:cNvSpPr/>
          <p:nvPr/>
        </p:nvSpPr>
        <p:spPr>
          <a:xfrm>
            <a:off x="64168" y="1484985"/>
            <a:ext cx="8897269" cy="4130361"/>
          </a:xfrm>
          <a:prstGeom prst="rect">
            <a:avLst/>
          </a:prstGeom>
        </p:spPr>
        <p:txBody>
          <a:bodyPr wrap="square">
            <a:spAutoFit/>
          </a:bodyPr>
          <a:lstStyle/>
          <a:p>
            <a:pPr algn="just">
              <a:lnSpc>
                <a:spcPct val="120000"/>
              </a:lnSpc>
              <a:buNone/>
            </a:pPr>
            <a:endParaRPr lang="tr-TR" b="1" dirty="0" smtClean="0">
              <a:solidFill>
                <a:srgbClr val="002060"/>
              </a:solidFill>
            </a:endParaRPr>
          </a:p>
          <a:p>
            <a:pPr>
              <a:lnSpc>
                <a:spcPct val="120000"/>
              </a:lnSpc>
              <a:buNone/>
            </a:pPr>
            <a:r>
              <a:rPr lang="tr-TR" dirty="0" smtClean="0">
                <a:solidFill>
                  <a:srgbClr val="262626"/>
                </a:solidFill>
                <a:latin typeface="Arial" panose="020B0604020202020204" pitchFamily="34" charset="0"/>
              </a:rPr>
              <a:t>Kaynağına </a:t>
            </a:r>
            <a:r>
              <a:rPr lang="tr-TR" dirty="0">
                <a:solidFill>
                  <a:srgbClr val="262626"/>
                </a:solidFill>
                <a:latin typeface="Arial" panose="020B0604020202020204" pitchFamily="34" charset="0"/>
              </a:rPr>
              <a:t>ve edinme yöntemine bakılmaksızın kamu idarelerine ait taşınır malların; </a:t>
            </a:r>
          </a:p>
          <a:p>
            <a:pPr>
              <a:buNone/>
            </a:pPr>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Kaydı</a:t>
            </a:r>
            <a:r>
              <a:rPr lang="tr-TR" dirty="0">
                <a:solidFill>
                  <a:srgbClr val="262626"/>
                </a:solidFill>
                <a:latin typeface="Arial" panose="020B0604020202020204" pitchFamily="34" charset="0"/>
              </a:rPr>
              <a:t>, </a:t>
            </a:r>
          </a:p>
          <a:p>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Muhafazası</a:t>
            </a:r>
            <a:r>
              <a:rPr lang="tr-TR" dirty="0">
                <a:solidFill>
                  <a:srgbClr val="262626"/>
                </a:solidFill>
                <a:latin typeface="Arial" panose="020B0604020202020204" pitchFamily="34" charset="0"/>
              </a:rPr>
              <a:t>, </a:t>
            </a:r>
          </a:p>
          <a:p>
            <a:pPr marL="285750" indent="-285750">
              <a:buFont typeface="Arial" panose="020B0604020202020204" pitchFamily="34" charset="0"/>
              <a:buChar char="•"/>
            </a:pPr>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Kullanımı</a:t>
            </a:r>
            <a:r>
              <a:rPr lang="tr-TR" dirty="0">
                <a:solidFill>
                  <a:srgbClr val="262626"/>
                </a:solidFill>
                <a:latin typeface="Arial" panose="020B0604020202020204" pitchFamily="34" charset="0"/>
              </a:rPr>
              <a:t>, </a:t>
            </a:r>
          </a:p>
          <a:p>
            <a:pPr marL="285750" indent="-285750">
              <a:buFont typeface="Arial" panose="020B0604020202020204" pitchFamily="34" charset="0"/>
              <a:buChar char="•"/>
            </a:pPr>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Yönetim </a:t>
            </a:r>
            <a:r>
              <a:rPr lang="tr-TR" dirty="0">
                <a:solidFill>
                  <a:srgbClr val="262626"/>
                </a:solidFill>
                <a:latin typeface="Arial" panose="020B0604020202020204" pitchFamily="34" charset="0"/>
              </a:rPr>
              <a:t>hesabının verilmesi, </a:t>
            </a:r>
          </a:p>
          <a:p>
            <a:pPr marL="285750" indent="-285750">
              <a:buFont typeface="Arial" panose="020B0604020202020204" pitchFamily="34" charset="0"/>
              <a:buChar char="•"/>
            </a:pPr>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Sorumluların </a:t>
            </a:r>
            <a:r>
              <a:rPr lang="tr-TR" dirty="0">
                <a:solidFill>
                  <a:srgbClr val="262626"/>
                </a:solidFill>
                <a:latin typeface="Arial" panose="020B0604020202020204" pitchFamily="34" charset="0"/>
              </a:rPr>
              <a:t>belirlenmesi, </a:t>
            </a:r>
          </a:p>
          <a:p>
            <a:pPr marL="285750" indent="-285750">
              <a:buFont typeface="Arial" panose="020B0604020202020204" pitchFamily="34" charset="0"/>
              <a:buChar char="•"/>
            </a:pPr>
            <a:endParaRPr lang="tr-TR" dirty="0">
              <a:solidFill>
                <a:srgbClr val="262626"/>
              </a:solidFill>
              <a:latin typeface="Arial" panose="020B0604020202020204" pitchFamily="34" charset="0"/>
            </a:endParaRPr>
          </a:p>
          <a:p>
            <a:pPr marL="285750" indent="-285750">
              <a:buFont typeface="Arial" panose="020B0604020202020204" pitchFamily="34" charset="0"/>
              <a:buChar char="•"/>
            </a:pPr>
            <a:r>
              <a:rPr lang="tr-TR" dirty="0" smtClean="0">
                <a:solidFill>
                  <a:srgbClr val="262626"/>
                </a:solidFill>
                <a:latin typeface="Arial" panose="020B0604020202020204" pitchFamily="34" charset="0"/>
              </a:rPr>
              <a:t>Taşınır işlemleri (</a:t>
            </a:r>
            <a:r>
              <a:rPr lang="tr-TR" dirty="0">
                <a:solidFill>
                  <a:srgbClr val="262626"/>
                </a:solidFill>
                <a:latin typeface="Arial" panose="020B0604020202020204" pitchFamily="34" charset="0"/>
              </a:rPr>
              <a:t>giriş, çıkış, devir vb.) </a:t>
            </a:r>
          </a:p>
          <a:p>
            <a:endParaRPr lang="tr-TR" dirty="0">
              <a:solidFill>
                <a:srgbClr val="262626"/>
              </a:solidFill>
              <a:latin typeface="Arial" panose="020B0604020202020204" pitchFamily="34" charset="0"/>
            </a:endParaRPr>
          </a:p>
          <a:p>
            <a:pPr>
              <a:buNone/>
            </a:pPr>
            <a:r>
              <a:rPr lang="tr-TR" dirty="0">
                <a:solidFill>
                  <a:srgbClr val="262626"/>
                </a:solidFill>
                <a:latin typeface="Arial" panose="020B0604020202020204" pitchFamily="34" charset="0"/>
              </a:rPr>
              <a:t>‘ne ilişkin esas ve usullerini belirlemektir. </a:t>
            </a:r>
          </a:p>
        </p:txBody>
      </p:sp>
    </p:spTree>
    <p:extLst>
      <p:ext uri="{BB962C8B-B14F-4D97-AF65-F5344CB8AC3E}">
        <p14:creationId xmlns:p14="http://schemas.microsoft.com/office/powerpoint/2010/main" val="400288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İçerik Yer Tutucusu"/>
          <p:cNvSpPr txBox="1">
            <a:spLocks/>
          </p:cNvSpPr>
          <p:nvPr/>
        </p:nvSpPr>
        <p:spPr bwMode="auto">
          <a:xfrm>
            <a:off x="504749" y="1203162"/>
            <a:ext cx="7995512" cy="134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marL="82296" algn="just">
              <a:buClr>
                <a:srgbClr val="002960"/>
              </a:buClr>
            </a:pPr>
            <a:r>
              <a:rPr lang="tr-TR" b="1" dirty="0">
                <a:solidFill>
                  <a:srgbClr val="000000"/>
                </a:solidFill>
              </a:rPr>
              <a:t>TAŞINMAZ :</a:t>
            </a:r>
            <a:r>
              <a:rPr lang="tr-TR" dirty="0">
                <a:solidFill>
                  <a:srgbClr val="000000"/>
                </a:solidFill>
              </a:rPr>
              <a:t> Kamu idarelerinin mülkiyetinde, yönetiminde veya kullanımında bulunan, eklenti ve bütünleyici parçaları dahil olmak üzere arazi, arsa, bina, yer altı ve yer üstü düzenleri ile sınırlı aynî haklar ve kişisel hakları ifade eder.</a:t>
            </a:r>
          </a:p>
        </p:txBody>
      </p:sp>
      <p:sp>
        <p:nvSpPr>
          <p:cNvPr id="17" name="Rectangle 8"/>
          <p:cNvSpPr>
            <a:spLocks noChangeArrowheads="1"/>
          </p:cNvSpPr>
          <p:nvPr/>
        </p:nvSpPr>
        <p:spPr bwMode="gray">
          <a:xfrm>
            <a:off x="1564105" y="621859"/>
            <a:ext cx="5826072" cy="581302"/>
          </a:xfrm>
          <a:prstGeom prst="rect">
            <a:avLst/>
          </a:prstGeom>
          <a:solidFill>
            <a:schemeClr val="bg1"/>
          </a:solidFill>
          <a:ln w="9525" algn="ctr">
            <a:solidFill>
              <a:schemeClr val="bg1"/>
            </a:solid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Tanımlar</a:t>
            </a:r>
            <a:endParaRPr lang="tr-TR" altLang="tr-TR" sz="2000" b="1" dirty="0">
              <a:solidFill>
                <a:srgbClr val="000000"/>
              </a:solidFill>
              <a:cs typeface="Arial" panose="020B0604020202020204" pitchFamily="34" charset="0"/>
            </a:endParaRPr>
          </a:p>
        </p:txBody>
      </p:sp>
      <p:graphicFrame>
        <p:nvGraphicFramePr>
          <p:cNvPr id="7" name="Diyagram 6"/>
          <p:cNvGraphicFramePr/>
          <p:nvPr>
            <p:extLst/>
          </p:nvPr>
        </p:nvGraphicFramePr>
        <p:xfrm>
          <a:off x="1371600" y="3284984"/>
          <a:ext cx="667351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703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İçerik Yer Tutucusu"/>
          <p:cNvSpPr txBox="1">
            <a:spLocks/>
          </p:cNvSpPr>
          <p:nvPr/>
        </p:nvSpPr>
        <p:spPr bwMode="auto">
          <a:xfrm>
            <a:off x="351130" y="1195137"/>
            <a:ext cx="8302752" cy="325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buClr>
                <a:srgbClr val="002960"/>
              </a:buClr>
            </a:pPr>
            <a:endParaRPr lang="tr-TR" b="1" dirty="0" smtClean="0">
              <a:solidFill>
                <a:srgbClr val="FF0000"/>
              </a:solidFill>
            </a:endParaRPr>
          </a:p>
          <a:p>
            <a:pPr marL="285750" indent="-285750">
              <a:buClr>
                <a:srgbClr val="002960"/>
              </a:buClr>
              <a:buFont typeface="Arial" panose="020B0604020202020204" pitchFamily="34" charset="0"/>
              <a:buChar char="•"/>
            </a:pPr>
            <a:r>
              <a:rPr lang="tr-TR" dirty="0">
                <a:solidFill>
                  <a:srgbClr val="000000"/>
                </a:solidFill>
              </a:rPr>
              <a:t>Hazineye ait olup Bakanlığımız kullanımına tahsis edilen </a:t>
            </a:r>
            <a:r>
              <a:rPr lang="tr-TR" dirty="0" smtClean="0">
                <a:solidFill>
                  <a:srgbClr val="000000"/>
                </a:solidFill>
              </a:rPr>
              <a:t>taşınmazlar,</a:t>
            </a:r>
            <a:endParaRPr lang="tr-TR" dirty="0">
              <a:solidFill>
                <a:srgbClr val="000000"/>
              </a:solidFill>
            </a:endParaRPr>
          </a:p>
          <a:p>
            <a:pPr algn="just">
              <a:buClr>
                <a:srgbClr val="002960"/>
              </a:buClr>
            </a:pPr>
            <a:r>
              <a:rPr lang="tr-TR" dirty="0">
                <a:solidFill>
                  <a:srgbClr val="000000"/>
                </a:solidFill>
              </a:rPr>
              <a:t>    </a:t>
            </a:r>
          </a:p>
          <a:p>
            <a:pPr marL="285750" indent="-285750" algn="just">
              <a:buClr>
                <a:srgbClr val="002960"/>
              </a:buClr>
              <a:buFont typeface="Arial" panose="020B0604020202020204" pitchFamily="34" charset="0"/>
              <a:buChar char="•"/>
            </a:pPr>
            <a:r>
              <a:rPr lang="tr-TR" dirty="0">
                <a:solidFill>
                  <a:srgbClr val="000000"/>
                </a:solidFill>
              </a:rPr>
              <a:t>Şahıs veya diğer kamu kurum ve kuruluşlarından kiralanan </a:t>
            </a:r>
            <a:r>
              <a:rPr lang="tr-TR" dirty="0" smtClean="0">
                <a:solidFill>
                  <a:srgbClr val="000000"/>
                </a:solidFill>
              </a:rPr>
              <a:t>taşınmazlar,</a:t>
            </a:r>
            <a:endParaRPr lang="tr-TR" dirty="0">
              <a:solidFill>
                <a:srgbClr val="000000"/>
              </a:solidFill>
            </a:endParaRPr>
          </a:p>
          <a:p>
            <a:pPr algn="just">
              <a:buClr>
                <a:srgbClr val="002960"/>
              </a:buClr>
            </a:pPr>
            <a:endParaRPr lang="tr-TR" dirty="0">
              <a:solidFill>
                <a:srgbClr val="000000"/>
              </a:solidFill>
            </a:endParaRPr>
          </a:p>
          <a:p>
            <a:pPr marL="285750" indent="-285750" algn="just">
              <a:buClr>
                <a:srgbClr val="002960"/>
              </a:buClr>
              <a:buFont typeface="Arial" panose="020B0604020202020204" pitchFamily="34" charset="0"/>
              <a:buChar char="•"/>
            </a:pPr>
            <a:r>
              <a:rPr lang="tr-TR" dirty="0" smtClean="0">
                <a:solidFill>
                  <a:srgbClr val="000000"/>
                </a:solidFill>
              </a:rPr>
              <a:t>Diğer </a:t>
            </a:r>
            <a:r>
              <a:rPr lang="tr-TR" dirty="0">
                <a:solidFill>
                  <a:srgbClr val="000000"/>
                </a:solidFill>
              </a:rPr>
              <a:t>kamu kurum ve kuruluşları ile ortak kullanılan </a:t>
            </a:r>
            <a:r>
              <a:rPr lang="tr-TR" dirty="0" smtClean="0">
                <a:solidFill>
                  <a:srgbClr val="000000"/>
                </a:solidFill>
              </a:rPr>
              <a:t>taşınmazlar,</a:t>
            </a:r>
            <a:endParaRPr lang="tr-TR" dirty="0">
              <a:solidFill>
                <a:srgbClr val="000000"/>
              </a:solidFill>
            </a:endParaRPr>
          </a:p>
          <a:p>
            <a:pPr algn="just">
              <a:buClr>
                <a:srgbClr val="002960"/>
              </a:buClr>
            </a:pPr>
            <a:r>
              <a:rPr lang="tr-TR" dirty="0">
                <a:solidFill>
                  <a:srgbClr val="000000"/>
                </a:solidFill>
              </a:rPr>
              <a:t>    </a:t>
            </a:r>
          </a:p>
        </p:txBody>
      </p:sp>
      <p:sp>
        <p:nvSpPr>
          <p:cNvPr id="2" name="Dikdörtgen 1"/>
          <p:cNvSpPr/>
          <p:nvPr/>
        </p:nvSpPr>
        <p:spPr>
          <a:xfrm>
            <a:off x="2398295" y="574973"/>
            <a:ext cx="3995189" cy="496996"/>
          </a:xfrm>
          <a:prstGeom prst="rect">
            <a:avLst/>
          </a:prstGeom>
        </p:spPr>
        <p:txBody>
          <a:bodyPr wrap="square">
            <a:spAutoFit/>
          </a:bodyPr>
          <a:lstStyle/>
          <a:p>
            <a:pPr algn="ctr">
              <a:lnSpc>
                <a:spcPct val="150000"/>
              </a:lnSpc>
              <a:spcBef>
                <a:spcPts val="588"/>
              </a:spcBef>
              <a:spcAft>
                <a:spcPts val="588"/>
              </a:spcAft>
              <a:defRPr/>
            </a:pPr>
            <a:r>
              <a:rPr lang="tr-TR" sz="2000" b="1" dirty="0">
                <a:solidFill>
                  <a:srgbClr val="000000"/>
                </a:solidFill>
              </a:rPr>
              <a:t>Taşınmaz Edinme Şekilleri</a:t>
            </a:r>
          </a:p>
        </p:txBody>
      </p:sp>
    </p:spTree>
    <p:extLst>
      <p:ext uri="{BB962C8B-B14F-4D97-AF65-F5344CB8AC3E}">
        <p14:creationId xmlns:p14="http://schemas.microsoft.com/office/powerpoint/2010/main" val="2707445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up 14"/>
          <p:cNvGrpSpPr>
            <a:grpSpLocks/>
          </p:cNvGrpSpPr>
          <p:nvPr/>
        </p:nvGrpSpPr>
        <p:grpSpPr bwMode="auto">
          <a:xfrm>
            <a:off x="1371599" y="521368"/>
            <a:ext cx="6080125" cy="1049999"/>
            <a:chOff x="3224512" y="2102265"/>
            <a:chExt cx="4219200" cy="733214"/>
          </a:xfrm>
        </p:grpSpPr>
        <p:sp>
          <p:nvSpPr>
            <p:cNvPr id="16" name="Rectangle 7"/>
            <p:cNvSpPr>
              <a:spLocks noChangeArrowheads="1"/>
            </p:cNvSpPr>
            <p:nvPr/>
          </p:nvSpPr>
          <p:spPr bwMode="gray">
            <a:xfrm>
              <a:off x="3224512" y="2102265"/>
              <a:ext cx="4219200" cy="733214"/>
            </a:xfrm>
            <a:prstGeom prst="rect">
              <a:avLst/>
            </a:prstGeom>
            <a:solidFill>
              <a:schemeClr val="bg1"/>
            </a:solidFill>
            <a:ln w="19050" algn="ctr">
              <a:noFill/>
              <a:miter lim="800000"/>
              <a:headEnd/>
              <a:tailEnd/>
            </a:ln>
            <a:effectLst/>
          </p:spPr>
          <p:txBody>
            <a:bodyPr wrap="none" anchor="ctr"/>
            <a:lstStyle/>
            <a:p>
              <a:pPr>
                <a:defRPr/>
              </a:pPr>
              <a:endParaRPr lang="tr-TR" sz="2000" dirty="0">
                <a:solidFill>
                  <a:srgbClr val="FFFFFF"/>
                </a:solidFill>
                <a:latin typeface="Arial"/>
              </a:endParaRPr>
            </a:p>
          </p:txBody>
        </p:sp>
        <p:sp>
          <p:nvSpPr>
            <p:cNvPr id="17" name="Rectangle 8"/>
            <p:cNvSpPr>
              <a:spLocks noChangeArrowheads="1"/>
            </p:cNvSpPr>
            <p:nvPr/>
          </p:nvSpPr>
          <p:spPr bwMode="gray">
            <a:xfrm>
              <a:off x="3262253" y="2167627"/>
              <a:ext cx="4144905" cy="594090"/>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Taşınmaz Kayıt ve Kontrol İşlemleri</a:t>
              </a:r>
              <a:endParaRPr lang="tr-TR" altLang="tr-TR" sz="2000" b="1" dirty="0">
                <a:solidFill>
                  <a:srgbClr val="000000"/>
                </a:solidFill>
                <a:cs typeface="Arial" panose="020B0604020202020204" pitchFamily="34" charset="0"/>
              </a:endParaRPr>
            </a:p>
          </p:txBody>
        </p:sp>
      </p:grpSp>
      <p:sp>
        <p:nvSpPr>
          <p:cNvPr id="2" name="Dikdörtgen 1"/>
          <p:cNvSpPr/>
          <p:nvPr/>
        </p:nvSpPr>
        <p:spPr>
          <a:xfrm>
            <a:off x="411209" y="1664969"/>
            <a:ext cx="8242673" cy="3754874"/>
          </a:xfrm>
          <a:prstGeom prst="rect">
            <a:avLst/>
          </a:prstGeom>
        </p:spPr>
        <p:txBody>
          <a:bodyPr wrap="square">
            <a:spAutoFit/>
          </a:bodyPr>
          <a:lstStyle/>
          <a:p>
            <a:endParaRPr lang="tr-TR" b="1" dirty="0" smtClean="0">
              <a:solidFill>
                <a:srgbClr val="FF0000"/>
              </a:solidFill>
            </a:endParaRPr>
          </a:p>
          <a:p>
            <a:pPr marL="285750" indent="-285750" algn="just">
              <a:buFont typeface="Arial" panose="020B0604020202020204" pitchFamily="34" charset="0"/>
              <a:buChar char="•"/>
            </a:pPr>
            <a:r>
              <a:rPr lang="tr-TR" b="1" dirty="0">
                <a:solidFill>
                  <a:srgbClr val="000000"/>
                </a:solidFill>
              </a:rPr>
              <a:t>Kayıt işlemleri</a:t>
            </a:r>
            <a:r>
              <a:rPr lang="tr-TR" dirty="0">
                <a:solidFill>
                  <a:srgbClr val="000000"/>
                </a:solidFill>
              </a:rPr>
              <a:t>; taşınmaz giriş ve çıkış kayıtlarının tutulması ve ilgili cetvellere kaydedilmesi süreçlerini kapsar.  </a:t>
            </a:r>
          </a:p>
          <a:p>
            <a:pPr algn="just"/>
            <a:endParaRPr lang="tr-TR" dirty="0">
              <a:solidFill>
                <a:srgbClr val="000000"/>
              </a:solidFill>
            </a:endParaRPr>
          </a:p>
          <a:p>
            <a:pPr marL="285750" indent="-285750" algn="just">
              <a:buFont typeface="Arial" panose="020B0604020202020204" pitchFamily="34" charset="0"/>
              <a:buChar char="•"/>
            </a:pPr>
            <a:r>
              <a:rPr lang="tr-TR" b="1" dirty="0">
                <a:solidFill>
                  <a:srgbClr val="000000"/>
                </a:solidFill>
              </a:rPr>
              <a:t>Taşınmaz kayıt ve kontrol işlemleri</a:t>
            </a:r>
            <a:r>
              <a:rPr lang="tr-TR" dirty="0">
                <a:solidFill>
                  <a:srgbClr val="000000"/>
                </a:solidFill>
              </a:rPr>
              <a:t>, kamu idarelerine ait taşınmazların mevcutlarla birlikte içinde bulunulan yılda çeşitli yollarla edinilenlerin ve elden çıkarılanların miktar ve değer olarak takip edilmesi amacıyla kayıt altına alınmasıdır. Kayıtların belgeye dayanması esastır.</a:t>
            </a:r>
          </a:p>
          <a:p>
            <a:pPr marL="285750" indent="-285750" algn="just">
              <a:buFont typeface="Arial" panose="020B0604020202020204" pitchFamily="34" charset="0"/>
              <a:buChar char="•"/>
            </a:pPr>
            <a:endParaRPr lang="tr-TR" dirty="0">
              <a:solidFill>
                <a:srgbClr val="000000"/>
              </a:solidFill>
            </a:endParaRPr>
          </a:p>
          <a:p>
            <a:pPr marL="285750" indent="-285750" algn="just">
              <a:buFont typeface="Arial" panose="020B0604020202020204" pitchFamily="34" charset="0"/>
              <a:buChar char="•"/>
            </a:pPr>
            <a:r>
              <a:rPr lang="tr-TR" dirty="0">
                <a:solidFill>
                  <a:srgbClr val="000000"/>
                </a:solidFill>
              </a:rPr>
              <a:t>Ek 1’deki Kayıt Planının “Tapuda Kayıtlı Olan Taşınmazlar” başlığı altında yer alan taşınmazlar maliyet bedeli üzerinden, bu taşınmazlardan maliyet bedeli belirlenemeyenler ise rayiç değerleri üzerinden kayıtlara alınır. </a:t>
            </a:r>
          </a:p>
          <a:p>
            <a:pPr marL="285750" indent="-285750" algn="just">
              <a:buFont typeface="Arial" panose="020B0604020202020204" pitchFamily="34" charset="0"/>
              <a:buChar char="•"/>
            </a:pPr>
            <a:endParaRPr lang="tr-TR" dirty="0">
              <a:solidFill>
                <a:srgbClr val="000000"/>
              </a:solidFill>
            </a:endParaRPr>
          </a:p>
          <a:p>
            <a:pPr algn="just"/>
            <a:r>
              <a:rPr lang="tr-TR" b="1" dirty="0">
                <a:solidFill>
                  <a:srgbClr val="000000"/>
                </a:solidFill>
              </a:rPr>
              <a:t>Not: </a:t>
            </a:r>
            <a:r>
              <a:rPr lang="tr-TR" sz="1400" dirty="0">
                <a:solidFill>
                  <a:srgbClr val="000000"/>
                </a:solidFill>
              </a:rPr>
              <a:t>Taşınmazların rayiç değeri; maliki kamu idaresince, başka bir kamu idaresinin yönetiminde veya kullanımında olanlar ise bu idarelerce tespit edilir. </a:t>
            </a:r>
          </a:p>
        </p:txBody>
      </p:sp>
    </p:spTree>
    <p:extLst>
      <p:ext uri="{BB962C8B-B14F-4D97-AF65-F5344CB8AC3E}">
        <p14:creationId xmlns:p14="http://schemas.microsoft.com/office/powerpoint/2010/main" val="2349739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Grup 14"/>
          <p:cNvGrpSpPr>
            <a:grpSpLocks/>
          </p:cNvGrpSpPr>
          <p:nvPr/>
        </p:nvGrpSpPr>
        <p:grpSpPr bwMode="auto">
          <a:xfrm>
            <a:off x="1580147" y="577850"/>
            <a:ext cx="5013158" cy="980288"/>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a:defRPr/>
              </a:pPr>
              <a:endParaRPr lang="tr-TR" sz="2000" dirty="0">
                <a:solidFill>
                  <a:srgbClr val="FFFFFF"/>
                </a:solidFill>
                <a:latin typeface="Arial"/>
              </a:endParaRPr>
            </a:p>
          </p:txBody>
        </p:sp>
        <p:sp>
          <p:nvSpPr>
            <p:cNvPr id="17" name="Rectangle 8"/>
            <p:cNvSpPr>
              <a:spLocks noChangeArrowheads="1"/>
            </p:cNvSpPr>
            <p:nvPr/>
          </p:nvSpPr>
          <p:spPr bwMode="gray">
            <a:xfrm>
              <a:off x="3780239" y="2167627"/>
              <a:ext cx="3626918" cy="594090"/>
            </a:xfrm>
            <a:prstGeom prst="rect">
              <a:avLst/>
            </a:prstGeom>
            <a:grp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Kayıt Planı</a:t>
              </a:r>
              <a:endParaRPr lang="tr-TR" altLang="tr-TR" sz="2000" b="1" dirty="0">
                <a:solidFill>
                  <a:srgbClr val="000000"/>
                </a:solidFill>
                <a:cs typeface="Arial" panose="020B0604020202020204" pitchFamily="34" charset="0"/>
              </a:endParaRPr>
            </a:p>
          </p:txBody>
        </p:sp>
      </p:grpSp>
      <p:sp>
        <p:nvSpPr>
          <p:cNvPr id="7" name="2 İçerik Yer Tutucusu"/>
          <p:cNvSpPr txBox="1">
            <a:spLocks/>
          </p:cNvSpPr>
          <p:nvPr/>
        </p:nvSpPr>
        <p:spPr>
          <a:xfrm>
            <a:off x="449317" y="980728"/>
            <a:ext cx="8229600" cy="4104456"/>
          </a:xfrm>
          <a:prstGeom prst="rect">
            <a:avLst/>
          </a:prstGeom>
        </p:spPr>
        <p:txBody>
          <a:bodyPr>
            <a:normAutofit/>
          </a:bodyPr>
          <a:lst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2960"/>
              </a:buClr>
            </a:pPr>
            <a:endParaRPr lang="tr-TR" kern="0" smtClean="0">
              <a:solidFill>
                <a:srgbClr val="000000"/>
              </a:solidFill>
            </a:endParaRPr>
          </a:p>
          <a:p>
            <a:pPr>
              <a:buClr>
                <a:srgbClr val="002960"/>
              </a:buClr>
            </a:pPr>
            <a:endParaRPr lang="tr-TR" kern="0" dirty="0">
              <a:solidFill>
                <a:srgbClr val="000000"/>
              </a:solidFill>
            </a:endParaRPr>
          </a:p>
        </p:txBody>
      </p:sp>
      <p:sp>
        <p:nvSpPr>
          <p:cNvPr id="10" name="2 İçerik Yer Tutucusu"/>
          <p:cNvSpPr txBox="1">
            <a:spLocks/>
          </p:cNvSpPr>
          <p:nvPr/>
        </p:nvSpPr>
        <p:spPr>
          <a:xfrm>
            <a:off x="601717" y="1133128"/>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tr-TR" smtClean="0">
              <a:solidFill>
                <a:sysClr val="windowText" lastClr="000000"/>
              </a:solidFill>
              <a:latin typeface="Calibri"/>
            </a:endParaRPr>
          </a:p>
          <a:p>
            <a:pPr fontAlgn="auto">
              <a:spcAft>
                <a:spcPts val="0"/>
              </a:spcAft>
              <a:buFont typeface="Arial" pitchFamily="34" charset="0"/>
              <a:buNone/>
              <a:defRPr/>
            </a:pPr>
            <a:endParaRPr lang="tr-TR" dirty="0">
              <a:solidFill>
                <a:sysClr val="windowText" lastClr="000000"/>
              </a:solidFill>
              <a:latin typeface="Calibri"/>
            </a:endParaRPr>
          </a:p>
        </p:txBody>
      </p:sp>
      <p:graphicFrame>
        <p:nvGraphicFramePr>
          <p:cNvPr id="11" name="3 Tablo"/>
          <p:cNvGraphicFramePr>
            <a:graphicFrameLocks noGrp="1"/>
          </p:cNvGraphicFramePr>
          <p:nvPr>
            <p:extLst/>
          </p:nvPr>
        </p:nvGraphicFramePr>
        <p:xfrm>
          <a:off x="907975" y="1853210"/>
          <a:ext cx="6984776" cy="2887232"/>
        </p:xfrm>
        <a:graphic>
          <a:graphicData uri="http://schemas.openxmlformats.org/drawingml/2006/table">
            <a:tbl>
              <a:tblPr firstRow="1" bandRow="1"/>
              <a:tblGrid>
                <a:gridCol w="1584177"/>
                <a:gridCol w="5400599"/>
              </a:tblGrid>
              <a:tr h="728546">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r>
                        <a:rPr lang="tr-TR" sz="1600" b="0" dirty="0" smtClean="0">
                          <a:latin typeface="+mj-lt"/>
                        </a:rPr>
                        <a:t>EK-1/A</a:t>
                      </a:r>
                      <a:endParaRPr lang="tr-TR" sz="1600" b="0" dirty="0">
                        <a:latin typeface="+mj-lt"/>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r>
                        <a:rPr lang="tr-TR" sz="1600" b="0" dirty="0" smtClean="0">
                          <a:latin typeface="+mj-lt"/>
                        </a:rPr>
                        <a:t>Tapuda Kayıtlı Olan Taşınmazlar</a:t>
                      </a:r>
                      <a:endParaRPr lang="tr-TR" sz="1600" b="0" dirty="0">
                        <a:latin typeface="+mj-lt"/>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71956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dk1"/>
                          </a:solidFill>
                          <a:latin typeface="+mj-lt"/>
                          <a:ea typeface="+mn-ea"/>
                          <a:cs typeface="+mn-cs"/>
                        </a:rPr>
                        <a:t>EK-1/B</a:t>
                      </a:r>
                    </a:p>
                    <a:p>
                      <a:endParaRPr lang="tr-TR" sz="1600" b="0" dirty="0">
                        <a:latin typeface="+mj-lt"/>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tr-TR" sz="1600" b="0" kern="1200" dirty="0" smtClean="0">
                          <a:solidFill>
                            <a:schemeClr val="dk1"/>
                          </a:solidFill>
                          <a:latin typeface="+mj-lt"/>
                          <a:ea typeface="+mn-ea"/>
                          <a:cs typeface="+mn-cs"/>
                        </a:rPr>
                        <a:t>Tapuda Kayıtlı Olmayan Taşınmazlar</a:t>
                      </a:r>
                      <a:endParaRPr lang="tr-TR" sz="1600" b="0" kern="1200" dirty="0">
                        <a:solidFill>
                          <a:schemeClr val="dk1"/>
                        </a:solidFill>
                        <a:latin typeface="+mj-lt"/>
                        <a:ea typeface="+mn-ea"/>
                        <a:cs typeface="+mn-cs"/>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71956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dk1"/>
                          </a:solidFill>
                          <a:latin typeface="+mj-lt"/>
                          <a:ea typeface="+mn-ea"/>
                          <a:cs typeface="+mn-cs"/>
                        </a:rPr>
                        <a:t>EK-1/C</a:t>
                      </a:r>
                    </a:p>
                    <a:p>
                      <a:endParaRPr lang="tr-TR" sz="1600" b="0" dirty="0" smtClean="0">
                        <a:latin typeface="+mj-lt"/>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dk1"/>
                          </a:solidFill>
                          <a:latin typeface="+mj-lt"/>
                          <a:ea typeface="+mn-ea"/>
                          <a:cs typeface="+mn-cs"/>
                        </a:rPr>
                        <a:t>Orta Malları</a:t>
                      </a:r>
                      <a:endParaRPr lang="tr-TR" sz="1600" b="0" kern="1200" dirty="0">
                        <a:solidFill>
                          <a:schemeClr val="dk1"/>
                        </a:solidFill>
                        <a:latin typeface="+mj-lt"/>
                        <a:ea typeface="+mn-ea"/>
                        <a:cs typeface="+mn-cs"/>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71956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kern="1200" dirty="0" smtClean="0">
                          <a:solidFill>
                            <a:schemeClr val="dk1"/>
                          </a:solidFill>
                          <a:latin typeface="+mj-lt"/>
                          <a:ea typeface="+mn-ea"/>
                          <a:cs typeface="+mn-cs"/>
                        </a:rPr>
                        <a:t>EK-1/D</a:t>
                      </a:r>
                    </a:p>
                    <a:p>
                      <a:endParaRPr lang="tr-TR" sz="1600" b="0" dirty="0" smtClean="0">
                        <a:latin typeface="+mj-lt"/>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tr-TR" sz="1600" b="0" kern="1200" dirty="0" smtClean="0">
                          <a:solidFill>
                            <a:schemeClr val="dk1"/>
                          </a:solidFill>
                          <a:latin typeface="+mj-lt"/>
                          <a:ea typeface="+mn-ea"/>
                          <a:cs typeface="+mn-cs"/>
                        </a:rPr>
                        <a:t>Genel Hizmet Alanları</a:t>
                      </a:r>
                      <a:endParaRPr lang="tr-TR" sz="1600" b="0" kern="1200" dirty="0">
                        <a:solidFill>
                          <a:schemeClr val="dk1"/>
                        </a:solidFill>
                        <a:latin typeface="+mj-lt"/>
                        <a:ea typeface="+mn-ea"/>
                        <a:cs typeface="+mn-cs"/>
                      </a:endParaRPr>
                    </a:p>
                  </a:txBody>
                  <a:tcPr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bl>
          </a:graphicData>
        </a:graphic>
      </p:graphicFrame>
    </p:spTree>
    <p:extLst>
      <p:ext uri="{BB962C8B-B14F-4D97-AF65-F5344CB8AC3E}">
        <p14:creationId xmlns:p14="http://schemas.microsoft.com/office/powerpoint/2010/main" val="2167635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İçerik Yer Tutucusu"/>
          <p:cNvSpPr txBox="1">
            <a:spLocks/>
          </p:cNvSpPr>
          <p:nvPr/>
        </p:nvSpPr>
        <p:spPr bwMode="auto">
          <a:xfrm>
            <a:off x="0" y="1680450"/>
            <a:ext cx="8961438" cy="274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marL="285750" indent="-285750" algn="just">
              <a:buClr>
                <a:srgbClr val="002960"/>
              </a:buClr>
              <a:buFont typeface="Arial" panose="020B0604020202020204" pitchFamily="34" charset="0"/>
              <a:buChar char="•"/>
            </a:pPr>
            <a:r>
              <a:rPr lang="tr-TR" dirty="0">
                <a:solidFill>
                  <a:srgbClr val="000000"/>
                </a:solidFill>
              </a:rPr>
              <a:t>Genel yönetim kapsamındaki kamu idarelerinin mülkiyetinde, yönetiminde veya kullanımında bulunan taşınmazların kaydı ve yönetimi ile ilgili olarak </a:t>
            </a:r>
            <a:r>
              <a:rPr lang="tr-TR" dirty="0" smtClean="0">
                <a:solidFill>
                  <a:srgbClr val="000000"/>
                </a:solidFill>
              </a:rPr>
              <a:t>Kamu İdarelerine Ait Taşınmazların Kaydına İlişkin Yönetmelik </a:t>
            </a:r>
            <a:r>
              <a:rPr lang="tr-TR" dirty="0">
                <a:solidFill>
                  <a:srgbClr val="000000"/>
                </a:solidFill>
              </a:rPr>
              <a:t>gereğince yapılması gereken kayıt ve kontrol işlemleri; kuruluş kanunları ile özel mevzuatlarındaki hükümler uyarınca, bu idarelerin yetkili ve görevli birimleri tarafından yapılır.  </a:t>
            </a:r>
          </a:p>
          <a:p>
            <a:pPr marL="285750" indent="-285750" algn="just">
              <a:buClr>
                <a:srgbClr val="002960"/>
              </a:buClr>
              <a:buFont typeface="Arial" panose="020B0604020202020204" pitchFamily="34" charset="0"/>
              <a:buChar char="•"/>
            </a:pPr>
            <a:endParaRPr lang="tr-TR" dirty="0">
              <a:solidFill>
                <a:srgbClr val="000000"/>
              </a:solidFill>
            </a:endParaRPr>
          </a:p>
          <a:p>
            <a:pPr marL="285750" indent="-285750" algn="just">
              <a:buClr>
                <a:srgbClr val="002960"/>
              </a:buClr>
              <a:buFont typeface="Arial" panose="020B0604020202020204" pitchFamily="34" charset="0"/>
              <a:buChar char="•"/>
            </a:pPr>
            <a:r>
              <a:rPr lang="tr-TR" dirty="0">
                <a:solidFill>
                  <a:srgbClr val="000000"/>
                </a:solidFill>
              </a:rPr>
              <a:t>Taşınmaz kayıt ve kontrol işlemleri, bu Yönetmelikte belirtilen usul ve esaslara göre, harcama yetkilileri tarafından görevlendirilecek personele yaptırılabilir. </a:t>
            </a:r>
          </a:p>
        </p:txBody>
      </p:sp>
      <p:grpSp>
        <p:nvGrpSpPr>
          <p:cNvPr id="74755" name="Grup 14"/>
          <p:cNvGrpSpPr>
            <a:grpSpLocks/>
          </p:cNvGrpSpPr>
          <p:nvPr/>
        </p:nvGrpSpPr>
        <p:grpSpPr bwMode="auto">
          <a:xfrm>
            <a:off x="1347537" y="577850"/>
            <a:ext cx="6104188" cy="865939"/>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a:defRPr/>
              </a:pPr>
              <a:endParaRPr lang="tr-TR" sz="2000" dirty="0">
                <a:solidFill>
                  <a:srgbClr val="FFFFFF"/>
                </a:solidFill>
                <a:latin typeface="Arial"/>
              </a:endParaRPr>
            </a:p>
          </p:txBody>
        </p:sp>
        <p:sp>
          <p:nvSpPr>
            <p:cNvPr id="17" name="Rectangle 8"/>
            <p:cNvSpPr>
              <a:spLocks noChangeArrowheads="1"/>
            </p:cNvSpPr>
            <p:nvPr/>
          </p:nvSpPr>
          <p:spPr bwMode="gray">
            <a:xfrm>
              <a:off x="3937446" y="2241389"/>
              <a:ext cx="3469712" cy="594090"/>
            </a:xfrm>
            <a:prstGeom prst="rect">
              <a:avLst/>
            </a:prstGeom>
            <a:grp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Görev ve Sorumluluklar</a:t>
              </a:r>
              <a:endParaRPr lang="tr-TR" altLang="tr-TR" sz="2000" b="1" dirty="0">
                <a:solidFill>
                  <a:srgbClr val="000000"/>
                </a:solidFill>
                <a:cs typeface="Arial" panose="020B0604020202020204" pitchFamily="34" charset="0"/>
              </a:endParaRPr>
            </a:p>
          </p:txBody>
        </p:sp>
      </p:grpSp>
      <p:sp>
        <p:nvSpPr>
          <p:cNvPr id="11" name="2 İçerik Yer Tutucusu"/>
          <p:cNvSpPr txBox="1">
            <a:spLocks/>
          </p:cNvSpPr>
          <p:nvPr/>
        </p:nvSpPr>
        <p:spPr>
          <a:xfrm>
            <a:off x="251520" y="1052736"/>
            <a:ext cx="8445624" cy="5544616"/>
          </a:xfrm>
          <a:prstGeom prst="rect">
            <a:avLst/>
          </a:prstGeom>
        </p:spPr>
        <p:txBody>
          <a:bodyPr>
            <a:normAutofit/>
          </a:bodyPr>
          <a:lst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2960"/>
              </a:buClr>
            </a:pPr>
            <a:endParaRPr lang="tr-TR" kern="0" smtClean="0">
              <a:solidFill>
                <a:srgbClr val="000000"/>
              </a:solidFill>
            </a:endParaRPr>
          </a:p>
          <a:p>
            <a:pPr>
              <a:buClr>
                <a:srgbClr val="002960"/>
              </a:buClr>
            </a:pPr>
            <a:endParaRPr lang="tr-TR" kern="0" dirty="0">
              <a:solidFill>
                <a:srgbClr val="000000"/>
              </a:solidFill>
            </a:endParaRPr>
          </a:p>
        </p:txBody>
      </p:sp>
      <p:sp>
        <p:nvSpPr>
          <p:cNvPr id="15" name="2 İçerik Yer Tutucusu"/>
          <p:cNvSpPr txBox="1">
            <a:spLocks/>
          </p:cNvSpPr>
          <p:nvPr/>
        </p:nvSpPr>
        <p:spPr>
          <a:xfrm>
            <a:off x="403920" y="1205136"/>
            <a:ext cx="8445624"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tr-TR" smtClean="0">
              <a:solidFill>
                <a:sysClr val="windowText" lastClr="000000"/>
              </a:solidFill>
              <a:latin typeface="Calibri"/>
            </a:endParaRPr>
          </a:p>
          <a:p>
            <a:pPr fontAlgn="auto">
              <a:spcAft>
                <a:spcPts val="0"/>
              </a:spcAft>
              <a:buFont typeface="Arial" pitchFamily="34" charset="0"/>
              <a:buNone/>
              <a:defRPr/>
            </a:pPr>
            <a:endParaRPr lang="tr-TR" dirty="0">
              <a:solidFill>
                <a:sysClr val="windowText" lastClr="000000"/>
              </a:solidFill>
              <a:latin typeface="Calibri"/>
            </a:endParaRPr>
          </a:p>
        </p:txBody>
      </p:sp>
    </p:spTree>
    <p:extLst>
      <p:ext uri="{BB962C8B-B14F-4D97-AF65-F5344CB8AC3E}">
        <p14:creationId xmlns:p14="http://schemas.microsoft.com/office/powerpoint/2010/main" val="835091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lnSpc>
                <a:spcPct val="150000"/>
              </a:lnSpc>
              <a:spcBef>
                <a:spcPts val="588"/>
              </a:spcBef>
              <a:spcAft>
                <a:spcPts val="588"/>
              </a:spcAft>
              <a:buClrTx/>
              <a:buSzTx/>
            </a:pPr>
            <a:endParaRPr lang="tr-TR" altLang="tr-TR" sz="1900" b="1">
              <a:solidFill>
                <a:srgbClr val="000000"/>
              </a:solidFill>
              <a:cs typeface="Arial" panose="020B0604020202020204" pitchFamily="34" charset="0"/>
            </a:endParaRPr>
          </a:p>
        </p:txBody>
      </p:sp>
      <p:sp>
        <p:nvSpPr>
          <p:cNvPr id="82949" name="2 İçerik Yer Tutucusu"/>
          <p:cNvSpPr txBox="1">
            <a:spLocks/>
          </p:cNvSpPr>
          <p:nvPr/>
        </p:nvSpPr>
        <p:spPr bwMode="auto">
          <a:xfrm>
            <a:off x="58521" y="1411835"/>
            <a:ext cx="8836826" cy="42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marL="285750" indent="-285750" algn="just">
              <a:buClr>
                <a:srgbClr val="002960"/>
              </a:buClr>
              <a:buFont typeface="Arial" panose="020B0604020202020204" pitchFamily="34" charset="0"/>
              <a:buChar char="•"/>
            </a:pPr>
            <a:r>
              <a:rPr lang="tr-TR" dirty="0">
                <a:solidFill>
                  <a:srgbClr val="000000"/>
                </a:solidFill>
              </a:rPr>
              <a:t>Kadastro, imar, ifraz, </a:t>
            </a:r>
            <a:r>
              <a:rPr lang="tr-TR" dirty="0" err="1">
                <a:solidFill>
                  <a:srgbClr val="000000"/>
                </a:solidFill>
              </a:rPr>
              <a:t>tevhid</a:t>
            </a:r>
            <a:r>
              <a:rPr lang="tr-TR" dirty="0">
                <a:solidFill>
                  <a:srgbClr val="000000"/>
                </a:solidFill>
              </a:rPr>
              <a:t>, cins tashihi, </a:t>
            </a:r>
            <a:r>
              <a:rPr lang="tr-TR" dirty="0" err="1">
                <a:solidFill>
                  <a:srgbClr val="000000"/>
                </a:solidFill>
              </a:rPr>
              <a:t>yüzölçüm</a:t>
            </a:r>
            <a:r>
              <a:rPr lang="tr-TR" dirty="0">
                <a:solidFill>
                  <a:srgbClr val="000000"/>
                </a:solidFill>
              </a:rPr>
              <a:t> değişikliği, kat mülkiyeti tesisi, kamuya terk gibi nedenlerle taşınmazda meydana gelebilecek değişikliklerde kayıtlar kapatılıp oluşan taşınmazlar esas alınarak yeni kayıt tesis edilir. </a:t>
            </a:r>
          </a:p>
          <a:p>
            <a:pPr marL="285750" indent="-285750" algn="just">
              <a:buClr>
                <a:srgbClr val="002960"/>
              </a:buClr>
              <a:buFont typeface="Arial" panose="020B0604020202020204" pitchFamily="34" charset="0"/>
              <a:buChar char="•"/>
            </a:pPr>
            <a:endParaRPr lang="tr-TR" dirty="0" smtClean="0">
              <a:solidFill>
                <a:srgbClr val="000000"/>
              </a:solidFill>
            </a:endParaRPr>
          </a:p>
          <a:p>
            <a:pPr marL="285750" indent="-285750" algn="just">
              <a:buClr>
                <a:srgbClr val="002960"/>
              </a:buClr>
              <a:buFont typeface="Arial" panose="020B0604020202020204" pitchFamily="34" charset="0"/>
              <a:buChar char="•"/>
            </a:pPr>
            <a:r>
              <a:rPr lang="tr-TR" dirty="0" smtClean="0">
                <a:solidFill>
                  <a:srgbClr val="000000"/>
                </a:solidFill>
              </a:rPr>
              <a:t>Terkin</a:t>
            </a:r>
            <a:r>
              <a:rPr lang="tr-TR" dirty="0">
                <a:solidFill>
                  <a:srgbClr val="000000"/>
                </a:solidFill>
              </a:rPr>
              <a:t>, satış, devir gibi mülkiyeti sona erdiren durumlarda sona eriş nedeni açıklanarak kayıt kapatılır. </a:t>
            </a:r>
          </a:p>
          <a:p>
            <a:pPr algn="just">
              <a:buClr>
                <a:srgbClr val="002960"/>
              </a:buClr>
            </a:pPr>
            <a:endParaRPr lang="tr-TR" dirty="0" smtClean="0">
              <a:solidFill>
                <a:srgbClr val="000000"/>
              </a:solidFill>
            </a:endParaRPr>
          </a:p>
          <a:p>
            <a:pPr marL="285750" indent="-285750" algn="just">
              <a:buClr>
                <a:srgbClr val="002960"/>
              </a:buClr>
              <a:buFont typeface="Arial" panose="020B0604020202020204" pitchFamily="34" charset="0"/>
              <a:buChar char="•"/>
            </a:pPr>
            <a:r>
              <a:rPr lang="tr-TR" dirty="0" smtClean="0">
                <a:solidFill>
                  <a:srgbClr val="000000"/>
                </a:solidFill>
              </a:rPr>
              <a:t>Taşınmaza </a:t>
            </a:r>
            <a:r>
              <a:rPr lang="tr-TR" dirty="0">
                <a:solidFill>
                  <a:srgbClr val="000000"/>
                </a:solidFill>
              </a:rPr>
              <a:t>yapılan değer arttırıcı harcamalar, taşınmazın değerine eklenir. </a:t>
            </a:r>
          </a:p>
          <a:p>
            <a:pPr marL="285750" indent="-285750" algn="just">
              <a:buClr>
                <a:srgbClr val="002960"/>
              </a:buClr>
              <a:buFont typeface="Arial" panose="020B0604020202020204" pitchFamily="34" charset="0"/>
              <a:buChar char="•"/>
            </a:pPr>
            <a:endParaRPr lang="tr-TR" dirty="0" smtClean="0">
              <a:solidFill>
                <a:srgbClr val="000000"/>
              </a:solidFill>
            </a:endParaRPr>
          </a:p>
          <a:p>
            <a:pPr marL="285750" indent="-285750" algn="just">
              <a:buClr>
                <a:srgbClr val="002960"/>
              </a:buClr>
              <a:buFont typeface="Arial" panose="020B0604020202020204" pitchFamily="34" charset="0"/>
              <a:buChar char="•"/>
            </a:pPr>
            <a:r>
              <a:rPr lang="tr-TR" dirty="0" smtClean="0">
                <a:solidFill>
                  <a:srgbClr val="000000"/>
                </a:solidFill>
              </a:rPr>
              <a:t>Kayıtlarda </a:t>
            </a:r>
            <a:r>
              <a:rPr lang="tr-TR" dirty="0">
                <a:solidFill>
                  <a:srgbClr val="000000"/>
                </a:solidFill>
              </a:rPr>
              <a:t>meydana gelen değişiklikler en geç yedi gün içinde muhasebe hizmetlerini yürüten muhasebe birimine ve mali hizmetler birimine; işlemin yapıldığı ayı takip eden ay sonuna kadar, Aralık ayı içinde işlem yapılanlar ise aynı ayın sonuna kadar maliki kamu idaresine gönderilir.  </a:t>
            </a:r>
          </a:p>
        </p:txBody>
      </p:sp>
      <p:sp>
        <p:nvSpPr>
          <p:cNvPr id="8" name="Rectangle 8"/>
          <p:cNvSpPr>
            <a:spLocks noChangeArrowheads="1"/>
          </p:cNvSpPr>
          <p:nvPr/>
        </p:nvSpPr>
        <p:spPr bwMode="gray">
          <a:xfrm>
            <a:off x="1267325" y="680274"/>
            <a:ext cx="6122851" cy="506842"/>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Kayıt Değişikliği İşlemleri</a:t>
            </a:r>
            <a:endParaRPr lang="tr-TR" altLang="tr-TR" sz="2000" b="1" dirty="0">
              <a:solidFill>
                <a:srgbClr val="000000"/>
              </a:solidFill>
              <a:cs typeface="Arial" panose="020B0604020202020204" pitchFamily="34" charset="0"/>
            </a:endParaRPr>
          </a:p>
        </p:txBody>
      </p:sp>
    </p:spTree>
    <p:extLst>
      <p:ext uri="{BB962C8B-B14F-4D97-AF65-F5344CB8AC3E}">
        <p14:creationId xmlns:p14="http://schemas.microsoft.com/office/powerpoint/2010/main" val="3560108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lnSpc>
                <a:spcPct val="150000"/>
              </a:lnSpc>
              <a:spcBef>
                <a:spcPts val="588"/>
              </a:spcBef>
              <a:spcAft>
                <a:spcPts val="588"/>
              </a:spcAft>
              <a:buClrTx/>
              <a:buSzTx/>
            </a:pPr>
            <a:endParaRPr lang="tr-TR" altLang="tr-TR" sz="1900" b="1">
              <a:solidFill>
                <a:srgbClr val="000000"/>
              </a:solidFill>
              <a:cs typeface="Arial" panose="020B0604020202020204" pitchFamily="34" charset="0"/>
            </a:endParaRPr>
          </a:p>
        </p:txBody>
      </p:sp>
      <p:sp>
        <p:nvSpPr>
          <p:cNvPr id="82949" name="2 İçerik Yer Tutucusu"/>
          <p:cNvSpPr txBox="1">
            <a:spLocks/>
          </p:cNvSpPr>
          <p:nvPr/>
        </p:nvSpPr>
        <p:spPr bwMode="auto">
          <a:xfrm>
            <a:off x="177318" y="1411835"/>
            <a:ext cx="8718029" cy="48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Clr>
                <a:srgbClr val="002960"/>
              </a:buClr>
            </a:pPr>
            <a:endParaRPr lang="tr-TR" dirty="0">
              <a:solidFill>
                <a:srgbClr val="000000"/>
              </a:solidFill>
            </a:endParaRPr>
          </a:p>
        </p:txBody>
      </p:sp>
      <p:sp>
        <p:nvSpPr>
          <p:cNvPr id="8" name="Rectangle 8"/>
          <p:cNvSpPr>
            <a:spLocks noChangeArrowheads="1"/>
          </p:cNvSpPr>
          <p:nvPr/>
        </p:nvSpPr>
        <p:spPr bwMode="gray">
          <a:xfrm>
            <a:off x="1267325" y="680274"/>
            <a:ext cx="6122851" cy="506842"/>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Bakanlığımız Taşınmaz Bilgi Sistemi</a:t>
            </a:r>
            <a:endParaRPr lang="tr-TR" altLang="tr-TR" sz="2000" b="1" dirty="0">
              <a:solidFill>
                <a:srgbClr val="000000"/>
              </a:solidFill>
            </a:endParaRPr>
          </a:p>
        </p:txBody>
      </p:sp>
      <p:pic>
        <p:nvPicPr>
          <p:cNvPr id="6"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8" y="1521939"/>
            <a:ext cx="4154050" cy="4485829"/>
          </a:xfrm>
          <a:prstGeom prst="rect">
            <a:avLst/>
          </a:prstGeom>
        </p:spPr>
      </p:pic>
    </p:spTree>
    <p:extLst>
      <p:ext uri="{BB962C8B-B14F-4D97-AF65-F5344CB8AC3E}">
        <p14:creationId xmlns:p14="http://schemas.microsoft.com/office/powerpoint/2010/main" val="125072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lnSpc>
                <a:spcPct val="150000"/>
              </a:lnSpc>
              <a:spcBef>
                <a:spcPts val="588"/>
              </a:spcBef>
              <a:spcAft>
                <a:spcPts val="588"/>
              </a:spcAft>
              <a:buClrTx/>
              <a:buSzTx/>
            </a:pPr>
            <a:endParaRPr lang="tr-TR" altLang="tr-TR" sz="1900" b="1">
              <a:solidFill>
                <a:srgbClr val="000000"/>
              </a:solidFill>
              <a:cs typeface="Arial" panose="020B0604020202020204" pitchFamily="34" charset="0"/>
            </a:endParaRPr>
          </a:p>
        </p:txBody>
      </p:sp>
      <p:sp>
        <p:nvSpPr>
          <p:cNvPr id="82949" name="2 İçerik Yer Tutucusu"/>
          <p:cNvSpPr txBox="1">
            <a:spLocks/>
          </p:cNvSpPr>
          <p:nvPr/>
        </p:nvSpPr>
        <p:spPr bwMode="auto">
          <a:xfrm>
            <a:off x="177318" y="1411835"/>
            <a:ext cx="8718029" cy="48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Clr>
                <a:srgbClr val="002960"/>
              </a:buClr>
            </a:pPr>
            <a:endParaRPr lang="tr-TR" dirty="0">
              <a:solidFill>
                <a:srgbClr val="000000"/>
              </a:solidFill>
            </a:endParaRPr>
          </a:p>
        </p:txBody>
      </p:sp>
      <p:sp>
        <p:nvSpPr>
          <p:cNvPr id="8" name="Rectangle 8"/>
          <p:cNvSpPr>
            <a:spLocks noChangeArrowheads="1"/>
          </p:cNvSpPr>
          <p:nvPr/>
        </p:nvSpPr>
        <p:spPr bwMode="gray">
          <a:xfrm>
            <a:off x="1267325" y="680274"/>
            <a:ext cx="6122851" cy="506842"/>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Bakanlığımız Taşınmaz Bilgi Sistemi</a:t>
            </a:r>
            <a:endParaRPr lang="tr-TR" altLang="tr-TR" sz="2000" b="1" dirty="0">
              <a:solidFill>
                <a:srgbClr val="000000"/>
              </a:solidFill>
            </a:endParaRPr>
          </a:p>
        </p:txBody>
      </p:sp>
      <p:pic>
        <p:nvPicPr>
          <p:cNvPr id="9"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9" y="1291389"/>
            <a:ext cx="8406063" cy="5245769"/>
          </a:xfrm>
          <a:prstGeom prst="rect">
            <a:avLst/>
          </a:prstGeom>
        </p:spPr>
      </p:pic>
    </p:spTree>
    <p:extLst>
      <p:ext uri="{BB962C8B-B14F-4D97-AF65-F5344CB8AC3E}">
        <p14:creationId xmlns:p14="http://schemas.microsoft.com/office/powerpoint/2010/main" val="1000308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lnSpc>
                <a:spcPct val="150000"/>
              </a:lnSpc>
              <a:spcBef>
                <a:spcPts val="588"/>
              </a:spcBef>
              <a:spcAft>
                <a:spcPts val="588"/>
              </a:spcAft>
              <a:buClrTx/>
              <a:buSzTx/>
            </a:pPr>
            <a:endParaRPr lang="tr-TR" altLang="tr-TR" sz="1900" b="1">
              <a:solidFill>
                <a:srgbClr val="000000"/>
              </a:solidFill>
              <a:cs typeface="Arial" panose="020B0604020202020204" pitchFamily="34" charset="0"/>
            </a:endParaRPr>
          </a:p>
        </p:txBody>
      </p:sp>
      <p:sp>
        <p:nvSpPr>
          <p:cNvPr id="82949" name="2 İçerik Yer Tutucusu"/>
          <p:cNvSpPr txBox="1">
            <a:spLocks/>
          </p:cNvSpPr>
          <p:nvPr/>
        </p:nvSpPr>
        <p:spPr bwMode="auto">
          <a:xfrm>
            <a:off x="177318" y="1411835"/>
            <a:ext cx="8718029" cy="48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Clr>
                <a:srgbClr val="002960"/>
              </a:buClr>
            </a:pPr>
            <a:endParaRPr lang="tr-TR" dirty="0">
              <a:solidFill>
                <a:srgbClr val="000000"/>
              </a:solidFill>
            </a:endParaRPr>
          </a:p>
        </p:txBody>
      </p:sp>
      <p:sp>
        <p:nvSpPr>
          <p:cNvPr id="8" name="Rectangle 8"/>
          <p:cNvSpPr>
            <a:spLocks noChangeArrowheads="1"/>
          </p:cNvSpPr>
          <p:nvPr/>
        </p:nvSpPr>
        <p:spPr bwMode="gray">
          <a:xfrm>
            <a:off x="1267325" y="680274"/>
            <a:ext cx="6122851" cy="506842"/>
          </a:xfrm>
          <a:prstGeom prst="rect">
            <a:avLst/>
          </a:prstGeom>
          <a:solidFill>
            <a:schemeClr val="bg1"/>
          </a:solidFill>
          <a:ln w="9525" algn="ctr">
            <a:noFill/>
            <a:miter lim="800000"/>
            <a:headEnd/>
            <a:tailEnd/>
          </a:ln>
          <a:effectLst/>
        </p:spPr>
        <p:txBody>
          <a:bodyPr lIns="73152" tIns="73152" rIns="73152" bIns="73152" anchor="ctr" anchorCtr="1"/>
          <a:lstStyle/>
          <a:p>
            <a:pPr algn="ctr">
              <a:lnSpc>
                <a:spcPct val="150000"/>
              </a:lnSpc>
              <a:spcBef>
                <a:spcPts val="588"/>
              </a:spcBef>
              <a:spcAft>
                <a:spcPts val="588"/>
              </a:spcAft>
              <a:defRPr/>
            </a:pPr>
            <a:r>
              <a:rPr lang="tr-TR" sz="2000" b="1" dirty="0">
                <a:solidFill>
                  <a:srgbClr val="000000"/>
                </a:solidFill>
              </a:rPr>
              <a:t>Bakanlığımız Taşınmaz Bilgi Sistemi</a:t>
            </a:r>
            <a:endParaRPr lang="tr-TR" altLang="tr-TR" sz="2000" b="1" dirty="0">
              <a:solidFill>
                <a:srgbClr val="000000"/>
              </a:solidFill>
            </a:endParaRPr>
          </a:p>
        </p:txBody>
      </p:sp>
      <p:pic>
        <p:nvPicPr>
          <p:cNvPr id="7" name="İçerik Yer Tutucus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89" y="1417638"/>
            <a:ext cx="8301790" cy="5055481"/>
          </a:xfrm>
          <a:prstGeom prst="rect">
            <a:avLst/>
          </a:prstGeom>
        </p:spPr>
      </p:pic>
    </p:spTree>
    <p:extLst>
      <p:ext uri="{BB962C8B-B14F-4D97-AF65-F5344CB8AC3E}">
        <p14:creationId xmlns:p14="http://schemas.microsoft.com/office/powerpoint/2010/main" val="1967862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Resi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8642" y="1801267"/>
            <a:ext cx="44577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Dikdörtgen 1"/>
          <p:cNvSpPr>
            <a:spLocks noChangeArrowheads="1"/>
          </p:cNvSpPr>
          <p:nvPr/>
        </p:nvSpPr>
        <p:spPr bwMode="auto">
          <a:xfrm>
            <a:off x="2320131" y="4431777"/>
            <a:ext cx="4321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tr-TR" altLang="tr-TR" sz="1800" b="1" dirty="0" smtClean="0">
                <a:cs typeface="Arial" panose="020B0604020202020204" pitchFamily="34" charset="0"/>
              </a:rPr>
              <a:t>Serpil KAYA</a:t>
            </a:r>
            <a:endParaRPr lang="tr-TR" altLang="tr-TR" sz="1800" b="1" dirty="0">
              <a:cs typeface="Arial" panose="020B0604020202020204" pitchFamily="34" charset="0"/>
            </a:endParaRPr>
          </a:p>
          <a:p>
            <a:pPr algn="ctr" eaLnBrk="1" hangingPunct="1"/>
            <a:r>
              <a:rPr lang="tr-TR" altLang="tr-TR" sz="1400" dirty="0" smtClean="0">
                <a:cs typeface="Arial" panose="020B0604020202020204" pitchFamily="34" charset="0"/>
              </a:rPr>
              <a:t>serpil.ayhan@saglik.gov.tr</a:t>
            </a:r>
            <a:endParaRPr lang="tr-TR" altLang="tr-TR" sz="1400" dirty="0">
              <a:cs typeface="Arial" panose="020B0604020202020204" pitchFamily="34" charset="0"/>
            </a:endParaRPr>
          </a:p>
        </p:txBody>
      </p:sp>
      <p:sp>
        <p:nvSpPr>
          <p:cNvPr id="103428" name="Dikdörtgen 2"/>
          <p:cNvSpPr>
            <a:spLocks noChangeArrowheads="1"/>
          </p:cNvSpPr>
          <p:nvPr/>
        </p:nvSpPr>
        <p:spPr bwMode="auto">
          <a:xfrm>
            <a:off x="0" y="5622925"/>
            <a:ext cx="8961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tIns="0" rIns="72000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tr-TR" altLang="tr-TR" sz="1000" dirty="0" smtClean="0">
                <a:solidFill>
                  <a:srgbClr val="000000"/>
                </a:solidFill>
                <a:cs typeface="Arial" panose="020B0604020202020204" pitchFamily="34" charset="0"/>
              </a:rPr>
              <a:t>Üniversiteler </a:t>
            </a:r>
            <a:r>
              <a:rPr lang="tr-TR" altLang="tr-TR" sz="1000" dirty="0" err="1">
                <a:solidFill>
                  <a:srgbClr val="000000"/>
                </a:solidFill>
                <a:cs typeface="Arial" panose="020B0604020202020204" pitchFamily="34" charset="0"/>
              </a:rPr>
              <a:t>Mh</a:t>
            </a:r>
            <a:r>
              <a:rPr lang="tr-TR" altLang="tr-TR" sz="1000" dirty="0">
                <a:solidFill>
                  <a:srgbClr val="000000"/>
                </a:solidFill>
                <a:cs typeface="Arial" panose="020B0604020202020204" pitchFamily="34" charset="0"/>
              </a:rPr>
              <a:t>. 6001. </a:t>
            </a:r>
            <a:r>
              <a:rPr lang="tr-TR" altLang="tr-TR" sz="1000" dirty="0" err="1">
                <a:solidFill>
                  <a:srgbClr val="000000"/>
                </a:solidFill>
                <a:cs typeface="Arial" panose="020B0604020202020204" pitchFamily="34" charset="0"/>
              </a:rPr>
              <a:t>Cd</a:t>
            </a:r>
            <a:r>
              <a:rPr lang="tr-TR" altLang="tr-TR" sz="1000" dirty="0">
                <a:solidFill>
                  <a:srgbClr val="000000"/>
                </a:solidFill>
                <a:cs typeface="Arial" panose="020B0604020202020204" pitchFamily="34" charset="0"/>
              </a:rPr>
              <a:t>. No:3 Kat:3 </a:t>
            </a:r>
            <a:r>
              <a:rPr lang="tr-TR" altLang="tr-TR" sz="1000" dirty="0" smtClean="0">
                <a:solidFill>
                  <a:srgbClr val="000000"/>
                </a:solidFill>
                <a:cs typeface="Arial" panose="020B0604020202020204" pitchFamily="34" charset="0"/>
              </a:rPr>
              <a:t>Bilkent-Çankaya/ANKARA</a:t>
            </a:r>
          </a:p>
          <a:p>
            <a:pPr algn="ctr" eaLnBrk="1" hangingPunct="1"/>
            <a:endParaRPr lang="tr-TR" altLang="tr-TR" sz="1000" dirty="0">
              <a:solidFill>
                <a:srgbClr val="000000"/>
              </a:solidFill>
              <a:cs typeface="Arial" panose="020B0604020202020204" pitchFamily="34" charset="0"/>
            </a:endParaRPr>
          </a:p>
          <a:p>
            <a:pPr algn="ctr" eaLnBrk="1" hangingPunct="1"/>
            <a:r>
              <a:rPr lang="tr-TR" altLang="tr-TR" sz="1000" dirty="0">
                <a:solidFill>
                  <a:srgbClr val="000000"/>
                </a:solidFill>
                <a:cs typeface="Arial" panose="020B0604020202020204" pitchFamily="34" charset="0"/>
              </a:rPr>
              <a:t>Tel: 0 312 573 </a:t>
            </a:r>
            <a:r>
              <a:rPr lang="tr-TR" altLang="tr-TR" sz="1000" dirty="0" smtClean="0">
                <a:solidFill>
                  <a:srgbClr val="000000"/>
                </a:solidFill>
                <a:cs typeface="Arial" panose="020B0604020202020204" pitchFamily="34" charset="0"/>
              </a:rPr>
              <a:t>71 49</a:t>
            </a:r>
            <a:endParaRPr lang="tr-TR" altLang="tr-TR" sz="1000" dirty="0">
              <a:solidFill>
                <a:srgbClr val="000000"/>
              </a:solidFill>
              <a:cs typeface="Arial" panose="020B0604020202020204" pitchFamily="34" charset="0"/>
            </a:endParaRPr>
          </a:p>
        </p:txBody>
      </p:sp>
      <p:sp>
        <p:nvSpPr>
          <p:cNvPr id="103429" name="Dikdörtgen 6"/>
          <p:cNvSpPr>
            <a:spLocks noChangeArrowheads="1"/>
          </p:cNvSpPr>
          <p:nvPr/>
        </p:nvSpPr>
        <p:spPr bwMode="auto">
          <a:xfrm>
            <a:off x="4410075" y="3121025"/>
            <a:ext cx="37576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tr-TR" altLang="tr-TR" sz="3500">
                <a:solidFill>
                  <a:srgbClr val="FFFFFF"/>
                </a:solidFill>
                <a:cs typeface="Arial" panose="020B0604020202020204" pitchFamily="34" charset="0"/>
              </a:rPr>
              <a:t>TEŞEKKÜRLER</a:t>
            </a:r>
          </a:p>
        </p:txBody>
      </p:sp>
    </p:spTree>
    <p:extLst>
      <p:ext uri="{BB962C8B-B14F-4D97-AF65-F5344CB8AC3E}">
        <p14:creationId xmlns:p14="http://schemas.microsoft.com/office/powerpoint/2010/main" val="104769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İçerik Yer Tutucusu"/>
          <p:cNvSpPr txBox="1">
            <a:spLocks/>
          </p:cNvSpPr>
          <p:nvPr/>
        </p:nvSpPr>
        <p:spPr bwMode="auto">
          <a:xfrm>
            <a:off x="490118" y="1565453"/>
            <a:ext cx="8010144" cy="404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indent="357188"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buNone/>
            </a:pPr>
            <a:r>
              <a:rPr lang="tr-TR" b="1" dirty="0"/>
              <a:t>10/12/2003 tarihli ve 5018 sayılı Kamu Malî Yönetimi ve Kontrol Kanununun 44 üncü maddesine dayanılarak hazırlanmıştır. </a:t>
            </a:r>
          </a:p>
          <a:p>
            <a:pPr algn="ctr">
              <a:buNone/>
            </a:pPr>
            <a:endParaRPr lang="tr-TR" b="1" dirty="0"/>
          </a:p>
          <a:p>
            <a:pPr algn="ctr">
              <a:buNone/>
            </a:pPr>
            <a:r>
              <a:rPr lang="es-ES" dirty="0"/>
              <a:t>18 Ocak 2007 tarihli ve 26407 sayılı </a:t>
            </a:r>
          </a:p>
          <a:p>
            <a:pPr algn="ctr">
              <a:buNone/>
            </a:pPr>
            <a:r>
              <a:rPr lang="tr-TR" dirty="0"/>
              <a:t>Resmi Gazetede yayımlanarak </a:t>
            </a:r>
          </a:p>
          <a:p>
            <a:pPr algn="ctr">
              <a:buNone/>
            </a:pPr>
            <a:r>
              <a:rPr lang="tr-TR" dirty="0"/>
              <a:t>yürürlüğe konulmuştur</a:t>
            </a:r>
            <a:r>
              <a:rPr lang="tr-TR" b="1" dirty="0"/>
              <a:t>.</a:t>
            </a:r>
          </a:p>
        </p:txBody>
      </p:sp>
      <p:grpSp>
        <p:nvGrpSpPr>
          <p:cNvPr id="63491" name="Grup 14"/>
          <p:cNvGrpSpPr>
            <a:grpSpLocks/>
          </p:cNvGrpSpPr>
          <p:nvPr/>
        </p:nvGrpSpPr>
        <p:grpSpPr bwMode="auto">
          <a:xfrm>
            <a:off x="1564105" y="577850"/>
            <a:ext cx="5887620" cy="761666"/>
            <a:chOff x="3224512" y="2102265"/>
            <a:chExt cx="4219200" cy="733214"/>
          </a:xfrm>
        </p:grpSpPr>
        <p:sp>
          <p:nvSpPr>
            <p:cNvPr id="16" name="Rectangle 7"/>
            <p:cNvSpPr>
              <a:spLocks noChangeArrowheads="1"/>
            </p:cNvSpPr>
            <p:nvPr/>
          </p:nvSpPr>
          <p:spPr bwMode="gray">
            <a:xfrm>
              <a:off x="3224512" y="2102265"/>
              <a:ext cx="4219200" cy="733214"/>
            </a:xfrm>
            <a:prstGeom prst="rect">
              <a:avLst/>
            </a:prstGeom>
            <a:solidFill>
              <a:schemeClr val="bg1"/>
            </a:solidFill>
            <a:ln w="19050" algn="ctr">
              <a:solidFill>
                <a:schemeClr val="accent1"/>
              </a:solid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262253" y="2167627"/>
              <a:ext cx="4144905" cy="594090"/>
            </a:xfrm>
            <a:prstGeom prst="rect">
              <a:avLst/>
            </a:prstGeom>
            <a:solidFill>
              <a:schemeClr val="bg1"/>
            </a:solidFill>
            <a:ln w="9525" algn="ctr">
              <a:solidFill>
                <a:schemeClr val="bg1"/>
              </a:solidFill>
              <a:miter lim="800000"/>
              <a:headEnd/>
              <a:tailEnd/>
            </a:ln>
            <a:effectLst/>
          </p:spPr>
          <p:txBody>
            <a:bodyPr lIns="73152" tIns="73152" rIns="73152" bIns="73152" anchor="ctr" anchorCtr="1"/>
            <a:lstStyle/>
            <a:p>
              <a:pPr algn="ctr" eaLnBrk="1" hangingPunct="1">
                <a:spcBef>
                  <a:spcPts val="600"/>
                </a:spcBef>
                <a:spcAft>
                  <a:spcPts val="600"/>
                </a:spcAft>
                <a:defRPr/>
              </a:pPr>
              <a:r>
                <a:rPr lang="tr-TR" sz="2000" b="1" dirty="0"/>
                <a:t>Dayanak</a:t>
              </a:r>
              <a:endParaRPr lang="tr-TR" altLang="tr-TR" sz="2000" b="1" dirty="0">
                <a:latin typeface="+mj-lt"/>
                <a:cs typeface="Arial" panose="020B0604020202020204" pitchFamily="34" charset="0"/>
              </a:endParaRPr>
            </a:p>
          </p:txBody>
        </p:sp>
      </p:grpSp>
    </p:spTree>
    <p:extLst>
      <p:ext uri="{BB962C8B-B14F-4D97-AF65-F5344CB8AC3E}">
        <p14:creationId xmlns:p14="http://schemas.microsoft.com/office/powerpoint/2010/main" val="1839592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İçerik Yer Tutucusu"/>
          <p:cNvSpPr txBox="1">
            <a:spLocks/>
          </p:cNvSpPr>
          <p:nvPr/>
        </p:nvSpPr>
        <p:spPr bwMode="auto">
          <a:xfrm>
            <a:off x="504749" y="1528877"/>
            <a:ext cx="7995512" cy="39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None/>
            </a:pPr>
            <a:r>
              <a:rPr lang="tr-TR" b="1" dirty="0"/>
              <a:t>Harcama Yetkilisi: </a:t>
            </a:r>
            <a:r>
              <a:rPr lang="tr-TR" dirty="0">
                <a:solidFill>
                  <a:srgbClr val="262626"/>
                </a:solidFill>
              </a:rPr>
              <a:t>Harcama biriminin en üst yöneticisini, </a:t>
            </a:r>
          </a:p>
          <a:p>
            <a:pPr algn="just">
              <a:buNone/>
            </a:pPr>
            <a:endParaRPr lang="tr-TR" dirty="0">
              <a:solidFill>
                <a:srgbClr val="262626"/>
              </a:solidFill>
            </a:endParaRPr>
          </a:p>
          <a:p>
            <a:pPr algn="just">
              <a:buNone/>
            </a:pPr>
            <a:r>
              <a:rPr lang="tr-TR" b="1" dirty="0" smtClean="0"/>
              <a:t>Taşınır </a:t>
            </a:r>
            <a:r>
              <a:rPr lang="tr-TR" b="1" dirty="0"/>
              <a:t>Kayıt Yetkilisi: </a:t>
            </a:r>
            <a:r>
              <a:rPr lang="tr-TR" dirty="0">
                <a:solidFill>
                  <a:srgbClr val="262626"/>
                </a:solidFill>
              </a:rPr>
              <a:t>Harcama yetkilisi adına taşınırları teslim alan, koruyan, kullanım yerlerine teslim eden, bu Yönetmelikte belirtilen esas ve usullere göre kayıtları tutan ve bunlara ilişkin belge ve cetvelleri düzenleyen ve bu hususlarda hesap verme sorumluluğu çerçevesinde harcama yetkilisine karşı sorumlu olan görevlileri, </a:t>
            </a:r>
          </a:p>
        </p:txBody>
      </p:sp>
      <p:sp>
        <p:nvSpPr>
          <p:cNvPr id="17" name="Rectangle 8"/>
          <p:cNvSpPr>
            <a:spLocks noChangeArrowheads="1"/>
          </p:cNvSpPr>
          <p:nvPr/>
        </p:nvSpPr>
        <p:spPr bwMode="gray">
          <a:xfrm>
            <a:off x="1564105" y="870510"/>
            <a:ext cx="5826072" cy="581302"/>
          </a:xfrm>
          <a:prstGeom prst="rect">
            <a:avLst/>
          </a:prstGeom>
          <a:solidFill>
            <a:schemeClr val="bg1"/>
          </a:solidFill>
          <a:ln w="9525" algn="ctr">
            <a:solidFill>
              <a:schemeClr val="bg1"/>
            </a:solid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Tanımlar</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100342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İçerik Yer Tutucusu"/>
          <p:cNvSpPr txBox="1">
            <a:spLocks/>
          </p:cNvSpPr>
          <p:nvPr/>
        </p:nvSpPr>
        <p:spPr bwMode="auto">
          <a:xfrm>
            <a:off x="351130" y="1195137"/>
            <a:ext cx="8302752" cy="427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a:buNone/>
            </a:pPr>
            <a:r>
              <a:rPr lang="tr-TR" b="1" dirty="0"/>
              <a:t>Taşınır Konsolide Görevlisi: </a:t>
            </a:r>
            <a:r>
              <a:rPr lang="tr-TR" dirty="0">
                <a:solidFill>
                  <a:srgbClr val="262626"/>
                </a:solidFill>
              </a:rPr>
              <a:t>Kamu idaresinin taşınır kayıt ve kontrol yetkililerinden aldığı harcama birimi taşınır hesaplarını konsolide ederek taşınır hesap cetvellerini hazırlamak ve biriminin bir üst teşkilattaki taşınır konsolide görevlisine vermekle sorumlu olan </a:t>
            </a:r>
            <a:r>
              <a:rPr lang="tr-TR" dirty="0" smtClean="0">
                <a:solidFill>
                  <a:srgbClr val="262626"/>
                </a:solidFill>
              </a:rPr>
              <a:t>görevlilerdir. </a:t>
            </a:r>
            <a:endParaRPr lang="tr-TR" dirty="0">
              <a:solidFill>
                <a:srgbClr val="262626"/>
              </a:solidFill>
            </a:endParaRPr>
          </a:p>
          <a:p>
            <a:pPr algn="just"/>
            <a:endParaRPr lang="tr-TR" dirty="0">
              <a:solidFill>
                <a:srgbClr val="262626"/>
              </a:solidFill>
            </a:endParaRPr>
          </a:p>
          <a:p>
            <a:pPr algn="just"/>
            <a:r>
              <a:rPr lang="tr-TR" b="1" dirty="0"/>
              <a:t>Üst Yönetici: </a:t>
            </a:r>
            <a:r>
              <a:rPr lang="tr-TR" dirty="0"/>
              <a:t>Bakanlıklarda ve diğer kamu idarelerinde en üst yönetici, il özel idarelerinde vali ve belediyelerde belediye </a:t>
            </a:r>
            <a:r>
              <a:rPr lang="tr-TR" dirty="0" smtClean="0"/>
              <a:t>başkanı üst yöneticidir. </a:t>
            </a:r>
            <a:r>
              <a:rPr lang="tr-TR" dirty="0"/>
              <a:t>Bakanlıklarda en üst yönetici Cumhurbaşkanı tarafından belirlenir.</a:t>
            </a:r>
          </a:p>
          <a:p>
            <a:pPr algn="just"/>
            <a:endParaRPr lang="tr-TR" dirty="0"/>
          </a:p>
          <a:p>
            <a:pPr algn="just">
              <a:buNone/>
            </a:pPr>
            <a:r>
              <a:rPr lang="tr-TR" dirty="0" smtClean="0">
                <a:solidFill>
                  <a:srgbClr val="262626"/>
                </a:solidFill>
              </a:rPr>
              <a:t>Cumhurbaşkanlığı’nın 8 Ağustos 2018 tarihli ve 2018/5 sayılı genelgesi ile; Bakanların kendilerine doğrudan bağlı hizmet birimleri bakımından, bakan yardımcılarının ise kendilerine bağlı hizmet birimleri bakımından bakanlık en üst yöneticisi sayılmıştır.</a:t>
            </a:r>
            <a:endParaRPr lang="tr-TR" dirty="0">
              <a:solidFill>
                <a:srgbClr val="262626"/>
              </a:solidFill>
            </a:endParaRPr>
          </a:p>
        </p:txBody>
      </p:sp>
      <p:sp>
        <p:nvSpPr>
          <p:cNvPr id="2" name="Dikdörtgen 1"/>
          <p:cNvSpPr/>
          <p:nvPr/>
        </p:nvSpPr>
        <p:spPr>
          <a:xfrm>
            <a:off x="2398295" y="574973"/>
            <a:ext cx="3995189" cy="553998"/>
          </a:xfrm>
          <a:prstGeom prst="rect">
            <a:avLst/>
          </a:prstGeom>
        </p:spPr>
        <p:txBody>
          <a:bodyPr wrap="square">
            <a:spAutoFit/>
          </a:bodyPr>
          <a:lstStyle/>
          <a:p>
            <a:pPr algn="ctr" eaLnBrk="1" hangingPunct="1">
              <a:lnSpc>
                <a:spcPct val="150000"/>
              </a:lnSpc>
              <a:spcBef>
                <a:spcPts val="588"/>
              </a:spcBef>
              <a:spcAft>
                <a:spcPts val="588"/>
              </a:spcAft>
              <a:defRPr/>
            </a:pPr>
            <a:r>
              <a:rPr lang="tr-TR" sz="2000" b="1" dirty="0"/>
              <a:t>Tanımlar</a:t>
            </a:r>
            <a:endParaRPr lang="tr-TR" altLang="tr-TR" sz="2000" b="1" dirty="0">
              <a:cs typeface="Arial" panose="020B0604020202020204" pitchFamily="34" charset="0"/>
            </a:endParaRPr>
          </a:p>
        </p:txBody>
      </p:sp>
    </p:spTree>
    <p:extLst>
      <p:ext uri="{BB962C8B-B14F-4D97-AF65-F5344CB8AC3E}">
        <p14:creationId xmlns:p14="http://schemas.microsoft.com/office/powerpoint/2010/main" val="1316556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Grup 14"/>
          <p:cNvGrpSpPr>
            <a:grpSpLocks/>
          </p:cNvGrpSpPr>
          <p:nvPr/>
        </p:nvGrpSpPr>
        <p:grpSpPr bwMode="auto">
          <a:xfrm>
            <a:off x="1580147" y="577850"/>
            <a:ext cx="5013158" cy="980288"/>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780239" y="2167627"/>
              <a:ext cx="3626918" cy="594090"/>
            </a:xfrm>
            <a:prstGeom prst="rect">
              <a:avLst/>
            </a:prstGeom>
            <a:grp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Tanımlar</a:t>
              </a:r>
              <a:endParaRPr lang="tr-TR" altLang="tr-TR" sz="2000" b="1" dirty="0">
                <a:cs typeface="Arial" panose="020B0604020202020204" pitchFamily="34" charset="0"/>
              </a:endParaRPr>
            </a:p>
          </p:txBody>
        </p:sp>
      </p:grpSp>
      <p:sp>
        <p:nvSpPr>
          <p:cNvPr id="2" name="Dikdörtgen 1"/>
          <p:cNvSpPr/>
          <p:nvPr/>
        </p:nvSpPr>
        <p:spPr>
          <a:xfrm>
            <a:off x="347664" y="2079894"/>
            <a:ext cx="8218436" cy="2062103"/>
          </a:xfrm>
          <a:prstGeom prst="rect">
            <a:avLst/>
          </a:prstGeom>
        </p:spPr>
        <p:txBody>
          <a:bodyPr wrap="square">
            <a:spAutoFit/>
          </a:bodyPr>
          <a:lstStyle/>
          <a:p>
            <a:pPr algn="just"/>
            <a:r>
              <a:rPr lang="tr-TR" b="1" dirty="0">
                <a:latin typeface="Arial" panose="020B0604020202020204" pitchFamily="34" charset="0"/>
              </a:rPr>
              <a:t>Taşınır Kontrol Yetkilisi: </a:t>
            </a:r>
            <a:r>
              <a:rPr lang="tr-TR" dirty="0">
                <a:solidFill>
                  <a:srgbClr val="262626"/>
                </a:solidFill>
                <a:latin typeface="Arial" panose="020B0604020202020204" pitchFamily="34" charset="0"/>
              </a:rPr>
              <a:t>Taşınır kayıt yetkilisinin yapmış olduğu kayıt ve işlemler ile düzenlediği belge ve cetvellerin mevzuata ve mali tablolara uygunluğunu kontrol eden, Harcama Birimi Taşınır Mal Yönetim Hesabı Cetvelini imzalayan ve bu konularda harcama yetkilisine karşı sorumlu olan görevlileri</a:t>
            </a:r>
            <a:r>
              <a:rPr lang="tr-TR" dirty="0" smtClean="0">
                <a:solidFill>
                  <a:srgbClr val="262626"/>
                </a:solidFill>
                <a:latin typeface="Arial" panose="020B0604020202020204" pitchFamily="34" charset="0"/>
              </a:rPr>
              <a:t>,</a:t>
            </a:r>
          </a:p>
          <a:p>
            <a:pPr algn="just"/>
            <a:endParaRPr lang="tr-TR" dirty="0">
              <a:solidFill>
                <a:srgbClr val="262626"/>
              </a:solidFill>
              <a:latin typeface="Arial" panose="020B0604020202020204" pitchFamily="34" charset="0"/>
            </a:endParaRPr>
          </a:p>
          <a:p>
            <a:pPr algn="just">
              <a:buNone/>
            </a:pPr>
            <a:endParaRPr lang="tr-TR" b="1" dirty="0">
              <a:latin typeface="Arial" panose="020B0604020202020204" pitchFamily="34" charset="0"/>
            </a:endParaRPr>
          </a:p>
          <a:p>
            <a:pPr algn="just"/>
            <a:r>
              <a:rPr lang="tr-TR" b="1" dirty="0">
                <a:latin typeface="Arial" panose="020B0604020202020204" pitchFamily="34" charset="0"/>
              </a:rPr>
              <a:t>Taşınır kodu: </a:t>
            </a:r>
            <a:r>
              <a:rPr lang="tr-TR" dirty="0">
                <a:solidFill>
                  <a:srgbClr val="262626"/>
                </a:solidFill>
                <a:latin typeface="Arial" panose="020B0604020202020204" pitchFamily="34" charset="0"/>
              </a:rPr>
              <a:t>Taşınırın kayıtlarda detaylı izlendiği, taşınır hesap kodu ile taşınır I ve II </a:t>
            </a:r>
            <a:r>
              <a:rPr lang="tr-TR" dirty="0" err="1">
                <a:solidFill>
                  <a:srgbClr val="262626"/>
                </a:solidFill>
                <a:latin typeface="Arial" panose="020B0604020202020204" pitchFamily="34" charset="0"/>
              </a:rPr>
              <a:t>nci</a:t>
            </a:r>
            <a:r>
              <a:rPr lang="tr-TR" dirty="0">
                <a:solidFill>
                  <a:srgbClr val="262626"/>
                </a:solidFill>
                <a:latin typeface="Arial" panose="020B0604020202020204" pitchFamily="34" charset="0"/>
              </a:rPr>
              <a:t> düzey detay kodu ve sonraki düzey detay kodlarının birleşiminden oluşan kodu,</a:t>
            </a:r>
          </a:p>
        </p:txBody>
      </p:sp>
    </p:spTree>
    <p:extLst>
      <p:ext uri="{BB962C8B-B14F-4D97-AF65-F5344CB8AC3E}">
        <p14:creationId xmlns:p14="http://schemas.microsoft.com/office/powerpoint/2010/main" val="252379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up 14"/>
          <p:cNvGrpSpPr>
            <a:grpSpLocks/>
          </p:cNvGrpSpPr>
          <p:nvPr/>
        </p:nvGrpSpPr>
        <p:grpSpPr bwMode="auto">
          <a:xfrm>
            <a:off x="1371599" y="521368"/>
            <a:ext cx="6080125" cy="1049999"/>
            <a:chOff x="3224512" y="2102265"/>
            <a:chExt cx="4219200" cy="733214"/>
          </a:xfrm>
        </p:grpSpPr>
        <p:sp>
          <p:nvSpPr>
            <p:cNvPr id="16" name="Rectangle 7"/>
            <p:cNvSpPr>
              <a:spLocks noChangeArrowheads="1"/>
            </p:cNvSpPr>
            <p:nvPr/>
          </p:nvSpPr>
          <p:spPr bwMode="gray">
            <a:xfrm>
              <a:off x="3224512" y="2102265"/>
              <a:ext cx="4219200" cy="733214"/>
            </a:xfrm>
            <a:prstGeom prst="rect">
              <a:avLst/>
            </a:prstGeom>
            <a:solidFill>
              <a:schemeClr val="bg1"/>
            </a:solid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262253" y="2167627"/>
              <a:ext cx="4144905" cy="594090"/>
            </a:xfrm>
            <a:prstGeom prst="rect">
              <a:avLst/>
            </a:prstGeom>
            <a:solidFill>
              <a:schemeClr val="bg1"/>
            </a:solid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Tanımlar</a:t>
              </a:r>
              <a:endParaRPr lang="tr-TR" altLang="tr-TR" sz="2000" b="1" dirty="0">
                <a:cs typeface="Arial" panose="020B0604020202020204" pitchFamily="34" charset="0"/>
              </a:endParaRPr>
            </a:p>
          </p:txBody>
        </p:sp>
      </p:grpSp>
      <p:sp>
        <p:nvSpPr>
          <p:cNvPr id="2" name="Dikdörtgen 1"/>
          <p:cNvSpPr/>
          <p:nvPr/>
        </p:nvSpPr>
        <p:spPr>
          <a:xfrm>
            <a:off x="411209" y="1960525"/>
            <a:ext cx="8242673" cy="3046988"/>
          </a:xfrm>
          <a:prstGeom prst="rect">
            <a:avLst/>
          </a:prstGeom>
        </p:spPr>
        <p:txBody>
          <a:bodyPr wrap="square">
            <a:spAutoFit/>
          </a:bodyPr>
          <a:lstStyle/>
          <a:p>
            <a:pPr algn="just">
              <a:buNone/>
            </a:pPr>
            <a:endParaRPr lang="tr-TR" b="1" dirty="0" smtClean="0">
              <a:solidFill>
                <a:srgbClr val="FF0000"/>
              </a:solidFill>
            </a:endParaRPr>
          </a:p>
          <a:p>
            <a:pPr algn="just">
              <a:buNone/>
            </a:pPr>
            <a:r>
              <a:rPr lang="tr-TR" b="1" dirty="0" smtClean="0">
                <a:latin typeface="Arial" panose="020B0604020202020204" pitchFamily="34" charset="0"/>
              </a:rPr>
              <a:t>Taşınır</a:t>
            </a:r>
            <a:r>
              <a:rPr lang="tr-TR" b="1" dirty="0">
                <a:latin typeface="Arial" panose="020B0604020202020204" pitchFamily="34" charset="0"/>
              </a:rPr>
              <a:t>:</a:t>
            </a:r>
            <a:r>
              <a:rPr lang="tr-TR" dirty="0">
                <a:solidFill>
                  <a:srgbClr val="FF0000"/>
                </a:solidFill>
                <a:latin typeface="Arial" panose="020B0604020202020204" pitchFamily="34" charset="0"/>
              </a:rPr>
              <a:t> </a:t>
            </a:r>
            <a:r>
              <a:rPr lang="tr-TR" dirty="0">
                <a:solidFill>
                  <a:srgbClr val="262626"/>
                </a:solidFill>
                <a:latin typeface="Arial" panose="020B0604020202020204" pitchFamily="34" charset="0"/>
              </a:rPr>
              <a:t>Taşınır kod listesinde (A) ve (B) bölümlerinde gösterilen taşınırları, </a:t>
            </a:r>
            <a:endParaRPr lang="tr-TR" dirty="0" smtClean="0">
              <a:solidFill>
                <a:srgbClr val="262626"/>
              </a:solidFill>
              <a:latin typeface="Arial" panose="020B0604020202020204" pitchFamily="34" charset="0"/>
            </a:endParaRPr>
          </a:p>
          <a:p>
            <a:pPr algn="just">
              <a:buNone/>
            </a:pPr>
            <a:endParaRPr lang="tr-TR" dirty="0">
              <a:solidFill>
                <a:srgbClr val="262626"/>
              </a:solidFill>
              <a:latin typeface="Arial" panose="020B0604020202020204" pitchFamily="34" charset="0"/>
            </a:endParaRPr>
          </a:p>
          <a:p>
            <a:pPr algn="just">
              <a:buNone/>
            </a:pPr>
            <a:r>
              <a:rPr lang="tr-TR" dirty="0">
                <a:solidFill>
                  <a:srgbClr val="262626"/>
                </a:solidFill>
                <a:latin typeface="Arial" panose="020B0604020202020204" pitchFamily="34" charset="0"/>
              </a:rPr>
              <a:t>   </a:t>
            </a:r>
            <a:endParaRPr lang="tr-TR" b="1" dirty="0">
              <a:latin typeface="Arial" panose="020B0604020202020204" pitchFamily="34" charset="0"/>
            </a:endParaRPr>
          </a:p>
          <a:p>
            <a:pPr algn="just">
              <a:buNone/>
            </a:pPr>
            <a:r>
              <a:rPr lang="tr-TR" b="1" dirty="0" smtClean="0">
                <a:latin typeface="Arial" panose="020B0604020202020204" pitchFamily="34" charset="0"/>
              </a:rPr>
              <a:t>(A) Tüketim </a:t>
            </a:r>
            <a:r>
              <a:rPr lang="tr-TR" b="1" dirty="0">
                <a:latin typeface="Arial" panose="020B0604020202020204" pitchFamily="34" charset="0"/>
              </a:rPr>
              <a:t>malzemeleri: </a:t>
            </a:r>
            <a:r>
              <a:rPr lang="tr-TR" dirty="0">
                <a:solidFill>
                  <a:srgbClr val="262626"/>
                </a:solidFill>
                <a:latin typeface="Arial" panose="020B0604020202020204" pitchFamily="34" charset="0"/>
              </a:rPr>
              <a:t>Belirli bir hizmetin üretilmesinde kullanılan, kullanımı sonucunda tükenen veya bir süre kullanıldıktan sonra ilk özelliklerini kısmen veya tamamen kaybederek bir daha kullanılamayacak duruma gelen, çeşitleri ile kod numaraları Taşınır Kod Listesinin (A) bölümü 150 hesap detayında yer alan malzemeleri</a:t>
            </a:r>
            <a:r>
              <a:rPr lang="tr-TR" dirty="0" smtClean="0">
                <a:solidFill>
                  <a:srgbClr val="262626"/>
                </a:solidFill>
                <a:latin typeface="Arial" panose="020B0604020202020204" pitchFamily="34" charset="0"/>
              </a:rPr>
              <a:t>,</a:t>
            </a:r>
          </a:p>
          <a:p>
            <a:pPr algn="just">
              <a:buNone/>
            </a:pPr>
            <a:r>
              <a:rPr lang="tr-TR" dirty="0" smtClean="0">
                <a:solidFill>
                  <a:srgbClr val="262626"/>
                </a:solidFill>
                <a:latin typeface="Arial" panose="020B0604020202020204" pitchFamily="34" charset="0"/>
              </a:rPr>
              <a:t> </a:t>
            </a:r>
            <a:endParaRPr lang="tr-TR" dirty="0">
              <a:solidFill>
                <a:srgbClr val="262626"/>
              </a:solidFill>
              <a:latin typeface="Arial" panose="020B0604020202020204" pitchFamily="34" charset="0"/>
            </a:endParaRPr>
          </a:p>
          <a:p>
            <a:pPr algn="just">
              <a:buNone/>
            </a:pPr>
            <a:r>
              <a:rPr lang="tr-TR" dirty="0">
                <a:solidFill>
                  <a:srgbClr val="262626"/>
                </a:solidFill>
                <a:latin typeface="Arial" panose="020B0604020202020204" pitchFamily="34" charset="0"/>
              </a:rPr>
              <a:t>   </a:t>
            </a:r>
            <a:endParaRPr lang="tr-TR" b="1" dirty="0">
              <a:latin typeface="Arial" panose="020B0604020202020204" pitchFamily="34" charset="0"/>
            </a:endParaRPr>
          </a:p>
          <a:p>
            <a:pPr algn="just">
              <a:buNone/>
            </a:pPr>
            <a:r>
              <a:rPr lang="tr-TR" b="1" dirty="0" smtClean="0">
                <a:latin typeface="Arial" panose="020B0604020202020204" pitchFamily="34" charset="0"/>
              </a:rPr>
              <a:t>(</a:t>
            </a:r>
            <a:r>
              <a:rPr lang="tr-TR" b="1" dirty="0">
                <a:latin typeface="Arial" panose="020B0604020202020204" pitchFamily="34" charset="0"/>
              </a:rPr>
              <a:t>B) Dayanıklı taşınırlar: </a:t>
            </a:r>
            <a:r>
              <a:rPr lang="tr-TR" dirty="0">
                <a:solidFill>
                  <a:srgbClr val="262626"/>
                </a:solidFill>
                <a:latin typeface="Arial" panose="020B0604020202020204" pitchFamily="34" charset="0"/>
              </a:rPr>
              <a:t>Taşınır Kod Listesinin (B) bölümünde gösterilen tesis, makine ve cihazlar(253) ile taşıtlar(254) ve demirbaşları(255) ifade eder. </a:t>
            </a:r>
          </a:p>
        </p:txBody>
      </p:sp>
    </p:spTree>
    <p:extLst>
      <p:ext uri="{BB962C8B-B14F-4D97-AF65-F5344CB8AC3E}">
        <p14:creationId xmlns:p14="http://schemas.microsoft.com/office/powerpoint/2010/main" val="3210278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İçerik Yer Tutucusu"/>
          <p:cNvSpPr txBox="1">
            <a:spLocks/>
          </p:cNvSpPr>
          <p:nvPr/>
        </p:nvSpPr>
        <p:spPr bwMode="auto">
          <a:xfrm>
            <a:off x="0" y="1985963"/>
            <a:ext cx="8961438" cy="39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grpSp>
        <p:nvGrpSpPr>
          <p:cNvPr id="72707" name="Grup 14"/>
          <p:cNvGrpSpPr>
            <a:grpSpLocks/>
          </p:cNvGrpSpPr>
          <p:nvPr/>
        </p:nvGrpSpPr>
        <p:grpSpPr bwMode="auto">
          <a:xfrm>
            <a:off x="347663" y="577850"/>
            <a:ext cx="7104062" cy="519113"/>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832642" y="2167627"/>
              <a:ext cx="3574516" cy="500627"/>
            </a:xfrm>
            <a:prstGeom prst="rect">
              <a:avLst/>
            </a:prstGeom>
            <a:grp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Defter ve Belgeler </a:t>
              </a:r>
              <a:endParaRPr lang="tr-TR" altLang="tr-TR" sz="2000" b="1" dirty="0">
                <a:cs typeface="Arial" panose="020B0604020202020204" pitchFamily="34" charset="0"/>
              </a:endParaRPr>
            </a:p>
          </p:txBody>
        </p:sp>
      </p:grpSp>
      <p:sp>
        <p:nvSpPr>
          <p:cNvPr id="3" name="Dikdörtgen 2"/>
          <p:cNvSpPr/>
          <p:nvPr/>
        </p:nvSpPr>
        <p:spPr>
          <a:xfrm>
            <a:off x="599846" y="5359453"/>
            <a:ext cx="7541971" cy="584775"/>
          </a:xfrm>
          <a:prstGeom prst="rect">
            <a:avLst/>
          </a:prstGeom>
        </p:spPr>
        <p:txBody>
          <a:bodyPr wrap="square">
            <a:spAutoFit/>
          </a:bodyPr>
          <a:lstStyle/>
          <a:p>
            <a:r>
              <a:rPr lang="tr-TR" b="1" dirty="0"/>
              <a:t>Not: Taşınırların tüm giriş ve çıkış kayıtları ile kullanılacak defter, belge ve cetvellerin bilgisayar ortamında tutulması ve düzenlenmesi esastır. </a:t>
            </a:r>
          </a:p>
        </p:txBody>
      </p:sp>
      <p:sp>
        <p:nvSpPr>
          <p:cNvPr id="10" name="2 İçerik Yer Tutucusu"/>
          <p:cNvSpPr txBox="1">
            <a:spLocks/>
          </p:cNvSpPr>
          <p:nvPr/>
        </p:nvSpPr>
        <p:spPr>
          <a:xfrm>
            <a:off x="197510" y="902082"/>
            <a:ext cx="8489290" cy="5033113"/>
          </a:xfrm>
          <a:prstGeom prst="rect">
            <a:avLst/>
          </a:prstGeom>
        </p:spPr>
        <p:txBody>
          <a:bodyPr>
            <a:normAutofit/>
          </a:bodyPr>
          <a:lst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tr-TR" kern="0" smtClean="0"/>
          </a:p>
          <a:p>
            <a:endParaRPr lang="tr-TR" kern="0" dirty="0"/>
          </a:p>
        </p:txBody>
      </p:sp>
      <p:sp>
        <p:nvSpPr>
          <p:cNvPr id="12" name="6 Dikdörtgen"/>
          <p:cNvSpPr/>
          <p:nvPr/>
        </p:nvSpPr>
        <p:spPr>
          <a:xfrm>
            <a:off x="388620" y="5911951"/>
            <a:ext cx="8031176" cy="584775"/>
          </a:xfrm>
          <a:prstGeom prst="rect">
            <a:avLst/>
          </a:prstGeom>
        </p:spPr>
        <p:txBody>
          <a:bodyPr wrap="square">
            <a:spAutoFit/>
          </a:bodyPr>
          <a:lstStyle/>
          <a:p>
            <a:r>
              <a:rPr lang="tr-TR" b="1" dirty="0" smtClean="0"/>
              <a:t>Not:</a:t>
            </a:r>
            <a:r>
              <a:rPr lang="tr-TR" dirty="0" smtClean="0"/>
              <a:t> Taşınırların tüm giriş ve çıkış kayıtları ile kullanılacak defter, belge ve cetvellerin bilgisayar ortamında tutulması ve düzenlenmesi esastır. </a:t>
            </a:r>
            <a:endParaRPr lang="tr-TR" dirty="0"/>
          </a:p>
        </p:txBody>
      </p:sp>
      <p:sp>
        <p:nvSpPr>
          <p:cNvPr id="13" name="2 İçerik Yer Tutucusu"/>
          <p:cNvSpPr txBox="1">
            <a:spLocks/>
          </p:cNvSpPr>
          <p:nvPr/>
        </p:nvSpPr>
        <p:spPr>
          <a:xfrm>
            <a:off x="602786" y="1054482"/>
            <a:ext cx="8236414" cy="44684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3 Tablo"/>
          <p:cNvGraphicFramePr>
            <a:graphicFrameLocks noGrp="1"/>
          </p:cNvGraphicFramePr>
          <p:nvPr>
            <p:extLst>
              <p:ext uri="{D42A27DB-BD31-4B8C-83A1-F6EECF244321}">
                <p14:modId xmlns:p14="http://schemas.microsoft.com/office/powerpoint/2010/main" val="683690212"/>
              </p:ext>
            </p:extLst>
          </p:nvPr>
        </p:nvGraphicFramePr>
        <p:xfrm>
          <a:off x="396767" y="1154718"/>
          <a:ext cx="8154702" cy="4764547"/>
        </p:xfrm>
        <a:graphic>
          <a:graphicData uri="http://schemas.openxmlformats.org/drawingml/2006/table">
            <a:tbl>
              <a:tblPr firstRow="1" bandRow="1"/>
              <a:tblGrid>
                <a:gridCol w="3737571"/>
                <a:gridCol w="4417131"/>
              </a:tblGrid>
              <a:tr h="342549">
                <a:tc gridSpan="2">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algn="ctr"/>
                      <a:r>
                        <a:rPr lang="tr-TR" sz="1600" b="1" dirty="0" smtClean="0">
                          <a:solidFill>
                            <a:schemeClr val="tx1"/>
                          </a:solidFill>
                          <a:latin typeface="+mj-lt"/>
                        </a:rPr>
                        <a:t>DEFTERLER</a:t>
                      </a:r>
                      <a:endParaRPr lang="tr-TR" sz="1600" b="1"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hMerge="1">
                  <a:txBody>
                    <a:bodyPr/>
                    <a:lstStyle/>
                    <a:p>
                      <a:endParaRPr lang="tr-TR"/>
                    </a:p>
                  </a:txBody>
                  <a:tcPr/>
                </a:tc>
              </a:tr>
              <a:tr h="3425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Tüketim Malzemeleri Defteri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Müze Defteri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3425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Dayanıklı Taşınırlar Defteri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Kütüphane Defteri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342549">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tr-TR" sz="1600" b="1" dirty="0" smtClean="0">
                          <a:solidFill>
                            <a:schemeClr val="tx1"/>
                          </a:solidFill>
                          <a:latin typeface="+mj-lt"/>
                        </a:rPr>
                        <a:t>BELGELER</a:t>
                      </a:r>
                      <a:endParaRPr lang="tr-TR" sz="1600" b="1"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hMerge="1">
                  <a:txBody>
                    <a:bodyPr/>
                    <a:lstStyle/>
                    <a:p>
                      <a:endParaRPr lang="tr-TR"/>
                    </a:p>
                  </a:txBody>
                  <a:tcPr/>
                </a:tc>
              </a:tr>
              <a:tr h="3425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a:t>
                      </a:r>
                      <a:r>
                        <a:rPr lang="tr-TR" sz="1600" b="0" baseline="0" dirty="0" smtClean="0">
                          <a:solidFill>
                            <a:schemeClr val="tx1"/>
                          </a:solidFill>
                          <a:latin typeface="+mj-lt"/>
                        </a:rPr>
                        <a:t> İşlem Fişi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 Sayım ve Döküm Cetveli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916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 Teslim Belgesi (Zimmet Fişi)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pt-BR" sz="1600" b="0" kern="1200" baseline="0" dirty="0" smtClean="0">
                          <a:solidFill>
                            <a:schemeClr val="tx1"/>
                          </a:solidFill>
                          <a:latin typeface="+mj-lt"/>
                          <a:ea typeface="+mn-ea"/>
                          <a:cs typeface="+mn-cs"/>
                        </a:rPr>
                        <a:t>Harcama Birimi Taşınır </a:t>
                      </a:r>
                      <a:r>
                        <a:rPr lang="tr-TR" sz="1600" b="0" kern="1200" baseline="0" dirty="0" smtClean="0">
                          <a:solidFill>
                            <a:schemeClr val="tx1"/>
                          </a:solidFill>
                          <a:latin typeface="+mj-lt"/>
                          <a:ea typeface="+mn-ea"/>
                          <a:cs typeface="+mn-cs"/>
                        </a:rPr>
                        <a:t>Mal </a:t>
                      </a:r>
                      <a:r>
                        <a:rPr lang="pt-BR" sz="1600" b="0" kern="1200" baseline="0" dirty="0" smtClean="0">
                          <a:solidFill>
                            <a:schemeClr val="tx1"/>
                          </a:solidFill>
                          <a:latin typeface="+mj-lt"/>
                          <a:ea typeface="+mn-ea"/>
                          <a:cs typeface="+mn-cs"/>
                        </a:rPr>
                        <a:t>Yönetim Hesabı Cetveli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3425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 İstek Belgesi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 Mal Hesap Cetveli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916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Dayanıklı Taşınırlar Listesi</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tr-TR" sz="1600" b="0" kern="1200" dirty="0" smtClean="0">
                          <a:solidFill>
                            <a:schemeClr val="tx1"/>
                          </a:solidFill>
                          <a:latin typeface="+mj-lt"/>
                          <a:ea typeface="+mn-ea"/>
                          <a:cs typeface="+mn-cs"/>
                        </a:rPr>
                        <a:t>İdare Taşınır Mal Yönetimi Ayrıntılı Kesin Hesap Cetveli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916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Taşınır Geçici Alındısı</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İdare Taşınır Mal Yönetim Hesabı İcmal Cetveli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916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Kayıttan Düşme Teklif ve Onay</a:t>
                      </a:r>
                      <a:r>
                        <a:rPr lang="tr-TR" sz="1600" b="0" baseline="0" dirty="0" smtClean="0">
                          <a:solidFill>
                            <a:schemeClr val="tx1"/>
                          </a:solidFill>
                          <a:latin typeface="+mj-lt"/>
                        </a:rPr>
                        <a:t> </a:t>
                      </a:r>
                      <a:r>
                        <a:rPr lang="tr-TR" sz="1600" b="0" dirty="0" smtClean="0">
                          <a:solidFill>
                            <a:schemeClr val="tx1"/>
                          </a:solidFill>
                          <a:latin typeface="+mj-lt"/>
                        </a:rPr>
                        <a:t>Tutanağı</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pt-BR" sz="1600" b="0" kern="1200" baseline="0" dirty="0" smtClean="0">
                          <a:solidFill>
                            <a:schemeClr val="tx1"/>
                          </a:solidFill>
                          <a:latin typeface="+mj-lt"/>
                          <a:ea typeface="+mn-ea"/>
                          <a:cs typeface="+mn-cs"/>
                        </a:rPr>
                        <a:t>Ambar Devir ve Teslim Tutanağı 	</a:t>
                      </a:r>
                    </a:p>
                    <a:p>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3425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dirty="0" smtClean="0">
                          <a:solidFill>
                            <a:schemeClr val="tx1"/>
                          </a:solidFill>
                          <a:latin typeface="+mj-lt"/>
                        </a:rPr>
                        <a:t>Sayım Tutanağı</a:t>
                      </a:r>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tr-TR" sz="1600" b="0" dirty="0">
                        <a:solidFill>
                          <a:schemeClr val="tx1"/>
                        </a:solidFill>
                        <a:latin typeface="+mj-lt"/>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spTree>
    <p:extLst>
      <p:ext uri="{BB962C8B-B14F-4D97-AF65-F5344CB8AC3E}">
        <p14:creationId xmlns:p14="http://schemas.microsoft.com/office/powerpoint/2010/main" val="296599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İçerik Yer Tutucusu"/>
          <p:cNvSpPr txBox="1">
            <a:spLocks/>
          </p:cNvSpPr>
          <p:nvPr/>
        </p:nvSpPr>
        <p:spPr bwMode="auto">
          <a:xfrm>
            <a:off x="0" y="1985963"/>
            <a:ext cx="896143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50000"/>
              </a:lnSpc>
              <a:spcBef>
                <a:spcPts val="588"/>
              </a:spcBef>
              <a:spcAft>
                <a:spcPts val="588"/>
              </a:spcAft>
              <a:buClrTx/>
              <a:buSzTx/>
            </a:pPr>
            <a:endParaRPr lang="tr-TR" altLang="tr-TR" sz="1900" b="1">
              <a:cs typeface="Arial" panose="020B0604020202020204" pitchFamily="34" charset="0"/>
            </a:endParaRPr>
          </a:p>
        </p:txBody>
      </p:sp>
      <p:grpSp>
        <p:nvGrpSpPr>
          <p:cNvPr id="74755" name="Grup 14"/>
          <p:cNvGrpSpPr>
            <a:grpSpLocks/>
          </p:cNvGrpSpPr>
          <p:nvPr/>
        </p:nvGrpSpPr>
        <p:grpSpPr bwMode="auto">
          <a:xfrm>
            <a:off x="347663" y="577850"/>
            <a:ext cx="7104062" cy="519113"/>
            <a:chOff x="3224512" y="2102265"/>
            <a:chExt cx="4219200" cy="733214"/>
          </a:xfrm>
          <a:solidFill>
            <a:schemeClr val="bg1"/>
          </a:solidFill>
        </p:grpSpPr>
        <p:sp>
          <p:nvSpPr>
            <p:cNvPr id="16" name="Rectangle 7"/>
            <p:cNvSpPr>
              <a:spLocks noChangeArrowheads="1"/>
            </p:cNvSpPr>
            <p:nvPr/>
          </p:nvSpPr>
          <p:spPr bwMode="gray">
            <a:xfrm>
              <a:off x="3224512" y="2102265"/>
              <a:ext cx="4219200" cy="733214"/>
            </a:xfrm>
            <a:prstGeom prst="rect">
              <a:avLst/>
            </a:prstGeom>
            <a:grpFill/>
            <a:ln w="19050" algn="ctr">
              <a:noFill/>
              <a:miter lim="800000"/>
              <a:headEnd/>
              <a:tailEnd/>
            </a:ln>
            <a:effectLst/>
          </p:spPr>
          <p:txBody>
            <a:bodyPr wrap="none" anchor="ctr"/>
            <a:lstStyle/>
            <a:p>
              <a:pPr eaLnBrk="1" hangingPunct="1">
                <a:defRPr/>
              </a:pPr>
              <a:endParaRPr lang="tr-TR" sz="2000" dirty="0">
                <a:solidFill>
                  <a:schemeClr val="bg1"/>
                </a:solidFill>
                <a:latin typeface="+mj-lt"/>
              </a:endParaRPr>
            </a:p>
          </p:txBody>
        </p:sp>
        <p:sp>
          <p:nvSpPr>
            <p:cNvPr id="17" name="Rectangle 8"/>
            <p:cNvSpPr>
              <a:spLocks noChangeArrowheads="1"/>
            </p:cNvSpPr>
            <p:nvPr/>
          </p:nvSpPr>
          <p:spPr bwMode="gray">
            <a:xfrm>
              <a:off x="3937446" y="2241389"/>
              <a:ext cx="3469712" cy="594090"/>
            </a:xfrm>
            <a:prstGeom prst="rect">
              <a:avLst/>
            </a:prstGeom>
            <a:grpFill/>
            <a:ln w="9525" algn="ctr">
              <a:noFill/>
              <a:miter lim="800000"/>
              <a:headEnd/>
              <a:tailEnd/>
            </a:ln>
            <a:effectLst/>
          </p:spPr>
          <p:txBody>
            <a:bodyPr lIns="73152" tIns="73152" rIns="73152" bIns="73152" anchor="ctr" anchorCtr="1"/>
            <a:lstStyle/>
            <a:p>
              <a:pPr algn="ctr" eaLnBrk="1" hangingPunct="1">
                <a:lnSpc>
                  <a:spcPct val="150000"/>
                </a:lnSpc>
                <a:spcBef>
                  <a:spcPts val="588"/>
                </a:spcBef>
                <a:spcAft>
                  <a:spcPts val="588"/>
                </a:spcAft>
                <a:defRPr/>
              </a:pPr>
              <a:r>
                <a:rPr lang="tr-TR" sz="2000" b="1" dirty="0"/>
                <a:t>İşlem Türüne Göre Dayanak Belgeler</a:t>
              </a:r>
              <a:endParaRPr lang="tr-TR" altLang="tr-TR" sz="2000" b="1" dirty="0">
                <a:cs typeface="Arial" panose="020B0604020202020204" pitchFamily="34" charset="0"/>
              </a:endParaRPr>
            </a:p>
          </p:txBody>
        </p:sp>
      </p:grpSp>
      <p:sp>
        <p:nvSpPr>
          <p:cNvPr id="74757" name="2 İçerik Yer Tutucusu"/>
          <p:cNvSpPr txBox="1">
            <a:spLocks/>
          </p:cNvSpPr>
          <p:nvPr/>
        </p:nvSpPr>
        <p:spPr bwMode="auto">
          <a:xfrm>
            <a:off x="0" y="1958975"/>
            <a:ext cx="8961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0" rIns="720000" anchor="ctr"/>
          <a:lstStyle>
            <a:lvl1pPr defTabSz="457200">
              <a:spcAft>
                <a:spcPts val="150"/>
              </a:spcAft>
              <a:buClr>
                <a:schemeClr val="tx2"/>
              </a:buClr>
              <a:buSzPct val="100000"/>
              <a:defRPr>
                <a:solidFill>
                  <a:schemeClr val="tx1"/>
                </a:solidFill>
                <a:latin typeface="Arial" panose="020B0604020202020204" pitchFamily="34" charset="0"/>
              </a:defRPr>
            </a:lvl1pPr>
            <a:lvl2pPr marL="193675" indent="-192088" defTabSz="457200">
              <a:spcAft>
                <a:spcPts val="150"/>
              </a:spcAft>
              <a:buClr>
                <a:schemeClr val="tx2"/>
              </a:buClr>
              <a:buSzPct val="125000"/>
              <a:buFont typeface="Arial" panose="020B0604020202020204" pitchFamily="34" charset="0"/>
              <a:buChar char="▪"/>
              <a:defRPr>
                <a:solidFill>
                  <a:schemeClr val="tx1"/>
                </a:solidFill>
                <a:latin typeface="Arial" panose="020B0604020202020204" pitchFamily="34" charset="0"/>
              </a:defRPr>
            </a:lvl2pPr>
            <a:lvl3pPr marL="457200" indent="-261938"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3pPr>
            <a:lvl4pPr marL="614363" indent="-155575" defTabSz="457200">
              <a:spcAft>
                <a:spcPts val="150"/>
              </a:spcAft>
              <a:buClr>
                <a:schemeClr val="tx2"/>
              </a:buClr>
              <a:buSzPct val="120000"/>
              <a:buFont typeface="Arial" panose="020B0604020202020204" pitchFamily="34" charset="0"/>
              <a:buChar char="▫"/>
              <a:defRPr>
                <a:solidFill>
                  <a:schemeClr val="tx1"/>
                </a:solidFill>
                <a:latin typeface="Arial" panose="020B0604020202020204" pitchFamily="34" charset="0"/>
              </a:defRPr>
            </a:lvl4pPr>
            <a:lvl5pPr marL="749300" indent="-130175" defTabSz="457200">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5pPr>
            <a:lvl6pPr marL="12065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6pPr>
            <a:lvl7pPr marL="16637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7pPr>
            <a:lvl8pPr marL="21209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8pPr>
            <a:lvl9pPr marL="2578100" indent="-130175" defTabSz="457200" eaLnBrk="0" fontAlgn="base" hangingPunct="0">
              <a:spcBef>
                <a:spcPct val="0"/>
              </a:spcBef>
              <a:spcAft>
                <a:spcPts val="150"/>
              </a:spcAft>
              <a:buClr>
                <a:schemeClr val="tx2"/>
              </a:buClr>
              <a:buSzPct val="89000"/>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50000"/>
              </a:lnSpc>
              <a:spcBef>
                <a:spcPts val="588"/>
              </a:spcBef>
              <a:spcAft>
                <a:spcPts val="588"/>
              </a:spcAft>
              <a:buClrTx/>
              <a:buSzTx/>
            </a:pPr>
            <a:endParaRPr lang="tr-TR" altLang="tr-TR" sz="1800" b="1" dirty="0">
              <a:cs typeface="Arial" panose="020B0604020202020204" pitchFamily="34" charset="0"/>
            </a:endParaRPr>
          </a:p>
        </p:txBody>
      </p:sp>
      <p:sp>
        <p:nvSpPr>
          <p:cNvPr id="3" name="Dikdörtgen 2"/>
          <p:cNvSpPr/>
          <p:nvPr/>
        </p:nvSpPr>
        <p:spPr>
          <a:xfrm>
            <a:off x="411209" y="5850625"/>
            <a:ext cx="8081740" cy="584775"/>
          </a:xfrm>
          <a:prstGeom prst="rect">
            <a:avLst/>
          </a:prstGeom>
        </p:spPr>
        <p:txBody>
          <a:bodyPr wrap="square">
            <a:spAutoFit/>
          </a:bodyPr>
          <a:lstStyle/>
          <a:p>
            <a:r>
              <a:rPr lang="tr-TR" b="1" dirty="0"/>
              <a:t>Not: </a:t>
            </a:r>
            <a:r>
              <a:rPr lang="tr-TR" dirty="0"/>
              <a:t>Kayıtlı olan dayanıklı taşınırların her biri için 14.000 TL’ </a:t>
            </a:r>
            <a:r>
              <a:rPr lang="tr-TR" dirty="0" err="1"/>
              <a:t>yi</a:t>
            </a:r>
            <a:r>
              <a:rPr lang="tr-TR" dirty="0"/>
              <a:t>; taşınmazlar için 34.000 TL’yi aşan harcamalar Değer Artırıcı Harcama olarak kabul edilir.</a:t>
            </a:r>
          </a:p>
        </p:txBody>
      </p:sp>
      <p:sp>
        <p:nvSpPr>
          <p:cNvPr id="11" name="2 İçerik Yer Tutucusu"/>
          <p:cNvSpPr txBox="1">
            <a:spLocks/>
          </p:cNvSpPr>
          <p:nvPr/>
        </p:nvSpPr>
        <p:spPr>
          <a:xfrm>
            <a:off x="251520" y="1052736"/>
            <a:ext cx="8445624" cy="5544616"/>
          </a:xfrm>
          <a:prstGeom prst="rect">
            <a:avLst/>
          </a:prstGeom>
        </p:spPr>
        <p:txBody>
          <a:bodyPr>
            <a:normAutofit/>
          </a:bodyPr>
          <a:lst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tr-TR" kern="0" smtClean="0"/>
          </a:p>
          <a:p>
            <a:endParaRPr lang="tr-TR" kern="0" dirty="0"/>
          </a:p>
        </p:txBody>
      </p:sp>
      <p:sp>
        <p:nvSpPr>
          <p:cNvPr id="15" name="2 İçerik Yer Tutucusu"/>
          <p:cNvSpPr txBox="1">
            <a:spLocks/>
          </p:cNvSpPr>
          <p:nvPr/>
        </p:nvSpPr>
        <p:spPr>
          <a:xfrm>
            <a:off x="403920" y="1205136"/>
            <a:ext cx="8445624"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18" name="3 Tablo"/>
          <p:cNvGraphicFramePr>
            <a:graphicFrameLocks noGrp="1"/>
          </p:cNvGraphicFramePr>
          <p:nvPr>
            <p:extLst>
              <p:ext uri="{D42A27DB-BD31-4B8C-83A1-F6EECF244321}">
                <p14:modId xmlns:p14="http://schemas.microsoft.com/office/powerpoint/2010/main" val="1252081447"/>
              </p:ext>
            </p:extLst>
          </p:nvPr>
        </p:nvGraphicFramePr>
        <p:xfrm>
          <a:off x="404648" y="1265532"/>
          <a:ext cx="8088300" cy="4444212"/>
        </p:xfrm>
        <a:graphic>
          <a:graphicData uri="http://schemas.openxmlformats.org/drawingml/2006/table">
            <a:tbl>
              <a:tblPr firstRow="1" bandRow="1"/>
              <a:tblGrid>
                <a:gridCol w="4044150"/>
                <a:gridCol w="4044150"/>
              </a:tblGrid>
              <a:tr h="412987">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algn="l" defTabSz="914400" rtl="0" eaLnBrk="1" latinLnBrk="0" hangingPunct="1"/>
                      <a:r>
                        <a:rPr lang="es-ES" sz="1600" b="0" kern="1200" dirty="0" smtClean="0">
                          <a:solidFill>
                            <a:schemeClr val="tx1"/>
                          </a:solidFill>
                          <a:latin typeface="+mj-lt"/>
                          <a:ea typeface="+mn-ea"/>
                          <a:cs typeface="+mn-cs"/>
                        </a:rPr>
                        <a:t>Satın Alma ve Değer Artışlarında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algn="l" defTabSz="914400" rtl="0" eaLnBrk="1" latinLnBrk="0" hangingPunct="1"/>
                      <a:r>
                        <a:rPr lang="tr-TR" sz="1600" b="0" kern="1200" dirty="0" smtClean="0">
                          <a:solidFill>
                            <a:schemeClr val="tx1"/>
                          </a:solidFill>
                          <a:latin typeface="+mj-lt"/>
                          <a:ea typeface="+mn-ea"/>
                          <a:cs typeface="+mn-cs"/>
                        </a:rPr>
                        <a:t>Fatura</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8881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Alınan Bağış ve Hibelerde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Varsa Sözleşme, Yoksa Harcama Yetkilisi/Üst Yönetici Kabul Onayı.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6811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Bedelsiz Devirlerde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Protokol veya Karşı Tarafın Vereceği TİF.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34089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İadelerde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İadeye İlişkin Belge.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8881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İç İmkanlarla Üretimlerde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de-DE" sz="1600" b="0" kern="1200" dirty="0" smtClean="0">
                          <a:solidFill>
                            <a:schemeClr val="tx1"/>
                          </a:solidFill>
                          <a:latin typeface="+mj-lt"/>
                          <a:ea typeface="+mn-ea"/>
                          <a:cs typeface="+mn-cs"/>
                        </a:rPr>
                        <a:t>TİF’ in </a:t>
                      </a:r>
                      <a:r>
                        <a:rPr lang="de-DE" sz="1600" b="0" kern="1200" dirty="0" err="1" smtClean="0">
                          <a:solidFill>
                            <a:schemeClr val="tx1"/>
                          </a:solidFill>
                          <a:latin typeface="+mj-lt"/>
                          <a:ea typeface="+mn-ea"/>
                          <a:cs typeface="+mn-cs"/>
                        </a:rPr>
                        <a:t>Bir</a:t>
                      </a:r>
                      <a:r>
                        <a:rPr lang="de-DE" sz="1600" b="0" kern="1200" dirty="0" smtClean="0">
                          <a:solidFill>
                            <a:schemeClr val="tx1"/>
                          </a:solidFill>
                          <a:latin typeface="+mj-lt"/>
                          <a:ea typeface="+mn-ea"/>
                          <a:cs typeface="+mn-cs"/>
                        </a:rPr>
                        <a:t> </a:t>
                      </a:r>
                      <a:r>
                        <a:rPr lang="de-DE" sz="1600" b="0" kern="1200" dirty="0" err="1" smtClean="0">
                          <a:solidFill>
                            <a:schemeClr val="tx1"/>
                          </a:solidFill>
                          <a:latin typeface="+mj-lt"/>
                          <a:ea typeface="+mn-ea"/>
                          <a:cs typeface="+mn-cs"/>
                        </a:rPr>
                        <a:t>Nüshası</a:t>
                      </a:r>
                      <a:r>
                        <a:rPr lang="de-DE" sz="1600" b="0" kern="1200" dirty="0" smtClean="0">
                          <a:solidFill>
                            <a:schemeClr val="tx1"/>
                          </a:solidFill>
                          <a:latin typeface="+mj-lt"/>
                          <a:ea typeface="+mn-ea"/>
                          <a:cs typeface="+mn-cs"/>
                        </a:rPr>
                        <a:t> </a:t>
                      </a:r>
                      <a:r>
                        <a:rPr lang="de-DE" sz="1600" b="0" kern="1200" dirty="0" err="1" smtClean="0">
                          <a:solidFill>
                            <a:schemeClr val="tx1"/>
                          </a:solidFill>
                          <a:latin typeface="+mj-lt"/>
                          <a:ea typeface="+mn-ea"/>
                          <a:cs typeface="+mn-cs"/>
                        </a:rPr>
                        <a:t>ve</a:t>
                      </a:r>
                      <a:r>
                        <a:rPr lang="de-DE" sz="1600" b="0" kern="1200" dirty="0" smtClean="0">
                          <a:solidFill>
                            <a:schemeClr val="tx1"/>
                          </a:solidFill>
                          <a:latin typeface="+mj-lt"/>
                          <a:ea typeface="+mn-ea"/>
                          <a:cs typeface="+mn-cs"/>
                        </a:rPr>
                        <a:t> </a:t>
                      </a:r>
                      <a:r>
                        <a:rPr lang="de-DE" sz="1600" b="0" kern="1200" dirty="0" err="1" smtClean="0">
                          <a:solidFill>
                            <a:schemeClr val="tx1"/>
                          </a:solidFill>
                          <a:latin typeface="+mj-lt"/>
                          <a:ea typeface="+mn-ea"/>
                          <a:cs typeface="+mn-cs"/>
                        </a:rPr>
                        <a:t>Değ.Tespit</a:t>
                      </a:r>
                      <a:r>
                        <a:rPr lang="de-DE" sz="1600" b="0" kern="1200" dirty="0" smtClean="0">
                          <a:solidFill>
                            <a:schemeClr val="tx1"/>
                          </a:solidFill>
                          <a:latin typeface="+mj-lt"/>
                          <a:ea typeface="+mn-ea"/>
                          <a:cs typeface="+mn-cs"/>
                        </a:rPr>
                        <a:t> </a:t>
                      </a:r>
                      <a:r>
                        <a:rPr lang="de-DE" sz="1600" b="0" kern="1200" dirty="0" err="1" smtClean="0">
                          <a:solidFill>
                            <a:schemeClr val="tx1"/>
                          </a:solidFill>
                          <a:latin typeface="+mj-lt"/>
                          <a:ea typeface="+mn-ea"/>
                          <a:cs typeface="+mn-cs"/>
                        </a:rPr>
                        <a:t>Kom</a:t>
                      </a:r>
                      <a:r>
                        <a:rPr lang="de-DE" sz="1600" b="0" kern="1200" dirty="0" smtClean="0">
                          <a:solidFill>
                            <a:schemeClr val="tx1"/>
                          </a:solidFill>
                          <a:latin typeface="+mj-lt"/>
                          <a:ea typeface="+mn-ea"/>
                          <a:cs typeface="+mn-cs"/>
                        </a:rPr>
                        <a:t>. </a:t>
                      </a:r>
                      <a:r>
                        <a:rPr lang="de-DE" sz="1600" b="0" kern="1200" dirty="0" err="1" smtClean="0">
                          <a:solidFill>
                            <a:schemeClr val="tx1"/>
                          </a:solidFill>
                          <a:latin typeface="+mj-lt"/>
                          <a:ea typeface="+mn-ea"/>
                          <a:cs typeface="+mn-cs"/>
                        </a:rPr>
                        <a:t>Tutanağı</a:t>
                      </a:r>
                      <a:r>
                        <a:rPr lang="de-DE" sz="1600" b="0" kern="1200" dirty="0" smtClean="0">
                          <a:solidFill>
                            <a:schemeClr val="tx1"/>
                          </a:solidFill>
                          <a:latin typeface="+mj-lt"/>
                          <a:ea typeface="+mn-ea"/>
                          <a:cs typeface="+mn-cs"/>
                        </a:rPr>
                        <a:t>.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39788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Sayım Noksanı veya Fazlalarında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Sayım Tutanağı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36909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Tüketim Çıkışlarında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Taşınır İstek Belgesi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r h="58881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Satış ve Bağışlarda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Yetkili Makamın veya Organın Onay veya Kararı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40000"/>
                      </a:srgbClr>
                    </a:solidFill>
                  </a:tcPr>
                </a:tc>
              </a:tr>
              <a:tr h="58881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Çalıntı, Kayıp, Yok Olma, Hurdaya Ayırmalarda 	</a:t>
                      </a: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tr-TR" sz="1600" b="0" kern="1200" dirty="0" smtClean="0">
                          <a:solidFill>
                            <a:schemeClr val="tx1"/>
                          </a:solidFill>
                          <a:latin typeface="+mj-lt"/>
                          <a:ea typeface="+mn-ea"/>
                          <a:cs typeface="+mn-cs"/>
                        </a:rPr>
                        <a:t>Kayıttan Düşme Teklif ve Onay Tutanağı </a:t>
                      </a:r>
                    </a:p>
                    <a:p>
                      <a:endParaRPr lang="tr-TR" sz="1600" b="0" kern="1200" dirty="0" smtClean="0">
                        <a:solidFill>
                          <a:schemeClr val="tx1"/>
                        </a:solidFill>
                        <a:latin typeface="+mj-lt"/>
                        <a:ea typeface="+mn-ea"/>
                        <a:cs typeface="+mn-cs"/>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spTree>
    <p:extLst>
      <p:ext uri="{BB962C8B-B14F-4D97-AF65-F5344CB8AC3E}">
        <p14:creationId xmlns:p14="http://schemas.microsoft.com/office/powerpoint/2010/main" val="203893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lt;root reqver=&quot;23045&quot;&gt;&lt;version val=&quot;24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30048999999999990000E+000&quot;&gt;&lt;m_msothmcolidx val=&quot;0&quot;/&gt;&lt;m_rgb r=&quot;66&quot; g=&quot;66&quot; b=&quot;66&quot;/&gt;&lt;m_nBrightness val=&quot;0&quot;/&gt;&lt;/elem&gt;&lt;elem m_fUsage=&quot;1.00000000000000000000E+000&quot;&gt;&lt;m_msothmcolidx val=&quot;0&quot;/&gt;&lt;m_rgb r=&quot;F2&quot; g=&quot;7F&quot; b=&quot;00&quot;/&gt;&lt;m_nBrightness val=&quot;0&quot;/&gt;&lt;/elem&gt;&lt;elem m_fUsage=&quot;7.29000000000000090000E-001&quot;&gt;&lt;m_msothmcolidx val=&quot;0&quot;/&gt;&lt;m_rgb r=&quot;CD&quot; g=&quot;20&quot; b=&quot;2C&quot;/&gt;&lt;m_nBrightness val=&quot;0&quot;/&gt;&lt;/elem&gt;&lt;elem m_fUsage=&quot;6.56100000000000130000E-001&quot;&gt;&lt;m_msothmcolidx val=&quot;0&quot;/&gt;&lt;m_rgb r=&quot;A3&quot; g=&quot;B3&quot; b=&quot;00&quot;/&gt;&lt;m_nBrightness val=&quot;0&quot;/&gt;&lt;/elem&gt;&lt;/m_vecMRU&gt;&lt;/m_mruColor&gt;&lt;m_eweekdayFirstOfWeek val=&quot;2&quot;/&gt;&lt;m_eweekdayFirstOfWorkweek val=&quot;2&quot;/&gt;&lt;m_eweekdayFirstOfWeekend val=&quot;7&quot;/&gt;&lt;/CPresentation&gt;&lt;/root&gt;"/>
  <p:tag name="TPVERSION" val="5"/>
  <p:tag name="TPFULLVERSION" val="5.3.2.24"/>
  <p:tag name="PPTVERSION" val="14"/>
  <p:tag name="TPOS" val="2"/>
  <p:tag name="APLORISREVISION" val="9"/>
  <p:tag name="ISNEWSLIDENUMBER" val="True"/>
  <p:tag name="PREVIOUSNAME" val="C:\Users\Can Yalcin\Documents\_McK docs\SB.pptx"/>
  <p:tag name="THINKCELLUNDODONOTDELETE" val="0"/>
  <p:tag name="MTBTACCENT" val="Accent2"/>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NAME" val="Moon"/>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NAME" val="Moon"/>
</p:tagLst>
</file>

<file path=ppt/tags/tag171.xml><?xml version="1.0" encoding="utf-8"?>
<p:tagLst xmlns:a="http://schemas.openxmlformats.org/drawingml/2006/main" xmlns:r="http://schemas.openxmlformats.org/officeDocument/2006/relationships" xmlns:p="http://schemas.openxmlformats.org/presentationml/2006/main">
  <p:tag name="NAME" val="Moon"/>
</p:tagLst>
</file>

<file path=ppt/tags/tag172.xml><?xml version="1.0" encoding="utf-8"?>
<p:tagLst xmlns:a="http://schemas.openxmlformats.org/drawingml/2006/main" xmlns:r="http://schemas.openxmlformats.org/officeDocument/2006/relationships" xmlns:p="http://schemas.openxmlformats.org/presentationml/2006/main">
  <p:tag name="NAME" val="Moon"/>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NAME" val="Moon"/>
</p:tagLst>
</file>

<file path=ppt/tags/tag188.xml><?xml version="1.0" encoding="utf-8"?>
<p:tagLst xmlns:a="http://schemas.openxmlformats.org/drawingml/2006/main" xmlns:r="http://schemas.openxmlformats.org/officeDocument/2006/relationships" xmlns:p="http://schemas.openxmlformats.org/presentationml/2006/main">
  <p:tag name="NAME" val="Moon"/>
</p:tagLst>
</file>

<file path=ppt/tags/tag189.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9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NAME" val="Moon"/>
</p:tagLst>
</file>

<file path=ppt/tags/tag206.xml><?xml version="1.0" encoding="utf-8"?>
<p:tagLst xmlns:a="http://schemas.openxmlformats.org/drawingml/2006/main" xmlns:r="http://schemas.openxmlformats.org/officeDocument/2006/relationships" xmlns:p="http://schemas.openxmlformats.org/presentationml/2006/main">
  <p:tag name="NAME" val="Moon"/>
</p:tagLst>
</file>

<file path=ppt/tags/tag207.xml><?xml version="1.0" encoding="utf-8"?>
<p:tagLst xmlns:a="http://schemas.openxmlformats.org/drawingml/2006/main" xmlns:r="http://schemas.openxmlformats.org/officeDocument/2006/relationships" xmlns:p="http://schemas.openxmlformats.org/presentationml/2006/main">
  <p:tag name="NAME" val="Moon"/>
</p:tagLst>
</file>

<file path=ppt/tags/tag208.xml><?xml version="1.0" encoding="utf-8"?>
<p:tagLst xmlns:a="http://schemas.openxmlformats.org/drawingml/2006/main" xmlns:r="http://schemas.openxmlformats.org/officeDocument/2006/relationships" xmlns:p="http://schemas.openxmlformats.org/presentationml/2006/main">
  <p:tag name="NAME" val="Moon"/>
</p:tagLst>
</file>

<file path=ppt/tags/tag20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NAME" val="Moon"/>
</p:tagLst>
</file>

<file path=ppt/tags/tag224.xml><?xml version="1.0" encoding="utf-8"?>
<p:tagLst xmlns:a="http://schemas.openxmlformats.org/drawingml/2006/main" xmlns:r="http://schemas.openxmlformats.org/officeDocument/2006/relationships" xmlns:p="http://schemas.openxmlformats.org/presentationml/2006/main">
  <p:tag name="NAME" val="Moon"/>
</p:tagLst>
</file>

<file path=ppt/tags/tag225.xml><?xml version="1.0" encoding="utf-8"?>
<p:tagLst xmlns:a="http://schemas.openxmlformats.org/drawingml/2006/main" xmlns:r="http://schemas.openxmlformats.org/officeDocument/2006/relationships" xmlns:p="http://schemas.openxmlformats.org/presentationml/2006/main">
  <p:tag name="NAME" val="Moon"/>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7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NAME" val="Moon"/>
</p:tagLst>
</file>

<file path=ppt/tags/tag278.xml><?xml version="1.0" encoding="utf-8"?>
<p:tagLst xmlns:a="http://schemas.openxmlformats.org/drawingml/2006/main" xmlns:r="http://schemas.openxmlformats.org/officeDocument/2006/relationships" xmlns:p="http://schemas.openxmlformats.org/presentationml/2006/main">
  <p:tag name="NAME" val="Moon"/>
</p:tagLst>
</file>

<file path=ppt/tags/tag279.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80.xml><?xml version="1.0" encoding="utf-8"?>
<p:tagLst xmlns:a="http://schemas.openxmlformats.org/drawingml/2006/main" xmlns:r="http://schemas.openxmlformats.org/officeDocument/2006/relationships" xmlns:p="http://schemas.openxmlformats.org/presentationml/2006/main">
  <p:tag name="NAME" val="Moon"/>
</p:tagLst>
</file>

<file path=ppt/tags/tag281.xml><?xml version="1.0" encoding="utf-8"?>
<p:tagLst xmlns:a="http://schemas.openxmlformats.org/drawingml/2006/main" xmlns:r="http://schemas.openxmlformats.org/officeDocument/2006/relationships" xmlns:p="http://schemas.openxmlformats.org/presentationml/2006/main">
  <p:tag name="NAME" val="Moon"/>
</p:tagLst>
</file>

<file path=ppt/tags/tag28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2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95.xml><?xml version="1.0" encoding="utf-8"?>
<p:tagLst xmlns:a="http://schemas.openxmlformats.org/drawingml/2006/main" xmlns:r="http://schemas.openxmlformats.org/officeDocument/2006/relationships" xmlns:p="http://schemas.openxmlformats.org/presentationml/2006/main">
  <p:tag name="NAME" val="Moon"/>
</p:tagLst>
</file>

<file path=ppt/tags/tag296.xml><?xml version="1.0" encoding="utf-8"?>
<p:tagLst xmlns:a="http://schemas.openxmlformats.org/drawingml/2006/main" xmlns:r="http://schemas.openxmlformats.org/officeDocument/2006/relationships" xmlns:p="http://schemas.openxmlformats.org/presentationml/2006/main">
  <p:tag name="NAME" val="Moon"/>
</p:tagLst>
</file>

<file path=ppt/tags/tag297.xml><?xml version="1.0" encoding="utf-8"?>
<p:tagLst xmlns:a="http://schemas.openxmlformats.org/drawingml/2006/main" xmlns:r="http://schemas.openxmlformats.org/officeDocument/2006/relationships" xmlns:p="http://schemas.openxmlformats.org/presentationml/2006/main">
  <p:tag name="NAME" val="Moon"/>
</p:tagLst>
</file>

<file path=ppt/tags/tag298.xml><?xml version="1.0" encoding="utf-8"?>
<p:tagLst xmlns:a="http://schemas.openxmlformats.org/drawingml/2006/main" xmlns:r="http://schemas.openxmlformats.org/officeDocument/2006/relationships" xmlns:p="http://schemas.openxmlformats.org/presentationml/2006/main">
  <p:tag name="NAME" val="Moon"/>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0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0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NAME" val="Moon"/>
</p:tagLst>
</file>

<file path=ppt/tags/tag317.xml><?xml version="1.0" encoding="utf-8"?>
<p:tagLst xmlns:a="http://schemas.openxmlformats.org/drawingml/2006/main" xmlns:r="http://schemas.openxmlformats.org/officeDocument/2006/relationships" xmlns:p="http://schemas.openxmlformats.org/presentationml/2006/main">
  <p:tag name="NAME" val="Moon"/>
</p:tagLst>
</file>

<file path=ppt/tags/tag318.xml><?xml version="1.0" encoding="utf-8"?>
<p:tagLst xmlns:a="http://schemas.openxmlformats.org/drawingml/2006/main" xmlns:r="http://schemas.openxmlformats.org/officeDocument/2006/relationships" xmlns:p="http://schemas.openxmlformats.org/presentationml/2006/main">
  <p:tag name="NAME" val="Moon"/>
</p:tagLst>
</file>

<file path=ppt/tags/tag319.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0.xml><?xml version="1.0" encoding="utf-8"?>
<p:tagLst xmlns:a="http://schemas.openxmlformats.org/drawingml/2006/main" xmlns:r="http://schemas.openxmlformats.org/officeDocument/2006/relationships" xmlns:p="http://schemas.openxmlformats.org/presentationml/2006/main">
  <p:tag name="NAME" val="Moon"/>
</p:tagLst>
</file>

<file path=ppt/tags/tag3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NAME" val="Moon"/>
</p:tagLst>
</file>

<file path=ppt/tags/tag335.xml><?xml version="1.0" encoding="utf-8"?>
<p:tagLst xmlns:a="http://schemas.openxmlformats.org/drawingml/2006/main" xmlns:r="http://schemas.openxmlformats.org/officeDocument/2006/relationships" xmlns:p="http://schemas.openxmlformats.org/presentationml/2006/main">
  <p:tag name="NAME" val="Moon"/>
</p:tagLst>
</file>

<file path=ppt/tags/tag336.xml><?xml version="1.0" encoding="utf-8"?>
<p:tagLst xmlns:a="http://schemas.openxmlformats.org/drawingml/2006/main" xmlns:r="http://schemas.openxmlformats.org/officeDocument/2006/relationships" xmlns:p="http://schemas.openxmlformats.org/presentationml/2006/main">
  <p:tag name="NAME" val="Moon"/>
</p:tagLst>
</file>

<file path=ppt/tags/tag337.xml><?xml version="1.0" encoding="utf-8"?>
<p:tagLst xmlns:a="http://schemas.openxmlformats.org/drawingml/2006/main" xmlns:r="http://schemas.openxmlformats.org/officeDocument/2006/relationships" xmlns:p="http://schemas.openxmlformats.org/presentationml/2006/main">
  <p:tag name="NAME" val="Moon"/>
</p:tagLst>
</file>

<file path=ppt/tags/tag338.xml><?xml version="1.0" encoding="utf-8"?>
<p:tagLst xmlns:a="http://schemas.openxmlformats.org/drawingml/2006/main" xmlns:r="http://schemas.openxmlformats.org/officeDocument/2006/relationships" xmlns:p="http://schemas.openxmlformats.org/presentationml/2006/main">
  <p:tag name="NAME" val="Moon"/>
</p:tagLst>
</file>

<file path=ppt/tags/tag33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NAME" val="Moon"/>
</p:tagLst>
</file>

<file path=ppt/tags/tag353.xml><?xml version="1.0" encoding="utf-8"?>
<p:tagLst xmlns:a="http://schemas.openxmlformats.org/drawingml/2006/main" xmlns:r="http://schemas.openxmlformats.org/officeDocument/2006/relationships" xmlns:p="http://schemas.openxmlformats.org/presentationml/2006/main">
  <p:tag name="NAME" val="Moon"/>
</p:tagLst>
</file>

<file path=ppt/tags/tag354.xml><?xml version="1.0" encoding="utf-8"?>
<p:tagLst xmlns:a="http://schemas.openxmlformats.org/drawingml/2006/main" xmlns:r="http://schemas.openxmlformats.org/officeDocument/2006/relationships" xmlns:p="http://schemas.openxmlformats.org/presentationml/2006/main">
  <p:tag name="NAME" val="Moon"/>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0.xml><?xml version="1.0" encoding="utf-8"?>
<p:tagLst xmlns:a="http://schemas.openxmlformats.org/drawingml/2006/main" xmlns:r="http://schemas.openxmlformats.org/officeDocument/2006/relationships" xmlns:p="http://schemas.openxmlformats.org/presentationml/2006/main">
  <p:tag name="NAME" val="Moon"/>
</p:tagLst>
</file>

<file path=ppt/tags/tag371.xml><?xml version="1.0" encoding="utf-8"?>
<p:tagLst xmlns:a="http://schemas.openxmlformats.org/drawingml/2006/main" xmlns:r="http://schemas.openxmlformats.org/officeDocument/2006/relationships" xmlns:p="http://schemas.openxmlformats.org/presentationml/2006/main">
  <p:tag name="NAME" val="Moon"/>
</p:tagLst>
</file>

<file path=ppt/tags/tag372.xml><?xml version="1.0" encoding="utf-8"?>
<p:tagLst xmlns:a="http://schemas.openxmlformats.org/drawingml/2006/main" xmlns:r="http://schemas.openxmlformats.org/officeDocument/2006/relationships" xmlns:p="http://schemas.openxmlformats.org/presentationml/2006/main">
  <p:tag name="NAME" val="Moon"/>
</p:tagLst>
</file>

<file path=ppt/tags/tag373.xml><?xml version="1.0" encoding="utf-8"?>
<p:tagLst xmlns:a="http://schemas.openxmlformats.org/drawingml/2006/main" xmlns:r="http://schemas.openxmlformats.org/officeDocument/2006/relationships" xmlns:p="http://schemas.openxmlformats.org/presentationml/2006/main">
  <p:tag name="NAME" val="Moon"/>
</p:tagLst>
</file>

<file path=ppt/tags/tag374.xml><?xml version="1.0" encoding="utf-8"?>
<p:tagLst xmlns:a="http://schemas.openxmlformats.org/drawingml/2006/main" xmlns:r="http://schemas.openxmlformats.org/officeDocument/2006/relationships" xmlns:p="http://schemas.openxmlformats.org/presentationml/2006/main">
  <p:tag name="NAME" val="Moon"/>
</p:tagLst>
</file>

<file path=ppt/tags/tag37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7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7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7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NAME" val="Moon"/>
</p:tagLst>
</file>

<file path=ppt/tags/tag389.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0.xml><?xml version="1.0" encoding="utf-8"?>
<p:tagLst xmlns:a="http://schemas.openxmlformats.org/drawingml/2006/main" xmlns:r="http://schemas.openxmlformats.org/officeDocument/2006/relationships" xmlns:p="http://schemas.openxmlformats.org/presentationml/2006/main">
  <p:tag name="NAME" val="Moon"/>
</p:tagLst>
</file>

<file path=ppt/tags/tag391.xml><?xml version="1.0" encoding="utf-8"?>
<p:tagLst xmlns:a="http://schemas.openxmlformats.org/drawingml/2006/main" xmlns:r="http://schemas.openxmlformats.org/officeDocument/2006/relationships" xmlns:p="http://schemas.openxmlformats.org/presentationml/2006/main">
  <p:tag name="NAME" val="Moon"/>
</p:tagLst>
</file>

<file path=ppt/tags/tag392.xml><?xml version="1.0" encoding="utf-8"?>
<p:tagLst xmlns:a="http://schemas.openxmlformats.org/drawingml/2006/main" xmlns:r="http://schemas.openxmlformats.org/officeDocument/2006/relationships" xmlns:p="http://schemas.openxmlformats.org/presentationml/2006/main">
  <p:tag name="NAME" val="Moon"/>
</p:tagLst>
</file>

<file path=ppt/tags/tag39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9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9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0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NAME" val="Moon"/>
</p:tagLst>
</file>

<file path=ppt/tags/tag407.xml><?xml version="1.0" encoding="utf-8"?>
<p:tagLst xmlns:a="http://schemas.openxmlformats.org/drawingml/2006/main" xmlns:r="http://schemas.openxmlformats.org/officeDocument/2006/relationships" xmlns:p="http://schemas.openxmlformats.org/presentationml/2006/main">
  <p:tag name="NAME" val="Moon"/>
</p:tagLst>
</file>

<file path=ppt/tags/tag408.xml><?xml version="1.0" encoding="utf-8"?>
<p:tagLst xmlns:a="http://schemas.openxmlformats.org/drawingml/2006/main" xmlns:r="http://schemas.openxmlformats.org/officeDocument/2006/relationships" xmlns:p="http://schemas.openxmlformats.org/presentationml/2006/main">
  <p:tag name="NAME" val="Moon"/>
</p:tagLst>
</file>

<file path=ppt/tags/tag409.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10.xml><?xml version="1.0" encoding="utf-8"?>
<p:tagLst xmlns:a="http://schemas.openxmlformats.org/drawingml/2006/main" xmlns:r="http://schemas.openxmlformats.org/officeDocument/2006/relationships" xmlns:p="http://schemas.openxmlformats.org/presentationml/2006/main">
  <p:tag name="NAME" val="Moon"/>
</p:tagLst>
</file>

<file path=ppt/tags/tag4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NAME" val="Moon"/>
</p:tagLst>
</file>

<file path=ppt/tags/tag425.xml><?xml version="1.0" encoding="utf-8"?>
<p:tagLst xmlns:a="http://schemas.openxmlformats.org/drawingml/2006/main" xmlns:r="http://schemas.openxmlformats.org/officeDocument/2006/relationships" xmlns:p="http://schemas.openxmlformats.org/presentationml/2006/main">
  <p:tag name="NAME" val="Moon"/>
</p:tagLst>
</file>

<file path=ppt/tags/tag426.xml><?xml version="1.0" encoding="utf-8"?>
<p:tagLst xmlns:a="http://schemas.openxmlformats.org/drawingml/2006/main" xmlns:r="http://schemas.openxmlformats.org/officeDocument/2006/relationships" xmlns:p="http://schemas.openxmlformats.org/presentationml/2006/main">
  <p:tag name="NAME" val="Moon"/>
</p:tagLst>
</file>

<file path=ppt/tags/tag427.xml><?xml version="1.0" encoding="utf-8"?>
<p:tagLst xmlns:a="http://schemas.openxmlformats.org/drawingml/2006/main" xmlns:r="http://schemas.openxmlformats.org/officeDocument/2006/relationships" xmlns:p="http://schemas.openxmlformats.org/presentationml/2006/main">
  <p:tag name="NAME" val="Moon"/>
</p:tagLst>
</file>

<file path=ppt/tags/tag428.xml><?xml version="1.0" encoding="utf-8"?>
<p:tagLst xmlns:a="http://schemas.openxmlformats.org/drawingml/2006/main" xmlns:r="http://schemas.openxmlformats.org/officeDocument/2006/relationships" xmlns:p="http://schemas.openxmlformats.org/presentationml/2006/main">
  <p:tag name="NAME" val="Moon"/>
</p:tagLst>
</file>

<file path=ppt/tags/tag4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3_Firm Format - template_Blue">
  <a:themeElements>
    <a:clrScheme name="Custom 33">
      <a:dk1>
        <a:srgbClr val="000000"/>
      </a:dk1>
      <a:lt1>
        <a:srgbClr val="FFFFFF"/>
      </a:lt1>
      <a:dk2>
        <a:srgbClr val="002960"/>
      </a:dk2>
      <a:lt2>
        <a:srgbClr val="FFFFFF"/>
      </a:lt2>
      <a:accent1>
        <a:srgbClr val="E0F9F9"/>
      </a:accent1>
      <a:accent2>
        <a:srgbClr val="48A29C"/>
      </a:accent2>
      <a:accent3>
        <a:srgbClr val="DADADA"/>
      </a:accent3>
      <a:accent4>
        <a:srgbClr val="8F8E8B"/>
      </a:accent4>
      <a:accent5>
        <a:srgbClr val="4F78D6"/>
      </a:accent5>
      <a:accent6>
        <a:srgbClr val="CF142B"/>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B.potx" id="{F328CA55-9AF6-4CFD-8905-E062945C896A}" vid="{54CDBFC9-C4FF-4ECA-9ED6-A376C78DCA56}"/>
    </a:ext>
  </a:extLst>
</a:theme>
</file>

<file path=ppt/theme/theme2.xml><?xml version="1.0" encoding="utf-8"?>
<a:theme xmlns:a="http://schemas.openxmlformats.org/drawingml/2006/main" name="4_Firm Format - template_Blue">
  <a:themeElements>
    <a:clrScheme name="Custom 33">
      <a:dk1>
        <a:srgbClr val="000000"/>
      </a:dk1>
      <a:lt1>
        <a:srgbClr val="FFFFFF"/>
      </a:lt1>
      <a:dk2>
        <a:srgbClr val="002960"/>
      </a:dk2>
      <a:lt2>
        <a:srgbClr val="FFFFFF"/>
      </a:lt2>
      <a:accent1>
        <a:srgbClr val="E0F9F9"/>
      </a:accent1>
      <a:accent2>
        <a:srgbClr val="48A29C"/>
      </a:accent2>
      <a:accent3>
        <a:srgbClr val="DADADA"/>
      </a:accent3>
      <a:accent4>
        <a:srgbClr val="8F8E8B"/>
      </a:accent4>
      <a:accent5>
        <a:srgbClr val="4F78D6"/>
      </a:accent5>
      <a:accent6>
        <a:srgbClr val="CF142B"/>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B.potx" id="{F328CA55-9AF6-4CFD-8905-E062945C896A}" vid="{54CDBFC9-C4FF-4ECA-9ED6-A376C78DCA5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6C227-41E6-4FA0-A121-1600BC03F54A}">
  <ds:schemaRefs>
    <ds:schemaRef ds:uri="http://schemas.microsoft.com/sharepoint/v3/contenttype/forms"/>
  </ds:schemaRefs>
</ds:datastoreItem>
</file>

<file path=customXml/itemProps2.xml><?xml version="1.0" encoding="utf-8"?>
<ds:datastoreItem xmlns:ds="http://schemas.openxmlformats.org/officeDocument/2006/customXml" ds:itemID="{EBC66558-564A-4504-841B-B8A449650E23}">
  <ds:schemaRefs>
    <ds:schemaRef ds:uri="http://purl.org/dc/elements/1.1/"/>
    <ds:schemaRef ds:uri="http://schemas.microsoft.com/office/2006/metadata/properties"/>
    <ds:schemaRef ds:uri="http://schemas.microsoft.com/office/2006/documentManagement/types"/>
    <ds:schemaRef ds:uri="http://www.w3.org/XML/1998/namespace"/>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04ef92f6-9dd8-455a-8e33-ba5abb16863d"/>
  </ds:schemaRefs>
</ds:datastoreItem>
</file>

<file path=customXml/itemProps3.xml><?xml version="1.0" encoding="utf-8"?>
<ds:datastoreItem xmlns:ds="http://schemas.openxmlformats.org/officeDocument/2006/customXml" ds:itemID="{9A9CE3EA-F53E-4804-9044-810CB2586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ef92f6-9dd8-455a-8e33-ba5abb168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Template>
  <TotalTime>0</TotalTime>
  <Words>1835</Words>
  <Application>Microsoft Office PowerPoint</Application>
  <PresentationFormat>Özel</PresentationFormat>
  <Paragraphs>293</Paragraphs>
  <Slides>29</Slides>
  <Notes>24</Notes>
  <HiddenSlides>0</HiddenSlides>
  <MMClips>0</MMClips>
  <ScaleCrop>false</ScaleCrop>
  <HeadingPairs>
    <vt:vector size="8" baseType="variant">
      <vt:variant>
        <vt:lpstr>Kullanılan Yazı Tipleri</vt:lpstr>
      </vt:variant>
      <vt:variant>
        <vt:i4>3</vt:i4>
      </vt:variant>
      <vt:variant>
        <vt:lpstr>Tema</vt:lpstr>
      </vt:variant>
      <vt:variant>
        <vt:i4>2</vt:i4>
      </vt:variant>
      <vt:variant>
        <vt:lpstr>Eklenmiş OLE Hizmet Programları</vt:lpstr>
      </vt:variant>
      <vt:variant>
        <vt:i4>1</vt:i4>
      </vt:variant>
      <vt:variant>
        <vt:lpstr>Slayt Başlıkları</vt:lpstr>
      </vt:variant>
      <vt:variant>
        <vt:i4>29</vt:i4>
      </vt:variant>
    </vt:vector>
  </HeadingPairs>
  <TitlesOfParts>
    <vt:vector size="35" baseType="lpstr">
      <vt:lpstr>Arial</vt:lpstr>
      <vt:lpstr>Calibri</vt:lpstr>
      <vt:lpstr>Wingdings</vt:lpstr>
      <vt:lpstr>3_Firm Format - template_Blue</vt:lpstr>
      <vt:lpstr>4_Firm Format - template_Blue</vt:lpstr>
      <vt:lpstr>think-cell Slide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1</cp:revision>
  <cp:lastPrinted>2015-10-15T15:41:18Z</cp:lastPrinted>
  <dcterms:created xsi:type="dcterms:W3CDTF">2017-07-21T11:40:47Z</dcterms:created>
  <dcterms:modified xsi:type="dcterms:W3CDTF">2019-12-18T12:15:40Z</dcterms:modified>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