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37" r:id="rId3"/>
    <p:sldId id="338" r:id="rId4"/>
    <p:sldId id="339" r:id="rId5"/>
    <p:sldId id="340" r:id="rId6"/>
    <p:sldId id="342" r:id="rId7"/>
    <p:sldId id="343" r:id="rId8"/>
    <p:sldId id="341" r:id="rId9"/>
    <p:sldId id="344" r:id="rId10"/>
    <p:sldId id="345" r:id="rId11"/>
    <p:sldId id="346" r:id="rId12"/>
    <p:sldId id="347" r:id="rId13"/>
    <p:sldId id="330" r:id="rId14"/>
    <p:sldId id="331" r:id="rId15"/>
    <p:sldId id="348" r:id="rId16"/>
    <p:sldId id="282" r:id="rId17"/>
  </p:sldIdLst>
  <p:sldSz cx="10691813" cy="7559675"/>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9" autoAdjust="0"/>
    <p:restoredTop sz="94291" autoAdjust="0"/>
  </p:normalViewPr>
  <p:slideViewPr>
    <p:cSldViewPr snapToGrid="0">
      <p:cViewPr varScale="1">
        <p:scale>
          <a:sx n="82" d="100"/>
          <a:sy n="82" d="100"/>
        </p:scale>
        <p:origin x="134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108F60B-AD67-4864-9AE7-F33C9E393F58}" type="datetimeFigureOut">
              <a:rPr lang="tr-TR" smtClean="0"/>
              <a:t>28.05.2020</a:t>
            </a:fld>
            <a:endParaRPr lang="tr-TR"/>
          </a:p>
        </p:txBody>
      </p:sp>
      <p:sp>
        <p:nvSpPr>
          <p:cNvPr id="4" name="Slayt Görüntüsü Yer Tutucus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3F803C-F773-4BDB-B03C-9152DEB5A355}" type="slidenum">
              <a:rPr lang="tr-TR" smtClean="0"/>
              <a:t>‹#›</a:t>
            </a:fld>
            <a:endParaRPr lang="tr-TR"/>
          </a:p>
        </p:txBody>
      </p:sp>
    </p:spTree>
    <p:extLst>
      <p:ext uri="{BB962C8B-B14F-4D97-AF65-F5344CB8AC3E}">
        <p14:creationId xmlns:p14="http://schemas.microsoft.com/office/powerpoint/2010/main" val="277912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dirty="0"/>
              <a:t>Asıl başlık stili için tıklatın</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4041091-F0E1-4788-8B47-56880CB8A088}" type="datetimeFigureOut">
              <a:rPr lang="tr-TR" smtClean="0"/>
              <a:t>28.05.2020</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263467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3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095816"/>
            <a:ext cx="1688694" cy="125995"/>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7" name="Metin kutusu 6"/>
          <p:cNvSpPr txBox="1">
            <a:spLocks noChangeArrowheads="1"/>
          </p:cNvSpPr>
          <p:nvPr userDrawn="1"/>
        </p:nvSpPr>
        <p:spPr bwMode="auto">
          <a:xfrm>
            <a:off x="1763871" y="1095816"/>
            <a:ext cx="8925158" cy="125995"/>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10" name="Slayt Numarası Yer Tutucusu 12"/>
          <p:cNvSpPr>
            <a:spLocks noGrp="1"/>
          </p:cNvSpPr>
          <p:nvPr>
            <p:ph type="sldNum" sz="quarter" idx="10"/>
          </p:nvPr>
        </p:nvSpPr>
        <p:spPr>
          <a:xfrm>
            <a:off x="9825887" y="7048697"/>
            <a:ext cx="723925" cy="402483"/>
          </a:xfrm>
        </p:spPr>
        <p:txBody>
          <a:bodyPr/>
          <a:lstStyle>
            <a:lvl1pPr>
              <a:defRPr sz="1403">
                <a:solidFill>
                  <a:srgbClr val="C00000"/>
                </a:solidFill>
              </a:defRPr>
            </a:lvl1pPr>
          </a:lstStyle>
          <a:p>
            <a:pPr>
              <a:defRPr/>
            </a:pPr>
            <a:fld id="{104204BE-466C-4FCD-980B-D321A1B2D829}" type="slidenum">
              <a:rPr lang="tr-TR" smtClean="0"/>
              <a:pPr>
                <a:defRPr/>
              </a:pPr>
              <a:t>‹#›</a:t>
            </a:fld>
            <a:r>
              <a:rPr lang="tr-TR" dirty="0"/>
              <a:t>/15</a:t>
            </a:r>
          </a:p>
        </p:txBody>
      </p:sp>
      <p:sp>
        <p:nvSpPr>
          <p:cNvPr id="11" name="İçerik Yer Tutucusu 2"/>
          <p:cNvSpPr>
            <a:spLocks noGrp="1"/>
          </p:cNvSpPr>
          <p:nvPr>
            <p:ph idx="1"/>
          </p:nvPr>
        </p:nvSpPr>
        <p:spPr>
          <a:xfrm>
            <a:off x="144728" y="1471385"/>
            <a:ext cx="10405222" cy="5535314"/>
          </a:xfrm>
        </p:spPr>
        <p:txBody>
          <a:bodyPr>
            <a:normAutofit/>
          </a:bodyPr>
          <a:lstStyle>
            <a:lvl1pPr>
              <a:defRPr sz="2806"/>
            </a:lvl1pPr>
            <a:lvl2pPr>
              <a:defRPr sz="2456"/>
            </a:lvl2pPr>
            <a:lvl3pPr>
              <a:defRPr sz="2105"/>
            </a:lvl3pPr>
            <a:lvl4pPr>
              <a:defRPr sz="1754"/>
            </a:lvl4pPr>
            <a:lvl5pPr>
              <a:defRPr sz="1754"/>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915423" y="141495"/>
            <a:ext cx="9634389" cy="803465"/>
          </a:xfrm>
        </p:spPr>
        <p:txBody>
          <a:bodyPr>
            <a:normAutofit/>
          </a:bodyPr>
          <a:lstStyle>
            <a:lvl1pPr>
              <a:defRPr sz="2806">
                <a:solidFill>
                  <a:srgbClr val="DC0C15"/>
                </a:solidFill>
              </a:defRPr>
            </a:lvl1pPr>
          </a:lstStyle>
          <a:p>
            <a:r>
              <a:rPr lang="tr-TR"/>
              <a:t>Asıl başlık stili için tıklatın</a:t>
            </a:r>
          </a:p>
        </p:txBody>
      </p:sp>
    </p:spTree>
    <p:extLst>
      <p:ext uri="{BB962C8B-B14F-4D97-AF65-F5344CB8AC3E}">
        <p14:creationId xmlns:p14="http://schemas.microsoft.com/office/powerpoint/2010/main" val="24532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5062" y="7006700"/>
            <a:ext cx="2405658" cy="402483"/>
          </a:xfrm>
          <a:prstGeom prst="rect">
            <a:avLst/>
          </a:prstGeom>
        </p:spPr>
        <p:txBody>
          <a:bodyPr/>
          <a:lstStyle/>
          <a:p>
            <a:fld id="{C4041091-F0E1-4788-8B47-56880CB8A088}" type="datetimeFigureOut">
              <a:rPr lang="tr-TR" smtClean="0"/>
              <a:t>28.05.2020</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2746616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6" cstate="print">
            <a:extLst>
              <a:ext uri="{28A0092B-C50C-407E-A947-70E740481C1C}">
                <a14:useLocalDpi xmlns:a14="http://schemas.microsoft.com/office/drawing/2010/main" val="0"/>
              </a:ext>
            </a:extLst>
          </a:blip>
          <a:srcRect t="10146" r="695" b="80861"/>
          <a:stretch/>
        </p:blipFill>
        <p:spPr>
          <a:xfrm>
            <a:off x="0" y="312148"/>
            <a:ext cx="10690167" cy="371191"/>
          </a:xfrm>
          <a:prstGeom prst="rect">
            <a:avLst/>
          </a:prstGeom>
        </p:spPr>
      </p:pic>
      <p:sp>
        <p:nvSpPr>
          <p:cNvPr id="9" name="Oval 8"/>
          <p:cNvSpPr/>
          <p:nvPr userDrawn="1"/>
        </p:nvSpPr>
        <p:spPr>
          <a:xfrm>
            <a:off x="414781" y="77536"/>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userDrawn="1"/>
        </p:nvPicPr>
        <p:blipFill rotWithShape="1">
          <a:blip r:embed="rId7" cstate="print">
            <a:extLst>
              <a:ext uri="{28A0092B-C50C-407E-A947-70E740481C1C}">
                <a14:useLocalDpi xmlns:a14="http://schemas.microsoft.com/office/drawing/2010/main" val="0"/>
              </a:ext>
            </a:extLst>
          </a:blip>
          <a:srcRect l="21738" t="9256" r="22838" b="3934"/>
          <a:stretch/>
        </p:blipFill>
        <p:spPr>
          <a:xfrm>
            <a:off x="455672" y="119504"/>
            <a:ext cx="805791" cy="803209"/>
          </a:xfrm>
          <a:prstGeom prst="rect">
            <a:avLst/>
          </a:prstGeom>
        </p:spPr>
      </p:pic>
      <p:sp>
        <p:nvSpPr>
          <p:cNvPr id="11" name="Metin kutusu 10"/>
          <p:cNvSpPr txBox="1"/>
          <p:nvPr userDrawn="1"/>
        </p:nvSpPr>
        <p:spPr>
          <a:xfrm>
            <a:off x="6192982" y="333048"/>
            <a:ext cx="4272742" cy="307777"/>
          </a:xfrm>
          <a:prstGeom prst="rect">
            <a:avLst/>
          </a:prstGeom>
          <a:noFill/>
        </p:spPr>
        <p:txBody>
          <a:bodyPr wrap="square" rtlCol="0">
            <a:spAutoFit/>
          </a:bodyPr>
          <a:lstStyle/>
          <a:p>
            <a:pPr algn="r"/>
            <a:r>
              <a:rPr lang="tr-TR" sz="1400" b="1" dirty="0">
                <a:solidFill>
                  <a:schemeClr val="bg1"/>
                </a:solidFill>
                <a:latin typeface="Myriad Pro" panose="020B0503030403020204" pitchFamily="34" charset="0"/>
              </a:rPr>
              <a:t>Strateji Geliştirme Başkanlığı</a:t>
            </a:r>
          </a:p>
        </p:txBody>
      </p:sp>
      <p:sp>
        <p:nvSpPr>
          <p:cNvPr id="12" name="Dikdörtgen 11"/>
          <p:cNvSpPr/>
          <p:nvPr userDrawn="1"/>
        </p:nvSpPr>
        <p:spPr>
          <a:xfrm>
            <a:off x="9807339" y="7046408"/>
            <a:ext cx="654603" cy="307777"/>
          </a:xfrm>
          <a:prstGeom prst="rect">
            <a:avLst/>
          </a:prstGeom>
        </p:spPr>
        <p:txBody>
          <a:bodyPr wrap="none">
            <a:spAutoFit/>
          </a:bodyPr>
          <a:lstStyle/>
          <a:p>
            <a:fld id="{42C328C1-A84F-4A39-A664-DBA00541A8C6}" type="slidenum">
              <a:rPr lang="en-US" sz="1400" b="1" baseline="0" smtClean="0">
                <a:solidFill>
                  <a:srgbClr val="C00000"/>
                </a:solidFill>
                <a:latin typeface="Myriad Pro" panose="020B0503030403020204" pitchFamily="34" charset="0"/>
              </a:rPr>
              <a:pPr/>
              <a:t>‹#›</a:t>
            </a:fld>
            <a:r>
              <a:rPr lang="tr-TR" sz="1400" b="1" baseline="0" dirty="0">
                <a:solidFill>
                  <a:srgbClr val="C00000"/>
                </a:solidFill>
                <a:latin typeface="Myriad Pro" panose="020B0503030403020204" pitchFamily="34" charset="0"/>
              </a:rPr>
              <a:t>/</a:t>
            </a:r>
            <a:r>
              <a:rPr lang="tr-TR" sz="1400" b="1" baseline="0" dirty="0" smtClean="0">
                <a:solidFill>
                  <a:srgbClr val="C00000"/>
                </a:solidFill>
                <a:latin typeface="Myriad Pro" panose="020B0503030403020204" pitchFamily="34" charset="0"/>
              </a:rPr>
              <a:t>16</a:t>
            </a:r>
            <a:endParaRPr lang="tr-TR" sz="1400" b="1" baseline="0" dirty="0">
              <a:solidFill>
                <a:srgbClr val="C00000"/>
              </a:solidFill>
              <a:latin typeface="Myriad Pro" panose="020B0503030403020204" pitchFamily="34" charset="0"/>
            </a:endParaRPr>
          </a:p>
        </p:txBody>
      </p:sp>
      <p:sp>
        <p:nvSpPr>
          <p:cNvPr id="21" name="Başlık Yer Tutucusu 20"/>
          <p:cNvSpPr>
            <a:spLocks noGrp="1"/>
          </p:cNvSpPr>
          <p:nvPr>
            <p:ph type="title"/>
          </p:nvPr>
        </p:nvSpPr>
        <p:spPr>
          <a:xfrm>
            <a:off x="1" y="1157325"/>
            <a:ext cx="10691812" cy="310228"/>
          </a:xfrm>
          <a:prstGeom prst="rect">
            <a:avLst/>
          </a:prstGeom>
        </p:spPr>
        <p:txBody>
          <a:bodyPr vert="horz" lIns="91440" tIns="45720" rIns="91440" bIns="45720" rtlCol="0" anchor="ctr">
            <a:normAutofit/>
          </a:bodyPr>
          <a:lstStyle/>
          <a:p>
            <a:r>
              <a:rPr lang="tr-TR" dirty="0"/>
              <a:t>Asıl başlık stili için tıklatın</a:t>
            </a:r>
          </a:p>
        </p:txBody>
      </p:sp>
      <p:sp>
        <p:nvSpPr>
          <p:cNvPr id="22" name="Metin Yer Tutucusu 21"/>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63733068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Lst>
  <p:txStyles>
    <p:titleStyle>
      <a:lvl1pPr algn="ctr" defTabSz="1007943" rtl="0" eaLnBrk="1" latinLnBrk="0" hangingPunct="1">
        <a:lnSpc>
          <a:spcPct val="90000"/>
        </a:lnSpc>
        <a:spcBef>
          <a:spcPct val="0"/>
        </a:spcBef>
        <a:buNone/>
        <a:defRPr sz="2000" b="1" kern="1200">
          <a:solidFill>
            <a:schemeClr val="tx1"/>
          </a:solidFill>
          <a:latin typeface="Myriad Pro" panose="020B0503030403020204" pitchFamily="34" charset="0"/>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Yay&#305;mlanan%20Kamu%20&#304;&#231;%20Kontrol%20Standartlar&#305;%20Eylem%20Plan&#305;%20Ger&#231;ekle&#351;me%20Oran&#305;%20.pdf"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304;&#199;%20KONTROL%20S&#304;STEM&#304;%20G&#214;STERGE%20KARTI%2080.docx"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317521" y="2762866"/>
            <a:ext cx="8259099" cy="2566220"/>
          </a:xfrm>
          <a:prstGeom prst="rect">
            <a:avLst/>
          </a:prstGeom>
          <a:solidFill>
            <a:schemeClr val="bg1"/>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781665" y="3569111"/>
            <a:ext cx="1111045" cy="9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rot="10800000">
            <a:off x="476870" y="2810341"/>
            <a:ext cx="1268359" cy="1938992"/>
          </a:xfrm>
          <a:prstGeom prst="rect">
            <a:avLst/>
          </a:prstGeom>
          <a:noFill/>
        </p:spPr>
        <p:txBody>
          <a:bodyPr wrap="square" rtlCol="0">
            <a:spAutoFit/>
          </a:bodyPr>
          <a:lstStyle/>
          <a:p>
            <a:pPr fontAlgn="base"/>
            <a:r>
              <a:rPr lang="tr-TR" sz="12000" b="1" dirty="0">
                <a:solidFill>
                  <a:srgbClr val="C00000"/>
                </a:solidFill>
                <a:latin typeface="Times New Roman" panose="02020603050405020304" pitchFamily="18" charset="0"/>
                <a:cs typeface="Times New Roman" panose="02020603050405020304" pitchFamily="18" charset="0"/>
              </a:rPr>
              <a:t>”</a:t>
            </a: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7277" t="28039" r="6245" b="30911"/>
          <a:stretch/>
        </p:blipFill>
        <p:spPr>
          <a:xfrm>
            <a:off x="3050074" y="786581"/>
            <a:ext cx="4591665" cy="1386348"/>
          </a:xfrm>
          <a:prstGeom prst="rect">
            <a:avLst/>
          </a:prstGeom>
        </p:spPr>
      </p:pic>
      <p:sp>
        <p:nvSpPr>
          <p:cNvPr id="9" name="Metin kutusu 8"/>
          <p:cNvSpPr txBox="1"/>
          <p:nvPr/>
        </p:nvSpPr>
        <p:spPr>
          <a:xfrm>
            <a:off x="2153263" y="3636637"/>
            <a:ext cx="6449961" cy="1200329"/>
          </a:xfrm>
          <a:prstGeom prst="rect">
            <a:avLst/>
          </a:prstGeom>
          <a:noFill/>
        </p:spPr>
        <p:txBody>
          <a:bodyPr wrap="square" rtlCol="0">
            <a:spAutoFit/>
          </a:bodyPr>
          <a:lstStyle/>
          <a:p>
            <a:pPr algn="ctr"/>
            <a:r>
              <a:rPr lang="tr-TR" sz="3600" b="1" dirty="0">
                <a:latin typeface="Myriad Pro" panose="020B0503030403020204" pitchFamily="34" charset="0"/>
              </a:rPr>
              <a:t>İÇ KONTROL SİSTEMİ</a:t>
            </a:r>
          </a:p>
          <a:p>
            <a:pPr algn="ctr"/>
            <a:r>
              <a:rPr lang="tr-TR" sz="3600" b="1" dirty="0">
                <a:latin typeface="Myriad Pro" panose="020B0503030403020204" pitchFamily="34" charset="0"/>
              </a:rPr>
              <a:t>ROL VE SORUMLULUKLAR</a:t>
            </a:r>
          </a:p>
        </p:txBody>
      </p:sp>
      <p:sp>
        <p:nvSpPr>
          <p:cNvPr id="10" name="Metin kutusu 9"/>
          <p:cNvSpPr txBox="1"/>
          <p:nvPr/>
        </p:nvSpPr>
        <p:spPr>
          <a:xfrm>
            <a:off x="2153263" y="6891009"/>
            <a:ext cx="6449961" cy="338554"/>
          </a:xfrm>
          <a:prstGeom prst="rect">
            <a:avLst/>
          </a:prstGeom>
          <a:noFill/>
        </p:spPr>
        <p:txBody>
          <a:bodyPr wrap="square" rtlCol="0">
            <a:spAutoFit/>
          </a:bodyPr>
          <a:lstStyle/>
          <a:p>
            <a:pPr algn="ctr"/>
            <a:r>
              <a:rPr lang="tr-TR" sz="1600" dirty="0" smtClean="0">
                <a:latin typeface="Myriad Pro" panose="020B0503030403020204" pitchFamily="34" charset="0"/>
              </a:rPr>
              <a:t>24/02/2020</a:t>
            </a:r>
            <a:endParaRPr lang="tr-TR" sz="1600" dirty="0">
              <a:latin typeface="Myriad Pro" panose="020B0503030403020204" pitchFamily="34" charset="0"/>
            </a:endParaRPr>
          </a:p>
        </p:txBody>
      </p:sp>
      <p:sp>
        <p:nvSpPr>
          <p:cNvPr id="12" name="Dikdörtgen 11"/>
          <p:cNvSpPr/>
          <p:nvPr/>
        </p:nvSpPr>
        <p:spPr>
          <a:xfrm>
            <a:off x="9030929" y="3569111"/>
            <a:ext cx="1111045" cy="9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9099372" y="3313472"/>
            <a:ext cx="1268359" cy="1938992"/>
          </a:xfrm>
          <a:prstGeom prst="rect">
            <a:avLst/>
          </a:prstGeom>
          <a:noFill/>
        </p:spPr>
        <p:txBody>
          <a:bodyPr wrap="square" rtlCol="0">
            <a:spAutoFit/>
          </a:bodyPr>
          <a:lstStyle/>
          <a:p>
            <a:pPr fontAlgn="base"/>
            <a:r>
              <a:rPr lang="tr-TR" sz="120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99899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244826" y="1098621"/>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DÖNEMSEL PUANLANDIRMA SİSTEMİ</a:t>
            </a:r>
          </a:p>
        </p:txBody>
      </p:sp>
      <p:sp>
        <p:nvSpPr>
          <p:cNvPr id="5" name="İçerik Yer Tutucusu 2">
            <a:extLst>
              <a:ext uri="{FF2B5EF4-FFF2-40B4-BE49-F238E27FC236}">
                <a16:creationId xmlns="" xmlns:a16="http://schemas.microsoft.com/office/drawing/2014/main" id="{7D9B341E-F839-4A28-9C71-DB7FCE6CC78C}"/>
              </a:ext>
            </a:extLst>
          </p:cNvPr>
          <p:cNvSpPr txBox="1">
            <a:spLocks/>
          </p:cNvSpPr>
          <p:nvPr/>
        </p:nvSpPr>
        <p:spPr>
          <a:xfrm>
            <a:off x="112266" y="2424268"/>
            <a:ext cx="9502013" cy="4003956"/>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50000"/>
              </a:lnSpc>
              <a:spcBef>
                <a:spcPts val="0"/>
              </a:spcBef>
            </a:pPr>
            <a:r>
              <a:rPr lang="tr-TR" sz="1580" dirty="0">
                <a:latin typeface="Arial" panose="020B0604020202020204" pitchFamily="34" charset="0"/>
                <a:cs typeface="Arial" panose="020B0604020202020204" pitchFamily="34" charset="0"/>
              </a:rPr>
              <a:t>Eylemin dönem bazlı aritmetik ortalaması alınmaktadır.</a:t>
            </a:r>
          </a:p>
          <a:p>
            <a:pPr lvl="1">
              <a:lnSpc>
                <a:spcPct val="150000"/>
              </a:lnSpc>
              <a:spcBef>
                <a:spcPts val="0"/>
              </a:spcBef>
            </a:pPr>
            <a:r>
              <a:rPr lang="tr-TR" sz="1580" dirty="0">
                <a:latin typeface="Arial" panose="020B0604020202020204" pitchFamily="34" charset="0"/>
                <a:cs typeface="Arial" panose="020B0604020202020204" pitchFamily="34" charset="0"/>
              </a:rPr>
              <a:t>1. dönem eylemlerin puan toplamının aritmetik ortalaması </a:t>
            </a:r>
            <a:r>
              <a:rPr lang="tr-TR" sz="1580" b="1" i="1" dirty="0">
                <a:solidFill>
                  <a:srgbClr val="C00000"/>
                </a:solidFill>
                <a:latin typeface="Arial" panose="020B0604020202020204" pitchFamily="34" charset="0"/>
                <a:cs typeface="Arial" panose="020B0604020202020204" pitchFamily="34" charset="0"/>
              </a:rPr>
              <a:t>“İlk Dönem Puanı” </a:t>
            </a:r>
            <a:r>
              <a:rPr lang="tr-TR" sz="1580" dirty="0">
                <a:latin typeface="Arial" panose="020B0604020202020204" pitchFamily="34" charset="0"/>
                <a:cs typeface="Arial" panose="020B0604020202020204" pitchFamily="34" charset="0"/>
              </a:rPr>
              <a:t>olarak yayınlanır. </a:t>
            </a:r>
          </a:p>
          <a:p>
            <a:pPr lvl="1">
              <a:lnSpc>
                <a:spcPct val="150000"/>
              </a:lnSpc>
              <a:spcBef>
                <a:spcPts val="0"/>
              </a:spcBef>
            </a:pPr>
            <a:endParaRPr lang="tr-TR" sz="1580" dirty="0">
              <a:latin typeface="Arial" panose="020B0604020202020204" pitchFamily="34" charset="0"/>
              <a:cs typeface="Arial" panose="020B0604020202020204" pitchFamily="34" charset="0"/>
            </a:endParaRPr>
          </a:p>
          <a:p>
            <a:pPr marL="400964" lvl="1" indent="0">
              <a:lnSpc>
                <a:spcPct val="150000"/>
              </a:lnSpc>
              <a:spcBef>
                <a:spcPts val="0"/>
              </a:spcBef>
              <a:buFont typeface="Arial" panose="020B0604020202020204" pitchFamily="34" charset="0"/>
              <a:buNone/>
            </a:pPr>
            <a:endParaRPr lang="tr-TR" sz="1580" dirty="0">
              <a:latin typeface="Arial" panose="020B0604020202020204" pitchFamily="34" charset="0"/>
              <a:cs typeface="Arial" panose="020B0604020202020204" pitchFamily="34" charset="0"/>
            </a:endParaRPr>
          </a:p>
          <a:p>
            <a:pPr lvl="1">
              <a:lnSpc>
                <a:spcPct val="150000"/>
              </a:lnSpc>
              <a:spcBef>
                <a:spcPts val="0"/>
              </a:spcBef>
            </a:pPr>
            <a:r>
              <a:rPr lang="tr-TR" sz="1580" dirty="0">
                <a:latin typeface="Arial" panose="020B0604020202020204" pitchFamily="34" charset="0"/>
                <a:cs typeface="Arial" panose="020B0604020202020204" pitchFamily="34" charset="0"/>
              </a:rPr>
              <a:t>2. dönem eylemlerin puan toplamının aritmetik ortalaması alınır ve elde edilen 2. dönem puanı ile 1. dönem puanının aritmetik ortalaması </a:t>
            </a:r>
            <a:r>
              <a:rPr lang="tr-TR" sz="1580" b="1" i="1" dirty="0">
                <a:solidFill>
                  <a:srgbClr val="C00000"/>
                </a:solidFill>
                <a:latin typeface="Arial" panose="020B0604020202020204" pitchFamily="34" charset="0"/>
                <a:cs typeface="Arial" panose="020B0604020202020204" pitchFamily="34" charset="0"/>
              </a:rPr>
              <a:t>“İlk Altı Aylık Dönem Puanı” </a:t>
            </a:r>
            <a:r>
              <a:rPr lang="tr-TR" sz="1580" dirty="0">
                <a:latin typeface="Arial" panose="020B0604020202020204" pitchFamily="34" charset="0"/>
                <a:cs typeface="Arial" panose="020B0604020202020204" pitchFamily="34" charset="0"/>
              </a:rPr>
              <a:t>olarak yayınlanır. </a:t>
            </a:r>
          </a:p>
          <a:p>
            <a:pPr lvl="1">
              <a:lnSpc>
                <a:spcPct val="150000"/>
              </a:lnSpc>
              <a:spcBef>
                <a:spcPts val="0"/>
              </a:spcBef>
            </a:pPr>
            <a:endParaRPr lang="tr-TR" sz="1580"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 xmlns:a16="http://schemas.microsoft.com/office/drawing/2014/main" id="{81A7DBD1-53A8-432E-A9E9-2406DA86645E}"/>
              </a:ext>
            </a:extLst>
          </p:cNvPr>
          <p:cNvSpPr txBox="1"/>
          <p:nvPr/>
        </p:nvSpPr>
        <p:spPr>
          <a:xfrm>
            <a:off x="1350844" y="3466635"/>
            <a:ext cx="2524604"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tr-TR" sz="1579" b="1" i="1" dirty="0">
                <a:solidFill>
                  <a:schemeClr val="bg1"/>
                </a:solidFill>
                <a:latin typeface="Arial" panose="020B0604020202020204" pitchFamily="34" charset="0"/>
                <a:cs typeface="Arial" panose="020B0604020202020204" pitchFamily="34" charset="0"/>
              </a:rPr>
              <a:t>İlk Dönem Puanı: A</a:t>
            </a:r>
          </a:p>
        </p:txBody>
      </p:sp>
      <p:sp>
        <p:nvSpPr>
          <p:cNvPr id="9" name="Metin kutusu 8">
            <a:extLst>
              <a:ext uri="{FF2B5EF4-FFF2-40B4-BE49-F238E27FC236}">
                <a16:creationId xmlns="" xmlns:a16="http://schemas.microsoft.com/office/drawing/2014/main" id="{A7A248D7-D502-40CF-8363-6B1C2E80824B}"/>
              </a:ext>
            </a:extLst>
          </p:cNvPr>
          <p:cNvSpPr txBox="1"/>
          <p:nvPr/>
        </p:nvSpPr>
        <p:spPr>
          <a:xfrm>
            <a:off x="1350844" y="4832889"/>
            <a:ext cx="2524604"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tr-TR" sz="1579" b="1" i="1" dirty="0">
                <a:solidFill>
                  <a:schemeClr val="bg1"/>
                </a:solidFill>
                <a:latin typeface="Arial" panose="020B0604020202020204" pitchFamily="34" charset="0"/>
                <a:cs typeface="Arial" panose="020B0604020202020204" pitchFamily="34" charset="0"/>
              </a:rPr>
              <a:t>İkinci Dönem Puanı: B</a:t>
            </a:r>
          </a:p>
        </p:txBody>
      </p:sp>
      <p:sp>
        <p:nvSpPr>
          <p:cNvPr id="10" name="Sağ Ok 6">
            <a:extLst>
              <a:ext uri="{FF2B5EF4-FFF2-40B4-BE49-F238E27FC236}">
                <a16:creationId xmlns="" xmlns:a16="http://schemas.microsoft.com/office/drawing/2014/main" id="{5E62D98B-10E8-4C13-A2E1-94ED4B31CACA}"/>
              </a:ext>
            </a:extLst>
          </p:cNvPr>
          <p:cNvSpPr/>
          <p:nvPr/>
        </p:nvSpPr>
        <p:spPr>
          <a:xfrm>
            <a:off x="3955636" y="4868464"/>
            <a:ext cx="858018" cy="288311"/>
          </a:xfrm>
          <a:prstGeom prst="right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bg1"/>
              </a:solidFill>
            </a:endParaRPr>
          </a:p>
        </p:txBody>
      </p:sp>
      <p:sp>
        <p:nvSpPr>
          <p:cNvPr id="11" name="Metin kutusu 10">
            <a:extLst>
              <a:ext uri="{FF2B5EF4-FFF2-40B4-BE49-F238E27FC236}">
                <a16:creationId xmlns="" xmlns:a16="http://schemas.microsoft.com/office/drawing/2014/main" id="{A98550D8-40C0-4254-8DED-5B12A5B649E4}"/>
              </a:ext>
            </a:extLst>
          </p:cNvPr>
          <p:cNvSpPr txBox="1"/>
          <p:nvPr/>
        </p:nvSpPr>
        <p:spPr>
          <a:xfrm>
            <a:off x="4892506" y="4832889"/>
            <a:ext cx="4188518"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579" b="1" i="1" dirty="0">
                <a:solidFill>
                  <a:schemeClr val="bg1"/>
                </a:solidFill>
                <a:latin typeface="Arial" panose="020B0604020202020204" pitchFamily="34" charset="0"/>
                <a:cs typeface="Arial" panose="020B0604020202020204" pitchFamily="34" charset="0"/>
              </a:rPr>
              <a:t>İlk Altı Aylık Dönem Puanı: (A+B)/2</a:t>
            </a:r>
          </a:p>
        </p:txBody>
      </p:sp>
    </p:spTree>
    <p:extLst>
      <p:ext uri="{BB962C8B-B14F-4D97-AF65-F5344CB8AC3E}">
        <p14:creationId xmlns:p14="http://schemas.microsoft.com/office/powerpoint/2010/main" val="234942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244826" y="1098621"/>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DÖNEMSEL PUANLANDIRMA SİSTEMİ</a:t>
            </a:r>
          </a:p>
        </p:txBody>
      </p:sp>
      <p:sp>
        <p:nvSpPr>
          <p:cNvPr id="8" name="İçerik Yer Tutucusu 2">
            <a:extLst>
              <a:ext uri="{FF2B5EF4-FFF2-40B4-BE49-F238E27FC236}">
                <a16:creationId xmlns="" xmlns:a16="http://schemas.microsoft.com/office/drawing/2014/main" id="{C1BA8910-28CD-405B-B7B3-04222EF5DD8A}"/>
              </a:ext>
            </a:extLst>
          </p:cNvPr>
          <p:cNvSpPr txBox="1">
            <a:spLocks/>
          </p:cNvSpPr>
          <p:nvPr/>
        </p:nvSpPr>
        <p:spPr>
          <a:xfrm>
            <a:off x="112265" y="2251242"/>
            <a:ext cx="9502013" cy="4176982"/>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1">
              <a:lnSpc>
                <a:spcPct val="150000"/>
              </a:lnSpc>
              <a:spcBef>
                <a:spcPts val="0"/>
              </a:spcBef>
            </a:pPr>
            <a:r>
              <a:rPr lang="tr-TR" sz="1579">
                <a:latin typeface="Arial" panose="020B0604020202020204" pitchFamily="34" charset="0"/>
                <a:cs typeface="Arial" panose="020B0604020202020204" pitchFamily="34" charset="0"/>
              </a:rPr>
              <a:t>3. dönem eylemlerin puan toplamının aritmetik ortalaması alınır ve elde edilen 3. dönem puanı, 2. dönem puanı ve 1. dönem puanının aritmetik ortalaması </a:t>
            </a:r>
            <a:r>
              <a:rPr lang="tr-TR" sz="1579" b="1" i="1">
                <a:solidFill>
                  <a:srgbClr val="C00000"/>
                </a:solidFill>
                <a:latin typeface="Arial" panose="020B0604020202020204" pitchFamily="34" charset="0"/>
                <a:cs typeface="Arial" panose="020B0604020202020204" pitchFamily="34" charset="0"/>
              </a:rPr>
              <a:t>“İlk Dokuz Aylık Dönem Puanı” </a:t>
            </a:r>
            <a:r>
              <a:rPr lang="tr-TR" sz="1579">
                <a:latin typeface="Arial" panose="020B0604020202020204" pitchFamily="34" charset="0"/>
                <a:cs typeface="Arial" panose="020B0604020202020204" pitchFamily="34" charset="0"/>
              </a:rPr>
              <a:t>olarak yayınlanır.</a:t>
            </a:r>
          </a:p>
          <a:p>
            <a:pPr marL="400964" lvl="1" indent="0">
              <a:lnSpc>
                <a:spcPct val="150000"/>
              </a:lnSpc>
              <a:spcBef>
                <a:spcPts val="0"/>
              </a:spcBef>
              <a:buFont typeface="Arial" panose="020B0604020202020204" pitchFamily="34" charset="0"/>
              <a:buNone/>
            </a:pPr>
            <a:endParaRPr lang="tr-TR" sz="1579">
              <a:latin typeface="Arial" panose="020B0604020202020204" pitchFamily="34" charset="0"/>
              <a:cs typeface="Arial" panose="020B0604020202020204" pitchFamily="34" charset="0"/>
            </a:endParaRPr>
          </a:p>
          <a:p>
            <a:pPr marL="400964" lvl="1" indent="0">
              <a:lnSpc>
                <a:spcPct val="150000"/>
              </a:lnSpc>
              <a:spcBef>
                <a:spcPts val="0"/>
              </a:spcBef>
              <a:buFont typeface="Arial" panose="020B0604020202020204" pitchFamily="34" charset="0"/>
              <a:buNone/>
            </a:pPr>
            <a:endParaRPr lang="tr-TR" sz="1579">
              <a:latin typeface="Arial" panose="020B0604020202020204" pitchFamily="34" charset="0"/>
              <a:cs typeface="Arial" panose="020B0604020202020204" pitchFamily="34" charset="0"/>
            </a:endParaRPr>
          </a:p>
          <a:p>
            <a:pPr lvl="1">
              <a:lnSpc>
                <a:spcPct val="150000"/>
              </a:lnSpc>
              <a:spcBef>
                <a:spcPts val="0"/>
              </a:spcBef>
            </a:pPr>
            <a:r>
              <a:rPr lang="tr-TR" sz="1579">
                <a:latin typeface="Arial" panose="020B0604020202020204" pitchFamily="34" charset="0"/>
                <a:cs typeface="Arial" panose="020B0604020202020204" pitchFamily="34" charset="0"/>
              </a:rPr>
              <a:t>4. dönem eylemlerin puan toplamının aritmetik ortalaması alınır. Elde edilen 4. Dönem puanı, 3. Dönem puanı, 2. Dönem puanı ve 1. Dönem puanının aritmetik ortalaması </a:t>
            </a:r>
            <a:r>
              <a:rPr lang="tr-TR" sz="1579" b="1" i="1">
                <a:solidFill>
                  <a:srgbClr val="C00000"/>
                </a:solidFill>
                <a:latin typeface="Arial" panose="020B0604020202020204" pitchFamily="34" charset="0"/>
                <a:cs typeface="Arial" panose="020B0604020202020204" pitchFamily="34" charset="0"/>
              </a:rPr>
              <a:t>“Yıl Sonu Puanı” </a:t>
            </a:r>
            <a:r>
              <a:rPr lang="tr-TR" sz="1579">
                <a:latin typeface="Arial" panose="020B0604020202020204" pitchFamily="34" charset="0"/>
                <a:cs typeface="Arial" panose="020B0604020202020204" pitchFamily="34" charset="0"/>
              </a:rPr>
              <a:t>olarak yayınlanır.</a:t>
            </a:r>
            <a:endParaRPr lang="tr-TR" sz="1579" dirty="0">
              <a:latin typeface="Arial" panose="020B0604020202020204" pitchFamily="34" charset="0"/>
              <a:cs typeface="Arial" panose="020B0604020202020204" pitchFamily="34" charset="0"/>
            </a:endParaRPr>
          </a:p>
        </p:txBody>
      </p:sp>
      <p:sp>
        <p:nvSpPr>
          <p:cNvPr id="12" name="Metin kutusu 11">
            <a:extLst>
              <a:ext uri="{FF2B5EF4-FFF2-40B4-BE49-F238E27FC236}">
                <a16:creationId xmlns="" xmlns:a16="http://schemas.microsoft.com/office/drawing/2014/main" id="{23743C49-3B83-42E8-98B2-6A73C2408685}"/>
              </a:ext>
            </a:extLst>
          </p:cNvPr>
          <p:cNvSpPr txBox="1"/>
          <p:nvPr/>
        </p:nvSpPr>
        <p:spPr>
          <a:xfrm>
            <a:off x="998347" y="3556320"/>
            <a:ext cx="2713163"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tr-TR" sz="1579" b="1" i="1" dirty="0">
                <a:solidFill>
                  <a:schemeClr val="bg1"/>
                </a:solidFill>
                <a:latin typeface="Arial" panose="020B0604020202020204" pitchFamily="34" charset="0"/>
                <a:cs typeface="Arial" panose="020B0604020202020204" pitchFamily="34" charset="0"/>
              </a:rPr>
              <a:t>Üçüncü Dönem Puanı: C</a:t>
            </a:r>
          </a:p>
        </p:txBody>
      </p:sp>
      <p:sp>
        <p:nvSpPr>
          <p:cNvPr id="13" name="Sağ Ok 9">
            <a:extLst>
              <a:ext uri="{FF2B5EF4-FFF2-40B4-BE49-F238E27FC236}">
                <a16:creationId xmlns="" xmlns:a16="http://schemas.microsoft.com/office/drawing/2014/main" id="{F9F8A969-9D8A-4E3A-9C36-6F578C9269E6}"/>
              </a:ext>
            </a:extLst>
          </p:cNvPr>
          <p:cNvSpPr/>
          <p:nvPr/>
        </p:nvSpPr>
        <p:spPr>
          <a:xfrm>
            <a:off x="3806889" y="3597103"/>
            <a:ext cx="718354" cy="294565"/>
          </a:xfrm>
          <a:prstGeom prst="right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bg1"/>
              </a:solidFill>
            </a:endParaRPr>
          </a:p>
        </p:txBody>
      </p:sp>
      <p:sp>
        <p:nvSpPr>
          <p:cNvPr id="14" name="Metin kutusu 13">
            <a:extLst>
              <a:ext uri="{FF2B5EF4-FFF2-40B4-BE49-F238E27FC236}">
                <a16:creationId xmlns="" xmlns:a16="http://schemas.microsoft.com/office/drawing/2014/main" id="{A5BC4F1C-5A02-440A-A480-B60764DC7364}"/>
              </a:ext>
            </a:extLst>
          </p:cNvPr>
          <p:cNvSpPr txBox="1"/>
          <p:nvPr/>
        </p:nvSpPr>
        <p:spPr>
          <a:xfrm>
            <a:off x="4568002" y="3561528"/>
            <a:ext cx="4501353"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579" b="1" i="1" dirty="0">
                <a:solidFill>
                  <a:schemeClr val="bg1"/>
                </a:solidFill>
                <a:latin typeface="Arial" panose="020B0604020202020204" pitchFamily="34" charset="0"/>
                <a:cs typeface="Arial" panose="020B0604020202020204" pitchFamily="34" charset="0"/>
              </a:rPr>
              <a:t>İlk Dokuz Aylık Dönem Puanı: (A+B+C)/3</a:t>
            </a:r>
          </a:p>
        </p:txBody>
      </p:sp>
      <p:sp>
        <p:nvSpPr>
          <p:cNvPr id="15" name="Metin kutusu 14">
            <a:extLst>
              <a:ext uri="{FF2B5EF4-FFF2-40B4-BE49-F238E27FC236}">
                <a16:creationId xmlns="" xmlns:a16="http://schemas.microsoft.com/office/drawing/2014/main" id="{CAD94855-5341-404A-98FD-3F4F381850FF}"/>
              </a:ext>
            </a:extLst>
          </p:cNvPr>
          <p:cNvSpPr txBox="1"/>
          <p:nvPr/>
        </p:nvSpPr>
        <p:spPr>
          <a:xfrm>
            <a:off x="809905" y="5320642"/>
            <a:ext cx="2915681"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tr-TR" sz="1579" b="1" i="1" dirty="0">
                <a:solidFill>
                  <a:schemeClr val="bg1"/>
                </a:solidFill>
                <a:latin typeface="Arial" panose="020B0604020202020204" pitchFamily="34" charset="0"/>
                <a:cs typeface="Arial" panose="020B0604020202020204" pitchFamily="34" charset="0"/>
              </a:rPr>
              <a:t>Dördüncü Dönem Puanı: D</a:t>
            </a:r>
          </a:p>
        </p:txBody>
      </p:sp>
      <p:sp>
        <p:nvSpPr>
          <p:cNvPr id="16" name="Sağ Ok 12">
            <a:extLst>
              <a:ext uri="{FF2B5EF4-FFF2-40B4-BE49-F238E27FC236}">
                <a16:creationId xmlns="" xmlns:a16="http://schemas.microsoft.com/office/drawing/2014/main" id="{087F2E07-82F1-40E7-9BC4-938FED5EB2E0}"/>
              </a:ext>
            </a:extLst>
          </p:cNvPr>
          <p:cNvSpPr/>
          <p:nvPr/>
        </p:nvSpPr>
        <p:spPr>
          <a:xfrm>
            <a:off x="3806889" y="5361425"/>
            <a:ext cx="718353" cy="294565"/>
          </a:xfrm>
          <a:prstGeom prst="rightArrow">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79">
              <a:solidFill>
                <a:schemeClr val="bg1"/>
              </a:solidFill>
            </a:endParaRPr>
          </a:p>
        </p:txBody>
      </p:sp>
      <p:sp>
        <p:nvSpPr>
          <p:cNvPr id="17" name="Metin kutusu 16">
            <a:extLst>
              <a:ext uri="{FF2B5EF4-FFF2-40B4-BE49-F238E27FC236}">
                <a16:creationId xmlns="" xmlns:a16="http://schemas.microsoft.com/office/drawing/2014/main" id="{DA0F4612-B58D-459F-964B-F1A2871A7860}"/>
              </a:ext>
            </a:extLst>
          </p:cNvPr>
          <p:cNvSpPr txBox="1"/>
          <p:nvPr/>
        </p:nvSpPr>
        <p:spPr>
          <a:xfrm>
            <a:off x="4568002" y="5325849"/>
            <a:ext cx="4501353" cy="335348"/>
          </a:xfrm>
          <a:prstGeom prst="rect">
            <a:avLst/>
          </a:prstGeom>
          <a:solidFill>
            <a:schemeClr val="accent2"/>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579" b="1" i="1" dirty="0">
                <a:solidFill>
                  <a:schemeClr val="bg1"/>
                </a:solidFill>
                <a:latin typeface="Arial" panose="020B0604020202020204" pitchFamily="34" charset="0"/>
                <a:cs typeface="Arial" panose="020B0604020202020204" pitchFamily="34" charset="0"/>
              </a:rPr>
              <a:t>Yıl Sonu Puanı: (A+B+C+D)/4</a:t>
            </a:r>
          </a:p>
        </p:txBody>
      </p:sp>
    </p:spTree>
    <p:extLst>
      <p:ext uri="{BB962C8B-B14F-4D97-AF65-F5344CB8AC3E}">
        <p14:creationId xmlns:p14="http://schemas.microsoft.com/office/powerpoint/2010/main" val="411994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EF9F4E0B-789D-4B52-8740-516AE5AE7823}"/>
              </a:ext>
            </a:extLst>
          </p:cNvPr>
          <p:cNvPicPr>
            <a:picLocks noChangeAspect="1"/>
          </p:cNvPicPr>
          <p:nvPr/>
        </p:nvPicPr>
        <p:blipFill>
          <a:blip r:embed="rId2"/>
          <a:stretch>
            <a:fillRect/>
          </a:stretch>
        </p:blipFill>
        <p:spPr>
          <a:xfrm>
            <a:off x="2349151" y="3746588"/>
            <a:ext cx="6829060" cy="3414530"/>
          </a:xfrm>
          <a:prstGeom prst="rect">
            <a:avLst/>
          </a:prstGeom>
        </p:spPr>
      </p:pic>
      <p:sp>
        <p:nvSpPr>
          <p:cNvPr id="4" name="Yuvarlatılmış Dikdörtgen 6">
            <a:extLst>
              <a:ext uri="{FF2B5EF4-FFF2-40B4-BE49-F238E27FC236}">
                <a16:creationId xmlns="" xmlns:a16="http://schemas.microsoft.com/office/drawing/2014/main" id="{04582288-FC47-4F67-B66E-82A64EDB0BF9}"/>
              </a:ext>
            </a:extLst>
          </p:cNvPr>
          <p:cNvSpPr/>
          <p:nvPr/>
        </p:nvSpPr>
        <p:spPr>
          <a:xfrm>
            <a:off x="244826" y="1098621"/>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EYLEM BAZLI PUANLANDIRMA SİSTEMİ</a:t>
            </a:r>
          </a:p>
        </p:txBody>
      </p:sp>
      <p:sp>
        <p:nvSpPr>
          <p:cNvPr id="5" name="Metin kutusu 4">
            <a:extLst>
              <a:ext uri="{FF2B5EF4-FFF2-40B4-BE49-F238E27FC236}">
                <a16:creationId xmlns="" xmlns:a16="http://schemas.microsoft.com/office/drawing/2014/main" id="{9E64E8BA-F023-4D9F-8D6F-D053F54318B3}"/>
              </a:ext>
            </a:extLst>
          </p:cNvPr>
          <p:cNvSpPr txBox="1"/>
          <p:nvPr/>
        </p:nvSpPr>
        <p:spPr>
          <a:xfrm>
            <a:off x="303092" y="1955307"/>
            <a:ext cx="9436480" cy="2116926"/>
          </a:xfrm>
          <a:prstGeom prst="rect">
            <a:avLst/>
          </a:prstGeom>
          <a:noFill/>
        </p:spPr>
        <p:txBody>
          <a:bodyPr wrap="square" rtlCol="0">
            <a:spAutoFit/>
          </a:bodyPr>
          <a:lstStyle/>
          <a:p>
            <a:pPr marL="250603" indent="-250603">
              <a:lnSpc>
                <a:spcPct val="150000"/>
              </a:lnSpc>
              <a:buFont typeface="Arial" panose="020B0604020202020204" pitchFamily="34" charset="0"/>
              <a:buChar char="•"/>
            </a:pPr>
            <a:r>
              <a:rPr lang="tr-TR" sz="1754" dirty="0">
                <a:latin typeface="Arial" panose="020B0604020202020204" pitchFamily="34" charset="0"/>
                <a:cs typeface="Arial" panose="020B0604020202020204" pitchFamily="34" charset="0"/>
              </a:rPr>
              <a:t>Eylemler üçer aylık periyodlarda izlenir.</a:t>
            </a:r>
          </a:p>
          <a:p>
            <a:pPr marL="250603" indent="-250603">
              <a:lnSpc>
                <a:spcPct val="150000"/>
              </a:lnSpc>
              <a:buFont typeface="Arial" panose="020B0604020202020204" pitchFamily="34" charset="0"/>
              <a:buChar char="•"/>
            </a:pPr>
            <a:r>
              <a:rPr lang="tr-TR" sz="1754" dirty="0">
                <a:latin typeface="Arial" panose="020B0604020202020204" pitchFamily="34" charset="0"/>
                <a:cs typeface="Arial" panose="020B0604020202020204" pitchFamily="34" charset="0"/>
              </a:rPr>
              <a:t>Eylemin </a:t>
            </a:r>
            <a:r>
              <a:rPr lang="tr-TR" sz="1754" dirty="0" smtClean="0">
                <a:latin typeface="Arial" panose="020B0604020202020204" pitchFamily="34" charset="0"/>
                <a:cs typeface="Arial" panose="020B0604020202020204" pitchFamily="34" charset="0"/>
              </a:rPr>
              <a:t>Tamamlandı olarak değerlendirilebilmesi </a:t>
            </a:r>
            <a:r>
              <a:rPr lang="tr-TR" sz="1754" dirty="0">
                <a:latin typeface="Arial" panose="020B0604020202020204" pitchFamily="34" charset="0"/>
                <a:cs typeface="Arial" panose="020B0604020202020204" pitchFamily="34" charset="0"/>
              </a:rPr>
              <a:t>için </a:t>
            </a:r>
            <a:r>
              <a:rPr lang="tr-TR" sz="1754" dirty="0" smtClean="0">
                <a:latin typeface="Arial" panose="020B0604020202020204" pitchFamily="34" charset="0"/>
                <a:cs typeface="Arial" panose="020B0604020202020204" pitchFamily="34" charset="0"/>
              </a:rPr>
              <a:t>ilgili Çeyrek dönemde İç </a:t>
            </a:r>
            <a:r>
              <a:rPr lang="tr-TR" sz="1754" dirty="0">
                <a:latin typeface="Arial" panose="020B0604020202020204" pitchFamily="34" charset="0"/>
                <a:cs typeface="Arial" panose="020B0604020202020204" pitchFamily="34" charset="0"/>
              </a:rPr>
              <a:t>Kontrol Eylem İzleme ve Değerlendirme Programı </a:t>
            </a:r>
            <a:r>
              <a:rPr lang="tr-TR" sz="1754" smtClean="0">
                <a:latin typeface="Arial" panose="020B0604020202020204" pitchFamily="34" charset="0"/>
                <a:cs typeface="Arial" panose="020B0604020202020204" pitchFamily="34" charset="0"/>
              </a:rPr>
              <a:t>üzerinden uygun veri </a:t>
            </a:r>
            <a:r>
              <a:rPr lang="tr-TR" sz="1754" dirty="0" smtClean="0">
                <a:latin typeface="Arial" panose="020B0604020202020204" pitchFamily="34" charset="0"/>
                <a:cs typeface="Arial" panose="020B0604020202020204" pitchFamily="34" charset="0"/>
              </a:rPr>
              <a:t>girişlerinin yapılmış, ilgili eklerin eklenmiş ve İl Sağlık Müdürü/Genel Müdür/Başkan tarafından onaylanmış olması </a:t>
            </a:r>
            <a:r>
              <a:rPr lang="tr-TR" sz="1754" dirty="0">
                <a:latin typeface="Arial" panose="020B0604020202020204" pitchFamily="34" charset="0"/>
                <a:cs typeface="Arial" panose="020B0604020202020204" pitchFamily="34" charset="0"/>
              </a:rPr>
              <a:t>gerekmektedir.</a:t>
            </a:r>
          </a:p>
        </p:txBody>
      </p:sp>
    </p:spTree>
    <p:extLst>
      <p:ext uri="{BB962C8B-B14F-4D97-AF65-F5344CB8AC3E}">
        <p14:creationId xmlns:p14="http://schemas.microsoft.com/office/powerpoint/2010/main" val="24697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24826" y="1040421"/>
            <a:ext cx="9634389" cy="803465"/>
          </a:xfrm>
        </p:spPr>
        <p:txBody>
          <a:bodyPr/>
          <a:lstStyle/>
          <a:p>
            <a:pPr algn="l"/>
            <a:r>
              <a:rPr lang="tr-TR" dirty="0"/>
              <a:t>EYLEM BAZLI PUANLANDIRMA SİSTEMİ</a:t>
            </a:r>
          </a:p>
        </p:txBody>
      </p:sp>
      <p:pic>
        <p:nvPicPr>
          <p:cNvPr id="1026" name="Picture 2" descr="aÃ§Ä±k kitap ile ilgili gÃ¶rsel sonucu"/>
          <p:cNvPicPr>
            <a:picLocks noChangeAspect="1" noChangeArrowheads="1"/>
          </p:cNvPicPr>
          <p:nvPr/>
        </p:nvPicPr>
        <p:blipFill rotWithShape="1">
          <a:blip r:embed="rId2">
            <a:duotone>
              <a:prstClr val="black"/>
              <a:srgbClr val="33CCCC">
                <a:tint val="45000"/>
                <a:satMod val="400000"/>
              </a:srgbClr>
            </a:duotone>
            <a:extLst>
              <a:ext uri="{28A0092B-C50C-407E-A947-70E740481C1C}">
                <a14:useLocalDpi xmlns:a14="http://schemas.microsoft.com/office/drawing/2010/main" val="0"/>
              </a:ext>
            </a:extLst>
          </a:blip>
          <a:srcRect t="2353"/>
          <a:stretch/>
        </p:blipFill>
        <p:spPr bwMode="auto">
          <a:xfrm>
            <a:off x="232548" y="1954896"/>
            <a:ext cx="9951404" cy="486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53835" y="2002708"/>
            <a:ext cx="4188608" cy="4435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dirty="0">
              <a:solidFill>
                <a:schemeClr val="tx1"/>
              </a:solidFill>
            </a:endParaRPr>
          </a:p>
        </p:txBody>
      </p:sp>
      <p:pic>
        <p:nvPicPr>
          <p:cNvPr id="5" name="Resim 4"/>
          <p:cNvPicPr>
            <a:picLocks noChangeAspect="1"/>
          </p:cNvPicPr>
          <p:nvPr/>
        </p:nvPicPr>
        <p:blipFill>
          <a:blip r:embed="rId3"/>
          <a:stretch>
            <a:fillRect/>
          </a:stretch>
        </p:blipFill>
        <p:spPr>
          <a:xfrm>
            <a:off x="5353834" y="2054329"/>
            <a:ext cx="4188608" cy="301938"/>
          </a:xfrm>
          <a:prstGeom prst="rect">
            <a:avLst/>
          </a:prstGeom>
        </p:spPr>
      </p:pic>
      <p:sp>
        <p:nvSpPr>
          <p:cNvPr id="7" name="Dikdörtgen 6"/>
          <p:cNvSpPr/>
          <p:nvPr/>
        </p:nvSpPr>
        <p:spPr>
          <a:xfrm>
            <a:off x="6260172" y="3172718"/>
            <a:ext cx="2054647" cy="16023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21" dirty="0">
                <a:solidFill>
                  <a:schemeClr val="tx1"/>
                </a:solidFill>
              </a:rPr>
              <a:t>Planlanan sözleşmeli yönetici gösterge kartı puanlandırma sisteminde;</a:t>
            </a:r>
          </a:p>
          <a:p>
            <a:pPr algn="ctr"/>
            <a:endParaRPr lang="tr-TR" sz="1221" dirty="0">
              <a:solidFill>
                <a:schemeClr val="tx1"/>
              </a:solidFill>
            </a:endParaRPr>
          </a:p>
          <a:p>
            <a:pPr algn="ctr"/>
            <a:r>
              <a:rPr lang="tr-TR" sz="1221" dirty="0">
                <a:solidFill>
                  <a:schemeClr val="tx1"/>
                </a:solidFill>
              </a:rPr>
              <a:t>cezalandırmaya yönelik değil teşvik etmeye yönelik bir yapı oluşturulmuştur.</a:t>
            </a:r>
          </a:p>
          <a:p>
            <a:pPr algn="ctr"/>
            <a:endParaRPr lang="tr-TR" sz="1221" dirty="0"/>
          </a:p>
        </p:txBody>
      </p:sp>
      <p:pic>
        <p:nvPicPr>
          <p:cNvPr id="20" name="İçerik Yer Tutucusu 4"/>
          <p:cNvPicPr>
            <a:picLocks noGrp="1" noChangeAspect="1"/>
          </p:cNvPicPr>
          <p:nvPr>
            <p:ph idx="1"/>
          </p:nvPr>
        </p:nvPicPr>
        <p:blipFill rotWithShape="1">
          <a:blip r:embed="rId4"/>
          <a:srcRect l="54890" t="23681" r="31132" b="68102"/>
          <a:stretch/>
        </p:blipFill>
        <p:spPr>
          <a:xfrm>
            <a:off x="5587791" y="2655872"/>
            <a:ext cx="3943029" cy="1227598"/>
          </a:xfrm>
          <a:prstGeom prst="rect">
            <a:avLst/>
          </a:prstGeom>
        </p:spPr>
      </p:pic>
      <p:pic>
        <p:nvPicPr>
          <p:cNvPr id="22" name="İçerik Yer Tutucusu 4"/>
          <p:cNvPicPr>
            <a:picLocks noChangeAspect="1"/>
          </p:cNvPicPr>
          <p:nvPr/>
        </p:nvPicPr>
        <p:blipFill rotWithShape="1">
          <a:blip r:embed="rId4"/>
          <a:srcRect l="54890" t="32888" r="31132" b="56221"/>
          <a:stretch/>
        </p:blipFill>
        <p:spPr>
          <a:xfrm>
            <a:off x="5587791" y="3132826"/>
            <a:ext cx="3966271" cy="1829333"/>
          </a:xfrm>
          <a:prstGeom prst="rect">
            <a:avLst/>
          </a:prstGeom>
        </p:spPr>
      </p:pic>
      <p:pic>
        <p:nvPicPr>
          <p:cNvPr id="25" name="İçerik Yer Tutucusu 4"/>
          <p:cNvPicPr>
            <a:picLocks noChangeAspect="1"/>
          </p:cNvPicPr>
          <p:nvPr/>
        </p:nvPicPr>
        <p:blipFill rotWithShape="1">
          <a:blip r:embed="rId4"/>
          <a:srcRect l="54890" t="44174" r="32346" b="40876"/>
          <a:stretch/>
        </p:blipFill>
        <p:spPr>
          <a:xfrm>
            <a:off x="5563881" y="3799122"/>
            <a:ext cx="3978561" cy="2200903"/>
          </a:xfrm>
          <a:prstGeom prst="rect">
            <a:avLst/>
          </a:prstGeom>
        </p:spPr>
      </p:pic>
      <p:pic>
        <p:nvPicPr>
          <p:cNvPr id="8" name="Resim 7"/>
          <p:cNvPicPr>
            <a:picLocks noChangeAspect="1"/>
          </p:cNvPicPr>
          <p:nvPr/>
        </p:nvPicPr>
        <p:blipFill>
          <a:blip r:embed="rId5"/>
          <a:stretch>
            <a:fillRect/>
          </a:stretch>
        </p:blipFill>
        <p:spPr>
          <a:xfrm>
            <a:off x="1162735" y="1997545"/>
            <a:ext cx="4113124" cy="4445574"/>
          </a:xfrm>
          <a:prstGeom prst="rect">
            <a:avLst/>
          </a:prstGeom>
        </p:spPr>
      </p:pic>
      <p:sp>
        <p:nvSpPr>
          <p:cNvPr id="23" name="Sağ Ok 22"/>
          <p:cNvSpPr/>
          <p:nvPr/>
        </p:nvSpPr>
        <p:spPr>
          <a:xfrm>
            <a:off x="4991067" y="3955042"/>
            <a:ext cx="507315" cy="130532"/>
          </a:xfrm>
          <a:prstGeom prst="rightArrow">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a:p>
        </p:txBody>
      </p:sp>
      <p:pic>
        <p:nvPicPr>
          <p:cNvPr id="30" name="Resim 29"/>
          <p:cNvPicPr>
            <a:picLocks noChangeAspect="1"/>
          </p:cNvPicPr>
          <p:nvPr/>
        </p:nvPicPr>
        <p:blipFill>
          <a:blip r:embed="rId6"/>
          <a:stretch>
            <a:fillRect/>
          </a:stretch>
        </p:blipFill>
        <p:spPr>
          <a:xfrm>
            <a:off x="5560176" y="4670048"/>
            <a:ext cx="3982265" cy="1764580"/>
          </a:xfrm>
          <a:prstGeom prst="rect">
            <a:avLst/>
          </a:prstGeom>
        </p:spPr>
      </p:pic>
      <p:sp>
        <p:nvSpPr>
          <p:cNvPr id="17" name="Sağ Ok 16"/>
          <p:cNvSpPr/>
          <p:nvPr/>
        </p:nvSpPr>
        <p:spPr>
          <a:xfrm>
            <a:off x="4988364" y="3246608"/>
            <a:ext cx="507315" cy="130532"/>
          </a:xfrm>
          <a:prstGeom prst="rightArrow">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a:p>
        </p:txBody>
      </p:sp>
      <p:sp>
        <p:nvSpPr>
          <p:cNvPr id="18" name="Sağ Ok 17"/>
          <p:cNvSpPr/>
          <p:nvPr/>
        </p:nvSpPr>
        <p:spPr>
          <a:xfrm>
            <a:off x="4988364" y="4807571"/>
            <a:ext cx="507315" cy="130532"/>
          </a:xfrm>
          <a:prstGeom prst="rightArrow">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a:p>
        </p:txBody>
      </p:sp>
      <p:sp>
        <p:nvSpPr>
          <p:cNvPr id="19" name="Sağ Ok 18"/>
          <p:cNvSpPr/>
          <p:nvPr/>
        </p:nvSpPr>
        <p:spPr>
          <a:xfrm>
            <a:off x="4974887" y="5649607"/>
            <a:ext cx="507315" cy="130532"/>
          </a:xfrm>
          <a:prstGeom prst="rightArrow">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a:p>
        </p:txBody>
      </p:sp>
    </p:spTree>
    <p:extLst>
      <p:ext uri="{BB962C8B-B14F-4D97-AF65-F5344CB8AC3E}">
        <p14:creationId xmlns:p14="http://schemas.microsoft.com/office/powerpoint/2010/main" val="16926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3" grpId="1" animBg="1"/>
      <p:bldP spid="17" grpId="0" animBg="1"/>
      <p:bldP spid="17" grpId="1" animBg="1"/>
      <p:bldP spid="18" grpId="0" animBg="1"/>
      <p:bldP spid="18" grpId="1"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EYLEM BAZLI PUANLANDIRMA SİSTEMİ</a:t>
            </a:r>
          </a:p>
        </p:txBody>
      </p:sp>
      <p:pic>
        <p:nvPicPr>
          <p:cNvPr id="1026" name="Picture 2" descr="aÃ§Ä±k kitap ile ilgili gÃ¶rsel sonucu"/>
          <p:cNvPicPr>
            <a:picLocks noChangeAspect="1" noChangeArrowheads="1"/>
          </p:cNvPicPr>
          <p:nvPr/>
        </p:nvPicPr>
        <p:blipFill rotWithShape="1">
          <a:blip r:embed="rId2">
            <a:duotone>
              <a:prstClr val="black"/>
              <a:srgbClr val="33CCCC">
                <a:tint val="45000"/>
                <a:satMod val="400000"/>
              </a:srgbClr>
            </a:duotone>
            <a:extLst>
              <a:ext uri="{28A0092B-C50C-407E-A947-70E740481C1C}">
                <a14:useLocalDpi xmlns:a14="http://schemas.microsoft.com/office/drawing/2010/main" val="0"/>
              </a:ext>
            </a:extLst>
          </a:blip>
          <a:srcRect t="2353"/>
          <a:stretch/>
        </p:blipFill>
        <p:spPr bwMode="auto">
          <a:xfrm>
            <a:off x="232548" y="1833593"/>
            <a:ext cx="9964768" cy="486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53835" y="1881405"/>
            <a:ext cx="4188608" cy="4435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21" dirty="0">
              <a:solidFill>
                <a:schemeClr val="tx1"/>
              </a:solidFill>
            </a:endParaRPr>
          </a:p>
        </p:txBody>
      </p:sp>
      <p:pic>
        <p:nvPicPr>
          <p:cNvPr id="5" name="Resim 4"/>
          <p:cNvPicPr>
            <a:picLocks noChangeAspect="1"/>
          </p:cNvPicPr>
          <p:nvPr/>
        </p:nvPicPr>
        <p:blipFill>
          <a:blip r:embed="rId3"/>
          <a:stretch>
            <a:fillRect/>
          </a:stretch>
        </p:blipFill>
        <p:spPr>
          <a:xfrm>
            <a:off x="5353834" y="1933026"/>
            <a:ext cx="4188608" cy="301938"/>
          </a:xfrm>
          <a:prstGeom prst="rect">
            <a:avLst/>
          </a:prstGeom>
        </p:spPr>
      </p:pic>
      <p:pic>
        <p:nvPicPr>
          <p:cNvPr id="8" name="Resim 7"/>
          <p:cNvPicPr>
            <a:picLocks noChangeAspect="1"/>
          </p:cNvPicPr>
          <p:nvPr/>
        </p:nvPicPr>
        <p:blipFill>
          <a:blip r:embed="rId4"/>
          <a:stretch>
            <a:fillRect/>
          </a:stretch>
        </p:blipFill>
        <p:spPr>
          <a:xfrm>
            <a:off x="1162735" y="1876242"/>
            <a:ext cx="4113124" cy="4445574"/>
          </a:xfrm>
          <a:prstGeom prst="rect">
            <a:avLst/>
          </a:prstGeom>
        </p:spPr>
      </p:pic>
      <p:sp>
        <p:nvSpPr>
          <p:cNvPr id="21" name="Dikdörtgen 20"/>
          <p:cNvSpPr/>
          <p:nvPr/>
        </p:nvSpPr>
        <p:spPr>
          <a:xfrm>
            <a:off x="1162736" y="2351663"/>
            <a:ext cx="4113124" cy="3533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1579" dirty="0">
                <a:solidFill>
                  <a:schemeClr val="tx1"/>
                </a:solidFill>
              </a:rPr>
              <a:t>Tanımlanan eylemlerin yıl içerisinde </a:t>
            </a:r>
            <a:r>
              <a:rPr lang="tr-TR" sz="1579">
                <a:solidFill>
                  <a:schemeClr val="tx1"/>
                </a:solidFill>
              </a:rPr>
              <a:t>tamamlanması gerektiğinden</a:t>
            </a:r>
            <a:endParaRPr lang="tr-TR" sz="1579" dirty="0">
              <a:solidFill>
                <a:schemeClr val="tx1"/>
              </a:solidFill>
            </a:endParaRPr>
          </a:p>
          <a:p>
            <a:pPr algn="ctr">
              <a:lnSpc>
                <a:spcPct val="150000"/>
              </a:lnSpc>
            </a:pPr>
            <a:r>
              <a:rPr lang="tr-TR" sz="1579" dirty="0">
                <a:solidFill>
                  <a:schemeClr val="tx1"/>
                </a:solidFill>
              </a:rPr>
              <a:t>Eğer tamamlanmaz ise </a:t>
            </a:r>
          </a:p>
          <a:p>
            <a:pPr algn="ctr">
              <a:lnSpc>
                <a:spcPct val="150000"/>
              </a:lnSpc>
            </a:pPr>
            <a:r>
              <a:rPr lang="tr-TR" sz="1579" dirty="0">
                <a:solidFill>
                  <a:schemeClr val="tx1"/>
                </a:solidFill>
              </a:rPr>
              <a:t>her çeyrek dönem için </a:t>
            </a:r>
          </a:p>
          <a:p>
            <a:pPr algn="ctr">
              <a:lnSpc>
                <a:spcPct val="150000"/>
              </a:lnSpc>
            </a:pPr>
            <a:r>
              <a:rPr lang="tr-TR" sz="2105" dirty="0">
                <a:solidFill>
                  <a:schemeClr val="tx1"/>
                </a:solidFill>
              </a:rPr>
              <a:t>%0 </a:t>
            </a:r>
          </a:p>
          <a:p>
            <a:pPr algn="ctr">
              <a:lnSpc>
                <a:spcPct val="150000"/>
              </a:lnSpc>
            </a:pPr>
            <a:r>
              <a:rPr lang="tr-TR" sz="1579" dirty="0">
                <a:solidFill>
                  <a:schemeClr val="tx1"/>
                </a:solidFill>
              </a:rPr>
              <a:t>olarak değerlendirilir.</a:t>
            </a:r>
          </a:p>
        </p:txBody>
      </p:sp>
      <p:pic>
        <p:nvPicPr>
          <p:cNvPr id="9" name="Resim 8"/>
          <p:cNvPicPr>
            <a:picLocks noChangeAspect="1"/>
          </p:cNvPicPr>
          <p:nvPr/>
        </p:nvPicPr>
        <p:blipFill rotWithShape="1">
          <a:blip r:embed="rId5"/>
          <a:srcRect l="31666" t="54206" r="47963" b="38704"/>
          <a:stretch/>
        </p:blipFill>
        <p:spPr>
          <a:xfrm>
            <a:off x="5592606" y="2797047"/>
            <a:ext cx="3711062" cy="890086"/>
          </a:xfrm>
          <a:prstGeom prst="rect">
            <a:avLst/>
          </a:prstGeom>
        </p:spPr>
      </p:pic>
      <p:pic>
        <p:nvPicPr>
          <p:cNvPr id="10" name="Resim 9"/>
          <p:cNvPicPr>
            <a:picLocks noChangeAspect="1"/>
          </p:cNvPicPr>
          <p:nvPr/>
        </p:nvPicPr>
        <p:blipFill>
          <a:blip r:embed="rId6"/>
          <a:stretch>
            <a:fillRect/>
          </a:stretch>
        </p:blipFill>
        <p:spPr>
          <a:xfrm>
            <a:off x="6372274" y="3926029"/>
            <a:ext cx="2151727" cy="2151727"/>
          </a:xfrm>
          <a:prstGeom prst="rect">
            <a:avLst/>
          </a:prstGeom>
        </p:spPr>
      </p:pic>
    </p:spTree>
    <p:extLst>
      <p:ext uri="{BB962C8B-B14F-4D97-AF65-F5344CB8AC3E}">
        <p14:creationId xmlns:p14="http://schemas.microsoft.com/office/powerpoint/2010/main" val="134327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438434" y="1735494"/>
            <a:ext cx="5814945" cy="5712214"/>
          </a:xfrm>
          <a:prstGeom prst="rect">
            <a:avLst/>
          </a:prstGeom>
        </p:spPr>
      </p:pic>
      <p:sp>
        <p:nvSpPr>
          <p:cNvPr id="6" name="Yuvarlatılmış Dikdörtgen 6">
            <a:extLst>
              <a:ext uri="{FF2B5EF4-FFF2-40B4-BE49-F238E27FC236}">
                <a16:creationId xmlns="" xmlns:a16="http://schemas.microsoft.com/office/drawing/2014/main" id="{04582288-FC47-4F67-B66E-82A64EDB0BF9}"/>
              </a:ext>
            </a:extLst>
          </p:cNvPr>
          <p:cNvSpPr/>
          <p:nvPr/>
        </p:nvSpPr>
        <p:spPr>
          <a:xfrm>
            <a:off x="1187665" y="1296955"/>
            <a:ext cx="8316483" cy="57907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rgbClr val="C00000"/>
                </a:solidFill>
                <a:latin typeface="Arial" panose="020B0604020202020204" pitchFamily="34" charset="0"/>
                <a:cs typeface="Arial" panose="020B0604020202020204" pitchFamily="34" charset="0"/>
              </a:rPr>
              <a:t>MUTEMETLİK İŞLEMLERİ DENETİM TUTANAĞI GÖSTERGE KARTI</a:t>
            </a:r>
            <a:endParaRPr lang="tr-TR"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8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3083009" y="3449163"/>
            <a:ext cx="4525795" cy="1098665"/>
          </a:xfrm>
          <a:prstGeom prst="rect">
            <a:avLst/>
          </a:prstGeom>
        </p:spPr>
        <p:txBody>
          <a:bodyPr>
            <a:normAutofit/>
          </a:bodyPr>
          <a:lstStyle/>
          <a:p>
            <a:pPr algn="l"/>
            <a:r>
              <a:rPr lang="tr-TR" sz="4000" dirty="0">
                <a:solidFill>
                  <a:srgbClr val="C00000"/>
                </a:solidFill>
                <a:latin typeface="Arial" panose="020B0604020202020204" pitchFamily="34" charset="0"/>
                <a:cs typeface="Arial" panose="020B0604020202020204" pitchFamily="34" charset="0"/>
              </a:rPr>
              <a:t>TEŞEKKÜRLER…</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638" y="683187"/>
            <a:ext cx="2884769" cy="2884310"/>
          </a:xfrm>
          <a:prstGeom prst="rect">
            <a:avLst/>
          </a:prstGeom>
        </p:spPr>
      </p:pic>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028650" y="4993635"/>
            <a:ext cx="2354611" cy="2019965"/>
          </a:xfrm>
          <a:prstGeom prst="rect">
            <a:avLst/>
          </a:prstGeom>
        </p:spPr>
      </p:pic>
      <p:cxnSp>
        <p:nvCxnSpPr>
          <p:cNvPr id="7" name="Düz Bağlayıcı 6"/>
          <p:cNvCxnSpPr/>
          <p:nvPr/>
        </p:nvCxnSpPr>
        <p:spPr>
          <a:xfrm>
            <a:off x="2843147" y="5274491"/>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834120" y="5223243"/>
            <a:ext cx="5219059" cy="138499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latin typeface="Times New Roman" panose="02020603050405020304" pitchFamily="18" charset="0"/>
                <a:cs typeface="Times New Roman" panose="02020603050405020304" pitchFamily="18" charset="0"/>
              </a:rPr>
              <a:t>Strateji Geliştirme Başkanlığı</a:t>
            </a:r>
          </a:p>
          <a:p>
            <a:r>
              <a:rPr lang="tr-TR" sz="1200" dirty="0" smtClean="0">
                <a:latin typeface="Times New Roman" panose="02020603050405020304" pitchFamily="18" charset="0"/>
                <a:cs typeface="Times New Roman" panose="02020603050405020304" pitchFamily="18" charset="0"/>
              </a:rPr>
              <a:t>İç Kontrol Dairesi Başkanlığı</a:t>
            </a:r>
          </a:p>
          <a:p>
            <a:r>
              <a:rPr lang="tr-TR" sz="1200" dirty="0">
                <a:latin typeface="Times New Roman" panose="02020603050405020304" pitchFamily="18" charset="0"/>
                <a:cs typeface="Times New Roman" panose="02020603050405020304" pitchFamily="18" charset="0"/>
              </a:rPr>
              <a:t>İç Kontrol Sistemi İzleme ve Değerlendirme Birimi</a:t>
            </a:r>
          </a:p>
          <a:p>
            <a:endParaRPr lang="tr-TR" sz="1200" dirty="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Üniversiteler Mah. Dumlupınar Bulvarı 6001. Cad. No:9 Çankaya/ Ankara 06800</a:t>
            </a:r>
          </a:p>
          <a:p>
            <a:r>
              <a:rPr lang="tr-TR" sz="1200" dirty="0" smtClean="0">
                <a:latin typeface="Times New Roman" panose="02020603050405020304" pitchFamily="18" charset="0"/>
                <a:cs typeface="Times New Roman" panose="02020603050405020304" pitchFamily="18" charset="0"/>
              </a:rPr>
              <a:t>İletişim: 0 (312) 573 72 34</a:t>
            </a:r>
          </a:p>
          <a:p>
            <a:r>
              <a:rPr lang="tr-TR" sz="1200" dirty="0" smtClean="0">
                <a:latin typeface="Times New Roman" panose="02020603050405020304" pitchFamily="18" charset="0"/>
                <a:cs typeface="Times New Roman" panose="02020603050405020304" pitchFamily="18" charset="0"/>
              </a:rPr>
              <a:t>E-posta: strj.ickontrol@saglik.gov.tr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13" y="5131865"/>
            <a:ext cx="1980477" cy="1980160"/>
          </a:xfrm>
          <a:prstGeom prst="rect">
            <a:avLst/>
          </a:prstGeom>
        </p:spPr>
      </p:pic>
      <p:cxnSp>
        <p:nvCxnSpPr>
          <p:cNvPr id="10" name="Düz Bağlayıcı 9"/>
          <p:cNvCxnSpPr/>
          <p:nvPr/>
        </p:nvCxnSpPr>
        <p:spPr>
          <a:xfrm>
            <a:off x="2774503" y="5263716"/>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8125898" y="5272566"/>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058379" y="5274491"/>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899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631574" y="880907"/>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rgbClr val="C00000"/>
                </a:solidFill>
                <a:latin typeface="Times New Roman" panose="02020603050405020304" pitchFamily="18" charset="0"/>
                <a:cs typeface="Times New Roman" panose="02020603050405020304" pitchFamily="18" charset="0"/>
              </a:rPr>
              <a:t>YASAL DAYANAK</a:t>
            </a:r>
          </a:p>
        </p:txBody>
      </p:sp>
      <p:pic>
        <p:nvPicPr>
          <p:cNvPr id="6" name="Resim 5">
            <a:extLst>
              <a:ext uri="{FF2B5EF4-FFF2-40B4-BE49-F238E27FC236}">
                <a16:creationId xmlns="" xmlns:a16="http://schemas.microsoft.com/office/drawing/2014/main" id="{717A896B-96F0-4653-8106-1C09DFDCFD1C}"/>
              </a:ext>
            </a:extLst>
          </p:cNvPr>
          <p:cNvPicPr>
            <a:picLocks noChangeAspect="1"/>
          </p:cNvPicPr>
          <p:nvPr/>
        </p:nvPicPr>
        <p:blipFill rotWithShape="1">
          <a:blip r:embed="rId2"/>
          <a:srcRect l="35139" t="14074" r="36528" b="5432"/>
          <a:stretch/>
        </p:blipFill>
        <p:spPr>
          <a:xfrm>
            <a:off x="287797" y="1911360"/>
            <a:ext cx="4067385" cy="5151911"/>
          </a:xfrm>
          <a:prstGeom prst="rect">
            <a:avLst/>
          </a:prstGeom>
          <a:ln>
            <a:noFill/>
          </a:ln>
          <a:effectLst>
            <a:outerShdw blurRad="292100" dist="139700" dir="2700000" algn="tl" rotWithShape="0">
              <a:srgbClr val="333333">
                <a:alpha val="65000"/>
              </a:srgbClr>
            </a:outerShdw>
          </a:effectLst>
        </p:spPr>
      </p:pic>
      <p:cxnSp>
        <p:nvCxnSpPr>
          <p:cNvPr id="7" name="Dirsek Bağlayıcısı 7">
            <a:extLst>
              <a:ext uri="{FF2B5EF4-FFF2-40B4-BE49-F238E27FC236}">
                <a16:creationId xmlns="" xmlns:a16="http://schemas.microsoft.com/office/drawing/2014/main" id="{F6E562F1-7214-4315-8228-B1696736487F}"/>
              </a:ext>
            </a:extLst>
          </p:cNvPr>
          <p:cNvCxnSpPr/>
          <p:nvPr/>
        </p:nvCxnSpPr>
        <p:spPr>
          <a:xfrm>
            <a:off x="4355182" y="2649894"/>
            <a:ext cx="699410" cy="421025"/>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İçerik Yer Tutucusu 2">
            <a:extLst>
              <a:ext uri="{FF2B5EF4-FFF2-40B4-BE49-F238E27FC236}">
                <a16:creationId xmlns="" xmlns:a16="http://schemas.microsoft.com/office/drawing/2014/main" id="{F579BC68-749F-48C8-8492-69F345B5F79A}"/>
              </a:ext>
            </a:extLst>
          </p:cNvPr>
          <p:cNvSpPr txBox="1">
            <a:spLocks/>
          </p:cNvSpPr>
          <p:nvPr/>
        </p:nvSpPr>
        <p:spPr>
          <a:xfrm>
            <a:off x="5010019" y="1933735"/>
            <a:ext cx="5325781" cy="4377342"/>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tabLst>
                <a:tab pos="184144" algn="l"/>
              </a:tabLst>
            </a:pPr>
            <a:r>
              <a:rPr lang="tr-TR" sz="1579" dirty="0">
                <a:latin typeface="Times New Roman" panose="02020603050405020304" pitchFamily="18" charset="0"/>
                <a:cs typeface="Times New Roman" panose="02020603050405020304" pitchFamily="18" charset="0"/>
              </a:rPr>
              <a:t>	663 sayılı KHK gereği, illerde sağlık hizmetini yürüten sözleşmeli yöneticilerin sözleşme süresince yürüttükleri faaliyetlerin Bakanlığın strateji/hedefleri doğrultusunda, kaynak kullanımı/hizmet sunumu etkililik/verimlilik düzeylerini, ölçülebilir verilere dayalı performans göstergeleri kullanarak izlemek, ölçmek ve değerlendirmek amacıyla  </a:t>
            </a:r>
            <a:r>
              <a:rPr lang="tr-TR" sz="1579" b="1" dirty="0">
                <a:solidFill>
                  <a:srgbClr val="C00000"/>
                </a:solidFill>
                <a:latin typeface="Times New Roman" panose="02020603050405020304" pitchFamily="18" charset="0"/>
                <a:cs typeface="Times New Roman" panose="02020603050405020304" pitchFamily="18" charset="0"/>
              </a:rPr>
              <a:t>”Sözleşmeli Yönetici Performans Değerlendirme Yönergesi” </a:t>
            </a:r>
            <a:r>
              <a:rPr lang="tr-TR" sz="1579" dirty="0">
                <a:latin typeface="Times New Roman" panose="02020603050405020304" pitchFamily="18" charset="0"/>
                <a:cs typeface="Times New Roman" panose="02020603050405020304" pitchFamily="18" charset="0"/>
              </a:rPr>
              <a:t>yürürlüğe girmiştir. </a:t>
            </a:r>
            <a:r>
              <a:rPr lang="tr-TR" sz="1579" i="1" dirty="0">
                <a:latin typeface="Times New Roman" panose="02020603050405020304" pitchFamily="18" charset="0"/>
                <a:cs typeface="Times New Roman" panose="02020603050405020304" pitchFamily="18" charset="0"/>
              </a:rPr>
              <a:t>İl Sağlık Müdürleri, Başkan ve Başkan Yardımcıları… </a:t>
            </a:r>
            <a:r>
              <a:rPr lang="tr-TR" sz="1579" dirty="0">
                <a:latin typeface="Times New Roman" panose="02020603050405020304" pitchFamily="18" charset="0"/>
                <a:cs typeface="Times New Roman" panose="02020603050405020304" pitchFamily="18" charset="0"/>
              </a:rPr>
              <a:t>performansları yönerge ekinde yer alan kriterlere göre izlenerek değerlendirilmektedir. </a:t>
            </a:r>
          </a:p>
          <a:p>
            <a:pPr marL="0" indent="0" algn="just">
              <a:lnSpc>
                <a:spcPct val="130000"/>
              </a:lnSpc>
              <a:spcBef>
                <a:spcPts val="0"/>
              </a:spcBef>
              <a:buFont typeface="Arial" panose="020B0604020202020204" pitchFamily="34" charset="0"/>
              <a:buNone/>
            </a:pPr>
            <a:r>
              <a:rPr lang="tr-TR" sz="1579"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588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631574" y="880907"/>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rgbClr val="C00000"/>
                </a:solidFill>
                <a:latin typeface="Times New Roman" panose="02020603050405020304" pitchFamily="18" charset="0"/>
                <a:cs typeface="Times New Roman" panose="02020603050405020304" pitchFamily="18" charset="0"/>
              </a:rPr>
              <a:t>AMAÇ</a:t>
            </a:r>
          </a:p>
        </p:txBody>
      </p:sp>
      <p:pic>
        <p:nvPicPr>
          <p:cNvPr id="8" name="Resim 7">
            <a:extLst>
              <a:ext uri="{FF2B5EF4-FFF2-40B4-BE49-F238E27FC236}">
                <a16:creationId xmlns="" xmlns:a16="http://schemas.microsoft.com/office/drawing/2014/main" id="{6FD21323-71E7-4AAE-97D5-4D3371BF70FF}"/>
              </a:ext>
            </a:extLst>
          </p:cNvPr>
          <p:cNvPicPr>
            <a:picLocks noChangeAspect="1"/>
          </p:cNvPicPr>
          <p:nvPr/>
        </p:nvPicPr>
        <p:blipFill rotWithShape="1">
          <a:blip r:embed="rId2"/>
          <a:srcRect r="68915"/>
          <a:stretch/>
        </p:blipFill>
        <p:spPr>
          <a:xfrm>
            <a:off x="0" y="2116290"/>
            <a:ext cx="3805594" cy="3848162"/>
          </a:xfrm>
          <a:prstGeom prst="rect">
            <a:avLst/>
          </a:prstGeom>
        </p:spPr>
      </p:pic>
      <p:sp>
        <p:nvSpPr>
          <p:cNvPr id="10" name="Dikdörtgen 9">
            <a:extLst>
              <a:ext uri="{FF2B5EF4-FFF2-40B4-BE49-F238E27FC236}">
                <a16:creationId xmlns="" xmlns:a16="http://schemas.microsoft.com/office/drawing/2014/main" id="{560F95AD-2BCB-464C-ACA6-E012E7AAF88C}"/>
              </a:ext>
            </a:extLst>
          </p:cNvPr>
          <p:cNvSpPr/>
          <p:nvPr/>
        </p:nvSpPr>
        <p:spPr>
          <a:xfrm>
            <a:off x="3969001" y="2457840"/>
            <a:ext cx="6580811" cy="3416320"/>
          </a:xfrm>
          <a:prstGeom prst="rect">
            <a:avLst/>
          </a:prstGeom>
        </p:spPr>
        <p:txBody>
          <a:bodyPr wrap="square">
            <a:spAutoFit/>
          </a:bodyPr>
          <a:lstStyle/>
          <a:p>
            <a:pPr>
              <a:lnSpc>
                <a:spcPct val="150000"/>
              </a:lnSpc>
            </a:pPr>
            <a:r>
              <a:rPr lang="tr-TR" dirty="0">
                <a:latin typeface="Arial" panose="020B0604020202020204" pitchFamily="34" charset="0"/>
                <a:cs typeface="Arial" panose="020B0604020202020204" pitchFamily="34" charset="0"/>
              </a:rPr>
              <a:t>Strateji Geliştirme Başkanlığı İç Kontrol Dairesi </a:t>
            </a:r>
            <a:r>
              <a:rPr lang="tr-TR" dirty="0" smtClean="0">
                <a:latin typeface="Arial" panose="020B0604020202020204" pitchFamily="34" charset="0"/>
                <a:cs typeface="Arial" panose="020B0604020202020204" pitchFamily="34" charset="0"/>
              </a:rPr>
              <a:t>Başkanlığı </a:t>
            </a:r>
            <a:r>
              <a:rPr lang="tr-TR" dirty="0">
                <a:latin typeface="Arial" panose="020B0604020202020204" pitchFamily="34" charset="0"/>
                <a:cs typeface="Arial" panose="020B0604020202020204" pitchFamily="34" charset="0"/>
              </a:rPr>
              <a:t>tarafından İç Kontrol Sistemine yönelik İl Sağlık Müdürlüklerinin çalışmalarına değer katmak ve </a:t>
            </a:r>
            <a:r>
              <a:rPr lang="tr-TR" dirty="0" smtClean="0">
                <a:latin typeface="Arial" panose="020B0604020202020204" pitchFamily="34" charset="0"/>
                <a:cs typeface="Arial" panose="020B0604020202020204" pitchFamily="34" charset="0"/>
              </a:rPr>
              <a:t>geliştirmek, kaynakların </a:t>
            </a:r>
            <a:r>
              <a:rPr lang="tr-TR" dirty="0">
                <a:latin typeface="Arial" panose="020B0604020202020204" pitchFamily="34" charset="0"/>
                <a:cs typeface="Arial" panose="020B0604020202020204" pitchFamily="34" charset="0"/>
              </a:rPr>
              <a:t>etkili, ekonomik ve verimlilik esaslarına göre koordineli çalışmasını sağlamak amacıyla </a:t>
            </a:r>
          </a:p>
          <a:p>
            <a:pPr>
              <a:lnSpc>
                <a:spcPct val="150000"/>
              </a:lnSpc>
            </a:pPr>
            <a:r>
              <a:rPr lang="tr-TR" dirty="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Kamu İç Kontrol Standartları </a:t>
            </a:r>
            <a:r>
              <a:rPr lang="tr-TR" b="1" dirty="0" smtClean="0">
                <a:latin typeface="Arial" panose="020B0604020202020204" pitchFamily="34" charset="0"/>
                <a:cs typeface="Arial" panose="020B0604020202020204" pitchFamily="34" charset="0"/>
              </a:rPr>
              <a:t>Eylem </a:t>
            </a:r>
            <a:r>
              <a:rPr lang="tr-TR" b="1" dirty="0">
                <a:latin typeface="Arial" panose="020B0604020202020204" pitchFamily="34" charset="0"/>
                <a:cs typeface="Arial" panose="020B0604020202020204" pitchFamily="34" charset="0"/>
              </a:rPr>
              <a:t>Planı Gerçekleşme </a:t>
            </a:r>
            <a:r>
              <a:rPr lang="tr-TR" b="1" dirty="0" smtClean="0">
                <a:latin typeface="Arial" panose="020B0604020202020204" pitchFamily="34" charset="0"/>
                <a:cs typeface="Arial" panose="020B0604020202020204" pitchFamily="34" charset="0"/>
              </a:rPr>
              <a:t>Oranı</a:t>
            </a:r>
            <a:r>
              <a:rPr lang="tr-TR" dirty="0" smtClean="0">
                <a:latin typeface="Arial" panose="020B0604020202020204" pitchFamily="34" charset="0"/>
                <a:cs typeface="Arial" panose="020B0604020202020204" pitchFamily="34" charset="0"/>
              </a:rPr>
              <a:t>"</a:t>
            </a:r>
          </a:p>
          <a:p>
            <a:pPr>
              <a:lnSpc>
                <a:spcPct val="150000"/>
              </a:lnSpc>
            </a:pPr>
            <a:r>
              <a:rPr lang="tr-TR" dirty="0" smtClean="0">
                <a:latin typeface="Arial" panose="020B0604020202020204" pitchFamily="34" charset="0"/>
                <a:cs typeface="Arial" panose="020B0604020202020204" pitchFamily="34" charset="0"/>
              </a:rPr>
              <a:t>gösterge kartı tanımlanmıştır.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15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3">
            <a:extLst>
              <a:ext uri="{FF2B5EF4-FFF2-40B4-BE49-F238E27FC236}">
                <a16:creationId xmlns="" xmlns:a16="http://schemas.microsoft.com/office/drawing/2014/main" id="{0280AF27-C456-4400-B816-5CBF265D0386}"/>
              </a:ext>
            </a:extLst>
          </p:cNvPr>
          <p:cNvSpPr txBox="1">
            <a:spLocks/>
          </p:cNvSpPr>
          <p:nvPr/>
        </p:nvSpPr>
        <p:spPr>
          <a:xfrm>
            <a:off x="636747" y="970184"/>
            <a:ext cx="9418318" cy="63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defRPr sz="3200" b="1">
                <a:solidFill>
                  <a:srgbClr val="C00000"/>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1600" dirty="0">
                <a:latin typeface="Arial" panose="020B0604020202020204" pitchFamily="34" charset="0"/>
                <a:cs typeface="Arial" panose="020B0604020202020204" pitchFamily="34" charset="0"/>
              </a:rPr>
              <a:t>KAMU İÇ KONTROL STANDARTLARI EYLEM PLANI GERÇEKLEŞME ORANI GÖSTERGE KARTI</a:t>
            </a:r>
          </a:p>
        </p:txBody>
      </p:sp>
      <p:pic>
        <p:nvPicPr>
          <p:cNvPr id="10" name="Resim 9">
            <a:hlinkClick r:id="rId2" action="ppaction://hlinkfile"/>
            <a:extLst>
              <a:ext uri="{FF2B5EF4-FFF2-40B4-BE49-F238E27FC236}">
                <a16:creationId xmlns="" xmlns:a16="http://schemas.microsoft.com/office/drawing/2014/main" id="{E1BADDA1-2CCA-4F52-A31B-BC82E5EB029D}"/>
              </a:ext>
            </a:extLst>
          </p:cNvPr>
          <p:cNvPicPr>
            <a:picLocks noChangeAspect="1"/>
          </p:cNvPicPr>
          <p:nvPr/>
        </p:nvPicPr>
        <p:blipFill rotWithShape="1">
          <a:blip r:embed="rId3"/>
          <a:srcRect l="24583" t="17408" r="48542" b="11852"/>
          <a:stretch/>
        </p:blipFill>
        <p:spPr>
          <a:xfrm>
            <a:off x="548685" y="2043738"/>
            <a:ext cx="4772998" cy="4336659"/>
          </a:xfrm>
          <a:prstGeom prst="rect">
            <a:avLst/>
          </a:prstGeom>
        </p:spPr>
      </p:pic>
      <p:sp>
        <p:nvSpPr>
          <p:cNvPr id="11" name="Oval 10">
            <a:extLst>
              <a:ext uri="{FF2B5EF4-FFF2-40B4-BE49-F238E27FC236}">
                <a16:creationId xmlns="" xmlns:a16="http://schemas.microsoft.com/office/drawing/2014/main" id="{C5C6503E-6283-4B9E-B775-F7FE15D23DE6}"/>
              </a:ext>
            </a:extLst>
          </p:cNvPr>
          <p:cNvSpPr/>
          <p:nvPr/>
        </p:nvSpPr>
        <p:spPr>
          <a:xfrm>
            <a:off x="5850394" y="1796418"/>
            <a:ext cx="3975493" cy="308601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5" b="1" dirty="0">
                <a:solidFill>
                  <a:schemeClr val="tx1"/>
                </a:solidFill>
              </a:rPr>
              <a:t>C≥%80 GP=10</a:t>
            </a:r>
            <a:endParaRPr lang="tr-TR" sz="2105" b="1" dirty="0">
              <a:solidFill>
                <a:schemeClr val="tx1"/>
              </a:solidFill>
            </a:endParaRPr>
          </a:p>
          <a:p>
            <a:pPr algn="ctr">
              <a:lnSpc>
                <a:spcPct val="150000"/>
              </a:lnSpc>
            </a:pPr>
            <a:r>
              <a:rPr lang="en-US" sz="2105" b="1" dirty="0">
                <a:solidFill>
                  <a:schemeClr val="tx1"/>
                </a:solidFill>
              </a:rPr>
              <a:t>%80&lt;C≥%65 GP=7</a:t>
            </a:r>
            <a:endParaRPr lang="tr-TR" sz="2105" b="1" dirty="0">
              <a:solidFill>
                <a:schemeClr val="tx1"/>
              </a:solidFill>
            </a:endParaRPr>
          </a:p>
          <a:p>
            <a:pPr algn="ctr">
              <a:lnSpc>
                <a:spcPct val="150000"/>
              </a:lnSpc>
            </a:pPr>
            <a:r>
              <a:rPr lang="en-US" sz="2105" b="1" dirty="0">
                <a:solidFill>
                  <a:schemeClr val="tx1"/>
                </a:solidFill>
              </a:rPr>
              <a:t>%65&lt;C≥%50 </a:t>
            </a:r>
            <a:r>
              <a:rPr lang="en-US" sz="2105" b="1" dirty="0" smtClean="0">
                <a:solidFill>
                  <a:schemeClr val="tx1"/>
                </a:solidFill>
              </a:rPr>
              <a:t>GP=</a:t>
            </a:r>
            <a:r>
              <a:rPr lang="tr-TR" sz="2105" b="1" dirty="0" smtClean="0">
                <a:solidFill>
                  <a:schemeClr val="tx1"/>
                </a:solidFill>
              </a:rPr>
              <a:t>4</a:t>
            </a:r>
            <a:endParaRPr lang="tr-TR" sz="2105" b="1" dirty="0">
              <a:solidFill>
                <a:schemeClr val="tx1"/>
              </a:solidFill>
            </a:endParaRPr>
          </a:p>
          <a:p>
            <a:pPr algn="ctr">
              <a:lnSpc>
                <a:spcPct val="150000"/>
              </a:lnSpc>
            </a:pPr>
            <a:r>
              <a:rPr lang="en-US" sz="2105" b="1" dirty="0">
                <a:solidFill>
                  <a:schemeClr val="tx1"/>
                </a:solidFill>
              </a:rPr>
              <a:t> C&lt;%50 </a:t>
            </a:r>
            <a:r>
              <a:rPr lang="en-US" sz="2105" b="1" dirty="0" err="1">
                <a:solidFill>
                  <a:schemeClr val="tx1"/>
                </a:solidFill>
              </a:rPr>
              <a:t>ise</a:t>
            </a:r>
            <a:r>
              <a:rPr lang="en-US" sz="2105" b="1" dirty="0">
                <a:solidFill>
                  <a:schemeClr val="tx1"/>
                </a:solidFill>
              </a:rPr>
              <a:t> GP=0</a:t>
            </a:r>
            <a:endParaRPr lang="tr-TR" sz="2105" b="1" dirty="0">
              <a:solidFill>
                <a:schemeClr val="tx1"/>
              </a:solidFill>
            </a:endParaRPr>
          </a:p>
        </p:txBody>
      </p:sp>
      <p:sp>
        <p:nvSpPr>
          <p:cNvPr id="12" name="Sol Ok 2">
            <a:extLst>
              <a:ext uri="{FF2B5EF4-FFF2-40B4-BE49-F238E27FC236}">
                <a16:creationId xmlns="" xmlns:a16="http://schemas.microsoft.com/office/drawing/2014/main" id="{B2445BE9-C49C-4E8A-BEF5-FD011581D5E7}"/>
              </a:ext>
            </a:extLst>
          </p:cNvPr>
          <p:cNvSpPr/>
          <p:nvPr/>
        </p:nvSpPr>
        <p:spPr>
          <a:xfrm>
            <a:off x="3887325" y="4313032"/>
            <a:ext cx="2599920" cy="259925"/>
          </a:xfrm>
          <a:prstGeom prst="leftArrow">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1221"/>
          </a:p>
        </p:txBody>
      </p:sp>
      <p:sp>
        <p:nvSpPr>
          <p:cNvPr id="13" name="Sağ Ok 12">
            <a:hlinkClick r:id="rId4" action="ppaction://hlinkfile"/>
            <a:extLst>
              <a:ext uri="{FF2B5EF4-FFF2-40B4-BE49-F238E27FC236}">
                <a16:creationId xmlns="" xmlns:a16="http://schemas.microsoft.com/office/drawing/2014/main" id="{7F00443F-8681-4DE2-AC41-F6279568920F}"/>
              </a:ext>
            </a:extLst>
          </p:cNvPr>
          <p:cNvSpPr/>
          <p:nvPr/>
        </p:nvSpPr>
        <p:spPr>
          <a:xfrm>
            <a:off x="6056158" y="5767228"/>
            <a:ext cx="862176" cy="271876"/>
          </a:xfrm>
          <a:prstGeom prst="rightArrow">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1221"/>
          </a:p>
        </p:txBody>
      </p:sp>
      <p:pic>
        <p:nvPicPr>
          <p:cNvPr id="14" name="Resim 13">
            <a:extLst>
              <a:ext uri="{FF2B5EF4-FFF2-40B4-BE49-F238E27FC236}">
                <a16:creationId xmlns="" xmlns:a16="http://schemas.microsoft.com/office/drawing/2014/main" id="{61D6193D-A5FA-42A3-AD6D-A02F2E22ED36}"/>
              </a:ext>
            </a:extLst>
          </p:cNvPr>
          <p:cNvPicPr>
            <a:picLocks noChangeAspect="1"/>
          </p:cNvPicPr>
          <p:nvPr/>
        </p:nvPicPr>
        <p:blipFill>
          <a:blip r:embed="rId5"/>
          <a:stretch>
            <a:fillRect/>
          </a:stretch>
        </p:blipFill>
        <p:spPr>
          <a:xfrm>
            <a:off x="7014580" y="5389063"/>
            <a:ext cx="877434" cy="979279"/>
          </a:xfrm>
          <a:prstGeom prst="rect">
            <a:avLst/>
          </a:prstGeom>
          <a:ln>
            <a:noFill/>
          </a:ln>
          <a:effectLst>
            <a:outerShdw blurRad="292100" dist="139700" dir="2700000" algn="tl" rotWithShape="0">
              <a:srgbClr val="333333">
                <a:alpha val="65000"/>
              </a:srgbClr>
            </a:outerShdw>
          </a:effectLst>
        </p:spPr>
      </p:pic>
      <p:pic>
        <p:nvPicPr>
          <p:cNvPr id="15" name="Resim 14">
            <a:extLst>
              <a:ext uri="{FF2B5EF4-FFF2-40B4-BE49-F238E27FC236}">
                <a16:creationId xmlns="" xmlns:a16="http://schemas.microsoft.com/office/drawing/2014/main" id="{99FC39BA-341D-4119-B7F4-91EAB886F391}"/>
              </a:ext>
            </a:extLst>
          </p:cNvPr>
          <p:cNvPicPr>
            <a:picLocks noChangeAspect="1"/>
          </p:cNvPicPr>
          <p:nvPr/>
        </p:nvPicPr>
        <p:blipFill>
          <a:blip r:embed="rId6"/>
          <a:stretch>
            <a:fillRect/>
          </a:stretch>
        </p:blipFill>
        <p:spPr>
          <a:xfrm>
            <a:off x="8107276" y="5400454"/>
            <a:ext cx="884585" cy="967887"/>
          </a:xfrm>
          <a:prstGeom prst="rect">
            <a:avLst/>
          </a:prstGeom>
          <a:ln>
            <a:noFill/>
          </a:ln>
          <a:effectLst>
            <a:outerShdw blurRad="292100" dist="139700" dir="2700000" algn="tl" rotWithShape="0">
              <a:srgbClr val="333333">
                <a:alpha val="65000"/>
              </a:srgbClr>
            </a:outerShdw>
          </a:effectLst>
        </p:spPr>
      </p:pic>
      <p:pic>
        <p:nvPicPr>
          <p:cNvPr id="16" name="Resim 15">
            <a:extLst>
              <a:ext uri="{FF2B5EF4-FFF2-40B4-BE49-F238E27FC236}">
                <a16:creationId xmlns="" xmlns:a16="http://schemas.microsoft.com/office/drawing/2014/main" id="{2BCBA929-8587-442B-A521-C980F22DC8DF}"/>
              </a:ext>
            </a:extLst>
          </p:cNvPr>
          <p:cNvPicPr>
            <a:picLocks noChangeAspect="1"/>
          </p:cNvPicPr>
          <p:nvPr/>
        </p:nvPicPr>
        <p:blipFill rotWithShape="1">
          <a:blip r:embed="rId7"/>
          <a:srcRect l="68125" t="38518" r="20521" b="36667"/>
          <a:stretch/>
        </p:blipFill>
        <p:spPr>
          <a:xfrm>
            <a:off x="9353752" y="5383877"/>
            <a:ext cx="805012" cy="989649"/>
          </a:xfrm>
          <a:prstGeom prst="rect">
            <a:avLst/>
          </a:prstGeom>
          <a:ln>
            <a:noFill/>
          </a:ln>
          <a:effectLst>
            <a:outerShdw blurRad="190500" algn="tl" rotWithShape="0">
              <a:srgbClr val="000000">
                <a:alpha val="70000"/>
              </a:srgbClr>
            </a:outerShdw>
          </a:effectLst>
        </p:spPr>
      </p:pic>
      <p:pic>
        <p:nvPicPr>
          <p:cNvPr id="17" name="Resim 16">
            <a:extLst>
              <a:ext uri="{FF2B5EF4-FFF2-40B4-BE49-F238E27FC236}">
                <a16:creationId xmlns="" xmlns:a16="http://schemas.microsoft.com/office/drawing/2014/main" id="{2906379C-72B7-48B2-97EB-0F6219C6662A}"/>
              </a:ext>
            </a:extLst>
          </p:cNvPr>
          <p:cNvPicPr>
            <a:picLocks noChangeAspect="1"/>
          </p:cNvPicPr>
          <p:nvPr/>
        </p:nvPicPr>
        <p:blipFill>
          <a:blip r:embed="rId8"/>
          <a:stretch>
            <a:fillRect/>
          </a:stretch>
        </p:blipFill>
        <p:spPr>
          <a:xfrm>
            <a:off x="7162050" y="5129136"/>
            <a:ext cx="648484" cy="271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Resim 17">
            <a:extLst>
              <a:ext uri="{FF2B5EF4-FFF2-40B4-BE49-F238E27FC236}">
                <a16:creationId xmlns="" xmlns:a16="http://schemas.microsoft.com/office/drawing/2014/main" id="{F9230CC6-7B1D-48E8-A89D-AE68FBA6E5B9}"/>
              </a:ext>
            </a:extLst>
          </p:cNvPr>
          <p:cNvPicPr>
            <a:picLocks noChangeAspect="1"/>
          </p:cNvPicPr>
          <p:nvPr/>
        </p:nvPicPr>
        <p:blipFill>
          <a:blip r:embed="rId9"/>
          <a:stretch>
            <a:fillRect/>
          </a:stretch>
        </p:blipFill>
        <p:spPr>
          <a:xfrm>
            <a:off x="8236991" y="5128569"/>
            <a:ext cx="661199" cy="2842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Resim 18">
            <a:extLst>
              <a:ext uri="{FF2B5EF4-FFF2-40B4-BE49-F238E27FC236}">
                <a16:creationId xmlns="" xmlns:a16="http://schemas.microsoft.com/office/drawing/2014/main" id="{7E355907-DC26-4F75-88C0-BEF62D2000B6}"/>
              </a:ext>
            </a:extLst>
          </p:cNvPr>
          <p:cNvPicPr>
            <a:picLocks noChangeAspect="1"/>
          </p:cNvPicPr>
          <p:nvPr/>
        </p:nvPicPr>
        <p:blipFill>
          <a:blip r:embed="rId9"/>
          <a:stretch>
            <a:fillRect/>
          </a:stretch>
        </p:blipFill>
        <p:spPr>
          <a:xfrm>
            <a:off x="9418318" y="5128569"/>
            <a:ext cx="661199" cy="2842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72012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1103689" y="1287307"/>
            <a:ext cx="848443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rgbClr val="C00000"/>
                </a:solidFill>
                <a:latin typeface="Arial" panose="020B0604020202020204" pitchFamily="34" charset="0"/>
                <a:cs typeface="Arial" panose="020B0604020202020204" pitchFamily="34" charset="0"/>
              </a:rPr>
              <a:t>SÖZLEŞMELİ YÖNETİCİ </a:t>
            </a:r>
            <a:r>
              <a:rPr lang="tr-TR" b="1" dirty="0" smtClean="0">
                <a:solidFill>
                  <a:srgbClr val="C00000"/>
                </a:solidFill>
                <a:latin typeface="Arial" panose="020B0604020202020204" pitchFamily="34" charset="0"/>
                <a:cs typeface="Arial" panose="020B0604020202020204" pitchFamily="34" charset="0"/>
              </a:rPr>
              <a:t>GÖSTERGE </a:t>
            </a:r>
            <a:r>
              <a:rPr lang="tr-TR" b="1" dirty="0">
                <a:solidFill>
                  <a:srgbClr val="C00000"/>
                </a:solidFill>
                <a:latin typeface="Arial" panose="020B0604020202020204" pitchFamily="34" charset="0"/>
                <a:cs typeface="Arial" panose="020B0604020202020204" pitchFamily="34" charset="0"/>
              </a:rPr>
              <a:t>KARTI PUANLAMA </a:t>
            </a:r>
            <a:r>
              <a:rPr lang="tr-TR" b="1" dirty="0" smtClean="0">
                <a:solidFill>
                  <a:srgbClr val="C00000"/>
                </a:solidFill>
                <a:latin typeface="Arial" panose="020B0604020202020204" pitchFamily="34" charset="0"/>
                <a:cs typeface="Arial" panose="020B0604020202020204" pitchFamily="34" charset="0"/>
              </a:rPr>
              <a:t>SİSTEMİ REHBERİ</a:t>
            </a:r>
            <a:endParaRPr lang="tr-TR" b="1" dirty="0">
              <a:solidFill>
                <a:srgbClr val="C00000"/>
              </a:solidFill>
              <a:latin typeface="Arial" panose="020B0604020202020204" pitchFamily="34" charset="0"/>
              <a:cs typeface="Arial" panose="020B0604020202020204" pitchFamily="34" charset="0"/>
            </a:endParaRPr>
          </a:p>
        </p:txBody>
      </p:sp>
      <p:sp>
        <p:nvSpPr>
          <p:cNvPr id="6" name="Dikdörtgen 5">
            <a:extLst>
              <a:ext uri="{FF2B5EF4-FFF2-40B4-BE49-F238E27FC236}">
                <a16:creationId xmlns="" xmlns:a16="http://schemas.microsoft.com/office/drawing/2014/main" id="{55FA1C0C-B840-4B76-9CF5-6A6DDC48ACAB}"/>
              </a:ext>
            </a:extLst>
          </p:cNvPr>
          <p:cNvSpPr/>
          <p:nvPr/>
        </p:nvSpPr>
        <p:spPr>
          <a:xfrm>
            <a:off x="3944521" y="2721374"/>
            <a:ext cx="6515095" cy="3416320"/>
          </a:xfrm>
          <a:prstGeom prst="rect">
            <a:avLst/>
          </a:prstGeom>
        </p:spPr>
        <p:txBody>
          <a:bodyPr wrap="square">
            <a:spAutoFit/>
          </a:bodyPr>
          <a:lstStyle/>
          <a:p>
            <a:pPr indent="305399">
              <a:lnSpc>
                <a:spcPct val="200000"/>
              </a:lnSpc>
            </a:pPr>
            <a:r>
              <a:rPr lang="tr-TR" b="1" i="1" dirty="0">
                <a:latin typeface="Arial" panose="020B0604020202020204" pitchFamily="34" charset="0"/>
                <a:ea typeface="Calibri" panose="020F0502020204030204" pitchFamily="34" charset="0"/>
                <a:cs typeface="Arial" panose="020B0604020202020204" pitchFamily="34" charset="0"/>
              </a:rPr>
              <a:t>“</a:t>
            </a:r>
            <a:r>
              <a:rPr lang="tr-TR" dirty="0">
                <a:latin typeface="Arial" panose="020B0604020202020204" pitchFamily="34" charset="0"/>
                <a:ea typeface="Calibri" panose="020F0502020204030204" pitchFamily="34" charset="0"/>
                <a:cs typeface="Arial" panose="020B0604020202020204" pitchFamily="34" charset="0"/>
              </a:rPr>
              <a:t>Sözleşmeli Yönetici Performans Değerlendirme Yönergesi</a:t>
            </a:r>
            <a:r>
              <a:rPr lang="tr-TR" b="1" i="1" dirty="0">
                <a:latin typeface="Arial" panose="020B0604020202020204" pitchFamily="34" charset="0"/>
                <a:ea typeface="Calibri" panose="020F0502020204030204" pitchFamily="34" charset="0"/>
                <a:cs typeface="Arial" panose="020B0604020202020204" pitchFamily="34" charset="0"/>
              </a:rPr>
              <a:t>”</a:t>
            </a:r>
            <a:r>
              <a:rPr lang="tr-TR" dirty="0">
                <a:latin typeface="Arial" panose="020B0604020202020204" pitchFamily="34" charset="0"/>
                <a:ea typeface="Calibri" panose="020F0502020204030204" pitchFamily="34" charset="0"/>
                <a:cs typeface="Arial" panose="020B0604020202020204" pitchFamily="34" charset="0"/>
              </a:rPr>
              <a:t> kapsamında </a:t>
            </a:r>
            <a:r>
              <a:rPr lang="tr-TR" dirty="0" smtClean="0">
                <a:latin typeface="Arial" panose="020B0604020202020204" pitchFamily="34" charset="0"/>
                <a:ea typeface="Calibri" panose="020F0502020204030204" pitchFamily="34" charset="0"/>
                <a:cs typeface="Arial" panose="020B0604020202020204" pitchFamily="34" charset="0"/>
              </a:rPr>
              <a:t>hazırlanan </a:t>
            </a:r>
            <a:r>
              <a:rPr lang="tr-TR" dirty="0">
                <a:latin typeface="Arial" panose="020B0604020202020204" pitchFamily="34" charset="0"/>
                <a:cs typeface="Arial" panose="020B0604020202020204" pitchFamily="34" charset="0"/>
              </a:rPr>
              <a:t>KAMU İÇ KONTROL STANDARTLARI EYLEM PLANI GERÇEKLEŞME ORANI GÖSTERGE </a:t>
            </a:r>
            <a:r>
              <a:rPr lang="tr-TR" dirty="0" smtClean="0">
                <a:latin typeface="Arial" panose="020B0604020202020204" pitchFamily="34" charset="0"/>
                <a:cs typeface="Arial" panose="020B0604020202020204" pitchFamily="34" charset="0"/>
              </a:rPr>
              <a:t>KARTI’ </a:t>
            </a:r>
            <a:r>
              <a:rPr lang="tr-TR" dirty="0" err="1" smtClean="0">
                <a:latin typeface="Arial" panose="020B0604020202020204" pitchFamily="34" charset="0"/>
                <a:cs typeface="Arial" panose="020B0604020202020204" pitchFamily="34" charset="0"/>
              </a:rPr>
              <a:t>na</a:t>
            </a:r>
            <a:r>
              <a:rPr lang="tr-TR" dirty="0" smtClean="0">
                <a:latin typeface="Arial" panose="020B0604020202020204" pitchFamily="34" charset="0"/>
                <a:cs typeface="Arial" panose="020B0604020202020204" pitchFamily="34" charset="0"/>
              </a:rPr>
              <a:t> yönelik </a:t>
            </a:r>
            <a:r>
              <a:rPr lang="tr-TR" u="sng" dirty="0" smtClean="0">
                <a:latin typeface="Arial" panose="020B0604020202020204" pitchFamily="34" charset="0"/>
                <a:cs typeface="Arial" panose="020B0604020202020204" pitchFamily="34" charset="0"/>
              </a:rPr>
              <a:t>SÖZLEŞMELİ YÖNETİCİ </a:t>
            </a:r>
            <a:r>
              <a:rPr lang="tr-TR" u="sng" dirty="0">
                <a:latin typeface="Arial" panose="020B0604020202020204" pitchFamily="34" charset="0"/>
                <a:cs typeface="Arial" panose="020B0604020202020204" pitchFamily="34" charset="0"/>
              </a:rPr>
              <a:t>GÖSTERGE </a:t>
            </a:r>
            <a:r>
              <a:rPr lang="tr-TR" u="sng" dirty="0" smtClean="0">
                <a:latin typeface="Arial" panose="020B0604020202020204" pitchFamily="34" charset="0"/>
                <a:cs typeface="Arial" panose="020B0604020202020204" pitchFamily="34" charset="0"/>
              </a:rPr>
              <a:t>KARTI PUANLAMA </a:t>
            </a:r>
            <a:r>
              <a:rPr lang="tr-TR" u="sng" dirty="0">
                <a:latin typeface="Arial" panose="020B0604020202020204" pitchFamily="34" charset="0"/>
                <a:cs typeface="Arial" panose="020B0604020202020204" pitchFamily="34" charset="0"/>
              </a:rPr>
              <a:t>SİSTEMİ </a:t>
            </a:r>
            <a:r>
              <a:rPr lang="tr-TR" u="sng" dirty="0" smtClean="0">
                <a:latin typeface="Arial" panose="020B0604020202020204" pitchFamily="34" charset="0"/>
                <a:cs typeface="Arial" panose="020B0604020202020204" pitchFamily="34" charset="0"/>
              </a:rPr>
              <a:t>REHBERİ </a:t>
            </a:r>
            <a:r>
              <a:rPr lang="tr-TR" dirty="0" smtClean="0">
                <a:latin typeface="Arial" panose="020B0604020202020204" pitchFamily="34" charset="0"/>
                <a:cs typeface="Arial" panose="020B0604020202020204" pitchFamily="34" charset="0"/>
              </a:rPr>
              <a:t>hazırlanmıştır.</a:t>
            </a:r>
            <a:endParaRPr lang="tr-TR" dirty="0">
              <a:latin typeface="Arial" panose="020B0604020202020204" pitchFamily="34" charset="0"/>
              <a:ea typeface="Calibri" panose="020F050202020403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270586" y="1985515"/>
            <a:ext cx="3701927" cy="5210333"/>
          </a:xfrm>
          <a:prstGeom prst="rect">
            <a:avLst/>
          </a:prstGeom>
        </p:spPr>
      </p:pic>
    </p:spTree>
    <p:extLst>
      <p:ext uri="{BB962C8B-B14F-4D97-AF65-F5344CB8AC3E}">
        <p14:creationId xmlns:p14="http://schemas.microsoft.com/office/powerpoint/2010/main" val="2066259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222969" y="953478"/>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TANIMLAMALAR</a:t>
            </a:r>
          </a:p>
        </p:txBody>
      </p:sp>
      <p:pic>
        <p:nvPicPr>
          <p:cNvPr id="8" name="Resim 7">
            <a:extLst>
              <a:ext uri="{FF2B5EF4-FFF2-40B4-BE49-F238E27FC236}">
                <a16:creationId xmlns="" xmlns:a16="http://schemas.microsoft.com/office/drawing/2014/main" id="{A41ADA89-1CEB-4298-9602-F80792732B1F}"/>
              </a:ext>
            </a:extLst>
          </p:cNvPr>
          <p:cNvPicPr>
            <a:picLocks noChangeAspect="1"/>
          </p:cNvPicPr>
          <p:nvPr/>
        </p:nvPicPr>
        <p:blipFill>
          <a:blip r:embed="rId2"/>
          <a:stretch>
            <a:fillRect/>
          </a:stretch>
        </p:blipFill>
        <p:spPr>
          <a:xfrm>
            <a:off x="7399175" y="2118049"/>
            <a:ext cx="3150635" cy="3882474"/>
          </a:xfrm>
          <a:prstGeom prst="rect">
            <a:avLst/>
          </a:prstGeom>
        </p:spPr>
      </p:pic>
      <p:sp>
        <p:nvSpPr>
          <p:cNvPr id="2" name="Metin kutusu 1"/>
          <p:cNvSpPr txBox="1"/>
          <p:nvPr/>
        </p:nvSpPr>
        <p:spPr>
          <a:xfrm>
            <a:off x="289250" y="1528796"/>
            <a:ext cx="7193902" cy="5586145"/>
          </a:xfrm>
          <a:prstGeom prst="rect">
            <a:avLst/>
          </a:prstGeom>
          <a:noFill/>
        </p:spPr>
        <p:txBody>
          <a:bodyPr wrap="square" rtlCol="0">
            <a:spAutoFit/>
          </a:bodyPr>
          <a:lstStyle/>
          <a:p>
            <a:pPr>
              <a:lnSpc>
                <a:spcPct val="150000"/>
              </a:lnSpc>
            </a:pPr>
            <a:r>
              <a:rPr lang="tr-TR" sz="1400" b="1" dirty="0">
                <a:solidFill>
                  <a:srgbClr val="FF0000"/>
                </a:solidFill>
                <a:latin typeface="Arial" panose="020B0604020202020204" pitchFamily="34" charset="0"/>
                <a:ea typeface="Calibri" panose="020F0502020204030204" pitchFamily="34" charset="0"/>
                <a:cs typeface="Arial" panose="020B0604020202020204" pitchFamily="34" charset="0"/>
              </a:rPr>
              <a:t>Çeyrek dönem</a:t>
            </a:r>
            <a:endParaRPr lang="tr-TR"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tr-TR" sz="1400" dirty="0" smtClean="0">
                <a:latin typeface="Arial" panose="020B0604020202020204" pitchFamily="34" charset="0"/>
                <a:ea typeface="Calibri" panose="020F0502020204030204" pitchFamily="34" charset="0"/>
                <a:cs typeface="Arial" panose="020B0604020202020204" pitchFamily="34" charset="0"/>
              </a:rPr>
              <a:t>Üç </a:t>
            </a:r>
            <a:r>
              <a:rPr lang="tr-TR" sz="1400" dirty="0">
                <a:latin typeface="Arial" panose="020B0604020202020204" pitchFamily="34" charset="0"/>
                <a:ea typeface="Calibri" panose="020F0502020204030204" pitchFamily="34" charset="0"/>
                <a:cs typeface="Arial" panose="020B0604020202020204" pitchFamily="34" charset="0"/>
              </a:rPr>
              <a:t>aylık zaman dilimini kapsar. (Ocak, Şubat, Mart)-(Nisan, Mayıs, Haziran)-(Temmuz, Ağustos, Eylül)-(Ekim, Kasım, </a:t>
            </a:r>
            <a:r>
              <a:rPr lang="tr-TR" sz="1400" dirty="0" smtClean="0">
                <a:latin typeface="Arial" panose="020B0604020202020204" pitchFamily="34" charset="0"/>
                <a:ea typeface="Calibri" panose="020F0502020204030204" pitchFamily="34" charset="0"/>
                <a:cs typeface="Arial" panose="020B0604020202020204" pitchFamily="34" charset="0"/>
              </a:rPr>
              <a:t>Aralık)</a:t>
            </a:r>
            <a:endParaRPr lang="tr-TR" sz="1400" dirty="0" smtClean="0">
              <a:latin typeface="Arial" panose="020B0604020202020204" pitchFamily="34" charset="0"/>
              <a:cs typeface="Arial" panose="020B0604020202020204" pitchFamily="34" charset="0"/>
            </a:endParaRPr>
          </a:p>
          <a:p>
            <a:pPr>
              <a:lnSpc>
                <a:spcPct val="150000"/>
              </a:lnSpc>
              <a:spcAft>
                <a:spcPts val="0"/>
              </a:spcAft>
            </a:pPr>
            <a:r>
              <a:rPr lang="tr-TR" sz="1400" dirty="0" smtClean="0">
                <a:latin typeface="Arial" panose="020B0604020202020204" pitchFamily="34" charset="0"/>
                <a:cs typeface="Arial" panose="020B0604020202020204" pitchFamily="34" charset="0"/>
              </a:rPr>
              <a:t>2020 </a:t>
            </a:r>
            <a:r>
              <a:rPr lang="tr-TR" sz="1400" dirty="0">
                <a:latin typeface="Arial" panose="020B0604020202020204" pitchFamily="34" charset="0"/>
                <a:cs typeface="Arial" panose="020B0604020202020204" pitchFamily="34" charset="0"/>
              </a:rPr>
              <a:t>yılı ilgili çeyrek dönemleri için son veri giriş tarihleri</a:t>
            </a:r>
          </a:p>
          <a:p>
            <a:pPr marL="342900" indent="-342900">
              <a:lnSpc>
                <a:spcPct val="150000"/>
              </a:lnSpc>
              <a:spcAft>
                <a:spcPts val="0"/>
              </a:spcAft>
              <a:buAutoNum type="arabicPeriod"/>
            </a:pPr>
            <a:r>
              <a:rPr lang="tr-TR" sz="1400" dirty="0">
                <a:latin typeface="Arial" panose="020B0604020202020204" pitchFamily="34" charset="0"/>
                <a:cs typeface="Arial" panose="020B0604020202020204" pitchFamily="34" charset="0"/>
              </a:rPr>
              <a:t>Çeyrek için </a:t>
            </a:r>
            <a:r>
              <a:rPr lang="tr-TR" sz="1400" b="1" dirty="0">
                <a:latin typeface="Arial" panose="020B0604020202020204" pitchFamily="34" charset="0"/>
                <a:cs typeface="Arial" panose="020B0604020202020204" pitchFamily="34" charset="0"/>
              </a:rPr>
              <a:t>10 Nisan 2020,</a:t>
            </a:r>
          </a:p>
          <a:p>
            <a:pPr marL="342900" indent="-342900">
              <a:lnSpc>
                <a:spcPct val="150000"/>
              </a:lnSpc>
              <a:spcAft>
                <a:spcPts val="0"/>
              </a:spcAft>
              <a:buAutoNum type="arabicPeriod"/>
            </a:pPr>
            <a:r>
              <a:rPr lang="tr-TR" sz="1400" dirty="0">
                <a:latin typeface="Arial" panose="020B0604020202020204" pitchFamily="34" charset="0"/>
                <a:cs typeface="Arial" panose="020B0604020202020204" pitchFamily="34" charset="0"/>
              </a:rPr>
              <a:t>Çeyrek için </a:t>
            </a:r>
            <a:r>
              <a:rPr lang="tr-TR" sz="1400" b="1" dirty="0">
                <a:latin typeface="Arial" panose="020B0604020202020204" pitchFamily="34" charset="0"/>
                <a:cs typeface="Arial" panose="020B0604020202020204" pitchFamily="34" charset="0"/>
              </a:rPr>
              <a:t>10 Temmuz 2020,</a:t>
            </a:r>
          </a:p>
          <a:p>
            <a:pPr marL="342900" indent="-342900">
              <a:lnSpc>
                <a:spcPct val="150000"/>
              </a:lnSpc>
              <a:spcAft>
                <a:spcPts val="0"/>
              </a:spcAft>
              <a:buAutoNum type="arabicPeriod"/>
            </a:pPr>
            <a:r>
              <a:rPr lang="tr-TR" sz="1400" dirty="0">
                <a:latin typeface="Arial" panose="020B0604020202020204" pitchFamily="34" charset="0"/>
                <a:cs typeface="Arial" panose="020B0604020202020204" pitchFamily="34" charset="0"/>
              </a:rPr>
              <a:t>Çeyrek için </a:t>
            </a:r>
            <a:r>
              <a:rPr lang="tr-TR" sz="1400" b="1" dirty="0">
                <a:latin typeface="Arial" panose="020B0604020202020204" pitchFamily="34" charset="0"/>
                <a:cs typeface="Arial" panose="020B0604020202020204" pitchFamily="34" charset="0"/>
              </a:rPr>
              <a:t>9 Ekim 2020,</a:t>
            </a:r>
            <a:endParaRPr lang="tr-TR" sz="1400" dirty="0">
              <a:latin typeface="Arial" panose="020B0604020202020204" pitchFamily="34" charset="0"/>
              <a:cs typeface="Arial" panose="020B0604020202020204" pitchFamily="34" charset="0"/>
            </a:endParaRPr>
          </a:p>
          <a:p>
            <a:pPr marL="342900" indent="-342900">
              <a:lnSpc>
                <a:spcPct val="150000"/>
              </a:lnSpc>
              <a:spcAft>
                <a:spcPts val="0"/>
              </a:spcAft>
              <a:buAutoNum type="arabicPeriod"/>
            </a:pPr>
            <a:r>
              <a:rPr lang="tr-TR" sz="1400" dirty="0">
                <a:latin typeface="Arial" panose="020B0604020202020204" pitchFamily="34" charset="0"/>
                <a:cs typeface="Arial" panose="020B0604020202020204" pitchFamily="34" charset="0"/>
              </a:rPr>
              <a:t>Çeyrek için </a:t>
            </a:r>
            <a:r>
              <a:rPr lang="tr-TR" sz="1400" b="1" dirty="0">
                <a:latin typeface="Arial" panose="020B0604020202020204" pitchFamily="34" charset="0"/>
                <a:cs typeface="Arial" panose="020B0604020202020204" pitchFamily="34" charset="0"/>
              </a:rPr>
              <a:t>8 Ocak 2021’ </a:t>
            </a:r>
            <a:r>
              <a:rPr lang="tr-TR" sz="1400" dirty="0">
                <a:latin typeface="Arial" panose="020B0604020202020204" pitchFamily="34" charset="0"/>
                <a:cs typeface="Arial" panose="020B0604020202020204" pitchFamily="34" charset="0"/>
              </a:rPr>
              <a:t>dir</a:t>
            </a:r>
            <a:r>
              <a:rPr lang="tr-TR" sz="1400" dirty="0" smtClean="0">
                <a:latin typeface="Arial" panose="020B0604020202020204" pitchFamily="34" charset="0"/>
                <a:cs typeface="Arial" panose="020B0604020202020204" pitchFamily="34" charset="0"/>
              </a:rPr>
              <a:t>.</a:t>
            </a:r>
          </a:p>
          <a:p>
            <a:pPr>
              <a:lnSpc>
                <a:spcPct val="150000"/>
              </a:lnSpc>
            </a:pPr>
            <a:r>
              <a:rPr lang="tr-TR" sz="1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Tamamlandı</a:t>
            </a:r>
          </a:p>
          <a:p>
            <a:pPr>
              <a:lnSpc>
                <a:spcPct val="150000"/>
              </a:lnSpc>
            </a:pPr>
            <a:r>
              <a:rPr lang="tr-TR" sz="1400" dirty="0" smtClean="0">
                <a:latin typeface="Arial" panose="020B0604020202020204" pitchFamily="34" charset="0"/>
                <a:ea typeface="Calibri" panose="020F0502020204030204" pitchFamily="34" charset="0"/>
                <a:cs typeface="Arial" panose="020B0604020202020204" pitchFamily="34" charset="0"/>
              </a:rPr>
              <a:t>İç </a:t>
            </a:r>
            <a:r>
              <a:rPr lang="tr-TR" sz="1400" dirty="0">
                <a:latin typeface="Arial" panose="020B0604020202020204" pitchFamily="34" charset="0"/>
                <a:ea typeface="Calibri" panose="020F0502020204030204" pitchFamily="34" charset="0"/>
                <a:cs typeface="Arial" panose="020B0604020202020204" pitchFamily="34" charset="0"/>
              </a:rPr>
              <a:t>Kontrol Eylem Planı İzleme ve Değerlendirme Programına ilgili eylem için gerekli açıklama ve veri girişinin yapıldığını, çıktı kriterlerinde eylem için belirtilen ekin eklenmiş olduğunu ve eylemlerin ilgili çeyrek dönem sonu kapanışında üst yönetici tarafından onaylanmış olduğunu ifade </a:t>
            </a:r>
            <a:r>
              <a:rPr lang="tr-TR" sz="1400" dirty="0" smtClean="0">
                <a:latin typeface="Arial" panose="020B0604020202020204" pitchFamily="34" charset="0"/>
                <a:ea typeface="Calibri" panose="020F0502020204030204" pitchFamily="34" charset="0"/>
                <a:cs typeface="Arial" panose="020B0604020202020204" pitchFamily="34" charset="0"/>
              </a:rPr>
              <a:t>eder.</a:t>
            </a:r>
            <a:endParaRPr lang="tr-TR" sz="1400" b="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tr-TR" sz="1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Tamamlanmadı</a:t>
            </a:r>
          </a:p>
          <a:p>
            <a:pPr>
              <a:lnSpc>
                <a:spcPct val="150000"/>
              </a:lnSpc>
            </a:pPr>
            <a:r>
              <a:rPr lang="tr-TR" sz="1400" dirty="0" smtClean="0">
                <a:latin typeface="Arial" panose="020B0604020202020204" pitchFamily="34" charset="0"/>
                <a:ea typeface="Calibri" panose="020F0502020204030204" pitchFamily="34" charset="0"/>
                <a:cs typeface="Arial" panose="020B0604020202020204" pitchFamily="34" charset="0"/>
              </a:rPr>
              <a:t>Eylem </a:t>
            </a:r>
            <a:r>
              <a:rPr lang="tr-TR" sz="1400" dirty="0">
                <a:latin typeface="Arial" panose="020B0604020202020204" pitchFamily="34" charset="0"/>
                <a:ea typeface="Calibri" panose="020F0502020204030204" pitchFamily="34" charset="0"/>
                <a:cs typeface="Arial" panose="020B0604020202020204" pitchFamily="34" charset="0"/>
              </a:rPr>
              <a:t>ile ilgili çalışmanın tamamlanmamış olduğunu ifade eder</a:t>
            </a:r>
            <a:r>
              <a:rPr lang="tr-TR" sz="1400" dirty="0" smtClean="0">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tr-TR" sz="1400" b="1" dirty="0">
                <a:solidFill>
                  <a:srgbClr val="FF0000"/>
                </a:solidFill>
                <a:latin typeface="Arial" panose="020B0604020202020204" pitchFamily="34" charset="0"/>
                <a:ea typeface="Calibri" panose="020F0502020204030204" pitchFamily="34" charset="0"/>
                <a:cs typeface="Arial" panose="020B0604020202020204" pitchFamily="34" charset="0"/>
              </a:rPr>
              <a:t>Dönem </a:t>
            </a:r>
            <a:r>
              <a:rPr lang="tr-TR" sz="1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Dışı</a:t>
            </a:r>
            <a:endParaRPr lang="tr-TR" sz="14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tr-TR" sz="1400" dirty="0" smtClean="0">
                <a:latin typeface="Arial" panose="020B0604020202020204" pitchFamily="34" charset="0"/>
                <a:ea typeface="Calibri" panose="020F0502020204030204" pitchFamily="34" charset="0"/>
                <a:cs typeface="Arial" panose="020B0604020202020204" pitchFamily="34" charset="0"/>
              </a:rPr>
              <a:t>İlgili </a:t>
            </a:r>
            <a:r>
              <a:rPr lang="tr-TR" sz="1400" dirty="0">
                <a:latin typeface="Arial" panose="020B0604020202020204" pitchFamily="34" charset="0"/>
                <a:ea typeface="Calibri" panose="020F0502020204030204" pitchFamily="34" charset="0"/>
                <a:cs typeface="Arial" panose="020B0604020202020204" pitchFamily="34" charset="0"/>
              </a:rPr>
              <a:t>çeyrek dönemde Eylemle ilgili çalışma olmadığını ifade eder</a:t>
            </a:r>
            <a:r>
              <a:rPr lang="tr-TR" sz="1400" dirty="0" smtClean="0">
                <a:latin typeface="Arial" panose="020B0604020202020204" pitchFamily="34" charset="0"/>
                <a:ea typeface="Calibri" panose="020F0502020204030204" pitchFamily="34" charset="0"/>
                <a:cs typeface="Arial" panose="020B0604020202020204" pitchFamily="34" charset="0"/>
              </a:rPr>
              <a:t>.</a:t>
            </a:r>
            <a:endParaRPr lang="tr-TR"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525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244826" y="1098621"/>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PUANLANDIRMA SİSTEMİ GENEL ŞARTLAR</a:t>
            </a:r>
          </a:p>
        </p:txBody>
      </p:sp>
      <p:sp>
        <p:nvSpPr>
          <p:cNvPr id="5" name="İçerik Yer Tutucusu 2">
            <a:extLst>
              <a:ext uri="{FF2B5EF4-FFF2-40B4-BE49-F238E27FC236}">
                <a16:creationId xmlns="" xmlns:a16="http://schemas.microsoft.com/office/drawing/2014/main" id="{BB062C0E-3EA5-4E96-B8F4-9A3656BF0EC3}"/>
              </a:ext>
            </a:extLst>
          </p:cNvPr>
          <p:cNvSpPr txBox="1">
            <a:spLocks/>
          </p:cNvSpPr>
          <p:nvPr/>
        </p:nvSpPr>
        <p:spPr>
          <a:xfrm>
            <a:off x="244826" y="2053316"/>
            <a:ext cx="10149476" cy="4711379"/>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50000"/>
              </a:lnSpc>
              <a:spcBef>
                <a:spcPts val="0"/>
              </a:spcBef>
            </a:pPr>
            <a:r>
              <a:rPr lang="tr-TR" sz="1600" dirty="0" smtClean="0">
                <a:latin typeface="Arial" panose="020B0604020202020204" pitchFamily="34" charset="0"/>
                <a:cs typeface="Arial" panose="020B0604020202020204" pitchFamily="34" charset="0"/>
              </a:rPr>
              <a:t>81 </a:t>
            </a:r>
            <a:r>
              <a:rPr lang="tr-TR" sz="1600" dirty="0">
                <a:latin typeface="Arial" panose="020B0604020202020204" pitchFamily="34" charset="0"/>
                <a:cs typeface="Arial" panose="020B0604020202020204" pitchFamily="34" charset="0"/>
              </a:rPr>
              <a:t>İl Sağlık </a:t>
            </a:r>
            <a:r>
              <a:rPr lang="tr-TR" sz="1600" dirty="0" smtClean="0">
                <a:latin typeface="Arial" panose="020B0604020202020204" pitchFamily="34" charset="0"/>
                <a:cs typeface="Arial" panose="020B0604020202020204" pitchFamily="34" charset="0"/>
              </a:rPr>
              <a:t>Müdürlüğünde </a:t>
            </a:r>
            <a:r>
              <a:rPr lang="tr-TR" sz="1600" dirty="0">
                <a:latin typeface="Arial" panose="020B0604020202020204" pitchFamily="34" charset="0"/>
                <a:cs typeface="Arial" panose="020B0604020202020204" pitchFamily="34" charset="0"/>
              </a:rPr>
              <a:t>eylemler aynı olup </a:t>
            </a:r>
            <a:r>
              <a:rPr lang="tr-TR" sz="1600" b="1" dirty="0" smtClean="0">
                <a:solidFill>
                  <a:srgbClr val="FF0000"/>
                </a:solidFill>
                <a:latin typeface="Arial" panose="020B0604020202020204" pitchFamily="34" charset="0"/>
                <a:cs typeface="Arial" panose="020B0604020202020204" pitchFamily="34" charset="0"/>
              </a:rPr>
              <a:t>(32 Eylem) </a:t>
            </a:r>
            <a:r>
              <a:rPr lang="tr-TR" sz="1600" dirty="0" smtClean="0">
                <a:latin typeface="Arial" panose="020B0604020202020204" pitchFamily="34" charset="0"/>
                <a:cs typeface="Arial" panose="020B0604020202020204" pitchFamily="34" charset="0"/>
              </a:rPr>
              <a:t>değerlendirme </a:t>
            </a:r>
            <a:r>
              <a:rPr lang="tr-TR" sz="1600" dirty="0">
                <a:latin typeface="Arial" panose="020B0604020202020204" pitchFamily="34" charset="0"/>
                <a:cs typeface="Arial" panose="020B0604020202020204" pitchFamily="34" charset="0"/>
              </a:rPr>
              <a:t>bazında farklılık göstermemektedir</a:t>
            </a:r>
            <a:r>
              <a:rPr lang="tr-TR" sz="1600" dirty="0" smtClean="0">
                <a:latin typeface="Arial" panose="020B0604020202020204" pitchFamily="34" charset="0"/>
                <a:cs typeface="Arial" panose="020B0604020202020204" pitchFamily="34" charset="0"/>
              </a:rPr>
              <a:t>.</a:t>
            </a:r>
          </a:p>
          <a:p>
            <a:pPr marL="0" indent="0">
              <a:lnSpc>
                <a:spcPct val="150000"/>
              </a:lnSpc>
              <a:spcBef>
                <a:spcPts val="0"/>
              </a:spcBef>
              <a:buNone/>
            </a:pPr>
            <a:endParaRPr lang="tr-TR" sz="1600" dirty="0">
              <a:latin typeface="Arial" panose="020B0604020202020204" pitchFamily="34" charset="0"/>
              <a:cs typeface="Arial" panose="020B0604020202020204" pitchFamily="34" charset="0"/>
            </a:endParaRPr>
          </a:p>
          <a:p>
            <a:pPr>
              <a:lnSpc>
                <a:spcPct val="150000"/>
              </a:lnSpc>
              <a:spcBef>
                <a:spcPts val="0"/>
              </a:spcBef>
            </a:pPr>
            <a:r>
              <a:rPr lang="tr-TR" sz="1600" dirty="0">
                <a:latin typeface="Arial" panose="020B0604020202020204" pitchFamily="34" charset="0"/>
                <a:cs typeface="Arial" panose="020B0604020202020204" pitchFamily="34" charset="0"/>
              </a:rPr>
              <a:t>Merkez Teşkilatta ise </a:t>
            </a:r>
            <a:r>
              <a:rPr lang="tr-TR" sz="1600" dirty="0" smtClean="0">
                <a:latin typeface="Arial" panose="020B0604020202020204" pitchFamily="34" charset="0"/>
                <a:cs typeface="Arial" panose="020B0604020202020204" pitchFamily="34" charset="0"/>
              </a:rPr>
              <a:t>Tüm Başkanlık/Genel Müdürlüklere 31 Eylem ortak olarak tanımlanmıştır.</a:t>
            </a:r>
          </a:p>
          <a:p>
            <a:pPr marL="0" indent="0">
              <a:lnSpc>
                <a:spcPct val="150000"/>
              </a:lnSpc>
              <a:spcBef>
                <a:spcPts val="0"/>
              </a:spcBef>
              <a:buNone/>
            </a:pPr>
            <a:endParaRPr lang="tr-TR" sz="1600" dirty="0" smtClean="0">
              <a:latin typeface="Arial" panose="020B0604020202020204" pitchFamily="34" charset="0"/>
              <a:cs typeface="Arial" panose="020B0604020202020204" pitchFamily="34" charset="0"/>
            </a:endParaRPr>
          </a:p>
          <a:p>
            <a:pPr>
              <a:lnSpc>
                <a:spcPct val="150000"/>
              </a:lnSpc>
              <a:spcBef>
                <a:spcPts val="0"/>
              </a:spcBef>
            </a:pPr>
            <a:r>
              <a:rPr lang="tr-TR" sz="1600" dirty="0" smtClean="0">
                <a:latin typeface="Arial" panose="020B0604020202020204" pitchFamily="34" charset="0"/>
                <a:cs typeface="Arial" panose="020B0604020202020204" pitchFamily="34" charset="0"/>
              </a:rPr>
              <a:t>Ayrıca (</a:t>
            </a:r>
            <a:r>
              <a:rPr lang="tr-TR" sz="1600" dirty="0" smtClean="0">
                <a:solidFill>
                  <a:srgbClr val="FF0000"/>
                </a:solidFill>
                <a:latin typeface="Arial" panose="020B0604020202020204" pitchFamily="34" charset="0"/>
                <a:cs typeface="Arial" panose="020B0604020202020204" pitchFamily="34" charset="0"/>
              </a:rPr>
              <a:t>SGB 9 Eylem, SHGM 3 Eylem, SBSGM 4 Eylem,  SGGM 1 Eylem</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Genel Müdürlüklere/Başkanlıklara </a:t>
            </a:r>
            <a:r>
              <a:rPr lang="tr-TR" sz="1600" dirty="0" smtClean="0">
                <a:latin typeface="Arial" panose="020B0604020202020204" pitchFamily="34" charset="0"/>
                <a:cs typeface="Arial" panose="020B0604020202020204" pitchFamily="34" charset="0"/>
              </a:rPr>
              <a:t>hizmet </a:t>
            </a:r>
            <a:r>
              <a:rPr lang="tr-TR" sz="1600" dirty="0">
                <a:latin typeface="Arial" panose="020B0604020202020204" pitchFamily="34" charset="0"/>
                <a:cs typeface="Arial" panose="020B0604020202020204" pitchFamily="34" charset="0"/>
              </a:rPr>
              <a:t>alanlarına yönelik farklı eylemler </a:t>
            </a:r>
            <a:r>
              <a:rPr lang="tr-TR" sz="1600" dirty="0" smtClean="0">
                <a:latin typeface="Arial" panose="020B0604020202020204" pitchFamily="34" charset="0"/>
                <a:cs typeface="Arial" panose="020B0604020202020204" pitchFamily="34" charset="0"/>
              </a:rPr>
              <a:t>olarak tanımlanmıştır.</a:t>
            </a:r>
          </a:p>
          <a:p>
            <a:pPr marL="0" indent="0">
              <a:lnSpc>
                <a:spcPct val="150000"/>
              </a:lnSpc>
              <a:spcBef>
                <a:spcPts val="0"/>
              </a:spcBef>
              <a:buNone/>
            </a:pPr>
            <a:endParaRPr lang="tr-TR" sz="1600" dirty="0" smtClean="0">
              <a:latin typeface="Arial" panose="020B0604020202020204" pitchFamily="34" charset="0"/>
              <a:cs typeface="Arial" panose="020B0604020202020204" pitchFamily="34" charset="0"/>
            </a:endParaRPr>
          </a:p>
          <a:p>
            <a:pPr>
              <a:lnSpc>
                <a:spcPct val="150000"/>
              </a:lnSpc>
              <a:spcBef>
                <a:spcPts val="0"/>
              </a:spcBef>
            </a:pPr>
            <a:r>
              <a:rPr lang="tr-TR" sz="1600" dirty="0" smtClean="0">
                <a:latin typeface="Arial" panose="020B0604020202020204" pitchFamily="34" charset="0"/>
                <a:cs typeface="Arial" panose="020B0604020202020204" pitchFamily="34" charset="0"/>
              </a:rPr>
              <a:t>Sağlık Bakanlığı Merkez ve Taşra Teşkilatı tüm birimlerinin minimum eylem sayısı 32’ dir.</a:t>
            </a:r>
          </a:p>
          <a:p>
            <a:pPr marL="0" indent="0">
              <a:lnSpc>
                <a:spcPct val="150000"/>
              </a:lnSpc>
              <a:spcBef>
                <a:spcPts val="0"/>
              </a:spcBef>
              <a:buNone/>
            </a:pPr>
            <a:endParaRPr lang="tr-TR" sz="1600" dirty="0">
              <a:latin typeface="Arial" panose="020B0604020202020204" pitchFamily="34" charset="0"/>
              <a:cs typeface="Arial" panose="020B0604020202020204" pitchFamily="34" charset="0"/>
            </a:endParaRPr>
          </a:p>
          <a:p>
            <a:pPr>
              <a:lnSpc>
                <a:spcPct val="150000"/>
              </a:lnSpc>
              <a:spcBef>
                <a:spcPts val="0"/>
              </a:spcBef>
            </a:pPr>
            <a:r>
              <a:rPr lang="tr-TR" sz="1600" dirty="0">
                <a:latin typeface="Arial" panose="020B0604020202020204" pitchFamily="34" charset="0"/>
                <a:cs typeface="Arial" panose="020B0604020202020204" pitchFamily="34" charset="0"/>
              </a:rPr>
              <a:t>İç Denetim Birimi Başkanlığı koordinasyonunda gerçekleştirilecek olan eylemlerin takibi ve İç Kontrol Eylem Planı İzleme ve Değerlendirme Programına </a:t>
            </a:r>
            <a:r>
              <a:rPr lang="tr-TR" sz="1600" dirty="0" smtClean="0">
                <a:latin typeface="Arial" panose="020B0604020202020204" pitchFamily="34" charset="0"/>
                <a:cs typeface="Arial" panose="020B0604020202020204" pitchFamily="34" charset="0"/>
              </a:rPr>
              <a:t>veri girişleri </a:t>
            </a:r>
            <a:r>
              <a:rPr lang="tr-TR" sz="1600" dirty="0">
                <a:latin typeface="Arial" panose="020B0604020202020204" pitchFamily="34" charset="0"/>
                <a:cs typeface="Arial" panose="020B0604020202020204" pitchFamily="34" charset="0"/>
              </a:rPr>
              <a:t>Strateji Geliştirme Başkanlığı tarafından gerçekleştirilmektedir.</a:t>
            </a:r>
          </a:p>
        </p:txBody>
      </p:sp>
    </p:spTree>
    <p:extLst>
      <p:ext uri="{BB962C8B-B14F-4D97-AF65-F5344CB8AC3E}">
        <p14:creationId xmlns:p14="http://schemas.microsoft.com/office/powerpoint/2010/main" val="3540577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339083" y="1113135"/>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PUANLANDIRMA SİSTEMİ GENEL ŞARTLARI</a:t>
            </a:r>
          </a:p>
        </p:txBody>
      </p:sp>
      <p:sp>
        <p:nvSpPr>
          <p:cNvPr id="7" name="İçerik Yer Tutucusu 2">
            <a:extLst>
              <a:ext uri="{FF2B5EF4-FFF2-40B4-BE49-F238E27FC236}">
                <a16:creationId xmlns="" xmlns:a16="http://schemas.microsoft.com/office/drawing/2014/main" id="{03276F8E-AAA2-45F9-8F8E-47232E1B2BD5}"/>
              </a:ext>
            </a:extLst>
          </p:cNvPr>
          <p:cNvSpPr txBox="1">
            <a:spLocks/>
          </p:cNvSpPr>
          <p:nvPr/>
        </p:nvSpPr>
        <p:spPr>
          <a:xfrm>
            <a:off x="161434" y="1832481"/>
            <a:ext cx="5749134" cy="230159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70000"/>
              </a:lnSpc>
              <a:spcBef>
                <a:spcPts val="0"/>
              </a:spcBef>
            </a:pPr>
            <a:r>
              <a:rPr lang="tr-TR" sz="1600" dirty="0">
                <a:latin typeface="Arial" panose="020B0604020202020204" pitchFamily="34" charset="0"/>
                <a:cs typeface="Arial" panose="020B0604020202020204" pitchFamily="34" charset="0"/>
              </a:rPr>
              <a:t>Her bir gerçekleştirilen eylem, ilgili dönemin sonunda; </a:t>
            </a:r>
          </a:p>
          <a:p>
            <a:pPr marL="392611" indent="0">
              <a:lnSpc>
                <a:spcPct val="170000"/>
              </a:lnSpc>
              <a:spcBef>
                <a:spcPts val="0"/>
              </a:spcBef>
              <a:buFont typeface="Arial" panose="020B0604020202020204" pitchFamily="34" charset="0"/>
              <a:buNone/>
            </a:pPr>
            <a:r>
              <a:rPr lang="tr-TR" sz="1600" dirty="0">
                <a:latin typeface="Arial" panose="020B0604020202020204" pitchFamily="34" charset="0"/>
                <a:cs typeface="Arial" panose="020B0604020202020204" pitchFamily="34" charset="0"/>
              </a:rPr>
              <a:t>İl Sağlık Müdürlüklerinde </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İç Kontrol Sorumlusu, </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Bağlı bulunduğu Destek Hizmetleri Başkanı </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İl Sağlık Müdürü</a:t>
            </a:r>
          </a:p>
        </p:txBody>
      </p:sp>
      <p:pic>
        <p:nvPicPr>
          <p:cNvPr id="8" name="Resim 7">
            <a:extLst>
              <a:ext uri="{FF2B5EF4-FFF2-40B4-BE49-F238E27FC236}">
                <a16:creationId xmlns="" xmlns:a16="http://schemas.microsoft.com/office/drawing/2014/main" id="{310AA5D0-1000-4413-AFF2-48185DB12EE4}"/>
              </a:ext>
            </a:extLst>
          </p:cNvPr>
          <p:cNvPicPr>
            <a:picLocks noChangeAspect="1"/>
          </p:cNvPicPr>
          <p:nvPr/>
        </p:nvPicPr>
        <p:blipFill>
          <a:blip r:embed="rId2"/>
          <a:stretch>
            <a:fillRect/>
          </a:stretch>
        </p:blipFill>
        <p:spPr>
          <a:xfrm>
            <a:off x="1371601" y="4284061"/>
            <a:ext cx="3328799" cy="2416534"/>
          </a:xfrm>
          <a:prstGeom prst="rect">
            <a:avLst/>
          </a:prstGeom>
        </p:spPr>
      </p:pic>
      <p:sp>
        <p:nvSpPr>
          <p:cNvPr id="9" name="Metin kutusu 8">
            <a:extLst>
              <a:ext uri="{FF2B5EF4-FFF2-40B4-BE49-F238E27FC236}">
                <a16:creationId xmlns="" xmlns:a16="http://schemas.microsoft.com/office/drawing/2014/main" id="{9B9A0896-B277-409B-8B98-BEC1BC389A2B}"/>
              </a:ext>
            </a:extLst>
          </p:cNvPr>
          <p:cNvSpPr txBox="1"/>
          <p:nvPr/>
        </p:nvSpPr>
        <p:spPr>
          <a:xfrm>
            <a:off x="61131" y="6258940"/>
            <a:ext cx="1348446"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rPr>
              <a:t>Genel Müdür/Başkan</a:t>
            </a:r>
          </a:p>
        </p:txBody>
      </p:sp>
      <p:pic>
        <p:nvPicPr>
          <p:cNvPr id="10" name="Resim 9">
            <a:extLst>
              <a:ext uri="{FF2B5EF4-FFF2-40B4-BE49-F238E27FC236}">
                <a16:creationId xmlns="" xmlns:a16="http://schemas.microsoft.com/office/drawing/2014/main" id="{1B7D7F54-A931-4F21-BF48-43094C711393}"/>
              </a:ext>
            </a:extLst>
          </p:cNvPr>
          <p:cNvPicPr>
            <a:picLocks noChangeAspect="1"/>
          </p:cNvPicPr>
          <p:nvPr/>
        </p:nvPicPr>
        <p:blipFill>
          <a:blip r:embed="rId2"/>
          <a:stretch>
            <a:fillRect/>
          </a:stretch>
        </p:blipFill>
        <p:spPr>
          <a:xfrm>
            <a:off x="7041999" y="2093318"/>
            <a:ext cx="3017772" cy="2190744"/>
          </a:xfrm>
          <a:prstGeom prst="rect">
            <a:avLst/>
          </a:prstGeom>
        </p:spPr>
      </p:pic>
      <p:sp>
        <p:nvSpPr>
          <p:cNvPr id="11" name="Metin kutusu 10">
            <a:extLst>
              <a:ext uri="{FF2B5EF4-FFF2-40B4-BE49-F238E27FC236}">
                <a16:creationId xmlns="" xmlns:a16="http://schemas.microsoft.com/office/drawing/2014/main" id="{407744F1-4C8D-4211-9D1C-6CDC2315F61E}"/>
              </a:ext>
            </a:extLst>
          </p:cNvPr>
          <p:cNvSpPr txBox="1"/>
          <p:nvPr/>
        </p:nvSpPr>
        <p:spPr>
          <a:xfrm>
            <a:off x="6047556" y="3891163"/>
            <a:ext cx="1066318"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rPr>
              <a:t>İl Sağlık Müdürü</a:t>
            </a:r>
          </a:p>
        </p:txBody>
      </p:sp>
      <p:sp>
        <p:nvSpPr>
          <p:cNvPr id="12" name="İçerik Yer Tutucusu 2">
            <a:extLst>
              <a:ext uri="{FF2B5EF4-FFF2-40B4-BE49-F238E27FC236}">
                <a16:creationId xmlns="" xmlns:a16="http://schemas.microsoft.com/office/drawing/2014/main" id="{ED957075-E364-448E-BA59-E8D752607C09}"/>
              </a:ext>
            </a:extLst>
          </p:cNvPr>
          <p:cNvSpPr txBox="1">
            <a:spLocks/>
          </p:cNvSpPr>
          <p:nvPr/>
        </p:nvSpPr>
        <p:spPr>
          <a:xfrm>
            <a:off x="4548307" y="4370375"/>
            <a:ext cx="5639543" cy="2416534"/>
          </a:xfrm>
          <a:prstGeom prst="rect">
            <a:avLst/>
          </a:prstGeom>
        </p:spPr>
        <p:txBody>
          <a:bodyPr vert="horz" lIns="80189" tIns="40094" rIns="80189" bIns="4009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2611" indent="0">
              <a:lnSpc>
                <a:spcPct val="170000"/>
              </a:lnSpc>
              <a:spcBef>
                <a:spcPts val="0"/>
              </a:spcBef>
              <a:buNone/>
            </a:pPr>
            <a:r>
              <a:rPr lang="tr-TR" sz="1600" dirty="0">
                <a:latin typeface="Arial" panose="020B0604020202020204" pitchFamily="34" charset="0"/>
                <a:cs typeface="Arial" panose="020B0604020202020204" pitchFamily="34" charset="0"/>
              </a:rPr>
              <a:t>Merkez Teşkilatta ise;</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İç Kontrol Sorumlusu, </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Bağlı Bulunduğu Daire Başkanı </a:t>
            </a:r>
          </a:p>
          <a:p>
            <a:pPr lvl="1">
              <a:lnSpc>
                <a:spcPct val="170000"/>
              </a:lnSpc>
              <a:spcBef>
                <a:spcPts val="0"/>
              </a:spcBef>
              <a:buFont typeface="Courier New" panose="02070309020205020404" pitchFamily="49" charset="0"/>
              <a:buChar char="o"/>
            </a:pPr>
            <a:r>
              <a:rPr lang="tr-TR" sz="1600" i="1" dirty="0">
                <a:latin typeface="Arial" panose="020B0604020202020204" pitchFamily="34" charset="0"/>
                <a:cs typeface="Arial" panose="020B0604020202020204" pitchFamily="34" charset="0"/>
              </a:rPr>
              <a:t>Genel Müdür/Başkan </a:t>
            </a:r>
          </a:p>
          <a:p>
            <a:pPr marL="400964" lvl="1" indent="0">
              <a:lnSpc>
                <a:spcPct val="170000"/>
              </a:lnSpc>
              <a:spcBef>
                <a:spcPts val="0"/>
              </a:spcBef>
              <a:buNone/>
            </a:pPr>
            <a:r>
              <a:rPr lang="tr-TR" sz="1600" dirty="0">
                <a:latin typeface="Arial" panose="020B0604020202020204" pitchFamily="34" charset="0"/>
                <a:cs typeface="Arial" panose="020B0604020202020204" pitchFamily="34" charset="0"/>
              </a:rPr>
              <a:t>tarafından onaylanmış olması gerekmektedir. </a:t>
            </a:r>
          </a:p>
        </p:txBody>
      </p:sp>
      <p:sp>
        <p:nvSpPr>
          <p:cNvPr id="13" name="Metin kutusu 12">
            <a:extLst>
              <a:ext uri="{FF2B5EF4-FFF2-40B4-BE49-F238E27FC236}">
                <a16:creationId xmlns="" xmlns:a16="http://schemas.microsoft.com/office/drawing/2014/main" id="{493A6FEF-A807-4084-8D74-4567F4D5E62B}"/>
              </a:ext>
            </a:extLst>
          </p:cNvPr>
          <p:cNvSpPr txBox="1"/>
          <p:nvPr/>
        </p:nvSpPr>
        <p:spPr>
          <a:xfrm>
            <a:off x="1071222" y="5368591"/>
            <a:ext cx="1032655"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Daire Başkanı</a:t>
            </a:r>
            <a:endParaRPr lang="tr-TR" sz="1052" dirty="0">
              <a:effectLst>
                <a:outerShdw blurRad="38100" dist="38100" dir="2700000" algn="tl">
                  <a:srgbClr val="000000">
                    <a:alpha val="43137"/>
                  </a:srgbClr>
                </a:outerShdw>
              </a:effectLst>
            </a:endParaRPr>
          </a:p>
        </p:txBody>
      </p:sp>
      <p:sp>
        <p:nvSpPr>
          <p:cNvPr id="14" name="Metin kutusu 13">
            <a:extLst>
              <a:ext uri="{FF2B5EF4-FFF2-40B4-BE49-F238E27FC236}">
                <a16:creationId xmlns="" xmlns:a16="http://schemas.microsoft.com/office/drawing/2014/main" id="{25138651-AD67-49D4-9CF3-D8CA4A614FD9}"/>
              </a:ext>
            </a:extLst>
          </p:cNvPr>
          <p:cNvSpPr txBox="1"/>
          <p:nvPr/>
        </p:nvSpPr>
        <p:spPr>
          <a:xfrm>
            <a:off x="1468577" y="4438432"/>
            <a:ext cx="1436612"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 Kontrol Sorumlusu</a:t>
            </a:r>
            <a:endParaRPr lang="tr-TR" sz="1052" dirty="0">
              <a:effectLst>
                <a:outerShdw blurRad="38100" dist="38100" dir="2700000" algn="tl">
                  <a:srgbClr val="000000">
                    <a:alpha val="43137"/>
                  </a:srgbClr>
                </a:outerShdw>
              </a:effectLst>
            </a:endParaRPr>
          </a:p>
        </p:txBody>
      </p:sp>
      <p:sp>
        <p:nvSpPr>
          <p:cNvPr id="15" name="Metin kutusu 14">
            <a:extLst>
              <a:ext uri="{FF2B5EF4-FFF2-40B4-BE49-F238E27FC236}">
                <a16:creationId xmlns="" xmlns:a16="http://schemas.microsoft.com/office/drawing/2014/main" id="{C0405FC6-CF31-48E1-8A3F-8E99CB9D4C4D}"/>
              </a:ext>
            </a:extLst>
          </p:cNvPr>
          <p:cNvSpPr txBox="1"/>
          <p:nvPr/>
        </p:nvSpPr>
        <p:spPr>
          <a:xfrm>
            <a:off x="6038646" y="3067232"/>
            <a:ext cx="1766830"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Destek Hizmetleri Başkanı</a:t>
            </a:r>
            <a:endParaRPr lang="tr-TR" sz="1052" dirty="0">
              <a:effectLst>
                <a:outerShdw blurRad="38100" dist="38100" dir="2700000" algn="tl">
                  <a:srgbClr val="000000">
                    <a:alpha val="43137"/>
                  </a:srgbClr>
                </a:outerShdw>
              </a:effectLst>
            </a:endParaRPr>
          </a:p>
        </p:txBody>
      </p:sp>
      <p:sp>
        <p:nvSpPr>
          <p:cNvPr id="16" name="Metin kutusu 15">
            <a:extLst>
              <a:ext uri="{FF2B5EF4-FFF2-40B4-BE49-F238E27FC236}">
                <a16:creationId xmlns="" xmlns:a16="http://schemas.microsoft.com/office/drawing/2014/main" id="{A04F2265-D86F-48B4-85F6-69D9AE1DD3F9}"/>
              </a:ext>
            </a:extLst>
          </p:cNvPr>
          <p:cNvSpPr txBox="1"/>
          <p:nvPr/>
        </p:nvSpPr>
        <p:spPr>
          <a:xfrm>
            <a:off x="6913919" y="2268483"/>
            <a:ext cx="1436612" cy="254237"/>
          </a:xfrm>
          <a:prstGeom prst="rect">
            <a:avLst/>
          </a:prstGeom>
          <a:noFill/>
        </p:spPr>
        <p:txBody>
          <a:bodyPr wrap="none" rtlCol="0">
            <a:spAutoFit/>
          </a:bodyPr>
          <a:lstStyle/>
          <a:p>
            <a:r>
              <a:rPr lang="tr-TR" sz="1052"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 Kontrol Sorumlusu</a:t>
            </a:r>
            <a:endParaRPr lang="tr-TR" sz="1052"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2609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6">
            <a:extLst>
              <a:ext uri="{FF2B5EF4-FFF2-40B4-BE49-F238E27FC236}">
                <a16:creationId xmlns="" xmlns:a16="http://schemas.microsoft.com/office/drawing/2014/main" id="{04582288-FC47-4F67-B66E-82A64EDB0BF9}"/>
              </a:ext>
            </a:extLst>
          </p:cNvPr>
          <p:cNvSpPr/>
          <p:nvPr/>
        </p:nvSpPr>
        <p:spPr>
          <a:xfrm>
            <a:off x="244826" y="1098621"/>
            <a:ext cx="9428664" cy="777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rgbClr val="C00000"/>
                </a:solidFill>
                <a:latin typeface="Arial" panose="020B0604020202020204" pitchFamily="34" charset="0"/>
                <a:cs typeface="Arial" panose="020B0604020202020204" pitchFamily="34" charset="0"/>
              </a:rPr>
              <a:t>PUANLANDIRMA SİSTEMİ GENEL ŞARTLAR</a:t>
            </a:r>
          </a:p>
        </p:txBody>
      </p:sp>
      <p:sp>
        <p:nvSpPr>
          <p:cNvPr id="7" name="İçerik Yer Tutucusu 2">
            <a:extLst>
              <a:ext uri="{FF2B5EF4-FFF2-40B4-BE49-F238E27FC236}">
                <a16:creationId xmlns="" xmlns:a16="http://schemas.microsoft.com/office/drawing/2014/main" id="{C985C24A-18EA-4551-8603-52E8C6A35D45}"/>
              </a:ext>
            </a:extLst>
          </p:cNvPr>
          <p:cNvSpPr txBox="1">
            <a:spLocks/>
          </p:cNvSpPr>
          <p:nvPr/>
        </p:nvSpPr>
        <p:spPr>
          <a:xfrm>
            <a:off x="311650" y="1751214"/>
            <a:ext cx="9504153" cy="558264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70000"/>
              </a:lnSpc>
              <a:spcBef>
                <a:spcPts val="0"/>
              </a:spcBef>
            </a:pPr>
            <a:r>
              <a:rPr lang="tr-TR" dirty="0">
                <a:latin typeface="Arial" panose="020B0604020202020204" pitchFamily="34" charset="0"/>
                <a:cs typeface="Arial" panose="020B0604020202020204" pitchFamily="34" charset="0"/>
              </a:rPr>
              <a:t>İlgili çeyrek dönemde İl Sağlık Müdürlükleri ve Merkez Teşkilat Birimleri tarafından İç Kontrol Eylem Planı İzleme ve Değerlendirme Programına veri girişi yapıldıktan sonra sistem </a:t>
            </a:r>
            <a:r>
              <a:rPr lang="tr-TR" dirty="0" smtClean="0">
                <a:latin typeface="Arial" panose="020B0604020202020204" pitchFamily="34" charset="0"/>
                <a:cs typeface="Arial" panose="020B0604020202020204" pitchFamily="34" charset="0"/>
              </a:rPr>
              <a:t>önceden planlanmış tarihte otomatik olarak kapanmakta </a:t>
            </a:r>
            <a:r>
              <a:rPr lang="tr-TR" dirty="0">
                <a:latin typeface="Arial" panose="020B0604020202020204" pitchFamily="34" charset="0"/>
                <a:cs typeface="Arial" panose="020B0604020202020204" pitchFamily="34" charset="0"/>
              </a:rPr>
              <a:t>ve </a:t>
            </a:r>
            <a:r>
              <a:rPr lang="tr-TR" dirty="0" smtClean="0">
                <a:latin typeface="Arial" panose="020B0604020202020204" pitchFamily="34" charset="0"/>
                <a:cs typeface="Arial" panose="020B0604020202020204" pitchFamily="34" charset="0"/>
              </a:rPr>
              <a:t>İl Sağlık Müdürü/Genel Müdür/Başkan </a:t>
            </a:r>
            <a:r>
              <a:rPr lang="tr-TR" dirty="0">
                <a:latin typeface="Arial" panose="020B0604020202020204" pitchFamily="34" charset="0"/>
                <a:cs typeface="Arial" panose="020B0604020202020204" pitchFamily="34" charset="0"/>
              </a:rPr>
              <a:t>onayından sonra </a:t>
            </a:r>
            <a:r>
              <a:rPr lang="tr-TR" dirty="0" smtClean="0">
                <a:latin typeface="Arial" panose="020B0604020202020204" pitchFamily="34" charset="0"/>
                <a:cs typeface="Arial" panose="020B0604020202020204" pitchFamily="34" charset="0"/>
              </a:rPr>
              <a:t>(İl </a:t>
            </a:r>
            <a:r>
              <a:rPr lang="tr-TR" dirty="0">
                <a:latin typeface="Arial" panose="020B0604020202020204" pitchFamily="34" charset="0"/>
                <a:cs typeface="Arial" panose="020B0604020202020204" pitchFamily="34" charset="0"/>
              </a:rPr>
              <a:t>Sağlık Müdürü/Genel Müdür/Başkan </a:t>
            </a:r>
            <a:r>
              <a:rPr lang="tr-TR" dirty="0" smtClean="0">
                <a:latin typeface="Arial" panose="020B0604020202020204" pitchFamily="34" charset="0"/>
                <a:cs typeface="Arial" panose="020B0604020202020204" pitchFamily="34" charset="0"/>
              </a:rPr>
              <a:t>tarafından onaylanmamış olsa da) sisteme </a:t>
            </a:r>
            <a:r>
              <a:rPr lang="tr-TR" dirty="0">
                <a:latin typeface="Arial" panose="020B0604020202020204" pitchFamily="34" charset="0"/>
                <a:cs typeface="Arial" panose="020B0604020202020204" pitchFamily="34" charset="0"/>
              </a:rPr>
              <a:t>hiçbir </a:t>
            </a:r>
            <a:r>
              <a:rPr lang="tr-TR" dirty="0" smtClean="0">
                <a:latin typeface="Arial" panose="020B0604020202020204" pitchFamily="34" charset="0"/>
                <a:cs typeface="Arial" panose="020B0604020202020204" pitchFamily="34" charset="0"/>
              </a:rPr>
              <a:t>şekilde müdahalede bulunulamamaktadır.</a:t>
            </a:r>
          </a:p>
          <a:p>
            <a:pPr>
              <a:lnSpc>
                <a:spcPct val="170000"/>
              </a:lnSpc>
              <a:spcBef>
                <a:spcPts val="0"/>
              </a:spcBef>
            </a:pPr>
            <a:r>
              <a:rPr lang="tr-TR" dirty="0" smtClean="0">
                <a:latin typeface="Arial" panose="020B0604020202020204" pitchFamily="34" charset="0"/>
                <a:cs typeface="Arial" panose="020B0604020202020204" pitchFamily="34" charset="0"/>
              </a:rPr>
              <a:t>İç </a:t>
            </a:r>
            <a:r>
              <a:rPr lang="tr-TR" dirty="0">
                <a:latin typeface="Arial" panose="020B0604020202020204" pitchFamily="34" charset="0"/>
                <a:cs typeface="Arial" panose="020B0604020202020204" pitchFamily="34" charset="0"/>
              </a:rPr>
              <a:t>Kontrol Dairesi Başkanlığı </a:t>
            </a:r>
            <a:r>
              <a:rPr lang="tr-TR" dirty="0" smtClean="0">
                <a:latin typeface="Arial" panose="020B0604020202020204" pitchFamily="34" charset="0"/>
                <a:cs typeface="Arial" panose="020B0604020202020204" pitchFamily="34" charset="0"/>
              </a:rPr>
              <a:t>tarafından, veri </a:t>
            </a:r>
            <a:r>
              <a:rPr lang="tr-TR" dirty="0">
                <a:latin typeface="Arial" panose="020B0604020202020204" pitchFamily="34" charset="0"/>
                <a:cs typeface="Arial" panose="020B0604020202020204" pitchFamily="34" charset="0"/>
              </a:rPr>
              <a:t>girişi yapılan tüm </a:t>
            </a:r>
            <a:r>
              <a:rPr lang="tr-TR" dirty="0" smtClean="0">
                <a:latin typeface="Arial" panose="020B0604020202020204" pitchFamily="34" charset="0"/>
                <a:cs typeface="Arial" panose="020B0604020202020204" pitchFamily="34" charset="0"/>
              </a:rPr>
              <a:t>eylemler </a:t>
            </a:r>
            <a:endParaRPr lang="tr-TR" dirty="0">
              <a:latin typeface="Arial" panose="020B0604020202020204" pitchFamily="34" charset="0"/>
              <a:cs typeface="Arial" panose="020B0604020202020204" pitchFamily="34" charset="0"/>
            </a:endParaRPr>
          </a:p>
          <a:p>
            <a:pPr lvl="1">
              <a:lnSpc>
                <a:spcPct val="170000"/>
              </a:lnSpc>
              <a:spcBef>
                <a:spcPts val="0"/>
              </a:spcBef>
            </a:pPr>
            <a:r>
              <a:rPr lang="tr-TR" b="1" i="1" dirty="0">
                <a:solidFill>
                  <a:srgbClr val="C00000"/>
                </a:solidFill>
                <a:latin typeface="Arial" panose="020B0604020202020204" pitchFamily="34" charset="0"/>
                <a:cs typeface="Arial" panose="020B0604020202020204" pitchFamily="34" charset="0"/>
              </a:rPr>
              <a:t>Birim / eylem bazlı ölçüm kriterleri, </a:t>
            </a:r>
          </a:p>
          <a:p>
            <a:pPr lvl="1">
              <a:lnSpc>
                <a:spcPct val="170000"/>
              </a:lnSpc>
              <a:spcBef>
                <a:spcPts val="0"/>
              </a:spcBef>
            </a:pPr>
            <a:r>
              <a:rPr lang="tr-TR" b="1" i="1" dirty="0">
                <a:solidFill>
                  <a:srgbClr val="C00000"/>
                </a:solidFill>
                <a:latin typeface="Arial" panose="020B0604020202020204" pitchFamily="34" charset="0"/>
                <a:cs typeface="Arial" panose="020B0604020202020204" pitchFamily="34" charset="0"/>
              </a:rPr>
              <a:t>Açıklamaları</a:t>
            </a:r>
          </a:p>
          <a:p>
            <a:pPr lvl="1">
              <a:lnSpc>
                <a:spcPct val="170000"/>
              </a:lnSpc>
              <a:spcBef>
                <a:spcPts val="0"/>
              </a:spcBef>
            </a:pPr>
            <a:r>
              <a:rPr lang="tr-TR" b="1" i="1" dirty="0" smtClean="0">
                <a:solidFill>
                  <a:srgbClr val="C00000"/>
                </a:solidFill>
                <a:latin typeface="Arial" panose="020B0604020202020204" pitchFamily="34" charset="0"/>
                <a:cs typeface="Arial" panose="020B0604020202020204" pitchFamily="34" charset="0"/>
              </a:rPr>
              <a:t>Çıktıları</a:t>
            </a:r>
          </a:p>
          <a:p>
            <a:pPr lvl="1">
              <a:lnSpc>
                <a:spcPct val="170000"/>
              </a:lnSpc>
              <a:spcBef>
                <a:spcPts val="0"/>
              </a:spcBef>
            </a:pPr>
            <a:r>
              <a:rPr lang="tr-TR" b="1" i="1" dirty="0">
                <a:solidFill>
                  <a:srgbClr val="C00000"/>
                </a:solidFill>
                <a:latin typeface="Arial" panose="020B0604020202020204" pitchFamily="34" charset="0"/>
                <a:cs typeface="Arial" panose="020B0604020202020204" pitchFamily="34" charset="0"/>
              </a:rPr>
              <a:t>Ç</a:t>
            </a:r>
            <a:r>
              <a:rPr lang="tr-TR" b="1" i="1" dirty="0" smtClean="0">
                <a:solidFill>
                  <a:srgbClr val="C00000"/>
                </a:solidFill>
                <a:latin typeface="Arial" panose="020B0604020202020204" pitchFamily="34" charset="0"/>
                <a:cs typeface="Arial" panose="020B0604020202020204" pitchFamily="34" charset="0"/>
              </a:rPr>
              <a:t>ıktı doğrulukları </a:t>
            </a:r>
            <a:r>
              <a:rPr lang="tr-TR" dirty="0">
                <a:latin typeface="Arial" panose="020B0604020202020204" pitchFamily="34" charset="0"/>
                <a:cs typeface="Arial" panose="020B0604020202020204" pitchFamily="34" charset="0"/>
              </a:rPr>
              <a:t>yönünden değerlendirilmektedir. </a:t>
            </a:r>
          </a:p>
          <a:p>
            <a:pPr marL="250603" lvl="1" indent="-250603">
              <a:lnSpc>
                <a:spcPct val="170000"/>
              </a:lnSpc>
              <a:spcBef>
                <a:spcPts val="0"/>
              </a:spcBef>
            </a:pPr>
            <a:r>
              <a:rPr lang="tr-TR" dirty="0" smtClean="0">
                <a:latin typeface="Arial" panose="020B0604020202020204" pitchFamily="34" charset="0"/>
                <a:cs typeface="Arial" panose="020B0604020202020204" pitchFamily="34" charset="0"/>
              </a:rPr>
              <a:t>ilgili eylemlere, yapılan inceleme ve kontrollerden sonra</a:t>
            </a:r>
            <a:endParaRPr lang="tr-TR" dirty="0">
              <a:latin typeface="Arial" panose="020B0604020202020204" pitchFamily="34" charset="0"/>
              <a:cs typeface="Arial" panose="020B0604020202020204" pitchFamily="34" charset="0"/>
            </a:endParaRPr>
          </a:p>
          <a:p>
            <a:pPr marL="651567" lvl="2" indent="-250603">
              <a:lnSpc>
                <a:spcPct val="170000"/>
              </a:lnSpc>
              <a:spcBef>
                <a:spcPts val="0"/>
              </a:spcBef>
            </a:pPr>
            <a:r>
              <a:rPr lang="tr-TR" b="1" i="1" dirty="0">
                <a:solidFill>
                  <a:srgbClr val="C00000"/>
                </a:solidFill>
                <a:latin typeface="Arial" panose="020B0604020202020204" pitchFamily="34" charset="0"/>
                <a:cs typeface="Arial" panose="020B0604020202020204" pitchFamily="34" charset="0"/>
              </a:rPr>
              <a:t>“Tamamlandı” </a:t>
            </a:r>
          </a:p>
          <a:p>
            <a:pPr marL="651567" lvl="2" indent="-250603">
              <a:lnSpc>
                <a:spcPct val="170000"/>
              </a:lnSpc>
              <a:spcBef>
                <a:spcPts val="0"/>
              </a:spcBef>
            </a:pPr>
            <a:r>
              <a:rPr lang="tr-TR" b="1" i="1" dirty="0">
                <a:solidFill>
                  <a:srgbClr val="C00000"/>
                </a:solidFill>
                <a:latin typeface="Arial" panose="020B0604020202020204" pitchFamily="34" charset="0"/>
                <a:cs typeface="Arial" panose="020B0604020202020204" pitchFamily="34" charset="0"/>
              </a:rPr>
              <a:t>“Tamamlanmadı” </a:t>
            </a:r>
            <a:endParaRPr lang="tr-TR" b="1" i="1" dirty="0" smtClean="0">
              <a:solidFill>
                <a:srgbClr val="C00000"/>
              </a:solidFill>
              <a:latin typeface="Arial" panose="020B0604020202020204" pitchFamily="34" charset="0"/>
              <a:cs typeface="Arial" panose="020B0604020202020204" pitchFamily="34" charset="0"/>
            </a:endParaRPr>
          </a:p>
          <a:p>
            <a:pPr marL="651567" lvl="2" indent="-250603">
              <a:lnSpc>
                <a:spcPct val="170000"/>
              </a:lnSpc>
              <a:spcBef>
                <a:spcPts val="0"/>
              </a:spcBef>
            </a:pPr>
            <a:r>
              <a:rPr lang="tr-TR" b="1" i="1" dirty="0" smtClean="0">
                <a:solidFill>
                  <a:srgbClr val="C00000"/>
                </a:solidFill>
                <a:latin typeface="Arial" panose="020B0604020202020204" pitchFamily="34" charset="0"/>
                <a:cs typeface="Arial" panose="020B0604020202020204" pitchFamily="34" charset="0"/>
              </a:rPr>
              <a:t>“Dönem Dışı” </a:t>
            </a:r>
            <a:r>
              <a:rPr lang="tr-TR" dirty="0" smtClean="0">
                <a:latin typeface="Arial" panose="020B0604020202020204" pitchFamily="34" charset="0"/>
                <a:cs typeface="Arial" panose="020B0604020202020204" pitchFamily="34" charset="0"/>
              </a:rPr>
              <a:t>olarak onay </a:t>
            </a:r>
            <a:r>
              <a:rPr lang="tr-TR" dirty="0">
                <a:latin typeface="Arial" panose="020B0604020202020204" pitchFamily="34" charset="0"/>
                <a:cs typeface="Arial" panose="020B0604020202020204" pitchFamily="34" charset="0"/>
              </a:rPr>
              <a:t>verilmektedir</a:t>
            </a:r>
            <a:r>
              <a:rPr lang="tr-TR" dirty="0" smtClean="0">
                <a:latin typeface="Arial" panose="020B0604020202020204" pitchFamily="34" charset="0"/>
                <a:cs typeface="Arial" panose="020B0604020202020204" pitchFamily="34" charset="0"/>
              </a:rPr>
              <a:t>.</a:t>
            </a:r>
          </a:p>
        </p:txBody>
      </p:sp>
      <p:pic>
        <p:nvPicPr>
          <p:cNvPr id="8" name="Resim 7">
            <a:extLst>
              <a:ext uri="{FF2B5EF4-FFF2-40B4-BE49-F238E27FC236}">
                <a16:creationId xmlns="" xmlns:a16="http://schemas.microsoft.com/office/drawing/2014/main" id="{1F9235C5-42CC-42F8-9C9A-A8E443639E9C}"/>
              </a:ext>
            </a:extLst>
          </p:cNvPr>
          <p:cNvPicPr>
            <a:picLocks noChangeAspect="1"/>
          </p:cNvPicPr>
          <p:nvPr/>
        </p:nvPicPr>
        <p:blipFill rotWithShape="1">
          <a:blip r:embed="rId2"/>
          <a:srcRect l="5946" r="6789"/>
          <a:stretch/>
        </p:blipFill>
        <p:spPr>
          <a:xfrm>
            <a:off x="6504521" y="3489649"/>
            <a:ext cx="3311282" cy="2919336"/>
          </a:xfrm>
          <a:prstGeom prst="rect">
            <a:avLst/>
          </a:prstGeom>
        </p:spPr>
      </p:pic>
    </p:spTree>
    <p:extLst>
      <p:ext uri="{BB962C8B-B14F-4D97-AF65-F5344CB8AC3E}">
        <p14:creationId xmlns:p14="http://schemas.microsoft.com/office/powerpoint/2010/main" val="117476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1506</TotalTime>
  <Words>770</Words>
  <Application>Microsoft Office PowerPoint</Application>
  <PresentationFormat>Özel</PresentationFormat>
  <Paragraphs>111</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Calibri</vt:lpstr>
      <vt:lpstr>Courier New</vt:lpstr>
      <vt:lpstr>Myriad Pro</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EYLEM BAZLI PUANLANDIRMA SİSTEMİ</vt:lpstr>
      <vt:lpstr>EYLEM BAZLI PUANLANDIRMA SİSTEMİ</vt:lpstr>
      <vt:lpstr>PowerPoint Sunusu</vt:lpstr>
      <vt:lpstr>TEŞEKKÜRLER…</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Figen Kocaman</dc:creator>
  <cp:lastModifiedBy>İBRAHİM ÜZEL</cp:lastModifiedBy>
  <cp:revision>185</cp:revision>
  <cp:lastPrinted>2019-03-20T07:17:05Z</cp:lastPrinted>
  <dcterms:created xsi:type="dcterms:W3CDTF">2019-01-17T08:52:02Z</dcterms:created>
  <dcterms:modified xsi:type="dcterms:W3CDTF">2020-05-28T15:03:46Z</dcterms:modified>
</cp:coreProperties>
</file>