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334" r:id="rId5"/>
    <p:sldId id="339" r:id="rId6"/>
    <p:sldId id="285" r:id="rId7"/>
    <p:sldId id="287" r:id="rId8"/>
    <p:sldId id="288" r:id="rId9"/>
    <p:sldId id="289" r:id="rId10"/>
    <p:sldId id="290" r:id="rId11"/>
    <p:sldId id="257" r:id="rId12"/>
    <p:sldId id="292" r:id="rId13"/>
    <p:sldId id="291" r:id="rId14"/>
    <p:sldId id="293" r:id="rId15"/>
    <p:sldId id="294" r:id="rId16"/>
    <p:sldId id="340" r:id="rId17"/>
    <p:sldId id="296" r:id="rId18"/>
    <p:sldId id="336" r:id="rId19"/>
    <p:sldId id="315" r:id="rId20"/>
    <p:sldId id="341" r:id="rId21"/>
    <p:sldId id="282" r:id="rId2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DBE3"/>
    <a:srgbClr val="7299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35" autoAdjust="0"/>
    <p:restoredTop sz="94660"/>
  </p:normalViewPr>
  <p:slideViewPr>
    <p:cSldViewPr snapToGrid="0">
      <p:cViewPr varScale="1">
        <p:scale>
          <a:sx n="115" d="100"/>
          <a:sy n="115" d="100"/>
        </p:scale>
        <p:origin x="378" y="10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0DA4A2-7A9F-48FC-AA10-F8F938C39EE2}" type="datetimeFigureOut">
              <a:rPr lang="tr-TR" smtClean="0"/>
              <a:t>24.01.2024</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10765B-6EE5-44CA-B407-29FFDAB7BC19}" type="slidenum">
              <a:rPr lang="tr-TR" smtClean="0"/>
              <a:t>‹#›</a:t>
            </a:fld>
            <a:endParaRPr lang="tr-TR"/>
          </a:p>
        </p:txBody>
      </p:sp>
    </p:spTree>
    <p:extLst>
      <p:ext uri="{BB962C8B-B14F-4D97-AF65-F5344CB8AC3E}">
        <p14:creationId xmlns:p14="http://schemas.microsoft.com/office/powerpoint/2010/main" val="349578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9E03317B-2B30-421B-9D41-F73E6DA93771}" type="slidenum">
              <a:rPr lang="tr-TR" smtClean="0"/>
              <a:t>3</a:t>
            </a:fld>
            <a:endParaRPr lang="tr-TR"/>
          </a:p>
        </p:txBody>
      </p:sp>
    </p:spTree>
    <p:extLst>
      <p:ext uri="{BB962C8B-B14F-4D97-AF65-F5344CB8AC3E}">
        <p14:creationId xmlns:p14="http://schemas.microsoft.com/office/powerpoint/2010/main" val="3056744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9E03317B-2B30-421B-9D41-F73E6DA93771}" type="slidenum">
              <a:rPr lang="tr-TR" smtClean="0"/>
              <a:t>4</a:t>
            </a:fld>
            <a:endParaRPr lang="tr-TR"/>
          </a:p>
        </p:txBody>
      </p:sp>
    </p:spTree>
    <p:extLst>
      <p:ext uri="{BB962C8B-B14F-4D97-AF65-F5344CB8AC3E}">
        <p14:creationId xmlns:p14="http://schemas.microsoft.com/office/powerpoint/2010/main" val="3070867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9E03317B-2B30-421B-9D41-F73E6DA93771}" type="slidenum">
              <a:rPr lang="tr-TR" smtClean="0"/>
              <a:t>5</a:t>
            </a:fld>
            <a:endParaRPr lang="tr-TR"/>
          </a:p>
        </p:txBody>
      </p:sp>
    </p:spTree>
    <p:extLst>
      <p:ext uri="{BB962C8B-B14F-4D97-AF65-F5344CB8AC3E}">
        <p14:creationId xmlns:p14="http://schemas.microsoft.com/office/powerpoint/2010/main" val="7069392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9E03317B-2B30-421B-9D41-F73E6DA93771}" type="slidenum">
              <a:rPr lang="tr-TR" smtClean="0"/>
              <a:t>6</a:t>
            </a:fld>
            <a:endParaRPr lang="tr-TR"/>
          </a:p>
        </p:txBody>
      </p:sp>
    </p:spTree>
    <p:extLst>
      <p:ext uri="{BB962C8B-B14F-4D97-AF65-F5344CB8AC3E}">
        <p14:creationId xmlns:p14="http://schemas.microsoft.com/office/powerpoint/2010/main" val="39140689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9E03317B-2B30-421B-9D41-F73E6DA93771}" type="slidenum">
              <a:rPr lang="tr-TR" smtClean="0"/>
              <a:t>7</a:t>
            </a:fld>
            <a:endParaRPr lang="tr-TR"/>
          </a:p>
        </p:txBody>
      </p:sp>
    </p:spTree>
    <p:extLst>
      <p:ext uri="{BB962C8B-B14F-4D97-AF65-F5344CB8AC3E}">
        <p14:creationId xmlns:p14="http://schemas.microsoft.com/office/powerpoint/2010/main" val="1581736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a:xfrm>
            <a:off x="838200" y="6356350"/>
            <a:ext cx="2743200" cy="365125"/>
          </a:xfrm>
          <a:prstGeom prst="rect">
            <a:avLst/>
          </a:prstGeom>
        </p:spPr>
        <p:txBody>
          <a:bodyPr/>
          <a:lstStyle/>
          <a:p>
            <a:fld id="{CBE487E9-A160-413D-B612-4185E8C5B8E3}" type="datetimeFigureOut">
              <a:rPr lang="tr-TR" smtClean="0"/>
              <a:t>24.01.2024</a:t>
            </a:fld>
            <a:endParaRPr lang="tr-TR"/>
          </a:p>
        </p:txBody>
      </p:sp>
      <p:sp>
        <p:nvSpPr>
          <p:cNvPr id="5" name="Altbilgi Yer Tutucusu 4"/>
          <p:cNvSpPr>
            <a:spLocks noGrp="1"/>
          </p:cNvSpPr>
          <p:nvPr>
            <p:ph type="ftr" sz="quarter" idx="11"/>
          </p:nvPr>
        </p:nvSpPr>
        <p:spPr>
          <a:xfrm>
            <a:off x="4038600" y="6356350"/>
            <a:ext cx="4114800" cy="365125"/>
          </a:xfrm>
          <a:prstGeom prst="rect">
            <a:avLst/>
          </a:prstGeom>
        </p:spPr>
        <p:txBody>
          <a:bodyPr/>
          <a:lstStyle/>
          <a:p>
            <a:endParaRPr lang="tr-TR"/>
          </a:p>
        </p:txBody>
      </p:sp>
      <p:sp>
        <p:nvSpPr>
          <p:cNvPr id="6" name="Slayt Numarası Yer Tutucusu 5"/>
          <p:cNvSpPr>
            <a:spLocks noGrp="1"/>
          </p:cNvSpPr>
          <p:nvPr>
            <p:ph type="sldNum" sz="quarter" idx="12"/>
          </p:nvPr>
        </p:nvSpPr>
        <p:spPr>
          <a:xfrm>
            <a:off x="8610600" y="6356350"/>
            <a:ext cx="2743200" cy="365125"/>
          </a:xfrm>
          <a:prstGeom prst="rect">
            <a:avLst/>
          </a:prstGeom>
        </p:spPr>
        <p:txBody>
          <a:bodyPr/>
          <a:lstStyle/>
          <a:p>
            <a:fld id="{A9E84F8E-B17C-47D6-98C6-9620289146BD}" type="slidenum">
              <a:rPr lang="tr-TR" smtClean="0"/>
              <a:t>‹#›</a:t>
            </a:fld>
            <a:endParaRPr lang="tr-TR"/>
          </a:p>
        </p:txBody>
      </p:sp>
    </p:spTree>
    <p:extLst>
      <p:ext uri="{BB962C8B-B14F-4D97-AF65-F5344CB8AC3E}">
        <p14:creationId xmlns:p14="http://schemas.microsoft.com/office/powerpoint/2010/main" val="1036467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1325563"/>
          </a:xfrm>
          <a:prstGeom prst="rect">
            <a:avLst/>
          </a:prstGeom>
        </p:spPr>
        <p:txBody>
          <a:bodyPr/>
          <a:lstStyle/>
          <a:p>
            <a:r>
              <a:rPr lang="tr-TR"/>
              <a:t>Asıl başlık stili için tıklatın</a:t>
            </a:r>
          </a:p>
        </p:txBody>
      </p:sp>
      <p:sp>
        <p:nvSpPr>
          <p:cNvPr id="3" name="Dikey Metin Yer Tutucusu 2"/>
          <p:cNvSpPr>
            <a:spLocks noGrp="1"/>
          </p:cNvSpPr>
          <p:nvPr>
            <p:ph type="body" orient="vert" idx="1"/>
          </p:nvPr>
        </p:nvSpPr>
        <p:spPr>
          <a:xfrm>
            <a:off x="838200" y="1825625"/>
            <a:ext cx="10515600" cy="4351338"/>
          </a:xfrm>
          <a:prstGeom prst="rect">
            <a:avLst/>
          </a:prstGeo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a:xfrm>
            <a:off x="838200" y="6356350"/>
            <a:ext cx="2743200" cy="365125"/>
          </a:xfrm>
          <a:prstGeom prst="rect">
            <a:avLst/>
          </a:prstGeom>
        </p:spPr>
        <p:txBody>
          <a:bodyPr/>
          <a:lstStyle/>
          <a:p>
            <a:fld id="{CBE487E9-A160-413D-B612-4185E8C5B8E3}" type="datetimeFigureOut">
              <a:rPr lang="tr-TR" smtClean="0"/>
              <a:t>24.01.2024</a:t>
            </a:fld>
            <a:endParaRPr lang="tr-TR"/>
          </a:p>
        </p:txBody>
      </p:sp>
      <p:sp>
        <p:nvSpPr>
          <p:cNvPr id="5" name="Altbilgi Yer Tutucusu 4"/>
          <p:cNvSpPr>
            <a:spLocks noGrp="1"/>
          </p:cNvSpPr>
          <p:nvPr>
            <p:ph type="ftr" sz="quarter" idx="11"/>
          </p:nvPr>
        </p:nvSpPr>
        <p:spPr>
          <a:xfrm>
            <a:off x="4038600" y="6356350"/>
            <a:ext cx="4114800" cy="365125"/>
          </a:xfrm>
          <a:prstGeom prst="rect">
            <a:avLst/>
          </a:prstGeom>
        </p:spPr>
        <p:txBody>
          <a:bodyPr/>
          <a:lstStyle/>
          <a:p>
            <a:endParaRPr lang="tr-TR"/>
          </a:p>
        </p:txBody>
      </p:sp>
      <p:sp>
        <p:nvSpPr>
          <p:cNvPr id="6" name="Slayt Numarası Yer Tutucusu 5"/>
          <p:cNvSpPr>
            <a:spLocks noGrp="1"/>
          </p:cNvSpPr>
          <p:nvPr>
            <p:ph type="sldNum" sz="quarter" idx="12"/>
          </p:nvPr>
        </p:nvSpPr>
        <p:spPr>
          <a:xfrm>
            <a:off x="8610600" y="6356350"/>
            <a:ext cx="2743200" cy="365125"/>
          </a:xfrm>
          <a:prstGeom prst="rect">
            <a:avLst/>
          </a:prstGeom>
        </p:spPr>
        <p:txBody>
          <a:bodyPr/>
          <a:lstStyle/>
          <a:p>
            <a:fld id="{A9E84F8E-B17C-47D6-98C6-9620289146BD}" type="slidenum">
              <a:rPr lang="tr-TR" smtClean="0"/>
              <a:t>‹#›</a:t>
            </a:fld>
            <a:endParaRPr lang="tr-TR"/>
          </a:p>
        </p:txBody>
      </p:sp>
    </p:spTree>
    <p:extLst>
      <p:ext uri="{BB962C8B-B14F-4D97-AF65-F5344CB8AC3E}">
        <p14:creationId xmlns:p14="http://schemas.microsoft.com/office/powerpoint/2010/main" val="3844816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a:prstGeom prst="rect">
            <a:avLst/>
          </a:prstGeo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a:prstGeom prst="rect">
            <a:avLst/>
          </a:prstGeo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a:xfrm>
            <a:off x="838200" y="6356350"/>
            <a:ext cx="2743200" cy="365125"/>
          </a:xfrm>
          <a:prstGeom prst="rect">
            <a:avLst/>
          </a:prstGeom>
        </p:spPr>
        <p:txBody>
          <a:bodyPr/>
          <a:lstStyle/>
          <a:p>
            <a:fld id="{CBE487E9-A160-413D-B612-4185E8C5B8E3}" type="datetimeFigureOut">
              <a:rPr lang="tr-TR" smtClean="0"/>
              <a:t>24.01.2024</a:t>
            </a:fld>
            <a:endParaRPr lang="tr-TR"/>
          </a:p>
        </p:txBody>
      </p:sp>
      <p:sp>
        <p:nvSpPr>
          <p:cNvPr id="5" name="Altbilgi Yer Tutucusu 4"/>
          <p:cNvSpPr>
            <a:spLocks noGrp="1"/>
          </p:cNvSpPr>
          <p:nvPr>
            <p:ph type="ftr" sz="quarter" idx="11"/>
          </p:nvPr>
        </p:nvSpPr>
        <p:spPr>
          <a:xfrm>
            <a:off x="4038600" y="6356350"/>
            <a:ext cx="4114800" cy="365125"/>
          </a:xfrm>
          <a:prstGeom prst="rect">
            <a:avLst/>
          </a:prstGeom>
        </p:spPr>
        <p:txBody>
          <a:bodyPr/>
          <a:lstStyle/>
          <a:p>
            <a:endParaRPr lang="tr-TR"/>
          </a:p>
        </p:txBody>
      </p:sp>
      <p:sp>
        <p:nvSpPr>
          <p:cNvPr id="6" name="Slayt Numarası Yer Tutucusu 5"/>
          <p:cNvSpPr>
            <a:spLocks noGrp="1"/>
          </p:cNvSpPr>
          <p:nvPr>
            <p:ph type="sldNum" sz="quarter" idx="12"/>
          </p:nvPr>
        </p:nvSpPr>
        <p:spPr>
          <a:xfrm>
            <a:off x="8610600" y="6356350"/>
            <a:ext cx="2743200" cy="365125"/>
          </a:xfrm>
          <a:prstGeom prst="rect">
            <a:avLst/>
          </a:prstGeom>
        </p:spPr>
        <p:txBody>
          <a:bodyPr/>
          <a:lstStyle/>
          <a:p>
            <a:fld id="{A9E84F8E-B17C-47D6-98C6-9620289146BD}" type="slidenum">
              <a:rPr lang="tr-TR" smtClean="0"/>
              <a:t>‹#›</a:t>
            </a:fld>
            <a:endParaRPr lang="tr-TR"/>
          </a:p>
        </p:txBody>
      </p:sp>
    </p:spTree>
    <p:extLst>
      <p:ext uri="{BB962C8B-B14F-4D97-AF65-F5344CB8AC3E}">
        <p14:creationId xmlns:p14="http://schemas.microsoft.com/office/powerpoint/2010/main" val="2172728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Özel Düzen">
    <p:bg>
      <p:bgPr>
        <a:blipFill dpi="0" rotWithShape="1">
          <a:blip r:embed="rId2">
            <a:extLst>
              <a:ext uri="{BEBA8EAE-BF5A-486C-A8C5-ECC9F3942E4B}">
                <a14:imgProps xmlns:a14="http://schemas.microsoft.com/office/drawing/2010/main">
                  <a14:imgLayer r:embed="rId3">
                    <a14:imgEffect>
                      <a14:brightnessContrast bright="15000" contrast="17000"/>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14" name="Resim 13">
            <a:extLst>
              <a:ext uri="{FF2B5EF4-FFF2-40B4-BE49-F238E27FC236}">
                <a16:creationId xmlns:a16="http://schemas.microsoft.com/office/drawing/2014/main" id="{EDD344B4-95D6-4961-89E5-1405AC053FA1}"/>
              </a:ext>
            </a:extLst>
          </p:cNvPr>
          <p:cNvPicPr>
            <a:picLocks noChangeAspect="1"/>
          </p:cNvPicPr>
          <p:nvPr userDrawn="1"/>
        </p:nvPicPr>
        <p:blipFill>
          <a:blip r:embed="rId4"/>
          <a:stretch>
            <a:fillRect/>
          </a:stretch>
        </p:blipFill>
        <p:spPr>
          <a:xfrm>
            <a:off x="1" y="768298"/>
            <a:ext cx="12196762" cy="6089701"/>
          </a:xfrm>
          <a:prstGeom prst="rect">
            <a:avLst/>
          </a:prstGeom>
        </p:spPr>
      </p:pic>
      <p:sp>
        <p:nvSpPr>
          <p:cNvPr id="15" name="Dikdörtgen 14">
            <a:extLst>
              <a:ext uri="{FF2B5EF4-FFF2-40B4-BE49-F238E27FC236}">
                <a16:creationId xmlns:a16="http://schemas.microsoft.com/office/drawing/2014/main" id="{2CA79775-43BC-4196-967A-4A85AC610AAB}"/>
              </a:ext>
            </a:extLst>
          </p:cNvPr>
          <p:cNvSpPr/>
          <p:nvPr userDrawn="1"/>
        </p:nvSpPr>
        <p:spPr>
          <a:xfrm>
            <a:off x="0" y="493793"/>
            <a:ext cx="12191998" cy="30346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p>
        </p:txBody>
      </p:sp>
      <p:sp>
        <p:nvSpPr>
          <p:cNvPr id="16" name="Dikdörtgen 15">
            <a:extLst>
              <a:ext uri="{FF2B5EF4-FFF2-40B4-BE49-F238E27FC236}">
                <a16:creationId xmlns:a16="http://schemas.microsoft.com/office/drawing/2014/main" id="{7A1B1782-8C12-4FEF-A601-08EF691DEFFB}"/>
              </a:ext>
            </a:extLst>
          </p:cNvPr>
          <p:cNvSpPr/>
          <p:nvPr userDrawn="1"/>
        </p:nvSpPr>
        <p:spPr>
          <a:xfrm>
            <a:off x="729844" y="2"/>
            <a:ext cx="430743" cy="118696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p>
        </p:txBody>
      </p:sp>
      <p:pic>
        <p:nvPicPr>
          <p:cNvPr id="17" name="Resim 16">
            <a:extLst>
              <a:ext uri="{FF2B5EF4-FFF2-40B4-BE49-F238E27FC236}">
                <a16:creationId xmlns:a16="http://schemas.microsoft.com/office/drawing/2014/main" id="{E170644A-3FE7-4475-B4A2-BBC9152193B4}"/>
              </a:ext>
            </a:extLst>
          </p:cNvPr>
          <p:cNvPicPr>
            <a:picLocks noChangeAspect="1"/>
          </p:cNvPicPr>
          <p:nvPr userDrawn="1"/>
        </p:nvPicPr>
        <p:blipFill>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tretch>
            <a:fillRect/>
          </a:stretch>
        </p:blipFill>
        <p:spPr>
          <a:xfrm>
            <a:off x="0" y="6364207"/>
            <a:ext cx="1540849" cy="396360"/>
          </a:xfrm>
          <a:prstGeom prst="rect">
            <a:avLst/>
          </a:prstGeom>
        </p:spPr>
      </p:pic>
      <p:sp>
        <p:nvSpPr>
          <p:cNvPr id="18" name="Metin kutusu 17">
            <a:extLst>
              <a:ext uri="{FF2B5EF4-FFF2-40B4-BE49-F238E27FC236}">
                <a16:creationId xmlns:a16="http://schemas.microsoft.com/office/drawing/2014/main" id="{CE7A6F34-E8FA-4606-BAC0-859173883417}"/>
              </a:ext>
            </a:extLst>
          </p:cNvPr>
          <p:cNvSpPr txBox="1"/>
          <p:nvPr userDrawn="1"/>
        </p:nvSpPr>
        <p:spPr>
          <a:xfrm>
            <a:off x="10182687" y="493793"/>
            <a:ext cx="2009311" cy="276999"/>
          </a:xfrm>
          <a:prstGeom prst="rect">
            <a:avLst/>
          </a:prstGeom>
          <a:noFill/>
        </p:spPr>
        <p:txBody>
          <a:bodyPr wrap="square" rtlCol="0">
            <a:spAutoFit/>
          </a:bodyPr>
          <a:lstStyle/>
          <a:p>
            <a:r>
              <a:rPr lang="tr-TR" sz="1200" b="1" dirty="0">
                <a:solidFill>
                  <a:schemeClr val="bg1"/>
                </a:solidFill>
              </a:rPr>
              <a:t>İç Kontrol Dairesi Başkanlığı</a:t>
            </a:r>
          </a:p>
        </p:txBody>
      </p:sp>
      <p:sp>
        <p:nvSpPr>
          <p:cNvPr id="19" name="Dikdörtgen 18">
            <a:extLst>
              <a:ext uri="{FF2B5EF4-FFF2-40B4-BE49-F238E27FC236}">
                <a16:creationId xmlns:a16="http://schemas.microsoft.com/office/drawing/2014/main" id="{DC20FC59-74BC-4195-AD4F-189F594290D6}"/>
              </a:ext>
            </a:extLst>
          </p:cNvPr>
          <p:cNvSpPr/>
          <p:nvPr userDrawn="1"/>
        </p:nvSpPr>
        <p:spPr>
          <a:xfrm>
            <a:off x="11401482" y="6408498"/>
            <a:ext cx="537327" cy="253916"/>
          </a:xfrm>
          <a:prstGeom prst="rect">
            <a:avLst/>
          </a:prstGeom>
        </p:spPr>
        <p:txBody>
          <a:bodyPr wrap="none">
            <a:spAutoFit/>
          </a:bodyPr>
          <a:lstStyle/>
          <a:p>
            <a:fld id="{42C328C1-A84F-4A39-A664-DBA00541A8C6}" type="slidenum">
              <a:rPr lang="en-US" sz="1050" b="1" baseline="0" smtClean="0">
                <a:solidFill>
                  <a:schemeClr val="bg1"/>
                </a:solidFill>
                <a:latin typeface="Arial" panose="020B0604020202020204" pitchFamily="34" charset="0"/>
                <a:cs typeface="Arial" panose="020B0604020202020204" pitchFamily="34" charset="0"/>
              </a:rPr>
              <a:pPr/>
              <a:t>‹#›</a:t>
            </a:fld>
            <a:r>
              <a:rPr lang="tr-TR" sz="1050" b="1" baseline="0" dirty="0">
                <a:solidFill>
                  <a:schemeClr val="bg1"/>
                </a:solidFill>
                <a:latin typeface="Arial" panose="020B0604020202020204" pitchFamily="34" charset="0"/>
                <a:cs typeface="Arial" panose="020B0604020202020204" pitchFamily="34" charset="0"/>
              </a:rPr>
              <a:t>/18</a:t>
            </a:r>
          </a:p>
        </p:txBody>
      </p:sp>
    </p:spTree>
    <p:extLst>
      <p:ext uri="{BB962C8B-B14F-4D97-AF65-F5344CB8AC3E}">
        <p14:creationId xmlns:p14="http://schemas.microsoft.com/office/powerpoint/2010/main" val="1792248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Başlık ve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F41AAC5-9689-1844-94F8-374E25585964}"/>
              </a:ext>
            </a:extLst>
          </p:cNvPr>
          <p:cNvSpPr>
            <a:spLocks noGrp="1"/>
          </p:cNvSpPr>
          <p:nvPr>
            <p:ph type="title"/>
          </p:nvPr>
        </p:nvSpPr>
        <p:spPr>
          <a:xfrm>
            <a:off x="1" y="1049904"/>
            <a:ext cx="12191999" cy="281433"/>
          </a:xfrm>
          <a:prstGeom prst="rect">
            <a:avLst/>
          </a:prstGeom>
        </p:spPr>
        <p:txBody>
          <a:bodyPr/>
          <a:lstStyle/>
          <a:p>
            <a:r>
              <a:rPr lang="tr-TR"/>
              <a:t>Asıl başlık stilini düzenlemek için tıklayın</a:t>
            </a:r>
          </a:p>
        </p:txBody>
      </p:sp>
      <p:sp>
        <p:nvSpPr>
          <p:cNvPr id="3" name="Slayt Numarası Yer Tutucusu 2">
            <a:extLst>
              <a:ext uri="{FF2B5EF4-FFF2-40B4-BE49-F238E27FC236}">
                <a16:creationId xmlns:a16="http://schemas.microsoft.com/office/drawing/2014/main" id="{040926A1-2049-B94E-AB2D-A5A3F5949F62}"/>
              </a:ext>
            </a:extLst>
          </p:cNvPr>
          <p:cNvSpPr>
            <a:spLocks noGrp="1"/>
          </p:cNvSpPr>
          <p:nvPr>
            <p:ph type="sldNum" sz="quarter" idx="10"/>
          </p:nvPr>
        </p:nvSpPr>
        <p:spPr>
          <a:xfrm>
            <a:off x="8610600" y="6356351"/>
            <a:ext cx="2743200" cy="365125"/>
          </a:xfrm>
          <a:prstGeom prst="rect">
            <a:avLst/>
          </a:prstGeom>
        </p:spPr>
        <p:txBody>
          <a:bodyPr/>
          <a:lstStyle/>
          <a:p>
            <a:fld id="{355FEEFD-3B84-5E40-B880-6D259D79DEE1}" type="slidenum">
              <a:rPr lang="tr-TR" smtClean="0"/>
              <a:pPr/>
              <a:t>‹#›</a:t>
            </a:fld>
            <a:r>
              <a:rPr lang="tr-TR"/>
              <a:t>/33</a:t>
            </a:r>
          </a:p>
        </p:txBody>
      </p:sp>
    </p:spTree>
    <p:extLst>
      <p:ext uri="{BB962C8B-B14F-4D97-AF65-F5344CB8AC3E}">
        <p14:creationId xmlns:p14="http://schemas.microsoft.com/office/powerpoint/2010/main" val="3331534682"/>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1325563"/>
          </a:xfrm>
          <a:prstGeom prst="rect">
            <a:avLst/>
          </a:prstGeom>
        </p:spPr>
        <p:txBody>
          <a:bodyPr/>
          <a:lstStyle/>
          <a:p>
            <a:r>
              <a:rPr lang="tr-TR"/>
              <a:t>Asıl başlık stili için tıklatın</a:t>
            </a:r>
          </a:p>
        </p:txBody>
      </p:sp>
      <p:sp>
        <p:nvSpPr>
          <p:cNvPr id="3" name="İçerik Yer Tutucusu 2"/>
          <p:cNvSpPr>
            <a:spLocks noGrp="1"/>
          </p:cNvSpPr>
          <p:nvPr>
            <p:ph idx="1"/>
          </p:nvPr>
        </p:nvSpPr>
        <p:spPr>
          <a:xfrm>
            <a:off x="838200" y="1825625"/>
            <a:ext cx="10515600" cy="4351338"/>
          </a:xfrm>
          <a:prstGeom prst="rect">
            <a:avLst/>
          </a:prstGeo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a:xfrm>
            <a:off x="838200" y="6356350"/>
            <a:ext cx="2743200" cy="365125"/>
          </a:xfrm>
          <a:prstGeom prst="rect">
            <a:avLst/>
          </a:prstGeom>
        </p:spPr>
        <p:txBody>
          <a:bodyPr/>
          <a:lstStyle/>
          <a:p>
            <a:fld id="{CBE487E9-A160-413D-B612-4185E8C5B8E3}" type="datetimeFigureOut">
              <a:rPr lang="tr-TR" smtClean="0"/>
              <a:t>24.01.2024</a:t>
            </a:fld>
            <a:endParaRPr lang="tr-TR"/>
          </a:p>
        </p:txBody>
      </p:sp>
      <p:sp>
        <p:nvSpPr>
          <p:cNvPr id="5" name="Altbilgi Yer Tutucusu 4"/>
          <p:cNvSpPr>
            <a:spLocks noGrp="1"/>
          </p:cNvSpPr>
          <p:nvPr>
            <p:ph type="ftr" sz="quarter" idx="11"/>
          </p:nvPr>
        </p:nvSpPr>
        <p:spPr>
          <a:xfrm>
            <a:off x="4038600" y="6356350"/>
            <a:ext cx="4114800" cy="365125"/>
          </a:xfrm>
          <a:prstGeom prst="rect">
            <a:avLst/>
          </a:prstGeom>
        </p:spPr>
        <p:txBody>
          <a:bodyPr/>
          <a:lstStyle/>
          <a:p>
            <a:endParaRPr lang="tr-TR"/>
          </a:p>
        </p:txBody>
      </p:sp>
      <p:sp>
        <p:nvSpPr>
          <p:cNvPr id="6" name="Slayt Numarası Yer Tutucusu 5"/>
          <p:cNvSpPr>
            <a:spLocks noGrp="1"/>
          </p:cNvSpPr>
          <p:nvPr>
            <p:ph type="sldNum" sz="quarter" idx="12"/>
          </p:nvPr>
        </p:nvSpPr>
        <p:spPr>
          <a:xfrm>
            <a:off x="8610600" y="6356350"/>
            <a:ext cx="2743200" cy="365125"/>
          </a:xfrm>
          <a:prstGeom prst="rect">
            <a:avLst/>
          </a:prstGeom>
        </p:spPr>
        <p:txBody>
          <a:bodyPr/>
          <a:lstStyle/>
          <a:p>
            <a:fld id="{A9E84F8E-B17C-47D6-98C6-9620289146BD}" type="slidenum">
              <a:rPr lang="tr-TR" smtClean="0"/>
              <a:t>‹#›</a:t>
            </a:fld>
            <a:endParaRPr lang="tr-TR"/>
          </a:p>
        </p:txBody>
      </p:sp>
    </p:spTree>
    <p:extLst>
      <p:ext uri="{BB962C8B-B14F-4D97-AF65-F5344CB8AC3E}">
        <p14:creationId xmlns:p14="http://schemas.microsoft.com/office/powerpoint/2010/main" val="1213793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a:prstGeom prst="rect">
            <a:avLst/>
          </a:prstGeo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a:xfrm>
            <a:off x="838200" y="6356350"/>
            <a:ext cx="2743200" cy="365125"/>
          </a:xfrm>
          <a:prstGeom prst="rect">
            <a:avLst/>
          </a:prstGeom>
        </p:spPr>
        <p:txBody>
          <a:bodyPr/>
          <a:lstStyle/>
          <a:p>
            <a:fld id="{CBE487E9-A160-413D-B612-4185E8C5B8E3}" type="datetimeFigureOut">
              <a:rPr lang="tr-TR" smtClean="0"/>
              <a:t>24.01.2024</a:t>
            </a:fld>
            <a:endParaRPr lang="tr-TR"/>
          </a:p>
        </p:txBody>
      </p:sp>
      <p:sp>
        <p:nvSpPr>
          <p:cNvPr id="5" name="Altbilgi Yer Tutucusu 4"/>
          <p:cNvSpPr>
            <a:spLocks noGrp="1"/>
          </p:cNvSpPr>
          <p:nvPr>
            <p:ph type="ftr" sz="quarter" idx="11"/>
          </p:nvPr>
        </p:nvSpPr>
        <p:spPr>
          <a:xfrm>
            <a:off x="4038600" y="6356350"/>
            <a:ext cx="4114800" cy="365125"/>
          </a:xfrm>
          <a:prstGeom prst="rect">
            <a:avLst/>
          </a:prstGeom>
        </p:spPr>
        <p:txBody>
          <a:bodyPr/>
          <a:lstStyle/>
          <a:p>
            <a:endParaRPr lang="tr-TR"/>
          </a:p>
        </p:txBody>
      </p:sp>
      <p:sp>
        <p:nvSpPr>
          <p:cNvPr id="6" name="Slayt Numarası Yer Tutucusu 5"/>
          <p:cNvSpPr>
            <a:spLocks noGrp="1"/>
          </p:cNvSpPr>
          <p:nvPr>
            <p:ph type="sldNum" sz="quarter" idx="12"/>
          </p:nvPr>
        </p:nvSpPr>
        <p:spPr>
          <a:xfrm>
            <a:off x="8610600" y="6356350"/>
            <a:ext cx="2743200" cy="365125"/>
          </a:xfrm>
          <a:prstGeom prst="rect">
            <a:avLst/>
          </a:prstGeom>
        </p:spPr>
        <p:txBody>
          <a:bodyPr/>
          <a:lstStyle/>
          <a:p>
            <a:fld id="{A9E84F8E-B17C-47D6-98C6-9620289146BD}" type="slidenum">
              <a:rPr lang="tr-TR" smtClean="0"/>
              <a:t>‹#›</a:t>
            </a:fld>
            <a:endParaRPr lang="tr-TR"/>
          </a:p>
        </p:txBody>
      </p:sp>
    </p:spTree>
    <p:extLst>
      <p:ext uri="{BB962C8B-B14F-4D97-AF65-F5344CB8AC3E}">
        <p14:creationId xmlns:p14="http://schemas.microsoft.com/office/powerpoint/2010/main" val="4288785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1325563"/>
          </a:xfrm>
          <a:prstGeom prst="rect">
            <a:avLst/>
          </a:prstGeom>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a:prstGeom prst="rect">
            <a:avLst/>
          </a:prstGeo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a:prstGeom prst="rect">
            <a:avLst/>
          </a:prstGeo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a:xfrm>
            <a:off x="838200" y="6356350"/>
            <a:ext cx="2743200" cy="365125"/>
          </a:xfrm>
          <a:prstGeom prst="rect">
            <a:avLst/>
          </a:prstGeom>
        </p:spPr>
        <p:txBody>
          <a:bodyPr/>
          <a:lstStyle/>
          <a:p>
            <a:fld id="{CBE487E9-A160-413D-B612-4185E8C5B8E3}" type="datetimeFigureOut">
              <a:rPr lang="tr-TR" smtClean="0"/>
              <a:t>24.01.2024</a:t>
            </a:fld>
            <a:endParaRPr lang="tr-TR"/>
          </a:p>
        </p:txBody>
      </p:sp>
      <p:sp>
        <p:nvSpPr>
          <p:cNvPr id="6" name="Altbilgi Yer Tutucusu 5"/>
          <p:cNvSpPr>
            <a:spLocks noGrp="1"/>
          </p:cNvSpPr>
          <p:nvPr>
            <p:ph type="ftr" sz="quarter" idx="11"/>
          </p:nvPr>
        </p:nvSpPr>
        <p:spPr>
          <a:xfrm>
            <a:off x="4038600" y="6356350"/>
            <a:ext cx="4114800" cy="365125"/>
          </a:xfrm>
          <a:prstGeom prst="rect">
            <a:avLst/>
          </a:prstGeom>
        </p:spPr>
        <p:txBody>
          <a:bodyPr/>
          <a:lstStyle/>
          <a:p>
            <a:endParaRPr lang="tr-TR"/>
          </a:p>
        </p:txBody>
      </p:sp>
      <p:sp>
        <p:nvSpPr>
          <p:cNvPr id="7" name="Slayt Numarası Yer Tutucusu 6"/>
          <p:cNvSpPr>
            <a:spLocks noGrp="1"/>
          </p:cNvSpPr>
          <p:nvPr>
            <p:ph type="sldNum" sz="quarter" idx="12"/>
          </p:nvPr>
        </p:nvSpPr>
        <p:spPr>
          <a:xfrm>
            <a:off x="8610600" y="6356350"/>
            <a:ext cx="2743200" cy="365125"/>
          </a:xfrm>
          <a:prstGeom prst="rect">
            <a:avLst/>
          </a:prstGeom>
        </p:spPr>
        <p:txBody>
          <a:bodyPr/>
          <a:lstStyle/>
          <a:p>
            <a:fld id="{A9E84F8E-B17C-47D6-98C6-9620289146BD}" type="slidenum">
              <a:rPr lang="tr-TR" smtClean="0"/>
              <a:t>‹#›</a:t>
            </a:fld>
            <a:endParaRPr lang="tr-TR"/>
          </a:p>
        </p:txBody>
      </p:sp>
    </p:spTree>
    <p:extLst>
      <p:ext uri="{BB962C8B-B14F-4D97-AF65-F5344CB8AC3E}">
        <p14:creationId xmlns:p14="http://schemas.microsoft.com/office/powerpoint/2010/main" val="3470232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a:prstGeom prst="rect">
            <a:avLst/>
          </a:prstGeo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39788" y="2505075"/>
            <a:ext cx="5157787" cy="3684588"/>
          </a:xfrm>
          <a:prstGeom prst="rect">
            <a:avLst/>
          </a:prstGeo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188" cy="3684588"/>
          </a:xfrm>
          <a:prstGeom prst="rect">
            <a:avLst/>
          </a:prstGeo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a:xfrm>
            <a:off x="838200" y="6356350"/>
            <a:ext cx="2743200" cy="365125"/>
          </a:xfrm>
          <a:prstGeom prst="rect">
            <a:avLst/>
          </a:prstGeom>
        </p:spPr>
        <p:txBody>
          <a:bodyPr/>
          <a:lstStyle/>
          <a:p>
            <a:fld id="{CBE487E9-A160-413D-B612-4185E8C5B8E3}" type="datetimeFigureOut">
              <a:rPr lang="tr-TR" smtClean="0"/>
              <a:t>24.01.2024</a:t>
            </a:fld>
            <a:endParaRPr lang="tr-TR"/>
          </a:p>
        </p:txBody>
      </p:sp>
      <p:sp>
        <p:nvSpPr>
          <p:cNvPr id="8" name="Altbilgi Yer Tutucusu 7"/>
          <p:cNvSpPr>
            <a:spLocks noGrp="1"/>
          </p:cNvSpPr>
          <p:nvPr>
            <p:ph type="ftr" sz="quarter" idx="11"/>
          </p:nvPr>
        </p:nvSpPr>
        <p:spPr>
          <a:xfrm>
            <a:off x="4038600" y="6356350"/>
            <a:ext cx="4114800" cy="365125"/>
          </a:xfrm>
          <a:prstGeom prst="rect">
            <a:avLst/>
          </a:prstGeom>
        </p:spPr>
        <p:txBody>
          <a:bodyPr/>
          <a:lstStyle/>
          <a:p>
            <a:endParaRPr lang="tr-TR"/>
          </a:p>
        </p:txBody>
      </p:sp>
      <p:sp>
        <p:nvSpPr>
          <p:cNvPr id="9" name="Slayt Numarası Yer Tutucusu 8"/>
          <p:cNvSpPr>
            <a:spLocks noGrp="1"/>
          </p:cNvSpPr>
          <p:nvPr>
            <p:ph type="sldNum" sz="quarter" idx="12"/>
          </p:nvPr>
        </p:nvSpPr>
        <p:spPr>
          <a:xfrm>
            <a:off x="8610600" y="6356350"/>
            <a:ext cx="2743200" cy="365125"/>
          </a:xfrm>
          <a:prstGeom prst="rect">
            <a:avLst/>
          </a:prstGeom>
        </p:spPr>
        <p:txBody>
          <a:bodyPr/>
          <a:lstStyle/>
          <a:p>
            <a:fld id="{A9E84F8E-B17C-47D6-98C6-9620289146BD}" type="slidenum">
              <a:rPr lang="tr-TR" smtClean="0"/>
              <a:t>‹#›</a:t>
            </a:fld>
            <a:endParaRPr lang="tr-TR"/>
          </a:p>
        </p:txBody>
      </p:sp>
    </p:spTree>
    <p:extLst>
      <p:ext uri="{BB962C8B-B14F-4D97-AF65-F5344CB8AC3E}">
        <p14:creationId xmlns:p14="http://schemas.microsoft.com/office/powerpoint/2010/main" val="2948469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1325563"/>
          </a:xfrm>
          <a:prstGeom prst="rect">
            <a:avLst/>
          </a:prstGeom>
        </p:spPr>
        <p:txBody>
          <a:bodyPr/>
          <a:lstStyle/>
          <a:p>
            <a:r>
              <a:rPr lang="tr-TR"/>
              <a:t>Asıl başlık stili için tıklatın</a:t>
            </a:r>
          </a:p>
        </p:txBody>
      </p:sp>
      <p:sp>
        <p:nvSpPr>
          <p:cNvPr id="3" name="Veri Yer Tutucusu 2"/>
          <p:cNvSpPr>
            <a:spLocks noGrp="1"/>
          </p:cNvSpPr>
          <p:nvPr>
            <p:ph type="dt" sz="half" idx="10"/>
          </p:nvPr>
        </p:nvSpPr>
        <p:spPr>
          <a:xfrm>
            <a:off x="838200" y="6356350"/>
            <a:ext cx="2743200" cy="365125"/>
          </a:xfrm>
          <a:prstGeom prst="rect">
            <a:avLst/>
          </a:prstGeom>
        </p:spPr>
        <p:txBody>
          <a:bodyPr/>
          <a:lstStyle/>
          <a:p>
            <a:fld id="{CBE487E9-A160-413D-B612-4185E8C5B8E3}" type="datetimeFigureOut">
              <a:rPr lang="tr-TR" smtClean="0"/>
              <a:t>24.01.2024</a:t>
            </a:fld>
            <a:endParaRPr lang="tr-TR"/>
          </a:p>
        </p:txBody>
      </p:sp>
      <p:sp>
        <p:nvSpPr>
          <p:cNvPr id="4" name="Altbilgi Yer Tutucusu 3"/>
          <p:cNvSpPr>
            <a:spLocks noGrp="1"/>
          </p:cNvSpPr>
          <p:nvPr>
            <p:ph type="ftr" sz="quarter" idx="11"/>
          </p:nvPr>
        </p:nvSpPr>
        <p:spPr>
          <a:xfrm>
            <a:off x="4038600" y="6356350"/>
            <a:ext cx="4114800" cy="365125"/>
          </a:xfrm>
          <a:prstGeom prst="rect">
            <a:avLst/>
          </a:prstGeom>
        </p:spPr>
        <p:txBody>
          <a:bodyPr/>
          <a:lstStyle/>
          <a:p>
            <a:endParaRPr lang="tr-TR"/>
          </a:p>
        </p:txBody>
      </p:sp>
      <p:sp>
        <p:nvSpPr>
          <p:cNvPr id="5" name="Slayt Numarası Yer Tutucusu 4"/>
          <p:cNvSpPr>
            <a:spLocks noGrp="1"/>
          </p:cNvSpPr>
          <p:nvPr>
            <p:ph type="sldNum" sz="quarter" idx="12"/>
          </p:nvPr>
        </p:nvSpPr>
        <p:spPr>
          <a:xfrm>
            <a:off x="8610600" y="6356350"/>
            <a:ext cx="2743200" cy="365125"/>
          </a:xfrm>
          <a:prstGeom prst="rect">
            <a:avLst/>
          </a:prstGeom>
        </p:spPr>
        <p:txBody>
          <a:bodyPr/>
          <a:lstStyle/>
          <a:p>
            <a:fld id="{A9E84F8E-B17C-47D6-98C6-9620289146BD}" type="slidenum">
              <a:rPr lang="tr-TR" smtClean="0"/>
              <a:t>‹#›</a:t>
            </a:fld>
            <a:endParaRPr lang="tr-TR"/>
          </a:p>
        </p:txBody>
      </p:sp>
    </p:spTree>
    <p:extLst>
      <p:ext uri="{BB962C8B-B14F-4D97-AF65-F5344CB8AC3E}">
        <p14:creationId xmlns:p14="http://schemas.microsoft.com/office/powerpoint/2010/main" val="711520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a:xfrm>
            <a:off x="838200" y="6356350"/>
            <a:ext cx="2743200" cy="365125"/>
          </a:xfrm>
          <a:prstGeom prst="rect">
            <a:avLst/>
          </a:prstGeom>
        </p:spPr>
        <p:txBody>
          <a:bodyPr/>
          <a:lstStyle/>
          <a:p>
            <a:fld id="{CBE487E9-A160-413D-B612-4185E8C5B8E3}" type="datetimeFigureOut">
              <a:rPr lang="tr-TR" smtClean="0"/>
              <a:t>24.01.2024</a:t>
            </a:fld>
            <a:endParaRPr lang="tr-TR"/>
          </a:p>
        </p:txBody>
      </p:sp>
      <p:sp>
        <p:nvSpPr>
          <p:cNvPr id="3" name="Altbilgi Yer Tutucusu 2"/>
          <p:cNvSpPr>
            <a:spLocks noGrp="1"/>
          </p:cNvSpPr>
          <p:nvPr>
            <p:ph type="ftr" sz="quarter" idx="11"/>
          </p:nvPr>
        </p:nvSpPr>
        <p:spPr>
          <a:xfrm>
            <a:off x="4038600" y="6356350"/>
            <a:ext cx="4114800" cy="365125"/>
          </a:xfrm>
          <a:prstGeom prst="rect">
            <a:avLst/>
          </a:prstGeom>
        </p:spPr>
        <p:txBody>
          <a:bodyPr/>
          <a:lstStyle/>
          <a:p>
            <a:endParaRPr lang="tr-TR"/>
          </a:p>
        </p:txBody>
      </p:sp>
      <p:sp>
        <p:nvSpPr>
          <p:cNvPr id="4" name="Slayt Numarası Yer Tutucusu 3"/>
          <p:cNvSpPr>
            <a:spLocks noGrp="1"/>
          </p:cNvSpPr>
          <p:nvPr>
            <p:ph type="sldNum" sz="quarter" idx="12"/>
          </p:nvPr>
        </p:nvSpPr>
        <p:spPr>
          <a:xfrm>
            <a:off x="8610600" y="6356350"/>
            <a:ext cx="2743200" cy="365125"/>
          </a:xfrm>
          <a:prstGeom prst="rect">
            <a:avLst/>
          </a:prstGeom>
        </p:spPr>
        <p:txBody>
          <a:bodyPr/>
          <a:lstStyle/>
          <a:p>
            <a:fld id="{A9E84F8E-B17C-47D6-98C6-9620289146BD}" type="slidenum">
              <a:rPr lang="tr-TR" smtClean="0"/>
              <a:t>‹#›</a:t>
            </a:fld>
            <a:endParaRPr lang="tr-TR"/>
          </a:p>
        </p:txBody>
      </p:sp>
    </p:spTree>
    <p:extLst>
      <p:ext uri="{BB962C8B-B14F-4D97-AF65-F5344CB8AC3E}">
        <p14:creationId xmlns:p14="http://schemas.microsoft.com/office/powerpoint/2010/main" val="4266824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a:prstGeom prst="rect">
            <a:avLst/>
          </a:prstGeo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a:xfrm>
            <a:off x="838200" y="6356350"/>
            <a:ext cx="2743200" cy="365125"/>
          </a:xfrm>
          <a:prstGeom prst="rect">
            <a:avLst/>
          </a:prstGeom>
        </p:spPr>
        <p:txBody>
          <a:bodyPr/>
          <a:lstStyle/>
          <a:p>
            <a:fld id="{CBE487E9-A160-413D-B612-4185E8C5B8E3}" type="datetimeFigureOut">
              <a:rPr lang="tr-TR" smtClean="0"/>
              <a:t>24.01.2024</a:t>
            </a:fld>
            <a:endParaRPr lang="tr-TR"/>
          </a:p>
        </p:txBody>
      </p:sp>
      <p:sp>
        <p:nvSpPr>
          <p:cNvPr id="6" name="Altbilgi Yer Tutucusu 5"/>
          <p:cNvSpPr>
            <a:spLocks noGrp="1"/>
          </p:cNvSpPr>
          <p:nvPr>
            <p:ph type="ftr" sz="quarter" idx="11"/>
          </p:nvPr>
        </p:nvSpPr>
        <p:spPr>
          <a:xfrm>
            <a:off x="4038600" y="6356350"/>
            <a:ext cx="4114800" cy="365125"/>
          </a:xfrm>
          <a:prstGeom prst="rect">
            <a:avLst/>
          </a:prstGeom>
        </p:spPr>
        <p:txBody>
          <a:bodyPr/>
          <a:lstStyle/>
          <a:p>
            <a:endParaRPr lang="tr-TR"/>
          </a:p>
        </p:txBody>
      </p:sp>
      <p:sp>
        <p:nvSpPr>
          <p:cNvPr id="7" name="Slayt Numarası Yer Tutucusu 6"/>
          <p:cNvSpPr>
            <a:spLocks noGrp="1"/>
          </p:cNvSpPr>
          <p:nvPr>
            <p:ph type="sldNum" sz="quarter" idx="12"/>
          </p:nvPr>
        </p:nvSpPr>
        <p:spPr>
          <a:xfrm>
            <a:off x="8610600" y="6356350"/>
            <a:ext cx="2743200" cy="365125"/>
          </a:xfrm>
          <a:prstGeom prst="rect">
            <a:avLst/>
          </a:prstGeom>
        </p:spPr>
        <p:txBody>
          <a:bodyPr/>
          <a:lstStyle/>
          <a:p>
            <a:fld id="{A9E84F8E-B17C-47D6-98C6-9620289146BD}" type="slidenum">
              <a:rPr lang="tr-TR" smtClean="0"/>
              <a:t>‹#›</a:t>
            </a:fld>
            <a:endParaRPr lang="tr-TR"/>
          </a:p>
        </p:txBody>
      </p:sp>
    </p:spTree>
    <p:extLst>
      <p:ext uri="{BB962C8B-B14F-4D97-AF65-F5344CB8AC3E}">
        <p14:creationId xmlns:p14="http://schemas.microsoft.com/office/powerpoint/2010/main" val="2615828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a:prstGeom prst="rect">
            <a:avLst/>
          </a:prstGeo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a:xfrm>
            <a:off x="838200" y="6356350"/>
            <a:ext cx="2743200" cy="365125"/>
          </a:xfrm>
          <a:prstGeom prst="rect">
            <a:avLst/>
          </a:prstGeom>
        </p:spPr>
        <p:txBody>
          <a:bodyPr/>
          <a:lstStyle/>
          <a:p>
            <a:fld id="{CBE487E9-A160-413D-B612-4185E8C5B8E3}" type="datetimeFigureOut">
              <a:rPr lang="tr-TR" smtClean="0"/>
              <a:t>24.01.2024</a:t>
            </a:fld>
            <a:endParaRPr lang="tr-TR"/>
          </a:p>
        </p:txBody>
      </p:sp>
      <p:sp>
        <p:nvSpPr>
          <p:cNvPr id="6" name="Altbilgi Yer Tutucusu 5"/>
          <p:cNvSpPr>
            <a:spLocks noGrp="1"/>
          </p:cNvSpPr>
          <p:nvPr>
            <p:ph type="ftr" sz="quarter" idx="11"/>
          </p:nvPr>
        </p:nvSpPr>
        <p:spPr>
          <a:xfrm>
            <a:off x="4038600" y="6356350"/>
            <a:ext cx="4114800" cy="365125"/>
          </a:xfrm>
          <a:prstGeom prst="rect">
            <a:avLst/>
          </a:prstGeom>
        </p:spPr>
        <p:txBody>
          <a:bodyPr/>
          <a:lstStyle/>
          <a:p>
            <a:endParaRPr lang="tr-TR"/>
          </a:p>
        </p:txBody>
      </p:sp>
      <p:sp>
        <p:nvSpPr>
          <p:cNvPr id="7" name="Slayt Numarası Yer Tutucusu 6"/>
          <p:cNvSpPr>
            <a:spLocks noGrp="1"/>
          </p:cNvSpPr>
          <p:nvPr>
            <p:ph type="sldNum" sz="quarter" idx="12"/>
          </p:nvPr>
        </p:nvSpPr>
        <p:spPr>
          <a:xfrm>
            <a:off x="8610600" y="6356350"/>
            <a:ext cx="2743200" cy="365125"/>
          </a:xfrm>
          <a:prstGeom prst="rect">
            <a:avLst/>
          </a:prstGeom>
        </p:spPr>
        <p:txBody>
          <a:bodyPr/>
          <a:lstStyle/>
          <a:p>
            <a:fld id="{A9E84F8E-B17C-47D6-98C6-9620289146BD}" type="slidenum">
              <a:rPr lang="tr-TR" smtClean="0"/>
              <a:t>‹#›</a:t>
            </a:fld>
            <a:endParaRPr lang="tr-TR"/>
          </a:p>
        </p:txBody>
      </p:sp>
    </p:spTree>
    <p:extLst>
      <p:ext uri="{BB962C8B-B14F-4D97-AF65-F5344CB8AC3E}">
        <p14:creationId xmlns:p14="http://schemas.microsoft.com/office/powerpoint/2010/main" val="3556781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microsoft.com/office/2007/relationships/hdphoto" Target="../media/hdphoto1.wdp"/><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Oval 7"/>
          <p:cNvSpPr/>
          <p:nvPr userDrawn="1"/>
        </p:nvSpPr>
        <p:spPr>
          <a:xfrm>
            <a:off x="414781" y="2719"/>
            <a:ext cx="903830" cy="9038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Metin kutusu 8"/>
          <p:cNvSpPr txBox="1"/>
          <p:nvPr userDrawn="1"/>
        </p:nvSpPr>
        <p:spPr>
          <a:xfrm>
            <a:off x="9870393" y="292402"/>
            <a:ext cx="2149811" cy="261610"/>
          </a:xfrm>
          <a:prstGeom prst="rect">
            <a:avLst/>
          </a:prstGeom>
          <a:noFill/>
        </p:spPr>
        <p:txBody>
          <a:bodyPr wrap="square" rtlCol="0">
            <a:spAutoFit/>
          </a:bodyPr>
          <a:lstStyle/>
          <a:p>
            <a:pPr algn="r"/>
            <a:r>
              <a:rPr lang="tr-TR" sz="1100" b="1" dirty="0">
                <a:solidFill>
                  <a:schemeClr val="bg1"/>
                </a:solidFill>
                <a:latin typeface="Myriad Pro" panose="020B0503030403020204" pitchFamily="34" charset="0"/>
              </a:rPr>
              <a:t>Strateji Geliştirme Başkanlığı</a:t>
            </a:r>
          </a:p>
        </p:txBody>
      </p:sp>
      <p:sp>
        <p:nvSpPr>
          <p:cNvPr id="12" name="Dikdörtgen 11"/>
          <p:cNvSpPr/>
          <p:nvPr userDrawn="1"/>
        </p:nvSpPr>
        <p:spPr>
          <a:xfrm>
            <a:off x="11395365" y="6505954"/>
            <a:ext cx="623889" cy="307777"/>
          </a:xfrm>
          <a:prstGeom prst="rect">
            <a:avLst/>
          </a:prstGeom>
        </p:spPr>
        <p:txBody>
          <a:bodyPr wrap="none">
            <a:spAutoFit/>
          </a:bodyPr>
          <a:lstStyle/>
          <a:p>
            <a:fld id="{42C328C1-A84F-4A39-A664-DBA00541A8C6}" type="slidenum">
              <a:rPr lang="en-US" sz="1400" b="1" baseline="0" smtClean="0">
                <a:solidFill>
                  <a:schemeClr val="bg1"/>
                </a:solidFill>
                <a:latin typeface="Myriad Pro" panose="020B0503030403020204" pitchFamily="34" charset="0"/>
              </a:rPr>
              <a:pPr/>
              <a:t>‹#›</a:t>
            </a:fld>
            <a:r>
              <a:rPr lang="tr-TR" sz="1400" b="1" baseline="0" dirty="0">
                <a:solidFill>
                  <a:schemeClr val="bg1"/>
                </a:solidFill>
                <a:latin typeface="Myriad Pro" panose="020B0503030403020204" pitchFamily="34" charset="0"/>
              </a:rPr>
              <a:t>/42</a:t>
            </a:r>
          </a:p>
        </p:txBody>
      </p:sp>
      <p:pic>
        <p:nvPicPr>
          <p:cNvPr id="16" name="Resim 15">
            <a:extLst>
              <a:ext uri="{FF2B5EF4-FFF2-40B4-BE49-F238E27FC236}">
                <a16:creationId xmlns:a16="http://schemas.microsoft.com/office/drawing/2014/main" id="{16BA1145-AF9D-4A64-B2B5-03FE5CB7BEBB}"/>
              </a:ext>
            </a:extLst>
          </p:cNvPr>
          <p:cNvPicPr>
            <a:picLocks noChangeAspect="1"/>
          </p:cNvPicPr>
          <p:nvPr userDrawn="1"/>
        </p:nvPicPr>
        <p:blipFill>
          <a:blip r:embed="rId15"/>
          <a:stretch>
            <a:fillRect/>
          </a:stretch>
        </p:blipFill>
        <p:spPr>
          <a:xfrm>
            <a:off x="1" y="768298"/>
            <a:ext cx="12196762" cy="6089701"/>
          </a:xfrm>
          <a:prstGeom prst="rect">
            <a:avLst/>
          </a:prstGeom>
        </p:spPr>
      </p:pic>
      <p:sp>
        <p:nvSpPr>
          <p:cNvPr id="17" name="Dikdörtgen 16">
            <a:extLst>
              <a:ext uri="{FF2B5EF4-FFF2-40B4-BE49-F238E27FC236}">
                <a16:creationId xmlns:a16="http://schemas.microsoft.com/office/drawing/2014/main" id="{86E8FCBD-4FB8-4E9C-8589-6E985D7C5E60}"/>
              </a:ext>
            </a:extLst>
          </p:cNvPr>
          <p:cNvSpPr/>
          <p:nvPr userDrawn="1"/>
        </p:nvSpPr>
        <p:spPr>
          <a:xfrm>
            <a:off x="0" y="493793"/>
            <a:ext cx="12191998" cy="30346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p>
        </p:txBody>
      </p:sp>
      <p:sp>
        <p:nvSpPr>
          <p:cNvPr id="18" name="Dikdörtgen 17">
            <a:extLst>
              <a:ext uri="{FF2B5EF4-FFF2-40B4-BE49-F238E27FC236}">
                <a16:creationId xmlns:a16="http://schemas.microsoft.com/office/drawing/2014/main" id="{16AF6E56-D609-452F-9CDE-6A3716573024}"/>
              </a:ext>
            </a:extLst>
          </p:cNvPr>
          <p:cNvSpPr/>
          <p:nvPr userDrawn="1"/>
        </p:nvSpPr>
        <p:spPr>
          <a:xfrm>
            <a:off x="729844" y="2"/>
            <a:ext cx="430743" cy="118696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p>
        </p:txBody>
      </p:sp>
      <p:pic>
        <p:nvPicPr>
          <p:cNvPr id="19" name="Resim 18">
            <a:extLst>
              <a:ext uri="{FF2B5EF4-FFF2-40B4-BE49-F238E27FC236}">
                <a16:creationId xmlns:a16="http://schemas.microsoft.com/office/drawing/2014/main" id="{68742D58-4048-4963-B4FB-35669428C37B}"/>
              </a:ext>
            </a:extLst>
          </p:cNvPr>
          <p:cNvPicPr>
            <a:picLocks noChangeAspect="1"/>
          </p:cNvPicPr>
          <p:nvPr userDrawn="1"/>
        </p:nvPicPr>
        <p:blipFill>
          <a:blip r:embed="rId16">
            <a:extLst>
              <a:ext uri="{BEBA8EAE-BF5A-486C-A8C5-ECC9F3942E4B}">
                <a14:imgProps xmlns:a14="http://schemas.microsoft.com/office/drawing/2010/main">
                  <a14:imgLayer r:embed="rId17">
                    <a14:imgEffect>
                      <a14:saturation sat="0"/>
                    </a14:imgEffect>
                  </a14:imgLayer>
                </a14:imgProps>
              </a:ext>
              <a:ext uri="{28A0092B-C50C-407E-A947-70E740481C1C}">
                <a14:useLocalDpi xmlns:a14="http://schemas.microsoft.com/office/drawing/2010/main" val="0"/>
              </a:ext>
            </a:extLst>
          </a:blip>
          <a:stretch>
            <a:fillRect/>
          </a:stretch>
        </p:blipFill>
        <p:spPr>
          <a:xfrm>
            <a:off x="0" y="6364207"/>
            <a:ext cx="1540849" cy="396360"/>
          </a:xfrm>
          <a:prstGeom prst="rect">
            <a:avLst/>
          </a:prstGeom>
        </p:spPr>
      </p:pic>
      <p:sp>
        <p:nvSpPr>
          <p:cNvPr id="20" name="Metin kutusu 19">
            <a:extLst>
              <a:ext uri="{FF2B5EF4-FFF2-40B4-BE49-F238E27FC236}">
                <a16:creationId xmlns:a16="http://schemas.microsoft.com/office/drawing/2014/main" id="{BBF1120E-4FB8-4343-946E-99451C39FE17}"/>
              </a:ext>
            </a:extLst>
          </p:cNvPr>
          <p:cNvSpPr txBox="1"/>
          <p:nvPr userDrawn="1"/>
        </p:nvSpPr>
        <p:spPr>
          <a:xfrm>
            <a:off x="10182687" y="493793"/>
            <a:ext cx="2009311" cy="276999"/>
          </a:xfrm>
          <a:prstGeom prst="rect">
            <a:avLst/>
          </a:prstGeom>
          <a:noFill/>
        </p:spPr>
        <p:txBody>
          <a:bodyPr wrap="square" rtlCol="0">
            <a:spAutoFit/>
          </a:bodyPr>
          <a:lstStyle/>
          <a:p>
            <a:r>
              <a:rPr lang="tr-TR" sz="1200" b="1" dirty="0">
                <a:solidFill>
                  <a:schemeClr val="bg1"/>
                </a:solidFill>
              </a:rPr>
              <a:t>İç Kontrol Dairesi Başkanlığı</a:t>
            </a:r>
          </a:p>
        </p:txBody>
      </p:sp>
      <p:sp>
        <p:nvSpPr>
          <p:cNvPr id="21" name="Dikdörtgen 20">
            <a:extLst>
              <a:ext uri="{FF2B5EF4-FFF2-40B4-BE49-F238E27FC236}">
                <a16:creationId xmlns:a16="http://schemas.microsoft.com/office/drawing/2014/main" id="{53BBAA12-D8EB-482A-88E7-4941630CA8C6}"/>
              </a:ext>
            </a:extLst>
          </p:cNvPr>
          <p:cNvSpPr/>
          <p:nvPr userDrawn="1"/>
        </p:nvSpPr>
        <p:spPr>
          <a:xfrm>
            <a:off x="11401482" y="6408498"/>
            <a:ext cx="537327" cy="253916"/>
          </a:xfrm>
          <a:prstGeom prst="rect">
            <a:avLst/>
          </a:prstGeom>
        </p:spPr>
        <p:txBody>
          <a:bodyPr wrap="none">
            <a:spAutoFit/>
          </a:bodyPr>
          <a:lstStyle/>
          <a:p>
            <a:fld id="{42C328C1-A84F-4A39-A664-DBA00541A8C6}" type="slidenum">
              <a:rPr lang="en-US" sz="1050" b="1" baseline="0" smtClean="0">
                <a:solidFill>
                  <a:schemeClr val="bg1"/>
                </a:solidFill>
                <a:latin typeface="Arial" panose="020B0604020202020204" pitchFamily="34" charset="0"/>
                <a:cs typeface="Arial" panose="020B0604020202020204" pitchFamily="34" charset="0"/>
              </a:rPr>
              <a:pPr/>
              <a:t>‹#›</a:t>
            </a:fld>
            <a:r>
              <a:rPr lang="tr-TR" sz="1050" b="1" baseline="0" dirty="0">
                <a:solidFill>
                  <a:schemeClr val="bg1"/>
                </a:solidFill>
                <a:latin typeface="Arial" panose="020B0604020202020204" pitchFamily="34" charset="0"/>
                <a:cs typeface="Arial" panose="020B0604020202020204" pitchFamily="34" charset="0"/>
              </a:rPr>
              <a:t>/18</a:t>
            </a:r>
          </a:p>
        </p:txBody>
      </p:sp>
    </p:spTree>
    <p:extLst>
      <p:ext uri="{BB962C8B-B14F-4D97-AF65-F5344CB8AC3E}">
        <p14:creationId xmlns:p14="http://schemas.microsoft.com/office/powerpoint/2010/main" val="25085940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Resim 1" descr="image001">
            <a:extLst>
              <a:ext uri="{FF2B5EF4-FFF2-40B4-BE49-F238E27FC236}">
                <a16:creationId xmlns:a16="http://schemas.microsoft.com/office/drawing/2014/main" id="{8F2AC5EC-EB0D-436C-BB7B-DDE1B1A0C4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2750" y="1402243"/>
            <a:ext cx="6286500" cy="4679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173709"/>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Sağ Ok 41"/>
          <p:cNvSpPr/>
          <p:nvPr/>
        </p:nvSpPr>
        <p:spPr>
          <a:xfrm rot="16200000">
            <a:off x="4425496" y="2741300"/>
            <a:ext cx="1699656" cy="318781"/>
          </a:xfrm>
          <a:prstGeom prst="rightArrow">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3" name="Sağ Ok 42"/>
          <p:cNvSpPr/>
          <p:nvPr/>
        </p:nvSpPr>
        <p:spPr>
          <a:xfrm rot="13179771">
            <a:off x="6213253" y="1981006"/>
            <a:ext cx="982893" cy="318781"/>
          </a:xfrm>
          <a:prstGeom prst="rightArrow">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4" name="Sağ Ok 43"/>
          <p:cNvSpPr/>
          <p:nvPr/>
        </p:nvSpPr>
        <p:spPr>
          <a:xfrm rot="19089559">
            <a:off x="3234536" y="2011998"/>
            <a:ext cx="1074839" cy="318781"/>
          </a:xfrm>
          <a:prstGeom prst="rightArrow">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10" name="Grup 9">
            <a:extLst>
              <a:ext uri="{FF2B5EF4-FFF2-40B4-BE49-F238E27FC236}">
                <a16:creationId xmlns:a16="http://schemas.microsoft.com/office/drawing/2014/main" id="{ABC11FB8-B172-4CCC-A770-E2F17B46D08C}"/>
              </a:ext>
            </a:extLst>
          </p:cNvPr>
          <p:cNvGrpSpPr/>
          <p:nvPr/>
        </p:nvGrpSpPr>
        <p:grpSpPr>
          <a:xfrm>
            <a:off x="4796668" y="775028"/>
            <a:ext cx="1025783" cy="463034"/>
            <a:chOff x="703391" y="135402"/>
            <a:chExt cx="914408" cy="459628"/>
          </a:xfrm>
          <a:scene3d>
            <a:camera prst="orthographicFront">
              <a:rot lat="0" lon="0" rev="0"/>
            </a:camera>
            <a:lightRig rig="balanced" dir="t">
              <a:rot lat="0" lon="0" rev="8700000"/>
            </a:lightRig>
          </a:scene3d>
        </p:grpSpPr>
        <p:sp>
          <p:nvSpPr>
            <p:cNvPr id="11" name="Dikdörtgen: Yuvarlatılmış Köşeler 12">
              <a:extLst>
                <a:ext uri="{FF2B5EF4-FFF2-40B4-BE49-F238E27FC236}">
                  <a16:creationId xmlns:a16="http://schemas.microsoft.com/office/drawing/2014/main" id="{79D2E1C6-B296-44C3-AC1B-D105566B396B}"/>
                </a:ext>
              </a:extLst>
            </p:cNvPr>
            <p:cNvSpPr/>
            <p:nvPr/>
          </p:nvSpPr>
          <p:spPr>
            <a:xfrm>
              <a:off x="703391" y="135402"/>
              <a:ext cx="914408" cy="459628"/>
            </a:xfrm>
            <a:prstGeom prst="roundRect">
              <a:avLst/>
            </a:prstGeom>
            <a:ln>
              <a:noFill/>
            </a:ln>
            <a:effectLst>
              <a:outerShdw blurRad="44450" dist="27940" dir="5400000" algn="ctr">
                <a:srgbClr val="000000">
                  <a:alpha val="32000"/>
                </a:srgbClr>
              </a:outerShdw>
            </a:effectLst>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 name="Dikdörtgen: Yuvarlatılmış Köşeler 4">
              <a:extLst>
                <a:ext uri="{FF2B5EF4-FFF2-40B4-BE49-F238E27FC236}">
                  <a16:creationId xmlns:a16="http://schemas.microsoft.com/office/drawing/2014/main" id="{A6E10D70-53A9-4A8D-8530-C87F9621B297}"/>
                </a:ext>
              </a:extLst>
            </p:cNvPr>
            <p:cNvSpPr txBox="1"/>
            <p:nvPr/>
          </p:nvSpPr>
          <p:spPr>
            <a:xfrm>
              <a:off x="725828" y="157839"/>
              <a:ext cx="869534" cy="414754"/>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141" tIns="60141" rIns="60141" bIns="60141" numCol="1" spcCol="1270" anchor="ctr" anchorCtr="0">
              <a:noAutofit/>
            </a:bodyPr>
            <a:lstStyle/>
            <a:p>
              <a:pPr algn="ctr" defTabSz="701688">
                <a:lnSpc>
                  <a:spcPct val="90000"/>
                </a:lnSpc>
                <a:spcBef>
                  <a:spcPct val="0"/>
                </a:spcBef>
                <a:spcAft>
                  <a:spcPct val="35000"/>
                </a:spcAft>
              </a:pPr>
              <a:r>
                <a:rPr lang="tr-TR" sz="1579" dirty="0"/>
                <a:t>Bileşen</a:t>
              </a:r>
            </a:p>
          </p:txBody>
        </p:sp>
      </p:grpSp>
      <p:grpSp>
        <p:nvGrpSpPr>
          <p:cNvPr id="13" name="Grup 12">
            <a:extLst>
              <a:ext uri="{FF2B5EF4-FFF2-40B4-BE49-F238E27FC236}">
                <a16:creationId xmlns:a16="http://schemas.microsoft.com/office/drawing/2014/main" id="{758DAD97-22D4-437E-8470-EBA216CC4279}"/>
              </a:ext>
            </a:extLst>
          </p:cNvPr>
          <p:cNvGrpSpPr/>
          <p:nvPr/>
        </p:nvGrpSpPr>
        <p:grpSpPr>
          <a:xfrm>
            <a:off x="908079" y="1908878"/>
            <a:ext cx="1567246" cy="463035"/>
            <a:chOff x="680956" y="135402"/>
            <a:chExt cx="936843" cy="459628"/>
          </a:xfrm>
          <a:scene3d>
            <a:camera prst="orthographicFront">
              <a:rot lat="0" lon="0" rev="0"/>
            </a:camera>
            <a:lightRig rig="balanced" dir="t">
              <a:rot lat="0" lon="0" rev="8700000"/>
            </a:lightRig>
          </a:scene3d>
        </p:grpSpPr>
        <p:sp>
          <p:nvSpPr>
            <p:cNvPr id="14" name="Dikdörtgen: Yuvarlatılmış Köşeler 16">
              <a:extLst>
                <a:ext uri="{FF2B5EF4-FFF2-40B4-BE49-F238E27FC236}">
                  <a16:creationId xmlns:a16="http://schemas.microsoft.com/office/drawing/2014/main" id="{1D434EEF-FE91-4617-B198-AA1C0246F38E}"/>
                </a:ext>
              </a:extLst>
            </p:cNvPr>
            <p:cNvSpPr/>
            <p:nvPr/>
          </p:nvSpPr>
          <p:spPr>
            <a:xfrm>
              <a:off x="703391" y="135402"/>
              <a:ext cx="914408" cy="459628"/>
            </a:xfrm>
            <a:prstGeom prst="roundRect">
              <a:avLst/>
            </a:prstGeom>
            <a:ln>
              <a:noFill/>
            </a:ln>
            <a:effectLst>
              <a:outerShdw blurRad="44450" dist="27940" dir="5400000" algn="ctr">
                <a:srgbClr val="000000">
                  <a:alpha val="32000"/>
                </a:srgbClr>
              </a:outerShdw>
            </a:effectLst>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5" name="Dikdörtgen: Yuvarlatılmış Köşeler 4">
              <a:extLst>
                <a:ext uri="{FF2B5EF4-FFF2-40B4-BE49-F238E27FC236}">
                  <a16:creationId xmlns:a16="http://schemas.microsoft.com/office/drawing/2014/main" id="{7FF3FB0D-456F-403A-9D66-CF210B3312B5}"/>
                </a:ext>
              </a:extLst>
            </p:cNvPr>
            <p:cNvSpPr txBox="1"/>
            <p:nvPr/>
          </p:nvSpPr>
          <p:spPr>
            <a:xfrm>
              <a:off x="680956" y="157839"/>
              <a:ext cx="914408" cy="414753"/>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141" tIns="60141" rIns="60141" bIns="60141" numCol="1" spcCol="1270" anchor="ctr" anchorCtr="0">
              <a:noAutofit/>
            </a:bodyPr>
            <a:lstStyle/>
            <a:p>
              <a:pPr algn="ctr" defTabSz="701688">
                <a:lnSpc>
                  <a:spcPct val="90000"/>
                </a:lnSpc>
                <a:spcBef>
                  <a:spcPct val="0"/>
                </a:spcBef>
                <a:spcAft>
                  <a:spcPct val="35000"/>
                </a:spcAft>
              </a:pPr>
              <a:r>
                <a:rPr lang="tr-TR" sz="1579" dirty="0"/>
                <a:t>Standart KOS 1</a:t>
              </a:r>
            </a:p>
          </p:txBody>
        </p:sp>
      </p:grpSp>
      <p:sp>
        <p:nvSpPr>
          <p:cNvPr id="19" name="Metin kutusu 18">
            <a:extLst>
              <a:ext uri="{FF2B5EF4-FFF2-40B4-BE49-F238E27FC236}">
                <a16:creationId xmlns:a16="http://schemas.microsoft.com/office/drawing/2014/main" id="{83FAE0BB-3CB8-43D5-AF0C-CF0E19255A38}"/>
              </a:ext>
            </a:extLst>
          </p:cNvPr>
          <p:cNvSpPr txBox="1"/>
          <p:nvPr/>
        </p:nvSpPr>
        <p:spPr>
          <a:xfrm>
            <a:off x="3293112" y="3322892"/>
            <a:ext cx="753750" cy="335348"/>
          </a:xfrm>
          <a:prstGeom prst="rect">
            <a:avLst/>
          </a:prstGeom>
          <a:solidFill>
            <a:schemeClr val="accent1">
              <a:lumMod val="75000"/>
            </a:schemeClr>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tr-TR" sz="1579" b="1" dirty="0"/>
              <a:t>E.1.1.4</a:t>
            </a:r>
          </a:p>
        </p:txBody>
      </p:sp>
      <p:grpSp>
        <p:nvGrpSpPr>
          <p:cNvPr id="16" name="Grup 15">
            <a:extLst>
              <a:ext uri="{FF2B5EF4-FFF2-40B4-BE49-F238E27FC236}">
                <a16:creationId xmlns:a16="http://schemas.microsoft.com/office/drawing/2014/main" id="{108A5627-C9ED-412C-8BCF-E8430084B3F0}"/>
              </a:ext>
            </a:extLst>
          </p:cNvPr>
          <p:cNvGrpSpPr/>
          <p:nvPr/>
        </p:nvGrpSpPr>
        <p:grpSpPr>
          <a:xfrm>
            <a:off x="7667699" y="1909325"/>
            <a:ext cx="1982484" cy="616382"/>
            <a:chOff x="680956" y="5021"/>
            <a:chExt cx="936843" cy="745631"/>
          </a:xfrm>
          <a:scene3d>
            <a:camera prst="orthographicFront">
              <a:rot lat="0" lon="0" rev="0"/>
            </a:camera>
            <a:lightRig rig="balanced" dir="t">
              <a:rot lat="0" lon="0" rev="8700000"/>
            </a:lightRig>
          </a:scene3d>
        </p:grpSpPr>
        <p:sp>
          <p:nvSpPr>
            <p:cNvPr id="17" name="Dikdörtgen: Yuvarlatılmış Köşeler 19">
              <a:extLst>
                <a:ext uri="{FF2B5EF4-FFF2-40B4-BE49-F238E27FC236}">
                  <a16:creationId xmlns:a16="http://schemas.microsoft.com/office/drawing/2014/main" id="{3F920FC9-FF54-4207-B714-D0A6AA45C405}"/>
                </a:ext>
              </a:extLst>
            </p:cNvPr>
            <p:cNvSpPr/>
            <p:nvPr/>
          </p:nvSpPr>
          <p:spPr>
            <a:xfrm>
              <a:off x="703391" y="135402"/>
              <a:ext cx="914408" cy="459628"/>
            </a:xfrm>
            <a:prstGeom prst="roundRect">
              <a:avLst/>
            </a:prstGeom>
            <a:ln>
              <a:noFill/>
            </a:ln>
            <a:effectLst>
              <a:outerShdw blurRad="44450" dist="27940" dir="5400000" algn="ctr">
                <a:srgbClr val="000000">
                  <a:alpha val="32000"/>
                </a:srgbClr>
              </a:outerShdw>
            </a:effectLst>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8" name="Dikdörtgen: Yuvarlatılmış Köşeler 4">
              <a:extLst>
                <a:ext uri="{FF2B5EF4-FFF2-40B4-BE49-F238E27FC236}">
                  <a16:creationId xmlns:a16="http://schemas.microsoft.com/office/drawing/2014/main" id="{81C819E8-E7D4-42B4-9E22-1649521B5441}"/>
                </a:ext>
              </a:extLst>
            </p:cNvPr>
            <p:cNvSpPr txBox="1"/>
            <p:nvPr/>
          </p:nvSpPr>
          <p:spPr>
            <a:xfrm>
              <a:off x="680956" y="5021"/>
              <a:ext cx="891172" cy="745631"/>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141" tIns="60141" rIns="60141" bIns="60141" numCol="1" spcCol="1270" anchor="ctr" anchorCtr="0">
              <a:noAutofit/>
            </a:bodyPr>
            <a:lstStyle/>
            <a:p>
              <a:pPr algn="ctr" defTabSz="701688">
                <a:lnSpc>
                  <a:spcPct val="90000"/>
                </a:lnSpc>
                <a:spcBef>
                  <a:spcPct val="0"/>
                </a:spcBef>
                <a:spcAft>
                  <a:spcPct val="35000"/>
                </a:spcAft>
              </a:pPr>
              <a:r>
                <a:rPr lang="tr-TR" sz="1579" dirty="0"/>
                <a:t>Genel Şart KOS 1.1</a:t>
              </a:r>
            </a:p>
          </p:txBody>
        </p:sp>
      </p:grpSp>
      <p:sp>
        <p:nvSpPr>
          <p:cNvPr id="20" name="Oval 19">
            <a:extLst>
              <a:ext uri="{FF2B5EF4-FFF2-40B4-BE49-F238E27FC236}">
                <a16:creationId xmlns:a16="http://schemas.microsoft.com/office/drawing/2014/main" id="{D007A196-DEFE-4266-A644-AF448F7EBF0C}"/>
              </a:ext>
            </a:extLst>
          </p:cNvPr>
          <p:cNvSpPr/>
          <p:nvPr/>
        </p:nvSpPr>
        <p:spPr>
          <a:xfrm>
            <a:off x="3189823" y="5204544"/>
            <a:ext cx="4200339" cy="850999"/>
          </a:xfrm>
          <a:prstGeom prst="ellipse">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701688">
              <a:lnSpc>
                <a:spcPct val="90000"/>
              </a:lnSpc>
              <a:spcBef>
                <a:spcPct val="0"/>
              </a:spcBef>
              <a:spcAft>
                <a:spcPct val="35000"/>
              </a:spcAft>
            </a:pPr>
            <a:r>
              <a:rPr lang="tr-TR" sz="1400" dirty="0">
                <a:solidFill>
                  <a:schemeClr val="dk1">
                    <a:hueOff val="0"/>
                    <a:satOff val="0"/>
                    <a:lumOff val="0"/>
                    <a:alphaOff val="0"/>
                  </a:schemeClr>
                </a:solidFill>
              </a:rPr>
              <a:t>Merkez Birimler/İl Sağlık Müdürlükleri</a:t>
            </a:r>
          </a:p>
        </p:txBody>
      </p:sp>
      <p:sp>
        <p:nvSpPr>
          <p:cNvPr id="21" name="Metin kutusu 20">
            <a:extLst>
              <a:ext uri="{FF2B5EF4-FFF2-40B4-BE49-F238E27FC236}">
                <a16:creationId xmlns:a16="http://schemas.microsoft.com/office/drawing/2014/main" id="{83FAE0BB-3CB8-43D5-AF0C-CF0E19255A38}"/>
              </a:ext>
            </a:extLst>
          </p:cNvPr>
          <p:cNvSpPr txBox="1"/>
          <p:nvPr/>
        </p:nvSpPr>
        <p:spPr>
          <a:xfrm>
            <a:off x="1798809" y="5461098"/>
            <a:ext cx="1391014" cy="335348"/>
          </a:xfrm>
          <a:prstGeom prst="rect">
            <a:avLst/>
          </a:prstGeom>
          <a:solidFill>
            <a:schemeClr val="accent1">
              <a:lumMod val="75000"/>
            </a:schemeClr>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tr-TR" sz="1579" b="1" dirty="0"/>
              <a:t>Sorumlu Birim</a:t>
            </a:r>
          </a:p>
        </p:txBody>
      </p:sp>
      <p:graphicFrame>
        <p:nvGraphicFramePr>
          <p:cNvPr id="23" name="Tablo 22">
            <a:extLst>
              <a:ext uri="{FF2B5EF4-FFF2-40B4-BE49-F238E27FC236}">
                <a16:creationId xmlns:a16="http://schemas.microsoft.com/office/drawing/2014/main" id="{426A0065-E95F-48CF-BBBC-5F2E1A724C07}"/>
              </a:ext>
            </a:extLst>
          </p:cNvPr>
          <p:cNvGraphicFramePr>
            <a:graphicFrameLocks noGrp="1"/>
          </p:cNvGraphicFramePr>
          <p:nvPr>
            <p:extLst>
              <p:ext uri="{D42A27DB-BD31-4B8C-83A1-F6EECF244321}">
                <p14:modId xmlns:p14="http://schemas.microsoft.com/office/powerpoint/2010/main" val="2366288500"/>
              </p:ext>
            </p:extLst>
          </p:nvPr>
        </p:nvGraphicFramePr>
        <p:xfrm>
          <a:off x="8738036" y="5571089"/>
          <a:ext cx="1824291" cy="484454"/>
        </p:xfrm>
        <a:graphic>
          <a:graphicData uri="http://schemas.openxmlformats.org/drawingml/2006/table">
            <a:tbl>
              <a:tblPr firstRow="1" bandRow="1">
                <a:tableStyleId>{5C22544A-7EE6-4342-B048-85BDC9FD1C3A}</a:tableStyleId>
              </a:tblPr>
              <a:tblGrid>
                <a:gridCol w="1824291">
                  <a:extLst>
                    <a:ext uri="{9D8B030D-6E8A-4147-A177-3AD203B41FA5}">
                      <a16:colId xmlns:a16="http://schemas.microsoft.com/office/drawing/2014/main" val="2600340863"/>
                    </a:ext>
                  </a:extLst>
                </a:gridCol>
              </a:tblGrid>
              <a:tr h="484454">
                <a:tc>
                  <a:txBody>
                    <a:bodyPr/>
                    <a:lstStyle/>
                    <a:p>
                      <a:pPr lvl="0"/>
                      <a:r>
                        <a:rPr lang="tr-TR" sz="1200" b="1" dirty="0">
                          <a:solidFill>
                            <a:prstClr val="black"/>
                          </a:solidFill>
                          <a:latin typeface="Arial" panose="020B0604020202020204" pitchFamily="34" charset="0"/>
                          <a:cs typeface="Arial" panose="020B0604020202020204" pitchFamily="34" charset="0"/>
                        </a:rPr>
                        <a:t>1. Çeyrek Dönem 2024</a:t>
                      </a:r>
                      <a:endParaRPr lang="tr-TR" sz="1200" b="1" dirty="0"/>
                    </a:p>
                  </a:txBody>
                  <a:tcPr marL="80189" marR="80189" marT="40094" marB="400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25995126"/>
                  </a:ext>
                </a:extLst>
              </a:tr>
            </a:tbl>
          </a:graphicData>
        </a:graphic>
      </p:graphicFrame>
      <p:sp>
        <p:nvSpPr>
          <p:cNvPr id="24" name="Dikey Kaydırma 23"/>
          <p:cNvSpPr/>
          <p:nvPr/>
        </p:nvSpPr>
        <p:spPr>
          <a:xfrm>
            <a:off x="9938756" y="1178879"/>
            <a:ext cx="1757562" cy="1791702"/>
          </a:xfrm>
          <a:prstGeom prst="verticalScroll">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kern="0" dirty="0">
                <a:solidFill>
                  <a:sysClr val="windowText" lastClr="000000"/>
                </a:solidFill>
                <a:latin typeface="Arial" panose="020B0604020202020204" pitchFamily="34" charset="0"/>
              </a:rPr>
              <a:t>Eğitim Görselleri</a:t>
            </a:r>
          </a:p>
          <a:p>
            <a:r>
              <a:rPr lang="sv-SE" sz="1600" kern="0" dirty="0">
                <a:solidFill>
                  <a:sysClr val="windowText" lastClr="000000"/>
                </a:solidFill>
                <a:latin typeface="Arial" panose="020B0604020202020204" pitchFamily="34" charset="0"/>
              </a:rPr>
              <a:t>Katılımcı Listesi</a:t>
            </a:r>
            <a:endParaRPr lang="tr-TR" sz="1600" kern="0" dirty="0">
              <a:solidFill>
                <a:sysClr val="windowText" lastClr="000000"/>
              </a:solidFill>
              <a:latin typeface="Arial" panose="020B0604020202020204" pitchFamily="34" charset="0"/>
            </a:endParaRPr>
          </a:p>
        </p:txBody>
      </p:sp>
      <p:sp>
        <p:nvSpPr>
          <p:cNvPr id="28" name="Yukarı Bükülü Ok 27"/>
          <p:cNvSpPr/>
          <p:nvPr/>
        </p:nvSpPr>
        <p:spPr>
          <a:xfrm>
            <a:off x="7285395" y="3025565"/>
            <a:ext cx="3749879" cy="1171223"/>
          </a:xfrm>
          <a:prstGeom prst="bentUpArrow">
            <a:avLst>
              <a:gd name="adj1" fmla="val 14256"/>
              <a:gd name="adj2" fmla="val 19628"/>
              <a:gd name="adj3" fmla="val 25000"/>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0" name="Sağ Ok 29"/>
          <p:cNvSpPr/>
          <p:nvPr/>
        </p:nvSpPr>
        <p:spPr>
          <a:xfrm rot="5400000">
            <a:off x="4967208" y="4718300"/>
            <a:ext cx="617587" cy="318781"/>
          </a:xfrm>
          <a:prstGeom prst="rightArrow">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29" name="Grup 28"/>
          <p:cNvGrpSpPr/>
          <p:nvPr/>
        </p:nvGrpSpPr>
        <p:grpSpPr>
          <a:xfrm>
            <a:off x="3265253" y="3675018"/>
            <a:ext cx="4200339" cy="1165430"/>
            <a:chOff x="2789932" y="2707746"/>
            <a:chExt cx="3932905" cy="833913"/>
          </a:xfrm>
          <a:solidFill>
            <a:schemeClr val="accent1">
              <a:lumMod val="40000"/>
              <a:lumOff val="60000"/>
            </a:schemeClr>
          </a:solidFill>
        </p:grpSpPr>
        <p:sp>
          <p:nvSpPr>
            <p:cNvPr id="31" name="Yuvarlatılmış Dikdörtgen 30"/>
            <p:cNvSpPr/>
            <p:nvPr/>
          </p:nvSpPr>
          <p:spPr>
            <a:xfrm>
              <a:off x="2789932" y="2707746"/>
              <a:ext cx="3932905" cy="833913"/>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Yuvarlatılmış Dikdörtgen 4"/>
            <p:cNvSpPr/>
            <p:nvPr/>
          </p:nvSpPr>
          <p:spPr>
            <a:xfrm>
              <a:off x="2814356" y="2732170"/>
              <a:ext cx="3884057" cy="78506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4765" tIns="24765" rIns="24765" bIns="24765" numCol="1" spcCol="1270" anchor="ctr" anchorCtr="0">
              <a:noAutofit/>
            </a:bodyPr>
            <a:lstStyle/>
            <a:p>
              <a:pPr defTabSz="623722">
                <a:spcBef>
                  <a:spcPct val="0"/>
                </a:spcBef>
                <a:spcAft>
                  <a:spcPct val="35000"/>
                </a:spcAft>
              </a:pPr>
              <a:r>
                <a:rPr lang="tr-TR" sz="1400" b="1" u="sng" dirty="0">
                  <a:solidFill>
                    <a:schemeClr val="tx1"/>
                  </a:solidFill>
                </a:rPr>
                <a:t>Harcama Birimi düzeyinde</a:t>
              </a:r>
              <a:r>
                <a:rPr lang="tr-TR" sz="1400" b="1" dirty="0">
                  <a:solidFill>
                    <a:schemeClr val="tx1"/>
                  </a:solidFill>
                </a:rPr>
                <a:t> </a:t>
              </a:r>
              <a:r>
                <a:rPr lang="tr-TR" sz="1400" dirty="0">
                  <a:solidFill>
                    <a:schemeClr val="tx1"/>
                  </a:solidFill>
                  <a:ea typeface="Verdana" panose="020B0604030504040204" pitchFamily="34" charset="0"/>
                </a:rPr>
                <a:t>iç kontrol sorumluları koordinasyonunda harcama birimlerinde çalışan personele iç kontrol sistemine yönelik eğitimlerin yapılması</a:t>
              </a:r>
              <a:endParaRPr lang="tr-TR" sz="1400" dirty="0">
                <a:solidFill>
                  <a:schemeClr val="tx1"/>
                </a:solidFill>
              </a:endParaRPr>
            </a:p>
          </p:txBody>
        </p:sp>
      </p:grpSp>
      <p:grpSp>
        <p:nvGrpSpPr>
          <p:cNvPr id="33" name="Grup 32"/>
          <p:cNvGrpSpPr/>
          <p:nvPr/>
        </p:nvGrpSpPr>
        <p:grpSpPr>
          <a:xfrm>
            <a:off x="908079" y="2398425"/>
            <a:ext cx="3932905" cy="833913"/>
            <a:chOff x="308522" y="1602236"/>
            <a:chExt cx="3932905" cy="833913"/>
          </a:xfrm>
          <a:solidFill>
            <a:schemeClr val="accent1">
              <a:lumMod val="40000"/>
              <a:lumOff val="60000"/>
            </a:schemeClr>
          </a:solidFill>
        </p:grpSpPr>
        <p:sp>
          <p:nvSpPr>
            <p:cNvPr id="34" name="Yuvarlatılmış Dikdörtgen 33"/>
            <p:cNvSpPr/>
            <p:nvPr/>
          </p:nvSpPr>
          <p:spPr>
            <a:xfrm>
              <a:off x="308522" y="1602236"/>
              <a:ext cx="3932905" cy="833913"/>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5" name="Yuvarlatılmış Dikdörtgen 4"/>
            <p:cNvSpPr/>
            <p:nvPr/>
          </p:nvSpPr>
          <p:spPr>
            <a:xfrm>
              <a:off x="332946" y="1626660"/>
              <a:ext cx="3884057" cy="78506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4765" tIns="24765" rIns="24765" bIns="24765" numCol="1" spcCol="1270" anchor="ctr" anchorCtr="0">
              <a:noAutofit/>
            </a:bodyPr>
            <a:lstStyle/>
            <a:p>
              <a:pPr lvl="0" defTabSz="577850">
                <a:lnSpc>
                  <a:spcPct val="90000"/>
                </a:lnSpc>
                <a:spcBef>
                  <a:spcPct val="0"/>
                </a:spcBef>
                <a:spcAft>
                  <a:spcPct val="35000"/>
                </a:spcAft>
              </a:pPr>
              <a:r>
                <a:rPr lang="tr-TR" sz="1400" b="1" u="sng" kern="1200" dirty="0">
                  <a:solidFill>
                    <a:schemeClr val="tx1"/>
                  </a:solidFill>
                </a:rPr>
                <a:t>Etik Değerler ve dürüstlük: </a:t>
              </a:r>
              <a:r>
                <a:rPr lang="tr-TR" sz="1400" kern="1200" dirty="0">
                  <a:solidFill>
                    <a:schemeClr val="tx1"/>
                  </a:solidFill>
                </a:rPr>
                <a:t>Personel davranışlarını belirleyen kuralların personel tarafından bilinmesi sağlanmalıdır.</a:t>
              </a:r>
            </a:p>
          </p:txBody>
        </p:sp>
      </p:grpSp>
      <p:grpSp>
        <p:nvGrpSpPr>
          <p:cNvPr id="36" name="Grup 35"/>
          <p:cNvGrpSpPr/>
          <p:nvPr/>
        </p:nvGrpSpPr>
        <p:grpSpPr>
          <a:xfrm>
            <a:off x="5717277" y="2398425"/>
            <a:ext cx="3932905" cy="833913"/>
            <a:chOff x="5144085" y="1608315"/>
            <a:chExt cx="3932905" cy="833913"/>
          </a:xfrm>
          <a:solidFill>
            <a:schemeClr val="accent1">
              <a:lumMod val="40000"/>
              <a:lumOff val="60000"/>
            </a:schemeClr>
          </a:solidFill>
        </p:grpSpPr>
        <p:sp>
          <p:nvSpPr>
            <p:cNvPr id="37" name="Yuvarlatılmış Dikdörtgen 36"/>
            <p:cNvSpPr/>
            <p:nvPr/>
          </p:nvSpPr>
          <p:spPr>
            <a:xfrm>
              <a:off x="5144085" y="1608315"/>
              <a:ext cx="3932905" cy="833913"/>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8" name="Yuvarlatılmış Dikdörtgen 4"/>
            <p:cNvSpPr/>
            <p:nvPr/>
          </p:nvSpPr>
          <p:spPr>
            <a:xfrm>
              <a:off x="5168509" y="1632739"/>
              <a:ext cx="3884057" cy="78506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4765" tIns="24765" rIns="24765" bIns="24765" numCol="1" spcCol="1270" anchor="ctr" anchorCtr="0">
              <a:noAutofit/>
            </a:bodyPr>
            <a:lstStyle/>
            <a:p>
              <a:pPr lvl="0" defTabSz="577850">
                <a:lnSpc>
                  <a:spcPct val="90000"/>
                </a:lnSpc>
                <a:spcBef>
                  <a:spcPct val="0"/>
                </a:spcBef>
                <a:spcAft>
                  <a:spcPct val="35000"/>
                </a:spcAft>
              </a:pPr>
              <a:r>
                <a:rPr lang="tr-TR" sz="1400" kern="1200" dirty="0">
                  <a:solidFill>
                    <a:schemeClr val="tx1"/>
                  </a:solidFill>
                </a:rPr>
                <a:t>İç kontrol sistemi ve işleyişi yönetici ve personel tarafından sahiplenilmeli ve desteklenmelidir.</a:t>
              </a:r>
            </a:p>
          </p:txBody>
        </p:sp>
      </p:grpSp>
      <p:grpSp>
        <p:nvGrpSpPr>
          <p:cNvPr id="39" name="Grup 38"/>
          <p:cNvGrpSpPr/>
          <p:nvPr/>
        </p:nvGrpSpPr>
        <p:grpSpPr>
          <a:xfrm>
            <a:off x="3571195" y="1264309"/>
            <a:ext cx="3476727" cy="624093"/>
            <a:chOff x="3007503" y="447631"/>
            <a:chExt cx="3476727" cy="624093"/>
          </a:xfrm>
        </p:grpSpPr>
        <p:sp>
          <p:nvSpPr>
            <p:cNvPr id="40" name="Oval 39"/>
            <p:cNvSpPr/>
            <p:nvPr/>
          </p:nvSpPr>
          <p:spPr>
            <a:xfrm>
              <a:off x="3007503" y="447631"/>
              <a:ext cx="3476727" cy="62409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1" name="Oval 4"/>
            <p:cNvSpPr/>
            <p:nvPr/>
          </p:nvSpPr>
          <p:spPr>
            <a:xfrm>
              <a:off x="3516658" y="539027"/>
              <a:ext cx="2458417" cy="4413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tr-TR" sz="2200" kern="1200" dirty="0">
                  <a:solidFill>
                    <a:schemeClr val="tx1"/>
                  </a:solidFill>
                </a:rPr>
                <a:t>(KOS) Kontrol Ortamı</a:t>
              </a:r>
            </a:p>
          </p:txBody>
        </p:sp>
      </p:grpSp>
      <p:grpSp>
        <p:nvGrpSpPr>
          <p:cNvPr id="48" name="Grup 47">
            <a:extLst>
              <a:ext uri="{FF2B5EF4-FFF2-40B4-BE49-F238E27FC236}">
                <a16:creationId xmlns:a16="http://schemas.microsoft.com/office/drawing/2014/main" id="{ABC11FB8-B172-4CCC-A770-E2F17B46D08C}"/>
              </a:ext>
            </a:extLst>
          </p:cNvPr>
          <p:cNvGrpSpPr/>
          <p:nvPr/>
        </p:nvGrpSpPr>
        <p:grpSpPr>
          <a:xfrm>
            <a:off x="8859047" y="5094555"/>
            <a:ext cx="1582267" cy="463034"/>
            <a:chOff x="703391" y="135402"/>
            <a:chExt cx="914408" cy="459628"/>
          </a:xfrm>
          <a:scene3d>
            <a:camera prst="orthographicFront">
              <a:rot lat="0" lon="0" rev="0"/>
            </a:camera>
            <a:lightRig rig="balanced" dir="t">
              <a:rot lat="0" lon="0" rev="8700000"/>
            </a:lightRig>
          </a:scene3d>
        </p:grpSpPr>
        <p:sp>
          <p:nvSpPr>
            <p:cNvPr id="49" name="Dikdörtgen: Yuvarlatılmış Köşeler 12">
              <a:extLst>
                <a:ext uri="{FF2B5EF4-FFF2-40B4-BE49-F238E27FC236}">
                  <a16:creationId xmlns:a16="http://schemas.microsoft.com/office/drawing/2014/main" id="{79D2E1C6-B296-44C3-AC1B-D105566B396B}"/>
                </a:ext>
              </a:extLst>
            </p:cNvPr>
            <p:cNvSpPr/>
            <p:nvPr/>
          </p:nvSpPr>
          <p:spPr>
            <a:xfrm>
              <a:off x="703391" y="135402"/>
              <a:ext cx="914408" cy="459628"/>
            </a:xfrm>
            <a:prstGeom prst="roundRect">
              <a:avLst/>
            </a:prstGeom>
            <a:ln>
              <a:noFill/>
            </a:ln>
            <a:effectLst>
              <a:outerShdw blurRad="44450" dist="27940" dir="5400000" algn="ctr">
                <a:srgbClr val="000000">
                  <a:alpha val="32000"/>
                </a:srgbClr>
              </a:outerShdw>
            </a:effectLst>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0" name="Dikdörtgen: Yuvarlatılmış Köşeler 4">
              <a:extLst>
                <a:ext uri="{FF2B5EF4-FFF2-40B4-BE49-F238E27FC236}">
                  <a16:creationId xmlns:a16="http://schemas.microsoft.com/office/drawing/2014/main" id="{A6E10D70-53A9-4A8D-8530-C87F9621B297}"/>
                </a:ext>
              </a:extLst>
            </p:cNvPr>
            <p:cNvSpPr txBox="1"/>
            <p:nvPr/>
          </p:nvSpPr>
          <p:spPr>
            <a:xfrm>
              <a:off x="725828" y="157839"/>
              <a:ext cx="869534" cy="414754"/>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141" tIns="60141" rIns="60141" bIns="60141" numCol="1" spcCol="1270" anchor="ctr" anchorCtr="0">
              <a:noAutofit/>
            </a:bodyPr>
            <a:lstStyle/>
            <a:p>
              <a:pPr algn="ctr" defTabSz="701688">
                <a:lnSpc>
                  <a:spcPct val="90000"/>
                </a:lnSpc>
                <a:spcBef>
                  <a:spcPct val="0"/>
                </a:spcBef>
                <a:spcAft>
                  <a:spcPct val="35000"/>
                </a:spcAft>
              </a:pPr>
              <a:r>
                <a:rPr lang="tr-TR" sz="1579" dirty="0"/>
                <a:t>Eylem Dönemi</a:t>
              </a:r>
            </a:p>
          </p:txBody>
        </p:sp>
      </p:grpSp>
      <p:sp>
        <p:nvSpPr>
          <p:cNvPr id="45" name="Unvan 1">
            <a:extLst>
              <a:ext uri="{FF2B5EF4-FFF2-40B4-BE49-F238E27FC236}">
                <a16:creationId xmlns:a16="http://schemas.microsoft.com/office/drawing/2014/main" id="{19D20CC8-993C-4871-9F11-A8FA086647E1}"/>
              </a:ext>
            </a:extLst>
          </p:cNvPr>
          <p:cNvSpPr txBox="1">
            <a:spLocks/>
          </p:cNvSpPr>
          <p:nvPr/>
        </p:nvSpPr>
        <p:spPr>
          <a:xfrm>
            <a:off x="1250201" y="477951"/>
            <a:ext cx="3476727" cy="311755"/>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1600" b="1" dirty="0">
                <a:solidFill>
                  <a:schemeClr val="bg1"/>
                </a:solidFill>
                <a:latin typeface="Verdana" panose="020B0604030504040204" pitchFamily="34" charset="0"/>
                <a:ea typeface="Verdana" panose="020B0604030504040204" pitchFamily="34" charset="0"/>
              </a:rPr>
              <a:t>1. Çeyrek Dönem Eylemleri</a:t>
            </a:r>
          </a:p>
        </p:txBody>
      </p:sp>
    </p:spTree>
    <p:extLst>
      <p:ext uri="{BB962C8B-B14F-4D97-AF65-F5344CB8AC3E}">
        <p14:creationId xmlns:p14="http://schemas.microsoft.com/office/powerpoint/2010/main" val="3500605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4" presetClass="entr" presetSubtype="10"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randombar(horizontal)">
                                      <p:cBhvr>
                                        <p:cTn id="10" dur="500"/>
                                        <p:tgtEl>
                                          <p:spTgt spid="39"/>
                                        </p:tgtEl>
                                      </p:cBhvr>
                                    </p:animEffect>
                                  </p:childTnLst>
                                </p:cTn>
                              </p:par>
                            </p:childTnLst>
                          </p:cTn>
                        </p:par>
                        <p:par>
                          <p:cTn id="11" fill="hold">
                            <p:stCondLst>
                              <p:cond delay="500"/>
                            </p:stCondLst>
                            <p:childTnLst>
                              <p:par>
                                <p:cTn id="12" presetID="1" presetClass="entr" presetSubtype="0" fill="hold" nodeType="afterEffect">
                                  <p:stCondLst>
                                    <p:cond delay="500"/>
                                  </p:stCondLst>
                                  <p:childTnLst>
                                    <p:set>
                                      <p:cBhvr>
                                        <p:cTn id="13" dur="1" fill="hold">
                                          <p:stCondLst>
                                            <p:cond delay="0"/>
                                          </p:stCondLst>
                                        </p:cTn>
                                        <p:tgtEl>
                                          <p:spTgt spid="13"/>
                                        </p:tgtEl>
                                        <p:attrNameLst>
                                          <p:attrName>style.visibility</p:attrName>
                                        </p:attrNameLst>
                                      </p:cBhvr>
                                      <p:to>
                                        <p:strVal val="visible"/>
                                      </p:to>
                                    </p:set>
                                  </p:childTnLst>
                                </p:cTn>
                              </p:par>
                              <p:par>
                                <p:cTn id="14" presetID="14" presetClass="entr" presetSubtype="10" fill="hold" nodeType="withEffect">
                                  <p:stCondLst>
                                    <p:cond delay="500"/>
                                  </p:stCondLst>
                                  <p:childTnLst>
                                    <p:set>
                                      <p:cBhvr>
                                        <p:cTn id="15" dur="1" fill="hold">
                                          <p:stCondLst>
                                            <p:cond delay="0"/>
                                          </p:stCondLst>
                                        </p:cTn>
                                        <p:tgtEl>
                                          <p:spTgt spid="33"/>
                                        </p:tgtEl>
                                        <p:attrNameLst>
                                          <p:attrName>style.visibility</p:attrName>
                                        </p:attrNameLst>
                                      </p:cBhvr>
                                      <p:to>
                                        <p:strVal val="visible"/>
                                      </p:to>
                                    </p:set>
                                    <p:animEffect transition="in" filter="randombar(horizontal)">
                                      <p:cBhvr>
                                        <p:cTn id="16" dur="500"/>
                                        <p:tgtEl>
                                          <p:spTgt spid="33"/>
                                        </p:tgtEl>
                                      </p:cBhvr>
                                    </p:animEffect>
                                  </p:childTnLst>
                                </p:cTn>
                              </p:par>
                              <p:par>
                                <p:cTn id="17" presetID="14" presetClass="entr" presetSubtype="10" fill="hold" grpId="0" nodeType="withEffect">
                                  <p:stCondLst>
                                    <p:cond delay="500"/>
                                  </p:stCondLst>
                                  <p:childTnLst>
                                    <p:set>
                                      <p:cBhvr>
                                        <p:cTn id="18" dur="1" fill="hold">
                                          <p:stCondLst>
                                            <p:cond delay="0"/>
                                          </p:stCondLst>
                                        </p:cTn>
                                        <p:tgtEl>
                                          <p:spTgt spid="44"/>
                                        </p:tgtEl>
                                        <p:attrNameLst>
                                          <p:attrName>style.visibility</p:attrName>
                                        </p:attrNameLst>
                                      </p:cBhvr>
                                      <p:to>
                                        <p:strVal val="visible"/>
                                      </p:to>
                                    </p:set>
                                    <p:animEffect transition="in" filter="randombar(horizontal)">
                                      <p:cBhvr>
                                        <p:cTn id="19" dur="500"/>
                                        <p:tgtEl>
                                          <p:spTgt spid="44"/>
                                        </p:tgtEl>
                                      </p:cBhvr>
                                    </p:animEffect>
                                  </p:childTnLst>
                                </p:cTn>
                              </p:par>
                            </p:childTnLst>
                          </p:cTn>
                        </p:par>
                        <p:par>
                          <p:cTn id="20" fill="hold">
                            <p:stCondLst>
                              <p:cond delay="1500"/>
                            </p:stCondLst>
                            <p:childTnLst>
                              <p:par>
                                <p:cTn id="21" presetID="1" presetClass="entr" presetSubtype="0" fill="hold" nodeType="afterEffect">
                                  <p:stCondLst>
                                    <p:cond delay="1000"/>
                                  </p:stCondLst>
                                  <p:childTnLst>
                                    <p:set>
                                      <p:cBhvr>
                                        <p:cTn id="22" dur="1" fill="hold">
                                          <p:stCondLst>
                                            <p:cond delay="0"/>
                                          </p:stCondLst>
                                        </p:cTn>
                                        <p:tgtEl>
                                          <p:spTgt spid="16"/>
                                        </p:tgtEl>
                                        <p:attrNameLst>
                                          <p:attrName>style.visibility</p:attrName>
                                        </p:attrNameLst>
                                      </p:cBhvr>
                                      <p:to>
                                        <p:strVal val="visible"/>
                                      </p:to>
                                    </p:set>
                                  </p:childTnLst>
                                </p:cTn>
                              </p:par>
                              <p:par>
                                <p:cTn id="23" presetID="14" presetClass="entr" presetSubtype="10" fill="hold" nodeType="withEffect">
                                  <p:stCondLst>
                                    <p:cond delay="1000"/>
                                  </p:stCondLst>
                                  <p:childTnLst>
                                    <p:set>
                                      <p:cBhvr>
                                        <p:cTn id="24" dur="1" fill="hold">
                                          <p:stCondLst>
                                            <p:cond delay="0"/>
                                          </p:stCondLst>
                                        </p:cTn>
                                        <p:tgtEl>
                                          <p:spTgt spid="36"/>
                                        </p:tgtEl>
                                        <p:attrNameLst>
                                          <p:attrName>style.visibility</p:attrName>
                                        </p:attrNameLst>
                                      </p:cBhvr>
                                      <p:to>
                                        <p:strVal val="visible"/>
                                      </p:to>
                                    </p:set>
                                    <p:animEffect transition="in" filter="randombar(horizontal)">
                                      <p:cBhvr>
                                        <p:cTn id="25" dur="500"/>
                                        <p:tgtEl>
                                          <p:spTgt spid="36"/>
                                        </p:tgtEl>
                                      </p:cBhvr>
                                    </p:animEffect>
                                  </p:childTnLst>
                                </p:cTn>
                              </p:par>
                              <p:par>
                                <p:cTn id="26" presetID="14" presetClass="entr" presetSubtype="10" fill="hold" grpId="0" nodeType="withEffect">
                                  <p:stCondLst>
                                    <p:cond delay="1000"/>
                                  </p:stCondLst>
                                  <p:childTnLst>
                                    <p:set>
                                      <p:cBhvr>
                                        <p:cTn id="27" dur="1" fill="hold">
                                          <p:stCondLst>
                                            <p:cond delay="0"/>
                                          </p:stCondLst>
                                        </p:cTn>
                                        <p:tgtEl>
                                          <p:spTgt spid="43"/>
                                        </p:tgtEl>
                                        <p:attrNameLst>
                                          <p:attrName>style.visibility</p:attrName>
                                        </p:attrNameLst>
                                      </p:cBhvr>
                                      <p:to>
                                        <p:strVal val="visible"/>
                                      </p:to>
                                    </p:set>
                                    <p:animEffect transition="in" filter="randombar(horizontal)">
                                      <p:cBhvr>
                                        <p:cTn id="28" dur="500"/>
                                        <p:tgtEl>
                                          <p:spTgt spid="43"/>
                                        </p:tgtEl>
                                      </p:cBhvr>
                                    </p:animEffect>
                                  </p:childTnLst>
                                </p:cTn>
                              </p:par>
                            </p:childTnLst>
                          </p:cTn>
                        </p:par>
                        <p:par>
                          <p:cTn id="29" fill="hold">
                            <p:stCondLst>
                              <p:cond delay="3000"/>
                            </p:stCondLst>
                            <p:childTnLst>
                              <p:par>
                                <p:cTn id="30" presetID="1" presetClass="entr" presetSubtype="0" fill="hold" grpId="0" nodeType="afterEffect">
                                  <p:stCondLst>
                                    <p:cond delay="1000"/>
                                  </p:stCondLst>
                                  <p:childTnLst>
                                    <p:set>
                                      <p:cBhvr>
                                        <p:cTn id="31" dur="1" fill="hold">
                                          <p:stCondLst>
                                            <p:cond delay="0"/>
                                          </p:stCondLst>
                                        </p:cTn>
                                        <p:tgtEl>
                                          <p:spTgt spid="19"/>
                                        </p:tgtEl>
                                        <p:attrNameLst>
                                          <p:attrName>style.visibility</p:attrName>
                                        </p:attrNameLst>
                                      </p:cBhvr>
                                      <p:to>
                                        <p:strVal val="visible"/>
                                      </p:to>
                                    </p:set>
                                  </p:childTnLst>
                                </p:cTn>
                              </p:par>
                              <p:par>
                                <p:cTn id="32" presetID="14" presetClass="entr" presetSubtype="10" fill="hold" nodeType="withEffect">
                                  <p:stCondLst>
                                    <p:cond delay="1000"/>
                                  </p:stCondLst>
                                  <p:childTnLst>
                                    <p:set>
                                      <p:cBhvr>
                                        <p:cTn id="33" dur="1" fill="hold">
                                          <p:stCondLst>
                                            <p:cond delay="0"/>
                                          </p:stCondLst>
                                        </p:cTn>
                                        <p:tgtEl>
                                          <p:spTgt spid="29"/>
                                        </p:tgtEl>
                                        <p:attrNameLst>
                                          <p:attrName>style.visibility</p:attrName>
                                        </p:attrNameLst>
                                      </p:cBhvr>
                                      <p:to>
                                        <p:strVal val="visible"/>
                                      </p:to>
                                    </p:set>
                                    <p:animEffect transition="in" filter="randombar(horizontal)">
                                      <p:cBhvr>
                                        <p:cTn id="34" dur="500"/>
                                        <p:tgtEl>
                                          <p:spTgt spid="29"/>
                                        </p:tgtEl>
                                      </p:cBhvr>
                                    </p:animEffect>
                                  </p:childTnLst>
                                </p:cTn>
                              </p:par>
                              <p:par>
                                <p:cTn id="35" presetID="14" presetClass="entr" presetSubtype="10" fill="hold" grpId="0" nodeType="withEffect">
                                  <p:stCondLst>
                                    <p:cond delay="1000"/>
                                  </p:stCondLst>
                                  <p:childTnLst>
                                    <p:set>
                                      <p:cBhvr>
                                        <p:cTn id="36" dur="1" fill="hold">
                                          <p:stCondLst>
                                            <p:cond delay="0"/>
                                          </p:stCondLst>
                                        </p:cTn>
                                        <p:tgtEl>
                                          <p:spTgt spid="42"/>
                                        </p:tgtEl>
                                        <p:attrNameLst>
                                          <p:attrName>style.visibility</p:attrName>
                                        </p:attrNameLst>
                                      </p:cBhvr>
                                      <p:to>
                                        <p:strVal val="visible"/>
                                      </p:to>
                                    </p:set>
                                    <p:animEffect transition="in" filter="randombar(horizontal)">
                                      <p:cBhvr>
                                        <p:cTn id="37" dur="500"/>
                                        <p:tgtEl>
                                          <p:spTgt spid="42"/>
                                        </p:tgtEl>
                                      </p:cBhvr>
                                    </p:animEffect>
                                  </p:childTnLst>
                                </p:cTn>
                              </p:par>
                            </p:childTnLst>
                          </p:cTn>
                        </p:par>
                        <p:par>
                          <p:cTn id="38" fill="hold">
                            <p:stCondLst>
                              <p:cond delay="4500"/>
                            </p:stCondLst>
                            <p:childTnLst>
                              <p:par>
                                <p:cTn id="39" presetID="1" presetClass="entr" presetSubtype="0" fill="hold" grpId="0" nodeType="afterEffect">
                                  <p:stCondLst>
                                    <p:cond delay="1000"/>
                                  </p:stCondLst>
                                  <p:childTnLst>
                                    <p:set>
                                      <p:cBhvr>
                                        <p:cTn id="40" dur="1" fill="hold">
                                          <p:stCondLst>
                                            <p:cond delay="0"/>
                                          </p:stCondLst>
                                        </p:cTn>
                                        <p:tgtEl>
                                          <p:spTgt spid="21"/>
                                        </p:tgtEl>
                                        <p:attrNameLst>
                                          <p:attrName>style.visibility</p:attrName>
                                        </p:attrNameLst>
                                      </p:cBhvr>
                                      <p:to>
                                        <p:strVal val="visible"/>
                                      </p:to>
                                    </p:set>
                                  </p:childTnLst>
                                </p:cTn>
                              </p:par>
                              <p:par>
                                <p:cTn id="41" presetID="14" presetClass="entr" presetSubtype="10" fill="hold" grpId="0" nodeType="withEffect">
                                  <p:stCondLst>
                                    <p:cond delay="1000"/>
                                  </p:stCondLst>
                                  <p:childTnLst>
                                    <p:set>
                                      <p:cBhvr>
                                        <p:cTn id="42" dur="1" fill="hold">
                                          <p:stCondLst>
                                            <p:cond delay="0"/>
                                          </p:stCondLst>
                                        </p:cTn>
                                        <p:tgtEl>
                                          <p:spTgt spid="20"/>
                                        </p:tgtEl>
                                        <p:attrNameLst>
                                          <p:attrName>style.visibility</p:attrName>
                                        </p:attrNameLst>
                                      </p:cBhvr>
                                      <p:to>
                                        <p:strVal val="visible"/>
                                      </p:to>
                                    </p:set>
                                    <p:animEffect transition="in" filter="randombar(horizontal)">
                                      <p:cBhvr>
                                        <p:cTn id="43" dur="500"/>
                                        <p:tgtEl>
                                          <p:spTgt spid="20"/>
                                        </p:tgtEl>
                                      </p:cBhvr>
                                    </p:animEffect>
                                  </p:childTnLst>
                                </p:cTn>
                              </p:par>
                              <p:par>
                                <p:cTn id="44" presetID="14" presetClass="entr" presetSubtype="10" fill="hold" grpId="0" nodeType="withEffect">
                                  <p:stCondLst>
                                    <p:cond delay="1000"/>
                                  </p:stCondLst>
                                  <p:childTnLst>
                                    <p:set>
                                      <p:cBhvr>
                                        <p:cTn id="45" dur="1" fill="hold">
                                          <p:stCondLst>
                                            <p:cond delay="0"/>
                                          </p:stCondLst>
                                        </p:cTn>
                                        <p:tgtEl>
                                          <p:spTgt spid="30"/>
                                        </p:tgtEl>
                                        <p:attrNameLst>
                                          <p:attrName>style.visibility</p:attrName>
                                        </p:attrNameLst>
                                      </p:cBhvr>
                                      <p:to>
                                        <p:strVal val="visible"/>
                                      </p:to>
                                    </p:set>
                                    <p:animEffect transition="in" filter="randombar(horizontal)">
                                      <p:cBhvr>
                                        <p:cTn id="46" dur="500"/>
                                        <p:tgtEl>
                                          <p:spTgt spid="30"/>
                                        </p:tgtEl>
                                      </p:cBhvr>
                                    </p:animEffect>
                                  </p:childTnLst>
                                </p:cTn>
                              </p:par>
                            </p:childTnLst>
                          </p:cTn>
                        </p:par>
                        <p:par>
                          <p:cTn id="47" fill="hold">
                            <p:stCondLst>
                              <p:cond delay="6000"/>
                            </p:stCondLst>
                            <p:childTnLst>
                              <p:par>
                                <p:cTn id="48" presetID="14" presetClass="entr" presetSubtype="10" fill="hold" nodeType="afterEffect">
                                  <p:stCondLst>
                                    <p:cond delay="1000"/>
                                  </p:stCondLst>
                                  <p:childTnLst>
                                    <p:set>
                                      <p:cBhvr>
                                        <p:cTn id="49" dur="1" fill="hold">
                                          <p:stCondLst>
                                            <p:cond delay="0"/>
                                          </p:stCondLst>
                                        </p:cTn>
                                        <p:tgtEl>
                                          <p:spTgt spid="48"/>
                                        </p:tgtEl>
                                        <p:attrNameLst>
                                          <p:attrName>style.visibility</p:attrName>
                                        </p:attrNameLst>
                                      </p:cBhvr>
                                      <p:to>
                                        <p:strVal val="visible"/>
                                      </p:to>
                                    </p:set>
                                    <p:animEffect transition="in" filter="randombar(horizontal)">
                                      <p:cBhvr>
                                        <p:cTn id="50" dur="500"/>
                                        <p:tgtEl>
                                          <p:spTgt spid="48"/>
                                        </p:tgtEl>
                                      </p:cBhvr>
                                    </p:animEffect>
                                  </p:childTnLst>
                                </p:cTn>
                              </p:par>
                              <p:par>
                                <p:cTn id="51" presetID="14" presetClass="entr" presetSubtype="10" fill="hold" nodeType="withEffect">
                                  <p:stCondLst>
                                    <p:cond delay="1000"/>
                                  </p:stCondLst>
                                  <p:childTnLst>
                                    <p:set>
                                      <p:cBhvr>
                                        <p:cTn id="52" dur="1" fill="hold">
                                          <p:stCondLst>
                                            <p:cond delay="0"/>
                                          </p:stCondLst>
                                        </p:cTn>
                                        <p:tgtEl>
                                          <p:spTgt spid="23"/>
                                        </p:tgtEl>
                                        <p:attrNameLst>
                                          <p:attrName>style.visibility</p:attrName>
                                        </p:attrNameLst>
                                      </p:cBhvr>
                                      <p:to>
                                        <p:strVal val="visible"/>
                                      </p:to>
                                    </p:set>
                                    <p:animEffect transition="in" filter="randombar(horizontal)">
                                      <p:cBhvr>
                                        <p:cTn id="53" dur="500"/>
                                        <p:tgtEl>
                                          <p:spTgt spid="23"/>
                                        </p:tgtEl>
                                      </p:cBhvr>
                                    </p:animEffect>
                                  </p:childTnLst>
                                </p:cTn>
                              </p:par>
                            </p:childTnLst>
                          </p:cTn>
                        </p:par>
                        <p:par>
                          <p:cTn id="54" fill="hold">
                            <p:stCondLst>
                              <p:cond delay="7500"/>
                            </p:stCondLst>
                            <p:childTnLst>
                              <p:par>
                                <p:cTn id="55" presetID="14" presetClass="entr" presetSubtype="10" fill="hold" grpId="0" nodeType="afterEffect">
                                  <p:stCondLst>
                                    <p:cond delay="1000"/>
                                  </p:stCondLst>
                                  <p:childTnLst>
                                    <p:set>
                                      <p:cBhvr>
                                        <p:cTn id="56" dur="1" fill="hold">
                                          <p:stCondLst>
                                            <p:cond delay="0"/>
                                          </p:stCondLst>
                                        </p:cTn>
                                        <p:tgtEl>
                                          <p:spTgt spid="28"/>
                                        </p:tgtEl>
                                        <p:attrNameLst>
                                          <p:attrName>style.visibility</p:attrName>
                                        </p:attrNameLst>
                                      </p:cBhvr>
                                      <p:to>
                                        <p:strVal val="visible"/>
                                      </p:to>
                                    </p:set>
                                    <p:animEffect transition="in" filter="randombar(horizontal)">
                                      <p:cBhvr>
                                        <p:cTn id="57" dur="500"/>
                                        <p:tgtEl>
                                          <p:spTgt spid="28"/>
                                        </p:tgtEl>
                                      </p:cBhvr>
                                    </p:animEffect>
                                  </p:childTnLst>
                                </p:cTn>
                              </p:par>
                              <p:par>
                                <p:cTn id="58" presetID="14" presetClass="entr" presetSubtype="10" fill="hold" grpId="0" nodeType="withEffect">
                                  <p:stCondLst>
                                    <p:cond delay="1000"/>
                                  </p:stCondLst>
                                  <p:childTnLst>
                                    <p:set>
                                      <p:cBhvr>
                                        <p:cTn id="59" dur="1" fill="hold">
                                          <p:stCondLst>
                                            <p:cond delay="0"/>
                                          </p:stCondLst>
                                        </p:cTn>
                                        <p:tgtEl>
                                          <p:spTgt spid="24"/>
                                        </p:tgtEl>
                                        <p:attrNameLst>
                                          <p:attrName>style.visibility</p:attrName>
                                        </p:attrNameLst>
                                      </p:cBhvr>
                                      <p:to>
                                        <p:strVal val="visible"/>
                                      </p:to>
                                    </p:set>
                                    <p:animEffect transition="in" filter="randombar(horizontal)">
                                      <p:cBhvr>
                                        <p:cTn id="6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4" grpId="0" animBg="1"/>
      <p:bldP spid="19" grpId="0" animBg="1"/>
      <p:bldP spid="20" grpId="0" animBg="1"/>
      <p:bldP spid="21" grpId="0" animBg="1"/>
      <p:bldP spid="24" grpId="0" animBg="1"/>
      <p:bldP spid="28" grpId="0" animBg="1"/>
      <p:bldP spid="3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Sağ Ok 42"/>
          <p:cNvSpPr/>
          <p:nvPr/>
        </p:nvSpPr>
        <p:spPr>
          <a:xfrm rot="13179771">
            <a:off x="6213253" y="2031340"/>
            <a:ext cx="982893" cy="318781"/>
          </a:xfrm>
          <a:prstGeom prst="rightArrow">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4" name="Sağ Ok 43"/>
          <p:cNvSpPr/>
          <p:nvPr/>
        </p:nvSpPr>
        <p:spPr>
          <a:xfrm rot="19089559">
            <a:off x="3234536" y="2062332"/>
            <a:ext cx="1074839" cy="318781"/>
          </a:xfrm>
          <a:prstGeom prst="rightArrow">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10" name="Grup 9">
            <a:extLst>
              <a:ext uri="{FF2B5EF4-FFF2-40B4-BE49-F238E27FC236}">
                <a16:creationId xmlns:a16="http://schemas.microsoft.com/office/drawing/2014/main" id="{ABC11FB8-B172-4CCC-A770-E2F17B46D08C}"/>
              </a:ext>
            </a:extLst>
          </p:cNvPr>
          <p:cNvGrpSpPr/>
          <p:nvPr/>
        </p:nvGrpSpPr>
        <p:grpSpPr>
          <a:xfrm>
            <a:off x="4796668" y="825362"/>
            <a:ext cx="1025783" cy="463034"/>
            <a:chOff x="703391" y="135402"/>
            <a:chExt cx="914408" cy="459628"/>
          </a:xfrm>
          <a:scene3d>
            <a:camera prst="orthographicFront">
              <a:rot lat="0" lon="0" rev="0"/>
            </a:camera>
            <a:lightRig rig="balanced" dir="t">
              <a:rot lat="0" lon="0" rev="8700000"/>
            </a:lightRig>
          </a:scene3d>
        </p:grpSpPr>
        <p:sp>
          <p:nvSpPr>
            <p:cNvPr id="11" name="Dikdörtgen: Yuvarlatılmış Köşeler 12">
              <a:extLst>
                <a:ext uri="{FF2B5EF4-FFF2-40B4-BE49-F238E27FC236}">
                  <a16:creationId xmlns:a16="http://schemas.microsoft.com/office/drawing/2014/main" id="{79D2E1C6-B296-44C3-AC1B-D105566B396B}"/>
                </a:ext>
              </a:extLst>
            </p:cNvPr>
            <p:cNvSpPr/>
            <p:nvPr/>
          </p:nvSpPr>
          <p:spPr>
            <a:xfrm>
              <a:off x="703391" y="135402"/>
              <a:ext cx="914408" cy="459628"/>
            </a:xfrm>
            <a:prstGeom prst="roundRect">
              <a:avLst/>
            </a:prstGeom>
            <a:ln>
              <a:noFill/>
            </a:ln>
            <a:effectLst>
              <a:outerShdw blurRad="44450" dist="27940" dir="5400000" algn="ctr">
                <a:srgbClr val="000000">
                  <a:alpha val="32000"/>
                </a:srgbClr>
              </a:outerShdw>
            </a:effectLst>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 name="Dikdörtgen: Yuvarlatılmış Köşeler 4">
              <a:extLst>
                <a:ext uri="{FF2B5EF4-FFF2-40B4-BE49-F238E27FC236}">
                  <a16:creationId xmlns:a16="http://schemas.microsoft.com/office/drawing/2014/main" id="{A6E10D70-53A9-4A8D-8530-C87F9621B297}"/>
                </a:ext>
              </a:extLst>
            </p:cNvPr>
            <p:cNvSpPr txBox="1"/>
            <p:nvPr/>
          </p:nvSpPr>
          <p:spPr>
            <a:xfrm>
              <a:off x="725828" y="157839"/>
              <a:ext cx="869534" cy="414754"/>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141" tIns="60141" rIns="60141" bIns="60141" numCol="1" spcCol="1270" anchor="ctr" anchorCtr="0">
              <a:noAutofit/>
            </a:bodyPr>
            <a:lstStyle/>
            <a:p>
              <a:pPr algn="ctr" defTabSz="701688">
                <a:lnSpc>
                  <a:spcPct val="90000"/>
                </a:lnSpc>
                <a:spcBef>
                  <a:spcPct val="0"/>
                </a:spcBef>
                <a:spcAft>
                  <a:spcPct val="35000"/>
                </a:spcAft>
              </a:pPr>
              <a:r>
                <a:rPr lang="tr-TR" sz="1579" dirty="0"/>
                <a:t>Bileşen</a:t>
              </a:r>
            </a:p>
          </p:txBody>
        </p:sp>
      </p:grpSp>
      <p:grpSp>
        <p:nvGrpSpPr>
          <p:cNvPr id="13" name="Grup 12">
            <a:extLst>
              <a:ext uri="{FF2B5EF4-FFF2-40B4-BE49-F238E27FC236}">
                <a16:creationId xmlns:a16="http://schemas.microsoft.com/office/drawing/2014/main" id="{758DAD97-22D4-437E-8470-EBA216CC4279}"/>
              </a:ext>
            </a:extLst>
          </p:cNvPr>
          <p:cNvGrpSpPr/>
          <p:nvPr/>
        </p:nvGrpSpPr>
        <p:grpSpPr>
          <a:xfrm>
            <a:off x="908079" y="1959212"/>
            <a:ext cx="1633739" cy="463035"/>
            <a:chOff x="680956" y="135402"/>
            <a:chExt cx="936843" cy="459628"/>
          </a:xfrm>
          <a:scene3d>
            <a:camera prst="orthographicFront">
              <a:rot lat="0" lon="0" rev="0"/>
            </a:camera>
            <a:lightRig rig="balanced" dir="t">
              <a:rot lat="0" lon="0" rev="8700000"/>
            </a:lightRig>
          </a:scene3d>
        </p:grpSpPr>
        <p:sp>
          <p:nvSpPr>
            <p:cNvPr id="14" name="Dikdörtgen: Yuvarlatılmış Köşeler 16">
              <a:extLst>
                <a:ext uri="{FF2B5EF4-FFF2-40B4-BE49-F238E27FC236}">
                  <a16:creationId xmlns:a16="http://schemas.microsoft.com/office/drawing/2014/main" id="{1D434EEF-FE91-4617-B198-AA1C0246F38E}"/>
                </a:ext>
              </a:extLst>
            </p:cNvPr>
            <p:cNvSpPr/>
            <p:nvPr/>
          </p:nvSpPr>
          <p:spPr>
            <a:xfrm>
              <a:off x="703391" y="135402"/>
              <a:ext cx="914408" cy="459628"/>
            </a:xfrm>
            <a:prstGeom prst="roundRect">
              <a:avLst/>
            </a:prstGeom>
            <a:ln>
              <a:noFill/>
            </a:ln>
            <a:effectLst>
              <a:outerShdw blurRad="44450" dist="27940" dir="5400000" algn="ctr">
                <a:srgbClr val="000000">
                  <a:alpha val="32000"/>
                </a:srgbClr>
              </a:outerShdw>
            </a:effectLst>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5" name="Dikdörtgen: Yuvarlatılmış Köşeler 4">
              <a:extLst>
                <a:ext uri="{FF2B5EF4-FFF2-40B4-BE49-F238E27FC236}">
                  <a16:creationId xmlns:a16="http://schemas.microsoft.com/office/drawing/2014/main" id="{7FF3FB0D-456F-403A-9D66-CF210B3312B5}"/>
                </a:ext>
              </a:extLst>
            </p:cNvPr>
            <p:cNvSpPr txBox="1"/>
            <p:nvPr/>
          </p:nvSpPr>
          <p:spPr>
            <a:xfrm>
              <a:off x="680956" y="157839"/>
              <a:ext cx="914408" cy="414753"/>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141" tIns="60141" rIns="60141" bIns="60141" numCol="1" spcCol="1270" anchor="ctr" anchorCtr="0">
              <a:noAutofit/>
            </a:bodyPr>
            <a:lstStyle/>
            <a:p>
              <a:pPr algn="ctr" defTabSz="701688">
                <a:lnSpc>
                  <a:spcPct val="90000"/>
                </a:lnSpc>
                <a:spcBef>
                  <a:spcPct val="0"/>
                </a:spcBef>
                <a:spcAft>
                  <a:spcPct val="35000"/>
                </a:spcAft>
              </a:pPr>
              <a:r>
                <a:rPr lang="tr-TR" sz="1579" dirty="0"/>
                <a:t>Standart KOS 1</a:t>
              </a:r>
            </a:p>
          </p:txBody>
        </p:sp>
      </p:grpSp>
      <p:sp>
        <p:nvSpPr>
          <p:cNvPr id="19" name="Metin kutusu 18">
            <a:extLst>
              <a:ext uri="{FF2B5EF4-FFF2-40B4-BE49-F238E27FC236}">
                <a16:creationId xmlns:a16="http://schemas.microsoft.com/office/drawing/2014/main" id="{83FAE0BB-3CB8-43D5-AF0C-CF0E19255A38}"/>
              </a:ext>
            </a:extLst>
          </p:cNvPr>
          <p:cNvSpPr txBox="1"/>
          <p:nvPr/>
        </p:nvSpPr>
        <p:spPr>
          <a:xfrm>
            <a:off x="3044730" y="3476397"/>
            <a:ext cx="753750" cy="335348"/>
          </a:xfrm>
          <a:prstGeom prst="rect">
            <a:avLst/>
          </a:prstGeom>
          <a:solidFill>
            <a:schemeClr val="accent1">
              <a:lumMod val="75000"/>
            </a:schemeClr>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tr-TR" sz="1579" b="1" dirty="0"/>
              <a:t>E.1.3.1</a:t>
            </a:r>
          </a:p>
        </p:txBody>
      </p:sp>
      <p:grpSp>
        <p:nvGrpSpPr>
          <p:cNvPr id="16" name="Grup 15">
            <a:extLst>
              <a:ext uri="{FF2B5EF4-FFF2-40B4-BE49-F238E27FC236}">
                <a16:creationId xmlns:a16="http://schemas.microsoft.com/office/drawing/2014/main" id="{108A5627-C9ED-412C-8BCF-E8430084B3F0}"/>
              </a:ext>
            </a:extLst>
          </p:cNvPr>
          <p:cNvGrpSpPr/>
          <p:nvPr/>
        </p:nvGrpSpPr>
        <p:grpSpPr>
          <a:xfrm>
            <a:off x="7667699" y="1959659"/>
            <a:ext cx="1982484" cy="616382"/>
            <a:chOff x="680956" y="5021"/>
            <a:chExt cx="936843" cy="745631"/>
          </a:xfrm>
          <a:scene3d>
            <a:camera prst="orthographicFront">
              <a:rot lat="0" lon="0" rev="0"/>
            </a:camera>
            <a:lightRig rig="balanced" dir="t">
              <a:rot lat="0" lon="0" rev="8700000"/>
            </a:lightRig>
          </a:scene3d>
        </p:grpSpPr>
        <p:sp>
          <p:nvSpPr>
            <p:cNvPr id="17" name="Dikdörtgen: Yuvarlatılmış Köşeler 19">
              <a:extLst>
                <a:ext uri="{FF2B5EF4-FFF2-40B4-BE49-F238E27FC236}">
                  <a16:creationId xmlns:a16="http://schemas.microsoft.com/office/drawing/2014/main" id="{3F920FC9-FF54-4207-B714-D0A6AA45C405}"/>
                </a:ext>
              </a:extLst>
            </p:cNvPr>
            <p:cNvSpPr/>
            <p:nvPr/>
          </p:nvSpPr>
          <p:spPr>
            <a:xfrm>
              <a:off x="703391" y="135402"/>
              <a:ext cx="914408" cy="459628"/>
            </a:xfrm>
            <a:prstGeom prst="roundRect">
              <a:avLst/>
            </a:prstGeom>
            <a:ln>
              <a:noFill/>
            </a:ln>
            <a:effectLst>
              <a:outerShdw blurRad="44450" dist="27940" dir="5400000" algn="ctr">
                <a:srgbClr val="000000">
                  <a:alpha val="32000"/>
                </a:srgbClr>
              </a:outerShdw>
            </a:effectLst>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8" name="Dikdörtgen: Yuvarlatılmış Köşeler 4">
              <a:extLst>
                <a:ext uri="{FF2B5EF4-FFF2-40B4-BE49-F238E27FC236}">
                  <a16:creationId xmlns:a16="http://schemas.microsoft.com/office/drawing/2014/main" id="{81C819E8-E7D4-42B4-9E22-1649521B5441}"/>
                </a:ext>
              </a:extLst>
            </p:cNvPr>
            <p:cNvSpPr txBox="1"/>
            <p:nvPr/>
          </p:nvSpPr>
          <p:spPr>
            <a:xfrm>
              <a:off x="680956" y="5021"/>
              <a:ext cx="891172" cy="745631"/>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141" tIns="60141" rIns="60141" bIns="60141" numCol="1" spcCol="1270" anchor="ctr" anchorCtr="0">
              <a:noAutofit/>
            </a:bodyPr>
            <a:lstStyle/>
            <a:p>
              <a:pPr algn="ctr" defTabSz="701688">
                <a:lnSpc>
                  <a:spcPct val="90000"/>
                </a:lnSpc>
                <a:spcBef>
                  <a:spcPct val="0"/>
                </a:spcBef>
                <a:spcAft>
                  <a:spcPct val="35000"/>
                </a:spcAft>
              </a:pPr>
              <a:r>
                <a:rPr lang="tr-TR" sz="1579" dirty="0"/>
                <a:t>Genel Şart KOS 1.3</a:t>
              </a:r>
            </a:p>
          </p:txBody>
        </p:sp>
      </p:grpSp>
      <p:sp>
        <p:nvSpPr>
          <p:cNvPr id="20" name="Oval 19">
            <a:extLst>
              <a:ext uri="{FF2B5EF4-FFF2-40B4-BE49-F238E27FC236}">
                <a16:creationId xmlns:a16="http://schemas.microsoft.com/office/drawing/2014/main" id="{D007A196-DEFE-4266-A644-AF448F7EBF0C}"/>
              </a:ext>
            </a:extLst>
          </p:cNvPr>
          <p:cNvSpPr/>
          <p:nvPr/>
        </p:nvSpPr>
        <p:spPr>
          <a:xfrm>
            <a:off x="3215707" y="5179377"/>
            <a:ext cx="4200339" cy="853261"/>
          </a:xfrm>
          <a:prstGeom prst="ellipse">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701688">
              <a:lnSpc>
                <a:spcPct val="90000"/>
              </a:lnSpc>
              <a:spcBef>
                <a:spcPct val="0"/>
              </a:spcBef>
              <a:spcAft>
                <a:spcPct val="35000"/>
              </a:spcAft>
            </a:pPr>
            <a:r>
              <a:rPr lang="tr-TR" sz="1400" dirty="0">
                <a:solidFill>
                  <a:schemeClr val="dk1">
                    <a:hueOff val="0"/>
                    <a:satOff val="0"/>
                    <a:lumOff val="0"/>
                    <a:alphaOff val="0"/>
                  </a:schemeClr>
                </a:solidFill>
              </a:rPr>
              <a:t>Merkez Birimler/İl Sağlık Müdürlükleri</a:t>
            </a:r>
          </a:p>
        </p:txBody>
      </p:sp>
      <p:sp>
        <p:nvSpPr>
          <p:cNvPr id="21" name="Metin kutusu 20">
            <a:extLst>
              <a:ext uri="{FF2B5EF4-FFF2-40B4-BE49-F238E27FC236}">
                <a16:creationId xmlns:a16="http://schemas.microsoft.com/office/drawing/2014/main" id="{83FAE0BB-3CB8-43D5-AF0C-CF0E19255A38}"/>
              </a:ext>
            </a:extLst>
          </p:cNvPr>
          <p:cNvSpPr txBox="1"/>
          <p:nvPr/>
        </p:nvSpPr>
        <p:spPr>
          <a:xfrm>
            <a:off x="1824693" y="5434849"/>
            <a:ext cx="1391014" cy="335348"/>
          </a:xfrm>
          <a:prstGeom prst="rect">
            <a:avLst/>
          </a:prstGeom>
          <a:solidFill>
            <a:schemeClr val="accent1">
              <a:lumMod val="75000"/>
            </a:schemeClr>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tr-TR" sz="1579" b="1" dirty="0"/>
              <a:t>Sorumlu Birim</a:t>
            </a:r>
          </a:p>
        </p:txBody>
      </p:sp>
      <p:graphicFrame>
        <p:nvGraphicFramePr>
          <p:cNvPr id="23" name="Tablo 22">
            <a:extLst>
              <a:ext uri="{FF2B5EF4-FFF2-40B4-BE49-F238E27FC236}">
                <a16:creationId xmlns:a16="http://schemas.microsoft.com/office/drawing/2014/main" id="{426A0065-E95F-48CF-BBBC-5F2E1A724C07}"/>
              </a:ext>
            </a:extLst>
          </p:cNvPr>
          <p:cNvGraphicFramePr>
            <a:graphicFrameLocks noGrp="1"/>
          </p:cNvGraphicFramePr>
          <p:nvPr>
            <p:extLst>
              <p:ext uri="{D42A27DB-BD31-4B8C-83A1-F6EECF244321}">
                <p14:modId xmlns:p14="http://schemas.microsoft.com/office/powerpoint/2010/main" val="3172214658"/>
              </p:ext>
            </p:extLst>
          </p:nvPr>
        </p:nvGraphicFramePr>
        <p:xfrm>
          <a:off x="8738036" y="5571089"/>
          <a:ext cx="1824291" cy="484454"/>
        </p:xfrm>
        <a:graphic>
          <a:graphicData uri="http://schemas.openxmlformats.org/drawingml/2006/table">
            <a:tbl>
              <a:tblPr firstRow="1" bandRow="1">
                <a:tableStyleId>{5C22544A-7EE6-4342-B048-85BDC9FD1C3A}</a:tableStyleId>
              </a:tblPr>
              <a:tblGrid>
                <a:gridCol w="1824291">
                  <a:extLst>
                    <a:ext uri="{9D8B030D-6E8A-4147-A177-3AD203B41FA5}">
                      <a16:colId xmlns:a16="http://schemas.microsoft.com/office/drawing/2014/main" val="2600340863"/>
                    </a:ext>
                  </a:extLst>
                </a:gridCol>
              </a:tblGrid>
              <a:tr h="484454">
                <a:tc>
                  <a:txBody>
                    <a:bodyPr/>
                    <a:lstStyle/>
                    <a:p>
                      <a:pPr lvl="0"/>
                      <a:r>
                        <a:rPr lang="tr-TR" sz="1200" b="1" dirty="0">
                          <a:solidFill>
                            <a:prstClr val="black"/>
                          </a:solidFill>
                          <a:latin typeface="Arial" panose="020B0604020202020204" pitchFamily="34" charset="0"/>
                          <a:cs typeface="Arial" panose="020B0604020202020204" pitchFamily="34" charset="0"/>
                        </a:rPr>
                        <a:t>1. Çeyrek Dönem 2024</a:t>
                      </a:r>
                      <a:endParaRPr lang="tr-TR" sz="1200" b="1" dirty="0"/>
                    </a:p>
                  </a:txBody>
                  <a:tcPr marL="80189" marR="80189" marT="40094" marB="400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25995126"/>
                  </a:ext>
                </a:extLst>
              </a:tr>
            </a:tbl>
          </a:graphicData>
        </a:graphic>
      </p:graphicFrame>
      <p:sp>
        <p:nvSpPr>
          <p:cNvPr id="24" name="Dikey Kaydırma 23"/>
          <p:cNvSpPr/>
          <p:nvPr/>
        </p:nvSpPr>
        <p:spPr>
          <a:xfrm>
            <a:off x="9674606" y="1229213"/>
            <a:ext cx="2174494" cy="1791702"/>
          </a:xfrm>
          <a:prstGeom prst="verticalScroll">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400" dirty="0">
                <a:solidFill>
                  <a:schemeClr val="tx1"/>
                </a:solidFill>
              </a:rPr>
              <a:t>Etik Davranış İlkelerinin Gönderildiği resmi yazı / </a:t>
            </a:r>
            <a:r>
              <a:rPr lang="tr-TR" sz="1400" dirty="0" err="1">
                <a:solidFill>
                  <a:schemeClr val="tx1"/>
                </a:solidFill>
              </a:rPr>
              <a:t>ePosta</a:t>
            </a:r>
            <a:r>
              <a:rPr lang="tr-TR" sz="1400" dirty="0">
                <a:solidFill>
                  <a:schemeClr val="tx1"/>
                </a:solidFill>
              </a:rPr>
              <a:t> Görseli ve İçeriği</a:t>
            </a:r>
            <a:endParaRPr lang="tr-TR" sz="1400" kern="0" dirty="0">
              <a:solidFill>
                <a:schemeClr val="tx1"/>
              </a:solidFill>
            </a:endParaRPr>
          </a:p>
        </p:txBody>
      </p:sp>
      <p:sp>
        <p:nvSpPr>
          <p:cNvPr id="28" name="Yukarı Bükülü Ok 27"/>
          <p:cNvSpPr/>
          <p:nvPr/>
        </p:nvSpPr>
        <p:spPr>
          <a:xfrm>
            <a:off x="7296822" y="3047038"/>
            <a:ext cx="3749879" cy="1171223"/>
          </a:xfrm>
          <a:prstGeom prst="bentUpArrow">
            <a:avLst>
              <a:gd name="adj1" fmla="val 14256"/>
              <a:gd name="adj2" fmla="val 19628"/>
              <a:gd name="adj3" fmla="val 25000"/>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0" name="Sağ Ok 29"/>
          <p:cNvSpPr/>
          <p:nvPr/>
        </p:nvSpPr>
        <p:spPr>
          <a:xfrm rot="5400000">
            <a:off x="5000764" y="4701522"/>
            <a:ext cx="617587" cy="318781"/>
          </a:xfrm>
          <a:prstGeom prst="rightArrow">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29" name="Grup 28"/>
          <p:cNvGrpSpPr/>
          <p:nvPr/>
        </p:nvGrpSpPr>
        <p:grpSpPr>
          <a:xfrm>
            <a:off x="3019426" y="3800853"/>
            <a:ext cx="4446166" cy="992873"/>
            <a:chOff x="2559757" y="2707746"/>
            <a:chExt cx="4163080" cy="833913"/>
          </a:xfrm>
          <a:solidFill>
            <a:schemeClr val="accent1">
              <a:lumMod val="40000"/>
              <a:lumOff val="60000"/>
            </a:schemeClr>
          </a:solidFill>
        </p:grpSpPr>
        <p:sp>
          <p:nvSpPr>
            <p:cNvPr id="31" name="Yuvarlatılmış Dikdörtgen 30"/>
            <p:cNvSpPr/>
            <p:nvPr/>
          </p:nvSpPr>
          <p:spPr>
            <a:xfrm>
              <a:off x="2789932" y="2707746"/>
              <a:ext cx="3932905" cy="833913"/>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Yuvarlatılmış Dikdörtgen 4"/>
            <p:cNvSpPr/>
            <p:nvPr/>
          </p:nvSpPr>
          <p:spPr>
            <a:xfrm>
              <a:off x="2559757" y="2732170"/>
              <a:ext cx="4138657" cy="78506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4765" tIns="24765" rIns="24765" bIns="24765" numCol="1" spcCol="1270" anchor="ctr" anchorCtr="0">
              <a:noAutofit/>
            </a:bodyPr>
            <a:lstStyle/>
            <a:p>
              <a:pPr defTabSz="623722">
                <a:spcBef>
                  <a:spcPct val="0"/>
                </a:spcBef>
                <a:spcAft>
                  <a:spcPct val="35000"/>
                </a:spcAft>
              </a:pPr>
              <a:r>
                <a:rPr lang="tr-TR" sz="1400" b="1" u="sng" dirty="0">
                  <a:solidFill>
                    <a:schemeClr val="tx1"/>
                  </a:solidFill>
                  <a:ea typeface="Verdana" panose="020B0604030504040204" pitchFamily="34" charset="0"/>
                </a:rPr>
                <a:t>Harcama Birimi düzeyinde</a:t>
              </a:r>
              <a:r>
                <a:rPr lang="tr-TR" sz="1400" dirty="0">
                  <a:solidFill>
                    <a:schemeClr val="tx1"/>
                  </a:solidFill>
                  <a:ea typeface="Verdana" panose="020B0604030504040204" pitchFamily="34" charset="0"/>
                </a:rPr>
                <a:t> Kamu Görevlileri Etik Kurulunca yürürlükte olan "Etik Davranış İlkeleri’ </a:t>
              </a:r>
              <a:r>
                <a:rPr lang="tr-TR" sz="1400" dirty="0" err="1">
                  <a:solidFill>
                    <a:schemeClr val="tx1"/>
                  </a:solidFill>
                  <a:ea typeface="Verdana" panose="020B0604030504040204" pitchFamily="34" charset="0"/>
                </a:rPr>
                <a:t>nin</a:t>
              </a:r>
              <a:r>
                <a:rPr lang="tr-TR" sz="1400" dirty="0">
                  <a:solidFill>
                    <a:schemeClr val="tx1"/>
                  </a:solidFill>
                  <a:ea typeface="Verdana" panose="020B0604030504040204" pitchFamily="34" charset="0"/>
                </a:rPr>
                <a:t> tüm personele resmi yazı veya e-posta olarak gönderilmesi</a:t>
              </a:r>
              <a:endParaRPr lang="tr-TR" sz="1400" kern="0" dirty="0">
                <a:solidFill>
                  <a:schemeClr val="tx1"/>
                </a:solidFill>
                <a:cs typeface="Arial" panose="020B0604020202020204" pitchFamily="34" charset="0"/>
              </a:endParaRPr>
            </a:p>
          </p:txBody>
        </p:sp>
      </p:grpSp>
      <p:grpSp>
        <p:nvGrpSpPr>
          <p:cNvPr id="33" name="Grup 32"/>
          <p:cNvGrpSpPr/>
          <p:nvPr/>
        </p:nvGrpSpPr>
        <p:grpSpPr>
          <a:xfrm>
            <a:off x="908079" y="2448759"/>
            <a:ext cx="3932905" cy="833913"/>
            <a:chOff x="308522" y="1602236"/>
            <a:chExt cx="3932905" cy="833913"/>
          </a:xfrm>
          <a:solidFill>
            <a:schemeClr val="accent1">
              <a:lumMod val="40000"/>
              <a:lumOff val="60000"/>
            </a:schemeClr>
          </a:solidFill>
        </p:grpSpPr>
        <p:sp>
          <p:nvSpPr>
            <p:cNvPr id="34" name="Yuvarlatılmış Dikdörtgen 33"/>
            <p:cNvSpPr/>
            <p:nvPr/>
          </p:nvSpPr>
          <p:spPr>
            <a:xfrm>
              <a:off x="308522" y="1602236"/>
              <a:ext cx="3932905" cy="833913"/>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5" name="Yuvarlatılmış Dikdörtgen 4"/>
            <p:cNvSpPr/>
            <p:nvPr/>
          </p:nvSpPr>
          <p:spPr>
            <a:xfrm>
              <a:off x="332946" y="1626660"/>
              <a:ext cx="3884057" cy="78506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4765" tIns="24765" rIns="24765" bIns="24765" numCol="1" spcCol="1270" anchor="ctr" anchorCtr="0">
              <a:noAutofit/>
            </a:bodyPr>
            <a:lstStyle/>
            <a:p>
              <a:pPr lvl="0" defTabSz="577850">
                <a:lnSpc>
                  <a:spcPct val="90000"/>
                </a:lnSpc>
                <a:spcBef>
                  <a:spcPct val="0"/>
                </a:spcBef>
                <a:spcAft>
                  <a:spcPct val="35000"/>
                </a:spcAft>
              </a:pPr>
              <a:r>
                <a:rPr lang="tr-TR" sz="1400" b="1" u="sng" kern="1200" dirty="0">
                  <a:solidFill>
                    <a:schemeClr val="tx1"/>
                  </a:solidFill>
                </a:rPr>
                <a:t>Etik Değerler ve dürüstlük: </a:t>
              </a:r>
              <a:r>
                <a:rPr lang="tr-TR" sz="1400" kern="1200" dirty="0">
                  <a:solidFill>
                    <a:schemeClr val="tx1"/>
                  </a:solidFill>
                </a:rPr>
                <a:t>Personel davranışlarını belirleyen kuralların personel tarafından bilinmesi sağlanmalıdır.</a:t>
              </a:r>
            </a:p>
          </p:txBody>
        </p:sp>
      </p:grpSp>
      <p:grpSp>
        <p:nvGrpSpPr>
          <p:cNvPr id="36" name="Grup 35"/>
          <p:cNvGrpSpPr/>
          <p:nvPr/>
        </p:nvGrpSpPr>
        <p:grpSpPr>
          <a:xfrm>
            <a:off x="5717277" y="2448759"/>
            <a:ext cx="3932905" cy="833913"/>
            <a:chOff x="5144085" y="1608315"/>
            <a:chExt cx="3932905" cy="833913"/>
          </a:xfrm>
          <a:solidFill>
            <a:schemeClr val="accent1">
              <a:lumMod val="40000"/>
              <a:lumOff val="60000"/>
            </a:schemeClr>
          </a:solidFill>
        </p:grpSpPr>
        <p:sp>
          <p:nvSpPr>
            <p:cNvPr id="37" name="Yuvarlatılmış Dikdörtgen 36"/>
            <p:cNvSpPr/>
            <p:nvPr/>
          </p:nvSpPr>
          <p:spPr>
            <a:xfrm>
              <a:off x="5144085" y="1608315"/>
              <a:ext cx="3932905" cy="833913"/>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8" name="Yuvarlatılmış Dikdörtgen 4"/>
            <p:cNvSpPr/>
            <p:nvPr/>
          </p:nvSpPr>
          <p:spPr>
            <a:xfrm>
              <a:off x="5168509" y="1632739"/>
              <a:ext cx="3884057" cy="78506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4765" tIns="24765" rIns="24765" bIns="24765" numCol="1" spcCol="1270" anchor="ctr" anchorCtr="0">
              <a:noAutofit/>
            </a:bodyPr>
            <a:lstStyle/>
            <a:p>
              <a:pPr lvl="0" defTabSz="577850">
                <a:lnSpc>
                  <a:spcPct val="90000"/>
                </a:lnSpc>
                <a:spcBef>
                  <a:spcPct val="0"/>
                </a:spcBef>
                <a:spcAft>
                  <a:spcPct val="35000"/>
                </a:spcAft>
              </a:pPr>
              <a:r>
                <a:rPr lang="tr-TR" sz="1400" dirty="0">
                  <a:solidFill>
                    <a:schemeClr val="tx1"/>
                  </a:solidFill>
                </a:rPr>
                <a:t>Etik kurallar bilinmeli ve tüm faaliyetlerde bu kurallara uyulmalıdır</a:t>
              </a:r>
              <a:endParaRPr lang="tr-TR" sz="1400" kern="1200" dirty="0">
                <a:solidFill>
                  <a:schemeClr val="tx1"/>
                </a:solidFill>
              </a:endParaRPr>
            </a:p>
          </p:txBody>
        </p:sp>
      </p:grpSp>
      <p:grpSp>
        <p:nvGrpSpPr>
          <p:cNvPr id="39" name="Grup 38"/>
          <p:cNvGrpSpPr/>
          <p:nvPr/>
        </p:nvGrpSpPr>
        <p:grpSpPr>
          <a:xfrm>
            <a:off x="3571195" y="1314643"/>
            <a:ext cx="3476727" cy="624093"/>
            <a:chOff x="3007503" y="447631"/>
            <a:chExt cx="3476727" cy="624093"/>
          </a:xfrm>
        </p:grpSpPr>
        <p:sp>
          <p:nvSpPr>
            <p:cNvPr id="40" name="Oval 39"/>
            <p:cNvSpPr/>
            <p:nvPr/>
          </p:nvSpPr>
          <p:spPr>
            <a:xfrm>
              <a:off x="3007503" y="447631"/>
              <a:ext cx="3476727" cy="62409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1" name="Oval 4"/>
            <p:cNvSpPr/>
            <p:nvPr/>
          </p:nvSpPr>
          <p:spPr>
            <a:xfrm>
              <a:off x="3516658" y="539027"/>
              <a:ext cx="2458417" cy="4413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tr-TR" sz="2200" kern="1200" dirty="0">
                  <a:solidFill>
                    <a:schemeClr val="tx1"/>
                  </a:solidFill>
                </a:rPr>
                <a:t>(KOS) Kontrol Ortamı</a:t>
              </a:r>
            </a:p>
          </p:txBody>
        </p:sp>
      </p:grpSp>
      <p:sp>
        <p:nvSpPr>
          <p:cNvPr id="42" name="Sağ Ok 41"/>
          <p:cNvSpPr/>
          <p:nvPr/>
        </p:nvSpPr>
        <p:spPr>
          <a:xfrm rot="16200000">
            <a:off x="4425496" y="2791634"/>
            <a:ext cx="1699656" cy="318781"/>
          </a:xfrm>
          <a:prstGeom prst="rightArrow">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48" name="Grup 47">
            <a:extLst>
              <a:ext uri="{FF2B5EF4-FFF2-40B4-BE49-F238E27FC236}">
                <a16:creationId xmlns:a16="http://schemas.microsoft.com/office/drawing/2014/main" id="{ABC11FB8-B172-4CCC-A770-E2F17B46D08C}"/>
              </a:ext>
            </a:extLst>
          </p:cNvPr>
          <p:cNvGrpSpPr/>
          <p:nvPr/>
        </p:nvGrpSpPr>
        <p:grpSpPr>
          <a:xfrm>
            <a:off x="8859047" y="5094555"/>
            <a:ext cx="1582267" cy="463034"/>
            <a:chOff x="703391" y="135402"/>
            <a:chExt cx="914408" cy="459628"/>
          </a:xfrm>
          <a:scene3d>
            <a:camera prst="orthographicFront">
              <a:rot lat="0" lon="0" rev="0"/>
            </a:camera>
            <a:lightRig rig="balanced" dir="t">
              <a:rot lat="0" lon="0" rev="8700000"/>
            </a:lightRig>
          </a:scene3d>
        </p:grpSpPr>
        <p:sp>
          <p:nvSpPr>
            <p:cNvPr id="49" name="Dikdörtgen: Yuvarlatılmış Köşeler 12">
              <a:extLst>
                <a:ext uri="{FF2B5EF4-FFF2-40B4-BE49-F238E27FC236}">
                  <a16:creationId xmlns:a16="http://schemas.microsoft.com/office/drawing/2014/main" id="{79D2E1C6-B296-44C3-AC1B-D105566B396B}"/>
                </a:ext>
              </a:extLst>
            </p:cNvPr>
            <p:cNvSpPr/>
            <p:nvPr/>
          </p:nvSpPr>
          <p:spPr>
            <a:xfrm>
              <a:off x="703391" y="135402"/>
              <a:ext cx="914408" cy="459628"/>
            </a:xfrm>
            <a:prstGeom prst="roundRect">
              <a:avLst/>
            </a:prstGeom>
            <a:ln>
              <a:noFill/>
            </a:ln>
            <a:effectLst>
              <a:outerShdw blurRad="44450" dist="27940" dir="5400000" algn="ctr">
                <a:srgbClr val="000000">
                  <a:alpha val="32000"/>
                </a:srgbClr>
              </a:outerShdw>
            </a:effectLst>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0" name="Dikdörtgen: Yuvarlatılmış Köşeler 4">
              <a:extLst>
                <a:ext uri="{FF2B5EF4-FFF2-40B4-BE49-F238E27FC236}">
                  <a16:creationId xmlns:a16="http://schemas.microsoft.com/office/drawing/2014/main" id="{A6E10D70-53A9-4A8D-8530-C87F9621B297}"/>
                </a:ext>
              </a:extLst>
            </p:cNvPr>
            <p:cNvSpPr txBox="1"/>
            <p:nvPr/>
          </p:nvSpPr>
          <p:spPr>
            <a:xfrm>
              <a:off x="725828" y="157839"/>
              <a:ext cx="869534" cy="414754"/>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141" tIns="60141" rIns="60141" bIns="60141" numCol="1" spcCol="1270" anchor="ctr" anchorCtr="0">
              <a:noAutofit/>
            </a:bodyPr>
            <a:lstStyle/>
            <a:p>
              <a:pPr algn="ctr" defTabSz="701688">
                <a:lnSpc>
                  <a:spcPct val="90000"/>
                </a:lnSpc>
                <a:spcBef>
                  <a:spcPct val="0"/>
                </a:spcBef>
                <a:spcAft>
                  <a:spcPct val="35000"/>
                </a:spcAft>
              </a:pPr>
              <a:r>
                <a:rPr lang="tr-TR" sz="1579" dirty="0"/>
                <a:t>Eylem Dönemi</a:t>
              </a:r>
            </a:p>
          </p:txBody>
        </p:sp>
      </p:grpSp>
      <p:sp>
        <p:nvSpPr>
          <p:cNvPr id="45" name="Unvan 1">
            <a:extLst>
              <a:ext uri="{FF2B5EF4-FFF2-40B4-BE49-F238E27FC236}">
                <a16:creationId xmlns:a16="http://schemas.microsoft.com/office/drawing/2014/main" id="{C449230B-CF9C-437E-BC91-546E883FFA0C}"/>
              </a:ext>
            </a:extLst>
          </p:cNvPr>
          <p:cNvSpPr txBox="1">
            <a:spLocks/>
          </p:cNvSpPr>
          <p:nvPr/>
        </p:nvSpPr>
        <p:spPr>
          <a:xfrm>
            <a:off x="1250201" y="477951"/>
            <a:ext cx="3476727" cy="311755"/>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1600" b="1" dirty="0">
                <a:solidFill>
                  <a:schemeClr val="bg1"/>
                </a:solidFill>
                <a:latin typeface="Verdana" panose="020B0604030504040204" pitchFamily="34" charset="0"/>
                <a:ea typeface="Verdana" panose="020B0604030504040204" pitchFamily="34" charset="0"/>
              </a:rPr>
              <a:t>1. Çeyrek Dönem Eylemleri</a:t>
            </a:r>
          </a:p>
        </p:txBody>
      </p:sp>
    </p:spTree>
    <p:extLst>
      <p:ext uri="{BB962C8B-B14F-4D97-AF65-F5344CB8AC3E}">
        <p14:creationId xmlns:p14="http://schemas.microsoft.com/office/powerpoint/2010/main" val="100180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4" presetClass="entr" presetSubtype="10"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randombar(horizontal)">
                                      <p:cBhvr>
                                        <p:cTn id="10" dur="500"/>
                                        <p:tgtEl>
                                          <p:spTgt spid="39"/>
                                        </p:tgtEl>
                                      </p:cBhvr>
                                    </p:animEffect>
                                  </p:childTnLst>
                                </p:cTn>
                              </p:par>
                            </p:childTnLst>
                          </p:cTn>
                        </p:par>
                        <p:par>
                          <p:cTn id="11" fill="hold">
                            <p:stCondLst>
                              <p:cond delay="500"/>
                            </p:stCondLst>
                            <p:childTnLst>
                              <p:par>
                                <p:cTn id="12" presetID="1" presetClass="entr" presetSubtype="0" fill="hold" nodeType="afterEffect">
                                  <p:stCondLst>
                                    <p:cond delay="500"/>
                                  </p:stCondLst>
                                  <p:childTnLst>
                                    <p:set>
                                      <p:cBhvr>
                                        <p:cTn id="13" dur="1" fill="hold">
                                          <p:stCondLst>
                                            <p:cond delay="0"/>
                                          </p:stCondLst>
                                        </p:cTn>
                                        <p:tgtEl>
                                          <p:spTgt spid="13"/>
                                        </p:tgtEl>
                                        <p:attrNameLst>
                                          <p:attrName>style.visibility</p:attrName>
                                        </p:attrNameLst>
                                      </p:cBhvr>
                                      <p:to>
                                        <p:strVal val="visible"/>
                                      </p:to>
                                    </p:set>
                                  </p:childTnLst>
                                </p:cTn>
                              </p:par>
                              <p:par>
                                <p:cTn id="14" presetID="14" presetClass="entr" presetSubtype="10" fill="hold" nodeType="withEffect">
                                  <p:stCondLst>
                                    <p:cond delay="500"/>
                                  </p:stCondLst>
                                  <p:childTnLst>
                                    <p:set>
                                      <p:cBhvr>
                                        <p:cTn id="15" dur="1" fill="hold">
                                          <p:stCondLst>
                                            <p:cond delay="0"/>
                                          </p:stCondLst>
                                        </p:cTn>
                                        <p:tgtEl>
                                          <p:spTgt spid="33"/>
                                        </p:tgtEl>
                                        <p:attrNameLst>
                                          <p:attrName>style.visibility</p:attrName>
                                        </p:attrNameLst>
                                      </p:cBhvr>
                                      <p:to>
                                        <p:strVal val="visible"/>
                                      </p:to>
                                    </p:set>
                                    <p:animEffect transition="in" filter="randombar(horizontal)">
                                      <p:cBhvr>
                                        <p:cTn id="16" dur="500"/>
                                        <p:tgtEl>
                                          <p:spTgt spid="33"/>
                                        </p:tgtEl>
                                      </p:cBhvr>
                                    </p:animEffect>
                                  </p:childTnLst>
                                </p:cTn>
                              </p:par>
                              <p:par>
                                <p:cTn id="17" presetID="14" presetClass="entr" presetSubtype="10" fill="hold" grpId="0" nodeType="withEffect">
                                  <p:stCondLst>
                                    <p:cond delay="500"/>
                                  </p:stCondLst>
                                  <p:childTnLst>
                                    <p:set>
                                      <p:cBhvr>
                                        <p:cTn id="18" dur="1" fill="hold">
                                          <p:stCondLst>
                                            <p:cond delay="0"/>
                                          </p:stCondLst>
                                        </p:cTn>
                                        <p:tgtEl>
                                          <p:spTgt spid="44"/>
                                        </p:tgtEl>
                                        <p:attrNameLst>
                                          <p:attrName>style.visibility</p:attrName>
                                        </p:attrNameLst>
                                      </p:cBhvr>
                                      <p:to>
                                        <p:strVal val="visible"/>
                                      </p:to>
                                    </p:set>
                                    <p:animEffect transition="in" filter="randombar(horizontal)">
                                      <p:cBhvr>
                                        <p:cTn id="19" dur="500"/>
                                        <p:tgtEl>
                                          <p:spTgt spid="44"/>
                                        </p:tgtEl>
                                      </p:cBhvr>
                                    </p:animEffect>
                                  </p:childTnLst>
                                </p:cTn>
                              </p:par>
                            </p:childTnLst>
                          </p:cTn>
                        </p:par>
                        <p:par>
                          <p:cTn id="20" fill="hold">
                            <p:stCondLst>
                              <p:cond delay="1500"/>
                            </p:stCondLst>
                            <p:childTnLst>
                              <p:par>
                                <p:cTn id="21" presetID="1" presetClass="entr" presetSubtype="0" fill="hold" nodeType="afterEffect">
                                  <p:stCondLst>
                                    <p:cond delay="1000"/>
                                  </p:stCondLst>
                                  <p:childTnLst>
                                    <p:set>
                                      <p:cBhvr>
                                        <p:cTn id="22" dur="1" fill="hold">
                                          <p:stCondLst>
                                            <p:cond delay="0"/>
                                          </p:stCondLst>
                                        </p:cTn>
                                        <p:tgtEl>
                                          <p:spTgt spid="16"/>
                                        </p:tgtEl>
                                        <p:attrNameLst>
                                          <p:attrName>style.visibility</p:attrName>
                                        </p:attrNameLst>
                                      </p:cBhvr>
                                      <p:to>
                                        <p:strVal val="visible"/>
                                      </p:to>
                                    </p:set>
                                  </p:childTnLst>
                                </p:cTn>
                              </p:par>
                              <p:par>
                                <p:cTn id="23" presetID="14" presetClass="entr" presetSubtype="10" fill="hold" nodeType="withEffect">
                                  <p:stCondLst>
                                    <p:cond delay="1000"/>
                                  </p:stCondLst>
                                  <p:childTnLst>
                                    <p:set>
                                      <p:cBhvr>
                                        <p:cTn id="24" dur="1" fill="hold">
                                          <p:stCondLst>
                                            <p:cond delay="0"/>
                                          </p:stCondLst>
                                        </p:cTn>
                                        <p:tgtEl>
                                          <p:spTgt spid="36"/>
                                        </p:tgtEl>
                                        <p:attrNameLst>
                                          <p:attrName>style.visibility</p:attrName>
                                        </p:attrNameLst>
                                      </p:cBhvr>
                                      <p:to>
                                        <p:strVal val="visible"/>
                                      </p:to>
                                    </p:set>
                                    <p:animEffect transition="in" filter="randombar(horizontal)">
                                      <p:cBhvr>
                                        <p:cTn id="25" dur="500"/>
                                        <p:tgtEl>
                                          <p:spTgt spid="36"/>
                                        </p:tgtEl>
                                      </p:cBhvr>
                                    </p:animEffect>
                                  </p:childTnLst>
                                </p:cTn>
                              </p:par>
                              <p:par>
                                <p:cTn id="26" presetID="14" presetClass="entr" presetSubtype="10" fill="hold" grpId="0" nodeType="withEffect">
                                  <p:stCondLst>
                                    <p:cond delay="1000"/>
                                  </p:stCondLst>
                                  <p:childTnLst>
                                    <p:set>
                                      <p:cBhvr>
                                        <p:cTn id="27" dur="1" fill="hold">
                                          <p:stCondLst>
                                            <p:cond delay="0"/>
                                          </p:stCondLst>
                                        </p:cTn>
                                        <p:tgtEl>
                                          <p:spTgt spid="43"/>
                                        </p:tgtEl>
                                        <p:attrNameLst>
                                          <p:attrName>style.visibility</p:attrName>
                                        </p:attrNameLst>
                                      </p:cBhvr>
                                      <p:to>
                                        <p:strVal val="visible"/>
                                      </p:to>
                                    </p:set>
                                    <p:animEffect transition="in" filter="randombar(horizontal)">
                                      <p:cBhvr>
                                        <p:cTn id="28" dur="500"/>
                                        <p:tgtEl>
                                          <p:spTgt spid="43"/>
                                        </p:tgtEl>
                                      </p:cBhvr>
                                    </p:animEffect>
                                  </p:childTnLst>
                                </p:cTn>
                              </p:par>
                            </p:childTnLst>
                          </p:cTn>
                        </p:par>
                        <p:par>
                          <p:cTn id="29" fill="hold">
                            <p:stCondLst>
                              <p:cond delay="3000"/>
                            </p:stCondLst>
                            <p:childTnLst>
                              <p:par>
                                <p:cTn id="30" presetID="1" presetClass="entr" presetSubtype="0" fill="hold" grpId="0" nodeType="afterEffect">
                                  <p:stCondLst>
                                    <p:cond delay="1000"/>
                                  </p:stCondLst>
                                  <p:childTnLst>
                                    <p:set>
                                      <p:cBhvr>
                                        <p:cTn id="31" dur="1" fill="hold">
                                          <p:stCondLst>
                                            <p:cond delay="0"/>
                                          </p:stCondLst>
                                        </p:cTn>
                                        <p:tgtEl>
                                          <p:spTgt spid="19"/>
                                        </p:tgtEl>
                                        <p:attrNameLst>
                                          <p:attrName>style.visibility</p:attrName>
                                        </p:attrNameLst>
                                      </p:cBhvr>
                                      <p:to>
                                        <p:strVal val="visible"/>
                                      </p:to>
                                    </p:set>
                                  </p:childTnLst>
                                </p:cTn>
                              </p:par>
                              <p:par>
                                <p:cTn id="32" presetID="14" presetClass="entr" presetSubtype="10" fill="hold" nodeType="withEffect">
                                  <p:stCondLst>
                                    <p:cond delay="1000"/>
                                  </p:stCondLst>
                                  <p:childTnLst>
                                    <p:set>
                                      <p:cBhvr>
                                        <p:cTn id="33" dur="1" fill="hold">
                                          <p:stCondLst>
                                            <p:cond delay="0"/>
                                          </p:stCondLst>
                                        </p:cTn>
                                        <p:tgtEl>
                                          <p:spTgt spid="29"/>
                                        </p:tgtEl>
                                        <p:attrNameLst>
                                          <p:attrName>style.visibility</p:attrName>
                                        </p:attrNameLst>
                                      </p:cBhvr>
                                      <p:to>
                                        <p:strVal val="visible"/>
                                      </p:to>
                                    </p:set>
                                    <p:animEffect transition="in" filter="randombar(horizontal)">
                                      <p:cBhvr>
                                        <p:cTn id="34" dur="500"/>
                                        <p:tgtEl>
                                          <p:spTgt spid="29"/>
                                        </p:tgtEl>
                                      </p:cBhvr>
                                    </p:animEffect>
                                  </p:childTnLst>
                                </p:cTn>
                              </p:par>
                              <p:par>
                                <p:cTn id="35" presetID="14" presetClass="entr" presetSubtype="10" fill="hold" grpId="0" nodeType="withEffect">
                                  <p:stCondLst>
                                    <p:cond delay="1000"/>
                                  </p:stCondLst>
                                  <p:childTnLst>
                                    <p:set>
                                      <p:cBhvr>
                                        <p:cTn id="36" dur="1" fill="hold">
                                          <p:stCondLst>
                                            <p:cond delay="0"/>
                                          </p:stCondLst>
                                        </p:cTn>
                                        <p:tgtEl>
                                          <p:spTgt spid="42"/>
                                        </p:tgtEl>
                                        <p:attrNameLst>
                                          <p:attrName>style.visibility</p:attrName>
                                        </p:attrNameLst>
                                      </p:cBhvr>
                                      <p:to>
                                        <p:strVal val="visible"/>
                                      </p:to>
                                    </p:set>
                                    <p:animEffect transition="in" filter="randombar(horizontal)">
                                      <p:cBhvr>
                                        <p:cTn id="37" dur="500"/>
                                        <p:tgtEl>
                                          <p:spTgt spid="42"/>
                                        </p:tgtEl>
                                      </p:cBhvr>
                                    </p:animEffect>
                                  </p:childTnLst>
                                </p:cTn>
                              </p:par>
                            </p:childTnLst>
                          </p:cTn>
                        </p:par>
                        <p:par>
                          <p:cTn id="38" fill="hold">
                            <p:stCondLst>
                              <p:cond delay="4500"/>
                            </p:stCondLst>
                            <p:childTnLst>
                              <p:par>
                                <p:cTn id="39" presetID="1" presetClass="entr" presetSubtype="0" fill="hold" grpId="0" nodeType="afterEffect">
                                  <p:stCondLst>
                                    <p:cond delay="1000"/>
                                  </p:stCondLst>
                                  <p:childTnLst>
                                    <p:set>
                                      <p:cBhvr>
                                        <p:cTn id="40" dur="1" fill="hold">
                                          <p:stCondLst>
                                            <p:cond delay="0"/>
                                          </p:stCondLst>
                                        </p:cTn>
                                        <p:tgtEl>
                                          <p:spTgt spid="21"/>
                                        </p:tgtEl>
                                        <p:attrNameLst>
                                          <p:attrName>style.visibility</p:attrName>
                                        </p:attrNameLst>
                                      </p:cBhvr>
                                      <p:to>
                                        <p:strVal val="visible"/>
                                      </p:to>
                                    </p:set>
                                  </p:childTnLst>
                                </p:cTn>
                              </p:par>
                              <p:par>
                                <p:cTn id="41" presetID="14" presetClass="entr" presetSubtype="10" fill="hold" grpId="0" nodeType="withEffect">
                                  <p:stCondLst>
                                    <p:cond delay="1000"/>
                                  </p:stCondLst>
                                  <p:childTnLst>
                                    <p:set>
                                      <p:cBhvr>
                                        <p:cTn id="42" dur="1" fill="hold">
                                          <p:stCondLst>
                                            <p:cond delay="0"/>
                                          </p:stCondLst>
                                        </p:cTn>
                                        <p:tgtEl>
                                          <p:spTgt spid="20"/>
                                        </p:tgtEl>
                                        <p:attrNameLst>
                                          <p:attrName>style.visibility</p:attrName>
                                        </p:attrNameLst>
                                      </p:cBhvr>
                                      <p:to>
                                        <p:strVal val="visible"/>
                                      </p:to>
                                    </p:set>
                                    <p:animEffect transition="in" filter="randombar(horizontal)">
                                      <p:cBhvr>
                                        <p:cTn id="43" dur="500"/>
                                        <p:tgtEl>
                                          <p:spTgt spid="20"/>
                                        </p:tgtEl>
                                      </p:cBhvr>
                                    </p:animEffect>
                                  </p:childTnLst>
                                </p:cTn>
                              </p:par>
                              <p:par>
                                <p:cTn id="44" presetID="14" presetClass="entr" presetSubtype="10" fill="hold" grpId="0" nodeType="withEffect">
                                  <p:stCondLst>
                                    <p:cond delay="1000"/>
                                  </p:stCondLst>
                                  <p:childTnLst>
                                    <p:set>
                                      <p:cBhvr>
                                        <p:cTn id="45" dur="1" fill="hold">
                                          <p:stCondLst>
                                            <p:cond delay="0"/>
                                          </p:stCondLst>
                                        </p:cTn>
                                        <p:tgtEl>
                                          <p:spTgt spid="30"/>
                                        </p:tgtEl>
                                        <p:attrNameLst>
                                          <p:attrName>style.visibility</p:attrName>
                                        </p:attrNameLst>
                                      </p:cBhvr>
                                      <p:to>
                                        <p:strVal val="visible"/>
                                      </p:to>
                                    </p:set>
                                    <p:animEffect transition="in" filter="randombar(horizontal)">
                                      <p:cBhvr>
                                        <p:cTn id="46" dur="500"/>
                                        <p:tgtEl>
                                          <p:spTgt spid="30"/>
                                        </p:tgtEl>
                                      </p:cBhvr>
                                    </p:animEffect>
                                  </p:childTnLst>
                                </p:cTn>
                              </p:par>
                            </p:childTnLst>
                          </p:cTn>
                        </p:par>
                        <p:par>
                          <p:cTn id="47" fill="hold">
                            <p:stCondLst>
                              <p:cond delay="6000"/>
                            </p:stCondLst>
                            <p:childTnLst>
                              <p:par>
                                <p:cTn id="48" presetID="14" presetClass="entr" presetSubtype="10" fill="hold" nodeType="afterEffect">
                                  <p:stCondLst>
                                    <p:cond delay="1000"/>
                                  </p:stCondLst>
                                  <p:childTnLst>
                                    <p:set>
                                      <p:cBhvr>
                                        <p:cTn id="49" dur="1" fill="hold">
                                          <p:stCondLst>
                                            <p:cond delay="0"/>
                                          </p:stCondLst>
                                        </p:cTn>
                                        <p:tgtEl>
                                          <p:spTgt spid="48"/>
                                        </p:tgtEl>
                                        <p:attrNameLst>
                                          <p:attrName>style.visibility</p:attrName>
                                        </p:attrNameLst>
                                      </p:cBhvr>
                                      <p:to>
                                        <p:strVal val="visible"/>
                                      </p:to>
                                    </p:set>
                                    <p:animEffect transition="in" filter="randombar(horizontal)">
                                      <p:cBhvr>
                                        <p:cTn id="50" dur="500"/>
                                        <p:tgtEl>
                                          <p:spTgt spid="48"/>
                                        </p:tgtEl>
                                      </p:cBhvr>
                                    </p:animEffect>
                                  </p:childTnLst>
                                </p:cTn>
                              </p:par>
                              <p:par>
                                <p:cTn id="51" presetID="14" presetClass="entr" presetSubtype="10" fill="hold" nodeType="withEffect">
                                  <p:stCondLst>
                                    <p:cond delay="1000"/>
                                  </p:stCondLst>
                                  <p:childTnLst>
                                    <p:set>
                                      <p:cBhvr>
                                        <p:cTn id="52" dur="1" fill="hold">
                                          <p:stCondLst>
                                            <p:cond delay="0"/>
                                          </p:stCondLst>
                                        </p:cTn>
                                        <p:tgtEl>
                                          <p:spTgt spid="23"/>
                                        </p:tgtEl>
                                        <p:attrNameLst>
                                          <p:attrName>style.visibility</p:attrName>
                                        </p:attrNameLst>
                                      </p:cBhvr>
                                      <p:to>
                                        <p:strVal val="visible"/>
                                      </p:to>
                                    </p:set>
                                    <p:animEffect transition="in" filter="randombar(horizontal)">
                                      <p:cBhvr>
                                        <p:cTn id="53" dur="500"/>
                                        <p:tgtEl>
                                          <p:spTgt spid="23"/>
                                        </p:tgtEl>
                                      </p:cBhvr>
                                    </p:animEffect>
                                  </p:childTnLst>
                                </p:cTn>
                              </p:par>
                            </p:childTnLst>
                          </p:cTn>
                        </p:par>
                        <p:par>
                          <p:cTn id="54" fill="hold">
                            <p:stCondLst>
                              <p:cond delay="7500"/>
                            </p:stCondLst>
                            <p:childTnLst>
                              <p:par>
                                <p:cTn id="55" presetID="14" presetClass="entr" presetSubtype="10" fill="hold" grpId="0" nodeType="afterEffect">
                                  <p:stCondLst>
                                    <p:cond delay="1000"/>
                                  </p:stCondLst>
                                  <p:childTnLst>
                                    <p:set>
                                      <p:cBhvr>
                                        <p:cTn id="56" dur="1" fill="hold">
                                          <p:stCondLst>
                                            <p:cond delay="0"/>
                                          </p:stCondLst>
                                        </p:cTn>
                                        <p:tgtEl>
                                          <p:spTgt spid="28"/>
                                        </p:tgtEl>
                                        <p:attrNameLst>
                                          <p:attrName>style.visibility</p:attrName>
                                        </p:attrNameLst>
                                      </p:cBhvr>
                                      <p:to>
                                        <p:strVal val="visible"/>
                                      </p:to>
                                    </p:set>
                                    <p:animEffect transition="in" filter="randombar(horizontal)">
                                      <p:cBhvr>
                                        <p:cTn id="57" dur="500"/>
                                        <p:tgtEl>
                                          <p:spTgt spid="28"/>
                                        </p:tgtEl>
                                      </p:cBhvr>
                                    </p:animEffect>
                                  </p:childTnLst>
                                </p:cTn>
                              </p:par>
                              <p:par>
                                <p:cTn id="58" presetID="14" presetClass="entr" presetSubtype="10" fill="hold" grpId="0" nodeType="withEffect">
                                  <p:stCondLst>
                                    <p:cond delay="1000"/>
                                  </p:stCondLst>
                                  <p:childTnLst>
                                    <p:set>
                                      <p:cBhvr>
                                        <p:cTn id="59" dur="1" fill="hold">
                                          <p:stCondLst>
                                            <p:cond delay="0"/>
                                          </p:stCondLst>
                                        </p:cTn>
                                        <p:tgtEl>
                                          <p:spTgt spid="24"/>
                                        </p:tgtEl>
                                        <p:attrNameLst>
                                          <p:attrName>style.visibility</p:attrName>
                                        </p:attrNameLst>
                                      </p:cBhvr>
                                      <p:to>
                                        <p:strVal val="visible"/>
                                      </p:to>
                                    </p:set>
                                    <p:animEffect transition="in" filter="randombar(horizontal)">
                                      <p:cBhvr>
                                        <p:cTn id="6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19" grpId="0" animBg="1"/>
      <p:bldP spid="20" grpId="0" animBg="1"/>
      <p:bldP spid="21" grpId="0" animBg="1"/>
      <p:bldP spid="24" grpId="0" animBg="1"/>
      <p:bldP spid="28" grpId="0" animBg="1"/>
      <p:bldP spid="30" grpId="0" animBg="1"/>
      <p:bldP spid="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Sağ Ok 42"/>
          <p:cNvSpPr/>
          <p:nvPr/>
        </p:nvSpPr>
        <p:spPr>
          <a:xfrm rot="13179771">
            <a:off x="6213253" y="2031340"/>
            <a:ext cx="982893" cy="318781"/>
          </a:xfrm>
          <a:prstGeom prst="rightArrow">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4" name="Sağ Ok 43"/>
          <p:cNvSpPr/>
          <p:nvPr/>
        </p:nvSpPr>
        <p:spPr>
          <a:xfrm rot="19089559">
            <a:off x="3234536" y="2062332"/>
            <a:ext cx="1074839" cy="318781"/>
          </a:xfrm>
          <a:prstGeom prst="rightArrow">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10" name="Grup 9">
            <a:extLst>
              <a:ext uri="{FF2B5EF4-FFF2-40B4-BE49-F238E27FC236}">
                <a16:creationId xmlns:a16="http://schemas.microsoft.com/office/drawing/2014/main" id="{ABC11FB8-B172-4CCC-A770-E2F17B46D08C}"/>
              </a:ext>
            </a:extLst>
          </p:cNvPr>
          <p:cNvGrpSpPr/>
          <p:nvPr/>
        </p:nvGrpSpPr>
        <p:grpSpPr>
          <a:xfrm>
            <a:off x="4796668" y="825362"/>
            <a:ext cx="1025783" cy="463034"/>
            <a:chOff x="703391" y="135402"/>
            <a:chExt cx="914408" cy="459628"/>
          </a:xfrm>
          <a:scene3d>
            <a:camera prst="orthographicFront">
              <a:rot lat="0" lon="0" rev="0"/>
            </a:camera>
            <a:lightRig rig="balanced" dir="t">
              <a:rot lat="0" lon="0" rev="8700000"/>
            </a:lightRig>
          </a:scene3d>
        </p:grpSpPr>
        <p:sp>
          <p:nvSpPr>
            <p:cNvPr id="11" name="Dikdörtgen: Yuvarlatılmış Köşeler 12">
              <a:extLst>
                <a:ext uri="{FF2B5EF4-FFF2-40B4-BE49-F238E27FC236}">
                  <a16:creationId xmlns:a16="http://schemas.microsoft.com/office/drawing/2014/main" id="{79D2E1C6-B296-44C3-AC1B-D105566B396B}"/>
                </a:ext>
              </a:extLst>
            </p:cNvPr>
            <p:cNvSpPr/>
            <p:nvPr/>
          </p:nvSpPr>
          <p:spPr>
            <a:xfrm>
              <a:off x="703391" y="135402"/>
              <a:ext cx="914408" cy="459628"/>
            </a:xfrm>
            <a:prstGeom prst="roundRect">
              <a:avLst/>
            </a:prstGeom>
            <a:ln>
              <a:noFill/>
            </a:ln>
            <a:effectLst>
              <a:outerShdw blurRad="44450" dist="27940" dir="5400000" algn="ctr">
                <a:srgbClr val="000000">
                  <a:alpha val="32000"/>
                </a:srgbClr>
              </a:outerShdw>
            </a:effectLst>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 name="Dikdörtgen: Yuvarlatılmış Köşeler 4">
              <a:extLst>
                <a:ext uri="{FF2B5EF4-FFF2-40B4-BE49-F238E27FC236}">
                  <a16:creationId xmlns:a16="http://schemas.microsoft.com/office/drawing/2014/main" id="{A6E10D70-53A9-4A8D-8530-C87F9621B297}"/>
                </a:ext>
              </a:extLst>
            </p:cNvPr>
            <p:cNvSpPr txBox="1"/>
            <p:nvPr/>
          </p:nvSpPr>
          <p:spPr>
            <a:xfrm>
              <a:off x="725828" y="157839"/>
              <a:ext cx="869534" cy="414754"/>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141" tIns="60141" rIns="60141" bIns="60141" numCol="1" spcCol="1270" anchor="ctr" anchorCtr="0">
              <a:noAutofit/>
            </a:bodyPr>
            <a:lstStyle/>
            <a:p>
              <a:pPr algn="ctr" defTabSz="701688">
                <a:lnSpc>
                  <a:spcPct val="90000"/>
                </a:lnSpc>
                <a:spcBef>
                  <a:spcPct val="0"/>
                </a:spcBef>
                <a:spcAft>
                  <a:spcPct val="35000"/>
                </a:spcAft>
              </a:pPr>
              <a:r>
                <a:rPr lang="tr-TR" sz="1579" dirty="0"/>
                <a:t>Bileşen</a:t>
              </a:r>
            </a:p>
          </p:txBody>
        </p:sp>
      </p:grpSp>
      <p:grpSp>
        <p:nvGrpSpPr>
          <p:cNvPr id="13" name="Grup 12">
            <a:extLst>
              <a:ext uri="{FF2B5EF4-FFF2-40B4-BE49-F238E27FC236}">
                <a16:creationId xmlns:a16="http://schemas.microsoft.com/office/drawing/2014/main" id="{758DAD97-22D4-437E-8470-EBA216CC4279}"/>
              </a:ext>
            </a:extLst>
          </p:cNvPr>
          <p:cNvGrpSpPr/>
          <p:nvPr/>
        </p:nvGrpSpPr>
        <p:grpSpPr>
          <a:xfrm>
            <a:off x="606074" y="1959212"/>
            <a:ext cx="1821903" cy="463035"/>
            <a:chOff x="657976" y="135402"/>
            <a:chExt cx="959823" cy="459628"/>
          </a:xfrm>
          <a:scene3d>
            <a:camera prst="orthographicFront">
              <a:rot lat="0" lon="0" rev="0"/>
            </a:camera>
            <a:lightRig rig="balanced" dir="t">
              <a:rot lat="0" lon="0" rev="8700000"/>
            </a:lightRig>
          </a:scene3d>
        </p:grpSpPr>
        <p:sp>
          <p:nvSpPr>
            <p:cNvPr id="14" name="Dikdörtgen: Yuvarlatılmış Köşeler 16">
              <a:extLst>
                <a:ext uri="{FF2B5EF4-FFF2-40B4-BE49-F238E27FC236}">
                  <a16:creationId xmlns:a16="http://schemas.microsoft.com/office/drawing/2014/main" id="{1D434EEF-FE91-4617-B198-AA1C0246F38E}"/>
                </a:ext>
              </a:extLst>
            </p:cNvPr>
            <p:cNvSpPr/>
            <p:nvPr/>
          </p:nvSpPr>
          <p:spPr>
            <a:xfrm>
              <a:off x="703391" y="135402"/>
              <a:ext cx="914408" cy="459628"/>
            </a:xfrm>
            <a:prstGeom prst="roundRect">
              <a:avLst/>
            </a:prstGeom>
            <a:ln>
              <a:noFill/>
            </a:ln>
            <a:effectLst>
              <a:outerShdw blurRad="44450" dist="27940" dir="5400000" algn="ctr">
                <a:srgbClr val="000000">
                  <a:alpha val="32000"/>
                </a:srgbClr>
              </a:outerShdw>
            </a:effectLst>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5" name="Dikdörtgen: Yuvarlatılmış Köşeler 4">
              <a:extLst>
                <a:ext uri="{FF2B5EF4-FFF2-40B4-BE49-F238E27FC236}">
                  <a16:creationId xmlns:a16="http://schemas.microsoft.com/office/drawing/2014/main" id="{7FF3FB0D-456F-403A-9D66-CF210B3312B5}"/>
                </a:ext>
              </a:extLst>
            </p:cNvPr>
            <p:cNvSpPr txBox="1"/>
            <p:nvPr/>
          </p:nvSpPr>
          <p:spPr>
            <a:xfrm>
              <a:off x="657976" y="157839"/>
              <a:ext cx="914408" cy="414753"/>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141" tIns="60141" rIns="60141" bIns="60141" numCol="1" spcCol="1270" anchor="ctr" anchorCtr="0">
              <a:noAutofit/>
            </a:bodyPr>
            <a:lstStyle/>
            <a:p>
              <a:pPr algn="ctr" defTabSz="701688">
                <a:lnSpc>
                  <a:spcPct val="90000"/>
                </a:lnSpc>
                <a:spcBef>
                  <a:spcPct val="0"/>
                </a:spcBef>
                <a:spcAft>
                  <a:spcPct val="35000"/>
                </a:spcAft>
              </a:pPr>
              <a:r>
                <a:rPr lang="tr-TR" sz="1579" dirty="0"/>
                <a:t>Standart KOS 2</a:t>
              </a:r>
            </a:p>
          </p:txBody>
        </p:sp>
      </p:grpSp>
      <p:sp>
        <p:nvSpPr>
          <p:cNvPr id="19" name="Metin kutusu 18">
            <a:extLst>
              <a:ext uri="{FF2B5EF4-FFF2-40B4-BE49-F238E27FC236}">
                <a16:creationId xmlns:a16="http://schemas.microsoft.com/office/drawing/2014/main" id="{83FAE0BB-3CB8-43D5-AF0C-CF0E19255A38}"/>
              </a:ext>
            </a:extLst>
          </p:cNvPr>
          <p:cNvSpPr txBox="1"/>
          <p:nvPr/>
        </p:nvSpPr>
        <p:spPr>
          <a:xfrm>
            <a:off x="3293112" y="3465505"/>
            <a:ext cx="753750" cy="335348"/>
          </a:xfrm>
          <a:prstGeom prst="rect">
            <a:avLst/>
          </a:prstGeom>
          <a:solidFill>
            <a:schemeClr val="accent1">
              <a:lumMod val="75000"/>
            </a:schemeClr>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tr-TR" sz="1579" b="1" dirty="0"/>
              <a:t>E.2.1.1</a:t>
            </a:r>
          </a:p>
        </p:txBody>
      </p:sp>
      <p:grpSp>
        <p:nvGrpSpPr>
          <p:cNvPr id="16" name="Grup 15">
            <a:extLst>
              <a:ext uri="{FF2B5EF4-FFF2-40B4-BE49-F238E27FC236}">
                <a16:creationId xmlns:a16="http://schemas.microsoft.com/office/drawing/2014/main" id="{108A5627-C9ED-412C-8BCF-E8430084B3F0}"/>
              </a:ext>
            </a:extLst>
          </p:cNvPr>
          <p:cNvGrpSpPr/>
          <p:nvPr/>
        </p:nvGrpSpPr>
        <p:grpSpPr>
          <a:xfrm>
            <a:off x="7667699" y="1959659"/>
            <a:ext cx="1982484" cy="616382"/>
            <a:chOff x="680956" y="5021"/>
            <a:chExt cx="936843" cy="745631"/>
          </a:xfrm>
          <a:scene3d>
            <a:camera prst="orthographicFront">
              <a:rot lat="0" lon="0" rev="0"/>
            </a:camera>
            <a:lightRig rig="balanced" dir="t">
              <a:rot lat="0" lon="0" rev="8700000"/>
            </a:lightRig>
          </a:scene3d>
        </p:grpSpPr>
        <p:sp>
          <p:nvSpPr>
            <p:cNvPr id="17" name="Dikdörtgen: Yuvarlatılmış Köşeler 19">
              <a:extLst>
                <a:ext uri="{FF2B5EF4-FFF2-40B4-BE49-F238E27FC236}">
                  <a16:creationId xmlns:a16="http://schemas.microsoft.com/office/drawing/2014/main" id="{3F920FC9-FF54-4207-B714-D0A6AA45C405}"/>
                </a:ext>
              </a:extLst>
            </p:cNvPr>
            <p:cNvSpPr/>
            <p:nvPr/>
          </p:nvSpPr>
          <p:spPr>
            <a:xfrm>
              <a:off x="703391" y="135402"/>
              <a:ext cx="914408" cy="459628"/>
            </a:xfrm>
            <a:prstGeom prst="roundRect">
              <a:avLst/>
            </a:prstGeom>
            <a:ln>
              <a:noFill/>
            </a:ln>
            <a:effectLst>
              <a:outerShdw blurRad="44450" dist="27940" dir="5400000" algn="ctr">
                <a:srgbClr val="000000">
                  <a:alpha val="32000"/>
                </a:srgbClr>
              </a:outerShdw>
            </a:effectLst>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8" name="Dikdörtgen: Yuvarlatılmış Köşeler 4">
              <a:extLst>
                <a:ext uri="{FF2B5EF4-FFF2-40B4-BE49-F238E27FC236}">
                  <a16:creationId xmlns:a16="http://schemas.microsoft.com/office/drawing/2014/main" id="{81C819E8-E7D4-42B4-9E22-1649521B5441}"/>
                </a:ext>
              </a:extLst>
            </p:cNvPr>
            <p:cNvSpPr txBox="1"/>
            <p:nvPr/>
          </p:nvSpPr>
          <p:spPr>
            <a:xfrm>
              <a:off x="680956" y="5021"/>
              <a:ext cx="891172" cy="745631"/>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141" tIns="60141" rIns="60141" bIns="60141" numCol="1" spcCol="1270" anchor="ctr" anchorCtr="0">
              <a:noAutofit/>
            </a:bodyPr>
            <a:lstStyle/>
            <a:p>
              <a:pPr algn="ctr" defTabSz="701688">
                <a:lnSpc>
                  <a:spcPct val="90000"/>
                </a:lnSpc>
                <a:spcBef>
                  <a:spcPct val="0"/>
                </a:spcBef>
                <a:spcAft>
                  <a:spcPct val="35000"/>
                </a:spcAft>
              </a:pPr>
              <a:r>
                <a:rPr lang="tr-TR" sz="1579" dirty="0"/>
                <a:t>Genel Şart KOS 2.1</a:t>
              </a:r>
            </a:p>
          </p:txBody>
        </p:sp>
      </p:grpSp>
      <p:sp>
        <p:nvSpPr>
          <p:cNvPr id="20" name="Oval 19">
            <a:extLst>
              <a:ext uri="{FF2B5EF4-FFF2-40B4-BE49-F238E27FC236}">
                <a16:creationId xmlns:a16="http://schemas.microsoft.com/office/drawing/2014/main" id="{D007A196-DEFE-4266-A644-AF448F7EBF0C}"/>
              </a:ext>
            </a:extLst>
          </p:cNvPr>
          <p:cNvSpPr/>
          <p:nvPr/>
        </p:nvSpPr>
        <p:spPr>
          <a:xfrm>
            <a:off x="3207079" y="5179377"/>
            <a:ext cx="4200340" cy="901001"/>
          </a:xfrm>
          <a:prstGeom prst="ellipse">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701688">
              <a:lnSpc>
                <a:spcPct val="90000"/>
              </a:lnSpc>
              <a:spcBef>
                <a:spcPct val="0"/>
              </a:spcBef>
              <a:spcAft>
                <a:spcPct val="35000"/>
              </a:spcAft>
            </a:pPr>
            <a:r>
              <a:rPr lang="tr-TR" sz="1400" dirty="0">
                <a:solidFill>
                  <a:schemeClr val="dk1">
                    <a:hueOff val="0"/>
                    <a:satOff val="0"/>
                    <a:lumOff val="0"/>
                    <a:alphaOff val="0"/>
                  </a:schemeClr>
                </a:solidFill>
              </a:rPr>
              <a:t>Merkez Birimler/İl Sağlık Müdürlükleri</a:t>
            </a:r>
          </a:p>
        </p:txBody>
      </p:sp>
      <p:sp>
        <p:nvSpPr>
          <p:cNvPr id="21" name="Metin kutusu 20">
            <a:extLst>
              <a:ext uri="{FF2B5EF4-FFF2-40B4-BE49-F238E27FC236}">
                <a16:creationId xmlns:a16="http://schemas.microsoft.com/office/drawing/2014/main" id="{83FAE0BB-3CB8-43D5-AF0C-CF0E19255A38}"/>
              </a:ext>
            </a:extLst>
          </p:cNvPr>
          <p:cNvSpPr txBox="1"/>
          <p:nvPr/>
        </p:nvSpPr>
        <p:spPr>
          <a:xfrm>
            <a:off x="1816065" y="5462203"/>
            <a:ext cx="1391014" cy="335348"/>
          </a:xfrm>
          <a:prstGeom prst="rect">
            <a:avLst/>
          </a:prstGeom>
          <a:solidFill>
            <a:schemeClr val="accent1">
              <a:lumMod val="75000"/>
            </a:schemeClr>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tr-TR" sz="1579" b="1" dirty="0"/>
              <a:t>Sorumlu Birim</a:t>
            </a:r>
          </a:p>
        </p:txBody>
      </p:sp>
      <p:graphicFrame>
        <p:nvGraphicFramePr>
          <p:cNvPr id="23" name="Tablo 22">
            <a:extLst>
              <a:ext uri="{FF2B5EF4-FFF2-40B4-BE49-F238E27FC236}">
                <a16:creationId xmlns:a16="http://schemas.microsoft.com/office/drawing/2014/main" id="{426A0065-E95F-48CF-BBBC-5F2E1A724C07}"/>
              </a:ext>
            </a:extLst>
          </p:cNvPr>
          <p:cNvGraphicFramePr>
            <a:graphicFrameLocks noGrp="1"/>
          </p:cNvGraphicFramePr>
          <p:nvPr>
            <p:extLst>
              <p:ext uri="{D42A27DB-BD31-4B8C-83A1-F6EECF244321}">
                <p14:modId xmlns:p14="http://schemas.microsoft.com/office/powerpoint/2010/main" val="3778042810"/>
              </p:ext>
            </p:extLst>
          </p:nvPr>
        </p:nvGraphicFramePr>
        <p:xfrm>
          <a:off x="8738036" y="5571089"/>
          <a:ext cx="1824291" cy="484454"/>
        </p:xfrm>
        <a:graphic>
          <a:graphicData uri="http://schemas.openxmlformats.org/drawingml/2006/table">
            <a:tbl>
              <a:tblPr firstRow="1" bandRow="1">
                <a:tableStyleId>{5C22544A-7EE6-4342-B048-85BDC9FD1C3A}</a:tableStyleId>
              </a:tblPr>
              <a:tblGrid>
                <a:gridCol w="1824291">
                  <a:extLst>
                    <a:ext uri="{9D8B030D-6E8A-4147-A177-3AD203B41FA5}">
                      <a16:colId xmlns:a16="http://schemas.microsoft.com/office/drawing/2014/main" val="2600340863"/>
                    </a:ext>
                  </a:extLst>
                </a:gridCol>
              </a:tblGrid>
              <a:tr h="484454">
                <a:tc>
                  <a:txBody>
                    <a:bodyPr/>
                    <a:lstStyle/>
                    <a:p>
                      <a:pPr lvl="0"/>
                      <a:r>
                        <a:rPr lang="tr-TR" sz="1200" b="1" dirty="0">
                          <a:solidFill>
                            <a:prstClr val="black"/>
                          </a:solidFill>
                          <a:latin typeface="Arial" panose="020B0604020202020204" pitchFamily="34" charset="0"/>
                          <a:cs typeface="Arial" panose="020B0604020202020204" pitchFamily="34" charset="0"/>
                        </a:rPr>
                        <a:t>1. Çeyrek Dönem 2024</a:t>
                      </a:r>
                      <a:endParaRPr lang="tr-TR" sz="1200" b="1" dirty="0"/>
                    </a:p>
                  </a:txBody>
                  <a:tcPr marL="80189" marR="80189" marT="40094" marB="400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25995126"/>
                  </a:ext>
                </a:extLst>
              </a:tr>
            </a:tbl>
          </a:graphicData>
        </a:graphic>
      </p:graphicFrame>
      <p:sp>
        <p:nvSpPr>
          <p:cNvPr id="24" name="Dikey Kaydırma 23"/>
          <p:cNvSpPr/>
          <p:nvPr/>
        </p:nvSpPr>
        <p:spPr>
          <a:xfrm>
            <a:off x="9674607" y="1229213"/>
            <a:ext cx="2164968" cy="1791702"/>
          </a:xfrm>
          <a:prstGeom prst="verticalScroll">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400" dirty="0">
                <a:solidFill>
                  <a:schemeClr val="tx1"/>
                </a:solidFill>
              </a:rPr>
              <a:t>Misyon ve Vizyonun gönderildiği Resmi yazı / e-Posta Görseli ve Gönderilen e-Posta İçeriği</a:t>
            </a:r>
            <a:endParaRPr lang="tr-TR" sz="1400" kern="0" dirty="0">
              <a:solidFill>
                <a:schemeClr val="tx1"/>
              </a:solidFill>
            </a:endParaRPr>
          </a:p>
        </p:txBody>
      </p:sp>
      <p:sp>
        <p:nvSpPr>
          <p:cNvPr id="28" name="Yukarı Bükülü Ok 27"/>
          <p:cNvSpPr/>
          <p:nvPr/>
        </p:nvSpPr>
        <p:spPr>
          <a:xfrm>
            <a:off x="7296822" y="3047038"/>
            <a:ext cx="3749879" cy="1171223"/>
          </a:xfrm>
          <a:prstGeom prst="bentUpArrow">
            <a:avLst>
              <a:gd name="adj1" fmla="val 14256"/>
              <a:gd name="adj2" fmla="val 19628"/>
              <a:gd name="adj3" fmla="val 25000"/>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0" name="Sağ Ok 29"/>
          <p:cNvSpPr/>
          <p:nvPr/>
        </p:nvSpPr>
        <p:spPr>
          <a:xfrm rot="5400000">
            <a:off x="5000764" y="4701522"/>
            <a:ext cx="617587" cy="318781"/>
          </a:xfrm>
          <a:prstGeom prst="rightArrow">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29" name="Grup 28"/>
          <p:cNvGrpSpPr/>
          <p:nvPr/>
        </p:nvGrpSpPr>
        <p:grpSpPr>
          <a:xfrm>
            <a:off x="3265253" y="3800853"/>
            <a:ext cx="4200339" cy="992873"/>
            <a:chOff x="2789932" y="2707746"/>
            <a:chExt cx="3932905" cy="833913"/>
          </a:xfrm>
          <a:solidFill>
            <a:schemeClr val="accent1">
              <a:lumMod val="40000"/>
              <a:lumOff val="60000"/>
            </a:schemeClr>
          </a:solidFill>
        </p:grpSpPr>
        <p:sp>
          <p:nvSpPr>
            <p:cNvPr id="31" name="Yuvarlatılmış Dikdörtgen 30"/>
            <p:cNvSpPr/>
            <p:nvPr/>
          </p:nvSpPr>
          <p:spPr>
            <a:xfrm>
              <a:off x="2789932" y="2707746"/>
              <a:ext cx="3932905" cy="833913"/>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Yuvarlatılmış Dikdörtgen 4"/>
            <p:cNvSpPr/>
            <p:nvPr/>
          </p:nvSpPr>
          <p:spPr>
            <a:xfrm>
              <a:off x="2814356" y="2732170"/>
              <a:ext cx="3884057" cy="78506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4765" tIns="24765" rIns="24765" bIns="24765" numCol="1" spcCol="1270" anchor="ctr" anchorCtr="0">
              <a:noAutofit/>
            </a:bodyPr>
            <a:lstStyle/>
            <a:p>
              <a:pPr defTabSz="623722">
                <a:spcBef>
                  <a:spcPct val="0"/>
                </a:spcBef>
                <a:spcAft>
                  <a:spcPct val="35000"/>
                </a:spcAft>
              </a:pPr>
              <a:r>
                <a:rPr lang="tr-TR" sz="1400" b="1" u="sng" dirty="0">
                  <a:solidFill>
                    <a:schemeClr val="tx1"/>
                  </a:solidFill>
                </a:rPr>
                <a:t>Harcama Birimi düzeyinde </a:t>
              </a:r>
              <a:r>
                <a:rPr lang="tr-TR" sz="1400" dirty="0">
                  <a:solidFill>
                    <a:schemeClr val="tx1"/>
                  </a:solidFill>
                </a:rPr>
                <a:t>Bakanlığımızın misyon ve vizyonunun personelce benimsenmesine yönelik iç kontrol sorumlusu tarafından tüm personele misyon ve vizyonun resmi yazı /e-posta olarak gönderilmesi</a:t>
              </a:r>
              <a:endParaRPr lang="tr-TR" sz="1400" kern="0" dirty="0">
                <a:solidFill>
                  <a:schemeClr val="tx1"/>
                </a:solidFill>
                <a:cs typeface="Arial" panose="020B0604020202020204" pitchFamily="34" charset="0"/>
              </a:endParaRPr>
            </a:p>
          </p:txBody>
        </p:sp>
      </p:grpSp>
      <p:grpSp>
        <p:nvGrpSpPr>
          <p:cNvPr id="33" name="Grup 32"/>
          <p:cNvGrpSpPr/>
          <p:nvPr/>
        </p:nvGrpSpPr>
        <p:grpSpPr>
          <a:xfrm>
            <a:off x="637563" y="2448759"/>
            <a:ext cx="4203421" cy="974211"/>
            <a:chOff x="308522" y="1602236"/>
            <a:chExt cx="3932905" cy="833913"/>
          </a:xfrm>
          <a:solidFill>
            <a:schemeClr val="accent1">
              <a:lumMod val="40000"/>
              <a:lumOff val="60000"/>
            </a:schemeClr>
          </a:solidFill>
        </p:grpSpPr>
        <p:sp>
          <p:nvSpPr>
            <p:cNvPr id="34" name="Yuvarlatılmış Dikdörtgen 33"/>
            <p:cNvSpPr/>
            <p:nvPr/>
          </p:nvSpPr>
          <p:spPr>
            <a:xfrm>
              <a:off x="308522" y="1602236"/>
              <a:ext cx="3932905" cy="833913"/>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5" name="Yuvarlatılmış Dikdörtgen 4"/>
            <p:cNvSpPr/>
            <p:nvPr/>
          </p:nvSpPr>
          <p:spPr>
            <a:xfrm>
              <a:off x="332946" y="1626660"/>
              <a:ext cx="3884057" cy="78506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4765" tIns="24765" rIns="24765" bIns="24765" numCol="1" spcCol="1270" anchor="ctr" anchorCtr="0">
              <a:noAutofit/>
            </a:bodyPr>
            <a:lstStyle/>
            <a:p>
              <a:r>
                <a:rPr lang="tr-TR" sz="1300" b="1" u="sng" kern="0" dirty="0">
                  <a:solidFill>
                    <a:schemeClr val="tx1"/>
                  </a:solidFill>
                  <a:cs typeface="Arial" panose="020B0604020202020204" pitchFamily="34" charset="0"/>
                </a:rPr>
                <a:t>Misyon, organizasyon yapısı ve görevler: </a:t>
              </a:r>
              <a:r>
                <a:rPr lang="tr-TR" sz="1300" kern="0" dirty="0">
                  <a:solidFill>
                    <a:schemeClr val="tx1"/>
                  </a:solidFill>
                  <a:cs typeface="Arial" panose="020B0604020202020204" pitchFamily="34" charset="0"/>
                </a:rPr>
                <a:t>İdarelerin misyonu ile birimlerin ve personelin görev tanımları yazılı olarak belirlenmeli, personele duyurulmalı ve idarede uygun bir organizasyon yapısı oluşturulmalıdır.</a:t>
              </a:r>
              <a:endParaRPr lang="tr-TR" sz="1300" dirty="0">
                <a:solidFill>
                  <a:schemeClr val="tx1"/>
                </a:solidFill>
              </a:endParaRPr>
            </a:p>
          </p:txBody>
        </p:sp>
      </p:grpSp>
      <p:grpSp>
        <p:nvGrpSpPr>
          <p:cNvPr id="36" name="Grup 35"/>
          <p:cNvGrpSpPr/>
          <p:nvPr/>
        </p:nvGrpSpPr>
        <p:grpSpPr>
          <a:xfrm>
            <a:off x="5717277" y="2448759"/>
            <a:ext cx="3932905" cy="833913"/>
            <a:chOff x="5144085" y="1608315"/>
            <a:chExt cx="3932905" cy="833913"/>
          </a:xfrm>
          <a:solidFill>
            <a:schemeClr val="accent1">
              <a:lumMod val="40000"/>
              <a:lumOff val="60000"/>
            </a:schemeClr>
          </a:solidFill>
        </p:grpSpPr>
        <p:sp>
          <p:nvSpPr>
            <p:cNvPr id="37" name="Yuvarlatılmış Dikdörtgen 36"/>
            <p:cNvSpPr/>
            <p:nvPr/>
          </p:nvSpPr>
          <p:spPr>
            <a:xfrm>
              <a:off x="5144085" y="1608315"/>
              <a:ext cx="3932905" cy="833913"/>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8" name="Yuvarlatılmış Dikdörtgen 4"/>
            <p:cNvSpPr/>
            <p:nvPr/>
          </p:nvSpPr>
          <p:spPr>
            <a:xfrm>
              <a:off x="5168509" y="1632739"/>
              <a:ext cx="3884057" cy="78506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4765" tIns="24765" rIns="24765" bIns="24765" numCol="1" spcCol="1270" anchor="ctr" anchorCtr="0">
              <a:noAutofit/>
            </a:bodyPr>
            <a:lstStyle/>
            <a:p>
              <a:pPr defTabSz="577850">
                <a:spcBef>
                  <a:spcPct val="0"/>
                </a:spcBef>
                <a:spcAft>
                  <a:spcPct val="35000"/>
                </a:spcAft>
              </a:pPr>
              <a:endParaRPr lang="tr-TR" sz="1300" kern="0" dirty="0">
                <a:solidFill>
                  <a:schemeClr val="tx1"/>
                </a:solidFill>
                <a:latin typeface="Arial" panose="020B0604020202020204" pitchFamily="34" charset="0"/>
                <a:cs typeface="Arial" panose="020B0604020202020204" pitchFamily="34" charset="0"/>
              </a:endParaRPr>
            </a:p>
            <a:p>
              <a:pPr defTabSz="577850">
                <a:spcBef>
                  <a:spcPct val="0"/>
                </a:spcBef>
                <a:spcAft>
                  <a:spcPct val="35000"/>
                </a:spcAft>
              </a:pPr>
              <a:r>
                <a:rPr lang="tr-TR" sz="1300" dirty="0">
                  <a:solidFill>
                    <a:schemeClr val="tx1"/>
                  </a:solidFill>
                </a:rPr>
                <a:t>İdarenin  misyonu yazılı olarak belirlenmeli, duyurulmalı ve personel tarafından benimsenmesi sağlanmalıdır</a:t>
              </a:r>
              <a:r>
                <a:rPr lang="tr-TR" sz="1300" kern="0" dirty="0">
                  <a:solidFill>
                    <a:schemeClr val="tx1"/>
                  </a:solidFill>
                  <a:latin typeface="Arial" panose="020B0604020202020204" pitchFamily="34" charset="0"/>
                  <a:cs typeface="Arial" panose="020B0604020202020204" pitchFamily="34" charset="0"/>
                </a:rPr>
                <a:t>.</a:t>
              </a:r>
            </a:p>
            <a:p>
              <a:pPr lvl="0" defTabSz="577850">
                <a:spcBef>
                  <a:spcPct val="0"/>
                </a:spcBef>
                <a:spcAft>
                  <a:spcPct val="35000"/>
                </a:spcAft>
              </a:pPr>
              <a:endParaRPr lang="tr-TR" sz="1300" kern="1200" dirty="0">
                <a:solidFill>
                  <a:schemeClr val="tx1"/>
                </a:solidFill>
              </a:endParaRPr>
            </a:p>
          </p:txBody>
        </p:sp>
      </p:grpSp>
      <p:grpSp>
        <p:nvGrpSpPr>
          <p:cNvPr id="39" name="Grup 38"/>
          <p:cNvGrpSpPr/>
          <p:nvPr/>
        </p:nvGrpSpPr>
        <p:grpSpPr>
          <a:xfrm>
            <a:off x="3571195" y="1314643"/>
            <a:ext cx="3476727" cy="624093"/>
            <a:chOff x="3007503" y="447631"/>
            <a:chExt cx="3476727" cy="624093"/>
          </a:xfrm>
        </p:grpSpPr>
        <p:sp>
          <p:nvSpPr>
            <p:cNvPr id="40" name="Oval 39"/>
            <p:cNvSpPr/>
            <p:nvPr/>
          </p:nvSpPr>
          <p:spPr>
            <a:xfrm>
              <a:off x="3007503" y="447631"/>
              <a:ext cx="3476727" cy="62409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1" name="Oval 4"/>
            <p:cNvSpPr/>
            <p:nvPr/>
          </p:nvSpPr>
          <p:spPr>
            <a:xfrm>
              <a:off x="3516658" y="539027"/>
              <a:ext cx="2458417" cy="4413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tr-TR" sz="2200" kern="1200" dirty="0">
                  <a:solidFill>
                    <a:schemeClr val="tx1"/>
                  </a:solidFill>
                </a:rPr>
                <a:t>(KOS) Kontrol Ortamı</a:t>
              </a:r>
            </a:p>
          </p:txBody>
        </p:sp>
      </p:grpSp>
      <p:sp>
        <p:nvSpPr>
          <p:cNvPr id="42" name="Sağ Ok 41"/>
          <p:cNvSpPr/>
          <p:nvPr/>
        </p:nvSpPr>
        <p:spPr>
          <a:xfrm rot="16200000">
            <a:off x="4425496" y="2791634"/>
            <a:ext cx="1699656" cy="318781"/>
          </a:xfrm>
          <a:prstGeom prst="rightArrow">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48" name="Grup 47">
            <a:extLst>
              <a:ext uri="{FF2B5EF4-FFF2-40B4-BE49-F238E27FC236}">
                <a16:creationId xmlns:a16="http://schemas.microsoft.com/office/drawing/2014/main" id="{ABC11FB8-B172-4CCC-A770-E2F17B46D08C}"/>
              </a:ext>
            </a:extLst>
          </p:cNvPr>
          <p:cNvGrpSpPr/>
          <p:nvPr/>
        </p:nvGrpSpPr>
        <p:grpSpPr>
          <a:xfrm>
            <a:off x="8859047" y="5094555"/>
            <a:ext cx="1582267" cy="463034"/>
            <a:chOff x="703391" y="135402"/>
            <a:chExt cx="914408" cy="459628"/>
          </a:xfrm>
          <a:scene3d>
            <a:camera prst="orthographicFront">
              <a:rot lat="0" lon="0" rev="0"/>
            </a:camera>
            <a:lightRig rig="balanced" dir="t">
              <a:rot lat="0" lon="0" rev="8700000"/>
            </a:lightRig>
          </a:scene3d>
        </p:grpSpPr>
        <p:sp>
          <p:nvSpPr>
            <p:cNvPr id="49" name="Dikdörtgen: Yuvarlatılmış Köşeler 12">
              <a:extLst>
                <a:ext uri="{FF2B5EF4-FFF2-40B4-BE49-F238E27FC236}">
                  <a16:creationId xmlns:a16="http://schemas.microsoft.com/office/drawing/2014/main" id="{79D2E1C6-B296-44C3-AC1B-D105566B396B}"/>
                </a:ext>
              </a:extLst>
            </p:cNvPr>
            <p:cNvSpPr/>
            <p:nvPr/>
          </p:nvSpPr>
          <p:spPr>
            <a:xfrm>
              <a:off x="703391" y="135402"/>
              <a:ext cx="914408" cy="459628"/>
            </a:xfrm>
            <a:prstGeom prst="roundRect">
              <a:avLst/>
            </a:prstGeom>
            <a:ln>
              <a:noFill/>
            </a:ln>
            <a:effectLst>
              <a:outerShdw blurRad="44450" dist="27940" dir="5400000" algn="ctr">
                <a:srgbClr val="000000">
                  <a:alpha val="32000"/>
                </a:srgbClr>
              </a:outerShdw>
            </a:effectLst>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0" name="Dikdörtgen: Yuvarlatılmış Köşeler 4">
              <a:extLst>
                <a:ext uri="{FF2B5EF4-FFF2-40B4-BE49-F238E27FC236}">
                  <a16:creationId xmlns:a16="http://schemas.microsoft.com/office/drawing/2014/main" id="{A6E10D70-53A9-4A8D-8530-C87F9621B297}"/>
                </a:ext>
              </a:extLst>
            </p:cNvPr>
            <p:cNvSpPr txBox="1"/>
            <p:nvPr/>
          </p:nvSpPr>
          <p:spPr>
            <a:xfrm>
              <a:off x="725828" y="157839"/>
              <a:ext cx="869534" cy="414754"/>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141" tIns="60141" rIns="60141" bIns="60141" numCol="1" spcCol="1270" anchor="ctr" anchorCtr="0">
              <a:noAutofit/>
            </a:bodyPr>
            <a:lstStyle/>
            <a:p>
              <a:pPr algn="ctr" defTabSz="701688">
                <a:lnSpc>
                  <a:spcPct val="90000"/>
                </a:lnSpc>
                <a:spcBef>
                  <a:spcPct val="0"/>
                </a:spcBef>
                <a:spcAft>
                  <a:spcPct val="35000"/>
                </a:spcAft>
              </a:pPr>
              <a:r>
                <a:rPr lang="tr-TR" sz="1579" dirty="0"/>
                <a:t>Eylem Dönemi</a:t>
              </a:r>
            </a:p>
          </p:txBody>
        </p:sp>
      </p:grpSp>
      <p:sp>
        <p:nvSpPr>
          <p:cNvPr id="45" name="Unvan 1">
            <a:extLst>
              <a:ext uri="{FF2B5EF4-FFF2-40B4-BE49-F238E27FC236}">
                <a16:creationId xmlns:a16="http://schemas.microsoft.com/office/drawing/2014/main" id="{2F02F8F9-EA86-44E4-962C-310500CD4201}"/>
              </a:ext>
            </a:extLst>
          </p:cNvPr>
          <p:cNvSpPr txBox="1">
            <a:spLocks/>
          </p:cNvSpPr>
          <p:nvPr/>
        </p:nvSpPr>
        <p:spPr>
          <a:xfrm>
            <a:off x="1250201" y="477951"/>
            <a:ext cx="3476727" cy="311755"/>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1600" b="1" dirty="0">
                <a:solidFill>
                  <a:schemeClr val="bg1"/>
                </a:solidFill>
                <a:latin typeface="Verdana" panose="020B0604030504040204" pitchFamily="34" charset="0"/>
                <a:ea typeface="Verdana" panose="020B0604030504040204" pitchFamily="34" charset="0"/>
              </a:rPr>
              <a:t>1. Çeyrek Dönem Eylemleri</a:t>
            </a:r>
          </a:p>
        </p:txBody>
      </p:sp>
    </p:spTree>
    <p:extLst>
      <p:ext uri="{BB962C8B-B14F-4D97-AF65-F5344CB8AC3E}">
        <p14:creationId xmlns:p14="http://schemas.microsoft.com/office/powerpoint/2010/main" val="102060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4" presetClass="entr" presetSubtype="10"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randombar(horizontal)">
                                      <p:cBhvr>
                                        <p:cTn id="10" dur="500"/>
                                        <p:tgtEl>
                                          <p:spTgt spid="39"/>
                                        </p:tgtEl>
                                      </p:cBhvr>
                                    </p:animEffect>
                                  </p:childTnLst>
                                </p:cTn>
                              </p:par>
                            </p:childTnLst>
                          </p:cTn>
                        </p:par>
                        <p:par>
                          <p:cTn id="11" fill="hold">
                            <p:stCondLst>
                              <p:cond delay="500"/>
                            </p:stCondLst>
                            <p:childTnLst>
                              <p:par>
                                <p:cTn id="12" presetID="1" presetClass="entr" presetSubtype="0" fill="hold" nodeType="afterEffect">
                                  <p:stCondLst>
                                    <p:cond delay="500"/>
                                  </p:stCondLst>
                                  <p:childTnLst>
                                    <p:set>
                                      <p:cBhvr>
                                        <p:cTn id="13" dur="1" fill="hold">
                                          <p:stCondLst>
                                            <p:cond delay="0"/>
                                          </p:stCondLst>
                                        </p:cTn>
                                        <p:tgtEl>
                                          <p:spTgt spid="13"/>
                                        </p:tgtEl>
                                        <p:attrNameLst>
                                          <p:attrName>style.visibility</p:attrName>
                                        </p:attrNameLst>
                                      </p:cBhvr>
                                      <p:to>
                                        <p:strVal val="visible"/>
                                      </p:to>
                                    </p:set>
                                  </p:childTnLst>
                                </p:cTn>
                              </p:par>
                              <p:par>
                                <p:cTn id="14" presetID="14" presetClass="entr" presetSubtype="10" fill="hold" nodeType="withEffect">
                                  <p:stCondLst>
                                    <p:cond delay="500"/>
                                  </p:stCondLst>
                                  <p:childTnLst>
                                    <p:set>
                                      <p:cBhvr>
                                        <p:cTn id="15" dur="1" fill="hold">
                                          <p:stCondLst>
                                            <p:cond delay="0"/>
                                          </p:stCondLst>
                                        </p:cTn>
                                        <p:tgtEl>
                                          <p:spTgt spid="33"/>
                                        </p:tgtEl>
                                        <p:attrNameLst>
                                          <p:attrName>style.visibility</p:attrName>
                                        </p:attrNameLst>
                                      </p:cBhvr>
                                      <p:to>
                                        <p:strVal val="visible"/>
                                      </p:to>
                                    </p:set>
                                    <p:animEffect transition="in" filter="randombar(horizontal)">
                                      <p:cBhvr>
                                        <p:cTn id="16" dur="500"/>
                                        <p:tgtEl>
                                          <p:spTgt spid="33"/>
                                        </p:tgtEl>
                                      </p:cBhvr>
                                    </p:animEffect>
                                  </p:childTnLst>
                                </p:cTn>
                              </p:par>
                              <p:par>
                                <p:cTn id="17" presetID="14" presetClass="entr" presetSubtype="10" fill="hold" grpId="0" nodeType="withEffect">
                                  <p:stCondLst>
                                    <p:cond delay="500"/>
                                  </p:stCondLst>
                                  <p:childTnLst>
                                    <p:set>
                                      <p:cBhvr>
                                        <p:cTn id="18" dur="1" fill="hold">
                                          <p:stCondLst>
                                            <p:cond delay="0"/>
                                          </p:stCondLst>
                                        </p:cTn>
                                        <p:tgtEl>
                                          <p:spTgt spid="44"/>
                                        </p:tgtEl>
                                        <p:attrNameLst>
                                          <p:attrName>style.visibility</p:attrName>
                                        </p:attrNameLst>
                                      </p:cBhvr>
                                      <p:to>
                                        <p:strVal val="visible"/>
                                      </p:to>
                                    </p:set>
                                    <p:animEffect transition="in" filter="randombar(horizontal)">
                                      <p:cBhvr>
                                        <p:cTn id="19" dur="500"/>
                                        <p:tgtEl>
                                          <p:spTgt spid="44"/>
                                        </p:tgtEl>
                                      </p:cBhvr>
                                    </p:animEffect>
                                  </p:childTnLst>
                                </p:cTn>
                              </p:par>
                            </p:childTnLst>
                          </p:cTn>
                        </p:par>
                        <p:par>
                          <p:cTn id="20" fill="hold">
                            <p:stCondLst>
                              <p:cond delay="1500"/>
                            </p:stCondLst>
                            <p:childTnLst>
                              <p:par>
                                <p:cTn id="21" presetID="1" presetClass="entr" presetSubtype="0" fill="hold" nodeType="afterEffect">
                                  <p:stCondLst>
                                    <p:cond delay="1000"/>
                                  </p:stCondLst>
                                  <p:childTnLst>
                                    <p:set>
                                      <p:cBhvr>
                                        <p:cTn id="22" dur="1" fill="hold">
                                          <p:stCondLst>
                                            <p:cond delay="0"/>
                                          </p:stCondLst>
                                        </p:cTn>
                                        <p:tgtEl>
                                          <p:spTgt spid="16"/>
                                        </p:tgtEl>
                                        <p:attrNameLst>
                                          <p:attrName>style.visibility</p:attrName>
                                        </p:attrNameLst>
                                      </p:cBhvr>
                                      <p:to>
                                        <p:strVal val="visible"/>
                                      </p:to>
                                    </p:set>
                                  </p:childTnLst>
                                </p:cTn>
                              </p:par>
                              <p:par>
                                <p:cTn id="23" presetID="14" presetClass="entr" presetSubtype="10" fill="hold" nodeType="withEffect">
                                  <p:stCondLst>
                                    <p:cond delay="1000"/>
                                  </p:stCondLst>
                                  <p:childTnLst>
                                    <p:set>
                                      <p:cBhvr>
                                        <p:cTn id="24" dur="1" fill="hold">
                                          <p:stCondLst>
                                            <p:cond delay="0"/>
                                          </p:stCondLst>
                                        </p:cTn>
                                        <p:tgtEl>
                                          <p:spTgt spid="36"/>
                                        </p:tgtEl>
                                        <p:attrNameLst>
                                          <p:attrName>style.visibility</p:attrName>
                                        </p:attrNameLst>
                                      </p:cBhvr>
                                      <p:to>
                                        <p:strVal val="visible"/>
                                      </p:to>
                                    </p:set>
                                    <p:animEffect transition="in" filter="randombar(horizontal)">
                                      <p:cBhvr>
                                        <p:cTn id="25" dur="500"/>
                                        <p:tgtEl>
                                          <p:spTgt spid="36"/>
                                        </p:tgtEl>
                                      </p:cBhvr>
                                    </p:animEffect>
                                  </p:childTnLst>
                                </p:cTn>
                              </p:par>
                              <p:par>
                                <p:cTn id="26" presetID="14" presetClass="entr" presetSubtype="10" fill="hold" grpId="0" nodeType="withEffect">
                                  <p:stCondLst>
                                    <p:cond delay="1000"/>
                                  </p:stCondLst>
                                  <p:childTnLst>
                                    <p:set>
                                      <p:cBhvr>
                                        <p:cTn id="27" dur="1" fill="hold">
                                          <p:stCondLst>
                                            <p:cond delay="0"/>
                                          </p:stCondLst>
                                        </p:cTn>
                                        <p:tgtEl>
                                          <p:spTgt spid="43"/>
                                        </p:tgtEl>
                                        <p:attrNameLst>
                                          <p:attrName>style.visibility</p:attrName>
                                        </p:attrNameLst>
                                      </p:cBhvr>
                                      <p:to>
                                        <p:strVal val="visible"/>
                                      </p:to>
                                    </p:set>
                                    <p:animEffect transition="in" filter="randombar(horizontal)">
                                      <p:cBhvr>
                                        <p:cTn id="28" dur="500"/>
                                        <p:tgtEl>
                                          <p:spTgt spid="43"/>
                                        </p:tgtEl>
                                      </p:cBhvr>
                                    </p:animEffect>
                                  </p:childTnLst>
                                </p:cTn>
                              </p:par>
                            </p:childTnLst>
                          </p:cTn>
                        </p:par>
                        <p:par>
                          <p:cTn id="29" fill="hold">
                            <p:stCondLst>
                              <p:cond delay="3000"/>
                            </p:stCondLst>
                            <p:childTnLst>
                              <p:par>
                                <p:cTn id="30" presetID="1" presetClass="entr" presetSubtype="0" fill="hold" grpId="0" nodeType="afterEffect">
                                  <p:stCondLst>
                                    <p:cond delay="1000"/>
                                  </p:stCondLst>
                                  <p:childTnLst>
                                    <p:set>
                                      <p:cBhvr>
                                        <p:cTn id="31" dur="1" fill="hold">
                                          <p:stCondLst>
                                            <p:cond delay="0"/>
                                          </p:stCondLst>
                                        </p:cTn>
                                        <p:tgtEl>
                                          <p:spTgt spid="19"/>
                                        </p:tgtEl>
                                        <p:attrNameLst>
                                          <p:attrName>style.visibility</p:attrName>
                                        </p:attrNameLst>
                                      </p:cBhvr>
                                      <p:to>
                                        <p:strVal val="visible"/>
                                      </p:to>
                                    </p:set>
                                  </p:childTnLst>
                                </p:cTn>
                              </p:par>
                              <p:par>
                                <p:cTn id="32" presetID="14" presetClass="entr" presetSubtype="10" fill="hold" nodeType="withEffect">
                                  <p:stCondLst>
                                    <p:cond delay="1000"/>
                                  </p:stCondLst>
                                  <p:childTnLst>
                                    <p:set>
                                      <p:cBhvr>
                                        <p:cTn id="33" dur="1" fill="hold">
                                          <p:stCondLst>
                                            <p:cond delay="0"/>
                                          </p:stCondLst>
                                        </p:cTn>
                                        <p:tgtEl>
                                          <p:spTgt spid="29"/>
                                        </p:tgtEl>
                                        <p:attrNameLst>
                                          <p:attrName>style.visibility</p:attrName>
                                        </p:attrNameLst>
                                      </p:cBhvr>
                                      <p:to>
                                        <p:strVal val="visible"/>
                                      </p:to>
                                    </p:set>
                                    <p:animEffect transition="in" filter="randombar(horizontal)">
                                      <p:cBhvr>
                                        <p:cTn id="34" dur="500"/>
                                        <p:tgtEl>
                                          <p:spTgt spid="29"/>
                                        </p:tgtEl>
                                      </p:cBhvr>
                                    </p:animEffect>
                                  </p:childTnLst>
                                </p:cTn>
                              </p:par>
                              <p:par>
                                <p:cTn id="35" presetID="14" presetClass="entr" presetSubtype="10" fill="hold" grpId="0" nodeType="withEffect">
                                  <p:stCondLst>
                                    <p:cond delay="1000"/>
                                  </p:stCondLst>
                                  <p:childTnLst>
                                    <p:set>
                                      <p:cBhvr>
                                        <p:cTn id="36" dur="1" fill="hold">
                                          <p:stCondLst>
                                            <p:cond delay="0"/>
                                          </p:stCondLst>
                                        </p:cTn>
                                        <p:tgtEl>
                                          <p:spTgt spid="42"/>
                                        </p:tgtEl>
                                        <p:attrNameLst>
                                          <p:attrName>style.visibility</p:attrName>
                                        </p:attrNameLst>
                                      </p:cBhvr>
                                      <p:to>
                                        <p:strVal val="visible"/>
                                      </p:to>
                                    </p:set>
                                    <p:animEffect transition="in" filter="randombar(horizontal)">
                                      <p:cBhvr>
                                        <p:cTn id="37" dur="500"/>
                                        <p:tgtEl>
                                          <p:spTgt spid="42"/>
                                        </p:tgtEl>
                                      </p:cBhvr>
                                    </p:animEffect>
                                  </p:childTnLst>
                                </p:cTn>
                              </p:par>
                            </p:childTnLst>
                          </p:cTn>
                        </p:par>
                        <p:par>
                          <p:cTn id="38" fill="hold">
                            <p:stCondLst>
                              <p:cond delay="4500"/>
                            </p:stCondLst>
                            <p:childTnLst>
                              <p:par>
                                <p:cTn id="39" presetID="1" presetClass="entr" presetSubtype="0" fill="hold" grpId="0" nodeType="afterEffect">
                                  <p:stCondLst>
                                    <p:cond delay="1000"/>
                                  </p:stCondLst>
                                  <p:childTnLst>
                                    <p:set>
                                      <p:cBhvr>
                                        <p:cTn id="40" dur="1" fill="hold">
                                          <p:stCondLst>
                                            <p:cond delay="0"/>
                                          </p:stCondLst>
                                        </p:cTn>
                                        <p:tgtEl>
                                          <p:spTgt spid="21"/>
                                        </p:tgtEl>
                                        <p:attrNameLst>
                                          <p:attrName>style.visibility</p:attrName>
                                        </p:attrNameLst>
                                      </p:cBhvr>
                                      <p:to>
                                        <p:strVal val="visible"/>
                                      </p:to>
                                    </p:set>
                                  </p:childTnLst>
                                </p:cTn>
                              </p:par>
                              <p:par>
                                <p:cTn id="41" presetID="14" presetClass="entr" presetSubtype="10" fill="hold" grpId="0" nodeType="withEffect">
                                  <p:stCondLst>
                                    <p:cond delay="1000"/>
                                  </p:stCondLst>
                                  <p:childTnLst>
                                    <p:set>
                                      <p:cBhvr>
                                        <p:cTn id="42" dur="1" fill="hold">
                                          <p:stCondLst>
                                            <p:cond delay="0"/>
                                          </p:stCondLst>
                                        </p:cTn>
                                        <p:tgtEl>
                                          <p:spTgt spid="20"/>
                                        </p:tgtEl>
                                        <p:attrNameLst>
                                          <p:attrName>style.visibility</p:attrName>
                                        </p:attrNameLst>
                                      </p:cBhvr>
                                      <p:to>
                                        <p:strVal val="visible"/>
                                      </p:to>
                                    </p:set>
                                    <p:animEffect transition="in" filter="randombar(horizontal)">
                                      <p:cBhvr>
                                        <p:cTn id="43" dur="500"/>
                                        <p:tgtEl>
                                          <p:spTgt spid="20"/>
                                        </p:tgtEl>
                                      </p:cBhvr>
                                    </p:animEffect>
                                  </p:childTnLst>
                                </p:cTn>
                              </p:par>
                              <p:par>
                                <p:cTn id="44" presetID="14" presetClass="entr" presetSubtype="10" fill="hold" grpId="0" nodeType="withEffect">
                                  <p:stCondLst>
                                    <p:cond delay="1000"/>
                                  </p:stCondLst>
                                  <p:childTnLst>
                                    <p:set>
                                      <p:cBhvr>
                                        <p:cTn id="45" dur="1" fill="hold">
                                          <p:stCondLst>
                                            <p:cond delay="0"/>
                                          </p:stCondLst>
                                        </p:cTn>
                                        <p:tgtEl>
                                          <p:spTgt spid="30"/>
                                        </p:tgtEl>
                                        <p:attrNameLst>
                                          <p:attrName>style.visibility</p:attrName>
                                        </p:attrNameLst>
                                      </p:cBhvr>
                                      <p:to>
                                        <p:strVal val="visible"/>
                                      </p:to>
                                    </p:set>
                                    <p:animEffect transition="in" filter="randombar(horizontal)">
                                      <p:cBhvr>
                                        <p:cTn id="46" dur="500"/>
                                        <p:tgtEl>
                                          <p:spTgt spid="30"/>
                                        </p:tgtEl>
                                      </p:cBhvr>
                                    </p:animEffect>
                                  </p:childTnLst>
                                </p:cTn>
                              </p:par>
                            </p:childTnLst>
                          </p:cTn>
                        </p:par>
                        <p:par>
                          <p:cTn id="47" fill="hold">
                            <p:stCondLst>
                              <p:cond delay="6000"/>
                            </p:stCondLst>
                            <p:childTnLst>
                              <p:par>
                                <p:cTn id="48" presetID="14" presetClass="entr" presetSubtype="10" fill="hold" nodeType="afterEffect">
                                  <p:stCondLst>
                                    <p:cond delay="1000"/>
                                  </p:stCondLst>
                                  <p:childTnLst>
                                    <p:set>
                                      <p:cBhvr>
                                        <p:cTn id="49" dur="1" fill="hold">
                                          <p:stCondLst>
                                            <p:cond delay="0"/>
                                          </p:stCondLst>
                                        </p:cTn>
                                        <p:tgtEl>
                                          <p:spTgt spid="48"/>
                                        </p:tgtEl>
                                        <p:attrNameLst>
                                          <p:attrName>style.visibility</p:attrName>
                                        </p:attrNameLst>
                                      </p:cBhvr>
                                      <p:to>
                                        <p:strVal val="visible"/>
                                      </p:to>
                                    </p:set>
                                    <p:animEffect transition="in" filter="randombar(horizontal)">
                                      <p:cBhvr>
                                        <p:cTn id="50" dur="500"/>
                                        <p:tgtEl>
                                          <p:spTgt spid="48"/>
                                        </p:tgtEl>
                                      </p:cBhvr>
                                    </p:animEffect>
                                  </p:childTnLst>
                                </p:cTn>
                              </p:par>
                              <p:par>
                                <p:cTn id="51" presetID="14" presetClass="entr" presetSubtype="10" fill="hold" nodeType="withEffect">
                                  <p:stCondLst>
                                    <p:cond delay="1000"/>
                                  </p:stCondLst>
                                  <p:childTnLst>
                                    <p:set>
                                      <p:cBhvr>
                                        <p:cTn id="52" dur="1" fill="hold">
                                          <p:stCondLst>
                                            <p:cond delay="0"/>
                                          </p:stCondLst>
                                        </p:cTn>
                                        <p:tgtEl>
                                          <p:spTgt spid="23"/>
                                        </p:tgtEl>
                                        <p:attrNameLst>
                                          <p:attrName>style.visibility</p:attrName>
                                        </p:attrNameLst>
                                      </p:cBhvr>
                                      <p:to>
                                        <p:strVal val="visible"/>
                                      </p:to>
                                    </p:set>
                                    <p:animEffect transition="in" filter="randombar(horizontal)">
                                      <p:cBhvr>
                                        <p:cTn id="53" dur="500"/>
                                        <p:tgtEl>
                                          <p:spTgt spid="23"/>
                                        </p:tgtEl>
                                      </p:cBhvr>
                                    </p:animEffect>
                                  </p:childTnLst>
                                </p:cTn>
                              </p:par>
                            </p:childTnLst>
                          </p:cTn>
                        </p:par>
                        <p:par>
                          <p:cTn id="54" fill="hold">
                            <p:stCondLst>
                              <p:cond delay="7500"/>
                            </p:stCondLst>
                            <p:childTnLst>
                              <p:par>
                                <p:cTn id="55" presetID="14" presetClass="entr" presetSubtype="10" fill="hold" grpId="0" nodeType="afterEffect">
                                  <p:stCondLst>
                                    <p:cond delay="1000"/>
                                  </p:stCondLst>
                                  <p:childTnLst>
                                    <p:set>
                                      <p:cBhvr>
                                        <p:cTn id="56" dur="1" fill="hold">
                                          <p:stCondLst>
                                            <p:cond delay="0"/>
                                          </p:stCondLst>
                                        </p:cTn>
                                        <p:tgtEl>
                                          <p:spTgt spid="28"/>
                                        </p:tgtEl>
                                        <p:attrNameLst>
                                          <p:attrName>style.visibility</p:attrName>
                                        </p:attrNameLst>
                                      </p:cBhvr>
                                      <p:to>
                                        <p:strVal val="visible"/>
                                      </p:to>
                                    </p:set>
                                    <p:animEffect transition="in" filter="randombar(horizontal)">
                                      <p:cBhvr>
                                        <p:cTn id="57" dur="500"/>
                                        <p:tgtEl>
                                          <p:spTgt spid="28"/>
                                        </p:tgtEl>
                                      </p:cBhvr>
                                    </p:animEffect>
                                  </p:childTnLst>
                                </p:cTn>
                              </p:par>
                              <p:par>
                                <p:cTn id="58" presetID="14" presetClass="entr" presetSubtype="10" fill="hold" grpId="0" nodeType="withEffect">
                                  <p:stCondLst>
                                    <p:cond delay="1000"/>
                                  </p:stCondLst>
                                  <p:childTnLst>
                                    <p:set>
                                      <p:cBhvr>
                                        <p:cTn id="59" dur="1" fill="hold">
                                          <p:stCondLst>
                                            <p:cond delay="0"/>
                                          </p:stCondLst>
                                        </p:cTn>
                                        <p:tgtEl>
                                          <p:spTgt spid="24"/>
                                        </p:tgtEl>
                                        <p:attrNameLst>
                                          <p:attrName>style.visibility</p:attrName>
                                        </p:attrNameLst>
                                      </p:cBhvr>
                                      <p:to>
                                        <p:strVal val="visible"/>
                                      </p:to>
                                    </p:set>
                                    <p:animEffect transition="in" filter="randombar(horizontal)">
                                      <p:cBhvr>
                                        <p:cTn id="6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19" grpId="0" animBg="1"/>
      <p:bldP spid="20" grpId="0" animBg="1"/>
      <p:bldP spid="21" grpId="0" animBg="1"/>
      <p:bldP spid="24" grpId="0" animBg="1"/>
      <p:bldP spid="28" grpId="0" animBg="1"/>
      <p:bldP spid="30" grpId="0" animBg="1"/>
      <p:bldP spid="4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Sağ Ok 42"/>
          <p:cNvSpPr/>
          <p:nvPr/>
        </p:nvSpPr>
        <p:spPr>
          <a:xfrm rot="13179771">
            <a:off x="6213253" y="2031340"/>
            <a:ext cx="982893" cy="318781"/>
          </a:xfrm>
          <a:prstGeom prst="rightArrow">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4" name="Sağ Ok 43"/>
          <p:cNvSpPr/>
          <p:nvPr/>
        </p:nvSpPr>
        <p:spPr>
          <a:xfrm rot="19089559">
            <a:off x="3234536" y="2062332"/>
            <a:ext cx="1074839" cy="318781"/>
          </a:xfrm>
          <a:prstGeom prst="rightArrow">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10" name="Grup 9">
            <a:extLst>
              <a:ext uri="{FF2B5EF4-FFF2-40B4-BE49-F238E27FC236}">
                <a16:creationId xmlns:a16="http://schemas.microsoft.com/office/drawing/2014/main" id="{ABC11FB8-B172-4CCC-A770-E2F17B46D08C}"/>
              </a:ext>
            </a:extLst>
          </p:cNvPr>
          <p:cNvGrpSpPr/>
          <p:nvPr/>
        </p:nvGrpSpPr>
        <p:grpSpPr>
          <a:xfrm>
            <a:off x="4796668" y="825362"/>
            <a:ext cx="1025783" cy="463034"/>
            <a:chOff x="703391" y="135402"/>
            <a:chExt cx="914408" cy="459628"/>
          </a:xfrm>
          <a:scene3d>
            <a:camera prst="orthographicFront">
              <a:rot lat="0" lon="0" rev="0"/>
            </a:camera>
            <a:lightRig rig="balanced" dir="t">
              <a:rot lat="0" lon="0" rev="8700000"/>
            </a:lightRig>
          </a:scene3d>
        </p:grpSpPr>
        <p:sp>
          <p:nvSpPr>
            <p:cNvPr id="11" name="Dikdörtgen: Yuvarlatılmış Köşeler 12">
              <a:extLst>
                <a:ext uri="{FF2B5EF4-FFF2-40B4-BE49-F238E27FC236}">
                  <a16:creationId xmlns:a16="http://schemas.microsoft.com/office/drawing/2014/main" id="{79D2E1C6-B296-44C3-AC1B-D105566B396B}"/>
                </a:ext>
              </a:extLst>
            </p:cNvPr>
            <p:cNvSpPr/>
            <p:nvPr/>
          </p:nvSpPr>
          <p:spPr>
            <a:xfrm>
              <a:off x="703391" y="135402"/>
              <a:ext cx="914408" cy="459628"/>
            </a:xfrm>
            <a:prstGeom prst="roundRect">
              <a:avLst/>
            </a:prstGeom>
            <a:ln>
              <a:noFill/>
            </a:ln>
            <a:effectLst>
              <a:outerShdw blurRad="44450" dist="27940" dir="5400000" algn="ctr">
                <a:srgbClr val="000000">
                  <a:alpha val="32000"/>
                </a:srgbClr>
              </a:outerShdw>
            </a:effectLst>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 name="Dikdörtgen: Yuvarlatılmış Köşeler 4">
              <a:extLst>
                <a:ext uri="{FF2B5EF4-FFF2-40B4-BE49-F238E27FC236}">
                  <a16:creationId xmlns:a16="http://schemas.microsoft.com/office/drawing/2014/main" id="{A6E10D70-53A9-4A8D-8530-C87F9621B297}"/>
                </a:ext>
              </a:extLst>
            </p:cNvPr>
            <p:cNvSpPr txBox="1"/>
            <p:nvPr/>
          </p:nvSpPr>
          <p:spPr>
            <a:xfrm>
              <a:off x="725828" y="157839"/>
              <a:ext cx="869534" cy="414754"/>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141" tIns="60141" rIns="60141" bIns="60141" numCol="1" spcCol="1270" anchor="ctr" anchorCtr="0">
              <a:noAutofit/>
            </a:bodyPr>
            <a:lstStyle/>
            <a:p>
              <a:pPr algn="ctr" defTabSz="701688">
                <a:lnSpc>
                  <a:spcPct val="90000"/>
                </a:lnSpc>
                <a:spcBef>
                  <a:spcPct val="0"/>
                </a:spcBef>
                <a:spcAft>
                  <a:spcPct val="35000"/>
                </a:spcAft>
              </a:pPr>
              <a:r>
                <a:rPr lang="tr-TR" sz="1579" dirty="0"/>
                <a:t>Bileşen</a:t>
              </a:r>
            </a:p>
          </p:txBody>
        </p:sp>
      </p:grpSp>
      <p:grpSp>
        <p:nvGrpSpPr>
          <p:cNvPr id="13" name="Grup 12">
            <a:extLst>
              <a:ext uri="{FF2B5EF4-FFF2-40B4-BE49-F238E27FC236}">
                <a16:creationId xmlns:a16="http://schemas.microsoft.com/office/drawing/2014/main" id="{758DAD97-22D4-437E-8470-EBA216CC4279}"/>
              </a:ext>
            </a:extLst>
          </p:cNvPr>
          <p:cNvGrpSpPr/>
          <p:nvPr/>
        </p:nvGrpSpPr>
        <p:grpSpPr>
          <a:xfrm>
            <a:off x="606074" y="1959212"/>
            <a:ext cx="1821903" cy="463035"/>
            <a:chOff x="657976" y="135402"/>
            <a:chExt cx="959823" cy="459628"/>
          </a:xfrm>
          <a:scene3d>
            <a:camera prst="orthographicFront">
              <a:rot lat="0" lon="0" rev="0"/>
            </a:camera>
            <a:lightRig rig="balanced" dir="t">
              <a:rot lat="0" lon="0" rev="8700000"/>
            </a:lightRig>
          </a:scene3d>
        </p:grpSpPr>
        <p:sp>
          <p:nvSpPr>
            <p:cNvPr id="14" name="Dikdörtgen: Yuvarlatılmış Köşeler 16">
              <a:extLst>
                <a:ext uri="{FF2B5EF4-FFF2-40B4-BE49-F238E27FC236}">
                  <a16:creationId xmlns:a16="http://schemas.microsoft.com/office/drawing/2014/main" id="{1D434EEF-FE91-4617-B198-AA1C0246F38E}"/>
                </a:ext>
              </a:extLst>
            </p:cNvPr>
            <p:cNvSpPr/>
            <p:nvPr/>
          </p:nvSpPr>
          <p:spPr>
            <a:xfrm>
              <a:off x="703391" y="135402"/>
              <a:ext cx="914408" cy="459628"/>
            </a:xfrm>
            <a:prstGeom prst="roundRect">
              <a:avLst/>
            </a:prstGeom>
            <a:ln>
              <a:noFill/>
            </a:ln>
            <a:effectLst>
              <a:outerShdw blurRad="44450" dist="27940" dir="5400000" algn="ctr">
                <a:srgbClr val="000000">
                  <a:alpha val="32000"/>
                </a:srgbClr>
              </a:outerShdw>
            </a:effectLst>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5" name="Dikdörtgen: Yuvarlatılmış Köşeler 4">
              <a:extLst>
                <a:ext uri="{FF2B5EF4-FFF2-40B4-BE49-F238E27FC236}">
                  <a16:creationId xmlns:a16="http://schemas.microsoft.com/office/drawing/2014/main" id="{7FF3FB0D-456F-403A-9D66-CF210B3312B5}"/>
                </a:ext>
              </a:extLst>
            </p:cNvPr>
            <p:cNvSpPr txBox="1"/>
            <p:nvPr/>
          </p:nvSpPr>
          <p:spPr>
            <a:xfrm>
              <a:off x="657976" y="157839"/>
              <a:ext cx="914408" cy="414753"/>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141" tIns="60141" rIns="60141" bIns="60141" numCol="1" spcCol="1270" anchor="ctr" anchorCtr="0">
              <a:noAutofit/>
            </a:bodyPr>
            <a:lstStyle/>
            <a:p>
              <a:pPr algn="ctr" defTabSz="701688">
                <a:lnSpc>
                  <a:spcPct val="90000"/>
                </a:lnSpc>
                <a:spcBef>
                  <a:spcPct val="0"/>
                </a:spcBef>
                <a:spcAft>
                  <a:spcPct val="35000"/>
                </a:spcAft>
              </a:pPr>
              <a:r>
                <a:rPr lang="tr-TR" sz="1579" dirty="0"/>
                <a:t>Standart KOS 2</a:t>
              </a:r>
            </a:p>
          </p:txBody>
        </p:sp>
      </p:grpSp>
      <p:sp>
        <p:nvSpPr>
          <p:cNvPr id="19" name="Metin kutusu 18">
            <a:extLst>
              <a:ext uri="{FF2B5EF4-FFF2-40B4-BE49-F238E27FC236}">
                <a16:creationId xmlns:a16="http://schemas.microsoft.com/office/drawing/2014/main" id="{83FAE0BB-3CB8-43D5-AF0C-CF0E19255A38}"/>
              </a:ext>
            </a:extLst>
          </p:cNvPr>
          <p:cNvSpPr txBox="1"/>
          <p:nvPr/>
        </p:nvSpPr>
        <p:spPr>
          <a:xfrm>
            <a:off x="3293112" y="3465505"/>
            <a:ext cx="753750" cy="335348"/>
          </a:xfrm>
          <a:prstGeom prst="rect">
            <a:avLst/>
          </a:prstGeom>
          <a:solidFill>
            <a:schemeClr val="accent1">
              <a:lumMod val="75000"/>
            </a:schemeClr>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tr-TR" sz="1579" b="1" dirty="0"/>
              <a:t>E.2.2.1</a:t>
            </a:r>
          </a:p>
        </p:txBody>
      </p:sp>
      <p:grpSp>
        <p:nvGrpSpPr>
          <p:cNvPr id="16" name="Grup 15">
            <a:extLst>
              <a:ext uri="{FF2B5EF4-FFF2-40B4-BE49-F238E27FC236}">
                <a16:creationId xmlns:a16="http://schemas.microsoft.com/office/drawing/2014/main" id="{108A5627-C9ED-412C-8BCF-E8430084B3F0}"/>
              </a:ext>
            </a:extLst>
          </p:cNvPr>
          <p:cNvGrpSpPr/>
          <p:nvPr/>
        </p:nvGrpSpPr>
        <p:grpSpPr>
          <a:xfrm>
            <a:off x="7667699" y="1959659"/>
            <a:ext cx="1982484" cy="616382"/>
            <a:chOff x="680956" y="5021"/>
            <a:chExt cx="936843" cy="745631"/>
          </a:xfrm>
          <a:scene3d>
            <a:camera prst="orthographicFront">
              <a:rot lat="0" lon="0" rev="0"/>
            </a:camera>
            <a:lightRig rig="balanced" dir="t">
              <a:rot lat="0" lon="0" rev="8700000"/>
            </a:lightRig>
          </a:scene3d>
        </p:grpSpPr>
        <p:sp>
          <p:nvSpPr>
            <p:cNvPr id="17" name="Dikdörtgen: Yuvarlatılmış Köşeler 19">
              <a:extLst>
                <a:ext uri="{FF2B5EF4-FFF2-40B4-BE49-F238E27FC236}">
                  <a16:creationId xmlns:a16="http://schemas.microsoft.com/office/drawing/2014/main" id="{3F920FC9-FF54-4207-B714-D0A6AA45C405}"/>
                </a:ext>
              </a:extLst>
            </p:cNvPr>
            <p:cNvSpPr/>
            <p:nvPr/>
          </p:nvSpPr>
          <p:spPr>
            <a:xfrm>
              <a:off x="703391" y="135402"/>
              <a:ext cx="914408" cy="459628"/>
            </a:xfrm>
            <a:prstGeom prst="roundRect">
              <a:avLst/>
            </a:prstGeom>
            <a:ln>
              <a:noFill/>
            </a:ln>
            <a:effectLst>
              <a:outerShdw blurRad="44450" dist="27940" dir="5400000" algn="ctr">
                <a:srgbClr val="000000">
                  <a:alpha val="32000"/>
                </a:srgbClr>
              </a:outerShdw>
            </a:effectLst>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8" name="Dikdörtgen: Yuvarlatılmış Köşeler 4">
              <a:extLst>
                <a:ext uri="{FF2B5EF4-FFF2-40B4-BE49-F238E27FC236}">
                  <a16:creationId xmlns:a16="http://schemas.microsoft.com/office/drawing/2014/main" id="{81C819E8-E7D4-42B4-9E22-1649521B5441}"/>
                </a:ext>
              </a:extLst>
            </p:cNvPr>
            <p:cNvSpPr txBox="1"/>
            <p:nvPr/>
          </p:nvSpPr>
          <p:spPr>
            <a:xfrm>
              <a:off x="680956" y="5021"/>
              <a:ext cx="891172" cy="745631"/>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141" tIns="60141" rIns="60141" bIns="60141" numCol="1" spcCol="1270" anchor="ctr" anchorCtr="0">
              <a:noAutofit/>
            </a:bodyPr>
            <a:lstStyle/>
            <a:p>
              <a:pPr algn="ctr" defTabSz="701688">
                <a:lnSpc>
                  <a:spcPct val="90000"/>
                </a:lnSpc>
                <a:spcBef>
                  <a:spcPct val="0"/>
                </a:spcBef>
                <a:spcAft>
                  <a:spcPct val="35000"/>
                </a:spcAft>
              </a:pPr>
              <a:r>
                <a:rPr lang="tr-TR" sz="1579" dirty="0"/>
                <a:t>Genel Şart KOS 2.2</a:t>
              </a:r>
            </a:p>
          </p:txBody>
        </p:sp>
      </p:grpSp>
      <p:sp>
        <p:nvSpPr>
          <p:cNvPr id="20" name="Oval 19">
            <a:extLst>
              <a:ext uri="{FF2B5EF4-FFF2-40B4-BE49-F238E27FC236}">
                <a16:creationId xmlns:a16="http://schemas.microsoft.com/office/drawing/2014/main" id="{D007A196-DEFE-4266-A644-AF448F7EBF0C}"/>
              </a:ext>
            </a:extLst>
          </p:cNvPr>
          <p:cNvSpPr/>
          <p:nvPr/>
        </p:nvSpPr>
        <p:spPr>
          <a:xfrm>
            <a:off x="4173234" y="5179377"/>
            <a:ext cx="2284322" cy="1120523"/>
          </a:xfrm>
          <a:prstGeom prst="ellipse">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701688">
              <a:lnSpc>
                <a:spcPct val="90000"/>
              </a:lnSpc>
              <a:spcBef>
                <a:spcPct val="0"/>
              </a:spcBef>
              <a:spcAft>
                <a:spcPct val="35000"/>
              </a:spcAft>
            </a:pPr>
            <a:r>
              <a:rPr lang="tr-TR" sz="1600" dirty="0">
                <a:solidFill>
                  <a:schemeClr val="dk1">
                    <a:hueOff val="0"/>
                    <a:satOff val="0"/>
                    <a:lumOff val="0"/>
                    <a:alphaOff val="0"/>
                  </a:schemeClr>
                </a:solidFill>
              </a:rPr>
              <a:t>Merkez Birimler</a:t>
            </a:r>
          </a:p>
        </p:txBody>
      </p:sp>
      <p:sp>
        <p:nvSpPr>
          <p:cNvPr id="21" name="Metin kutusu 20">
            <a:extLst>
              <a:ext uri="{FF2B5EF4-FFF2-40B4-BE49-F238E27FC236}">
                <a16:creationId xmlns:a16="http://schemas.microsoft.com/office/drawing/2014/main" id="{83FAE0BB-3CB8-43D5-AF0C-CF0E19255A38}"/>
              </a:ext>
            </a:extLst>
          </p:cNvPr>
          <p:cNvSpPr txBox="1"/>
          <p:nvPr/>
        </p:nvSpPr>
        <p:spPr>
          <a:xfrm>
            <a:off x="2782219" y="5557589"/>
            <a:ext cx="1391014" cy="335348"/>
          </a:xfrm>
          <a:prstGeom prst="rect">
            <a:avLst/>
          </a:prstGeom>
          <a:solidFill>
            <a:schemeClr val="accent1">
              <a:lumMod val="75000"/>
            </a:schemeClr>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tr-TR" sz="1579" b="1" dirty="0"/>
              <a:t>Sorumlu Birim</a:t>
            </a:r>
          </a:p>
        </p:txBody>
      </p:sp>
      <p:graphicFrame>
        <p:nvGraphicFramePr>
          <p:cNvPr id="23" name="Tablo 22">
            <a:extLst>
              <a:ext uri="{FF2B5EF4-FFF2-40B4-BE49-F238E27FC236}">
                <a16:creationId xmlns:a16="http://schemas.microsoft.com/office/drawing/2014/main" id="{426A0065-E95F-48CF-BBBC-5F2E1A724C07}"/>
              </a:ext>
            </a:extLst>
          </p:cNvPr>
          <p:cNvGraphicFramePr>
            <a:graphicFrameLocks noGrp="1"/>
          </p:cNvGraphicFramePr>
          <p:nvPr>
            <p:extLst/>
          </p:nvPr>
        </p:nvGraphicFramePr>
        <p:xfrm>
          <a:off x="8738036" y="5571089"/>
          <a:ext cx="1824291" cy="484454"/>
        </p:xfrm>
        <a:graphic>
          <a:graphicData uri="http://schemas.openxmlformats.org/drawingml/2006/table">
            <a:tbl>
              <a:tblPr firstRow="1" bandRow="1">
                <a:tableStyleId>{5C22544A-7EE6-4342-B048-85BDC9FD1C3A}</a:tableStyleId>
              </a:tblPr>
              <a:tblGrid>
                <a:gridCol w="1824291">
                  <a:extLst>
                    <a:ext uri="{9D8B030D-6E8A-4147-A177-3AD203B41FA5}">
                      <a16:colId xmlns:a16="http://schemas.microsoft.com/office/drawing/2014/main" val="2600340863"/>
                    </a:ext>
                  </a:extLst>
                </a:gridCol>
              </a:tblGrid>
              <a:tr h="484454">
                <a:tc>
                  <a:txBody>
                    <a:bodyPr/>
                    <a:lstStyle/>
                    <a:p>
                      <a:pPr lvl="0"/>
                      <a:r>
                        <a:rPr lang="tr-TR" sz="1200" b="1" dirty="0">
                          <a:solidFill>
                            <a:prstClr val="black"/>
                          </a:solidFill>
                          <a:latin typeface="Arial" panose="020B0604020202020204" pitchFamily="34" charset="0"/>
                          <a:cs typeface="Arial" panose="020B0604020202020204" pitchFamily="34" charset="0"/>
                        </a:rPr>
                        <a:t>1. Çeyrek Dönem 2024</a:t>
                      </a:r>
                      <a:endParaRPr lang="tr-TR" sz="1200" b="1" dirty="0"/>
                    </a:p>
                  </a:txBody>
                  <a:tcPr marL="80189" marR="80189" marT="40094" marB="400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25995126"/>
                  </a:ext>
                </a:extLst>
              </a:tr>
            </a:tbl>
          </a:graphicData>
        </a:graphic>
      </p:graphicFrame>
      <p:sp>
        <p:nvSpPr>
          <p:cNvPr id="24" name="Dikey Kaydırma 23"/>
          <p:cNvSpPr/>
          <p:nvPr/>
        </p:nvSpPr>
        <p:spPr>
          <a:xfrm>
            <a:off x="9674607" y="1229213"/>
            <a:ext cx="2164968" cy="1791702"/>
          </a:xfrm>
          <a:prstGeom prst="verticalScroll">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400" dirty="0">
                <a:solidFill>
                  <a:schemeClr val="tx1"/>
                </a:solidFill>
              </a:rPr>
              <a:t>Yönetmelik ve/veya Yönergenin Web Sayfasında Yayınlanan Linki</a:t>
            </a:r>
            <a:endParaRPr lang="tr-TR" sz="1400" kern="0" dirty="0">
              <a:solidFill>
                <a:schemeClr val="tx1"/>
              </a:solidFill>
            </a:endParaRPr>
          </a:p>
        </p:txBody>
      </p:sp>
      <p:sp>
        <p:nvSpPr>
          <p:cNvPr id="28" name="Yukarı Bükülü Ok 27"/>
          <p:cNvSpPr/>
          <p:nvPr/>
        </p:nvSpPr>
        <p:spPr>
          <a:xfrm>
            <a:off x="7296822" y="3047038"/>
            <a:ext cx="3749879" cy="1171223"/>
          </a:xfrm>
          <a:prstGeom prst="bentUpArrow">
            <a:avLst>
              <a:gd name="adj1" fmla="val 14256"/>
              <a:gd name="adj2" fmla="val 19628"/>
              <a:gd name="adj3" fmla="val 25000"/>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0" name="Sağ Ok 29"/>
          <p:cNvSpPr/>
          <p:nvPr/>
        </p:nvSpPr>
        <p:spPr>
          <a:xfrm rot="5400000">
            <a:off x="5000764" y="4701522"/>
            <a:ext cx="617587" cy="318781"/>
          </a:xfrm>
          <a:prstGeom prst="rightArrow">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29" name="Grup 28"/>
          <p:cNvGrpSpPr/>
          <p:nvPr/>
        </p:nvGrpSpPr>
        <p:grpSpPr>
          <a:xfrm>
            <a:off x="3265253" y="3800853"/>
            <a:ext cx="4200339" cy="992873"/>
            <a:chOff x="2789932" y="2707746"/>
            <a:chExt cx="3932905" cy="833913"/>
          </a:xfrm>
          <a:solidFill>
            <a:schemeClr val="accent1">
              <a:lumMod val="40000"/>
              <a:lumOff val="60000"/>
            </a:schemeClr>
          </a:solidFill>
        </p:grpSpPr>
        <p:sp>
          <p:nvSpPr>
            <p:cNvPr id="31" name="Yuvarlatılmış Dikdörtgen 30"/>
            <p:cNvSpPr/>
            <p:nvPr/>
          </p:nvSpPr>
          <p:spPr>
            <a:xfrm>
              <a:off x="2789932" y="2707746"/>
              <a:ext cx="3932905" cy="833913"/>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Yuvarlatılmış Dikdörtgen 4"/>
            <p:cNvSpPr/>
            <p:nvPr/>
          </p:nvSpPr>
          <p:spPr>
            <a:xfrm>
              <a:off x="2814356" y="2732170"/>
              <a:ext cx="3884057" cy="78506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4765" tIns="24765" rIns="24765" bIns="24765" numCol="1" spcCol="1270" anchor="ctr" anchorCtr="0">
              <a:noAutofit/>
            </a:bodyPr>
            <a:lstStyle/>
            <a:p>
              <a:pPr defTabSz="623722">
                <a:spcBef>
                  <a:spcPct val="0"/>
                </a:spcBef>
                <a:spcAft>
                  <a:spcPct val="35000"/>
                </a:spcAft>
              </a:pPr>
              <a:r>
                <a:rPr lang="tr-TR" sz="1400" dirty="0">
                  <a:solidFill>
                    <a:schemeClr val="tx1"/>
                  </a:solidFill>
                </a:rPr>
                <a:t>Güncel Görev Çalışma Usul ve Esaslarının web sayfasında yer alması</a:t>
              </a:r>
              <a:endParaRPr lang="tr-TR" sz="1400" kern="0" dirty="0">
                <a:solidFill>
                  <a:schemeClr val="tx1"/>
                </a:solidFill>
                <a:cs typeface="Arial" panose="020B0604020202020204" pitchFamily="34" charset="0"/>
              </a:endParaRPr>
            </a:p>
          </p:txBody>
        </p:sp>
      </p:grpSp>
      <p:grpSp>
        <p:nvGrpSpPr>
          <p:cNvPr id="33" name="Grup 32"/>
          <p:cNvGrpSpPr/>
          <p:nvPr/>
        </p:nvGrpSpPr>
        <p:grpSpPr>
          <a:xfrm>
            <a:off x="637563" y="2448759"/>
            <a:ext cx="4203421" cy="974211"/>
            <a:chOff x="308522" y="1602236"/>
            <a:chExt cx="3932905" cy="833913"/>
          </a:xfrm>
          <a:solidFill>
            <a:schemeClr val="accent1">
              <a:lumMod val="40000"/>
              <a:lumOff val="60000"/>
            </a:schemeClr>
          </a:solidFill>
        </p:grpSpPr>
        <p:sp>
          <p:nvSpPr>
            <p:cNvPr id="34" name="Yuvarlatılmış Dikdörtgen 33"/>
            <p:cNvSpPr/>
            <p:nvPr/>
          </p:nvSpPr>
          <p:spPr>
            <a:xfrm>
              <a:off x="308522" y="1602236"/>
              <a:ext cx="3932905" cy="833913"/>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5" name="Yuvarlatılmış Dikdörtgen 4"/>
            <p:cNvSpPr/>
            <p:nvPr/>
          </p:nvSpPr>
          <p:spPr>
            <a:xfrm>
              <a:off x="332946" y="1626660"/>
              <a:ext cx="3884057" cy="78506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4765" tIns="24765" rIns="24765" bIns="24765" numCol="1" spcCol="1270" anchor="ctr" anchorCtr="0">
              <a:noAutofit/>
            </a:bodyPr>
            <a:lstStyle/>
            <a:p>
              <a:r>
                <a:rPr lang="tr-TR" sz="1300" b="1" u="sng" kern="0" dirty="0">
                  <a:solidFill>
                    <a:schemeClr val="tx1"/>
                  </a:solidFill>
                  <a:cs typeface="Arial" panose="020B0604020202020204" pitchFamily="34" charset="0"/>
                </a:rPr>
                <a:t>Misyon, organizasyon yapısı ve görevler: </a:t>
              </a:r>
              <a:r>
                <a:rPr lang="tr-TR" sz="1300" kern="0" dirty="0">
                  <a:solidFill>
                    <a:schemeClr val="tx1"/>
                  </a:solidFill>
                  <a:cs typeface="Arial" panose="020B0604020202020204" pitchFamily="34" charset="0"/>
                </a:rPr>
                <a:t>İdarelerin misyonu ile birimlerin ve personelin görev tanımları yazılı olarak belirlenmeli, personele duyurulmalı ve idarede uygun bir organizasyon yapısı oluşturulmalıdır.</a:t>
              </a:r>
              <a:endParaRPr lang="tr-TR" sz="1300" dirty="0">
                <a:solidFill>
                  <a:schemeClr val="tx1"/>
                </a:solidFill>
              </a:endParaRPr>
            </a:p>
          </p:txBody>
        </p:sp>
      </p:grpSp>
      <p:grpSp>
        <p:nvGrpSpPr>
          <p:cNvPr id="36" name="Grup 35"/>
          <p:cNvGrpSpPr/>
          <p:nvPr/>
        </p:nvGrpSpPr>
        <p:grpSpPr>
          <a:xfrm>
            <a:off x="5717277" y="2448759"/>
            <a:ext cx="3932905" cy="833913"/>
            <a:chOff x="5144085" y="1608315"/>
            <a:chExt cx="3932905" cy="833913"/>
          </a:xfrm>
          <a:solidFill>
            <a:schemeClr val="accent1">
              <a:lumMod val="40000"/>
              <a:lumOff val="60000"/>
            </a:schemeClr>
          </a:solidFill>
        </p:grpSpPr>
        <p:sp>
          <p:nvSpPr>
            <p:cNvPr id="37" name="Yuvarlatılmış Dikdörtgen 36"/>
            <p:cNvSpPr/>
            <p:nvPr/>
          </p:nvSpPr>
          <p:spPr>
            <a:xfrm>
              <a:off x="5144085" y="1608315"/>
              <a:ext cx="3932905" cy="833913"/>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8" name="Yuvarlatılmış Dikdörtgen 4"/>
            <p:cNvSpPr/>
            <p:nvPr/>
          </p:nvSpPr>
          <p:spPr>
            <a:xfrm>
              <a:off x="5168509" y="1632739"/>
              <a:ext cx="3884057" cy="78506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4765" tIns="24765" rIns="24765" bIns="24765" numCol="1" spcCol="1270" anchor="ctr" anchorCtr="0">
              <a:noAutofit/>
            </a:bodyPr>
            <a:lstStyle/>
            <a:p>
              <a:pPr defTabSz="577850">
                <a:spcBef>
                  <a:spcPct val="0"/>
                </a:spcBef>
                <a:spcAft>
                  <a:spcPct val="35000"/>
                </a:spcAft>
              </a:pPr>
              <a:r>
                <a:rPr lang="tr-TR" sz="1300" dirty="0">
                  <a:solidFill>
                    <a:schemeClr val="tx1"/>
                  </a:solidFill>
                </a:rPr>
                <a:t>Misyonun gerçekleştirilmesini sağlamak üzere idare birimleri ve alt birimlerince yürütülecek görevler yazılı olarak tanımlanmalı ve duyurulmalıdır.</a:t>
              </a:r>
              <a:endParaRPr lang="tr-TR" sz="1300" kern="1200" dirty="0">
                <a:solidFill>
                  <a:schemeClr val="tx1"/>
                </a:solidFill>
              </a:endParaRPr>
            </a:p>
          </p:txBody>
        </p:sp>
      </p:grpSp>
      <p:grpSp>
        <p:nvGrpSpPr>
          <p:cNvPr id="39" name="Grup 38"/>
          <p:cNvGrpSpPr/>
          <p:nvPr/>
        </p:nvGrpSpPr>
        <p:grpSpPr>
          <a:xfrm>
            <a:off x="3571195" y="1314643"/>
            <a:ext cx="3476727" cy="624093"/>
            <a:chOff x="3007503" y="447631"/>
            <a:chExt cx="3476727" cy="624093"/>
          </a:xfrm>
        </p:grpSpPr>
        <p:sp>
          <p:nvSpPr>
            <p:cNvPr id="40" name="Oval 39"/>
            <p:cNvSpPr/>
            <p:nvPr/>
          </p:nvSpPr>
          <p:spPr>
            <a:xfrm>
              <a:off x="3007503" y="447631"/>
              <a:ext cx="3476727" cy="62409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1" name="Oval 4"/>
            <p:cNvSpPr/>
            <p:nvPr/>
          </p:nvSpPr>
          <p:spPr>
            <a:xfrm>
              <a:off x="3516658" y="539027"/>
              <a:ext cx="2458417" cy="4413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tr-TR" sz="2200" kern="1200" dirty="0">
                  <a:solidFill>
                    <a:schemeClr val="tx1"/>
                  </a:solidFill>
                </a:rPr>
                <a:t>(KOS) Kontrol Ortamı</a:t>
              </a:r>
            </a:p>
          </p:txBody>
        </p:sp>
      </p:grpSp>
      <p:sp>
        <p:nvSpPr>
          <p:cNvPr id="42" name="Sağ Ok 41"/>
          <p:cNvSpPr/>
          <p:nvPr/>
        </p:nvSpPr>
        <p:spPr>
          <a:xfrm rot="16200000">
            <a:off x="4425496" y="2791634"/>
            <a:ext cx="1699656" cy="318781"/>
          </a:xfrm>
          <a:prstGeom prst="rightArrow">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48" name="Grup 47">
            <a:extLst>
              <a:ext uri="{FF2B5EF4-FFF2-40B4-BE49-F238E27FC236}">
                <a16:creationId xmlns:a16="http://schemas.microsoft.com/office/drawing/2014/main" id="{ABC11FB8-B172-4CCC-A770-E2F17B46D08C}"/>
              </a:ext>
            </a:extLst>
          </p:cNvPr>
          <p:cNvGrpSpPr/>
          <p:nvPr/>
        </p:nvGrpSpPr>
        <p:grpSpPr>
          <a:xfrm>
            <a:off x="8859047" y="5094555"/>
            <a:ext cx="1582267" cy="463034"/>
            <a:chOff x="703391" y="135402"/>
            <a:chExt cx="914408" cy="459628"/>
          </a:xfrm>
          <a:scene3d>
            <a:camera prst="orthographicFront">
              <a:rot lat="0" lon="0" rev="0"/>
            </a:camera>
            <a:lightRig rig="balanced" dir="t">
              <a:rot lat="0" lon="0" rev="8700000"/>
            </a:lightRig>
          </a:scene3d>
        </p:grpSpPr>
        <p:sp>
          <p:nvSpPr>
            <p:cNvPr id="49" name="Dikdörtgen: Yuvarlatılmış Köşeler 12">
              <a:extLst>
                <a:ext uri="{FF2B5EF4-FFF2-40B4-BE49-F238E27FC236}">
                  <a16:creationId xmlns:a16="http://schemas.microsoft.com/office/drawing/2014/main" id="{79D2E1C6-B296-44C3-AC1B-D105566B396B}"/>
                </a:ext>
              </a:extLst>
            </p:cNvPr>
            <p:cNvSpPr/>
            <p:nvPr/>
          </p:nvSpPr>
          <p:spPr>
            <a:xfrm>
              <a:off x="703391" y="135402"/>
              <a:ext cx="914408" cy="459628"/>
            </a:xfrm>
            <a:prstGeom prst="roundRect">
              <a:avLst/>
            </a:prstGeom>
            <a:ln>
              <a:noFill/>
            </a:ln>
            <a:effectLst>
              <a:outerShdw blurRad="44450" dist="27940" dir="5400000" algn="ctr">
                <a:srgbClr val="000000">
                  <a:alpha val="32000"/>
                </a:srgbClr>
              </a:outerShdw>
            </a:effectLst>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0" name="Dikdörtgen: Yuvarlatılmış Köşeler 4">
              <a:extLst>
                <a:ext uri="{FF2B5EF4-FFF2-40B4-BE49-F238E27FC236}">
                  <a16:creationId xmlns:a16="http://schemas.microsoft.com/office/drawing/2014/main" id="{A6E10D70-53A9-4A8D-8530-C87F9621B297}"/>
                </a:ext>
              </a:extLst>
            </p:cNvPr>
            <p:cNvSpPr txBox="1"/>
            <p:nvPr/>
          </p:nvSpPr>
          <p:spPr>
            <a:xfrm>
              <a:off x="725828" y="157839"/>
              <a:ext cx="869534" cy="414754"/>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141" tIns="60141" rIns="60141" bIns="60141" numCol="1" spcCol="1270" anchor="ctr" anchorCtr="0">
              <a:noAutofit/>
            </a:bodyPr>
            <a:lstStyle/>
            <a:p>
              <a:pPr algn="ctr" defTabSz="701688">
                <a:lnSpc>
                  <a:spcPct val="90000"/>
                </a:lnSpc>
                <a:spcBef>
                  <a:spcPct val="0"/>
                </a:spcBef>
                <a:spcAft>
                  <a:spcPct val="35000"/>
                </a:spcAft>
              </a:pPr>
              <a:r>
                <a:rPr lang="tr-TR" sz="1579" dirty="0"/>
                <a:t>Eylem Dönemi</a:t>
              </a:r>
            </a:p>
          </p:txBody>
        </p:sp>
      </p:grpSp>
      <p:sp>
        <p:nvSpPr>
          <p:cNvPr id="45" name="Unvan 1">
            <a:extLst>
              <a:ext uri="{FF2B5EF4-FFF2-40B4-BE49-F238E27FC236}">
                <a16:creationId xmlns:a16="http://schemas.microsoft.com/office/drawing/2014/main" id="{2F02F8F9-EA86-44E4-962C-310500CD4201}"/>
              </a:ext>
            </a:extLst>
          </p:cNvPr>
          <p:cNvSpPr txBox="1">
            <a:spLocks/>
          </p:cNvSpPr>
          <p:nvPr/>
        </p:nvSpPr>
        <p:spPr>
          <a:xfrm>
            <a:off x="1250201" y="477951"/>
            <a:ext cx="3476727" cy="311755"/>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1600" b="1" dirty="0">
                <a:solidFill>
                  <a:schemeClr val="bg1"/>
                </a:solidFill>
                <a:latin typeface="Verdana" panose="020B0604030504040204" pitchFamily="34" charset="0"/>
                <a:ea typeface="Verdana" panose="020B0604030504040204" pitchFamily="34" charset="0"/>
              </a:rPr>
              <a:t>1. Çeyrek Dönem Eylemleri</a:t>
            </a:r>
          </a:p>
        </p:txBody>
      </p:sp>
    </p:spTree>
    <p:extLst>
      <p:ext uri="{BB962C8B-B14F-4D97-AF65-F5344CB8AC3E}">
        <p14:creationId xmlns:p14="http://schemas.microsoft.com/office/powerpoint/2010/main" val="1110952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4" presetClass="entr" presetSubtype="10"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randombar(horizontal)">
                                      <p:cBhvr>
                                        <p:cTn id="10" dur="500"/>
                                        <p:tgtEl>
                                          <p:spTgt spid="39"/>
                                        </p:tgtEl>
                                      </p:cBhvr>
                                    </p:animEffect>
                                  </p:childTnLst>
                                </p:cTn>
                              </p:par>
                            </p:childTnLst>
                          </p:cTn>
                        </p:par>
                        <p:par>
                          <p:cTn id="11" fill="hold">
                            <p:stCondLst>
                              <p:cond delay="500"/>
                            </p:stCondLst>
                            <p:childTnLst>
                              <p:par>
                                <p:cTn id="12" presetID="1" presetClass="entr" presetSubtype="0" fill="hold" nodeType="afterEffect">
                                  <p:stCondLst>
                                    <p:cond delay="500"/>
                                  </p:stCondLst>
                                  <p:childTnLst>
                                    <p:set>
                                      <p:cBhvr>
                                        <p:cTn id="13" dur="1" fill="hold">
                                          <p:stCondLst>
                                            <p:cond delay="0"/>
                                          </p:stCondLst>
                                        </p:cTn>
                                        <p:tgtEl>
                                          <p:spTgt spid="13"/>
                                        </p:tgtEl>
                                        <p:attrNameLst>
                                          <p:attrName>style.visibility</p:attrName>
                                        </p:attrNameLst>
                                      </p:cBhvr>
                                      <p:to>
                                        <p:strVal val="visible"/>
                                      </p:to>
                                    </p:set>
                                  </p:childTnLst>
                                </p:cTn>
                              </p:par>
                              <p:par>
                                <p:cTn id="14" presetID="14" presetClass="entr" presetSubtype="10" fill="hold" nodeType="withEffect">
                                  <p:stCondLst>
                                    <p:cond delay="500"/>
                                  </p:stCondLst>
                                  <p:childTnLst>
                                    <p:set>
                                      <p:cBhvr>
                                        <p:cTn id="15" dur="1" fill="hold">
                                          <p:stCondLst>
                                            <p:cond delay="0"/>
                                          </p:stCondLst>
                                        </p:cTn>
                                        <p:tgtEl>
                                          <p:spTgt spid="33"/>
                                        </p:tgtEl>
                                        <p:attrNameLst>
                                          <p:attrName>style.visibility</p:attrName>
                                        </p:attrNameLst>
                                      </p:cBhvr>
                                      <p:to>
                                        <p:strVal val="visible"/>
                                      </p:to>
                                    </p:set>
                                    <p:animEffect transition="in" filter="randombar(horizontal)">
                                      <p:cBhvr>
                                        <p:cTn id="16" dur="500"/>
                                        <p:tgtEl>
                                          <p:spTgt spid="33"/>
                                        </p:tgtEl>
                                      </p:cBhvr>
                                    </p:animEffect>
                                  </p:childTnLst>
                                </p:cTn>
                              </p:par>
                              <p:par>
                                <p:cTn id="17" presetID="14" presetClass="entr" presetSubtype="10" fill="hold" grpId="0" nodeType="withEffect">
                                  <p:stCondLst>
                                    <p:cond delay="500"/>
                                  </p:stCondLst>
                                  <p:childTnLst>
                                    <p:set>
                                      <p:cBhvr>
                                        <p:cTn id="18" dur="1" fill="hold">
                                          <p:stCondLst>
                                            <p:cond delay="0"/>
                                          </p:stCondLst>
                                        </p:cTn>
                                        <p:tgtEl>
                                          <p:spTgt spid="44"/>
                                        </p:tgtEl>
                                        <p:attrNameLst>
                                          <p:attrName>style.visibility</p:attrName>
                                        </p:attrNameLst>
                                      </p:cBhvr>
                                      <p:to>
                                        <p:strVal val="visible"/>
                                      </p:to>
                                    </p:set>
                                    <p:animEffect transition="in" filter="randombar(horizontal)">
                                      <p:cBhvr>
                                        <p:cTn id="19" dur="500"/>
                                        <p:tgtEl>
                                          <p:spTgt spid="44"/>
                                        </p:tgtEl>
                                      </p:cBhvr>
                                    </p:animEffect>
                                  </p:childTnLst>
                                </p:cTn>
                              </p:par>
                            </p:childTnLst>
                          </p:cTn>
                        </p:par>
                        <p:par>
                          <p:cTn id="20" fill="hold">
                            <p:stCondLst>
                              <p:cond delay="1500"/>
                            </p:stCondLst>
                            <p:childTnLst>
                              <p:par>
                                <p:cTn id="21" presetID="1" presetClass="entr" presetSubtype="0" fill="hold" nodeType="afterEffect">
                                  <p:stCondLst>
                                    <p:cond delay="1000"/>
                                  </p:stCondLst>
                                  <p:childTnLst>
                                    <p:set>
                                      <p:cBhvr>
                                        <p:cTn id="22" dur="1" fill="hold">
                                          <p:stCondLst>
                                            <p:cond delay="0"/>
                                          </p:stCondLst>
                                        </p:cTn>
                                        <p:tgtEl>
                                          <p:spTgt spid="16"/>
                                        </p:tgtEl>
                                        <p:attrNameLst>
                                          <p:attrName>style.visibility</p:attrName>
                                        </p:attrNameLst>
                                      </p:cBhvr>
                                      <p:to>
                                        <p:strVal val="visible"/>
                                      </p:to>
                                    </p:set>
                                  </p:childTnLst>
                                </p:cTn>
                              </p:par>
                              <p:par>
                                <p:cTn id="23" presetID="14" presetClass="entr" presetSubtype="10" fill="hold" nodeType="withEffect">
                                  <p:stCondLst>
                                    <p:cond delay="1000"/>
                                  </p:stCondLst>
                                  <p:childTnLst>
                                    <p:set>
                                      <p:cBhvr>
                                        <p:cTn id="24" dur="1" fill="hold">
                                          <p:stCondLst>
                                            <p:cond delay="0"/>
                                          </p:stCondLst>
                                        </p:cTn>
                                        <p:tgtEl>
                                          <p:spTgt spid="36"/>
                                        </p:tgtEl>
                                        <p:attrNameLst>
                                          <p:attrName>style.visibility</p:attrName>
                                        </p:attrNameLst>
                                      </p:cBhvr>
                                      <p:to>
                                        <p:strVal val="visible"/>
                                      </p:to>
                                    </p:set>
                                    <p:animEffect transition="in" filter="randombar(horizontal)">
                                      <p:cBhvr>
                                        <p:cTn id="25" dur="500"/>
                                        <p:tgtEl>
                                          <p:spTgt spid="36"/>
                                        </p:tgtEl>
                                      </p:cBhvr>
                                    </p:animEffect>
                                  </p:childTnLst>
                                </p:cTn>
                              </p:par>
                              <p:par>
                                <p:cTn id="26" presetID="14" presetClass="entr" presetSubtype="10" fill="hold" grpId="0" nodeType="withEffect">
                                  <p:stCondLst>
                                    <p:cond delay="1000"/>
                                  </p:stCondLst>
                                  <p:childTnLst>
                                    <p:set>
                                      <p:cBhvr>
                                        <p:cTn id="27" dur="1" fill="hold">
                                          <p:stCondLst>
                                            <p:cond delay="0"/>
                                          </p:stCondLst>
                                        </p:cTn>
                                        <p:tgtEl>
                                          <p:spTgt spid="43"/>
                                        </p:tgtEl>
                                        <p:attrNameLst>
                                          <p:attrName>style.visibility</p:attrName>
                                        </p:attrNameLst>
                                      </p:cBhvr>
                                      <p:to>
                                        <p:strVal val="visible"/>
                                      </p:to>
                                    </p:set>
                                    <p:animEffect transition="in" filter="randombar(horizontal)">
                                      <p:cBhvr>
                                        <p:cTn id="28" dur="500"/>
                                        <p:tgtEl>
                                          <p:spTgt spid="43"/>
                                        </p:tgtEl>
                                      </p:cBhvr>
                                    </p:animEffect>
                                  </p:childTnLst>
                                </p:cTn>
                              </p:par>
                            </p:childTnLst>
                          </p:cTn>
                        </p:par>
                        <p:par>
                          <p:cTn id="29" fill="hold">
                            <p:stCondLst>
                              <p:cond delay="3000"/>
                            </p:stCondLst>
                            <p:childTnLst>
                              <p:par>
                                <p:cTn id="30" presetID="1" presetClass="entr" presetSubtype="0" fill="hold" grpId="0" nodeType="afterEffect">
                                  <p:stCondLst>
                                    <p:cond delay="1000"/>
                                  </p:stCondLst>
                                  <p:childTnLst>
                                    <p:set>
                                      <p:cBhvr>
                                        <p:cTn id="31" dur="1" fill="hold">
                                          <p:stCondLst>
                                            <p:cond delay="0"/>
                                          </p:stCondLst>
                                        </p:cTn>
                                        <p:tgtEl>
                                          <p:spTgt spid="19"/>
                                        </p:tgtEl>
                                        <p:attrNameLst>
                                          <p:attrName>style.visibility</p:attrName>
                                        </p:attrNameLst>
                                      </p:cBhvr>
                                      <p:to>
                                        <p:strVal val="visible"/>
                                      </p:to>
                                    </p:set>
                                  </p:childTnLst>
                                </p:cTn>
                              </p:par>
                              <p:par>
                                <p:cTn id="32" presetID="14" presetClass="entr" presetSubtype="10" fill="hold" nodeType="withEffect">
                                  <p:stCondLst>
                                    <p:cond delay="1000"/>
                                  </p:stCondLst>
                                  <p:childTnLst>
                                    <p:set>
                                      <p:cBhvr>
                                        <p:cTn id="33" dur="1" fill="hold">
                                          <p:stCondLst>
                                            <p:cond delay="0"/>
                                          </p:stCondLst>
                                        </p:cTn>
                                        <p:tgtEl>
                                          <p:spTgt spid="29"/>
                                        </p:tgtEl>
                                        <p:attrNameLst>
                                          <p:attrName>style.visibility</p:attrName>
                                        </p:attrNameLst>
                                      </p:cBhvr>
                                      <p:to>
                                        <p:strVal val="visible"/>
                                      </p:to>
                                    </p:set>
                                    <p:animEffect transition="in" filter="randombar(horizontal)">
                                      <p:cBhvr>
                                        <p:cTn id="34" dur="500"/>
                                        <p:tgtEl>
                                          <p:spTgt spid="29"/>
                                        </p:tgtEl>
                                      </p:cBhvr>
                                    </p:animEffect>
                                  </p:childTnLst>
                                </p:cTn>
                              </p:par>
                              <p:par>
                                <p:cTn id="35" presetID="14" presetClass="entr" presetSubtype="10" fill="hold" grpId="0" nodeType="withEffect">
                                  <p:stCondLst>
                                    <p:cond delay="1000"/>
                                  </p:stCondLst>
                                  <p:childTnLst>
                                    <p:set>
                                      <p:cBhvr>
                                        <p:cTn id="36" dur="1" fill="hold">
                                          <p:stCondLst>
                                            <p:cond delay="0"/>
                                          </p:stCondLst>
                                        </p:cTn>
                                        <p:tgtEl>
                                          <p:spTgt spid="42"/>
                                        </p:tgtEl>
                                        <p:attrNameLst>
                                          <p:attrName>style.visibility</p:attrName>
                                        </p:attrNameLst>
                                      </p:cBhvr>
                                      <p:to>
                                        <p:strVal val="visible"/>
                                      </p:to>
                                    </p:set>
                                    <p:animEffect transition="in" filter="randombar(horizontal)">
                                      <p:cBhvr>
                                        <p:cTn id="37" dur="500"/>
                                        <p:tgtEl>
                                          <p:spTgt spid="42"/>
                                        </p:tgtEl>
                                      </p:cBhvr>
                                    </p:animEffect>
                                  </p:childTnLst>
                                </p:cTn>
                              </p:par>
                            </p:childTnLst>
                          </p:cTn>
                        </p:par>
                        <p:par>
                          <p:cTn id="38" fill="hold">
                            <p:stCondLst>
                              <p:cond delay="4500"/>
                            </p:stCondLst>
                            <p:childTnLst>
                              <p:par>
                                <p:cTn id="39" presetID="1" presetClass="entr" presetSubtype="0" fill="hold" grpId="0" nodeType="afterEffect">
                                  <p:stCondLst>
                                    <p:cond delay="1000"/>
                                  </p:stCondLst>
                                  <p:childTnLst>
                                    <p:set>
                                      <p:cBhvr>
                                        <p:cTn id="40" dur="1" fill="hold">
                                          <p:stCondLst>
                                            <p:cond delay="0"/>
                                          </p:stCondLst>
                                        </p:cTn>
                                        <p:tgtEl>
                                          <p:spTgt spid="21"/>
                                        </p:tgtEl>
                                        <p:attrNameLst>
                                          <p:attrName>style.visibility</p:attrName>
                                        </p:attrNameLst>
                                      </p:cBhvr>
                                      <p:to>
                                        <p:strVal val="visible"/>
                                      </p:to>
                                    </p:set>
                                  </p:childTnLst>
                                </p:cTn>
                              </p:par>
                              <p:par>
                                <p:cTn id="41" presetID="14" presetClass="entr" presetSubtype="10" fill="hold" grpId="0" nodeType="withEffect">
                                  <p:stCondLst>
                                    <p:cond delay="1000"/>
                                  </p:stCondLst>
                                  <p:childTnLst>
                                    <p:set>
                                      <p:cBhvr>
                                        <p:cTn id="42" dur="1" fill="hold">
                                          <p:stCondLst>
                                            <p:cond delay="0"/>
                                          </p:stCondLst>
                                        </p:cTn>
                                        <p:tgtEl>
                                          <p:spTgt spid="20"/>
                                        </p:tgtEl>
                                        <p:attrNameLst>
                                          <p:attrName>style.visibility</p:attrName>
                                        </p:attrNameLst>
                                      </p:cBhvr>
                                      <p:to>
                                        <p:strVal val="visible"/>
                                      </p:to>
                                    </p:set>
                                    <p:animEffect transition="in" filter="randombar(horizontal)">
                                      <p:cBhvr>
                                        <p:cTn id="43" dur="500"/>
                                        <p:tgtEl>
                                          <p:spTgt spid="20"/>
                                        </p:tgtEl>
                                      </p:cBhvr>
                                    </p:animEffect>
                                  </p:childTnLst>
                                </p:cTn>
                              </p:par>
                              <p:par>
                                <p:cTn id="44" presetID="14" presetClass="entr" presetSubtype="10" fill="hold" grpId="0" nodeType="withEffect">
                                  <p:stCondLst>
                                    <p:cond delay="1000"/>
                                  </p:stCondLst>
                                  <p:childTnLst>
                                    <p:set>
                                      <p:cBhvr>
                                        <p:cTn id="45" dur="1" fill="hold">
                                          <p:stCondLst>
                                            <p:cond delay="0"/>
                                          </p:stCondLst>
                                        </p:cTn>
                                        <p:tgtEl>
                                          <p:spTgt spid="30"/>
                                        </p:tgtEl>
                                        <p:attrNameLst>
                                          <p:attrName>style.visibility</p:attrName>
                                        </p:attrNameLst>
                                      </p:cBhvr>
                                      <p:to>
                                        <p:strVal val="visible"/>
                                      </p:to>
                                    </p:set>
                                    <p:animEffect transition="in" filter="randombar(horizontal)">
                                      <p:cBhvr>
                                        <p:cTn id="46" dur="500"/>
                                        <p:tgtEl>
                                          <p:spTgt spid="30"/>
                                        </p:tgtEl>
                                      </p:cBhvr>
                                    </p:animEffect>
                                  </p:childTnLst>
                                </p:cTn>
                              </p:par>
                            </p:childTnLst>
                          </p:cTn>
                        </p:par>
                        <p:par>
                          <p:cTn id="47" fill="hold">
                            <p:stCondLst>
                              <p:cond delay="6000"/>
                            </p:stCondLst>
                            <p:childTnLst>
                              <p:par>
                                <p:cTn id="48" presetID="14" presetClass="entr" presetSubtype="10" fill="hold" nodeType="afterEffect">
                                  <p:stCondLst>
                                    <p:cond delay="1000"/>
                                  </p:stCondLst>
                                  <p:childTnLst>
                                    <p:set>
                                      <p:cBhvr>
                                        <p:cTn id="49" dur="1" fill="hold">
                                          <p:stCondLst>
                                            <p:cond delay="0"/>
                                          </p:stCondLst>
                                        </p:cTn>
                                        <p:tgtEl>
                                          <p:spTgt spid="48"/>
                                        </p:tgtEl>
                                        <p:attrNameLst>
                                          <p:attrName>style.visibility</p:attrName>
                                        </p:attrNameLst>
                                      </p:cBhvr>
                                      <p:to>
                                        <p:strVal val="visible"/>
                                      </p:to>
                                    </p:set>
                                    <p:animEffect transition="in" filter="randombar(horizontal)">
                                      <p:cBhvr>
                                        <p:cTn id="50" dur="500"/>
                                        <p:tgtEl>
                                          <p:spTgt spid="48"/>
                                        </p:tgtEl>
                                      </p:cBhvr>
                                    </p:animEffect>
                                  </p:childTnLst>
                                </p:cTn>
                              </p:par>
                              <p:par>
                                <p:cTn id="51" presetID="14" presetClass="entr" presetSubtype="10" fill="hold" nodeType="withEffect">
                                  <p:stCondLst>
                                    <p:cond delay="1000"/>
                                  </p:stCondLst>
                                  <p:childTnLst>
                                    <p:set>
                                      <p:cBhvr>
                                        <p:cTn id="52" dur="1" fill="hold">
                                          <p:stCondLst>
                                            <p:cond delay="0"/>
                                          </p:stCondLst>
                                        </p:cTn>
                                        <p:tgtEl>
                                          <p:spTgt spid="23"/>
                                        </p:tgtEl>
                                        <p:attrNameLst>
                                          <p:attrName>style.visibility</p:attrName>
                                        </p:attrNameLst>
                                      </p:cBhvr>
                                      <p:to>
                                        <p:strVal val="visible"/>
                                      </p:to>
                                    </p:set>
                                    <p:animEffect transition="in" filter="randombar(horizontal)">
                                      <p:cBhvr>
                                        <p:cTn id="53" dur="500"/>
                                        <p:tgtEl>
                                          <p:spTgt spid="23"/>
                                        </p:tgtEl>
                                      </p:cBhvr>
                                    </p:animEffect>
                                  </p:childTnLst>
                                </p:cTn>
                              </p:par>
                            </p:childTnLst>
                          </p:cTn>
                        </p:par>
                        <p:par>
                          <p:cTn id="54" fill="hold">
                            <p:stCondLst>
                              <p:cond delay="7500"/>
                            </p:stCondLst>
                            <p:childTnLst>
                              <p:par>
                                <p:cTn id="55" presetID="14" presetClass="entr" presetSubtype="10" fill="hold" grpId="0" nodeType="afterEffect">
                                  <p:stCondLst>
                                    <p:cond delay="1000"/>
                                  </p:stCondLst>
                                  <p:childTnLst>
                                    <p:set>
                                      <p:cBhvr>
                                        <p:cTn id="56" dur="1" fill="hold">
                                          <p:stCondLst>
                                            <p:cond delay="0"/>
                                          </p:stCondLst>
                                        </p:cTn>
                                        <p:tgtEl>
                                          <p:spTgt spid="28"/>
                                        </p:tgtEl>
                                        <p:attrNameLst>
                                          <p:attrName>style.visibility</p:attrName>
                                        </p:attrNameLst>
                                      </p:cBhvr>
                                      <p:to>
                                        <p:strVal val="visible"/>
                                      </p:to>
                                    </p:set>
                                    <p:animEffect transition="in" filter="randombar(horizontal)">
                                      <p:cBhvr>
                                        <p:cTn id="57" dur="500"/>
                                        <p:tgtEl>
                                          <p:spTgt spid="28"/>
                                        </p:tgtEl>
                                      </p:cBhvr>
                                    </p:animEffect>
                                  </p:childTnLst>
                                </p:cTn>
                              </p:par>
                              <p:par>
                                <p:cTn id="58" presetID="14" presetClass="entr" presetSubtype="10" fill="hold" grpId="0" nodeType="withEffect">
                                  <p:stCondLst>
                                    <p:cond delay="1000"/>
                                  </p:stCondLst>
                                  <p:childTnLst>
                                    <p:set>
                                      <p:cBhvr>
                                        <p:cTn id="59" dur="1" fill="hold">
                                          <p:stCondLst>
                                            <p:cond delay="0"/>
                                          </p:stCondLst>
                                        </p:cTn>
                                        <p:tgtEl>
                                          <p:spTgt spid="24"/>
                                        </p:tgtEl>
                                        <p:attrNameLst>
                                          <p:attrName>style.visibility</p:attrName>
                                        </p:attrNameLst>
                                      </p:cBhvr>
                                      <p:to>
                                        <p:strVal val="visible"/>
                                      </p:to>
                                    </p:set>
                                    <p:animEffect transition="in" filter="randombar(horizontal)">
                                      <p:cBhvr>
                                        <p:cTn id="6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19" grpId="0" animBg="1"/>
      <p:bldP spid="20" grpId="0" animBg="1"/>
      <p:bldP spid="21" grpId="0" animBg="1"/>
      <p:bldP spid="24" grpId="0" animBg="1"/>
      <p:bldP spid="28" grpId="0" animBg="1"/>
      <p:bldP spid="30" grpId="0" animBg="1"/>
      <p:bldP spid="4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Sağ Ok 42"/>
          <p:cNvSpPr/>
          <p:nvPr/>
        </p:nvSpPr>
        <p:spPr>
          <a:xfrm rot="13179771">
            <a:off x="6213253" y="2031340"/>
            <a:ext cx="982893" cy="318781"/>
          </a:xfrm>
          <a:prstGeom prst="rightArrow">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4" name="Sağ Ok 43"/>
          <p:cNvSpPr/>
          <p:nvPr/>
        </p:nvSpPr>
        <p:spPr>
          <a:xfrm rot="19089559">
            <a:off x="3234536" y="2062332"/>
            <a:ext cx="1074839" cy="318781"/>
          </a:xfrm>
          <a:prstGeom prst="rightArrow">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10" name="Grup 9">
            <a:extLst>
              <a:ext uri="{FF2B5EF4-FFF2-40B4-BE49-F238E27FC236}">
                <a16:creationId xmlns:a16="http://schemas.microsoft.com/office/drawing/2014/main" id="{ABC11FB8-B172-4CCC-A770-E2F17B46D08C}"/>
              </a:ext>
            </a:extLst>
          </p:cNvPr>
          <p:cNvGrpSpPr/>
          <p:nvPr/>
        </p:nvGrpSpPr>
        <p:grpSpPr>
          <a:xfrm>
            <a:off x="4796668" y="825362"/>
            <a:ext cx="1025783" cy="463034"/>
            <a:chOff x="703391" y="135402"/>
            <a:chExt cx="914408" cy="459628"/>
          </a:xfrm>
          <a:scene3d>
            <a:camera prst="orthographicFront">
              <a:rot lat="0" lon="0" rev="0"/>
            </a:camera>
            <a:lightRig rig="balanced" dir="t">
              <a:rot lat="0" lon="0" rev="8700000"/>
            </a:lightRig>
          </a:scene3d>
        </p:grpSpPr>
        <p:sp>
          <p:nvSpPr>
            <p:cNvPr id="11" name="Dikdörtgen: Yuvarlatılmış Köşeler 12">
              <a:extLst>
                <a:ext uri="{FF2B5EF4-FFF2-40B4-BE49-F238E27FC236}">
                  <a16:creationId xmlns:a16="http://schemas.microsoft.com/office/drawing/2014/main" id="{79D2E1C6-B296-44C3-AC1B-D105566B396B}"/>
                </a:ext>
              </a:extLst>
            </p:cNvPr>
            <p:cNvSpPr/>
            <p:nvPr/>
          </p:nvSpPr>
          <p:spPr>
            <a:xfrm>
              <a:off x="703391" y="135402"/>
              <a:ext cx="914408" cy="459628"/>
            </a:xfrm>
            <a:prstGeom prst="roundRect">
              <a:avLst/>
            </a:prstGeom>
            <a:ln>
              <a:noFill/>
            </a:ln>
            <a:effectLst>
              <a:outerShdw blurRad="44450" dist="27940" dir="5400000" algn="ctr">
                <a:srgbClr val="000000">
                  <a:alpha val="32000"/>
                </a:srgbClr>
              </a:outerShdw>
            </a:effectLst>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 name="Dikdörtgen: Yuvarlatılmış Köşeler 4">
              <a:extLst>
                <a:ext uri="{FF2B5EF4-FFF2-40B4-BE49-F238E27FC236}">
                  <a16:creationId xmlns:a16="http://schemas.microsoft.com/office/drawing/2014/main" id="{A6E10D70-53A9-4A8D-8530-C87F9621B297}"/>
                </a:ext>
              </a:extLst>
            </p:cNvPr>
            <p:cNvSpPr txBox="1"/>
            <p:nvPr/>
          </p:nvSpPr>
          <p:spPr>
            <a:xfrm>
              <a:off x="725828" y="157839"/>
              <a:ext cx="869534" cy="414754"/>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141" tIns="60141" rIns="60141" bIns="60141" numCol="1" spcCol="1270" anchor="ctr" anchorCtr="0">
              <a:noAutofit/>
            </a:bodyPr>
            <a:lstStyle/>
            <a:p>
              <a:pPr algn="ctr" defTabSz="701688">
                <a:lnSpc>
                  <a:spcPct val="90000"/>
                </a:lnSpc>
                <a:spcBef>
                  <a:spcPct val="0"/>
                </a:spcBef>
                <a:spcAft>
                  <a:spcPct val="35000"/>
                </a:spcAft>
              </a:pPr>
              <a:r>
                <a:rPr lang="tr-TR" sz="1579" dirty="0"/>
                <a:t>Bileşen</a:t>
              </a:r>
            </a:p>
          </p:txBody>
        </p:sp>
      </p:grpSp>
      <p:grpSp>
        <p:nvGrpSpPr>
          <p:cNvPr id="13" name="Grup 12">
            <a:extLst>
              <a:ext uri="{FF2B5EF4-FFF2-40B4-BE49-F238E27FC236}">
                <a16:creationId xmlns:a16="http://schemas.microsoft.com/office/drawing/2014/main" id="{758DAD97-22D4-437E-8470-EBA216CC4279}"/>
              </a:ext>
            </a:extLst>
          </p:cNvPr>
          <p:cNvGrpSpPr/>
          <p:nvPr/>
        </p:nvGrpSpPr>
        <p:grpSpPr>
          <a:xfrm>
            <a:off x="597686" y="1959212"/>
            <a:ext cx="1764247" cy="463035"/>
            <a:chOff x="680956" y="135402"/>
            <a:chExt cx="936843" cy="459628"/>
          </a:xfrm>
          <a:scene3d>
            <a:camera prst="orthographicFront">
              <a:rot lat="0" lon="0" rev="0"/>
            </a:camera>
            <a:lightRig rig="balanced" dir="t">
              <a:rot lat="0" lon="0" rev="8700000"/>
            </a:lightRig>
          </a:scene3d>
        </p:grpSpPr>
        <p:sp>
          <p:nvSpPr>
            <p:cNvPr id="14" name="Dikdörtgen: Yuvarlatılmış Köşeler 16">
              <a:extLst>
                <a:ext uri="{FF2B5EF4-FFF2-40B4-BE49-F238E27FC236}">
                  <a16:creationId xmlns:a16="http://schemas.microsoft.com/office/drawing/2014/main" id="{1D434EEF-FE91-4617-B198-AA1C0246F38E}"/>
                </a:ext>
              </a:extLst>
            </p:cNvPr>
            <p:cNvSpPr/>
            <p:nvPr/>
          </p:nvSpPr>
          <p:spPr>
            <a:xfrm>
              <a:off x="703391" y="135402"/>
              <a:ext cx="914408" cy="459628"/>
            </a:xfrm>
            <a:prstGeom prst="roundRect">
              <a:avLst/>
            </a:prstGeom>
            <a:ln>
              <a:noFill/>
            </a:ln>
            <a:effectLst>
              <a:outerShdw blurRad="44450" dist="27940" dir="5400000" algn="ctr">
                <a:srgbClr val="000000">
                  <a:alpha val="32000"/>
                </a:srgbClr>
              </a:outerShdw>
            </a:effectLst>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5" name="Dikdörtgen: Yuvarlatılmış Köşeler 4">
              <a:extLst>
                <a:ext uri="{FF2B5EF4-FFF2-40B4-BE49-F238E27FC236}">
                  <a16:creationId xmlns:a16="http://schemas.microsoft.com/office/drawing/2014/main" id="{7FF3FB0D-456F-403A-9D66-CF210B3312B5}"/>
                </a:ext>
              </a:extLst>
            </p:cNvPr>
            <p:cNvSpPr txBox="1"/>
            <p:nvPr/>
          </p:nvSpPr>
          <p:spPr>
            <a:xfrm>
              <a:off x="680956" y="157839"/>
              <a:ext cx="914408" cy="414753"/>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141" tIns="60141" rIns="60141" bIns="60141" numCol="1" spcCol="1270" anchor="ctr" anchorCtr="0">
              <a:noAutofit/>
            </a:bodyPr>
            <a:lstStyle/>
            <a:p>
              <a:pPr algn="ctr" defTabSz="701688">
                <a:lnSpc>
                  <a:spcPct val="90000"/>
                </a:lnSpc>
                <a:spcBef>
                  <a:spcPct val="0"/>
                </a:spcBef>
                <a:spcAft>
                  <a:spcPct val="35000"/>
                </a:spcAft>
              </a:pPr>
              <a:r>
                <a:rPr lang="tr-TR" sz="1579" dirty="0"/>
                <a:t>Standart KOS 2</a:t>
              </a:r>
            </a:p>
          </p:txBody>
        </p:sp>
      </p:grpSp>
      <p:sp>
        <p:nvSpPr>
          <p:cNvPr id="19" name="Metin kutusu 18">
            <a:extLst>
              <a:ext uri="{FF2B5EF4-FFF2-40B4-BE49-F238E27FC236}">
                <a16:creationId xmlns:a16="http://schemas.microsoft.com/office/drawing/2014/main" id="{83FAE0BB-3CB8-43D5-AF0C-CF0E19255A38}"/>
              </a:ext>
            </a:extLst>
          </p:cNvPr>
          <p:cNvSpPr txBox="1"/>
          <p:nvPr/>
        </p:nvSpPr>
        <p:spPr>
          <a:xfrm>
            <a:off x="3293112" y="3465505"/>
            <a:ext cx="753750" cy="335348"/>
          </a:xfrm>
          <a:prstGeom prst="rect">
            <a:avLst/>
          </a:prstGeom>
          <a:solidFill>
            <a:schemeClr val="accent1">
              <a:lumMod val="75000"/>
            </a:schemeClr>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tr-TR" sz="1579" b="1" dirty="0"/>
              <a:t>E.2.7.1</a:t>
            </a:r>
          </a:p>
        </p:txBody>
      </p:sp>
      <p:grpSp>
        <p:nvGrpSpPr>
          <p:cNvPr id="16" name="Grup 15">
            <a:extLst>
              <a:ext uri="{FF2B5EF4-FFF2-40B4-BE49-F238E27FC236}">
                <a16:creationId xmlns:a16="http://schemas.microsoft.com/office/drawing/2014/main" id="{108A5627-C9ED-412C-8BCF-E8430084B3F0}"/>
              </a:ext>
            </a:extLst>
          </p:cNvPr>
          <p:cNvGrpSpPr/>
          <p:nvPr/>
        </p:nvGrpSpPr>
        <p:grpSpPr>
          <a:xfrm>
            <a:off x="7731819" y="1959659"/>
            <a:ext cx="1918364" cy="616382"/>
            <a:chOff x="680956" y="5021"/>
            <a:chExt cx="936843" cy="745631"/>
          </a:xfrm>
          <a:scene3d>
            <a:camera prst="orthographicFront">
              <a:rot lat="0" lon="0" rev="0"/>
            </a:camera>
            <a:lightRig rig="balanced" dir="t">
              <a:rot lat="0" lon="0" rev="8700000"/>
            </a:lightRig>
          </a:scene3d>
        </p:grpSpPr>
        <p:sp>
          <p:nvSpPr>
            <p:cNvPr id="17" name="Dikdörtgen: Yuvarlatılmış Köşeler 19">
              <a:extLst>
                <a:ext uri="{FF2B5EF4-FFF2-40B4-BE49-F238E27FC236}">
                  <a16:creationId xmlns:a16="http://schemas.microsoft.com/office/drawing/2014/main" id="{3F920FC9-FF54-4207-B714-D0A6AA45C405}"/>
                </a:ext>
              </a:extLst>
            </p:cNvPr>
            <p:cNvSpPr/>
            <p:nvPr/>
          </p:nvSpPr>
          <p:spPr>
            <a:xfrm>
              <a:off x="703391" y="135402"/>
              <a:ext cx="914408" cy="459628"/>
            </a:xfrm>
            <a:prstGeom prst="roundRect">
              <a:avLst/>
            </a:prstGeom>
            <a:ln>
              <a:noFill/>
            </a:ln>
            <a:effectLst>
              <a:outerShdw blurRad="44450" dist="27940" dir="5400000" algn="ctr">
                <a:srgbClr val="000000">
                  <a:alpha val="32000"/>
                </a:srgbClr>
              </a:outerShdw>
            </a:effectLst>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8" name="Dikdörtgen: Yuvarlatılmış Köşeler 4">
              <a:extLst>
                <a:ext uri="{FF2B5EF4-FFF2-40B4-BE49-F238E27FC236}">
                  <a16:creationId xmlns:a16="http://schemas.microsoft.com/office/drawing/2014/main" id="{81C819E8-E7D4-42B4-9E22-1649521B5441}"/>
                </a:ext>
              </a:extLst>
            </p:cNvPr>
            <p:cNvSpPr txBox="1"/>
            <p:nvPr/>
          </p:nvSpPr>
          <p:spPr>
            <a:xfrm>
              <a:off x="680956" y="5021"/>
              <a:ext cx="891172" cy="745631"/>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141" tIns="60141" rIns="60141" bIns="60141" numCol="1" spcCol="1270" anchor="ctr" anchorCtr="0">
              <a:noAutofit/>
            </a:bodyPr>
            <a:lstStyle/>
            <a:p>
              <a:pPr algn="ctr" defTabSz="701688">
                <a:lnSpc>
                  <a:spcPct val="90000"/>
                </a:lnSpc>
                <a:spcBef>
                  <a:spcPct val="0"/>
                </a:spcBef>
                <a:spcAft>
                  <a:spcPct val="35000"/>
                </a:spcAft>
              </a:pPr>
              <a:r>
                <a:rPr lang="tr-TR" sz="1579" dirty="0"/>
                <a:t>Genel Şart KOS 2.7</a:t>
              </a:r>
            </a:p>
          </p:txBody>
        </p:sp>
      </p:grpSp>
      <p:sp>
        <p:nvSpPr>
          <p:cNvPr id="20" name="Oval 19">
            <a:extLst>
              <a:ext uri="{FF2B5EF4-FFF2-40B4-BE49-F238E27FC236}">
                <a16:creationId xmlns:a16="http://schemas.microsoft.com/office/drawing/2014/main" id="{D007A196-DEFE-4266-A644-AF448F7EBF0C}"/>
              </a:ext>
            </a:extLst>
          </p:cNvPr>
          <p:cNvSpPr/>
          <p:nvPr/>
        </p:nvSpPr>
        <p:spPr>
          <a:xfrm>
            <a:off x="4112846" y="5179377"/>
            <a:ext cx="2425973" cy="1120523"/>
          </a:xfrm>
          <a:prstGeom prst="ellipse">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701688">
              <a:lnSpc>
                <a:spcPct val="90000"/>
              </a:lnSpc>
              <a:spcBef>
                <a:spcPct val="0"/>
              </a:spcBef>
              <a:spcAft>
                <a:spcPct val="35000"/>
              </a:spcAft>
            </a:pPr>
            <a:r>
              <a:rPr lang="tr-TR" sz="1400" dirty="0">
                <a:solidFill>
                  <a:schemeClr val="dk1">
                    <a:hueOff val="0"/>
                    <a:satOff val="0"/>
                    <a:lumOff val="0"/>
                    <a:alphaOff val="0"/>
                  </a:schemeClr>
                </a:solidFill>
              </a:rPr>
              <a:t>İl Sağlık Müdürlükleri</a:t>
            </a:r>
          </a:p>
        </p:txBody>
      </p:sp>
      <p:sp>
        <p:nvSpPr>
          <p:cNvPr id="21" name="Metin kutusu 20">
            <a:extLst>
              <a:ext uri="{FF2B5EF4-FFF2-40B4-BE49-F238E27FC236}">
                <a16:creationId xmlns:a16="http://schemas.microsoft.com/office/drawing/2014/main" id="{83FAE0BB-3CB8-43D5-AF0C-CF0E19255A38}"/>
              </a:ext>
            </a:extLst>
          </p:cNvPr>
          <p:cNvSpPr txBox="1"/>
          <p:nvPr/>
        </p:nvSpPr>
        <p:spPr>
          <a:xfrm>
            <a:off x="2721832" y="5557589"/>
            <a:ext cx="1391014" cy="335348"/>
          </a:xfrm>
          <a:prstGeom prst="rect">
            <a:avLst/>
          </a:prstGeom>
          <a:solidFill>
            <a:schemeClr val="accent1">
              <a:lumMod val="75000"/>
            </a:schemeClr>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tr-TR" sz="1579" b="1" dirty="0"/>
              <a:t>Sorumlu Birim</a:t>
            </a:r>
          </a:p>
        </p:txBody>
      </p:sp>
      <p:graphicFrame>
        <p:nvGraphicFramePr>
          <p:cNvPr id="23" name="Tablo 22">
            <a:extLst>
              <a:ext uri="{FF2B5EF4-FFF2-40B4-BE49-F238E27FC236}">
                <a16:creationId xmlns:a16="http://schemas.microsoft.com/office/drawing/2014/main" id="{426A0065-E95F-48CF-BBBC-5F2E1A724C07}"/>
              </a:ext>
            </a:extLst>
          </p:cNvPr>
          <p:cNvGraphicFramePr>
            <a:graphicFrameLocks noGrp="1"/>
          </p:cNvGraphicFramePr>
          <p:nvPr>
            <p:extLst>
              <p:ext uri="{D42A27DB-BD31-4B8C-83A1-F6EECF244321}">
                <p14:modId xmlns:p14="http://schemas.microsoft.com/office/powerpoint/2010/main" val="2836394874"/>
              </p:ext>
            </p:extLst>
          </p:nvPr>
        </p:nvGraphicFramePr>
        <p:xfrm>
          <a:off x="8738036" y="5571089"/>
          <a:ext cx="1824291" cy="484454"/>
        </p:xfrm>
        <a:graphic>
          <a:graphicData uri="http://schemas.openxmlformats.org/drawingml/2006/table">
            <a:tbl>
              <a:tblPr firstRow="1" bandRow="1">
                <a:tableStyleId>{5C22544A-7EE6-4342-B048-85BDC9FD1C3A}</a:tableStyleId>
              </a:tblPr>
              <a:tblGrid>
                <a:gridCol w="1824291">
                  <a:extLst>
                    <a:ext uri="{9D8B030D-6E8A-4147-A177-3AD203B41FA5}">
                      <a16:colId xmlns:a16="http://schemas.microsoft.com/office/drawing/2014/main" val="2600340863"/>
                    </a:ext>
                  </a:extLst>
                </a:gridCol>
              </a:tblGrid>
              <a:tr h="484454">
                <a:tc>
                  <a:txBody>
                    <a:bodyPr/>
                    <a:lstStyle/>
                    <a:p>
                      <a:pPr lvl="0"/>
                      <a:r>
                        <a:rPr lang="tr-TR" sz="1200" b="1" dirty="0">
                          <a:solidFill>
                            <a:prstClr val="black"/>
                          </a:solidFill>
                          <a:latin typeface="Arial" panose="020B0604020202020204" pitchFamily="34" charset="0"/>
                          <a:cs typeface="Arial" panose="020B0604020202020204" pitchFamily="34" charset="0"/>
                        </a:rPr>
                        <a:t>1. Çeyrek Dönem 2024</a:t>
                      </a:r>
                      <a:endParaRPr lang="tr-TR" sz="1200" b="1" dirty="0"/>
                    </a:p>
                  </a:txBody>
                  <a:tcPr marL="80189" marR="80189" marT="40094" marB="400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25995126"/>
                  </a:ext>
                </a:extLst>
              </a:tr>
            </a:tbl>
          </a:graphicData>
        </a:graphic>
      </p:graphicFrame>
      <p:sp>
        <p:nvSpPr>
          <p:cNvPr id="24" name="Dikey Kaydırma 23"/>
          <p:cNvSpPr/>
          <p:nvPr/>
        </p:nvSpPr>
        <p:spPr>
          <a:xfrm>
            <a:off x="9938756" y="1229213"/>
            <a:ext cx="1757562" cy="1791702"/>
          </a:xfrm>
          <a:prstGeom prst="verticalScroll">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400" dirty="0">
                <a:solidFill>
                  <a:schemeClr val="tx1"/>
                </a:solidFill>
              </a:rPr>
              <a:t>Üç Aylık Durum Raporu</a:t>
            </a:r>
          </a:p>
          <a:p>
            <a:r>
              <a:rPr lang="tr-TR" sz="1400" dirty="0">
                <a:solidFill>
                  <a:schemeClr val="tx1"/>
                </a:solidFill>
              </a:rPr>
              <a:t>(Her Başkanlık İçin Ayrı Ayrı)</a:t>
            </a:r>
          </a:p>
        </p:txBody>
      </p:sp>
      <p:sp>
        <p:nvSpPr>
          <p:cNvPr id="28" name="Yukarı Bükülü Ok 27"/>
          <p:cNvSpPr/>
          <p:nvPr/>
        </p:nvSpPr>
        <p:spPr>
          <a:xfrm>
            <a:off x="7296822" y="3047038"/>
            <a:ext cx="3749879" cy="1171223"/>
          </a:xfrm>
          <a:prstGeom prst="bentUpArrow">
            <a:avLst>
              <a:gd name="adj1" fmla="val 14256"/>
              <a:gd name="adj2" fmla="val 19628"/>
              <a:gd name="adj3" fmla="val 25000"/>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0" name="Sağ Ok 29"/>
          <p:cNvSpPr/>
          <p:nvPr/>
        </p:nvSpPr>
        <p:spPr>
          <a:xfrm rot="5400000">
            <a:off x="5000764" y="4701522"/>
            <a:ext cx="617587" cy="318781"/>
          </a:xfrm>
          <a:prstGeom prst="rightArrow">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29" name="Grup 28"/>
          <p:cNvGrpSpPr/>
          <p:nvPr/>
        </p:nvGrpSpPr>
        <p:grpSpPr>
          <a:xfrm>
            <a:off x="3265253" y="3800853"/>
            <a:ext cx="4200339" cy="794813"/>
            <a:chOff x="2789932" y="2707746"/>
            <a:chExt cx="3932905" cy="833913"/>
          </a:xfrm>
          <a:solidFill>
            <a:schemeClr val="accent1">
              <a:lumMod val="40000"/>
              <a:lumOff val="60000"/>
            </a:schemeClr>
          </a:solidFill>
        </p:grpSpPr>
        <p:sp>
          <p:nvSpPr>
            <p:cNvPr id="31" name="Yuvarlatılmış Dikdörtgen 30"/>
            <p:cNvSpPr/>
            <p:nvPr/>
          </p:nvSpPr>
          <p:spPr>
            <a:xfrm>
              <a:off x="2789932" y="2707746"/>
              <a:ext cx="3932905" cy="833913"/>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Yuvarlatılmış Dikdörtgen 4"/>
            <p:cNvSpPr/>
            <p:nvPr/>
          </p:nvSpPr>
          <p:spPr>
            <a:xfrm>
              <a:off x="2814356" y="2732170"/>
              <a:ext cx="3884057" cy="78506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4765" tIns="24765" rIns="24765" bIns="24765" numCol="1" spcCol="1270" anchor="ctr" anchorCtr="0">
              <a:noAutofit/>
            </a:bodyPr>
            <a:lstStyle/>
            <a:p>
              <a:pPr defTabSz="623722">
                <a:spcBef>
                  <a:spcPct val="0"/>
                </a:spcBef>
                <a:spcAft>
                  <a:spcPct val="35000"/>
                </a:spcAft>
              </a:pPr>
              <a:r>
                <a:rPr lang="tr-TR" sz="1400" b="1" u="sng" dirty="0">
                  <a:solidFill>
                    <a:schemeClr val="tx1"/>
                  </a:solidFill>
                </a:rPr>
                <a:t>Başkanlık düzeyinde</a:t>
              </a:r>
              <a:r>
                <a:rPr lang="tr-TR" sz="1400" dirty="0">
                  <a:solidFill>
                    <a:schemeClr val="tx1"/>
                  </a:solidFill>
                </a:rPr>
                <a:t> görev alanı ile ilgili Üç Aylık Durum Raporunun hazırlanması</a:t>
              </a:r>
              <a:endParaRPr lang="tr-TR" sz="1400" kern="0" dirty="0">
                <a:solidFill>
                  <a:schemeClr val="tx1"/>
                </a:solidFill>
                <a:cs typeface="Arial" panose="020B0604020202020204" pitchFamily="34" charset="0"/>
              </a:endParaRPr>
            </a:p>
          </p:txBody>
        </p:sp>
      </p:grpSp>
      <p:grpSp>
        <p:nvGrpSpPr>
          <p:cNvPr id="33" name="Grup 32"/>
          <p:cNvGrpSpPr/>
          <p:nvPr/>
        </p:nvGrpSpPr>
        <p:grpSpPr>
          <a:xfrm>
            <a:off x="587229" y="2448759"/>
            <a:ext cx="4253755" cy="833913"/>
            <a:chOff x="308522" y="1602236"/>
            <a:chExt cx="3932905" cy="833913"/>
          </a:xfrm>
          <a:solidFill>
            <a:schemeClr val="accent1">
              <a:lumMod val="40000"/>
              <a:lumOff val="60000"/>
            </a:schemeClr>
          </a:solidFill>
        </p:grpSpPr>
        <p:sp>
          <p:nvSpPr>
            <p:cNvPr id="34" name="Yuvarlatılmış Dikdörtgen 33"/>
            <p:cNvSpPr/>
            <p:nvPr/>
          </p:nvSpPr>
          <p:spPr>
            <a:xfrm>
              <a:off x="308522" y="1602236"/>
              <a:ext cx="3932905" cy="833913"/>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5" name="Yuvarlatılmış Dikdörtgen 4"/>
            <p:cNvSpPr/>
            <p:nvPr/>
          </p:nvSpPr>
          <p:spPr>
            <a:xfrm>
              <a:off x="332946" y="1626660"/>
              <a:ext cx="3884057" cy="78506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4765" tIns="24765" rIns="24765" bIns="24765" numCol="1" spcCol="1270" anchor="ctr" anchorCtr="0">
              <a:noAutofit/>
            </a:bodyPr>
            <a:lstStyle/>
            <a:p>
              <a:r>
                <a:rPr lang="tr-TR" sz="1300" b="1" u="sng" kern="0" dirty="0">
                  <a:solidFill>
                    <a:schemeClr val="tx1"/>
                  </a:solidFill>
                  <a:cs typeface="Arial" panose="020B0604020202020204" pitchFamily="34" charset="0"/>
                </a:rPr>
                <a:t>Misyon, organizasyon yapısı ve görevler: </a:t>
              </a:r>
              <a:r>
                <a:rPr lang="tr-TR" sz="1300" kern="0" dirty="0">
                  <a:solidFill>
                    <a:schemeClr val="tx1"/>
                  </a:solidFill>
                  <a:cs typeface="Arial" panose="020B0604020202020204" pitchFamily="34" charset="0"/>
                </a:rPr>
                <a:t>İdarelerin misyonu ile birimlerin ve personelin görev tanımları yazılı olarak belirlenmeli, personele duyurulmalı ve idarede uygun bir organizasyon yapısı oluşturulmalıdır.</a:t>
              </a:r>
              <a:endParaRPr lang="tr-TR" sz="1300" dirty="0">
                <a:solidFill>
                  <a:schemeClr val="tx1"/>
                </a:solidFill>
              </a:endParaRPr>
            </a:p>
          </p:txBody>
        </p:sp>
      </p:grpSp>
      <p:grpSp>
        <p:nvGrpSpPr>
          <p:cNvPr id="36" name="Grup 35"/>
          <p:cNvGrpSpPr/>
          <p:nvPr/>
        </p:nvGrpSpPr>
        <p:grpSpPr>
          <a:xfrm>
            <a:off x="5717277" y="2448759"/>
            <a:ext cx="3932905" cy="833913"/>
            <a:chOff x="5144085" y="1608315"/>
            <a:chExt cx="3932905" cy="833913"/>
          </a:xfrm>
          <a:solidFill>
            <a:schemeClr val="accent1">
              <a:lumMod val="40000"/>
              <a:lumOff val="60000"/>
            </a:schemeClr>
          </a:solidFill>
        </p:grpSpPr>
        <p:sp>
          <p:nvSpPr>
            <p:cNvPr id="37" name="Yuvarlatılmış Dikdörtgen 36"/>
            <p:cNvSpPr/>
            <p:nvPr/>
          </p:nvSpPr>
          <p:spPr>
            <a:xfrm>
              <a:off x="5144085" y="1608315"/>
              <a:ext cx="3932905" cy="833913"/>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8" name="Yuvarlatılmış Dikdörtgen 4"/>
            <p:cNvSpPr/>
            <p:nvPr/>
          </p:nvSpPr>
          <p:spPr>
            <a:xfrm>
              <a:off x="5168509" y="1632739"/>
              <a:ext cx="3884057" cy="78506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4765" tIns="24765" rIns="24765" bIns="24765" numCol="1" spcCol="1270" anchor="ctr" anchorCtr="0">
              <a:noAutofit/>
            </a:bodyPr>
            <a:lstStyle/>
            <a:p>
              <a:r>
                <a:rPr lang="tr-TR" sz="1300" b="0" u="none" dirty="0">
                  <a:solidFill>
                    <a:schemeClr val="tx1"/>
                  </a:solidFill>
                </a:rPr>
                <a:t>Her düzeydeki yöneticiler verilen görevlerin sonucunu izlemeye yönelik mekanizmalar oluşturmalıdır.</a:t>
              </a:r>
            </a:p>
          </p:txBody>
        </p:sp>
      </p:grpSp>
      <p:grpSp>
        <p:nvGrpSpPr>
          <p:cNvPr id="39" name="Grup 38"/>
          <p:cNvGrpSpPr/>
          <p:nvPr/>
        </p:nvGrpSpPr>
        <p:grpSpPr>
          <a:xfrm>
            <a:off x="3571195" y="1314643"/>
            <a:ext cx="3476727" cy="624093"/>
            <a:chOff x="3007503" y="447631"/>
            <a:chExt cx="3476727" cy="624093"/>
          </a:xfrm>
        </p:grpSpPr>
        <p:sp>
          <p:nvSpPr>
            <p:cNvPr id="40" name="Oval 39"/>
            <p:cNvSpPr/>
            <p:nvPr/>
          </p:nvSpPr>
          <p:spPr>
            <a:xfrm>
              <a:off x="3007503" y="447631"/>
              <a:ext cx="3476727" cy="62409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1" name="Oval 4"/>
            <p:cNvSpPr/>
            <p:nvPr/>
          </p:nvSpPr>
          <p:spPr>
            <a:xfrm>
              <a:off x="3516658" y="539027"/>
              <a:ext cx="2458417" cy="4413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tr-TR" sz="2200" kern="1200" dirty="0">
                  <a:solidFill>
                    <a:schemeClr val="tx1"/>
                  </a:solidFill>
                </a:rPr>
                <a:t>(KOS) Kontrol Ortamı</a:t>
              </a:r>
            </a:p>
          </p:txBody>
        </p:sp>
      </p:grpSp>
      <p:sp>
        <p:nvSpPr>
          <p:cNvPr id="42" name="Sağ Ok 41"/>
          <p:cNvSpPr/>
          <p:nvPr/>
        </p:nvSpPr>
        <p:spPr>
          <a:xfrm rot="16200000">
            <a:off x="4425496" y="2791634"/>
            <a:ext cx="1699656" cy="318781"/>
          </a:xfrm>
          <a:prstGeom prst="rightArrow">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48" name="Grup 47">
            <a:extLst>
              <a:ext uri="{FF2B5EF4-FFF2-40B4-BE49-F238E27FC236}">
                <a16:creationId xmlns:a16="http://schemas.microsoft.com/office/drawing/2014/main" id="{ABC11FB8-B172-4CCC-A770-E2F17B46D08C}"/>
              </a:ext>
            </a:extLst>
          </p:cNvPr>
          <p:cNvGrpSpPr/>
          <p:nvPr/>
        </p:nvGrpSpPr>
        <p:grpSpPr>
          <a:xfrm>
            <a:off x="8859047" y="5094555"/>
            <a:ext cx="1582267" cy="463034"/>
            <a:chOff x="703391" y="135402"/>
            <a:chExt cx="914408" cy="459628"/>
          </a:xfrm>
          <a:scene3d>
            <a:camera prst="orthographicFront">
              <a:rot lat="0" lon="0" rev="0"/>
            </a:camera>
            <a:lightRig rig="balanced" dir="t">
              <a:rot lat="0" lon="0" rev="8700000"/>
            </a:lightRig>
          </a:scene3d>
        </p:grpSpPr>
        <p:sp>
          <p:nvSpPr>
            <p:cNvPr id="49" name="Dikdörtgen: Yuvarlatılmış Köşeler 12">
              <a:extLst>
                <a:ext uri="{FF2B5EF4-FFF2-40B4-BE49-F238E27FC236}">
                  <a16:creationId xmlns:a16="http://schemas.microsoft.com/office/drawing/2014/main" id="{79D2E1C6-B296-44C3-AC1B-D105566B396B}"/>
                </a:ext>
              </a:extLst>
            </p:cNvPr>
            <p:cNvSpPr/>
            <p:nvPr/>
          </p:nvSpPr>
          <p:spPr>
            <a:xfrm>
              <a:off x="703391" y="135402"/>
              <a:ext cx="914408" cy="459628"/>
            </a:xfrm>
            <a:prstGeom prst="roundRect">
              <a:avLst/>
            </a:prstGeom>
            <a:ln>
              <a:noFill/>
            </a:ln>
            <a:effectLst>
              <a:outerShdw blurRad="44450" dist="27940" dir="5400000" algn="ctr">
                <a:srgbClr val="000000">
                  <a:alpha val="32000"/>
                </a:srgbClr>
              </a:outerShdw>
            </a:effectLst>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0" name="Dikdörtgen: Yuvarlatılmış Köşeler 4">
              <a:extLst>
                <a:ext uri="{FF2B5EF4-FFF2-40B4-BE49-F238E27FC236}">
                  <a16:creationId xmlns:a16="http://schemas.microsoft.com/office/drawing/2014/main" id="{A6E10D70-53A9-4A8D-8530-C87F9621B297}"/>
                </a:ext>
              </a:extLst>
            </p:cNvPr>
            <p:cNvSpPr txBox="1"/>
            <p:nvPr/>
          </p:nvSpPr>
          <p:spPr>
            <a:xfrm>
              <a:off x="725828" y="157839"/>
              <a:ext cx="869534" cy="414754"/>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141" tIns="60141" rIns="60141" bIns="60141" numCol="1" spcCol="1270" anchor="ctr" anchorCtr="0">
              <a:noAutofit/>
            </a:bodyPr>
            <a:lstStyle/>
            <a:p>
              <a:pPr algn="ctr" defTabSz="701688">
                <a:lnSpc>
                  <a:spcPct val="90000"/>
                </a:lnSpc>
                <a:spcBef>
                  <a:spcPct val="0"/>
                </a:spcBef>
                <a:spcAft>
                  <a:spcPct val="35000"/>
                </a:spcAft>
              </a:pPr>
              <a:r>
                <a:rPr lang="tr-TR" sz="1579" dirty="0"/>
                <a:t>Eylem Dönemi</a:t>
              </a:r>
            </a:p>
          </p:txBody>
        </p:sp>
      </p:grpSp>
      <p:sp>
        <p:nvSpPr>
          <p:cNvPr id="45" name="Unvan 1">
            <a:extLst>
              <a:ext uri="{FF2B5EF4-FFF2-40B4-BE49-F238E27FC236}">
                <a16:creationId xmlns:a16="http://schemas.microsoft.com/office/drawing/2014/main" id="{19E2A694-ADFA-49F9-9B51-734026E43DD2}"/>
              </a:ext>
            </a:extLst>
          </p:cNvPr>
          <p:cNvSpPr txBox="1">
            <a:spLocks/>
          </p:cNvSpPr>
          <p:nvPr/>
        </p:nvSpPr>
        <p:spPr>
          <a:xfrm>
            <a:off x="1250201" y="477951"/>
            <a:ext cx="3476727" cy="311755"/>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1600" b="1" dirty="0">
                <a:solidFill>
                  <a:schemeClr val="bg1"/>
                </a:solidFill>
                <a:latin typeface="Verdana" panose="020B0604030504040204" pitchFamily="34" charset="0"/>
                <a:ea typeface="Verdana" panose="020B0604030504040204" pitchFamily="34" charset="0"/>
              </a:rPr>
              <a:t>1. Çeyrek Dönem Eylemleri</a:t>
            </a:r>
          </a:p>
        </p:txBody>
      </p:sp>
    </p:spTree>
    <p:extLst>
      <p:ext uri="{BB962C8B-B14F-4D97-AF65-F5344CB8AC3E}">
        <p14:creationId xmlns:p14="http://schemas.microsoft.com/office/powerpoint/2010/main" val="3128434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4" presetClass="entr" presetSubtype="10"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randombar(horizontal)">
                                      <p:cBhvr>
                                        <p:cTn id="10" dur="500"/>
                                        <p:tgtEl>
                                          <p:spTgt spid="39"/>
                                        </p:tgtEl>
                                      </p:cBhvr>
                                    </p:animEffect>
                                  </p:childTnLst>
                                </p:cTn>
                              </p:par>
                            </p:childTnLst>
                          </p:cTn>
                        </p:par>
                        <p:par>
                          <p:cTn id="11" fill="hold">
                            <p:stCondLst>
                              <p:cond delay="500"/>
                            </p:stCondLst>
                            <p:childTnLst>
                              <p:par>
                                <p:cTn id="12" presetID="1" presetClass="entr" presetSubtype="0" fill="hold" nodeType="afterEffect">
                                  <p:stCondLst>
                                    <p:cond delay="500"/>
                                  </p:stCondLst>
                                  <p:childTnLst>
                                    <p:set>
                                      <p:cBhvr>
                                        <p:cTn id="13" dur="1" fill="hold">
                                          <p:stCondLst>
                                            <p:cond delay="0"/>
                                          </p:stCondLst>
                                        </p:cTn>
                                        <p:tgtEl>
                                          <p:spTgt spid="13"/>
                                        </p:tgtEl>
                                        <p:attrNameLst>
                                          <p:attrName>style.visibility</p:attrName>
                                        </p:attrNameLst>
                                      </p:cBhvr>
                                      <p:to>
                                        <p:strVal val="visible"/>
                                      </p:to>
                                    </p:set>
                                  </p:childTnLst>
                                </p:cTn>
                              </p:par>
                              <p:par>
                                <p:cTn id="14" presetID="14" presetClass="entr" presetSubtype="10" fill="hold" nodeType="withEffect">
                                  <p:stCondLst>
                                    <p:cond delay="500"/>
                                  </p:stCondLst>
                                  <p:childTnLst>
                                    <p:set>
                                      <p:cBhvr>
                                        <p:cTn id="15" dur="1" fill="hold">
                                          <p:stCondLst>
                                            <p:cond delay="0"/>
                                          </p:stCondLst>
                                        </p:cTn>
                                        <p:tgtEl>
                                          <p:spTgt spid="33"/>
                                        </p:tgtEl>
                                        <p:attrNameLst>
                                          <p:attrName>style.visibility</p:attrName>
                                        </p:attrNameLst>
                                      </p:cBhvr>
                                      <p:to>
                                        <p:strVal val="visible"/>
                                      </p:to>
                                    </p:set>
                                    <p:animEffect transition="in" filter="randombar(horizontal)">
                                      <p:cBhvr>
                                        <p:cTn id="16" dur="500"/>
                                        <p:tgtEl>
                                          <p:spTgt spid="33"/>
                                        </p:tgtEl>
                                      </p:cBhvr>
                                    </p:animEffect>
                                  </p:childTnLst>
                                </p:cTn>
                              </p:par>
                              <p:par>
                                <p:cTn id="17" presetID="14" presetClass="entr" presetSubtype="10" fill="hold" grpId="0" nodeType="withEffect">
                                  <p:stCondLst>
                                    <p:cond delay="500"/>
                                  </p:stCondLst>
                                  <p:childTnLst>
                                    <p:set>
                                      <p:cBhvr>
                                        <p:cTn id="18" dur="1" fill="hold">
                                          <p:stCondLst>
                                            <p:cond delay="0"/>
                                          </p:stCondLst>
                                        </p:cTn>
                                        <p:tgtEl>
                                          <p:spTgt spid="44"/>
                                        </p:tgtEl>
                                        <p:attrNameLst>
                                          <p:attrName>style.visibility</p:attrName>
                                        </p:attrNameLst>
                                      </p:cBhvr>
                                      <p:to>
                                        <p:strVal val="visible"/>
                                      </p:to>
                                    </p:set>
                                    <p:animEffect transition="in" filter="randombar(horizontal)">
                                      <p:cBhvr>
                                        <p:cTn id="19" dur="500"/>
                                        <p:tgtEl>
                                          <p:spTgt spid="44"/>
                                        </p:tgtEl>
                                      </p:cBhvr>
                                    </p:animEffect>
                                  </p:childTnLst>
                                </p:cTn>
                              </p:par>
                            </p:childTnLst>
                          </p:cTn>
                        </p:par>
                        <p:par>
                          <p:cTn id="20" fill="hold">
                            <p:stCondLst>
                              <p:cond delay="1500"/>
                            </p:stCondLst>
                            <p:childTnLst>
                              <p:par>
                                <p:cTn id="21" presetID="1" presetClass="entr" presetSubtype="0" fill="hold" nodeType="afterEffect">
                                  <p:stCondLst>
                                    <p:cond delay="1000"/>
                                  </p:stCondLst>
                                  <p:childTnLst>
                                    <p:set>
                                      <p:cBhvr>
                                        <p:cTn id="22" dur="1" fill="hold">
                                          <p:stCondLst>
                                            <p:cond delay="0"/>
                                          </p:stCondLst>
                                        </p:cTn>
                                        <p:tgtEl>
                                          <p:spTgt spid="16"/>
                                        </p:tgtEl>
                                        <p:attrNameLst>
                                          <p:attrName>style.visibility</p:attrName>
                                        </p:attrNameLst>
                                      </p:cBhvr>
                                      <p:to>
                                        <p:strVal val="visible"/>
                                      </p:to>
                                    </p:set>
                                  </p:childTnLst>
                                </p:cTn>
                              </p:par>
                              <p:par>
                                <p:cTn id="23" presetID="14" presetClass="entr" presetSubtype="10" fill="hold" nodeType="withEffect">
                                  <p:stCondLst>
                                    <p:cond delay="1000"/>
                                  </p:stCondLst>
                                  <p:childTnLst>
                                    <p:set>
                                      <p:cBhvr>
                                        <p:cTn id="24" dur="1" fill="hold">
                                          <p:stCondLst>
                                            <p:cond delay="0"/>
                                          </p:stCondLst>
                                        </p:cTn>
                                        <p:tgtEl>
                                          <p:spTgt spid="36"/>
                                        </p:tgtEl>
                                        <p:attrNameLst>
                                          <p:attrName>style.visibility</p:attrName>
                                        </p:attrNameLst>
                                      </p:cBhvr>
                                      <p:to>
                                        <p:strVal val="visible"/>
                                      </p:to>
                                    </p:set>
                                    <p:animEffect transition="in" filter="randombar(horizontal)">
                                      <p:cBhvr>
                                        <p:cTn id="25" dur="500"/>
                                        <p:tgtEl>
                                          <p:spTgt spid="36"/>
                                        </p:tgtEl>
                                      </p:cBhvr>
                                    </p:animEffect>
                                  </p:childTnLst>
                                </p:cTn>
                              </p:par>
                              <p:par>
                                <p:cTn id="26" presetID="14" presetClass="entr" presetSubtype="10" fill="hold" grpId="0" nodeType="withEffect">
                                  <p:stCondLst>
                                    <p:cond delay="1000"/>
                                  </p:stCondLst>
                                  <p:childTnLst>
                                    <p:set>
                                      <p:cBhvr>
                                        <p:cTn id="27" dur="1" fill="hold">
                                          <p:stCondLst>
                                            <p:cond delay="0"/>
                                          </p:stCondLst>
                                        </p:cTn>
                                        <p:tgtEl>
                                          <p:spTgt spid="43"/>
                                        </p:tgtEl>
                                        <p:attrNameLst>
                                          <p:attrName>style.visibility</p:attrName>
                                        </p:attrNameLst>
                                      </p:cBhvr>
                                      <p:to>
                                        <p:strVal val="visible"/>
                                      </p:to>
                                    </p:set>
                                    <p:animEffect transition="in" filter="randombar(horizontal)">
                                      <p:cBhvr>
                                        <p:cTn id="28" dur="500"/>
                                        <p:tgtEl>
                                          <p:spTgt spid="43"/>
                                        </p:tgtEl>
                                      </p:cBhvr>
                                    </p:animEffect>
                                  </p:childTnLst>
                                </p:cTn>
                              </p:par>
                            </p:childTnLst>
                          </p:cTn>
                        </p:par>
                        <p:par>
                          <p:cTn id="29" fill="hold">
                            <p:stCondLst>
                              <p:cond delay="3000"/>
                            </p:stCondLst>
                            <p:childTnLst>
                              <p:par>
                                <p:cTn id="30" presetID="1" presetClass="entr" presetSubtype="0" fill="hold" grpId="0" nodeType="afterEffect">
                                  <p:stCondLst>
                                    <p:cond delay="1000"/>
                                  </p:stCondLst>
                                  <p:childTnLst>
                                    <p:set>
                                      <p:cBhvr>
                                        <p:cTn id="31" dur="1" fill="hold">
                                          <p:stCondLst>
                                            <p:cond delay="0"/>
                                          </p:stCondLst>
                                        </p:cTn>
                                        <p:tgtEl>
                                          <p:spTgt spid="19"/>
                                        </p:tgtEl>
                                        <p:attrNameLst>
                                          <p:attrName>style.visibility</p:attrName>
                                        </p:attrNameLst>
                                      </p:cBhvr>
                                      <p:to>
                                        <p:strVal val="visible"/>
                                      </p:to>
                                    </p:set>
                                  </p:childTnLst>
                                </p:cTn>
                              </p:par>
                              <p:par>
                                <p:cTn id="32" presetID="14" presetClass="entr" presetSubtype="10" fill="hold" nodeType="withEffect">
                                  <p:stCondLst>
                                    <p:cond delay="1000"/>
                                  </p:stCondLst>
                                  <p:childTnLst>
                                    <p:set>
                                      <p:cBhvr>
                                        <p:cTn id="33" dur="1" fill="hold">
                                          <p:stCondLst>
                                            <p:cond delay="0"/>
                                          </p:stCondLst>
                                        </p:cTn>
                                        <p:tgtEl>
                                          <p:spTgt spid="29"/>
                                        </p:tgtEl>
                                        <p:attrNameLst>
                                          <p:attrName>style.visibility</p:attrName>
                                        </p:attrNameLst>
                                      </p:cBhvr>
                                      <p:to>
                                        <p:strVal val="visible"/>
                                      </p:to>
                                    </p:set>
                                    <p:animEffect transition="in" filter="randombar(horizontal)">
                                      <p:cBhvr>
                                        <p:cTn id="34" dur="500"/>
                                        <p:tgtEl>
                                          <p:spTgt spid="29"/>
                                        </p:tgtEl>
                                      </p:cBhvr>
                                    </p:animEffect>
                                  </p:childTnLst>
                                </p:cTn>
                              </p:par>
                              <p:par>
                                <p:cTn id="35" presetID="14" presetClass="entr" presetSubtype="10" fill="hold" grpId="0" nodeType="withEffect">
                                  <p:stCondLst>
                                    <p:cond delay="1000"/>
                                  </p:stCondLst>
                                  <p:childTnLst>
                                    <p:set>
                                      <p:cBhvr>
                                        <p:cTn id="36" dur="1" fill="hold">
                                          <p:stCondLst>
                                            <p:cond delay="0"/>
                                          </p:stCondLst>
                                        </p:cTn>
                                        <p:tgtEl>
                                          <p:spTgt spid="42"/>
                                        </p:tgtEl>
                                        <p:attrNameLst>
                                          <p:attrName>style.visibility</p:attrName>
                                        </p:attrNameLst>
                                      </p:cBhvr>
                                      <p:to>
                                        <p:strVal val="visible"/>
                                      </p:to>
                                    </p:set>
                                    <p:animEffect transition="in" filter="randombar(horizontal)">
                                      <p:cBhvr>
                                        <p:cTn id="37" dur="500"/>
                                        <p:tgtEl>
                                          <p:spTgt spid="42"/>
                                        </p:tgtEl>
                                      </p:cBhvr>
                                    </p:animEffect>
                                  </p:childTnLst>
                                </p:cTn>
                              </p:par>
                            </p:childTnLst>
                          </p:cTn>
                        </p:par>
                        <p:par>
                          <p:cTn id="38" fill="hold">
                            <p:stCondLst>
                              <p:cond delay="4500"/>
                            </p:stCondLst>
                            <p:childTnLst>
                              <p:par>
                                <p:cTn id="39" presetID="1" presetClass="entr" presetSubtype="0" fill="hold" grpId="0" nodeType="afterEffect">
                                  <p:stCondLst>
                                    <p:cond delay="1000"/>
                                  </p:stCondLst>
                                  <p:childTnLst>
                                    <p:set>
                                      <p:cBhvr>
                                        <p:cTn id="40" dur="1" fill="hold">
                                          <p:stCondLst>
                                            <p:cond delay="0"/>
                                          </p:stCondLst>
                                        </p:cTn>
                                        <p:tgtEl>
                                          <p:spTgt spid="21"/>
                                        </p:tgtEl>
                                        <p:attrNameLst>
                                          <p:attrName>style.visibility</p:attrName>
                                        </p:attrNameLst>
                                      </p:cBhvr>
                                      <p:to>
                                        <p:strVal val="visible"/>
                                      </p:to>
                                    </p:set>
                                  </p:childTnLst>
                                </p:cTn>
                              </p:par>
                              <p:par>
                                <p:cTn id="41" presetID="14" presetClass="entr" presetSubtype="10" fill="hold" grpId="0" nodeType="withEffect">
                                  <p:stCondLst>
                                    <p:cond delay="1000"/>
                                  </p:stCondLst>
                                  <p:childTnLst>
                                    <p:set>
                                      <p:cBhvr>
                                        <p:cTn id="42" dur="1" fill="hold">
                                          <p:stCondLst>
                                            <p:cond delay="0"/>
                                          </p:stCondLst>
                                        </p:cTn>
                                        <p:tgtEl>
                                          <p:spTgt spid="20"/>
                                        </p:tgtEl>
                                        <p:attrNameLst>
                                          <p:attrName>style.visibility</p:attrName>
                                        </p:attrNameLst>
                                      </p:cBhvr>
                                      <p:to>
                                        <p:strVal val="visible"/>
                                      </p:to>
                                    </p:set>
                                    <p:animEffect transition="in" filter="randombar(horizontal)">
                                      <p:cBhvr>
                                        <p:cTn id="43" dur="500"/>
                                        <p:tgtEl>
                                          <p:spTgt spid="20"/>
                                        </p:tgtEl>
                                      </p:cBhvr>
                                    </p:animEffect>
                                  </p:childTnLst>
                                </p:cTn>
                              </p:par>
                              <p:par>
                                <p:cTn id="44" presetID="14" presetClass="entr" presetSubtype="10" fill="hold" grpId="0" nodeType="withEffect">
                                  <p:stCondLst>
                                    <p:cond delay="1000"/>
                                  </p:stCondLst>
                                  <p:childTnLst>
                                    <p:set>
                                      <p:cBhvr>
                                        <p:cTn id="45" dur="1" fill="hold">
                                          <p:stCondLst>
                                            <p:cond delay="0"/>
                                          </p:stCondLst>
                                        </p:cTn>
                                        <p:tgtEl>
                                          <p:spTgt spid="30"/>
                                        </p:tgtEl>
                                        <p:attrNameLst>
                                          <p:attrName>style.visibility</p:attrName>
                                        </p:attrNameLst>
                                      </p:cBhvr>
                                      <p:to>
                                        <p:strVal val="visible"/>
                                      </p:to>
                                    </p:set>
                                    <p:animEffect transition="in" filter="randombar(horizontal)">
                                      <p:cBhvr>
                                        <p:cTn id="46" dur="500"/>
                                        <p:tgtEl>
                                          <p:spTgt spid="30"/>
                                        </p:tgtEl>
                                      </p:cBhvr>
                                    </p:animEffect>
                                  </p:childTnLst>
                                </p:cTn>
                              </p:par>
                            </p:childTnLst>
                          </p:cTn>
                        </p:par>
                        <p:par>
                          <p:cTn id="47" fill="hold">
                            <p:stCondLst>
                              <p:cond delay="6000"/>
                            </p:stCondLst>
                            <p:childTnLst>
                              <p:par>
                                <p:cTn id="48" presetID="14" presetClass="entr" presetSubtype="10" fill="hold" nodeType="afterEffect">
                                  <p:stCondLst>
                                    <p:cond delay="1000"/>
                                  </p:stCondLst>
                                  <p:childTnLst>
                                    <p:set>
                                      <p:cBhvr>
                                        <p:cTn id="49" dur="1" fill="hold">
                                          <p:stCondLst>
                                            <p:cond delay="0"/>
                                          </p:stCondLst>
                                        </p:cTn>
                                        <p:tgtEl>
                                          <p:spTgt spid="48"/>
                                        </p:tgtEl>
                                        <p:attrNameLst>
                                          <p:attrName>style.visibility</p:attrName>
                                        </p:attrNameLst>
                                      </p:cBhvr>
                                      <p:to>
                                        <p:strVal val="visible"/>
                                      </p:to>
                                    </p:set>
                                    <p:animEffect transition="in" filter="randombar(horizontal)">
                                      <p:cBhvr>
                                        <p:cTn id="50" dur="500"/>
                                        <p:tgtEl>
                                          <p:spTgt spid="48"/>
                                        </p:tgtEl>
                                      </p:cBhvr>
                                    </p:animEffect>
                                  </p:childTnLst>
                                </p:cTn>
                              </p:par>
                              <p:par>
                                <p:cTn id="51" presetID="14" presetClass="entr" presetSubtype="10" fill="hold" nodeType="withEffect">
                                  <p:stCondLst>
                                    <p:cond delay="1000"/>
                                  </p:stCondLst>
                                  <p:childTnLst>
                                    <p:set>
                                      <p:cBhvr>
                                        <p:cTn id="52" dur="1" fill="hold">
                                          <p:stCondLst>
                                            <p:cond delay="0"/>
                                          </p:stCondLst>
                                        </p:cTn>
                                        <p:tgtEl>
                                          <p:spTgt spid="23"/>
                                        </p:tgtEl>
                                        <p:attrNameLst>
                                          <p:attrName>style.visibility</p:attrName>
                                        </p:attrNameLst>
                                      </p:cBhvr>
                                      <p:to>
                                        <p:strVal val="visible"/>
                                      </p:to>
                                    </p:set>
                                    <p:animEffect transition="in" filter="randombar(horizontal)">
                                      <p:cBhvr>
                                        <p:cTn id="53" dur="500"/>
                                        <p:tgtEl>
                                          <p:spTgt spid="23"/>
                                        </p:tgtEl>
                                      </p:cBhvr>
                                    </p:animEffect>
                                  </p:childTnLst>
                                </p:cTn>
                              </p:par>
                            </p:childTnLst>
                          </p:cTn>
                        </p:par>
                        <p:par>
                          <p:cTn id="54" fill="hold">
                            <p:stCondLst>
                              <p:cond delay="7500"/>
                            </p:stCondLst>
                            <p:childTnLst>
                              <p:par>
                                <p:cTn id="55" presetID="14" presetClass="entr" presetSubtype="10" fill="hold" grpId="0" nodeType="afterEffect">
                                  <p:stCondLst>
                                    <p:cond delay="1000"/>
                                  </p:stCondLst>
                                  <p:childTnLst>
                                    <p:set>
                                      <p:cBhvr>
                                        <p:cTn id="56" dur="1" fill="hold">
                                          <p:stCondLst>
                                            <p:cond delay="0"/>
                                          </p:stCondLst>
                                        </p:cTn>
                                        <p:tgtEl>
                                          <p:spTgt spid="28"/>
                                        </p:tgtEl>
                                        <p:attrNameLst>
                                          <p:attrName>style.visibility</p:attrName>
                                        </p:attrNameLst>
                                      </p:cBhvr>
                                      <p:to>
                                        <p:strVal val="visible"/>
                                      </p:to>
                                    </p:set>
                                    <p:animEffect transition="in" filter="randombar(horizontal)">
                                      <p:cBhvr>
                                        <p:cTn id="57" dur="500"/>
                                        <p:tgtEl>
                                          <p:spTgt spid="28"/>
                                        </p:tgtEl>
                                      </p:cBhvr>
                                    </p:animEffect>
                                  </p:childTnLst>
                                </p:cTn>
                              </p:par>
                              <p:par>
                                <p:cTn id="58" presetID="14" presetClass="entr" presetSubtype="10" fill="hold" grpId="0" nodeType="withEffect">
                                  <p:stCondLst>
                                    <p:cond delay="1000"/>
                                  </p:stCondLst>
                                  <p:childTnLst>
                                    <p:set>
                                      <p:cBhvr>
                                        <p:cTn id="59" dur="1" fill="hold">
                                          <p:stCondLst>
                                            <p:cond delay="0"/>
                                          </p:stCondLst>
                                        </p:cTn>
                                        <p:tgtEl>
                                          <p:spTgt spid="24"/>
                                        </p:tgtEl>
                                        <p:attrNameLst>
                                          <p:attrName>style.visibility</p:attrName>
                                        </p:attrNameLst>
                                      </p:cBhvr>
                                      <p:to>
                                        <p:strVal val="visible"/>
                                      </p:to>
                                    </p:set>
                                    <p:animEffect transition="in" filter="randombar(horizontal)">
                                      <p:cBhvr>
                                        <p:cTn id="6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19" grpId="0" animBg="1"/>
      <p:bldP spid="20" grpId="0" animBg="1"/>
      <p:bldP spid="21" grpId="0" animBg="1"/>
      <p:bldP spid="24" grpId="0" animBg="1"/>
      <p:bldP spid="28" grpId="0" animBg="1"/>
      <p:bldP spid="30" grpId="0" animBg="1"/>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Sağ Ok 42"/>
          <p:cNvSpPr/>
          <p:nvPr/>
        </p:nvSpPr>
        <p:spPr>
          <a:xfrm rot="13179771">
            <a:off x="6213253" y="2031340"/>
            <a:ext cx="982893" cy="318781"/>
          </a:xfrm>
          <a:prstGeom prst="rightArrow">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4" name="Sağ Ok 43"/>
          <p:cNvSpPr/>
          <p:nvPr/>
        </p:nvSpPr>
        <p:spPr>
          <a:xfrm rot="19089559">
            <a:off x="3234536" y="2062332"/>
            <a:ext cx="1074839" cy="318781"/>
          </a:xfrm>
          <a:prstGeom prst="rightArrow">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10" name="Grup 9">
            <a:extLst>
              <a:ext uri="{FF2B5EF4-FFF2-40B4-BE49-F238E27FC236}">
                <a16:creationId xmlns:a16="http://schemas.microsoft.com/office/drawing/2014/main" id="{ABC11FB8-B172-4CCC-A770-E2F17B46D08C}"/>
              </a:ext>
            </a:extLst>
          </p:cNvPr>
          <p:cNvGrpSpPr/>
          <p:nvPr/>
        </p:nvGrpSpPr>
        <p:grpSpPr>
          <a:xfrm>
            <a:off x="4796668" y="825362"/>
            <a:ext cx="1025783" cy="463034"/>
            <a:chOff x="703391" y="135402"/>
            <a:chExt cx="914408" cy="459628"/>
          </a:xfrm>
          <a:scene3d>
            <a:camera prst="orthographicFront">
              <a:rot lat="0" lon="0" rev="0"/>
            </a:camera>
            <a:lightRig rig="balanced" dir="t">
              <a:rot lat="0" lon="0" rev="8700000"/>
            </a:lightRig>
          </a:scene3d>
        </p:grpSpPr>
        <p:sp>
          <p:nvSpPr>
            <p:cNvPr id="11" name="Dikdörtgen: Yuvarlatılmış Köşeler 12">
              <a:extLst>
                <a:ext uri="{FF2B5EF4-FFF2-40B4-BE49-F238E27FC236}">
                  <a16:creationId xmlns:a16="http://schemas.microsoft.com/office/drawing/2014/main" id="{79D2E1C6-B296-44C3-AC1B-D105566B396B}"/>
                </a:ext>
              </a:extLst>
            </p:cNvPr>
            <p:cNvSpPr/>
            <p:nvPr/>
          </p:nvSpPr>
          <p:spPr>
            <a:xfrm>
              <a:off x="703391" y="135402"/>
              <a:ext cx="914408" cy="459628"/>
            </a:xfrm>
            <a:prstGeom prst="roundRect">
              <a:avLst/>
            </a:prstGeom>
            <a:ln>
              <a:noFill/>
            </a:ln>
            <a:effectLst>
              <a:outerShdw blurRad="44450" dist="27940" dir="5400000" algn="ctr">
                <a:srgbClr val="000000">
                  <a:alpha val="32000"/>
                </a:srgbClr>
              </a:outerShdw>
            </a:effectLst>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 name="Dikdörtgen: Yuvarlatılmış Köşeler 4">
              <a:extLst>
                <a:ext uri="{FF2B5EF4-FFF2-40B4-BE49-F238E27FC236}">
                  <a16:creationId xmlns:a16="http://schemas.microsoft.com/office/drawing/2014/main" id="{A6E10D70-53A9-4A8D-8530-C87F9621B297}"/>
                </a:ext>
              </a:extLst>
            </p:cNvPr>
            <p:cNvSpPr txBox="1"/>
            <p:nvPr/>
          </p:nvSpPr>
          <p:spPr>
            <a:xfrm>
              <a:off x="725828" y="157839"/>
              <a:ext cx="869534" cy="414754"/>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141" tIns="60141" rIns="60141" bIns="60141" numCol="1" spcCol="1270" anchor="ctr" anchorCtr="0">
              <a:noAutofit/>
            </a:bodyPr>
            <a:lstStyle/>
            <a:p>
              <a:pPr algn="ctr" defTabSz="701688">
                <a:lnSpc>
                  <a:spcPct val="90000"/>
                </a:lnSpc>
                <a:spcBef>
                  <a:spcPct val="0"/>
                </a:spcBef>
                <a:spcAft>
                  <a:spcPct val="35000"/>
                </a:spcAft>
              </a:pPr>
              <a:r>
                <a:rPr lang="tr-TR" sz="1579" dirty="0"/>
                <a:t>Bileşen</a:t>
              </a:r>
            </a:p>
          </p:txBody>
        </p:sp>
      </p:grpSp>
      <p:grpSp>
        <p:nvGrpSpPr>
          <p:cNvPr id="13" name="Grup 12">
            <a:extLst>
              <a:ext uri="{FF2B5EF4-FFF2-40B4-BE49-F238E27FC236}">
                <a16:creationId xmlns:a16="http://schemas.microsoft.com/office/drawing/2014/main" id="{758DAD97-22D4-437E-8470-EBA216CC4279}"/>
              </a:ext>
            </a:extLst>
          </p:cNvPr>
          <p:cNvGrpSpPr/>
          <p:nvPr/>
        </p:nvGrpSpPr>
        <p:grpSpPr>
          <a:xfrm>
            <a:off x="597686" y="1959212"/>
            <a:ext cx="1569781" cy="463035"/>
            <a:chOff x="680956" y="135402"/>
            <a:chExt cx="936843" cy="459628"/>
          </a:xfrm>
          <a:scene3d>
            <a:camera prst="orthographicFront">
              <a:rot lat="0" lon="0" rev="0"/>
            </a:camera>
            <a:lightRig rig="balanced" dir="t">
              <a:rot lat="0" lon="0" rev="8700000"/>
            </a:lightRig>
          </a:scene3d>
        </p:grpSpPr>
        <p:sp>
          <p:nvSpPr>
            <p:cNvPr id="14" name="Dikdörtgen: Yuvarlatılmış Köşeler 16">
              <a:extLst>
                <a:ext uri="{FF2B5EF4-FFF2-40B4-BE49-F238E27FC236}">
                  <a16:creationId xmlns:a16="http://schemas.microsoft.com/office/drawing/2014/main" id="{1D434EEF-FE91-4617-B198-AA1C0246F38E}"/>
                </a:ext>
              </a:extLst>
            </p:cNvPr>
            <p:cNvSpPr/>
            <p:nvPr/>
          </p:nvSpPr>
          <p:spPr>
            <a:xfrm>
              <a:off x="703391" y="135402"/>
              <a:ext cx="914408" cy="459628"/>
            </a:xfrm>
            <a:prstGeom prst="roundRect">
              <a:avLst/>
            </a:prstGeom>
            <a:ln>
              <a:noFill/>
            </a:ln>
            <a:effectLst>
              <a:outerShdw blurRad="44450" dist="27940" dir="5400000" algn="ctr">
                <a:srgbClr val="000000">
                  <a:alpha val="32000"/>
                </a:srgbClr>
              </a:outerShdw>
            </a:effectLst>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5" name="Dikdörtgen: Yuvarlatılmış Köşeler 4">
              <a:extLst>
                <a:ext uri="{FF2B5EF4-FFF2-40B4-BE49-F238E27FC236}">
                  <a16:creationId xmlns:a16="http://schemas.microsoft.com/office/drawing/2014/main" id="{7FF3FB0D-456F-403A-9D66-CF210B3312B5}"/>
                </a:ext>
              </a:extLst>
            </p:cNvPr>
            <p:cNvSpPr txBox="1"/>
            <p:nvPr/>
          </p:nvSpPr>
          <p:spPr>
            <a:xfrm>
              <a:off x="680956" y="157839"/>
              <a:ext cx="914408" cy="414753"/>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141" tIns="60141" rIns="60141" bIns="60141" numCol="1" spcCol="1270" anchor="ctr" anchorCtr="0">
              <a:noAutofit/>
            </a:bodyPr>
            <a:lstStyle/>
            <a:p>
              <a:pPr algn="ctr" defTabSz="701688">
                <a:lnSpc>
                  <a:spcPct val="90000"/>
                </a:lnSpc>
                <a:spcBef>
                  <a:spcPct val="0"/>
                </a:spcBef>
                <a:spcAft>
                  <a:spcPct val="35000"/>
                </a:spcAft>
              </a:pPr>
              <a:r>
                <a:rPr lang="tr-TR" sz="1579" dirty="0"/>
                <a:t>Standart KOS 3</a:t>
              </a:r>
            </a:p>
          </p:txBody>
        </p:sp>
      </p:grpSp>
      <p:sp>
        <p:nvSpPr>
          <p:cNvPr id="19" name="Metin kutusu 18">
            <a:extLst>
              <a:ext uri="{FF2B5EF4-FFF2-40B4-BE49-F238E27FC236}">
                <a16:creationId xmlns:a16="http://schemas.microsoft.com/office/drawing/2014/main" id="{83FAE0BB-3CB8-43D5-AF0C-CF0E19255A38}"/>
              </a:ext>
            </a:extLst>
          </p:cNvPr>
          <p:cNvSpPr txBox="1"/>
          <p:nvPr/>
        </p:nvSpPr>
        <p:spPr>
          <a:xfrm>
            <a:off x="3293112" y="3465505"/>
            <a:ext cx="753750" cy="335348"/>
          </a:xfrm>
          <a:prstGeom prst="rect">
            <a:avLst/>
          </a:prstGeom>
          <a:solidFill>
            <a:schemeClr val="accent1">
              <a:lumMod val="75000"/>
            </a:schemeClr>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tr-TR" sz="1579" b="1" dirty="0"/>
              <a:t>E.3.5.1</a:t>
            </a:r>
          </a:p>
        </p:txBody>
      </p:sp>
      <p:grpSp>
        <p:nvGrpSpPr>
          <p:cNvPr id="16" name="Grup 15">
            <a:extLst>
              <a:ext uri="{FF2B5EF4-FFF2-40B4-BE49-F238E27FC236}">
                <a16:creationId xmlns:a16="http://schemas.microsoft.com/office/drawing/2014/main" id="{108A5627-C9ED-412C-8BCF-E8430084B3F0}"/>
              </a:ext>
            </a:extLst>
          </p:cNvPr>
          <p:cNvGrpSpPr/>
          <p:nvPr/>
        </p:nvGrpSpPr>
        <p:grpSpPr>
          <a:xfrm>
            <a:off x="7575928" y="1875121"/>
            <a:ext cx="2077983" cy="616383"/>
            <a:chOff x="-200392" y="-549557"/>
            <a:chExt cx="1833365" cy="745631"/>
          </a:xfrm>
          <a:scene3d>
            <a:camera prst="orthographicFront">
              <a:rot lat="0" lon="0" rev="0"/>
            </a:camera>
            <a:lightRig rig="balanced" dir="t">
              <a:rot lat="0" lon="0" rev="8700000"/>
            </a:lightRig>
          </a:scene3d>
        </p:grpSpPr>
        <p:sp>
          <p:nvSpPr>
            <p:cNvPr id="17" name="Dikdörtgen: Yuvarlatılmış Köşeler 19">
              <a:extLst>
                <a:ext uri="{FF2B5EF4-FFF2-40B4-BE49-F238E27FC236}">
                  <a16:creationId xmlns:a16="http://schemas.microsoft.com/office/drawing/2014/main" id="{3F920FC9-FF54-4207-B714-D0A6AA45C405}"/>
                </a:ext>
              </a:extLst>
            </p:cNvPr>
            <p:cNvSpPr/>
            <p:nvPr/>
          </p:nvSpPr>
          <p:spPr>
            <a:xfrm>
              <a:off x="-74605" y="-397769"/>
              <a:ext cx="1707578" cy="482719"/>
            </a:xfrm>
            <a:prstGeom prst="roundRect">
              <a:avLst/>
            </a:prstGeom>
            <a:ln>
              <a:noFill/>
            </a:ln>
            <a:effectLst>
              <a:outerShdw blurRad="44450" dist="27940" dir="5400000" algn="ctr">
                <a:srgbClr val="000000">
                  <a:alpha val="32000"/>
                </a:srgbClr>
              </a:outerShdw>
            </a:effectLst>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8" name="Dikdörtgen: Yuvarlatılmış Köşeler 4">
              <a:extLst>
                <a:ext uri="{FF2B5EF4-FFF2-40B4-BE49-F238E27FC236}">
                  <a16:creationId xmlns:a16="http://schemas.microsoft.com/office/drawing/2014/main" id="{81C819E8-E7D4-42B4-9E22-1649521B5441}"/>
                </a:ext>
              </a:extLst>
            </p:cNvPr>
            <p:cNvSpPr txBox="1"/>
            <p:nvPr/>
          </p:nvSpPr>
          <p:spPr>
            <a:xfrm>
              <a:off x="-200392" y="-549557"/>
              <a:ext cx="1653687" cy="745631"/>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141" tIns="60141" rIns="60141" bIns="60141" numCol="1" spcCol="1270" anchor="ctr" anchorCtr="0">
              <a:noAutofit/>
            </a:bodyPr>
            <a:lstStyle/>
            <a:p>
              <a:pPr algn="ctr" defTabSz="701688">
                <a:lnSpc>
                  <a:spcPct val="90000"/>
                </a:lnSpc>
                <a:spcBef>
                  <a:spcPct val="0"/>
                </a:spcBef>
                <a:spcAft>
                  <a:spcPct val="35000"/>
                </a:spcAft>
              </a:pPr>
              <a:r>
                <a:rPr lang="tr-TR" sz="1579" dirty="0"/>
                <a:t>     Genel Şart KOS 3.5</a:t>
              </a:r>
            </a:p>
          </p:txBody>
        </p:sp>
      </p:grpSp>
      <p:sp>
        <p:nvSpPr>
          <p:cNvPr id="20" name="Oval 19">
            <a:extLst>
              <a:ext uri="{FF2B5EF4-FFF2-40B4-BE49-F238E27FC236}">
                <a16:creationId xmlns:a16="http://schemas.microsoft.com/office/drawing/2014/main" id="{D007A196-DEFE-4266-A644-AF448F7EBF0C}"/>
              </a:ext>
            </a:extLst>
          </p:cNvPr>
          <p:cNvSpPr/>
          <p:nvPr/>
        </p:nvSpPr>
        <p:spPr>
          <a:xfrm>
            <a:off x="3396861" y="5179377"/>
            <a:ext cx="3875211" cy="979883"/>
          </a:xfrm>
          <a:prstGeom prst="ellipse">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701688">
              <a:lnSpc>
                <a:spcPct val="90000"/>
              </a:lnSpc>
              <a:spcBef>
                <a:spcPct val="0"/>
              </a:spcBef>
              <a:spcAft>
                <a:spcPct val="35000"/>
              </a:spcAft>
            </a:pPr>
            <a:r>
              <a:rPr lang="tr-TR" sz="1400" dirty="0">
                <a:solidFill>
                  <a:schemeClr val="tx1"/>
                </a:solidFill>
              </a:rPr>
              <a:t>Sağlık Hizmetleri Genel Müdürlüğü</a:t>
            </a:r>
          </a:p>
        </p:txBody>
      </p:sp>
      <p:sp>
        <p:nvSpPr>
          <p:cNvPr id="21" name="Metin kutusu 20">
            <a:extLst>
              <a:ext uri="{FF2B5EF4-FFF2-40B4-BE49-F238E27FC236}">
                <a16:creationId xmlns:a16="http://schemas.microsoft.com/office/drawing/2014/main" id="{83FAE0BB-3CB8-43D5-AF0C-CF0E19255A38}"/>
              </a:ext>
            </a:extLst>
          </p:cNvPr>
          <p:cNvSpPr txBox="1"/>
          <p:nvPr/>
        </p:nvSpPr>
        <p:spPr>
          <a:xfrm>
            <a:off x="2005847" y="5557589"/>
            <a:ext cx="1391014" cy="335348"/>
          </a:xfrm>
          <a:prstGeom prst="rect">
            <a:avLst/>
          </a:prstGeom>
          <a:solidFill>
            <a:schemeClr val="accent1">
              <a:lumMod val="75000"/>
            </a:schemeClr>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tr-TR" sz="1579" b="1" dirty="0"/>
              <a:t>Sorumlu Birim</a:t>
            </a:r>
          </a:p>
        </p:txBody>
      </p:sp>
      <p:graphicFrame>
        <p:nvGraphicFramePr>
          <p:cNvPr id="23" name="Tablo 22">
            <a:extLst>
              <a:ext uri="{FF2B5EF4-FFF2-40B4-BE49-F238E27FC236}">
                <a16:creationId xmlns:a16="http://schemas.microsoft.com/office/drawing/2014/main" id="{426A0065-E95F-48CF-BBBC-5F2E1A724C07}"/>
              </a:ext>
            </a:extLst>
          </p:cNvPr>
          <p:cNvGraphicFramePr>
            <a:graphicFrameLocks noGrp="1"/>
          </p:cNvGraphicFramePr>
          <p:nvPr>
            <p:extLst>
              <p:ext uri="{D42A27DB-BD31-4B8C-83A1-F6EECF244321}">
                <p14:modId xmlns:p14="http://schemas.microsoft.com/office/powerpoint/2010/main" val="2042596206"/>
              </p:ext>
            </p:extLst>
          </p:nvPr>
        </p:nvGraphicFramePr>
        <p:xfrm>
          <a:off x="8738036" y="5571089"/>
          <a:ext cx="1824291" cy="484454"/>
        </p:xfrm>
        <a:graphic>
          <a:graphicData uri="http://schemas.openxmlformats.org/drawingml/2006/table">
            <a:tbl>
              <a:tblPr firstRow="1" bandRow="1">
                <a:tableStyleId>{5C22544A-7EE6-4342-B048-85BDC9FD1C3A}</a:tableStyleId>
              </a:tblPr>
              <a:tblGrid>
                <a:gridCol w="1824291">
                  <a:extLst>
                    <a:ext uri="{9D8B030D-6E8A-4147-A177-3AD203B41FA5}">
                      <a16:colId xmlns:a16="http://schemas.microsoft.com/office/drawing/2014/main" val="2600340863"/>
                    </a:ext>
                  </a:extLst>
                </a:gridCol>
              </a:tblGrid>
              <a:tr h="484454">
                <a:tc>
                  <a:txBody>
                    <a:bodyPr/>
                    <a:lstStyle/>
                    <a:p>
                      <a:pPr lvl="0"/>
                      <a:r>
                        <a:rPr lang="tr-TR" sz="1200" b="1" dirty="0">
                          <a:solidFill>
                            <a:prstClr val="black"/>
                          </a:solidFill>
                          <a:latin typeface="Arial" panose="020B0604020202020204" pitchFamily="34" charset="0"/>
                          <a:cs typeface="Arial" panose="020B0604020202020204" pitchFamily="34" charset="0"/>
                        </a:rPr>
                        <a:t>1. Çeyrek Dönem 2024</a:t>
                      </a:r>
                      <a:endParaRPr lang="tr-TR" sz="1200" b="1" dirty="0"/>
                    </a:p>
                  </a:txBody>
                  <a:tcPr marL="80189" marR="80189" marT="40094" marB="400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25995126"/>
                  </a:ext>
                </a:extLst>
              </a:tr>
            </a:tbl>
          </a:graphicData>
        </a:graphic>
      </p:graphicFrame>
      <p:sp>
        <p:nvSpPr>
          <p:cNvPr id="24" name="Dikey Kaydırma 23"/>
          <p:cNvSpPr/>
          <p:nvPr/>
        </p:nvSpPr>
        <p:spPr>
          <a:xfrm>
            <a:off x="9938756" y="1229213"/>
            <a:ext cx="1757562" cy="1791702"/>
          </a:xfrm>
          <a:prstGeom prst="verticalScroll">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400" dirty="0">
                <a:solidFill>
                  <a:schemeClr val="tx1"/>
                </a:solidFill>
              </a:rPr>
              <a:t>Hizmet İçi Eğitim Planı</a:t>
            </a:r>
          </a:p>
        </p:txBody>
      </p:sp>
      <p:sp>
        <p:nvSpPr>
          <p:cNvPr id="28" name="Yukarı Bükülü Ok 27"/>
          <p:cNvSpPr/>
          <p:nvPr/>
        </p:nvSpPr>
        <p:spPr>
          <a:xfrm>
            <a:off x="7296822" y="3047038"/>
            <a:ext cx="3749879" cy="1171223"/>
          </a:xfrm>
          <a:prstGeom prst="bentUpArrow">
            <a:avLst>
              <a:gd name="adj1" fmla="val 14256"/>
              <a:gd name="adj2" fmla="val 19628"/>
              <a:gd name="adj3" fmla="val 25000"/>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0" name="Sağ Ok 29"/>
          <p:cNvSpPr/>
          <p:nvPr/>
        </p:nvSpPr>
        <p:spPr>
          <a:xfrm rot="5400000">
            <a:off x="5000764" y="4701522"/>
            <a:ext cx="617587" cy="318781"/>
          </a:xfrm>
          <a:prstGeom prst="rightArrow">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29" name="Grup 28"/>
          <p:cNvGrpSpPr/>
          <p:nvPr/>
        </p:nvGrpSpPr>
        <p:grpSpPr>
          <a:xfrm>
            <a:off x="3265253" y="3800853"/>
            <a:ext cx="4200339" cy="794813"/>
            <a:chOff x="2789932" y="2707746"/>
            <a:chExt cx="3932905" cy="833913"/>
          </a:xfrm>
          <a:solidFill>
            <a:schemeClr val="accent1">
              <a:lumMod val="40000"/>
              <a:lumOff val="60000"/>
            </a:schemeClr>
          </a:solidFill>
        </p:grpSpPr>
        <p:sp>
          <p:nvSpPr>
            <p:cNvPr id="31" name="Yuvarlatılmış Dikdörtgen 30"/>
            <p:cNvSpPr/>
            <p:nvPr/>
          </p:nvSpPr>
          <p:spPr>
            <a:xfrm>
              <a:off x="2789932" y="2707746"/>
              <a:ext cx="3932905" cy="833913"/>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Yuvarlatılmış Dikdörtgen 4"/>
            <p:cNvSpPr/>
            <p:nvPr/>
          </p:nvSpPr>
          <p:spPr>
            <a:xfrm>
              <a:off x="2814356" y="2732170"/>
              <a:ext cx="3884057" cy="78506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4765" tIns="24765" rIns="24765" bIns="24765" numCol="1" spcCol="1270" anchor="ctr" anchorCtr="0">
              <a:noAutofit/>
            </a:bodyPr>
            <a:lstStyle/>
            <a:p>
              <a:pPr defTabSz="623722">
                <a:spcBef>
                  <a:spcPct val="0"/>
                </a:spcBef>
                <a:spcAft>
                  <a:spcPct val="35000"/>
                </a:spcAft>
              </a:pPr>
              <a:r>
                <a:rPr lang="tr-TR" sz="1400" dirty="0">
                  <a:solidFill>
                    <a:schemeClr val="tx1"/>
                  </a:solidFill>
                </a:rPr>
                <a:t>Onaylanan Bakanlık ilgili yılı Hizmet İçi Eğitim Planının bildirilmesi</a:t>
              </a:r>
              <a:endParaRPr lang="tr-TR" sz="1400" kern="0" dirty="0">
                <a:solidFill>
                  <a:schemeClr val="tx1"/>
                </a:solidFill>
                <a:cs typeface="Arial" panose="020B0604020202020204" pitchFamily="34" charset="0"/>
              </a:endParaRPr>
            </a:p>
          </p:txBody>
        </p:sp>
      </p:grpSp>
      <p:grpSp>
        <p:nvGrpSpPr>
          <p:cNvPr id="33" name="Grup 32"/>
          <p:cNvGrpSpPr/>
          <p:nvPr/>
        </p:nvGrpSpPr>
        <p:grpSpPr>
          <a:xfrm>
            <a:off x="587229" y="2448759"/>
            <a:ext cx="4253755" cy="968410"/>
            <a:chOff x="308522" y="1602236"/>
            <a:chExt cx="3932905" cy="833913"/>
          </a:xfrm>
          <a:solidFill>
            <a:schemeClr val="accent1">
              <a:lumMod val="40000"/>
              <a:lumOff val="60000"/>
            </a:schemeClr>
          </a:solidFill>
        </p:grpSpPr>
        <p:sp>
          <p:nvSpPr>
            <p:cNvPr id="34" name="Yuvarlatılmış Dikdörtgen 33"/>
            <p:cNvSpPr/>
            <p:nvPr/>
          </p:nvSpPr>
          <p:spPr>
            <a:xfrm>
              <a:off x="308522" y="1602236"/>
              <a:ext cx="3932905" cy="833913"/>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5" name="Yuvarlatılmış Dikdörtgen 4"/>
            <p:cNvSpPr/>
            <p:nvPr/>
          </p:nvSpPr>
          <p:spPr>
            <a:xfrm>
              <a:off x="332946" y="1626660"/>
              <a:ext cx="3884057" cy="78506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4765" tIns="24765" rIns="24765" bIns="24765" numCol="1" spcCol="1270" anchor="ctr" anchorCtr="0">
              <a:noAutofit/>
            </a:bodyPr>
            <a:lstStyle/>
            <a:p>
              <a:r>
                <a:rPr lang="tr-TR" sz="1300" b="1" u="sng" dirty="0">
                  <a:solidFill>
                    <a:schemeClr val="tx1"/>
                  </a:solidFill>
                </a:rPr>
                <a:t>Personelin Yeterliliği ve Performansı: </a:t>
              </a:r>
              <a:r>
                <a:rPr lang="tr-TR" sz="1300" dirty="0">
                  <a:solidFill>
                    <a:schemeClr val="tx1"/>
                  </a:solidFill>
                </a:rPr>
                <a:t>İdareler, personelin yeterliliği ve görevleri arasındaki uyumu sağlamalı, performansın değerlendirilmesi ve geliştirilmesine yönelik önlemler almalıdır.</a:t>
              </a:r>
            </a:p>
          </p:txBody>
        </p:sp>
      </p:grpSp>
      <p:grpSp>
        <p:nvGrpSpPr>
          <p:cNvPr id="36" name="Grup 35"/>
          <p:cNvGrpSpPr/>
          <p:nvPr/>
        </p:nvGrpSpPr>
        <p:grpSpPr>
          <a:xfrm>
            <a:off x="5717277" y="2448759"/>
            <a:ext cx="3932905" cy="833913"/>
            <a:chOff x="5144085" y="1608315"/>
            <a:chExt cx="3932905" cy="833913"/>
          </a:xfrm>
          <a:solidFill>
            <a:schemeClr val="accent1">
              <a:lumMod val="40000"/>
              <a:lumOff val="60000"/>
            </a:schemeClr>
          </a:solidFill>
        </p:grpSpPr>
        <p:sp>
          <p:nvSpPr>
            <p:cNvPr id="37" name="Yuvarlatılmış Dikdörtgen 36"/>
            <p:cNvSpPr/>
            <p:nvPr/>
          </p:nvSpPr>
          <p:spPr>
            <a:xfrm>
              <a:off x="5144085" y="1608315"/>
              <a:ext cx="3932905" cy="833913"/>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8" name="Yuvarlatılmış Dikdörtgen 4"/>
            <p:cNvSpPr/>
            <p:nvPr/>
          </p:nvSpPr>
          <p:spPr>
            <a:xfrm>
              <a:off x="5168509" y="1632739"/>
              <a:ext cx="3884057" cy="78506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4765" tIns="24765" rIns="24765" bIns="24765" numCol="1" spcCol="1270" anchor="ctr" anchorCtr="0">
              <a:noAutofit/>
            </a:bodyPr>
            <a:lstStyle/>
            <a:p>
              <a:r>
                <a:rPr lang="tr-TR" sz="1300" dirty="0">
                  <a:solidFill>
                    <a:schemeClr val="tx1"/>
                  </a:solidFill>
                </a:rPr>
                <a:t>Her görev için gerekli eğitim ihtiyacı belirlenmeli, bu ihtiyacı giderecek eğitim faaliyetleri her yıl planlanarak yürütülmeli ve gerektiğinde güncellenmelidir.</a:t>
              </a:r>
            </a:p>
          </p:txBody>
        </p:sp>
      </p:grpSp>
      <p:grpSp>
        <p:nvGrpSpPr>
          <p:cNvPr id="39" name="Grup 38"/>
          <p:cNvGrpSpPr/>
          <p:nvPr/>
        </p:nvGrpSpPr>
        <p:grpSpPr>
          <a:xfrm>
            <a:off x="3571195" y="1314643"/>
            <a:ext cx="3476727" cy="624093"/>
            <a:chOff x="3007503" y="447631"/>
            <a:chExt cx="3476727" cy="624093"/>
          </a:xfrm>
        </p:grpSpPr>
        <p:sp>
          <p:nvSpPr>
            <p:cNvPr id="40" name="Oval 39"/>
            <p:cNvSpPr/>
            <p:nvPr/>
          </p:nvSpPr>
          <p:spPr>
            <a:xfrm>
              <a:off x="3007503" y="447631"/>
              <a:ext cx="3476727" cy="62409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1" name="Oval 4"/>
            <p:cNvSpPr/>
            <p:nvPr/>
          </p:nvSpPr>
          <p:spPr>
            <a:xfrm>
              <a:off x="3516658" y="539027"/>
              <a:ext cx="2458417" cy="4413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tr-TR" sz="2200" kern="1200" dirty="0">
                  <a:solidFill>
                    <a:schemeClr val="tx1"/>
                  </a:solidFill>
                </a:rPr>
                <a:t>(KOS) Kontrol Ortamı</a:t>
              </a:r>
            </a:p>
          </p:txBody>
        </p:sp>
      </p:grpSp>
      <p:sp>
        <p:nvSpPr>
          <p:cNvPr id="42" name="Sağ Ok 41"/>
          <p:cNvSpPr/>
          <p:nvPr/>
        </p:nvSpPr>
        <p:spPr>
          <a:xfrm rot="16200000">
            <a:off x="4425496" y="2791634"/>
            <a:ext cx="1699656" cy="318781"/>
          </a:xfrm>
          <a:prstGeom prst="rightArrow">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48" name="Grup 47">
            <a:extLst>
              <a:ext uri="{FF2B5EF4-FFF2-40B4-BE49-F238E27FC236}">
                <a16:creationId xmlns:a16="http://schemas.microsoft.com/office/drawing/2014/main" id="{ABC11FB8-B172-4CCC-A770-E2F17B46D08C}"/>
              </a:ext>
            </a:extLst>
          </p:cNvPr>
          <p:cNvGrpSpPr/>
          <p:nvPr/>
        </p:nvGrpSpPr>
        <p:grpSpPr>
          <a:xfrm>
            <a:off x="8859047" y="5094555"/>
            <a:ext cx="1582267" cy="463034"/>
            <a:chOff x="703391" y="135402"/>
            <a:chExt cx="914408" cy="459628"/>
          </a:xfrm>
          <a:scene3d>
            <a:camera prst="orthographicFront">
              <a:rot lat="0" lon="0" rev="0"/>
            </a:camera>
            <a:lightRig rig="balanced" dir="t">
              <a:rot lat="0" lon="0" rev="8700000"/>
            </a:lightRig>
          </a:scene3d>
        </p:grpSpPr>
        <p:sp>
          <p:nvSpPr>
            <p:cNvPr id="49" name="Dikdörtgen: Yuvarlatılmış Köşeler 12">
              <a:extLst>
                <a:ext uri="{FF2B5EF4-FFF2-40B4-BE49-F238E27FC236}">
                  <a16:creationId xmlns:a16="http://schemas.microsoft.com/office/drawing/2014/main" id="{79D2E1C6-B296-44C3-AC1B-D105566B396B}"/>
                </a:ext>
              </a:extLst>
            </p:cNvPr>
            <p:cNvSpPr/>
            <p:nvPr/>
          </p:nvSpPr>
          <p:spPr>
            <a:xfrm>
              <a:off x="703391" y="135402"/>
              <a:ext cx="914408" cy="459628"/>
            </a:xfrm>
            <a:prstGeom prst="roundRect">
              <a:avLst/>
            </a:prstGeom>
            <a:ln>
              <a:noFill/>
            </a:ln>
            <a:effectLst>
              <a:outerShdw blurRad="44450" dist="27940" dir="5400000" algn="ctr">
                <a:srgbClr val="000000">
                  <a:alpha val="32000"/>
                </a:srgbClr>
              </a:outerShdw>
            </a:effectLst>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0" name="Dikdörtgen: Yuvarlatılmış Köşeler 4">
              <a:extLst>
                <a:ext uri="{FF2B5EF4-FFF2-40B4-BE49-F238E27FC236}">
                  <a16:creationId xmlns:a16="http://schemas.microsoft.com/office/drawing/2014/main" id="{A6E10D70-53A9-4A8D-8530-C87F9621B297}"/>
                </a:ext>
              </a:extLst>
            </p:cNvPr>
            <p:cNvSpPr txBox="1"/>
            <p:nvPr/>
          </p:nvSpPr>
          <p:spPr>
            <a:xfrm>
              <a:off x="725828" y="157839"/>
              <a:ext cx="869534" cy="414754"/>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141" tIns="60141" rIns="60141" bIns="60141" numCol="1" spcCol="1270" anchor="ctr" anchorCtr="0">
              <a:noAutofit/>
            </a:bodyPr>
            <a:lstStyle/>
            <a:p>
              <a:pPr algn="ctr" defTabSz="701688">
                <a:lnSpc>
                  <a:spcPct val="90000"/>
                </a:lnSpc>
                <a:spcBef>
                  <a:spcPct val="0"/>
                </a:spcBef>
                <a:spcAft>
                  <a:spcPct val="35000"/>
                </a:spcAft>
              </a:pPr>
              <a:r>
                <a:rPr lang="tr-TR" sz="1579" dirty="0"/>
                <a:t>Eylem Dönemi</a:t>
              </a:r>
            </a:p>
          </p:txBody>
        </p:sp>
      </p:grpSp>
      <p:sp>
        <p:nvSpPr>
          <p:cNvPr id="45" name="Unvan 1">
            <a:extLst>
              <a:ext uri="{FF2B5EF4-FFF2-40B4-BE49-F238E27FC236}">
                <a16:creationId xmlns:a16="http://schemas.microsoft.com/office/drawing/2014/main" id="{1BDBFE22-A9CE-447C-AB38-3EBB33F1DCE4}"/>
              </a:ext>
            </a:extLst>
          </p:cNvPr>
          <p:cNvSpPr txBox="1">
            <a:spLocks/>
          </p:cNvSpPr>
          <p:nvPr/>
        </p:nvSpPr>
        <p:spPr>
          <a:xfrm>
            <a:off x="1250201" y="477951"/>
            <a:ext cx="3476727" cy="311755"/>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1600" b="1" dirty="0">
                <a:solidFill>
                  <a:schemeClr val="bg1"/>
                </a:solidFill>
                <a:latin typeface="Verdana" panose="020B0604030504040204" pitchFamily="34" charset="0"/>
                <a:ea typeface="Verdana" panose="020B0604030504040204" pitchFamily="34" charset="0"/>
              </a:rPr>
              <a:t>1. Çeyrek Dönem Eylemleri</a:t>
            </a:r>
          </a:p>
        </p:txBody>
      </p:sp>
    </p:spTree>
    <p:extLst>
      <p:ext uri="{BB962C8B-B14F-4D97-AF65-F5344CB8AC3E}">
        <p14:creationId xmlns:p14="http://schemas.microsoft.com/office/powerpoint/2010/main" val="2697937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4" presetClass="entr" presetSubtype="10"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randombar(horizontal)">
                                      <p:cBhvr>
                                        <p:cTn id="10" dur="500"/>
                                        <p:tgtEl>
                                          <p:spTgt spid="39"/>
                                        </p:tgtEl>
                                      </p:cBhvr>
                                    </p:animEffect>
                                  </p:childTnLst>
                                </p:cTn>
                              </p:par>
                            </p:childTnLst>
                          </p:cTn>
                        </p:par>
                        <p:par>
                          <p:cTn id="11" fill="hold">
                            <p:stCondLst>
                              <p:cond delay="500"/>
                            </p:stCondLst>
                            <p:childTnLst>
                              <p:par>
                                <p:cTn id="12" presetID="1" presetClass="entr" presetSubtype="0" fill="hold" nodeType="afterEffect">
                                  <p:stCondLst>
                                    <p:cond delay="500"/>
                                  </p:stCondLst>
                                  <p:childTnLst>
                                    <p:set>
                                      <p:cBhvr>
                                        <p:cTn id="13" dur="1" fill="hold">
                                          <p:stCondLst>
                                            <p:cond delay="0"/>
                                          </p:stCondLst>
                                        </p:cTn>
                                        <p:tgtEl>
                                          <p:spTgt spid="13"/>
                                        </p:tgtEl>
                                        <p:attrNameLst>
                                          <p:attrName>style.visibility</p:attrName>
                                        </p:attrNameLst>
                                      </p:cBhvr>
                                      <p:to>
                                        <p:strVal val="visible"/>
                                      </p:to>
                                    </p:set>
                                  </p:childTnLst>
                                </p:cTn>
                              </p:par>
                              <p:par>
                                <p:cTn id="14" presetID="14" presetClass="entr" presetSubtype="10" fill="hold" nodeType="withEffect">
                                  <p:stCondLst>
                                    <p:cond delay="500"/>
                                  </p:stCondLst>
                                  <p:childTnLst>
                                    <p:set>
                                      <p:cBhvr>
                                        <p:cTn id="15" dur="1" fill="hold">
                                          <p:stCondLst>
                                            <p:cond delay="0"/>
                                          </p:stCondLst>
                                        </p:cTn>
                                        <p:tgtEl>
                                          <p:spTgt spid="33"/>
                                        </p:tgtEl>
                                        <p:attrNameLst>
                                          <p:attrName>style.visibility</p:attrName>
                                        </p:attrNameLst>
                                      </p:cBhvr>
                                      <p:to>
                                        <p:strVal val="visible"/>
                                      </p:to>
                                    </p:set>
                                    <p:animEffect transition="in" filter="randombar(horizontal)">
                                      <p:cBhvr>
                                        <p:cTn id="16" dur="500"/>
                                        <p:tgtEl>
                                          <p:spTgt spid="33"/>
                                        </p:tgtEl>
                                      </p:cBhvr>
                                    </p:animEffect>
                                  </p:childTnLst>
                                </p:cTn>
                              </p:par>
                              <p:par>
                                <p:cTn id="17" presetID="14" presetClass="entr" presetSubtype="10" fill="hold" grpId="0" nodeType="withEffect">
                                  <p:stCondLst>
                                    <p:cond delay="500"/>
                                  </p:stCondLst>
                                  <p:childTnLst>
                                    <p:set>
                                      <p:cBhvr>
                                        <p:cTn id="18" dur="1" fill="hold">
                                          <p:stCondLst>
                                            <p:cond delay="0"/>
                                          </p:stCondLst>
                                        </p:cTn>
                                        <p:tgtEl>
                                          <p:spTgt spid="44"/>
                                        </p:tgtEl>
                                        <p:attrNameLst>
                                          <p:attrName>style.visibility</p:attrName>
                                        </p:attrNameLst>
                                      </p:cBhvr>
                                      <p:to>
                                        <p:strVal val="visible"/>
                                      </p:to>
                                    </p:set>
                                    <p:animEffect transition="in" filter="randombar(horizontal)">
                                      <p:cBhvr>
                                        <p:cTn id="19" dur="500"/>
                                        <p:tgtEl>
                                          <p:spTgt spid="44"/>
                                        </p:tgtEl>
                                      </p:cBhvr>
                                    </p:animEffect>
                                  </p:childTnLst>
                                </p:cTn>
                              </p:par>
                            </p:childTnLst>
                          </p:cTn>
                        </p:par>
                        <p:par>
                          <p:cTn id="20" fill="hold">
                            <p:stCondLst>
                              <p:cond delay="1500"/>
                            </p:stCondLst>
                            <p:childTnLst>
                              <p:par>
                                <p:cTn id="21" presetID="1" presetClass="entr" presetSubtype="0" fill="hold" nodeType="afterEffect">
                                  <p:stCondLst>
                                    <p:cond delay="1000"/>
                                  </p:stCondLst>
                                  <p:childTnLst>
                                    <p:set>
                                      <p:cBhvr>
                                        <p:cTn id="22" dur="1" fill="hold">
                                          <p:stCondLst>
                                            <p:cond delay="0"/>
                                          </p:stCondLst>
                                        </p:cTn>
                                        <p:tgtEl>
                                          <p:spTgt spid="16"/>
                                        </p:tgtEl>
                                        <p:attrNameLst>
                                          <p:attrName>style.visibility</p:attrName>
                                        </p:attrNameLst>
                                      </p:cBhvr>
                                      <p:to>
                                        <p:strVal val="visible"/>
                                      </p:to>
                                    </p:set>
                                  </p:childTnLst>
                                </p:cTn>
                              </p:par>
                              <p:par>
                                <p:cTn id="23" presetID="14" presetClass="entr" presetSubtype="10" fill="hold" nodeType="withEffect">
                                  <p:stCondLst>
                                    <p:cond delay="1000"/>
                                  </p:stCondLst>
                                  <p:childTnLst>
                                    <p:set>
                                      <p:cBhvr>
                                        <p:cTn id="24" dur="1" fill="hold">
                                          <p:stCondLst>
                                            <p:cond delay="0"/>
                                          </p:stCondLst>
                                        </p:cTn>
                                        <p:tgtEl>
                                          <p:spTgt spid="36"/>
                                        </p:tgtEl>
                                        <p:attrNameLst>
                                          <p:attrName>style.visibility</p:attrName>
                                        </p:attrNameLst>
                                      </p:cBhvr>
                                      <p:to>
                                        <p:strVal val="visible"/>
                                      </p:to>
                                    </p:set>
                                    <p:animEffect transition="in" filter="randombar(horizontal)">
                                      <p:cBhvr>
                                        <p:cTn id="25" dur="500"/>
                                        <p:tgtEl>
                                          <p:spTgt spid="36"/>
                                        </p:tgtEl>
                                      </p:cBhvr>
                                    </p:animEffect>
                                  </p:childTnLst>
                                </p:cTn>
                              </p:par>
                              <p:par>
                                <p:cTn id="26" presetID="14" presetClass="entr" presetSubtype="10" fill="hold" grpId="0" nodeType="withEffect">
                                  <p:stCondLst>
                                    <p:cond delay="1000"/>
                                  </p:stCondLst>
                                  <p:childTnLst>
                                    <p:set>
                                      <p:cBhvr>
                                        <p:cTn id="27" dur="1" fill="hold">
                                          <p:stCondLst>
                                            <p:cond delay="0"/>
                                          </p:stCondLst>
                                        </p:cTn>
                                        <p:tgtEl>
                                          <p:spTgt spid="43"/>
                                        </p:tgtEl>
                                        <p:attrNameLst>
                                          <p:attrName>style.visibility</p:attrName>
                                        </p:attrNameLst>
                                      </p:cBhvr>
                                      <p:to>
                                        <p:strVal val="visible"/>
                                      </p:to>
                                    </p:set>
                                    <p:animEffect transition="in" filter="randombar(horizontal)">
                                      <p:cBhvr>
                                        <p:cTn id="28" dur="500"/>
                                        <p:tgtEl>
                                          <p:spTgt spid="43"/>
                                        </p:tgtEl>
                                      </p:cBhvr>
                                    </p:animEffect>
                                  </p:childTnLst>
                                </p:cTn>
                              </p:par>
                            </p:childTnLst>
                          </p:cTn>
                        </p:par>
                        <p:par>
                          <p:cTn id="29" fill="hold">
                            <p:stCondLst>
                              <p:cond delay="3000"/>
                            </p:stCondLst>
                            <p:childTnLst>
                              <p:par>
                                <p:cTn id="30" presetID="1" presetClass="entr" presetSubtype="0" fill="hold" grpId="0" nodeType="afterEffect">
                                  <p:stCondLst>
                                    <p:cond delay="1000"/>
                                  </p:stCondLst>
                                  <p:childTnLst>
                                    <p:set>
                                      <p:cBhvr>
                                        <p:cTn id="31" dur="1" fill="hold">
                                          <p:stCondLst>
                                            <p:cond delay="0"/>
                                          </p:stCondLst>
                                        </p:cTn>
                                        <p:tgtEl>
                                          <p:spTgt spid="19"/>
                                        </p:tgtEl>
                                        <p:attrNameLst>
                                          <p:attrName>style.visibility</p:attrName>
                                        </p:attrNameLst>
                                      </p:cBhvr>
                                      <p:to>
                                        <p:strVal val="visible"/>
                                      </p:to>
                                    </p:set>
                                  </p:childTnLst>
                                </p:cTn>
                              </p:par>
                              <p:par>
                                <p:cTn id="32" presetID="14" presetClass="entr" presetSubtype="10" fill="hold" nodeType="withEffect">
                                  <p:stCondLst>
                                    <p:cond delay="1000"/>
                                  </p:stCondLst>
                                  <p:childTnLst>
                                    <p:set>
                                      <p:cBhvr>
                                        <p:cTn id="33" dur="1" fill="hold">
                                          <p:stCondLst>
                                            <p:cond delay="0"/>
                                          </p:stCondLst>
                                        </p:cTn>
                                        <p:tgtEl>
                                          <p:spTgt spid="29"/>
                                        </p:tgtEl>
                                        <p:attrNameLst>
                                          <p:attrName>style.visibility</p:attrName>
                                        </p:attrNameLst>
                                      </p:cBhvr>
                                      <p:to>
                                        <p:strVal val="visible"/>
                                      </p:to>
                                    </p:set>
                                    <p:animEffect transition="in" filter="randombar(horizontal)">
                                      <p:cBhvr>
                                        <p:cTn id="34" dur="500"/>
                                        <p:tgtEl>
                                          <p:spTgt spid="29"/>
                                        </p:tgtEl>
                                      </p:cBhvr>
                                    </p:animEffect>
                                  </p:childTnLst>
                                </p:cTn>
                              </p:par>
                              <p:par>
                                <p:cTn id="35" presetID="14" presetClass="entr" presetSubtype="10" fill="hold" grpId="0" nodeType="withEffect">
                                  <p:stCondLst>
                                    <p:cond delay="1000"/>
                                  </p:stCondLst>
                                  <p:childTnLst>
                                    <p:set>
                                      <p:cBhvr>
                                        <p:cTn id="36" dur="1" fill="hold">
                                          <p:stCondLst>
                                            <p:cond delay="0"/>
                                          </p:stCondLst>
                                        </p:cTn>
                                        <p:tgtEl>
                                          <p:spTgt spid="42"/>
                                        </p:tgtEl>
                                        <p:attrNameLst>
                                          <p:attrName>style.visibility</p:attrName>
                                        </p:attrNameLst>
                                      </p:cBhvr>
                                      <p:to>
                                        <p:strVal val="visible"/>
                                      </p:to>
                                    </p:set>
                                    <p:animEffect transition="in" filter="randombar(horizontal)">
                                      <p:cBhvr>
                                        <p:cTn id="37" dur="500"/>
                                        <p:tgtEl>
                                          <p:spTgt spid="42"/>
                                        </p:tgtEl>
                                      </p:cBhvr>
                                    </p:animEffect>
                                  </p:childTnLst>
                                </p:cTn>
                              </p:par>
                            </p:childTnLst>
                          </p:cTn>
                        </p:par>
                        <p:par>
                          <p:cTn id="38" fill="hold">
                            <p:stCondLst>
                              <p:cond delay="4500"/>
                            </p:stCondLst>
                            <p:childTnLst>
                              <p:par>
                                <p:cTn id="39" presetID="1" presetClass="entr" presetSubtype="0" fill="hold" grpId="0" nodeType="afterEffect">
                                  <p:stCondLst>
                                    <p:cond delay="1000"/>
                                  </p:stCondLst>
                                  <p:childTnLst>
                                    <p:set>
                                      <p:cBhvr>
                                        <p:cTn id="40" dur="1" fill="hold">
                                          <p:stCondLst>
                                            <p:cond delay="0"/>
                                          </p:stCondLst>
                                        </p:cTn>
                                        <p:tgtEl>
                                          <p:spTgt spid="21"/>
                                        </p:tgtEl>
                                        <p:attrNameLst>
                                          <p:attrName>style.visibility</p:attrName>
                                        </p:attrNameLst>
                                      </p:cBhvr>
                                      <p:to>
                                        <p:strVal val="visible"/>
                                      </p:to>
                                    </p:set>
                                  </p:childTnLst>
                                </p:cTn>
                              </p:par>
                              <p:par>
                                <p:cTn id="41" presetID="14" presetClass="entr" presetSubtype="10" fill="hold" grpId="0" nodeType="withEffect">
                                  <p:stCondLst>
                                    <p:cond delay="1000"/>
                                  </p:stCondLst>
                                  <p:childTnLst>
                                    <p:set>
                                      <p:cBhvr>
                                        <p:cTn id="42" dur="1" fill="hold">
                                          <p:stCondLst>
                                            <p:cond delay="0"/>
                                          </p:stCondLst>
                                        </p:cTn>
                                        <p:tgtEl>
                                          <p:spTgt spid="20"/>
                                        </p:tgtEl>
                                        <p:attrNameLst>
                                          <p:attrName>style.visibility</p:attrName>
                                        </p:attrNameLst>
                                      </p:cBhvr>
                                      <p:to>
                                        <p:strVal val="visible"/>
                                      </p:to>
                                    </p:set>
                                    <p:animEffect transition="in" filter="randombar(horizontal)">
                                      <p:cBhvr>
                                        <p:cTn id="43" dur="500"/>
                                        <p:tgtEl>
                                          <p:spTgt spid="20"/>
                                        </p:tgtEl>
                                      </p:cBhvr>
                                    </p:animEffect>
                                  </p:childTnLst>
                                </p:cTn>
                              </p:par>
                              <p:par>
                                <p:cTn id="44" presetID="14" presetClass="entr" presetSubtype="10" fill="hold" grpId="0" nodeType="withEffect">
                                  <p:stCondLst>
                                    <p:cond delay="1000"/>
                                  </p:stCondLst>
                                  <p:childTnLst>
                                    <p:set>
                                      <p:cBhvr>
                                        <p:cTn id="45" dur="1" fill="hold">
                                          <p:stCondLst>
                                            <p:cond delay="0"/>
                                          </p:stCondLst>
                                        </p:cTn>
                                        <p:tgtEl>
                                          <p:spTgt spid="30"/>
                                        </p:tgtEl>
                                        <p:attrNameLst>
                                          <p:attrName>style.visibility</p:attrName>
                                        </p:attrNameLst>
                                      </p:cBhvr>
                                      <p:to>
                                        <p:strVal val="visible"/>
                                      </p:to>
                                    </p:set>
                                    <p:animEffect transition="in" filter="randombar(horizontal)">
                                      <p:cBhvr>
                                        <p:cTn id="46" dur="500"/>
                                        <p:tgtEl>
                                          <p:spTgt spid="30"/>
                                        </p:tgtEl>
                                      </p:cBhvr>
                                    </p:animEffect>
                                  </p:childTnLst>
                                </p:cTn>
                              </p:par>
                            </p:childTnLst>
                          </p:cTn>
                        </p:par>
                        <p:par>
                          <p:cTn id="47" fill="hold">
                            <p:stCondLst>
                              <p:cond delay="6000"/>
                            </p:stCondLst>
                            <p:childTnLst>
                              <p:par>
                                <p:cTn id="48" presetID="14" presetClass="entr" presetSubtype="10" fill="hold" nodeType="afterEffect">
                                  <p:stCondLst>
                                    <p:cond delay="1000"/>
                                  </p:stCondLst>
                                  <p:childTnLst>
                                    <p:set>
                                      <p:cBhvr>
                                        <p:cTn id="49" dur="1" fill="hold">
                                          <p:stCondLst>
                                            <p:cond delay="0"/>
                                          </p:stCondLst>
                                        </p:cTn>
                                        <p:tgtEl>
                                          <p:spTgt spid="48"/>
                                        </p:tgtEl>
                                        <p:attrNameLst>
                                          <p:attrName>style.visibility</p:attrName>
                                        </p:attrNameLst>
                                      </p:cBhvr>
                                      <p:to>
                                        <p:strVal val="visible"/>
                                      </p:to>
                                    </p:set>
                                    <p:animEffect transition="in" filter="randombar(horizontal)">
                                      <p:cBhvr>
                                        <p:cTn id="50" dur="500"/>
                                        <p:tgtEl>
                                          <p:spTgt spid="48"/>
                                        </p:tgtEl>
                                      </p:cBhvr>
                                    </p:animEffect>
                                  </p:childTnLst>
                                </p:cTn>
                              </p:par>
                              <p:par>
                                <p:cTn id="51" presetID="14" presetClass="entr" presetSubtype="10" fill="hold" nodeType="withEffect">
                                  <p:stCondLst>
                                    <p:cond delay="1000"/>
                                  </p:stCondLst>
                                  <p:childTnLst>
                                    <p:set>
                                      <p:cBhvr>
                                        <p:cTn id="52" dur="1" fill="hold">
                                          <p:stCondLst>
                                            <p:cond delay="0"/>
                                          </p:stCondLst>
                                        </p:cTn>
                                        <p:tgtEl>
                                          <p:spTgt spid="23"/>
                                        </p:tgtEl>
                                        <p:attrNameLst>
                                          <p:attrName>style.visibility</p:attrName>
                                        </p:attrNameLst>
                                      </p:cBhvr>
                                      <p:to>
                                        <p:strVal val="visible"/>
                                      </p:to>
                                    </p:set>
                                    <p:animEffect transition="in" filter="randombar(horizontal)">
                                      <p:cBhvr>
                                        <p:cTn id="53" dur="500"/>
                                        <p:tgtEl>
                                          <p:spTgt spid="23"/>
                                        </p:tgtEl>
                                      </p:cBhvr>
                                    </p:animEffect>
                                  </p:childTnLst>
                                </p:cTn>
                              </p:par>
                            </p:childTnLst>
                          </p:cTn>
                        </p:par>
                        <p:par>
                          <p:cTn id="54" fill="hold">
                            <p:stCondLst>
                              <p:cond delay="7500"/>
                            </p:stCondLst>
                            <p:childTnLst>
                              <p:par>
                                <p:cTn id="55" presetID="14" presetClass="entr" presetSubtype="10" fill="hold" grpId="0" nodeType="afterEffect">
                                  <p:stCondLst>
                                    <p:cond delay="1000"/>
                                  </p:stCondLst>
                                  <p:childTnLst>
                                    <p:set>
                                      <p:cBhvr>
                                        <p:cTn id="56" dur="1" fill="hold">
                                          <p:stCondLst>
                                            <p:cond delay="0"/>
                                          </p:stCondLst>
                                        </p:cTn>
                                        <p:tgtEl>
                                          <p:spTgt spid="28"/>
                                        </p:tgtEl>
                                        <p:attrNameLst>
                                          <p:attrName>style.visibility</p:attrName>
                                        </p:attrNameLst>
                                      </p:cBhvr>
                                      <p:to>
                                        <p:strVal val="visible"/>
                                      </p:to>
                                    </p:set>
                                    <p:animEffect transition="in" filter="randombar(horizontal)">
                                      <p:cBhvr>
                                        <p:cTn id="57" dur="500"/>
                                        <p:tgtEl>
                                          <p:spTgt spid="28"/>
                                        </p:tgtEl>
                                      </p:cBhvr>
                                    </p:animEffect>
                                  </p:childTnLst>
                                </p:cTn>
                              </p:par>
                              <p:par>
                                <p:cTn id="58" presetID="14" presetClass="entr" presetSubtype="10" fill="hold" grpId="0" nodeType="withEffect">
                                  <p:stCondLst>
                                    <p:cond delay="1000"/>
                                  </p:stCondLst>
                                  <p:childTnLst>
                                    <p:set>
                                      <p:cBhvr>
                                        <p:cTn id="59" dur="1" fill="hold">
                                          <p:stCondLst>
                                            <p:cond delay="0"/>
                                          </p:stCondLst>
                                        </p:cTn>
                                        <p:tgtEl>
                                          <p:spTgt spid="24"/>
                                        </p:tgtEl>
                                        <p:attrNameLst>
                                          <p:attrName>style.visibility</p:attrName>
                                        </p:attrNameLst>
                                      </p:cBhvr>
                                      <p:to>
                                        <p:strVal val="visible"/>
                                      </p:to>
                                    </p:set>
                                    <p:animEffect transition="in" filter="randombar(horizontal)">
                                      <p:cBhvr>
                                        <p:cTn id="6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19" grpId="0" animBg="1"/>
      <p:bldP spid="20" grpId="0" animBg="1"/>
      <p:bldP spid="21" grpId="0" animBg="1"/>
      <p:bldP spid="24" grpId="0" animBg="1"/>
      <p:bldP spid="28" grpId="0" animBg="1"/>
      <p:bldP spid="30"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Sağ Ok 42"/>
          <p:cNvSpPr/>
          <p:nvPr/>
        </p:nvSpPr>
        <p:spPr>
          <a:xfrm rot="13179771">
            <a:off x="6213253" y="2031340"/>
            <a:ext cx="982893" cy="318781"/>
          </a:xfrm>
          <a:prstGeom prst="rightArrow">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4" name="Sağ Ok 43"/>
          <p:cNvSpPr/>
          <p:nvPr/>
        </p:nvSpPr>
        <p:spPr>
          <a:xfrm rot="19089559">
            <a:off x="3234536" y="2062332"/>
            <a:ext cx="1074839" cy="318781"/>
          </a:xfrm>
          <a:prstGeom prst="rightArrow">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10" name="Grup 9">
            <a:extLst>
              <a:ext uri="{FF2B5EF4-FFF2-40B4-BE49-F238E27FC236}">
                <a16:creationId xmlns:a16="http://schemas.microsoft.com/office/drawing/2014/main" id="{ABC11FB8-B172-4CCC-A770-E2F17B46D08C}"/>
              </a:ext>
            </a:extLst>
          </p:cNvPr>
          <p:cNvGrpSpPr/>
          <p:nvPr/>
        </p:nvGrpSpPr>
        <p:grpSpPr>
          <a:xfrm>
            <a:off x="4796668" y="825362"/>
            <a:ext cx="1025783" cy="463034"/>
            <a:chOff x="703391" y="135402"/>
            <a:chExt cx="914408" cy="459628"/>
          </a:xfrm>
          <a:scene3d>
            <a:camera prst="orthographicFront">
              <a:rot lat="0" lon="0" rev="0"/>
            </a:camera>
            <a:lightRig rig="balanced" dir="t">
              <a:rot lat="0" lon="0" rev="8700000"/>
            </a:lightRig>
          </a:scene3d>
        </p:grpSpPr>
        <p:sp>
          <p:nvSpPr>
            <p:cNvPr id="11" name="Dikdörtgen: Yuvarlatılmış Köşeler 12">
              <a:extLst>
                <a:ext uri="{FF2B5EF4-FFF2-40B4-BE49-F238E27FC236}">
                  <a16:creationId xmlns:a16="http://schemas.microsoft.com/office/drawing/2014/main" id="{79D2E1C6-B296-44C3-AC1B-D105566B396B}"/>
                </a:ext>
              </a:extLst>
            </p:cNvPr>
            <p:cNvSpPr/>
            <p:nvPr/>
          </p:nvSpPr>
          <p:spPr>
            <a:xfrm>
              <a:off x="703391" y="135402"/>
              <a:ext cx="914408" cy="459628"/>
            </a:xfrm>
            <a:prstGeom prst="roundRect">
              <a:avLst/>
            </a:prstGeom>
            <a:ln>
              <a:noFill/>
            </a:ln>
            <a:effectLst>
              <a:outerShdw blurRad="44450" dist="27940" dir="5400000" algn="ctr">
                <a:srgbClr val="000000">
                  <a:alpha val="32000"/>
                </a:srgbClr>
              </a:outerShdw>
            </a:effectLst>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 name="Dikdörtgen: Yuvarlatılmış Köşeler 4">
              <a:extLst>
                <a:ext uri="{FF2B5EF4-FFF2-40B4-BE49-F238E27FC236}">
                  <a16:creationId xmlns:a16="http://schemas.microsoft.com/office/drawing/2014/main" id="{A6E10D70-53A9-4A8D-8530-C87F9621B297}"/>
                </a:ext>
              </a:extLst>
            </p:cNvPr>
            <p:cNvSpPr txBox="1"/>
            <p:nvPr/>
          </p:nvSpPr>
          <p:spPr>
            <a:xfrm>
              <a:off x="725828" y="157839"/>
              <a:ext cx="869534" cy="414754"/>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141" tIns="60141" rIns="60141" bIns="60141" numCol="1" spcCol="1270" anchor="ctr" anchorCtr="0">
              <a:noAutofit/>
            </a:bodyPr>
            <a:lstStyle/>
            <a:p>
              <a:pPr algn="ctr" defTabSz="701688">
                <a:lnSpc>
                  <a:spcPct val="90000"/>
                </a:lnSpc>
                <a:spcBef>
                  <a:spcPct val="0"/>
                </a:spcBef>
                <a:spcAft>
                  <a:spcPct val="35000"/>
                </a:spcAft>
              </a:pPr>
              <a:r>
                <a:rPr lang="tr-TR" sz="1579" dirty="0"/>
                <a:t>Bileşen</a:t>
              </a:r>
            </a:p>
          </p:txBody>
        </p:sp>
      </p:grpSp>
      <p:grpSp>
        <p:nvGrpSpPr>
          <p:cNvPr id="13" name="Grup 12">
            <a:extLst>
              <a:ext uri="{FF2B5EF4-FFF2-40B4-BE49-F238E27FC236}">
                <a16:creationId xmlns:a16="http://schemas.microsoft.com/office/drawing/2014/main" id="{758DAD97-22D4-437E-8470-EBA216CC4279}"/>
              </a:ext>
            </a:extLst>
          </p:cNvPr>
          <p:cNvGrpSpPr/>
          <p:nvPr/>
        </p:nvGrpSpPr>
        <p:grpSpPr>
          <a:xfrm>
            <a:off x="488629" y="1959212"/>
            <a:ext cx="1556071" cy="463035"/>
            <a:chOff x="680956" y="135402"/>
            <a:chExt cx="936843" cy="459628"/>
          </a:xfrm>
          <a:scene3d>
            <a:camera prst="orthographicFront">
              <a:rot lat="0" lon="0" rev="0"/>
            </a:camera>
            <a:lightRig rig="balanced" dir="t">
              <a:rot lat="0" lon="0" rev="8700000"/>
            </a:lightRig>
          </a:scene3d>
        </p:grpSpPr>
        <p:sp>
          <p:nvSpPr>
            <p:cNvPr id="14" name="Dikdörtgen: Yuvarlatılmış Köşeler 16">
              <a:extLst>
                <a:ext uri="{FF2B5EF4-FFF2-40B4-BE49-F238E27FC236}">
                  <a16:creationId xmlns:a16="http://schemas.microsoft.com/office/drawing/2014/main" id="{1D434EEF-FE91-4617-B198-AA1C0246F38E}"/>
                </a:ext>
              </a:extLst>
            </p:cNvPr>
            <p:cNvSpPr/>
            <p:nvPr/>
          </p:nvSpPr>
          <p:spPr>
            <a:xfrm>
              <a:off x="703391" y="135402"/>
              <a:ext cx="914408" cy="459628"/>
            </a:xfrm>
            <a:prstGeom prst="roundRect">
              <a:avLst/>
            </a:prstGeom>
            <a:ln>
              <a:noFill/>
            </a:ln>
            <a:effectLst>
              <a:outerShdw blurRad="44450" dist="27940" dir="5400000" algn="ctr">
                <a:srgbClr val="000000">
                  <a:alpha val="32000"/>
                </a:srgbClr>
              </a:outerShdw>
            </a:effectLst>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5" name="Dikdörtgen: Yuvarlatılmış Köşeler 4">
              <a:extLst>
                <a:ext uri="{FF2B5EF4-FFF2-40B4-BE49-F238E27FC236}">
                  <a16:creationId xmlns:a16="http://schemas.microsoft.com/office/drawing/2014/main" id="{7FF3FB0D-456F-403A-9D66-CF210B3312B5}"/>
                </a:ext>
              </a:extLst>
            </p:cNvPr>
            <p:cNvSpPr txBox="1"/>
            <p:nvPr/>
          </p:nvSpPr>
          <p:spPr>
            <a:xfrm>
              <a:off x="680956" y="157839"/>
              <a:ext cx="914408" cy="414753"/>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141" tIns="60141" rIns="60141" bIns="60141" numCol="1" spcCol="1270" anchor="ctr" anchorCtr="0">
              <a:noAutofit/>
            </a:bodyPr>
            <a:lstStyle/>
            <a:p>
              <a:pPr algn="ctr" defTabSz="701688">
                <a:lnSpc>
                  <a:spcPct val="90000"/>
                </a:lnSpc>
                <a:spcBef>
                  <a:spcPct val="0"/>
                </a:spcBef>
                <a:spcAft>
                  <a:spcPct val="35000"/>
                </a:spcAft>
              </a:pPr>
              <a:r>
                <a:rPr lang="tr-TR" sz="1579" dirty="0"/>
                <a:t>Standart BİS </a:t>
              </a:r>
              <a:r>
                <a:rPr lang="tr-TR" sz="1579" dirty="0" smtClean="0"/>
                <a:t>13</a:t>
              </a:r>
              <a:endParaRPr lang="tr-TR" sz="1579" dirty="0"/>
            </a:p>
          </p:txBody>
        </p:sp>
      </p:grpSp>
      <p:grpSp>
        <p:nvGrpSpPr>
          <p:cNvPr id="16" name="Grup 15">
            <a:extLst>
              <a:ext uri="{FF2B5EF4-FFF2-40B4-BE49-F238E27FC236}">
                <a16:creationId xmlns:a16="http://schemas.microsoft.com/office/drawing/2014/main" id="{108A5627-C9ED-412C-8BCF-E8430084B3F0}"/>
              </a:ext>
            </a:extLst>
          </p:cNvPr>
          <p:cNvGrpSpPr/>
          <p:nvPr/>
        </p:nvGrpSpPr>
        <p:grpSpPr>
          <a:xfrm>
            <a:off x="8089900" y="1959659"/>
            <a:ext cx="1560283" cy="616382"/>
            <a:chOff x="657720" y="5021"/>
            <a:chExt cx="960079" cy="745631"/>
          </a:xfrm>
          <a:scene3d>
            <a:camera prst="orthographicFront">
              <a:rot lat="0" lon="0" rev="0"/>
            </a:camera>
            <a:lightRig rig="balanced" dir="t">
              <a:rot lat="0" lon="0" rev="8700000"/>
            </a:lightRig>
          </a:scene3d>
        </p:grpSpPr>
        <p:sp>
          <p:nvSpPr>
            <p:cNvPr id="17" name="Dikdörtgen: Yuvarlatılmış Köşeler 19">
              <a:extLst>
                <a:ext uri="{FF2B5EF4-FFF2-40B4-BE49-F238E27FC236}">
                  <a16:creationId xmlns:a16="http://schemas.microsoft.com/office/drawing/2014/main" id="{3F920FC9-FF54-4207-B714-D0A6AA45C405}"/>
                </a:ext>
              </a:extLst>
            </p:cNvPr>
            <p:cNvSpPr/>
            <p:nvPr/>
          </p:nvSpPr>
          <p:spPr>
            <a:xfrm>
              <a:off x="703391" y="135402"/>
              <a:ext cx="914408" cy="459628"/>
            </a:xfrm>
            <a:prstGeom prst="roundRect">
              <a:avLst/>
            </a:prstGeom>
            <a:ln>
              <a:noFill/>
            </a:ln>
            <a:effectLst>
              <a:outerShdw blurRad="44450" dist="27940" dir="5400000" algn="ctr">
                <a:srgbClr val="000000">
                  <a:alpha val="32000"/>
                </a:srgbClr>
              </a:outerShdw>
            </a:effectLst>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8" name="Dikdörtgen: Yuvarlatılmış Köşeler 4">
              <a:extLst>
                <a:ext uri="{FF2B5EF4-FFF2-40B4-BE49-F238E27FC236}">
                  <a16:creationId xmlns:a16="http://schemas.microsoft.com/office/drawing/2014/main" id="{81C819E8-E7D4-42B4-9E22-1649521B5441}"/>
                </a:ext>
              </a:extLst>
            </p:cNvPr>
            <p:cNvSpPr txBox="1"/>
            <p:nvPr/>
          </p:nvSpPr>
          <p:spPr>
            <a:xfrm>
              <a:off x="657720" y="5021"/>
              <a:ext cx="914408" cy="745631"/>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141" tIns="60141" rIns="60141" bIns="60141" numCol="1" spcCol="1270" anchor="ctr" anchorCtr="0">
              <a:noAutofit/>
            </a:bodyPr>
            <a:lstStyle/>
            <a:p>
              <a:pPr algn="ctr" defTabSz="701688">
                <a:lnSpc>
                  <a:spcPct val="90000"/>
                </a:lnSpc>
                <a:spcBef>
                  <a:spcPct val="0"/>
                </a:spcBef>
                <a:spcAft>
                  <a:spcPct val="35000"/>
                </a:spcAft>
              </a:pPr>
              <a:r>
                <a:rPr lang="tr-TR" sz="1579" dirty="0"/>
                <a:t>Genel Şart </a:t>
              </a:r>
              <a:r>
                <a:rPr lang="tr-TR" sz="1579" dirty="0" smtClean="0"/>
                <a:t>13.7</a:t>
              </a:r>
              <a:endParaRPr lang="tr-TR" sz="1579" dirty="0"/>
            </a:p>
          </p:txBody>
        </p:sp>
      </p:grpSp>
      <p:sp>
        <p:nvSpPr>
          <p:cNvPr id="20" name="Oval 19">
            <a:extLst>
              <a:ext uri="{FF2B5EF4-FFF2-40B4-BE49-F238E27FC236}">
                <a16:creationId xmlns:a16="http://schemas.microsoft.com/office/drawing/2014/main" id="{D007A196-DEFE-4266-A644-AF448F7EBF0C}"/>
              </a:ext>
            </a:extLst>
          </p:cNvPr>
          <p:cNvSpPr/>
          <p:nvPr/>
        </p:nvSpPr>
        <p:spPr>
          <a:xfrm>
            <a:off x="3897214" y="5169706"/>
            <a:ext cx="2865891" cy="1120523"/>
          </a:xfrm>
          <a:prstGeom prst="ellipse">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2504">
              <a:defRPr/>
            </a:pPr>
            <a:r>
              <a:rPr lang="tr-TR" sz="1400" dirty="0">
                <a:solidFill>
                  <a:schemeClr val="tx1"/>
                </a:solidFill>
              </a:rPr>
              <a:t>Sağlığın Geliştirilmesi Genel Müdürlüğü</a:t>
            </a:r>
            <a:endParaRPr lang="tr-TR" sz="1400" kern="0" dirty="0">
              <a:solidFill>
                <a:schemeClr val="tx1"/>
              </a:solidFill>
            </a:endParaRPr>
          </a:p>
        </p:txBody>
      </p:sp>
      <p:sp>
        <p:nvSpPr>
          <p:cNvPr id="21" name="Metin kutusu 20">
            <a:extLst>
              <a:ext uri="{FF2B5EF4-FFF2-40B4-BE49-F238E27FC236}">
                <a16:creationId xmlns:a16="http://schemas.microsoft.com/office/drawing/2014/main" id="{83FAE0BB-3CB8-43D5-AF0C-CF0E19255A38}"/>
              </a:ext>
            </a:extLst>
          </p:cNvPr>
          <p:cNvSpPr txBox="1"/>
          <p:nvPr/>
        </p:nvSpPr>
        <p:spPr>
          <a:xfrm>
            <a:off x="2472743" y="5557589"/>
            <a:ext cx="1391014" cy="335348"/>
          </a:xfrm>
          <a:prstGeom prst="rect">
            <a:avLst/>
          </a:prstGeom>
          <a:solidFill>
            <a:schemeClr val="accent1">
              <a:lumMod val="75000"/>
            </a:schemeClr>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tr-TR" sz="1579" b="1" dirty="0"/>
              <a:t>Sorumlu Birim</a:t>
            </a:r>
          </a:p>
        </p:txBody>
      </p:sp>
      <p:graphicFrame>
        <p:nvGraphicFramePr>
          <p:cNvPr id="23" name="Tablo 22">
            <a:extLst>
              <a:ext uri="{FF2B5EF4-FFF2-40B4-BE49-F238E27FC236}">
                <a16:creationId xmlns:a16="http://schemas.microsoft.com/office/drawing/2014/main" id="{426A0065-E95F-48CF-BBBC-5F2E1A724C07}"/>
              </a:ext>
            </a:extLst>
          </p:cNvPr>
          <p:cNvGraphicFramePr>
            <a:graphicFrameLocks noGrp="1"/>
          </p:cNvGraphicFramePr>
          <p:nvPr>
            <p:extLst>
              <p:ext uri="{D42A27DB-BD31-4B8C-83A1-F6EECF244321}">
                <p14:modId xmlns:p14="http://schemas.microsoft.com/office/powerpoint/2010/main" val="3767379344"/>
              </p:ext>
            </p:extLst>
          </p:nvPr>
        </p:nvGraphicFramePr>
        <p:xfrm>
          <a:off x="8738036" y="5571089"/>
          <a:ext cx="1824291" cy="484454"/>
        </p:xfrm>
        <a:graphic>
          <a:graphicData uri="http://schemas.openxmlformats.org/drawingml/2006/table">
            <a:tbl>
              <a:tblPr firstRow="1" bandRow="1">
                <a:tableStyleId>{5C22544A-7EE6-4342-B048-85BDC9FD1C3A}</a:tableStyleId>
              </a:tblPr>
              <a:tblGrid>
                <a:gridCol w="1824291">
                  <a:extLst>
                    <a:ext uri="{9D8B030D-6E8A-4147-A177-3AD203B41FA5}">
                      <a16:colId xmlns:a16="http://schemas.microsoft.com/office/drawing/2014/main" val="2600340863"/>
                    </a:ext>
                  </a:extLst>
                </a:gridCol>
              </a:tblGrid>
              <a:tr h="484454">
                <a:tc>
                  <a:txBody>
                    <a:bodyPr/>
                    <a:lstStyle/>
                    <a:p>
                      <a:pPr lvl="0"/>
                      <a:r>
                        <a:rPr lang="tr-TR" sz="1200" b="1" dirty="0">
                          <a:solidFill>
                            <a:prstClr val="black"/>
                          </a:solidFill>
                          <a:latin typeface="Arial" panose="020B0604020202020204" pitchFamily="34" charset="0"/>
                          <a:cs typeface="Arial" panose="020B0604020202020204" pitchFamily="34" charset="0"/>
                        </a:rPr>
                        <a:t>1. Çeyrek Dönem 2024</a:t>
                      </a:r>
                      <a:endParaRPr lang="tr-TR" sz="1200" b="1" dirty="0"/>
                    </a:p>
                  </a:txBody>
                  <a:tcPr marL="80189" marR="80189" marT="40094" marB="400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25995126"/>
                  </a:ext>
                </a:extLst>
              </a:tr>
            </a:tbl>
          </a:graphicData>
        </a:graphic>
      </p:graphicFrame>
      <p:sp>
        <p:nvSpPr>
          <p:cNvPr id="24" name="Dikey Kaydırma 23"/>
          <p:cNvSpPr/>
          <p:nvPr/>
        </p:nvSpPr>
        <p:spPr>
          <a:xfrm>
            <a:off x="9938756" y="1229213"/>
            <a:ext cx="1757562" cy="1791702"/>
          </a:xfrm>
          <a:prstGeom prst="verticalScroll">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400" dirty="0">
                <a:solidFill>
                  <a:schemeClr val="tx1"/>
                </a:solidFill>
              </a:rPr>
              <a:t>Taşra Teşkilatı Kadro Bazlı Memnuniyet Araştırması Sonuç Raporu</a:t>
            </a:r>
            <a:endParaRPr lang="tr-TR" sz="1400" kern="0" dirty="0">
              <a:solidFill>
                <a:schemeClr val="tx1"/>
              </a:solidFill>
              <a:latin typeface="Arial" panose="020B0604020202020204" pitchFamily="34" charset="0"/>
            </a:endParaRPr>
          </a:p>
        </p:txBody>
      </p:sp>
      <p:sp>
        <p:nvSpPr>
          <p:cNvPr id="28" name="Yukarı Bükülü Ok 27"/>
          <p:cNvSpPr/>
          <p:nvPr/>
        </p:nvSpPr>
        <p:spPr>
          <a:xfrm>
            <a:off x="7296822" y="3047038"/>
            <a:ext cx="3749879" cy="1171223"/>
          </a:xfrm>
          <a:prstGeom prst="bentUpArrow">
            <a:avLst>
              <a:gd name="adj1" fmla="val 14256"/>
              <a:gd name="adj2" fmla="val 19628"/>
              <a:gd name="adj3" fmla="val 25000"/>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0" name="Sağ Ok 29"/>
          <p:cNvSpPr/>
          <p:nvPr/>
        </p:nvSpPr>
        <p:spPr>
          <a:xfrm rot="5400000">
            <a:off x="5000764" y="4701522"/>
            <a:ext cx="617587" cy="318781"/>
          </a:xfrm>
          <a:prstGeom prst="rightArrow">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33" name="Grup 32"/>
          <p:cNvGrpSpPr/>
          <p:nvPr/>
        </p:nvGrpSpPr>
        <p:grpSpPr>
          <a:xfrm>
            <a:off x="486561" y="2448759"/>
            <a:ext cx="4354423" cy="945131"/>
            <a:chOff x="308522" y="1602236"/>
            <a:chExt cx="3932905" cy="833913"/>
          </a:xfrm>
          <a:solidFill>
            <a:schemeClr val="accent1">
              <a:lumMod val="40000"/>
              <a:lumOff val="60000"/>
            </a:schemeClr>
          </a:solidFill>
        </p:grpSpPr>
        <p:sp>
          <p:nvSpPr>
            <p:cNvPr id="34" name="Yuvarlatılmış Dikdörtgen 33"/>
            <p:cNvSpPr/>
            <p:nvPr/>
          </p:nvSpPr>
          <p:spPr>
            <a:xfrm>
              <a:off x="308522" y="1602236"/>
              <a:ext cx="3932905" cy="833913"/>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5" name="Yuvarlatılmış Dikdörtgen 4"/>
            <p:cNvSpPr/>
            <p:nvPr/>
          </p:nvSpPr>
          <p:spPr>
            <a:xfrm>
              <a:off x="332946" y="1626660"/>
              <a:ext cx="3884057" cy="78506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4765" tIns="24765" rIns="24765" bIns="24765" numCol="1" spcCol="1270" anchor="ctr" anchorCtr="0">
              <a:noAutofit/>
            </a:bodyPr>
            <a:lstStyle/>
            <a:p>
              <a:r>
                <a:rPr lang="tr-TR" sz="1200" b="1" dirty="0">
                  <a:solidFill>
                    <a:schemeClr val="tx1"/>
                  </a:solidFill>
                </a:rPr>
                <a:t>Bilgi ve İletişim: </a:t>
              </a:r>
              <a:r>
                <a:rPr lang="tr-TR" sz="1200" dirty="0">
                  <a:solidFill>
                    <a:schemeClr val="tx1"/>
                  </a:solidFill>
                </a:rPr>
                <a:t>İdareler, birimlerinin ve çalışanlarının performansının izlenebilmesi, karar alma süreçlerinin sağlıklı bir şekilde işleyebilmesi ve hizmet sunumunda etkinlik ve memnuniyetin sağlanması amacıyla uygun bir bilgi ve iletişim sistemine sahip olmalıdır.</a:t>
              </a:r>
              <a:endParaRPr lang="tr-TR" sz="1200" kern="0" dirty="0">
                <a:solidFill>
                  <a:schemeClr val="tx1"/>
                </a:solidFill>
              </a:endParaRPr>
            </a:p>
          </p:txBody>
        </p:sp>
      </p:grpSp>
      <p:grpSp>
        <p:nvGrpSpPr>
          <p:cNvPr id="36" name="Grup 35"/>
          <p:cNvGrpSpPr/>
          <p:nvPr/>
        </p:nvGrpSpPr>
        <p:grpSpPr>
          <a:xfrm>
            <a:off x="5717277" y="2448759"/>
            <a:ext cx="3932905" cy="833913"/>
            <a:chOff x="5144085" y="1608315"/>
            <a:chExt cx="3932905" cy="833913"/>
          </a:xfrm>
          <a:solidFill>
            <a:schemeClr val="accent1">
              <a:lumMod val="40000"/>
              <a:lumOff val="60000"/>
            </a:schemeClr>
          </a:solidFill>
        </p:grpSpPr>
        <p:sp>
          <p:nvSpPr>
            <p:cNvPr id="37" name="Yuvarlatılmış Dikdörtgen 36"/>
            <p:cNvSpPr/>
            <p:nvPr/>
          </p:nvSpPr>
          <p:spPr>
            <a:xfrm>
              <a:off x="5144085" y="1608315"/>
              <a:ext cx="3932905" cy="833913"/>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8" name="Yuvarlatılmış Dikdörtgen 4"/>
            <p:cNvSpPr/>
            <p:nvPr/>
          </p:nvSpPr>
          <p:spPr>
            <a:xfrm>
              <a:off x="5168509" y="1632739"/>
              <a:ext cx="3884057" cy="78506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4765" tIns="24765" rIns="24765" bIns="24765" numCol="1" spcCol="1270" anchor="ctr" anchorCtr="0">
              <a:noAutofit/>
            </a:bodyPr>
            <a:lstStyle/>
            <a:p>
              <a:r>
                <a:rPr lang="tr-TR" sz="1400" dirty="0">
                  <a:solidFill>
                    <a:schemeClr val="tx1"/>
                  </a:solidFill>
                </a:rPr>
                <a:t>İdarenin yatay ve dikey iletişim sistemi personelin değerlendirme, öneri ve sorunlarını iletebilmelerini sağlamalıdır.</a:t>
              </a:r>
              <a:endParaRPr lang="tr-TR" sz="1300" kern="0" dirty="0">
                <a:solidFill>
                  <a:schemeClr val="tx1"/>
                </a:solidFill>
              </a:endParaRPr>
            </a:p>
          </p:txBody>
        </p:sp>
      </p:grpSp>
      <p:grpSp>
        <p:nvGrpSpPr>
          <p:cNvPr id="39" name="Grup 38"/>
          <p:cNvGrpSpPr/>
          <p:nvPr/>
        </p:nvGrpSpPr>
        <p:grpSpPr>
          <a:xfrm>
            <a:off x="3571195" y="1314643"/>
            <a:ext cx="3476727" cy="624093"/>
            <a:chOff x="3007503" y="447631"/>
            <a:chExt cx="3476727" cy="624093"/>
          </a:xfrm>
        </p:grpSpPr>
        <p:sp>
          <p:nvSpPr>
            <p:cNvPr id="40" name="Oval 39"/>
            <p:cNvSpPr/>
            <p:nvPr/>
          </p:nvSpPr>
          <p:spPr>
            <a:xfrm>
              <a:off x="3007503" y="447631"/>
              <a:ext cx="3476727" cy="62409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1" name="Oval 4"/>
            <p:cNvSpPr/>
            <p:nvPr/>
          </p:nvSpPr>
          <p:spPr>
            <a:xfrm>
              <a:off x="3516658" y="539027"/>
              <a:ext cx="2458417" cy="4413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r>
                <a:rPr lang="tr-TR" kern="0" dirty="0">
                  <a:solidFill>
                    <a:schemeClr val="tx1"/>
                  </a:solidFill>
                  <a:latin typeface="Arial" panose="020B0604020202020204" pitchFamily="34" charset="0"/>
                </a:rPr>
                <a:t>(BİS) Bilgi ve İletişim</a:t>
              </a:r>
            </a:p>
          </p:txBody>
        </p:sp>
      </p:grpSp>
      <p:sp>
        <p:nvSpPr>
          <p:cNvPr id="42" name="Sağ Ok 41"/>
          <p:cNvSpPr/>
          <p:nvPr/>
        </p:nvSpPr>
        <p:spPr>
          <a:xfrm rot="16200000">
            <a:off x="4425496" y="2791634"/>
            <a:ext cx="1699656" cy="318781"/>
          </a:xfrm>
          <a:prstGeom prst="rightArrow">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48" name="Grup 47">
            <a:extLst>
              <a:ext uri="{FF2B5EF4-FFF2-40B4-BE49-F238E27FC236}">
                <a16:creationId xmlns:a16="http://schemas.microsoft.com/office/drawing/2014/main" id="{ABC11FB8-B172-4CCC-A770-E2F17B46D08C}"/>
              </a:ext>
            </a:extLst>
          </p:cNvPr>
          <p:cNvGrpSpPr/>
          <p:nvPr/>
        </p:nvGrpSpPr>
        <p:grpSpPr>
          <a:xfrm>
            <a:off x="8859047" y="5094555"/>
            <a:ext cx="1582267" cy="463034"/>
            <a:chOff x="703391" y="135402"/>
            <a:chExt cx="914408" cy="459628"/>
          </a:xfrm>
          <a:scene3d>
            <a:camera prst="orthographicFront">
              <a:rot lat="0" lon="0" rev="0"/>
            </a:camera>
            <a:lightRig rig="balanced" dir="t">
              <a:rot lat="0" lon="0" rev="8700000"/>
            </a:lightRig>
          </a:scene3d>
        </p:grpSpPr>
        <p:sp>
          <p:nvSpPr>
            <p:cNvPr id="49" name="Dikdörtgen: Yuvarlatılmış Köşeler 12">
              <a:extLst>
                <a:ext uri="{FF2B5EF4-FFF2-40B4-BE49-F238E27FC236}">
                  <a16:creationId xmlns:a16="http://schemas.microsoft.com/office/drawing/2014/main" id="{79D2E1C6-B296-44C3-AC1B-D105566B396B}"/>
                </a:ext>
              </a:extLst>
            </p:cNvPr>
            <p:cNvSpPr/>
            <p:nvPr/>
          </p:nvSpPr>
          <p:spPr>
            <a:xfrm>
              <a:off x="703391" y="135402"/>
              <a:ext cx="914408" cy="459628"/>
            </a:xfrm>
            <a:prstGeom prst="roundRect">
              <a:avLst/>
            </a:prstGeom>
            <a:ln>
              <a:noFill/>
            </a:ln>
            <a:effectLst>
              <a:outerShdw blurRad="44450" dist="27940" dir="5400000" algn="ctr">
                <a:srgbClr val="000000">
                  <a:alpha val="32000"/>
                </a:srgbClr>
              </a:outerShdw>
            </a:effectLst>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0" name="Dikdörtgen: Yuvarlatılmış Köşeler 4">
              <a:extLst>
                <a:ext uri="{FF2B5EF4-FFF2-40B4-BE49-F238E27FC236}">
                  <a16:creationId xmlns:a16="http://schemas.microsoft.com/office/drawing/2014/main" id="{A6E10D70-53A9-4A8D-8530-C87F9621B297}"/>
                </a:ext>
              </a:extLst>
            </p:cNvPr>
            <p:cNvSpPr txBox="1"/>
            <p:nvPr/>
          </p:nvSpPr>
          <p:spPr>
            <a:xfrm>
              <a:off x="725828" y="157839"/>
              <a:ext cx="869534" cy="414754"/>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141" tIns="60141" rIns="60141" bIns="60141" numCol="1" spcCol="1270" anchor="ctr" anchorCtr="0">
              <a:noAutofit/>
            </a:bodyPr>
            <a:lstStyle/>
            <a:p>
              <a:pPr algn="ctr" defTabSz="701688">
                <a:lnSpc>
                  <a:spcPct val="90000"/>
                </a:lnSpc>
                <a:spcBef>
                  <a:spcPct val="0"/>
                </a:spcBef>
                <a:spcAft>
                  <a:spcPct val="35000"/>
                </a:spcAft>
              </a:pPr>
              <a:r>
                <a:rPr lang="tr-TR" sz="1579" dirty="0"/>
                <a:t>Eylem Dönemi</a:t>
              </a:r>
            </a:p>
          </p:txBody>
        </p:sp>
      </p:grpSp>
      <p:sp>
        <p:nvSpPr>
          <p:cNvPr id="45" name="Metin kutusu 44">
            <a:extLst>
              <a:ext uri="{FF2B5EF4-FFF2-40B4-BE49-F238E27FC236}">
                <a16:creationId xmlns:a16="http://schemas.microsoft.com/office/drawing/2014/main" id="{83FAE0BB-3CB8-43D5-AF0C-CF0E19255A38}"/>
              </a:ext>
            </a:extLst>
          </p:cNvPr>
          <p:cNvSpPr txBox="1"/>
          <p:nvPr/>
        </p:nvSpPr>
        <p:spPr>
          <a:xfrm>
            <a:off x="3293111" y="3465505"/>
            <a:ext cx="867827" cy="335348"/>
          </a:xfrm>
          <a:prstGeom prst="rect">
            <a:avLst/>
          </a:prstGeom>
          <a:solidFill>
            <a:schemeClr val="accent1">
              <a:lumMod val="75000"/>
            </a:schemeClr>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tr-TR" sz="1579" b="1" dirty="0" smtClean="0"/>
              <a:t>E.13.7.3</a:t>
            </a:r>
            <a:endParaRPr lang="tr-TR" sz="1579" b="1" dirty="0"/>
          </a:p>
        </p:txBody>
      </p:sp>
      <p:grpSp>
        <p:nvGrpSpPr>
          <p:cNvPr id="46" name="Grup 45"/>
          <p:cNvGrpSpPr/>
          <p:nvPr/>
        </p:nvGrpSpPr>
        <p:grpSpPr>
          <a:xfrm>
            <a:off x="3265253" y="3800853"/>
            <a:ext cx="4200339" cy="992873"/>
            <a:chOff x="2789932" y="2707746"/>
            <a:chExt cx="3932905" cy="833913"/>
          </a:xfrm>
          <a:solidFill>
            <a:schemeClr val="accent1">
              <a:lumMod val="40000"/>
              <a:lumOff val="60000"/>
            </a:schemeClr>
          </a:solidFill>
        </p:grpSpPr>
        <p:sp>
          <p:nvSpPr>
            <p:cNvPr id="47" name="Yuvarlatılmış Dikdörtgen 46"/>
            <p:cNvSpPr/>
            <p:nvPr/>
          </p:nvSpPr>
          <p:spPr>
            <a:xfrm>
              <a:off x="2789932" y="2707746"/>
              <a:ext cx="3932905" cy="833913"/>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Yuvarlatılmış Dikdörtgen 4"/>
            <p:cNvSpPr/>
            <p:nvPr/>
          </p:nvSpPr>
          <p:spPr>
            <a:xfrm>
              <a:off x="2814356" y="2732170"/>
              <a:ext cx="3884057" cy="78506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4765" tIns="24765" rIns="24765" bIns="24765" numCol="1" spcCol="1270" anchor="ctr" anchorCtr="0">
              <a:noAutofit/>
            </a:bodyPr>
            <a:lstStyle/>
            <a:p>
              <a:pPr defTabSz="623722">
                <a:spcBef>
                  <a:spcPct val="0"/>
                </a:spcBef>
              </a:pPr>
              <a:r>
                <a:rPr lang="tr-TR" sz="1400" dirty="0">
                  <a:solidFill>
                    <a:schemeClr val="tx1"/>
                  </a:solidFill>
                </a:rPr>
                <a:t>Taşra Teşkilatı çalışanlarına yönelik kadro bazlı memnuniyet araştırması yapılması, sonuçların değerlendirilerek raporlanması </a:t>
              </a:r>
              <a:endParaRPr lang="tr-TR" sz="1400" kern="0" dirty="0">
                <a:solidFill>
                  <a:schemeClr val="tx1"/>
                </a:solidFill>
              </a:endParaRPr>
            </a:p>
          </p:txBody>
        </p:sp>
      </p:grpSp>
      <p:sp>
        <p:nvSpPr>
          <p:cNvPr id="52" name="Unvan 1">
            <a:extLst>
              <a:ext uri="{FF2B5EF4-FFF2-40B4-BE49-F238E27FC236}">
                <a16:creationId xmlns:a16="http://schemas.microsoft.com/office/drawing/2014/main" id="{B10BBE43-668B-4950-9813-C3C92590FC7E}"/>
              </a:ext>
            </a:extLst>
          </p:cNvPr>
          <p:cNvSpPr txBox="1">
            <a:spLocks/>
          </p:cNvSpPr>
          <p:nvPr/>
        </p:nvSpPr>
        <p:spPr>
          <a:xfrm>
            <a:off x="1250201" y="477951"/>
            <a:ext cx="3476727" cy="311755"/>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1600" b="1" dirty="0">
                <a:solidFill>
                  <a:schemeClr val="bg1"/>
                </a:solidFill>
                <a:latin typeface="Verdana" panose="020B0604030504040204" pitchFamily="34" charset="0"/>
                <a:ea typeface="Verdana" panose="020B0604030504040204" pitchFamily="34" charset="0"/>
              </a:rPr>
              <a:t>1. Çeyrek Dönem Eylemleri</a:t>
            </a:r>
          </a:p>
        </p:txBody>
      </p:sp>
    </p:spTree>
    <p:extLst>
      <p:ext uri="{BB962C8B-B14F-4D97-AF65-F5344CB8AC3E}">
        <p14:creationId xmlns:p14="http://schemas.microsoft.com/office/powerpoint/2010/main" val="2126644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4" presetClass="entr" presetSubtype="10"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randombar(horizontal)">
                                      <p:cBhvr>
                                        <p:cTn id="10" dur="500"/>
                                        <p:tgtEl>
                                          <p:spTgt spid="39"/>
                                        </p:tgtEl>
                                      </p:cBhvr>
                                    </p:animEffect>
                                  </p:childTnLst>
                                </p:cTn>
                              </p:par>
                            </p:childTnLst>
                          </p:cTn>
                        </p:par>
                        <p:par>
                          <p:cTn id="11" fill="hold">
                            <p:stCondLst>
                              <p:cond delay="500"/>
                            </p:stCondLst>
                            <p:childTnLst>
                              <p:par>
                                <p:cTn id="12" presetID="1" presetClass="entr" presetSubtype="0" fill="hold" nodeType="afterEffect">
                                  <p:stCondLst>
                                    <p:cond delay="500"/>
                                  </p:stCondLst>
                                  <p:childTnLst>
                                    <p:set>
                                      <p:cBhvr>
                                        <p:cTn id="13" dur="1" fill="hold">
                                          <p:stCondLst>
                                            <p:cond delay="0"/>
                                          </p:stCondLst>
                                        </p:cTn>
                                        <p:tgtEl>
                                          <p:spTgt spid="13"/>
                                        </p:tgtEl>
                                        <p:attrNameLst>
                                          <p:attrName>style.visibility</p:attrName>
                                        </p:attrNameLst>
                                      </p:cBhvr>
                                      <p:to>
                                        <p:strVal val="visible"/>
                                      </p:to>
                                    </p:set>
                                  </p:childTnLst>
                                </p:cTn>
                              </p:par>
                              <p:par>
                                <p:cTn id="14" presetID="14" presetClass="entr" presetSubtype="10" fill="hold" nodeType="withEffect">
                                  <p:stCondLst>
                                    <p:cond delay="500"/>
                                  </p:stCondLst>
                                  <p:childTnLst>
                                    <p:set>
                                      <p:cBhvr>
                                        <p:cTn id="15" dur="1" fill="hold">
                                          <p:stCondLst>
                                            <p:cond delay="0"/>
                                          </p:stCondLst>
                                        </p:cTn>
                                        <p:tgtEl>
                                          <p:spTgt spid="33"/>
                                        </p:tgtEl>
                                        <p:attrNameLst>
                                          <p:attrName>style.visibility</p:attrName>
                                        </p:attrNameLst>
                                      </p:cBhvr>
                                      <p:to>
                                        <p:strVal val="visible"/>
                                      </p:to>
                                    </p:set>
                                    <p:animEffect transition="in" filter="randombar(horizontal)">
                                      <p:cBhvr>
                                        <p:cTn id="16" dur="500"/>
                                        <p:tgtEl>
                                          <p:spTgt spid="33"/>
                                        </p:tgtEl>
                                      </p:cBhvr>
                                    </p:animEffect>
                                  </p:childTnLst>
                                </p:cTn>
                              </p:par>
                              <p:par>
                                <p:cTn id="17" presetID="14" presetClass="entr" presetSubtype="10" fill="hold" grpId="0" nodeType="withEffect">
                                  <p:stCondLst>
                                    <p:cond delay="500"/>
                                  </p:stCondLst>
                                  <p:childTnLst>
                                    <p:set>
                                      <p:cBhvr>
                                        <p:cTn id="18" dur="1" fill="hold">
                                          <p:stCondLst>
                                            <p:cond delay="0"/>
                                          </p:stCondLst>
                                        </p:cTn>
                                        <p:tgtEl>
                                          <p:spTgt spid="44"/>
                                        </p:tgtEl>
                                        <p:attrNameLst>
                                          <p:attrName>style.visibility</p:attrName>
                                        </p:attrNameLst>
                                      </p:cBhvr>
                                      <p:to>
                                        <p:strVal val="visible"/>
                                      </p:to>
                                    </p:set>
                                    <p:animEffect transition="in" filter="randombar(horizontal)">
                                      <p:cBhvr>
                                        <p:cTn id="19" dur="500"/>
                                        <p:tgtEl>
                                          <p:spTgt spid="44"/>
                                        </p:tgtEl>
                                      </p:cBhvr>
                                    </p:animEffect>
                                  </p:childTnLst>
                                </p:cTn>
                              </p:par>
                            </p:childTnLst>
                          </p:cTn>
                        </p:par>
                        <p:par>
                          <p:cTn id="20" fill="hold">
                            <p:stCondLst>
                              <p:cond delay="1500"/>
                            </p:stCondLst>
                            <p:childTnLst>
                              <p:par>
                                <p:cTn id="21" presetID="1" presetClass="entr" presetSubtype="0" fill="hold" nodeType="afterEffect">
                                  <p:stCondLst>
                                    <p:cond delay="1000"/>
                                  </p:stCondLst>
                                  <p:childTnLst>
                                    <p:set>
                                      <p:cBhvr>
                                        <p:cTn id="22" dur="1" fill="hold">
                                          <p:stCondLst>
                                            <p:cond delay="0"/>
                                          </p:stCondLst>
                                        </p:cTn>
                                        <p:tgtEl>
                                          <p:spTgt spid="16"/>
                                        </p:tgtEl>
                                        <p:attrNameLst>
                                          <p:attrName>style.visibility</p:attrName>
                                        </p:attrNameLst>
                                      </p:cBhvr>
                                      <p:to>
                                        <p:strVal val="visible"/>
                                      </p:to>
                                    </p:set>
                                  </p:childTnLst>
                                </p:cTn>
                              </p:par>
                              <p:par>
                                <p:cTn id="23" presetID="14" presetClass="entr" presetSubtype="10" fill="hold" nodeType="withEffect">
                                  <p:stCondLst>
                                    <p:cond delay="1000"/>
                                  </p:stCondLst>
                                  <p:childTnLst>
                                    <p:set>
                                      <p:cBhvr>
                                        <p:cTn id="24" dur="1" fill="hold">
                                          <p:stCondLst>
                                            <p:cond delay="0"/>
                                          </p:stCondLst>
                                        </p:cTn>
                                        <p:tgtEl>
                                          <p:spTgt spid="36"/>
                                        </p:tgtEl>
                                        <p:attrNameLst>
                                          <p:attrName>style.visibility</p:attrName>
                                        </p:attrNameLst>
                                      </p:cBhvr>
                                      <p:to>
                                        <p:strVal val="visible"/>
                                      </p:to>
                                    </p:set>
                                    <p:animEffect transition="in" filter="randombar(horizontal)">
                                      <p:cBhvr>
                                        <p:cTn id="25" dur="500"/>
                                        <p:tgtEl>
                                          <p:spTgt spid="36"/>
                                        </p:tgtEl>
                                      </p:cBhvr>
                                    </p:animEffect>
                                  </p:childTnLst>
                                </p:cTn>
                              </p:par>
                              <p:par>
                                <p:cTn id="26" presetID="14" presetClass="entr" presetSubtype="10" fill="hold" grpId="0" nodeType="withEffect">
                                  <p:stCondLst>
                                    <p:cond delay="1000"/>
                                  </p:stCondLst>
                                  <p:childTnLst>
                                    <p:set>
                                      <p:cBhvr>
                                        <p:cTn id="27" dur="1" fill="hold">
                                          <p:stCondLst>
                                            <p:cond delay="0"/>
                                          </p:stCondLst>
                                        </p:cTn>
                                        <p:tgtEl>
                                          <p:spTgt spid="43"/>
                                        </p:tgtEl>
                                        <p:attrNameLst>
                                          <p:attrName>style.visibility</p:attrName>
                                        </p:attrNameLst>
                                      </p:cBhvr>
                                      <p:to>
                                        <p:strVal val="visible"/>
                                      </p:to>
                                    </p:set>
                                    <p:animEffect transition="in" filter="randombar(horizontal)">
                                      <p:cBhvr>
                                        <p:cTn id="28" dur="500"/>
                                        <p:tgtEl>
                                          <p:spTgt spid="43"/>
                                        </p:tgtEl>
                                      </p:cBhvr>
                                    </p:animEffect>
                                  </p:childTnLst>
                                </p:cTn>
                              </p:par>
                            </p:childTnLst>
                          </p:cTn>
                        </p:par>
                        <p:par>
                          <p:cTn id="29" fill="hold">
                            <p:stCondLst>
                              <p:cond delay="3000"/>
                            </p:stCondLst>
                            <p:childTnLst>
                              <p:par>
                                <p:cTn id="30" presetID="1" presetClass="entr" presetSubtype="0"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childTnLst>
                                </p:cTn>
                              </p:par>
                              <p:par>
                                <p:cTn id="32" presetID="14" presetClass="entr" presetSubtype="10"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Effect transition="in" filter="randombar(horizontal)">
                                      <p:cBhvr>
                                        <p:cTn id="34" dur="500"/>
                                        <p:tgtEl>
                                          <p:spTgt spid="46"/>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randombar(horizontal)">
                                      <p:cBhvr>
                                        <p:cTn id="37" dur="500"/>
                                        <p:tgtEl>
                                          <p:spTgt spid="42"/>
                                        </p:tgtEl>
                                      </p:cBhvr>
                                    </p:animEffect>
                                  </p:childTnLst>
                                </p:cTn>
                              </p:par>
                            </p:childTnLst>
                          </p:cTn>
                        </p:par>
                        <p:par>
                          <p:cTn id="38" fill="hold">
                            <p:stCondLst>
                              <p:cond delay="3500"/>
                            </p:stCondLst>
                            <p:childTnLst>
                              <p:par>
                                <p:cTn id="39" presetID="1" presetClass="entr" presetSubtype="0" fill="hold" grpId="0" nodeType="afterEffect">
                                  <p:stCondLst>
                                    <p:cond delay="1000"/>
                                  </p:stCondLst>
                                  <p:childTnLst>
                                    <p:set>
                                      <p:cBhvr>
                                        <p:cTn id="40" dur="1" fill="hold">
                                          <p:stCondLst>
                                            <p:cond delay="0"/>
                                          </p:stCondLst>
                                        </p:cTn>
                                        <p:tgtEl>
                                          <p:spTgt spid="21"/>
                                        </p:tgtEl>
                                        <p:attrNameLst>
                                          <p:attrName>style.visibility</p:attrName>
                                        </p:attrNameLst>
                                      </p:cBhvr>
                                      <p:to>
                                        <p:strVal val="visible"/>
                                      </p:to>
                                    </p:set>
                                  </p:childTnLst>
                                </p:cTn>
                              </p:par>
                              <p:par>
                                <p:cTn id="41" presetID="14" presetClass="entr" presetSubtype="10" fill="hold" grpId="0" nodeType="withEffect">
                                  <p:stCondLst>
                                    <p:cond delay="1000"/>
                                  </p:stCondLst>
                                  <p:childTnLst>
                                    <p:set>
                                      <p:cBhvr>
                                        <p:cTn id="42" dur="1" fill="hold">
                                          <p:stCondLst>
                                            <p:cond delay="0"/>
                                          </p:stCondLst>
                                        </p:cTn>
                                        <p:tgtEl>
                                          <p:spTgt spid="20"/>
                                        </p:tgtEl>
                                        <p:attrNameLst>
                                          <p:attrName>style.visibility</p:attrName>
                                        </p:attrNameLst>
                                      </p:cBhvr>
                                      <p:to>
                                        <p:strVal val="visible"/>
                                      </p:to>
                                    </p:set>
                                    <p:animEffect transition="in" filter="randombar(horizontal)">
                                      <p:cBhvr>
                                        <p:cTn id="43" dur="500"/>
                                        <p:tgtEl>
                                          <p:spTgt spid="20"/>
                                        </p:tgtEl>
                                      </p:cBhvr>
                                    </p:animEffect>
                                  </p:childTnLst>
                                </p:cTn>
                              </p:par>
                              <p:par>
                                <p:cTn id="44" presetID="14" presetClass="entr" presetSubtype="10" fill="hold" grpId="0" nodeType="withEffect">
                                  <p:stCondLst>
                                    <p:cond delay="1000"/>
                                  </p:stCondLst>
                                  <p:childTnLst>
                                    <p:set>
                                      <p:cBhvr>
                                        <p:cTn id="45" dur="1" fill="hold">
                                          <p:stCondLst>
                                            <p:cond delay="0"/>
                                          </p:stCondLst>
                                        </p:cTn>
                                        <p:tgtEl>
                                          <p:spTgt spid="30"/>
                                        </p:tgtEl>
                                        <p:attrNameLst>
                                          <p:attrName>style.visibility</p:attrName>
                                        </p:attrNameLst>
                                      </p:cBhvr>
                                      <p:to>
                                        <p:strVal val="visible"/>
                                      </p:to>
                                    </p:set>
                                    <p:animEffect transition="in" filter="randombar(horizontal)">
                                      <p:cBhvr>
                                        <p:cTn id="46" dur="500"/>
                                        <p:tgtEl>
                                          <p:spTgt spid="30"/>
                                        </p:tgtEl>
                                      </p:cBhvr>
                                    </p:animEffect>
                                  </p:childTnLst>
                                </p:cTn>
                              </p:par>
                            </p:childTnLst>
                          </p:cTn>
                        </p:par>
                        <p:par>
                          <p:cTn id="47" fill="hold">
                            <p:stCondLst>
                              <p:cond delay="5000"/>
                            </p:stCondLst>
                            <p:childTnLst>
                              <p:par>
                                <p:cTn id="48" presetID="14" presetClass="entr" presetSubtype="10" fill="hold" nodeType="afterEffect">
                                  <p:stCondLst>
                                    <p:cond delay="1000"/>
                                  </p:stCondLst>
                                  <p:childTnLst>
                                    <p:set>
                                      <p:cBhvr>
                                        <p:cTn id="49" dur="1" fill="hold">
                                          <p:stCondLst>
                                            <p:cond delay="0"/>
                                          </p:stCondLst>
                                        </p:cTn>
                                        <p:tgtEl>
                                          <p:spTgt spid="48"/>
                                        </p:tgtEl>
                                        <p:attrNameLst>
                                          <p:attrName>style.visibility</p:attrName>
                                        </p:attrNameLst>
                                      </p:cBhvr>
                                      <p:to>
                                        <p:strVal val="visible"/>
                                      </p:to>
                                    </p:set>
                                    <p:animEffect transition="in" filter="randombar(horizontal)">
                                      <p:cBhvr>
                                        <p:cTn id="50" dur="500"/>
                                        <p:tgtEl>
                                          <p:spTgt spid="48"/>
                                        </p:tgtEl>
                                      </p:cBhvr>
                                    </p:animEffect>
                                  </p:childTnLst>
                                </p:cTn>
                              </p:par>
                              <p:par>
                                <p:cTn id="51" presetID="14" presetClass="entr" presetSubtype="10" fill="hold" nodeType="withEffect">
                                  <p:stCondLst>
                                    <p:cond delay="1000"/>
                                  </p:stCondLst>
                                  <p:childTnLst>
                                    <p:set>
                                      <p:cBhvr>
                                        <p:cTn id="52" dur="1" fill="hold">
                                          <p:stCondLst>
                                            <p:cond delay="0"/>
                                          </p:stCondLst>
                                        </p:cTn>
                                        <p:tgtEl>
                                          <p:spTgt spid="23"/>
                                        </p:tgtEl>
                                        <p:attrNameLst>
                                          <p:attrName>style.visibility</p:attrName>
                                        </p:attrNameLst>
                                      </p:cBhvr>
                                      <p:to>
                                        <p:strVal val="visible"/>
                                      </p:to>
                                    </p:set>
                                    <p:animEffect transition="in" filter="randombar(horizontal)">
                                      <p:cBhvr>
                                        <p:cTn id="53" dur="500"/>
                                        <p:tgtEl>
                                          <p:spTgt spid="23"/>
                                        </p:tgtEl>
                                      </p:cBhvr>
                                    </p:animEffect>
                                  </p:childTnLst>
                                </p:cTn>
                              </p:par>
                            </p:childTnLst>
                          </p:cTn>
                        </p:par>
                        <p:par>
                          <p:cTn id="54" fill="hold">
                            <p:stCondLst>
                              <p:cond delay="6500"/>
                            </p:stCondLst>
                            <p:childTnLst>
                              <p:par>
                                <p:cTn id="55" presetID="14" presetClass="entr" presetSubtype="1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randombar(horizontal)">
                                      <p:cBhvr>
                                        <p:cTn id="57" dur="500"/>
                                        <p:tgtEl>
                                          <p:spTgt spid="28"/>
                                        </p:tgtEl>
                                      </p:cBhvr>
                                    </p:animEffect>
                                  </p:childTnLst>
                                </p:cTn>
                              </p:par>
                              <p:par>
                                <p:cTn id="58" presetID="14" presetClass="entr" presetSubtype="10" fill="hold" grpId="0" nodeType="with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randombar(horizontal)">
                                      <p:cBhvr>
                                        <p:cTn id="6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20" grpId="0" animBg="1"/>
      <p:bldP spid="21" grpId="0" animBg="1"/>
      <p:bldP spid="24" grpId="0" animBg="1"/>
      <p:bldP spid="28" grpId="0" animBg="1"/>
      <p:bldP spid="30" grpId="0" animBg="1"/>
      <p:bldP spid="42" grpId="0" animBg="1"/>
      <p:bldP spid="4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Sağ Ok 42"/>
          <p:cNvSpPr/>
          <p:nvPr/>
        </p:nvSpPr>
        <p:spPr>
          <a:xfrm rot="13179771">
            <a:off x="6213253" y="2031340"/>
            <a:ext cx="982893" cy="318781"/>
          </a:xfrm>
          <a:prstGeom prst="rightArrow">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4" name="Sağ Ok 43"/>
          <p:cNvSpPr/>
          <p:nvPr/>
        </p:nvSpPr>
        <p:spPr>
          <a:xfrm rot="19089559">
            <a:off x="3234536" y="2062332"/>
            <a:ext cx="1074839" cy="318781"/>
          </a:xfrm>
          <a:prstGeom prst="rightArrow">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10" name="Grup 9">
            <a:extLst>
              <a:ext uri="{FF2B5EF4-FFF2-40B4-BE49-F238E27FC236}">
                <a16:creationId xmlns:a16="http://schemas.microsoft.com/office/drawing/2014/main" id="{ABC11FB8-B172-4CCC-A770-E2F17B46D08C}"/>
              </a:ext>
            </a:extLst>
          </p:cNvPr>
          <p:cNvGrpSpPr/>
          <p:nvPr/>
        </p:nvGrpSpPr>
        <p:grpSpPr>
          <a:xfrm>
            <a:off x="4796668" y="825362"/>
            <a:ext cx="1025783" cy="463034"/>
            <a:chOff x="703391" y="135402"/>
            <a:chExt cx="914408" cy="459628"/>
          </a:xfrm>
          <a:scene3d>
            <a:camera prst="orthographicFront">
              <a:rot lat="0" lon="0" rev="0"/>
            </a:camera>
            <a:lightRig rig="balanced" dir="t">
              <a:rot lat="0" lon="0" rev="8700000"/>
            </a:lightRig>
          </a:scene3d>
        </p:grpSpPr>
        <p:sp>
          <p:nvSpPr>
            <p:cNvPr id="11" name="Dikdörtgen: Yuvarlatılmış Köşeler 12">
              <a:extLst>
                <a:ext uri="{FF2B5EF4-FFF2-40B4-BE49-F238E27FC236}">
                  <a16:creationId xmlns:a16="http://schemas.microsoft.com/office/drawing/2014/main" id="{79D2E1C6-B296-44C3-AC1B-D105566B396B}"/>
                </a:ext>
              </a:extLst>
            </p:cNvPr>
            <p:cNvSpPr/>
            <p:nvPr/>
          </p:nvSpPr>
          <p:spPr>
            <a:xfrm>
              <a:off x="703391" y="135402"/>
              <a:ext cx="914408" cy="459628"/>
            </a:xfrm>
            <a:prstGeom prst="roundRect">
              <a:avLst/>
            </a:prstGeom>
            <a:ln>
              <a:noFill/>
            </a:ln>
            <a:effectLst>
              <a:outerShdw blurRad="44450" dist="27940" dir="5400000" algn="ctr">
                <a:srgbClr val="000000">
                  <a:alpha val="32000"/>
                </a:srgbClr>
              </a:outerShdw>
            </a:effectLst>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 name="Dikdörtgen: Yuvarlatılmış Köşeler 4">
              <a:extLst>
                <a:ext uri="{FF2B5EF4-FFF2-40B4-BE49-F238E27FC236}">
                  <a16:creationId xmlns:a16="http://schemas.microsoft.com/office/drawing/2014/main" id="{A6E10D70-53A9-4A8D-8530-C87F9621B297}"/>
                </a:ext>
              </a:extLst>
            </p:cNvPr>
            <p:cNvSpPr txBox="1"/>
            <p:nvPr/>
          </p:nvSpPr>
          <p:spPr>
            <a:xfrm>
              <a:off x="725828" y="157839"/>
              <a:ext cx="869534" cy="414754"/>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141" tIns="60141" rIns="60141" bIns="60141" numCol="1" spcCol="1270" anchor="ctr" anchorCtr="0">
              <a:noAutofit/>
            </a:bodyPr>
            <a:lstStyle/>
            <a:p>
              <a:pPr algn="ctr" defTabSz="701688">
                <a:lnSpc>
                  <a:spcPct val="90000"/>
                </a:lnSpc>
                <a:spcBef>
                  <a:spcPct val="0"/>
                </a:spcBef>
                <a:spcAft>
                  <a:spcPct val="35000"/>
                </a:spcAft>
              </a:pPr>
              <a:r>
                <a:rPr lang="tr-TR" sz="1579" dirty="0"/>
                <a:t>Bileşen</a:t>
              </a:r>
            </a:p>
          </p:txBody>
        </p:sp>
      </p:grpSp>
      <p:grpSp>
        <p:nvGrpSpPr>
          <p:cNvPr id="13" name="Grup 12">
            <a:extLst>
              <a:ext uri="{FF2B5EF4-FFF2-40B4-BE49-F238E27FC236}">
                <a16:creationId xmlns:a16="http://schemas.microsoft.com/office/drawing/2014/main" id="{758DAD97-22D4-437E-8470-EBA216CC4279}"/>
              </a:ext>
            </a:extLst>
          </p:cNvPr>
          <p:cNvGrpSpPr/>
          <p:nvPr/>
        </p:nvGrpSpPr>
        <p:grpSpPr>
          <a:xfrm>
            <a:off x="488629" y="1959212"/>
            <a:ext cx="1556071" cy="463035"/>
            <a:chOff x="680956" y="135402"/>
            <a:chExt cx="936843" cy="459628"/>
          </a:xfrm>
          <a:scene3d>
            <a:camera prst="orthographicFront">
              <a:rot lat="0" lon="0" rev="0"/>
            </a:camera>
            <a:lightRig rig="balanced" dir="t">
              <a:rot lat="0" lon="0" rev="8700000"/>
            </a:lightRig>
          </a:scene3d>
        </p:grpSpPr>
        <p:sp>
          <p:nvSpPr>
            <p:cNvPr id="14" name="Dikdörtgen: Yuvarlatılmış Köşeler 16">
              <a:extLst>
                <a:ext uri="{FF2B5EF4-FFF2-40B4-BE49-F238E27FC236}">
                  <a16:creationId xmlns:a16="http://schemas.microsoft.com/office/drawing/2014/main" id="{1D434EEF-FE91-4617-B198-AA1C0246F38E}"/>
                </a:ext>
              </a:extLst>
            </p:cNvPr>
            <p:cNvSpPr/>
            <p:nvPr/>
          </p:nvSpPr>
          <p:spPr>
            <a:xfrm>
              <a:off x="703391" y="135402"/>
              <a:ext cx="914408" cy="459628"/>
            </a:xfrm>
            <a:prstGeom prst="roundRect">
              <a:avLst/>
            </a:prstGeom>
            <a:ln>
              <a:noFill/>
            </a:ln>
            <a:effectLst>
              <a:outerShdw blurRad="44450" dist="27940" dir="5400000" algn="ctr">
                <a:srgbClr val="000000">
                  <a:alpha val="32000"/>
                </a:srgbClr>
              </a:outerShdw>
            </a:effectLst>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5" name="Dikdörtgen: Yuvarlatılmış Köşeler 4">
              <a:extLst>
                <a:ext uri="{FF2B5EF4-FFF2-40B4-BE49-F238E27FC236}">
                  <a16:creationId xmlns:a16="http://schemas.microsoft.com/office/drawing/2014/main" id="{7FF3FB0D-456F-403A-9D66-CF210B3312B5}"/>
                </a:ext>
              </a:extLst>
            </p:cNvPr>
            <p:cNvSpPr txBox="1"/>
            <p:nvPr/>
          </p:nvSpPr>
          <p:spPr>
            <a:xfrm>
              <a:off x="680956" y="157839"/>
              <a:ext cx="914408" cy="414753"/>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141" tIns="60141" rIns="60141" bIns="60141" numCol="1" spcCol="1270" anchor="ctr" anchorCtr="0">
              <a:noAutofit/>
            </a:bodyPr>
            <a:lstStyle/>
            <a:p>
              <a:pPr algn="ctr" defTabSz="701688">
                <a:lnSpc>
                  <a:spcPct val="90000"/>
                </a:lnSpc>
                <a:spcBef>
                  <a:spcPct val="0"/>
                </a:spcBef>
                <a:spcAft>
                  <a:spcPct val="35000"/>
                </a:spcAft>
              </a:pPr>
              <a:r>
                <a:rPr lang="tr-TR" sz="1579" dirty="0"/>
                <a:t>Standart BİS 15</a:t>
              </a:r>
            </a:p>
          </p:txBody>
        </p:sp>
      </p:grpSp>
      <p:grpSp>
        <p:nvGrpSpPr>
          <p:cNvPr id="16" name="Grup 15">
            <a:extLst>
              <a:ext uri="{FF2B5EF4-FFF2-40B4-BE49-F238E27FC236}">
                <a16:creationId xmlns:a16="http://schemas.microsoft.com/office/drawing/2014/main" id="{108A5627-C9ED-412C-8BCF-E8430084B3F0}"/>
              </a:ext>
            </a:extLst>
          </p:cNvPr>
          <p:cNvGrpSpPr/>
          <p:nvPr/>
        </p:nvGrpSpPr>
        <p:grpSpPr>
          <a:xfrm>
            <a:off x="8089900" y="1959659"/>
            <a:ext cx="1560283" cy="616382"/>
            <a:chOff x="657720" y="5021"/>
            <a:chExt cx="960079" cy="745631"/>
          </a:xfrm>
          <a:scene3d>
            <a:camera prst="orthographicFront">
              <a:rot lat="0" lon="0" rev="0"/>
            </a:camera>
            <a:lightRig rig="balanced" dir="t">
              <a:rot lat="0" lon="0" rev="8700000"/>
            </a:lightRig>
          </a:scene3d>
        </p:grpSpPr>
        <p:sp>
          <p:nvSpPr>
            <p:cNvPr id="17" name="Dikdörtgen: Yuvarlatılmış Köşeler 19">
              <a:extLst>
                <a:ext uri="{FF2B5EF4-FFF2-40B4-BE49-F238E27FC236}">
                  <a16:creationId xmlns:a16="http://schemas.microsoft.com/office/drawing/2014/main" id="{3F920FC9-FF54-4207-B714-D0A6AA45C405}"/>
                </a:ext>
              </a:extLst>
            </p:cNvPr>
            <p:cNvSpPr/>
            <p:nvPr/>
          </p:nvSpPr>
          <p:spPr>
            <a:xfrm>
              <a:off x="703391" y="135402"/>
              <a:ext cx="914408" cy="459628"/>
            </a:xfrm>
            <a:prstGeom prst="roundRect">
              <a:avLst/>
            </a:prstGeom>
            <a:ln>
              <a:noFill/>
            </a:ln>
            <a:effectLst>
              <a:outerShdw blurRad="44450" dist="27940" dir="5400000" algn="ctr">
                <a:srgbClr val="000000">
                  <a:alpha val="32000"/>
                </a:srgbClr>
              </a:outerShdw>
            </a:effectLst>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8" name="Dikdörtgen: Yuvarlatılmış Köşeler 4">
              <a:extLst>
                <a:ext uri="{FF2B5EF4-FFF2-40B4-BE49-F238E27FC236}">
                  <a16:creationId xmlns:a16="http://schemas.microsoft.com/office/drawing/2014/main" id="{81C819E8-E7D4-42B4-9E22-1649521B5441}"/>
                </a:ext>
              </a:extLst>
            </p:cNvPr>
            <p:cNvSpPr txBox="1"/>
            <p:nvPr/>
          </p:nvSpPr>
          <p:spPr>
            <a:xfrm>
              <a:off x="657720" y="5021"/>
              <a:ext cx="914408" cy="745631"/>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141" tIns="60141" rIns="60141" bIns="60141" numCol="1" spcCol="1270" anchor="ctr" anchorCtr="0">
              <a:noAutofit/>
            </a:bodyPr>
            <a:lstStyle/>
            <a:p>
              <a:pPr algn="ctr" defTabSz="701688">
                <a:lnSpc>
                  <a:spcPct val="90000"/>
                </a:lnSpc>
                <a:spcBef>
                  <a:spcPct val="0"/>
                </a:spcBef>
                <a:spcAft>
                  <a:spcPct val="35000"/>
                </a:spcAft>
              </a:pPr>
              <a:r>
                <a:rPr lang="tr-TR" sz="1579" dirty="0"/>
                <a:t>Genel Şart 15.6</a:t>
              </a:r>
            </a:p>
          </p:txBody>
        </p:sp>
      </p:grpSp>
      <p:sp>
        <p:nvSpPr>
          <p:cNvPr id="20" name="Oval 19">
            <a:extLst>
              <a:ext uri="{FF2B5EF4-FFF2-40B4-BE49-F238E27FC236}">
                <a16:creationId xmlns:a16="http://schemas.microsoft.com/office/drawing/2014/main" id="{D007A196-DEFE-4266-A644-AF448F7EBF0C}"/>
              </a:ext>
            </a:extLst>
          </p:cNvPr>
          <p:cNvSpPr/>
          <p:nvPr/>
        </p:nvSpPr>
        <p:spPr>
          <a:xfrm>
            <a:off x="3897214" y="5169706"/>
            <a:ext cx="2865891" cy="1120523"/>
          </a:xfrm>
          <a:prstGeom prst="ellipse">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2504">
              <a:defRPr/>
            </a:pPr>
            <a:r>
              <a:rPr lang="tr-TR" sz="1400" kern="0" dirty="0">
                <a:solidFill>
                  <a:prstClr val="black"/>
                </a:solidFill>
              </a:rPr>
              <a:t>İl Sağlık Müdürlükleri</a:t>
            </a:r>
          </a:p>
        </p:txBody>
      </p:sp>
      <p:sp>
        <p:nvSpPr>
          <p:cNvPr id="21" name="Metin kutusu 20">
            <a:extLst>
              <a:ext uri="{FF2B5EF4-FFF2-40B4-BE49-F238E27FC236}">
                <a16:creationId xmlns:a16="http://schemas.microsoft.com/office/drawing/2014/main" id="{83FAE0BB-3CB8-43D5-AF0C-CF0E19255A38}"/>
              </a:ext>
            </a:extLst>
          </p:cNvPr>
          <p:cNvSpPr txBox="1"/>
          <p:nvPr/>
        </p:nvSpPr>
        <p:spPr>
          <a:xfrm>
            <a:off x="2472743" y="5557589"/>
            <a:ext cx="1391014" cy="335348"/>
          </a:xfrm>
          <a:prstGeom prst="rect">
            <a:avLst/>
          </a:prstGeom>
          <a:solidFill>
            <a:schemeClr val="accent1">
              <a:lumMod val="75000"/>
            </a:schemeClr>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tr-TR" sz="1579" b="1" dirty="0"/>
              <a:t>Sorumlu Birim</a:t>
            </a:r>
          </a:p>
        </p:txBody>
      </p:sp>
      <p:graphicFrame>
        <p:nvGraphicFramePr>
          <p:cNvPr id="23" name="Tablo 22">
            <a:extLst>
              <a:ext uri="{FF2B5EF4-FFF2-40B4-BE49-F238E27FC236}">
                <a16:creationId xmlns:a16="http://schemas.microsoft.com/office/drawing/2014/main" id="{426A0065-E95F-48CF-BBBC-5F2E1A724C07}"/>
              </a:ext>
            </a:extLst>
          </p:cNvPr>
          <p:cNvGraphicFramePr>
            <a:graphicFrameLocks noGrp="1"/>
          </p:cNvGraphicFramePr>
          <p:nvPr>
            <p:extLst>
              <p:ext uri="{D42A27DB-BD31-4B8C-83A1-F6EECF244321}">
                <p14:modId xmlns:p14="http://schemas.microsoft.com/office/powerpoint/2010/main" val="3767379344"/>
              </p:ext>
            </p:extLst>
          </p:nvPr>
        </p:nvGraphicFramePr>
        <p:xfrm>
          <a:off x="8738036" y="5571089"/>
          <a:ext cx="1824291" cy="484454"/>
        </p:xfrm>
        <a:graphic>
          <a:graphicData uri="http://schemas.openxmlformats.org/drawingml/2006/table">
            <a:tbl>
              <a:tblPr firstRow="1" bandRow="1">
                <a:tableStyleId>{5C22544A-7EE6-4342-B048-85BDC9FD1C3A}</a:tableStyleId>
              </a:tblPr>
              <a:tblGrid>
                <a:gridCol w="1824291">
                  <a:extLst>
                    <a:ext uri="{9D8B030D-6E8A-4147-A177-3AD203B41FA5}">
                      <a16:colId xmlns:a16="http://schemas.microsoft.com/office/drawing/2014/main" val="2600340863"/>
                    </a:ext>
                  </a:extLst>
                </a:gridCol>
              </a:tblGrid>
              <a:tr h="484454">
                <a:tc>
                  <a:txBody>
                    <a:bodyPr/>
                    <a:lstStyle/>
                    <a:p>
                      <a:pPr lvl="0"/>
                      <a:r>
                        <a:rPr lang="tr-TR" sz="1200" b="1" dirty="0">
                          <a:solidFill>
                            <a:prstClr val="black"/>
                          </a:solidFill>
                          <a:latin typeface="Arial" panose="020B0604020202020204" pitchFamily="34" charset="0"/>
                          <a:cs typeface="Arial" panose="020B0604020202020204" pitchFamily="34" charset="0"/>
                        </a:rPr>
                        <a:t>1. Çeyrek Dönem 2024</a:t>
                      </a:r>
                      <a:endParaRPr lang="tr-TR" sz="1200" b="1" dirty="0"/>
                    </a:p>
                  </a:txBody>
                  <a:tcPr marL="80189" marR="80189" marT="40094" marB="400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25995126"/>
                  </a:ext>
                </a:extLst>
              </a:tr>
            </a:tbl>
          </a:graphicData>
        </a:graphic>
      </p:graphicFrame>
      <p:sp>
        <p:nvSpPr>
          <p:cNvPr id="24" name="Dikey Kaydırma 23"/>
          <p:cNvSpPr/>
          <p:nvPr/>
        </p:nvSpPr>
        <p:spPr>
          <a:xfrm>
            <a:off x="9938756" y="1229213"/>
            <a:ext cx="1757562" cy="1791702"/>
          </a:xfrm>
          <a:prstGeom prst="verticalScroll">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400" kern="0" dirty="0">
                <a:solidFill>
                  <a:prstClr val="black"/>
                </a:solidFill>
                <a:latin typeface="Arial" panose="020B0604020202020204" pitchFamily="34" charset="0"/>
              </a:rPr>
              <a:t>Eğitim Görselleri</a:t>
            </a:r>
          </a:p>
          <a:p>
            <a:r>
              <a:rPr lang="tr-TR" sz="1400" kern="0" dirty="0">
                <a:solidFill>
                  <a:prstClr val="black"/>
                </a:solidFill>
                <a:latin typeface="Arial" panose="020B0604020202020204" pitchFamily="34" charset="0"/>
              </a:rPr>
              <a:t>Katılımcı Listesi</a:t>
            </a:r>
            <a:endParaRPr lang="tr-TR" sz="1400" kern="0" dirty="0">
              <a:solidFill>
                <a:sysClr val="windowText" lastClr="000000"/>
              </a:solidFill>
              <a:latin typeface="Arial" panose="020B0604020202020204" pitchFamily="34" charset="0"/>
            </a:endParaRPr>
          </a:p>
        </p:txBody>
      </p:sp>
      <p:sp>
        <p:nvSpPr>
          <p:cNvPr id="28" name="Yukarı Bükülü Ok 27"/>
          <p:cNvSpPr/>
          <p:nvPr/>
        </p:nvSpPr>
        <p:spPr>
          <a:xfrm>
            <a:off x="7296822" y="3047038"/>
            <a:ext cx="3749879" cy="1171223"/>
          </a:xfrm>
          <a:prstGeom prst="bentUpArrow">
            <a:avLst>
              <a:gd name="adj1" fmla="val 14256"/>
              <a:gd name="adj2" fmla="val 19628"/>
              <a:gd name="adj3" fmla="val 25000"/>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0" name="Sağ Ok 29"/>
          <p:cNvSpPr/>
          <p:nvPr/>
        </p:nvSpPr>
        <p:spPr>
          <a:xfrm rot="5400000">
            <a:off x="5000764" y="4701522"/>
            <a:ext cx="617587" cy="318781"/>
          </a:xfrm>
          <a:prstGeom prst="rightArrow">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33" name="Grup 32"/>
          <p:cNvGrpSpPr/>
          <p:nvPr/>
        </p:nvGrpSpPr>
        <p:grpSpPr>
          <a:xfrm>
            <a:off x="486561" y="2448759"/>
            <a:ext cx="4354423" cy="945131"/>
            <a:chOff x="308522" y="1602236"/>
            <a:chExt cx="3932905" cy="833913"/>
          </a:xfrm>
          <a:solidFill>
            <a:schemeClr val="accent1">
              <a:lumMod val="40000"/>
              <a:lumOff val="60000"/>
            </a:schemeClr>
          </a:solidFill>
        </p:grpSpPr>
        <p:sp>
          <p:nvSpPr>
            <p:cNvPr id="34" name="Yuvarlatılmış Dikdörtgen 33"/>
            <p:cNvSpPr/>
            <p:nvPr/>
          </p:nvSpPr>
          <p:spPr>
            <a:xfrm>
              <a:off x="308522" y="1602236"/>
              <a:ext cx="3932905" cy="833913"/>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5" name="Yuvarlatılmış Dikdörtgen 4"/>
            <p:cNvSpPr/>
            <p:nvPr/>
          </p:nvSpPr>
          <p:spPr>
            <a:xfrm>
              <a:off x="332946" y="1626660"/>
              <a:ext cx="3884057" cy="78506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4765" tIns="24765" rIns="24765" bIns="24765" numCol="1" spcCol="1270" anchor="ctr" anchorCtr="0">
              <a:noAutofit/>
            </a:bodyPr>
            <a:lstStyle/>
            <a:p>
              <a:r>
                <a:rPr lang="tr-TR" sz="1200" b="1" u="sng" dirty="0">
                  <a:solidFill>
                    <a:schemeClr val="tx1"/>
                  </a:solidFill>
                </a:rPr>
                <a:t>Kayıt ve Dosyalama Sistemi: </a:t>
              </a:r>
              <a:r>
                <a:rPr lang="tr-TR" sz="1200" dirty="0">
                  <a:solidFill>
                    <a:schemeClr val="tx1"/>
                  </a:solidFill>
                </a:rPr>
                <a:t>İdareler, gelen ve giden her türlü evrak dahil iş ve işlemlerin kaydedildiği, sınıflandırıldığı ve dosyalandığı kapsamlı ve güncel bir sisteme sahip olmalıdır</a:t>
              </a:r>
              <a:endParaRPr lang="tr-TR" sz="1200" kern="0" dirty="0">
                <a:solidFill>
                  <a:schemeClr val="tx1"/>
                </a:solidFill>
              </a:endParaRPr>
            </a:p>
          </p:txBody>
        </p:sp>
      </p:grpSp>
      <p:grpSp>
        <p:nvGrpSpPr>
          <p:cNvPr id="36" name="Grup 35"/>
          <p:cNvGrpSpPr/>
          <p:nvPr/>
        </p:nvGrpSpPr>
        <p:grpSpPr>
          <a:xfrm>
            <a:off x="5717277" y="2448759"/>
            <a:ext cx="3932905" cy="833913"/>
            <a:chOff x="5144085" y="1608315"/>
            <a:chExt cx="3932905" cy="833913"/>
          </a:xfrm>
          <a:solidFill>
            <a:schemeClr val="accent1">
              <a:lumMod val="40000"/>
              <a:lumOff val="60000"/>
            </a:schemeClr>
          </a:solidFill>
        </p:grpSpPr>
        <p:sp>
          <p:nvSpPr>
            <p:cNvPr id="37" name="Yuvarlatılmış Dikdörtgen 36"/>
            <p:cNvSpPr/>
            <p:nvPr/>
          </p:nvSpPr>
          <p:spPr>
            <a:xfrm>
              <a:off x="5144085" y="1608315"/>
              <a:ext cx="3932905" cy="833913"/>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8" name="Yuvarlatılmış Dikdörtgen 4"/>
            <p:cNvSpPr/>
            <p:nvPr/>
          </p:nvSpPr>
          <p:spPr>
            <a:xfrm>
              <a:off x="5168509" y="1632739"/>
              <a:ext cx="3884057" cy="78506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4765" tIns="24765" rIns="24765" bIns="24765" numCol="1" spcCol="1270" anchor="ctr" anchorCtr="0">
              <a:noAutofit/>
            </a:bodyPr>
            <a:lstStyle/>
            <a:p>
              <a:r>
                <a:rPr lang="tr-TR" sz="1300" kern="0" dirty="0">
                  <a:solidFill>
                    <a:schemeClr val="tx1"/>
                  </a:solidFill>
                </a:rPr>
                <a:t>İdarenin iş ve işlemlerinin kaydı, sınıflandırılması, korunması ve erişimini de kapsayan, belirlenmiş standartlara uygun arşiv ve dokümantasyon sistemi oluşturulmalıdır.</a:t>
              </a:r>
            </a:p>
          </p:txBody>
        </p:sp>
      </p:grpSp>
      <p:grpSp>
        <p:nvGrpSpPr>
          <p:cNvPr id="39" name="Grup 38"/>
          <p:cNvGrpSpPr/>
          <p:nvPr/>
        </p:nvGrpSpPr>
        <p:grpSpPr>
          <a:xfrm>
            <a:off x="3571195" y="1314643"/>
            <a:ext cx="3476727" cy="624093"/>
            <a:chOff x="3007503" y="447631"/>
            <a:chExt cx="3476727" cy="624093"/>
          </a:xfrm>
        </p:grpSpPr>
        <p:sp>
          <p:nvSpPr>
            <p:cNvPr id="40" name="Oval 39"/>
            <p:cNvSpPr/>
            <p:nvPr/>
          </p:nvSpPr>
          <p:spPr>
            <a:xfrm>
              <a:off x="3007503" y="447631"/>
              <a:ext cx="3476727" cy="62409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1" name="Oval 4"/>
            <p:cNvSpPr/>
            <p:nvPr/>
          </p:nvSpPr>
          <p:spPr>
            <a:xfrm>
              <a:off x="3516658" y="539027"/>
              <a:ext cx="2458417" cy="4413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r>
                <a:rPr lang="tr-TR" kern="0" dirty="0">
                  <a:solidFill>
                    <a:schemeClr val="tx1"/>
                  </a:solidFill>
                  <a:latin typeface="Arial" panose="020B0604020202020204" pitchFamily="34" charset="0"/>
                </a:rPr>
                <a:t>(BİS) Bilgi ve İletişim</a:t>
              </a:r>
            </a:p>
          </p:txBody>
        </p:sp>
      </p:grpSp>
      <p:sp>
        <p:nvSpPr>
          <p:cNvPr id="42" name="Sağ Ok 41"/>
          <p:cNvSpPr/>
          <p:nvPr/>
        </p:nvSpPr>
        <p:spPr>
          <a:xfrm rot="16200000">
            <a:off x="4425496" y="2791634"/>
            <a:ext cx="1699656" cy="318781"/>
          </a:xfrm>
          <a:prstGeom prst="rightArrow">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48" name="Grup 47">
            <a:extLst>
              <a:ext uri="{FF2B5EF4-FFF2-40B4-BE49-F238E27FC236}">
                <a16:creationId xmlns:a16="http://schemas.microsoft.com/office/drawing/2014/main" id="{ABC11FB8-B172-4CCC-A770-E2F17B46D08C}"/>
              </a:ext>
            </a:extLst>
          </p:cNvPr>
          <p:cNvGrpSpPr/>
          <p:nvPr/>
        </p:nvGrpSpPr>
        <p:grpSpPr>
          <a:xfrm>
            <a:off x="8859047" y="5094555"/>
            <a:ext cx="1582267" cy="463034"/>
            <a:chOff x="703391" y="135402"/>
            <a:chExt cx="914408" cy="459628"/>
          </a:xfrm>
          <a:scene3d>
            <a:camera prst="orthographicFront">
              <a:rot lat="0" lon="0" rev="0"/>
            </a:camera>
            <a:lightRig rig="balanced" dir="t">
              <a:rot lat="0" lon="0" rev="8700000"/>
            </a:lightRig>
          </a:scene3d>
        </p:grpSpPr>
        <p:sp>
          <p:nvSpPr>
            <p:cNvPr id="49" name="Dikdörtgen: Yuvarlatılmış Köşeler 12">
              <a:extLst>
                <a:ext uri="{FF2B5EF4-FFF2-40B4-BE49-F238E27FC236}">
                  <a16:creationId xmlns:a16="http://schemas.microsoft.com/office/drawing/2014/main" id="{79D2E1C6-B296-44C3-AC1B-D105566B396B}"/>
                </a:ext>
              </a:extLst>
            </p:cNvPr>
            <p:cNvSpPr/>
            <p:nvPr/>
          </p:nvSpPr>
          <p:spPr>
            <a:xfrm>
              <a:off x="703391" y="135402"/>
              <a:ext cx="914408" cy="459628"/>
            </a:xfrm>
            <a:prstGeom prst="roundRect">
              <a:avLst/>
            </a:prstGeom>
            <a:ln>
              <a:noFill/>
            </a:ln>
            <a:effectLst>
              <a:outerShdw blurRad="44450" dist="27940" dir="5400000" algn="ctr">
                <a:srgbClr val="000000">
                  <a:alpha val="32000"/>
                </a:srgbClr>
              </a:outerShdw>
            </a:effectLst>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0" name="Dikdörtgen: Yuvarlatılmış Köşeler 4">
              <a:extLst>
                <a:ext uri="{FF2B5EF4-FFF2-40B4-BE49-F238E27FC236}">
                  <a16:creationId xmlns:a16="http://schemas.microsoft.com/office/drawing/2014/main" id="{A6E10D70-53A9-4A8D-8530-C87F9621B297}"/>
                </a:ext>
              </a:extLst>
            </p:cNvPr>
            <p:cNvSpPr txBox="1"/>
            <p:nvPr/>
          </p:nvSpPr>
          <p:spPr>
            <a:xfrm>
              <a:off x="725828" y="157839"/>
              <a:ext cx="869534" cy="414754"/>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141" tIns="60141" rIns="60141" bIns="60141" numCol="1" spcCol="1270" anchor="ctr" anchorCtr="0">
              <a:noAutofit/>
            </a:bodyPr>
            <a:lstStyle/>
            <a:p>
              <a:pPr algn="ctr" defTabSz="701688">
                <a:lnSpc>
                  <a:spcPct val="90000"/>
                </a:lnSpc>
                <a:spcBef>
                  <a:spcPct val="0"/>
                </a:spcBef>
                <a:spcAft>
                  <a:spcPct val="35000"/>
                </a:spcAft>
              </a:pPr>
              <a:r>
                <a:rPr lang="tr-TR" sz="1579" dirty="0"/>
                <a:t>Eylem Dönemi</a:t>
              </a:r>
            </a:p>
          </p:txBody>
        </p:sp>
      </p:grpSp>
      <p:sp>
        <p:nvSpPr>
          <p:cNvPr id="45" name="Metin kutusu 44">
            <a:extLst>
              <a:ext uri="{FF2B5EF4-FFF2-40B4-BE49-F238E27FC236}">
                <a16:creationId xmlns:a16="http://schemas.microsoft.com/office/drawing/2014/main" id="{83FAE0BB-3CB8-43D5-AF0C-CF0E19255A38}"/>
              </a:ext>
            </a:extLst>
          </p:cNvPr>
          <p:cNvSpPr txBox="1"/>
          <p:nvPr/>
        </p:nvSpPr>
        <p:spPr>
          <a:xfrm>
            <a:off x="3293111" y="3465505"/>
            <a:ext cx="867827" cy="335348"/>
          </a:xfrm>
          <a:prstGeom prst="rect">
            <a:avLst/>
          </a:prstGeom>
          <a:solidFill>
            <a:schemeClr val="accent1">
              <a:lumMod val="75000"/>
            </a:schemeClr>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tr-TR" sz="1579" b="1" dirty="0"/>
              <a:t>E.15.6.2</a:t>
            </a:r>
          </a:p>
        </p:txBody>
      </p:sp>
      <p:grpSp>
        <p:nvGrpSpPr>
          <p:cNvPr id="46" name="Grup 45"/>
          <p:cNvGrpSpPr/>
          <p:nvPr/>
        </p:nvGrpSpPr>
        <p:grpSpPr>
          <a:xfrm>
            <a:off x="3265253" y="3800853"/>
            <a:ext cx="4200339" cy="992873"/>
            <a:chOff x="2789932" y="2707746"/>
            <a:chExt cx="3932905" cy="833913"/>
          </a:xfrm>
          <a:solidFill>
            <a:schemeClr val="accent1">
              <a:lumMod val="40000"/>
              <a:lumOff val="60000"/>
            </a:schemeClr>
          </a:solidFill>
        </p:grpSpPr>
        <p:sp>
          <p:nvSpPr>
            <p:cNvPr id="47" name="Yuvarlatılmış Dikdörtgen 46"/>
            <p:cNvSpPr/>
            <p:nvPr/>
          </p:nvSpPr>
          <p:spPr>
            <a:xfrm>
              <a:off x="2789932" y="2707746"/>
              <a:ext cx="3932905" cy="833913"/>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Yuvarlatılmış Dikdörtgen 4"/>
            <p:cNvSpPr/>
            <p:nvPr/>
          </p:nvSpPr>
          <p:spPr>
            <a:xfrm>
              <a:off x="2814356" y="2732170"/>
              <a:ext cx="3884057" cy="78506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4765" tIns="24765" rIns="24765" bIns="24765" numCol="1" spcCol="1270" anchor="ctr" anchorCtr="0">
              <a:noAutofit/>
            </a:bodyPr>
            <a:lstStyle/>
            <a:p>
              <a:pPr defTabSz="623722">
                <a:spcBef>
                  <a:spcPct val="0"/>
                </a:spcBef>
              </a:pPr>
              <a:r>
                <a:rPr lang="tr-TR" sz="1400" b="1" u="sng" dirty="0">
                  <a:solidFill>
                    <a:schemeClr val="tx1"/>
                  </a:solidFill>
                </a:rPr>
                <a:t>Harcama Birimi düzeyinde</a:t>
              </a:r>
              <a:r>
                <a:rPr lang="tr-TR" sz="1400" b="1" dirty="0">
                  <a:solidFill>
                    <a:schemeClr val="tx1"/>
                  </a:solidFill>
                </a:rPr>
                <a:t> </a:t>
              </a:r>
              <a:r>
                <a:rPr lang="tr-TR" sz="1400" dirty="0">
                  <a:solidFill>
                    <a:schemeClr val="tx1"/>
                  </a:solidFill>
                </a:rPr>
                <a:t>ilgili personel tarafından arşiv mevzuatı ve Standart Dosya Planı kodlarına ilişkin eğitim düzenlenmesi</a:t>
              </a:r>
              <a:endParaRPr lang="tr-TR" sz="1400" kern="0" dirty="0">
                <a:solidFill>
                  <a:schemeClr val="tx1"/>
                </a:solidFill>
              </a:endParaRPr>
            </a:p>
          </p:txBody>
        </p:sp>
      </p:grpSp>
      <p:sp>
        <p:nvSpPr>
          <p:cNvPr id="52" name="Unvan 1">
            <a:extLst>
              <a:ext uri="{FF2B5EF4-FFF2-40B4-BE49-F238E27FC236}">
                <a16:creationId xmlns:a16="http://schemas.microsoft.com/office/drawing/2014/main" id="{B10BBE43-668B-4950-9813-C3C92590FC7E}"/>
              </a:ext>
            </a:extLst>
          </p:cNvPr>
          <p:cNvSpPr txBox="1">
            <a:spLocks/>
          </p:cNvSpPr>
          <p:nvPr/>
        </p:nvSpPr>
        <p:spPr>
          <a:xfrm>
            <a:off x="1250201" y="477951"/>
            <a:ext cx="3476727" cy="311755"/>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1600" b="1" dirty="0">
                <a:solidFill>
                  <a:schemeClr val="bg1"/>
                </a:solidFill>
                <a:latin typeface="Verdana" panose="020B0604030504040204" pitchFamily="34" charset="0"/>
                <a:ea typeface="Verdana" panose="020B0604030504040204" pitchFamily="34" charset="0"/>
              </a:rPr>
              <a:t>1. Çeyrek Dönem Eylemleri</a:t>
            </a:r>
          </a:p>
        </p:txBody>
      </p:sp>
    </p:spTree>
    <p:extLst>
      <p:ext uri="{BB962C8B-B14F-4D97-AF65-F5344CB8AC3E}">
        <p14:creationId xmlns:p14="http://schemas.microsoft.com/office/powerpoint/2010/main" val="508319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4" presetClass="entr" presetSubtype="10"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randombar(horizontal)">
                                      <p:cBhvr>
                                        <p:cTn id="10" dur="500"/>
                                        <p:tgtEl>
                                          <p:spTgt spid="39"/>
                                        </p:tgtEl>
                                      </p:cBhvr>
                                    </p:animEffect>
                                  </p:childTnLst>
                                </p:cTn>
                              </p:par>
                            </p:childTnLst>
                          </p:cTn>
                        </p:par>
                        <p:par>
                          <p:cTn id="11" fill="hold">
                            <p:stCondLst>
                              <p:cond delay="500"/>
                            </p:stCondLst>
                            <p:childTnLst>
                              <p:par>
                                <p:cTn id="12" presetID="1" presetClass="entr" presetSubtype="0" fill="hold" nodeType="afterEffect">
                                  <p:stCondLst>
                                    <p:cond delay="500"/>
                                  </p:stCondLst>
                                  <p:childTnLst>
                                    <p:set>
                                      <p:cBhvr>
                                        <p:cTn id="13" dur="1" fill="hold">
                                          <p:stCondLst>
                                            <p:cond delay="0"/>
                                          </p:stCondLst>
                                        </p:cTn>
                                        <p:tgtEl>
                                          <p:spTgt spid="13"/>
                                        </p:tgtEl>
                                        <p:attrNameLst>
                                          <p:attrName>style.visibility</p:attrName>
                                        </p:attrNameLst>
                                      </p:cBhvr>
                                      <p:to>
                                        <p:strVal val="visible"/>
                                      </p:to>
                                    </p:set>
                                  </p:childTnLst>
                                </p:cTn>
                              </p:par>
                              <p:par>
                                <p:cTn id="14" presetID="14" presetClass="entr" presetSubtype="10" fill="hold" nodeType="withEffect">
                                  <p:stCondLst>
                                    <p:cond delay="500"/>
                                  </p:stCondLst>
                                  <p:childTnLst>
                                    <p:set>
                                      <p:cBhvr>
                                        <p:cTn id="15" dur="1" fill="hold">
                                          <p:stCondLst>
                                            <p:cond delay="0"/>
                                          </p:stCondLst>
                                        </p:cTn>
                                        <p:tgtEl>
                                          <p:spTgt spid="33"/>
                                        </p:tgtEl>
                                        <p:attrNameLst>
                                          <p:attrName>style.visibility</p:attrName>
                                        </p:attrNameLst>
                                      </p:cBhvr>
                                      <p:to>
                                        <p:strVal val="visible"/>
                                      </p:to>
                                    </p:set>
                                    <p:animEffect transition="in" filter="randombar(horizontal)">
                                      <p:cBhvr>
                                        <p:cTn id="16" dur="500"/>
                                        <p:tgtEl>
                                          <p:spTgt spid="33"/>
                                        </p:tgtEl>
                                      </p:cBhvr>
                                    </p:animEffect>
                                  </p:childTnLst>
                                </p:cTn>
                              </p:par>
                              <p:par>
                                <p:cTn id="17" presetID="14" presetClass="entr" presetSubtype="10" fill="hold" grpId="0" nodeType="withEffect">
                                  <p:stCondLst>
                                    <p:cond delay="500"/>
                                  </p:stCondLst>
                                  <p:childTnLst>
                                    <p:set>
                                      <p:cBhvr>
                                        <p:cTn id="18" dur="1" fill="hold">
                                          <p:stCondLst>
                                            <p:cond delay="0"/>
                                          </p:stCondLst>
                                        </p:cTn>
                                        <p:tgtEl>
                                          <p:spTgt spid="44"/>
                                        </p:tgtEl>
                                        <p:attrNameLst>
                                          <p:attrName>style.visibility</p:attrName>
                                        </p:attrNameLst>
                                      </p:cBhvr>
                                      <p:to>
                                        <p:strVal val="visible"/>
                                      </p:to>
                                    </p:set>
                                    <p:animEffect transition="in" filter="randombar(horizontal)">
                                      <p:cBhvr>
                                        <p:cTn id="19" dur="500"/>
                                        <p:tgtEl>
                                          <p:spTgt spid="44"/>
                                        </p:tgtEl>
                                      </p:cBhvr>
                                    </p:animEffect>
                                  </p:childTnLst>
                                </p:cTn>
                              </p:par>
                            </p:childTnLst>
                          </p:cTn>
                        </p:par>
                        <p:par>
                          <p:cTn id="20" fill="hold">
                            <p:stCondLst>
                              <p:cond delay="1500"/>
                            </p:stCondLst>
                            <p:childTnLst>
                              <p:par>
                                <p:cTn id="21" presetID="1" presetClass="entr" presetSubtype="0" fill="hold" nodeType="afterEffect">
                                  <p:stCondLst>
                                    <p:cond delay="1000"/>
                                  </p:stCondLst>
                                  <p:childTnLst>
                                    <p:set>
                                      <p:cBhvr>
                                        <p:cTn id="22" dur="1" fill="hold">
                                          <p:stCondLst>
                                            <p:cond delay="0"/>
                                          </p:stCondLst>
                                        </p:cTn>
                                        <p:tgtEl>
                                          <p:spTgt spid="16"/>
                                        </p:tgtEl>
                                        <p:attrNameLst>
                                          <p:attrName>style.visibility</p:attrName>
                                        </p:attrNameLst>
                                      </p:cBhvr>
                                      <p:to>
                                        <p:strVal val="visible"/>
                                      </p:to>
                                    </p:set>
                                  </p:childTnLst>
                                </p:cTn>
                              </p:par>
                              <p:par>
                                <p:cTn id="23" presetID="14" presetClass="entr" presetSubtype="10" fill="hold" nodeType="withEffect">
                                  <p:stCondLst>
                                    <p:cond delay="1000"/>
                                  </p:stCondLst>
                                  <p:childTnLst>
                                    <p:set>
                                      <p:cBhvr>
                                        <p:cTn id="24" dur="1" fill="hold">
                                          <p:stCondLst>
                                            <p:cond delay="0"/>
                                          </p:stCondLst>
                                        </p:cTn>
                                        <p:tgtEl>
                                          <p:spTgt spid="36"/>
                                        </p:tgtEl>
                                        <p:attrNameLst>
                                          <p:attrName>style.visibility</p:attrName>
                                        </p:attrNameLst>
                                      </p:cBhvr>
                                      <p:to>
                                        <p:strVal val="visible"/>
                                      </p:to>
                                    </p:set>
                                    <p:animEffect transition="in" filter="randombar(horizontal)">
                                      <p:cBhvr>
                                        <p:cTn id="25" dur="500"/>
                                        <p:tgtEl>
                                          <p:spTgt spid="36"/>
                                        </p:tgtEl>
                                      </p:cBhvr>
                                    </p:animEffect>
                                  </p:childTnLst>
                                </p:cTn>
                              </p:par>
                              <p:par>
                                <p:cTn id="26" presetID="14" presetClass="entr" presetSubtype="10" fill="hold" grpId="0" nodeType="withEffect">
                                  <p:stCondLst>
                                    <p:cond delay="1000"/>
                                  </p:stCondLst>
                                  <p:childTnLst>
                                    <p:set>
                                      <p:cBhvr>
                                        <p:cTn id="27" dur="1" fill="hold">
                                          <p:stCondLst>
                                            <p:cond delay="0"/>
                                          </p:stCondLst>
                                        </p:cTn>
                                        <p:tgtEl>
                                          <p:spTgt spid="43"/>
                                        </p:tgtEl>
                                        <p:attrNameLst>
                                          <p:attrName>style.visibility</p:attrName>
                                        </p:attrNameLst>
                                      </p:cBhvr>
                                      <p:to>
                                        <p:strVal val="visible"/>
                                      </p:to>
                                    </p:set>
                                    <p:animEffect transition="in" filter="randombar(horizontal)">
                                      <p:cBhvr>
                                        <p:cTn id="28" dur="500"/>
                                        <p:tgtEl>
                                          <p:spTgt spid="43"/>
                                        </p:tgtEl>
                                      </p:cBhvr>
                                    </p:animEffect>
                                  </p:childTnLst>
                                </p:cTn>
                              </p:par>
                            </p:childTnLst>
                          </p:cTn>
                        </p:par>
                        <p:par>
                          <p:cTn id="29" fill="hold">
                            <p:stCondLst>
                              <p:cond delay="3000"/>
                            </p:stCondLst>
                            <p:childTnLst>
                              <p:par>
                                <p:cTn id="30" presetID="1" presetClass="entr" presetSubtype="0"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childTnLst>
                                </p:cTn>
                              </p:par>
                              <p:par>
                                <p:cTn id="32" presetID="14" presetClass="entr" presetSubtype="10"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Effect transition="in" filter="randombar(horizontal)">
                                      <p:cBhvr>
                                        <p:cTn id="34" dur="500"/>
                                        <p:tgtEl>
                                          <p:spTgt spid="46"/>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randombar(horizontal)">
                                      <p:cBhvr>
                                        <p:cTn id="37" dur="500"/>
                                        <p:tgtEl>
                                          <p:spTgt spid="42"/>
                                        </p:tgtEl>
                                      </p:cBhvr>
                                    </p:animEffect>
                                  </p:childTnLst>
                                </p:cTn>
                              </p:par>
                            </p:childTnLst>
                          </p:cTn>
                        </p:par>
                        <p:par>
                          <p:cTn id="38" fill="hold">
                            <p:stCondLst>
                              <p:cond delay="3500"/>
                            </p:stCondLst>
                            <p:childTnLst>
                              <p:par>
                                <p:cTn id="39" presetID="1" presetClass="entr" presetSubtype="0" fill="hold" grpId="0" nodeType="afterEffect">
                                  <p:stCondLst>
                                    <p:cond delay="1000"/>
                                  </p:stCondLst>
                                  <p:childTnLst>
                                    <p:set>
                                      <p:cBhvr>
                                        <p:cTn id="40" dur="1" fill="hold">
                                          <p:stCondLst>
                                            <p:cond delay="0"/>
                                          </p:stCondLst>
                                        </p:cTn>
                                        <p:tgtEl>
                                          <p:spTgt spid="21"/>
                                        </p:tgtEl>
                                        <p:attrNameLst>
                                          <p:attrName>style.visibility</p:attrName>
                                        </p:attrNameLst>
                                      </p:cBhvr>
                                      <p:to>
                                        <p:strVal val="visible"/>
                                      </p:to>
                                    </p:set>
                                  </p:childTnLst>
                                </p:cTn>
                              </p:par>
                              <p:par>
                                <p:cTn id="41" presetID="14" presetClass="entr" presetSubtype="10" fill="hold" grpId="0" nodeType="withEffect">
                                  <p:stCondLst>
                                    <p:cond delay="1000"/>
                                  </p:stCondLst>
                                  <p:childTnLst>
                                    <p:set>
                                      <p:cBhvr>
                                        <p:cTn id="42" dur="1" fill="hold">
                                          <p:stCondLst>
                                            <p:cond delay="0"/>
                                          </p:stCondLst>
                                        </p:cTn>
                                        <p:tgtEl>
                                          <p:spTgt spid="20"/>
                                        </p:tgtEl>
                                        <p:attrNameLst>
                                          <p:attrName>style.visibility</p:attrName>
                                        </p:attrNameLst>
                                      </p:cBhvr>
                                      <p:to>
                                        <p:strVal val="visible"/>
                                      </p:to>
                                    </p:set>
                                    <p:animEffect transition="in" filter="randombar(horizontal)">
                                      <p:cBhvr>
                                        <p:cTn id="43" dur="500"/>
                                        <p:tgtEl>
                                          <p:spTgt spid="20"/>
                                        </p:tgtEl>
                                      </p:cBhvr>
                                    </p:animEffect>
                                  </p:childTnLst>
                                </p:cTn>
                              </p:par>
                              <p:par>
                                <p:cTn id="44" presetID="14" presetClass="entr" presetSubtype="10" fill="hold" grpId="0" nodeType="withEffect">
                                  <p:stCondLst>
                                    <p:cond delay="1000"/>
                                  </p:stCondLst>
                                  <p:childTnLst>
                                    <p:set>
                                      <p:cBhvr>
                                        <p:cTn id="45" dur="1" fill="hold">
                                          <p:stCondLst>
                                            <p:cond delay="0"/>
                                          </p:stCondLst>
                                        </p:cTn>
                                        <p:tgtEl>
                                          <p:spTgt spid="30"/>
                                        </p:tgtEl>
                                        <p:attrNameLst>
                                          <p:attrName>style.visibility</p:attrName>
                                        </p:attrNameLst>
                                      </p:cBhvr>
                                      <p:to>
                                        <p:strVal val="visible"/>
                                      </p:to>
                                    </p:set>
                                    <p:animEffect transition="in" filter="randombar(horizontal)">
                                      <p:cBhvr>
                                        <p:cTn id="46" dur="500"/>
                                        <p:tgtEl>
                                          <p:spTgt spid="30"/>
                                        </p:tgtEl>
                                      </p:cBhvr>
                                    </p:animEffect>
                                  </p:childTnLst>
                                </p:cTn>
                              </p:par>
                            </p:childTnLst>
                          </p:cTn>
                        </p:par>
                        <p:par>
                          <p:cTn id="47" fill="hold">
                            <p:stCondLst>
                              <p:cond delay="5000"/>
                            </p:stCondLst>
                            <p:childTnLst>
                              <p:par>
                                <p:cTn id="48" presetID="14" presetClass="entr" presetSubtype="10" fill="hold" nodeType="afterEffect">
                                  <p:stCondLst>
                                    <p:cond delay="1000"/>
                                  </p:stCondLst>
                                  <p:childTnLst>
                                    <p:set>
                                      <p:cBhvr>
                                        <p:cTn id="49" dur="1" fill="hold">
                                          <p:stCondLst>
                                            <p:cond delay="0"/>
                                          </p:stCondLst>
                                        </p:cTn>
                                        <p:tgtEl>
                                          <p:spTgt spid="48"/>
                                        </p:tgtEl>
                                        <p:attrNameLst>
                                          <p:attrName>style.visibility</p:attrName>
                                        </p:attrNameLst>
                                      </p:cBhvr>
                                      <p:to>
                                        <p:strVal val="visible"/>
                                      </p:to>
                                    </p:set>
                                    <p:animEffect transition="in" filter="randombar(horizontal)">
                                      <p:cBhvr>
                                        <p:cTn id="50" dur="500"/>
                                        <p:tgtEl>
                                          <p:spTgt spid="48"/>
                                        </p:tgtEl>
                                      </p:cBhvr>
                                    </p:animEffect>
                                  </p:childTnLst>
                                </p:cTn>
                              </p:par>
                              <p:par>
                                <p:cTn id="51" presetID="14" presetClass="entr" presetSubtype="10" fill="hold" nodeType="withEffect">
                                  <p:stCondLst>
                                    <p:cond delay="1000"/>
                                  </p:stCondLst>
                                  <p:childTnLst>
                                    <p:set>
                                      <p:cBhvr>
                                        <p:cTn id="52" dur="1" fill="hold">
                                          <p:stCondLst>
                                            <p:cond delay="0"/>
                                          </p:stCondLst>
                                        </p:cTn>
                                        <p:tgtEl>
                                          <p:spTgt spid="23"/>
                                        </p:tgtEl>
                                        <p:attrNameLst>
                                          <p:attrName>style.visibility</p:attrName>
                                        </p:attrNameLst>
                                      </p:cBhvr>
                                      <p:to>
                                        <p:strVal val="visible"/>
                                      </p:to>
                                    </p:set>
                                    <p:animEffect transition="in" filter="randombar(horizontal)">
                                      <p:cBhvr>
                                        <p:cTn id="53" dur="500"/>
                                        <p:tgtEl>
                                          <p:spTgt spid="23"/>
                                        </p:tgtEl>
                                      </p:cBhvr>
                                    </p:animEffect>
                                  </p:childTnLst>
                                </p:cTn>
                              </p:par>
                            </p:childTnLst>
                          </p:cTn>
                        </p:par>
                        <p:par>
                          <p:cTn id="54" fill="hold">
                            <p:stCondLst>
                              <p:cond delay="6500"/>
                            </p:stCondLst>
                            <p:childTnLst>
                              <p:par>
                                <p:cTn id="55" presetID="14" presetClass="entr" presetSubtype="1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randombar(horizontal)">
                                      <p:cBhvr>
                                        <p:cTn id="57" dur="500"/>
                                        <p:tgtEl>
                                          <p:spTgt spid="28"/>
                                        </p:tgtEl>
                                      </p:cBhvr>
                                    </p:animEffect>
                                  </p:childTnLst>
                                </p:cTn>
                              </p:par>
                              <p:par>
                                <p:cTn id="58" presetID="14" presetClass="entr" presetSubtype="10" fill="hold" grpId="0" nodeType="with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randombar(horizontal)">
                                      <p:cBhvr>
                                        <p:cTn id="6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20" grpId="0" animBg="1"/>
      <p:bldP spid="21" grpId="0" animBg="1"/>
      <p:bldP spid="24" grpId="0" animBg="1"/>
      <p:bldP spid="28" grpId="0" animBg="1"/>
      <p:bldP spid="30" grpId="0" animBg="1"/>
      <p:bldP spid="42" grpId="0" animBg="1"/>
      <p:bldP spid="4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1"/>
          <p:cNvSpPr>
            <a:spLocks noGrp="1"/>
          </p:cNvSpPr>
          <p:nvPr>
            <p:ph type="title" idx="4294967295"/>
          </p:nvPr>
        </p:nvSpPr>
        <p:spPr>
          <a:xfrm>
            <a:off x="3936577" y="3198324"/>
            <a:ext cx="4077125" cy="611676"/>
          </a:xfrm>
          <a:prstGeom prst="rect">
            <a:avLst/>
          </a:prstGeom>
        </p:spPr>
        <p:txBody>
          <a:bodyPr>
            <a:noAutofit/>
          </a:bodyPr>
          <a:lstStyle/>
          <a:p>
            <a:pPr algn="l"/>
            <a:r>
              <a:rPr lang="tr-TR" sz="4000" b="1" dirty="0">
                <a:latin typeface="Arial" panose="020B0604020202020204" pitchFamily="34" charset="0"/>
                <a:cs typeface="Arial" panose="020B0604020202020204" pitchFamily="34" charset="0"/>
              </a:rPr>
              <a:t>TEŞEKKÜRLER</a:t>
            </a:r>
          </a:p>
        </p:txBody>
      </p:sp>
      <p:pic>
        <p:nvPicPr>
          <p:cNvPr id="7" name="Resim 6"/>
          <p:cNvPicPr>
            <a:picLocks noChangeAspect="1"/>
          </p:cNvPicPr>
          <p:nvPr/>
        </p:nvPicPr>
        <p:blipFill rotWithShape="1">
          <a:blip r:embed="rId2" cstate="print">
            <a:extLst>
              <a:ext uri="{28A0092B-C50C-407E-A947-70E740481C1C}">
                <a14:useLocalDpi xmlns:a14="http://schemas.microsoft.com/office/drawing/2010/main" val="0"/>
              </a:ext>
            </a:extLst>
          </a:blip>
          <a:srcRect b="14198"/>
          <a:stretch/>
        </p:blipFill>
        <p:spPr>
          <a:xfrm>
            <a:off x="8013702" y="4390899"/>
            <a:ext cx="1829704" cy="1569660"/>
          </a:xfrm>
          <a:prstGeom prst="rect">
            <a:avLst/>
          </a:prstGeom>
        </p:spPr>
      </p:pic>
      <p:cxnSp>
        <p:nvCxnSpPr>
          <p:cNvPr id="8" name="Düz Bağlayıcı 7"/>
          <p:cNvCxnSpPr>
            <a:cxnSpLocks/>
          </p:cNvCxnSpPr>
          <p:nvPr/>
        </p:nvCxnSpPr>
        <p:spPr>
          <a:xfrm>
            <a:off x="4111962" y="4504365"/>
            <a:ext cx="13556" cy="1525892"/>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Metin kutusu 8"/>
          <p:cNvSpPr txBox="1"/>
          <p:nvPr/>
        </p:nvSpPr>
        <p:spPr>
          <a:xfrm>
            <a:off x="4104781" y="4463595"/>
            <a:ext cx="3732303" cy="1569660"/>
          </a:xfrm>
          <a:prstGeom prst="rect">
            <a:avLst/>
          </a:prstGeom>
          <a:noFill/>
        </p:spPr>
        <p:txBody>
          <a:bodyPr wrap="square" rtlCol="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200" dirty="0">
                <a:latin typeface="Times New Roman" panose="02020603050405020304" pitchFamily="18" charset="0"/>
                <a:cs typeface="Times New Roman" panose="02020603050405020304" pitchFamily="18" charset="0"/>
              </a:rPr>
              <a:t>Strateji Geliştirme Başkanlığı</a:t>
            </a:r>
          </a:p>
          <a:p>
            <a:r>
              <a:rPr lang="tr-TR" sz="1200" dirty="0">
                <a:latin typeface="Times New Roman" panose="02020603050405020304" pitchFamily="18" charset="0"/>
                <a:cs typeface="Times New Roman" panose="02020603050405020304" pitchFamily="18" charset="0"/>
              </a:rPr>
              <a:t>İç Kontrol Dairesi Başkanlığı</a:t>
            </a:r>
          </a:p>
          <a:p>
            <a:r>
              <a:rPr lang="tr-TR" sz="1200" dirty="0">
                <a:latin typeface="Times New Roman" panose="02020603050405020304" pitchFamily="18" charset="0"/>
                <a:cs typeface="Times New Roman" panose="02020603050405020304" pitchFamily="18" charset="0"/>
              </a:rPr>
              <a:t>İç Kontrol Sistemi İzleme ve Değerlendirme Birimi</a:t>
            </a:r>
          </a:p>
          <a:p>
            <a:endParaRPr lang="tr-TR" sz="1200" dirty="0">
              <a:latin typeface="Times New Roman" panose="02020603050405020304" pitchFamily="18" charset="0"/>
              <a:cs typeface="Times New Roman" panose="02020603050405020304" pitchFamily="18" charset="0"/>
            </a:endParaRPr>
          </a:p>
          <a:p>
            <a:r>
              <a:rPr lang="tr-TR" sz="1200" dirty="0">
                <a:latin typeface="Times New Roman" panose="02020603050405020304" pitchFamily="18" charset="0"/>
                <a:cs typeface="Times New Roman" panose="02020603050405020304" pitchFamily="18" charset="0"/>
              </a:rPr>
              <a:t>Üniversiteler Mah. Dumlupınar Bulvarı 6001. Cad. No:9 Çankaya/ Ankara 06800</a:t>
            </a:r>
          </a:p>
          <a:p>
            <a:r>
              <a:rPr lang="tr-TR" sz="1200" dirty="0">
                <a:latin typeface="Times New Roman" panose="02020603050405020304" pitchFamily="18" charset="0"/>
                <a:cs typeface="Times New Roman" panose="02020603050405020304" pitchFamily="18" charset="0"/>
              </a:rPr>
              <a:t>İletişim: 0 (312) 573 71 18</a:t>
            </a:r>
          </a:p>
          <a:p>
            <a:r>
              <a:rPr lang="tr-TR" sz="1200" dirty="0">
                <a:latin typeface="Times New Roman" panose="02020603050405020304" pitchFamily="18" charset="0"/>
                <a:cs typeface="Times New Roman" panose="02020603050405020304" pitchFamily="18" charset="0"/>
              </a:rPr>
              <a:t>E-posta: strj.ickontrol@saglik.gov.tr</a:t>
            </a:r>
          </a:p>
        </p:txBody>
      </p:sp>
      <p:pic>
        <p:nvPicPr>
          <p:cNvPr id="10" name="Resim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34087" y="4430471"/>
            <a:ext cx="1670884" cy="1670616"/>
          </a:xfrm>
          <a:prstGeom prst="rect">
            <a:avLst/>
          </a:prstGeom>
        </p:spPr>
      </p:pic>
      <p:cxnSp>
        <p:nvCxnSpPr>
          <p:cNvPr id="11" name="Düz Bağlayıcı 10"/>
          <p:cNvCxnSpPr>
            <a:cxnSpLocks/>
          </p:cNvCxnSpPr>
          <p:nvPr/>
        </p:nvCxnSpPr>
        <p:spPr>
          <a:xfrm>
            <a:off x="4057352" y="4495793"/>
            <a:ext cx="13556" cy="1525892"/>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Düz Bağlayıcı 11"/>
          <p:cNvCxnSpPr>
            <a:cxnSpLocks/>
          </p:cNvCxnSpPr>
          <p:nvPr/>
        </p:nvCxnSpPr>
        <p:spPr>
          <a:xfrm>
            <a:off x="7800336" y="4502833"/>
            <a:ext cx="13556" cy="1525892"/>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Düz Bağlayıcı 12"/>
          <p:cNvCxnSpPr>
            <a:cxnSpLocks/>
          </p:cNvCxnSpPr>
          <p:nvPr/>
        </p:nvCxnSpPr>
        <p:spPr>
          <a:xfrm>
            <a:off x="7746621" y="4504365"/>
            <a:ext cx="13556" cy="1525892"/>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5935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Metin kutusu 10">
            <a:extLst>
              <a:ext uri="{FF2B5EF4-FFF2-40B4-BE49-F238E27FC236}">
                <a16:creationId xmlns:a16="http://schemas.microsoft.com/office/drawing/2014/main" id="{3B8AC0B2-9641-4355-86AB-DF73E594765B}"/>
              </a:ext>
            </a:extLst>
          </p:cNvPr>
          <p:cNvSpPr txBox="1"/>
          <p:nvPr/>
        </p:nvSpPr>
        <p:spPr>
          <a:xfrm>
            <a:off x="2978477" y="4096432"/>
            <a:ext cx="6235046" cy="1548116"/>
          </a:xfrm>
          <a:prstGeom prst="rect">
            <a:avLst/>
          </a:prstGeom>
          <a:noFill/>
        </p:spPr>
        <p:txBody>
          <a:bodyPr wrap="square" rtlCol="0">
            <a:spAutoFit/>
          </a:bodyPr>
          <a:lstStyle/>
          <a:p>
            <a:pPr algn="ctr">
              <a:lnSpc>
                <a:spcPct val="150000"/>
              </a:lnSpc>
            </a:pPr>
            <a:r>
              <a:rPr lang="tr-TR" sz="2177" b="1" dirty="0"/>
              <a:t>2023-2024 KAMU İÇ KONTROL</a:t>
            </a:r>
          </a:p>
          <a:p>
            <a:pPr algn="ctr">
              <a:lnSpc>
                <a:spcPct val="150000"/>
              </a:lnSpc>
            </a:pPr>
            <a:r>
              <a:rPr lang="tr-TR" sz="2177" b="1" dirty="0"/>
              <a:t>STANDARTLARINA UYUM EYLEM PLANI</a:t>
            </a:r>
          </a:p>
          <a:p>
            <a:pPr algn="ctr">
              <a:lnSpc>
                <a:spcPct val="150000"/>
              </a:lnSpc>
            </a:pPr>
            <a:r>
              <a:rPr lang="tr-TR" sz="2177" b="1" dirty="0"/>
              <a:t>2024 Yılı 1. Çeyrek Dönem Eylemleri</a:t>
            </a:r>
          </a:p>
        </p:txBody>
      </p:sp>
      <p:pic>
        <p:nvPicPr>
          <p:cNvPr id="4" name="Resim 3">
            <a:extLst>
              <a:ext uri="{FF2B5EF4-FFF2-40B4-BE49-F238E27FC236}">
                <a16:creationId xmlns:a16="http://schemas.microsoft.com/office/drawing/2014/main" id="{78A03BF1-5B2B-4213-A261-A7816DBC65B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19132" y="200025"/>
            <a:ext cx="4753736" cy="4752975"/>
          </a:xfrm>
          <a:prstGeom prst="rect">
            <a:avLst/>
          </a:prstGeom>
        </p:spPr>
      </p:pic>
    </p:spTree>
    <p:extLst>
      <p:ext uri="{BB962C8B-B14F-4D97-AF65-F5344CB8AC3E}">
        <p14:creationId xmlns:p14="http://schemas.microsoft.com/office/powerpoint/2010/main" val="1460281501"/>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Metin kutusu 25">
            <a:extLst>
              <a:ext uri="{FF2B5EF4-FFF2-40B4-BE49-F238E27FC236}">
                <a16:creationId xmlns:a16="http://schemas.microsoft.com/office/drawing/2014/main" id="{4EFBECF7-4B4E-4B30-B41D-601F984F6298}"/>
              </a:ext>
            </a:extLst>
          </p:cNvPr>
          <p:cNvSpPr txBox="1"/>
          <p:nvPr/>
        </p:nvSpPr>
        <p:spPr>
          <a:xfrm>
            <a:off x="476759" y="1301736"/>
            <a:ext cx="11238482" cy="4924425"/>
          </a:xfrm>
          <a:prstGeom prst="rect">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defPPr>
              <a:defRPr lang="tr-TR"/>
            </a:defPPr>
            <a:lvl1pPr marL="259232" indent="-259232">
              <a:lnSpc>
                <a:spcPct val="150000"/>
              </a:lnSpc>
              <a:buFont typeface="Wingdings" panose="05000000000000000000" pitchFamily="2" charset="2"/>
              <a:buChar char="Ø"/>
              <a:defRPr sz="1633" b="1"/>
            </a:lvl1pPr>
          </a:lstStyle>
          <a:p>
            <a:pPr>
              <a:lnSpc>
                <a:spcPct val="100000"/>
              </a:lnSpc>
              <a:spcBef>
                <a:spcPts val="600"/>
              </a:spcBef>
              <a:spcAft>
                <a:spcPts val="600"/>
              </a:spcAft>
            </a:pPr>
            <a:endParaRPr lang="tr-TR" sz="1200" dirty="0">
              <a:latin typeface="Verdana" panose="020B0604030504040204" pitchFamily="34" charset="0"/>
              <a:ea typeface="Verdana" panose="020B0604030504040204" pitchFamily="34" charset="0"/>
            </a:endParaRPr>
          </a:p>
          <a:p>
            <a:pPr>
              <a:lnSpc>
                <a:spcPct val="100000"/>
              </a:lnSpc>
              <a:spcBef>
                <a:spcPts val="600"/>
              </a:spcBef>
              <a:spcAft>
                <a:spcPts val="600"/>
              </a:spcAft>
            </a:pPr>
            <a:r>
              <a:rPr lang="tr-TR" sz="1200" dirty="0">
                <a:latin typeface="Verdana" panose="020B0604030504040204" pitchFamily="34" charset="0"/>
                <a:ea typeface="Verdana" panose="020B0604030504040204" pitchFamily="34" charset="0"/>
              </a:rPr>
              <a:t>E.1.1.2 </a:t>
            </a:r>
            <a:r>
              <a:rPr lang="tr-TR" sz="1200" u="sng" dirty="0">
                <a:latin typeface="Verdana" panose="020B0604030504040204" pitchFamily="34" charset="0"/>
                <a:ea typeface="Verdana" panose="020B0604030504040204" pitchFamily="34" charset="0"/>
              </a:rPr>
              <a:t>Harcama Birimi düzeyinde</a:t>
            </a:r>
            <a:r>
              <a:rPr lang="tr-TR" sz="1200" b="0" dirty="0">
                <a:latin typeface="Verdana" panose="020B0604030504040204" pitchFamily="34" charset="0"/>
                <a:ea typeface="Verdana" panose="020B0604030504040204" pitchFamily="34" charset="0"/>
              </a:rPr>
              <a:t> web sayfasında bulunan iç kontrol sekmesinde yönetici onayı ile iç kontrole yönelik gerçekleştirilen güncel çalışmalara yer verilmesi</a:t>
            </a:r>
          </a:p>
          <a:p>
            <a:pPr>
              <a:lnSpc>
                <a:spcPct val="100000"/>
              </a:lnSpc>
              <a:spcBef>
                <a:spcPts val="600"/>
              </a:spcBef>
              <a:spcAft>
                <a:spcPts val="600"/>
              </a:spcAft>
            </a:pPr>
            <a:r>
              <a:rPr lang="tr-TR" sz="1200" dirty="0">
                <a:latin typeface="Verdana" panose="020B0604030504040204" pitchFamily="34" charset="0"/>
                <a:ea typeface="Verdana" panose="020B0604030504040204" pitchFamily="34" charset="0"/>
              </a:rPr>
              <a:t>E.1.1.3</a:t>
            </a:r>
            <a:r>
              <a:rPr lang="tr-TR" sz="1200" b="0" dirty="0">
                <a:latin typeface="Verdana" panose="020B0604030504040204" pitchFamily="34" charset="0"/>
                <a:ea typeface="Verdana" panose="020B0604030504040204" pitchFamily="34" charset="0"/>
              </a:rPr>
              <a:t> İç kontrol sistemine yönelik eğitici eğitimlerinin yapılması</a:t>
            </a:r>
          </a:p>
          <a:p>
            <a:pPr>
              <a:lnSpc>
                <a:spcPct val="100000"/>
              </a:lnSpc>
              <a:spcBef>
                <a:spcPts val="600"/>
              </a:spcBef>
              <a:spcAft>
                <a:spcPts val="600"/>
              </a:spcAft>
            </a:pPr>
            <a:r>
              <a:rPr lang="tr-TR" sz="1200" dirty="0">
                <a:latin typeface="Verdana" panose="020B0604030504040204" pitchFamily="34" charset="0"/>
                <a:ea typeface="Verdana" panose="020B0604030504040204" pitchFamily="34" charset="0"/>
              </a:rPr>
              <a:t>E.1.1.4</a:t>
            </a:r>
            <a:r>
              <a:rPr lang="tr-TR" sz="1200" b="0" dirty="0">
                <a:latin typeface="Verdana" panose="020B0604030504040204" pitchFamily="34" charset="0"/>
                <a:ea typeface="Verdana" panose="020B0604030504040204" pitchFamily="34" charset="0"/>
              </a:rPr>
              <a:t> </a:t>
            </a:r>
            <a:r>
              <a:rPr lang="tr-TR" sz="1200" u="sng" dirty="0">
                <a:latin typeface="Verdana" panose="020B0604030504040204" pitchFamily="34" charset="0"/>
                <a:ea typeface="Verdana" panose="020B0604030504040204" pitchFamily="34" charset="0"/>
              </a:rPr>
              <a:t>Harcama Birimi düzeyinde</a:t>
            </a:r>
            <a:r>
              <a:rPr lang="tr-TR" sz="1200" b="0" dirty="0">
                <a:latin typeface="Verdana" panose="020B0604030504040204" pitchFamily="34" charset="0"/>
                <a:ea typeface="Verdana" panose="020B0604030504040204" pitchFamily="34" charset="0"/>
              </a:rPr>
              <a:t> iç kontrol sorumluları koordinasyonunda harcama birimlerinde çalışan personele iç kontrol sistemine yönelik eğitimlerin yapılması</a:t>
            </a:r>
          </a:p>
          <a:p>
            <a:pPr>
              <a:lnSpc>
                <a:spcPct val="100000"/>
              </a:lnSpc>
              <a:spcBef>
                <a:spcPts val="600"/>
              </a:spcBef>
              <a:spcAft>
                <a:spcPts val="600"/>
              </a:spcAft>
            </a:pPr>
            <a:r>
              <a:rPr lang="tr-TR" sz="1200" dirty="0">
                <a:latin typeface="Verdana" panose="020B0604030504040204" pitchFamily="34" charset="0"/>
                <a:ea typeface="Verdana" panose="020B0604030504040204" pitchFamily="34" charset="0"/>
              </a:rPr>
              <a:t>E.1.3.1 </a:t>
            </a:r>
            <a:r>
              <a:rPr lang="tr-TR" sz="1200" u="sng" dirty="0">
                <a:latin typeface="Verdana" panose="020B0604030504040204" pitchFamily="34" charset="0"/>
                <a:ea typeface="Verdana" panose="020B0604030504040204" pitchFamily="34" charset="0"/>
              </a:rPr>
              <a:t>Harcama Birimi düzeyinde</a:t>
            </a:r>
            <a:r>
              <a:rPr lang="tr-TR" sz="1200" b="0" dirty="0">
                <a:latin typeface="Verdana" panose="020B0604030504040204" pitchFamily="34" charset="0"/>
                <a:ea typeface="Verdana" panose="020B0604030504040204" pitchFamily="34" charset="0"/>
              </a:rPr>
              <a:t> Kamu Görevlileri Etik Kurulunca yürürlükte olan "Etik Davranış İlkeleri’ </a:t>
            </a:r>
            <a:r>
              <a:rPr lang="tr-TR" sz="1200" b="0" dirty="0" err="1">
                <a:latin typeface="Verdana" panose="020B0604030504040204" pitchFamily="34" charset="0"/>
                <a:ea typeface="Verdana" panose="020B0604030504040204" pitchFamily="34" charset="0"/>
              </a:rPr>
              <a:t>nin</a:t>
            </a:r>
            <a:r>
              <a:rPr lang="tr-TR" sz="1200" b="0" dirty="0">
                <a:latin typeface="Verdana" panose="020B0604030504040204" pitchFamily="34" charset="0"/>
                <a:ea typeface="Verdana" panose="020B0604030504040204" pitchFamily="34" charset="0"/>
              </a:rPr>
              <a:t> tüm personele resmi yazı veya e-posta olarak gönderilmesi</a:t>
            </a:r>
          </a:p>
          <a:p>
            <a:pPr>
              <a:lnSpc>
                <a:spcPct val="100000"/>
              </a:lnSpc>
              <a:spcBef>
                <a:spcPts val="600"/>
              </a:spcBef>
              <a:spcAft>
                <a:spcPts val="600"/>
              </a:spcAft>
            </a:pPr>
            <a:r>
              <a:rPr lang="tr-TR" sz="1200" dirty="0">
                <a:latin typeface="Verdana" panose="020B0604030504040204" pitchFamily="34" charset="0"/>
                <a:ea typeface="Verdana" panose="020B0604030504040204" pitchFamily="34" charset="0"/>
              </a:rPr>
              <a:t>E.2.1.1</a:t>
            </a:r>
            <a:r>
              <a:rPr lang="tr-TR" sz="1200" b="0" dirty="0">
                <a:latin typeface="Verdana" panose="020B0604030504040204" pitchFamily="34" charset="0"/>
                <a:ea typeface="Verdana" panose="020B0604030504040204" pitchFamily="34" charset="0"/>
              </a:rPr>
              <a:t> </a:t>
            </a:r>
            <a:r>
              <a:rPr lang="tr-TR" sz="1200" u="sng" dirty="0">
                <a:latin typeface="Verdana" panose="020B0604030504040204" pitchFamily="34" charset="0"/>
                <a:ea typeface="Verdana" panose="020B0604030504040204" pitchFamily="34" charset="0"/>
              </a:rPr>
              <a:t>Harcama Birimi düzeyinde</a:t>
            </a:r>
            <a:r>
              <a:rPr lang="tr-TR" sz="1200" b="0" dirty="0">
                <a:latin typeface="Verdana" panose="020B0604030504040204" pitchFamily="34" charset="0"/>
                <a:ea typeface="Verdana" panose="020B0604030504040204" pitchFamily="34" charset="0"/>
              </a:rPr>
              <a:t> Bakanlığımızın misyon ve vizyonunun personelce benimsenmesine yönelik iç kontrol sorumlusu tarafından tüm personele misyon ve vizyonun   resmi yazı /e-posta olarak gönderilmesi</a:t>
            </a:r>
          </a:p>
          <a:p>
            <a:pPr>
              <a:lnSpc>
                <a:spcPct val="100000"/>
              </a:lnSpc>
              <a:spcBef>
                <a:spcPts val="600"/>
              </a:spcBef>
              <a:spcAft>
                <a:spcPts val="600"/>
              </a:spcAft>
            </a:pPr>
            <a:r>
              <a:rPr lang="tr-TR" sz="1200" dirty="0">
                <a:latin typeface="Verdana" panose="020B0604030504040204" pitchFamily="34" charset="0"/>
                <a:ea typeface="Verdana" panose="020B0604030504040204" pitchFamily="34" charset="0"/>
              </a:rPr>
              <a:t>E.2.2.1 </a:t>
            </a:r>
            <a:r>
              <a:rPr lang="tr-TR" sz="1200" b="0" dirty="0">
                <a:latin typeface="Verdana" panose="020B0604030504040204" pitchFamily="34" charset="0"/>
                <a:ea typeface="Verdana" panose="020B0604030504040204" pitchFamily="34" charset="0"/>
              </a:rPr>
              <a:t>Güncel Görev Çalışma Usul ve Esaslarının web sayfasında yer alması</a:t>
            </a:r>
          </a:p>
          <a:p>
            <a:pPr>
              <a:lnSpc>
                <a:spcPct val="100000"/>
              </a:lnSpc>
              <a:spcBef>
                <a:spcPts val="600"/>
              </a:spcBef>
              <a:spcAft>
                <a:spcPts val="600"/>
              </a:spcAft>
            </a:pPr>
            <a:r>
              <a:rPr lang="tr-TR" sz="1200" dirty="0">
                <a:latin typeface="Verdana" panose="020B0604030504040204" pitchFamily="34" charset="0"/>
                <a:ea typeface="Verdana" panose="020B0604030504040204" pitchFamily="34" charset="0"/>
              </a:rPr>
              <a:t>E.2.7.1</a:t>
            </a:r>
            <a:r>
              <a:rPr lang="tr-TR" sz="1200" b="0" dirty="0">
                <a:latin typeface="Verdana" panose="020B0604030504040204" pitchFamily="34" charset="0"/>
                <a:ea typeface="Verdana" panose="020B0604030504040204" pitchFamily="34" charset="0"/>
              </a:rPr>
              <a:t> </a:t>
            </a:r>
            <a:r>
              <a:rPr lang="tr-TR" sz="1200" u="sng" dirty="0">
                <a:latin typeface="Verdana" panose="020B0604030504040204" pitchFamily="34" charset="0"/>
                <a:ea typeface="Verdana" panose="020B0604030504040204" pitchFamily="34" charset="0"/>
              </a:rPr>
              <a:t>Başkanlık düzeyinde </a:t>
            </a:r>
            <a:r>
              <a:rPr lang="tr-TR" sz="1200" b="0" dirty="0">
                <a:latin typeface="Verdana" panose="020B0604030504040204" pitchFamily="34" charset="0"/>
                <a:ea typeface="Verdana" panose="020B0604030504040204" pitchFamily="34" charset="0"/>
              </a:rPr>
              <a:t>görev alanı ile ilgili Üç Aylık Durum Raporunun hazırlanması</a:t>
            </a:r>
          </a:p>
          <a:p>
            <a:pPr>
              <a:lnSpc>
                <a:spcPct val="100000"/>
              </a:lnSpc>
              <a:spcBef>
                <a:spcPts val="600"/>
              </a:spcBef>
              <a:spcAft>
                <a:spcPts val="600"/>
              </a:spcAft>
            </a:pPr>
            <a:r>
              <a:rPr lang="tr-TR" sz="1200" dirty="0">
                <a:latin typeface="Verdana" panose="020B0604030504040204" pitchFamily="34" charset="0"/>
                <a:ea typeface="Verdana" panose="020B0604030504040204" pitchFamily="34" charset="0"/>
              </a:rPr>
              <a:t>E.3.5.1</a:t>
            </a:r>
            <a:r>
              <a:rPr lang="tr-TR" sz="1200" b="0" kern="0" dirty="0">
                <a:latin typeface="Verdana" panose="020B0604030504040204" pitchFamily="34" charset="0"/>
                <a:ea typeface="Verdana" panose="020B0604030504040204" pitchFamily="34" charset="0"/>
                <a:cs typeface="Arial" panose="020B0604020202020204" pitchFamily="34" charset="0"/>
              </a:rPr>
              <a:t> </a:t>
            </a:r>
            <a:r>
              <a:rPr lang="tr-TR" sz="1200" b="0" dirty="0">
                <a:latin typeface="Verdana" panose="020B0604030504040204" pitchFamily="34" charset="0"/>
                <a:ea typeface="Verdana" panose="020B0604030504040204" pitchFamily="34" charset="0"/>
              </a:rPr>
              <a:t>Onaylanan Bakanlık ilgili yılı Hizmet İçi Eğitim Planının </a:t>
            </a:r>
            <a:r>
              <a:rPr lang="tr-TR" sz="1200" b="0" dirty="0">
                <a:latin typeface="Verdana" panose="020B0604030504040204" pitchFamily="34" charset="0"/>
                <a:ea typeface="Verdana" panose="020B0604030504040204" pitchFamily="34" charset="0"/>
              </a:rPr>
              <a:t>bildirilmesi</a:t>
            </a:r>
          </a:p>
          <a:p>
            <a:pPr>
              <a:lnSpc>
                <a:spcPct val="100000"/>
              </a:lnSpc>
              <a:spcBef>
                <a:spcPts val="600"/>
              </a:spcBef>
              <a:spcAft>
                <a:spcPts val="600"/>
              </a:spcAft>
            </a:pPr>
            <a:r>
              <a:rPr lang="tr-TR" sz="1200" dirty="0" smtClean="0">
                <a:latin typeface="Verdana" panose="020B0604030504040204" pitchFamily="34" charset="0"/>
                <a:ea typeface="Verdana" panose="020B0604030504040204" pitchFamily="34" charset="0"/>
              </a:rPr>
              <a:t>E.13.7.3 </a:t>
            </a:r>
            <a:r>
              <a:rPr lang="tr-TR" sz="1200" b="0" dirty="0">
                <a:latin typeface="Verdana" panose="020B0604030504040204" pitchFamily="34" charset="0"/>
                <a:ea typeface="Verdana" panose="020B0604030504040204" pitchFamily="34" charset="0"/>
              </a:rPr>
              <a:t>Taşra Teşkilatı çalışanlarına yönelik kadro bazlı memnuniyet araştırması yapılması, sonuçların değerlendirilerek raporlanması </a:t>
            </a:r>
          </a:p>
          <a:p>
            <a:pPr>
              <a:lnSpc>
                <a:spcPct val="100000"/>
              </a:lnSpc>
              <a:spcBef>
                <a:spcPts val="600"/>
              </a:spcBef>
              <a:spcAft>
                <a:spcPts val="600"/>
              </a:spcAft>
            </a:pPr>
            <a:r>
              <a:rPr lang="tr-TR" sz="1200" dirty="0">
                <a:latin typeface="Verdana" panose="020B0604030504040204" pitchFamily="34" charset="0"/>
                <a:ea typeface="Verdana" panose="020B0604030504040204" pitchFamily="34" charset="0"/>
              </a:rPr>
              <a:t>E.15.6.2</a:t>
            </a:r>
            <a:r>
              <a:rPr lang="tr-TR" sz="1200" b="0" dirty="0">
                <a:solidFill>
                  <a:schemeClr val="dk1"/>
                </a:solidFill>
                <a:latin typeface="Verdana" panose="020B0604030504040204" pitchFamily="34" charset="0"/>
                <a:ea typeface="Verdana" panose="020B0604030504040204" pitchFamily="34" charset="0"/>
              </a:rPr>
              <a:t> İl Sağlık Müdürlüklerinde ilgili personel tarafından Standart Dosya Planı kodlarına ilişkin eğitim düzenlenmesi (uzaktan/yüz yüze/yerinde)</a:t>
            </a:r>
          </a:p>
          <a:p>
            <a:pPr>
              <a:lnSpc>
                <a:spcPct val="100000"/>
              </a:lnSpc>
              <a:spcBef>
                <a:spcPts val="600"/>
              </a:spcBef>
              <a:spcAft>
                <a:spcPts val="600"/>
              </a:spcAft>
            </a:pPr>
            <a:endParaRPr lang="tr-TR" sz="1200" b="0" dirty="0">
              <a:solidFill>
                <a:srgbClr val="000000"/>
              </a:solidFill>
              <a:latin typeface="Verdana" panose="020B0604030504040204" pitchFamily="34" charset="0"/>
              <a:ea typeface="Verdana" panose="020B0604030504040204" pitchFamily="34" charset="0"/>
            </a:endParaRPr>
          </a:p>
        </p:txBody>
      </p:sp>
      <p:sp>
        <p:nvSpPr>
          <p:cNvPr id="5" name="Unvan 1">
            <a:extLst>
              <a:ext uri="{FF2B5EF4-FFF2-40B4-BE49-F238E27FC236}">
                <a16:creationId xmlns:a16="http://schemas.microsoft.com/office/drawing/2014/main" id="{C2DD1A6A-B5A3-42FC-B3D4-5C90C5CE12AC}"/>
              </a:ext>
            </a:extLst>
          </p:cNvPr>
          <p:cNvSpPr txBox="1">
            <a:spLocks/>
          </p:cNvSpPr>
          <p:nvPr/>
        </p:nvSpPr>
        <p:spPr>
          <a:xfrm>
            <a:off x="1250201" y="477951"/>
            <a:ext cx="3476727" cy="311755"/>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1600" b="1" dirty="0">
                <a:solidFill>
                  <a:schemeClr val="bg1"/>
                </a:solidFill>
                <a:latin typeface="Verdana" panose="020B0604030504040204" pitchFamily="34" charset="0"/>
                <a:ea typeface="Verdana" panose="020B0604030504040204" pitchFamily="34" charset="0"/>
              </a:rPr>
              <a:t>1. Çeyrek Dönem Eylemleri</a:t>
            </a:r>
          </a:p>
        </p:txBody>
      </p:sp>
    </p:spTree>
    <p:extLst>
      <p:ext uri="{BB962C8B-B14F-4D97-AF65-F5344CB8AC3E}">
        <p14:creationId xmlns:p14="http://schemas.microsoft.com/office/powerpoint/2010/main" val="203776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a:extLst>
              <a:ext uri="{FF2B5EF4-FFF2-40B4-BE49-F238E27FC236}">
                <a16:creationId xmlns:a16="http://schemas.microsoft.com/office/drawing/2014/main" id="{133B720A-DB01-4FB6-B4DD-7186B0BA7E37}"/>
              </a:ext>
            </a:extLst>
          </p:cNvPr>
          <p:cNvSpPr>
            <a:spLocks noGrp="1"/>
          </p:cNvSpPr>
          <p:nvPr>
            <p:ph type="title" idx="4294967295"/>
          </p:nvPr>
        </p:nvSpPr>
        <p:spPr>
          <a:xfrm>
            <a:off x="1250202" y="477951"/>
            <a:ext cx="2700695" cy="311755"/>
          </a:xfrm>
          <a:prstGeom prst="rect">
            <a:avLst/>
          </a:prstGeom>
        </p:spPr>
        <p:txBody>
          <a:bodyPr anchor="t">
            <a:noAutofit/>
          </a:bodyPr>
          <a:lstStyle/>
          <a:p>
            <a:r>
              <a:rPr lang="tr-TR" sz="1600" b="1" dirty="0">
                <a:solidFill>
                  <a:schemeClr val="bg1"/>
                </a:solidFill>
                <a:latin typeface="Verdana" panose="020B0604030504040204" pitchFamily="34" charset="0"/>
                <a:ea typeface="Verdana" panose="020B0604030504040204" pitchFamily="34" charset="0"/>
              </a:rPr>
              <a:t>İç Kontrolün Tanımı</a:t>
            </a:r>
          </a:p>
        </p:txBody>
      </p:sp>
      <p:sp>
        <p:nvSpPr>
          <p:cNvPr id="5" name="Dikdörtgen 4">
            <a:extLst>
              <a:ext uri="{FF2B5EF4-FFF2-40B4-BE49-F238E27FC236}">
                <a16:creationId xmlns:a16="http://schemas.microsoft.com/office/drawing/2014/main" id="{1F922D49-ABFC-4328-89B1-D278EDDB73AD}"/>
              </a:ext>
            </a:extLst>
          </p:cNvPr>
          <p:cNvSpPr/>
          <p:nvPr/>
        </p:nvSpPr>
        <p:spPr>
          <a:xfrm>
            <a:off x="5740413" y="2074596"/>
            <a:ext cx="5499088" cy="3472554"/>
          </a:xfrm>
          <a:prstGeom prst="rect">
            <a:avLst/>
          </a:prstGeom>
        </p:spPr>
        <p:txBody>
          <a:bodyPr wrap="square">
            <a:spAutoFit/>
          </a:bodyPr>
          <a:lstStyle/>
          <a:p>
            <a:pPr marL="8039">
              <a:lnSpc>
                <a:spcPct val="200000"/>
              </a:lnSpc>
              <a:tabLst>
                <a:tab pos="4082672" algn="l"/>
              </a:tabLst>
            </a:pPr>
            <a:r>
              <a:rPr lang="tr-TR" sz="1400" b="1" dirty="0">
                <a:latin typeface="Arial" panose="020B0604020202020204" pitchFamily="34" charset="0"/>
                <a:cs typeface="Arial" panose="020B0604020202020204" pitchFamily="34" charset="0"/>
              </a:rPr>
              <a:t>5018 Sayılı Kamu Malî Yönetimi ve Kontrol Kanunu - Madde 55</a:t>
            </a:r>
          </a:p>
          <a:p>
            <a:pPr marL="8039">
              <a:lnSpc>
                <a:spcPct val="200000"/>
              </a:lnSpc>
              <a:tabLst>
                <a:tab pos="4082672" algn="l"/>
              </a:tabLst>
            </a:pPr>
            <a:r>
              <a:rPr lang="tr-TR" sz="1400" dirty="0">
                <a:latin typeface="Arial" panose="020B0604020202020204" pitchFamily="34" charset="0"/>
                <a:cs typeface="Arial" panose="020B0604020202020204" pitchFamily="34" charset="0"/>
              </a:rPr>
              <a:t>İç kontrol; idarenin  amaçlarına, belirlenmiş politikalara ve mevzuata uygun olarak faaliyetlerin etkili, ekonomik ve verimli bir şekilde yürütülmesini, varlık ve kaynakların korunmasını, muhasebe kayıtlarının doğru ve tam olarak tutulmasını, malî bilgi ve yönetim bilgisinin zamanında ve güvenilir olarak üretilmesini sağlamak üzere idare tarafından oluşturulan organizasyon, yöntem ve süreçle iç denetimi kapsayan malî ve diğer kontroller bütünüdür.</a:t>
            </a:r>
          </a:p>
        </p:txBody>
      </p:sp>
      <p:pic>
        <p:nvPicPr>
          <p:cNvPr id="6" name="Resim 5">
            <a:extLst>
              <a:ext uri="{FF2B5EF4-FFF2-40B4-BE49-F238E27FC236}">
                <a16:creationId xmlns:a16="http://schemas.microsoft.com/office/drawing/2014/main" id="{C787343B-9BA9-4CC9-A55E-01EFDB2AF7D9}"/>
              </a:ext>
            </a:extLst>
          </p:cNvPr>
          <p:cNvPicPr>
            <a:picLocks noChangeAspect="1"/>
          </p:cNvPicPr>
          <p:nvPr/>
        </p:nvPicPr>
        <p:blipFill rotWithShape="1">
          <a:blip r:embed="rId3">
            <a:extLst>
              <a:ext uri="{28A0092B-C50C-407E-A947-70E740481C1C}">
                <a14:useLocalDpi xmlns:a14="http://schemas.microsoft.com/office/drawing/2010/main" val="0"/>
              </a:ext>
            </a:extLst>
          </a:blip>
          <a:srcRect l="8940" r="8921"/>
          <a:stretch/>
        </p:blipFill>
        <p:spPr>
          <a:xfrm>
            <a:off x="1971392" y="2558437"/>
            <a:ext cx="3464497" cy="281166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319616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a:extLst>
              <a:ext uri="{FF2B5EF4-FFF2-40B4-BE49-F238E27FC236}">
                <a16:creationId xmlns:a16="http://schemas.microsoft.com/office/drawing/2014/main" id="{B2C3279A-D599-4DEB-BDB6-69E72D95C70A}"/>
              </a:ext>
            </a:extLst>
          </p:cNvPr>
          <p:cNvSpPr/>
          <p:nvPr/>
        </p:nvSpPr>
        <p:spPr>
          <a:xfrm>
            <a:off x="4718650" y="1973765"/>
            <a:ext cx="7237562" cy="3930371"/>
          </a:xfrm>
          <a:prstGeom prst="rect">
            <a:avLst/>
          </a:prstGeom>
        </p:spPr>
        <p:txBody>
          <a:bodyPr wrap="square">
            <a:spAutoFit/>
          </a:bodyPr>
          <a:lstStyle/>
          <a:p>
            <a:pPr marL="8039">
              <a:lnSpc>
                <a:spcPct val="150000"/>
              </a:lnSpc>
              <a:tabLst>
                <a:tab pos="4082672" algn="l"/>
              </a:tabLst>
            </a:pPr>
            <a:r>
              <a:rPr lang="tr-TR" sz="1400" b="1" dirty="0">
                <a:latin typeface="Arial" panose="020B0604020202020204" pitchFamily="34" charset="0"/>
                <a:cs typeface="Arial" panose="020B0604020202020204" pitchFamily="34" charset="0"/>
              </a:rPr>
              <a:t>5018 Sayılı Kamu Malî Yönetimi ve Kontrol Kanunu Madde 56 </a:t>
            </a:r>
          </a:p>
          <a:p>
            <a:pPr marL="8039">
              <a:lnSpc>
                <a:spcPct val="150000"/>
              </a:lnSpc>
              <a:tabLst>
                <a:tab pos="4082672" algn="l"/>
              </a:tabLst>
            </a:pPr>
            <a:r>
              <a:rPr lang="tr-TR" sz="1400" dirty="0">
                <a:latin typeface="Arial" panose="020B0604020202020204" pitchFamily="34" charset="0"/>
                <a:cs typeface="Arial" panose="020B0604020202020204" pitchFamily="34" charset="0"/>
              </a:rPr>
              <a:t>İç kontrolün amacı;</a:t>
            </a:r>
          </a:p>
          <a:p>
            <a:pPr marL="8039">
              <a:lnSpc>
                <a:spcPct val="150000"/>
              </a:lnSpc>
              <a:tabLst>
                <a:tab pos="4082672" algn="l"/>
              </a:tabLst>
            </a:pPr>
            <a:r>
              <a:rPr lang="tr-TR" sz="1400" dirty="0">
                <a:latin typeface="Arial" panose="020B0604020202020204" pitchFamily="34" charset="0"/>
                <a:cs typeface="Arial" panose="020B0604020202020204" pitchFamily="34" charset="0"/>
              </a:rPr>
              <a:t>a) Kamu gelir, gider, varlık ve yükümlülüklerinin etkili, ekonomik ve verimli bir şekilde yönetilmesini,</a:t>
            </a:r>
          </a:p>
          <a:p>
            <a:pPr marL="8039">
              <a:lnSpc>
                <a:spcPct val="150000"/>
              </a:lnSpc>
              <a:tabLst>
                <a:tab pos="4082672" algn="l"/>
              </a:tabLst>
            </a:pPr>
            <a:r>
              <a:rPr lang="tr-TR" sz="1400" dirty="0">
                <a:latin typeface="Arial" panose="020B0604020202020204" pitchFamily="34" charset="0"/>
                <a:cs typeface="Arial" panose="020B0604020202020204" pitchFamily="34" charset="0"/>
              </a:rPr>
              <a:t>b) Kamu idarelerinin kanunlara ve diğer düzenlemelere uygun olarak faaliyet göstermesini,</a:t>
            </a:r>
          </a:p>
          <a:p>
            <a:pPr marL="8039">
              <a:lnSpc>
                <a:spcPct val="150000"/>
              </a:lnSpc>
              <a:tabLst>
                <a:tab pos="4082672" algn="l"/>
              </a:tabLst>
            </a:pPr>
            <a:r>
              <a:rPr lang="tr-TR" sz="1400" dirty="0">
                <a:latin typeface="Arial" panose="020B0604020202020204" pitchFamily="34" charset="0"/>
                <a:cs typeface="Arial" panose="020B0604020202020204" pitchFamily="34" charset="0"/>
              </a:rPr>
              <a:t>c) Her türlü malî karar ve işlemlerde usulsüzlük ve yolsuzluğun önlenmesini,</a:t>
            </a:r>
          </a:p>
          <a:p>
            <a:pPr marL="8039">
              <a:lnSpc>
                <a:spcPct val="150000"/>
              </a:lnSpc>
              <a:tabLst>
                <a:tab pos="4082672" algn="l"/>
              </a:tabLst>
            </a:pPr>
            <a:r>
              <a:rPr lang="tr-TR" sz="1400" dirty="0">
                <a:latin typeface="Arial" panose="020B0604020202020204" pitchFamily="34" charset="0"/>
                <a:cs typeface="Arial" panose="020B0604020202020204" pitchFamily="34" charset="0"/>
              </a:rPr>
              <a:t>d) Karar oluşturmak ve izlemek için düzenli, zamanında ve güvenilir rapor ve bilgi edinilmesini,</a:t>
            </a:r>
          </a:p>
          <a:p>
            <a:pPr marL="8039">
              <a:lnSpc>
                <a:spcPct val="150000"/>
              </a:lnSpc>
              <a:tabLst>
                <a:tab pos="4082672" algn="l"/>
              </a:tabLst>
            </a:pPr>
            <a:r>
              <a:rPr lang="tr-TR" sz="1400" dirty="0">
                <a:latin typeface="Arial" panose="020B0604020202020204" pitchFamily="34" charset="0"/>
                <a:cs typeface="Arial" panose="020B0604020202020204" pitchFamily="34" charset="0"/>
              </a:rPr>
              <a:t>e) Varlıkların kötüye kullanılması ve israfını önlemek ve kayıplara karşı korunmasını, sağlamaktır. </a:t>
            </a:r>
          </a:p>
          <a:p>
            <a:pPr marL="8039">
              <a:lnSpc>
                <a:spcPct val="150000"/>
              </a:lnSpc>
              <a:tabLst>
                <a:tab pos="4082672" algn="l"/>
              </a:tabLst>
            </a:pPr>
            <a:endParaRPr lang="tr-TR" sz="1400" dirty="0">
              <a:latin typeface="Arial" panose="020B0604020202020204" pitchFamily="34" charset="0"/>
              <a:cs typeface="Arial" panose="020B0604020202020204" pitchFamily="34" charset="0"/>
            </a:endParaRPr>
          </a:p>
        </p:txBody>
      </p:sp>
      <p:pic>
        <p:nvPicPr>
          <p:cNvPr id="8" name="Picture 2" descr="Ä°lgili resim">
            <a:extLst>
              <a:ext uri="{FF2B5EF4-FFF2-40B4-BE49-F238E27FC236}">
                <a16:creationId xmlns:a16="http://schemas.microsoft.com/office/drawing/2014/main" id="{13D51B3A-8F87-4C9F-A16D-E50D368A2F3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055" b="21729"/>
          <a:stretch/>
        </p:blipFill>
        <p:spPr bwMode="auto">
          <a:xfrm>
            <a:off x="468695" y="2734572"/>
            <a:ext cx="3932047" cy="267460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 name="Unvan 1">
            <a:extLst>
              <a:ext uri="{FF2B5EF4-FFF2-40B4-BE49-F238E27FC236}">
                <a16:creationId xmlns:a16="http://schemas.microsoft.com/office/drawing/2014/main" id="{BE8511B4-BEE6-4A30-837E-B60D9DC3A4DB}"/>
              </a:ext>
            </a:extLst>
          </p:cNvPr>
          <p:cNvSpPr txBox="1">
            <a:spLocks/>
          </p:cNvSpPr>
          <p:nvPr/>
        </p:nvSpPr>
        <p:spPr>
          <a:xfrm>
            <a:off x="1250202" y="477951"/>
            <a:ext cx="2700695" cy="311755"/>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1600" b="1" dirty="0">
                <a:solidFill>
                  <a:schemeClr val="bg1"/>
                </a:solidFill>
                <a:latin typeface="Verdana" panose="020B0604030504040204" pitchFamily="34" charset="0"/>
                <a:ea typeface="Verdana" panose="020B0604030504040204" pitchFamily="34" charset="0"/>
              </a:rPr>
              <a:t>İç Kontrolün Amacı</a:t>
            </a:r>
          </a:p>
        </p:txBody>
      </p:sp>
    </p:spTree>
    <p:extLst>
      <p:ext uri="{BB962C8B-B14F-4D97-AF65-F5344CB8AC3E}">
        <p14:creationId xmlns:p14="http://schemas.microsoft.com/office/powerpoint/2010/main" val="418775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5625251E-815B-4B08-B205-DA7256FD375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9455" b="14496"/>
          <a:stretch/>
        </p:blipFill>
        <p:spPr>
          <a:xfrm>
            <a:off x="918690" y="1412931"/>
            <a:ext cx="10350265" cy="4557519"/>
          </a:xfrm>
          <a:prstGeom prst="rect">
            <a:avLst/>
          </a:prstGeom>
        </p:spPr>
      </p:pic>
      <p:sp>
        <p:nvSpPr>
          <p:cNvPr id="10" name="Metin kutusu 9">
            <a:extLst>
              <a:ext uri="{FF2B5EF4-FFF2-40B4-BE49-F238E27FC236}">
                <a16:creationId xmlns:a16="http://schemas.microsoft.com/office/drawing/2014/main" id="{3ABB3E51-E4C4-4429-8655-0B61CA9321F6}"/>
              </a:ext>
            </a:extLst>
          </p:cNvPr>
          <p:cNvSpPr txBox="1"/>
          <p:nvPr/>
        </p:nvSpPr>
        <p:spPr>
          <a:xfrm>
            <a:off x="1414646" y="2397436"/>
            <a:ext cx="1095889" cy="1069524"/>
          </a:xfrm>
          <a:prstGeom prst="rect">
            <a:avLst/>
          </a:prstGeom>
          <a:noFill/>
        </p:spPr>
        <p:txBody>
          <a:bodyPr wrap="square" rtlCol="0">
            <a:spAutoFit/>
          </a:bodyPr>
          <a:lstStyle/>
          <a:p>
            <a:pPr algn="r"/>
            <a:r>
              <a:rPr lang="tr-TR" sz="1270" b="1" dirty="0">
                <a:latin typeface="Arial" panose="020B0604020202020204" pitchFamily="34" charset="0"/>
                <a:cs typeface="Arial" panose="020B0604020202020204" pitchFamily="34" charset="0"/>
              </a:rPr>
              <a:t>5018 sayılı Kamu Mali Yönetim ve Kontrol Kanunu</a:t>
            </a:r>
          </a:p>
        </p:txBody>
      </p:sp>
      <p:sp>
        <p:nvSpPr>
          <p:cNvPr id="11" name="Metin kutusu 10">
            <a:extLst>
              <a:ext uri="{FF2B5EF4-FFF2-40B4-BE49-F238E27FC236}">
                <a16:creationId xmlns:a16="http://schemas.microsoft.com/office/drawing/2014/main" id="{9AFB8477-5279-4144-BFF0-8E7CBDEBC749}"/>
              </a:ext>
            </a:extLst>
          </p:cNvPr>
          <p:cNvSpPr txBox="1"/>
          <p:nvPr/>
        </p:nvSpPr>
        <p:spPr>
          <a:xfrm>
            <a:off x="1678815" y="3765682"/>
            <a:ext cx="1262046" cy="343620"/>
          </a:xfrm>
          <a:prstGeom prst="rect">
            <a:avLst/>
          </a:prstGeom>
          <a:noFill/>
        </p:spPr>
        <p:txBody>
          <a:bodyPr wrap="square" rtlCol="0">
            <a:spAutoFit/>
          </a:bodyPr>
          <a:lstStyle/>
          <a:p>
            <a:pPr algn="ctr"/>
            <a:r>
              <a:rPr lang="tr-TR" sz="1633" b="1">
                <a:solidFill>
                  <a:schemeClr val="bg1"/>
                </a:solidFill>
                <a:latin typeface="Arial" panose="020B0604020202020204" pitchFamily="34" charset="0"/>
                <a:cs typeface="Arial" panose="020B0604020202020204" pitchFamily="34" charset="0"/>
              </a:rPr>
              <a:t>10.12.2003</a:t>
            </a:r>
          </a:p>
        </p:txBody>
      </p:sp>
      <p:sp>
        <p:nvSpPr>
          <p:cNvPr id="12" name="Metin kutusu 11">
            <a:extLst>
              <a:ext uri="{FF2B5EF4-FFF2-40B4-BE49-F238E27FC236}">
                <a16:creationId xmlns:a16="http://schemas.microsoft.com/office/drawing/2014/main" id="{84AB333C-AAEC-42F5-AD63-85F3844CE3AE}"/>
              </a:ext>
            </a:extLst>
          </p:cNvPr>
          <p:cNvSpPr txBox="1"/>
          <p:nvPr/>
        </p:nvSpPr>
        <p:spPr>
          <a:xfrm>
            <a:off x="2719732" y="4546232"/>
            <a:ext cx="1158005" cy="1069524"/>
          </a:xfrm>
          <a:prstGeom prst="rect">
            <a:avLst/>
          </a:prstGeom>
          <a:noFill/>
        </p:spPr>
        <p:txBody>
          <a:bodyPr wrap="square" rtlCol="0">
            <a:spAutoFit/>
          </a:bodyPr>
          <a:lstStyle/>
          <a:p>
            <a:pPr algn="r"/>
            <a:r>
              <a:rPr lang="tr-TR" sz="1270" b="1">
                <a:latin typeface="Arial" panose="020B0604020202020204" pitchFamily="34" charset="0"/>
                <a:cs typeface="Arial" panose="020B0604020202020204" pitchFamily="34" charset="0"/>
              </a:rPr>
              <a:t>İç Kontrol ve Ön Mali Kontrole İlişkin Usul ve Esaslar</a:t>
            </a:r>
          </a:p>
        </p:txBody>
      </p:sp>
      <p:sp>
        <p:nvSpPr>
          <p:cNvPr id="13" name="Metin kutusu 12">
            <a:extLst>
              <a:ext uri="{FF2B5EF4-FFF2-40B4-BE49-F238E27FC236}">
                <a16:creationId xmlns:a16="http://schemas.microsoft.com/office/drawing/2014/main" id="{3CF6D1CA-143F-4C7E-951C-61202D0FE2A6}"/>
              </a:ext>
            </a:extLst>
          </p:cNvPr>
          <p:cNvSpPr txBox="1"/>
          <p:nvPr/>
        </p:nvSpPr>
        <p:spPr>
          <a:xfrm>
            <a:off x="3193568" y="3765682"/>
            <a:ext cx="1333211" cy="343620"/>
          </a:xfrm>
          <a:prstGeom prst="rect">
            <a:avLst/>
          </a:prstGeom>
          <a:noFill/>
        </p:spPr>
        <p:txBody>
          <a:bodyPr wrap="square" rtlCol="0">
            <a:spAutoFit/>
          </a:bodyPr>
          <a:lstStyle/>
          <a:p>
            <a:pPr algn="ctr"/>
            <a:r>
              <a:rPr lang="tr-TR" sz="1633" b="1">
                <a:solidFill>
                  <a:schemeClr val="bg1"/>
                </a:solidFill>
                <a:latin typeface="Arial" panose="020B0604020202020204" pitchFamily="34" charset="0"/>
                <a:cs typeface="Arial" panose="020B0604020202020204" pitchFamily="34" charset="0"/>
              </a:rPr>
              <a:t>31.12.2005</a:t>
            </a:r>
          </a:p>
        </p:txBody>
      </p:sp>
      <p:sp>
        <p:nvSpPr>
          <p:cNvPr id="14" name="Metin kutusu 13">
            <a:extLst>
              <a:ext uri="{FF2B5EF4-FFF2-40B4-BE49-F238E27FC236}">
                <a16:creationId xmlns:a16="http://schemas.microsoft.com/office/drawing/2014/main" id="{49752996-50F3-4221-A32F-74B67F1A1725}"/>
              </a:ext>
            </a:extLst>
          </p:cNvPr>
          <p:cNvSpPr txBox="1"/>
          <p:nvPr/>
        </p:nvSpPr>
        <p:spPr>
          <a:xfrm>
            <a:off x="4305364" y="2490965"/>
            <a:ext cx="1163136" cy="874085"/>
          </a:xfrm>
          <a:prstGeom prst="rect">
            <a:avLst/>
          </a:prstGeom>
          <a:noFill/>
        </p:spPr>
        <p:txBody>
          <a:bodyPr wrap="square" rtlCol="0">
            <a:spAutoFit/>
          </a:bodyPr>
          <a:lstStyle/>
          <a:p>
            <a:pPr algn="r"/>
            <a:r>
              <a:rPr lang="tr-TR" sz="1270" b="1">
                <a:latin typeface="Arial" panose="020B0604020202020204" pitchFamily="34" charset="0"/>
                <a:cs typeface="Arial" panose="020B0604020202020204" pitchFamily="34" charset="0"/>
              </a:rPr>
              <a:t>Kamu İç Kontrol Standartları Tebliğ</a:t>
            </a:r>
          </a:p>
        </p:txBody>
      </p:sp>
      <p:sp>
        <p:nvSpPr>
          <p:cNvPr id="15" name="Metin kutusu 14">
            <a:extLst>
              <a:ext uri="{FF2B5EF4-FFF2-40B4-BE49-F238E27FC236}">
                <a16:creationId xmlns:a16="http://schemas.microsoft.com/office/drawing/2014/main" id="{A5366DEB-C83E-4250-BC03-4DE0CB9D44ED}"/>
              </a:ext>
            </a:extLst>
          </p:cNvPr>
          <p:cNvSpPr txBox="1"/>
          <p:nvPr/>
        </p:nvSpPr>
        <p:spPr>
          <a:xfrm>
            <a:off x="4669264" y="3761631"/>
            <a:ext cx="1401894" cy="343620"/>
          </a:xfrm>
          <a:prstGeom prst="rect">
            <a:avLst/>
          </a:prstGeom>
          <a:noFill/>
        </p:spPr>
        <p:txBody>
          <a:bodyPr wrap="square" rtlCol="0">
            <a:spAutoFit/>
          </a:bodyPr>
          <a:lstStyle/>
          <a:p>
            <a:pPr algn="ctr"/>
            <a:r>
              <a:rPr lang="tr-TR" sz="1633" b="1">
                <a:solidFill>
                  <a:schemeClr val="bg1"/>
                </a:solidFill>
                <a:latin typeface="Arial" panose="020B0604020202020204" pitchFamily="34" charset="0"/>
                <a:cs typeface="Arial" panose="020B0604020202020204" pitchFamily="34" charset="0"/>
              </a:rPr>
              <a:t>26.12.2007</a:t>
            </a:r>
          </a:p>
        </p:txBody>
      </p:sp>
      <p:sp>
        <p:nvSpPr>
          <p:cNvPr id="16" name="Metin kutusu 15">
            <a:extLst>
              <a:ext uri="{FF2B5EF4-FFF2-40B4-BE49-F238E27FC236}">
                <a16:creationId xmlns:a16="http://schemas.microsoft.com/office/drawing/2014/main" id="{E98319D4-991B-4927-A9F9-E5398CDA4C30}"/>
              </a:ext>
            </a:extLst>
          </p:cNvPr>
          <p:cNvSpPr txBox="1"/>
          <p:nvPr/>
        </p:nvSpPr>
        <p:spPr>
          <a:xfrm>
            <a:off x="5529309" y="4501800"/>
            <a:ext cx="1368667" cy="1069524"/>
          </a:xfrm>
          <a:prstGeom prst="rect">
            <a:avLst/>
          </a:prstGeom>
          <a:noFill/>
        </p:spPr>
        <p:txBody>
          <a:bodyPr wrap="square" rtlCol="0">
            <a:spAutoFit/>
          </a:bodyPr>
          <a:lstStyle/>
          <a:p>
            <a:pPr algn="r"/>
            <a:r>
              <a:rPr lang="tr-TR" sz="1270" b="1">
                <a:latin typeface="Arial" panose="020B0604020202020204" pitchFamily="34" charset="0"/>
                <a:cs typeface="Arial" panose="020B0604020202020204" pitchFamily="34" charset="0"/>
              </a:rPr>
              <a:t>Kamu İç Kontrol Standartlarına Uyum Eylem Planı Rehberi</a:t>
            </a:r>
          </a:p>
        </p:txBody>
      </p:sp>
      <p:sp>
        <p:nvSpPr>
          <p:cNvPr id="17" name="Metin kutusu 16">
            <a:extLst>
              <a:ext uri="{FF2B5EF4-FFF2-40B4-BE49-F238E27FC236}">
                <a16:creationId xmlns:a16="http://schemas.microsoft.com/office/drawing/2014/main" id="{FFD1E683-8168-4B26-B8A1-F15DCE90A390}"/>
              </a:ext>
            </a:extLst>
          </p:cNvPr>
          <p:cNvSpPr txBox="1"/>
          <p:nvPr/>
        </p:nvSpPr>
        <p:spPr>
          <a:xfrm>
            <a:off x="6220752" y="3761631"/>
            <a:ext cx="1257614" cy="343620"/>
          </a:xfrm>
          <a:prstGeom prst="rect">
            <a:avLst/>
          </a:prstGeom>
          <a:noFill/>
        </p:spPr>
        <p:txBody>
          <a:bodyPr wrap="square" rtlCol="0">
            <a:spAutoFit/>
          </a:bodyPr>
          <a:lstStyle/>
          <a:p>
            <a:pPr algn="ctr"/>
            <a:r>
              <a:rPr lang="tr-TR" sz="1633" b="1">
                <a:solidFill>
                  <a:schemeClr val="bg1"/>
                </a:solidFill>
                <a:latin typeface="Arial" panose="020B0604020202020204" pitchFamily="34" charset="0"/>
                <a:cs typeface="Arial" panose="020B0604020202020204" pitchFamily="34" charset="0"/>
              </a:rPr>
              <a:t>04.02.2009</a:t>
            </a:r>
          </a:p>
        </p:txBody>
      </p:sp>
      <p:sp>
        <p:nvSpPr>
          <p:cNvPr id="18" name="Metin kutusu 17">
            <a:extLst>
              <a:ext uri="{FF2B5EF4-FFF2-40B4-BE49-F238E27FC236}">
                <a16:creationId xmlns:a16="http://schemas.microsoft.com/office/drawing/2014/main" id="{DA3FA400-28FE-40C9-B174-3A282C9F05B8}"/>
              </a:ext>
            </a:extLst>
          </p:cNvPr>
          <p:cNvSpPr txBox="1"/>
          <p:nvPr/>
        </p:nvSpPr>
        <p:spPr>
          <a:xfrm>
            <a:off x="8867711" y="4556141"/>
            <a:ext cx="954020" cy="902106"/>
          </a:xfrm>
          <a:prstGeom prst="rect">
            <a:avLst/>
          </a:prstGeom>
          <a:noFill/>
        </p:spPr>
        <p:txBody>
          <a:bodyPr wrap="square" rtlCol="0">
            <a:spAutoFit/>
          </a:bodyPr>
          <a:lstStyle/>
          <a:p>
            <a:pPr algn="r"/>
            <a:r>
              <a:rPr lang="tr-TR" sz="1270" b="1">
                <a:latin typeface="Arial" panose="020B0604020202020204" pitchFamily="34" charset="0"/>
                <a:cs typeface="Arial" panose="020B0604020202020204" pitchFamily="34" charset="0"/>
              </a:rPr>
              <a:t>Kamu İç Kontrol Rehberi</a:t>
            </a:r>
          </a:p>
          <a:p>
            <a:endParaRPr lang="tr-TR" sz="1452" b="1"/>
          </a:p>
        </p:txBody>
      </p:sp>
      <p:sp>
        <p:nvSpPr>
          <p:cNvPr id="19" name="Metin kutusu 18">
            <a:extLst>
              <a:ext uri="{FF2B5EF4-FFF2-40B4-BE49-F238E27FC236}">
                <a16:creationId xmlns:a16="http://schemas.microsoft.com/office/drawing/2014/main" id="{E4E9479F-10F4-4124-B0A3-C1388C0C37C0}"/>
              </a:ext>
            </a:extLst>
          </p:cNvPr>
          <p:cNvSpPr txBox="1"/>
          <p:nvPr/>
        </p:nvSpPr>
        <p:spPr>
          <a:xfrm>
            <a:off x="9149597" y="3775591"/>
            <a:ext cx="1344268" cy="343620"/>
          </a:xfrm>
          <a:prstGeom prst="rect">
            <a:avLst/>
          </a:prstGeom>
          <a:noFill/>
        </p:spPr>
        <p:txBody>
          <a:bodyPr wrap="square" rtlCol="0">
            <a:spAutoFit/>
          </a:bodyPr>
          <a:lstStyle/>
          <a:p>
            <a:pPr algn="ctr"/>
            <a:r>
              <a:rPr lang="tr-TR" sz="1452" b="1"/>
              <a:t>  </a:t>
            </a:r>
            <a:r>
              <a:rPr lang="tr-TR" sz="1633" b="1">
                <a:solidFill>
                  <a:schemeClr val="bg1"/>
                </a:solidFill>
                <a:latin typeface="Arial" panose="020B0604020202020204" pitchFamily="34" charset="0"/>
                <a:cs typeface="Arial" panose="020B0604020202020204" pitchFamily="34" charset="0"/>
              </a:rPr>
              <a:t>07.02.2014</a:t>
            </a:r>
          </a:p>
        </p:txBody>
      </p:sp>
      <p:sp>
        <p:nvSpPr>
          <p:cNvPr id="20" name="Metin kutusu 19">
            <a:extLst>
              <a:ext uri="{FF2B5EF4-FFF2-40B4-BE49-F238E27FC236}">
                <a16:creationId xmlns:a16="http://schemas.microsoft.com/office/drawing/2014/main" id="{90FC107D-1EEC-433D-9ADA-52503C95BAB6}"/>
              </a:ext>
            </a:extLst>
          </p:cNvPr>
          <p:cNvSpPr txBox="1"/>
          <p:nvPr/>
        </p:nvSpPr>
        <p:spPr>
          <a:xfrm>
            <a:off x="7037110" y="2295526"/>
            <a:ext cx="1418748" cy="1264962"/>
          </a:xfrm>
          <a:prstGeom prst="rect">
            <a:avLst/>
          </a:prstGeom>
          <a:noFill/>
        </p:spPr>
        <p:txBody>
          <a:bodyPr wrap="square" rtlCol="0">
            <a:spAutoFit/>
          </a:bodyPr>
          <a:lstStyle/>
          <a:p>
            <a:pPr algn="r"/>
            <a:r>
              <a:rPr lang="tr-TR" sz="1270" b="1" dirty="0">
                <a:latin typeface="Arial" panose="020B0604020202020204" pitchFamily="34" charset="0"/>
                <a:cs typeface="Arial" panose="020B0604020202020204" pitchFamily="34" charset="0"/>
              </a:rPr>
              <a:t>Maliye Bakanlığı Kamu İç Kontrol Standartlarına Uyum Genelgesi</a:t>
            </a:r>
          </a:p>
        </p:txBody>
      </p:sp>
      <p:sp>
        <p:nvSpPr>
          <p:cNvPr id="21" name="Metin kutusu 20">
            <a:extLst>
              <a:ext uri="{FF2B5EF4-FFF2-40B4-BE49-F238E27FC236}">
                <a16:creationId xmlns:a16="http://schemas.microsoft.com/office/drawing/2014/main" id="{2DC940F6-E0E7-49E9-B158-71A76A3A8A3D}"/>
              </a:ext>
            </a:extLst>
          </p:cNvPr>
          <p:cNvSpPr txBox="1"/>
          <p:nvPr/>
        </p:nvSpPr>
        <p:spPr>
          <a:xfrm>
            <a:off x="7627960" y="3761631"/>
            <a:ext cx="1364713" cy="343620"/>
          </a:xfrm>
          <a:prstGeom prst="rect">
            <a:avLst/>
          </a:prstGeom>
          <a:noFill/>
        </p:spPr>
        <p:txBody>
          <a:bodyPr wrap="square" rtlCol="0">
            <a:spAutoFit/>
          </a:bodyPr>
          <a:lstStyle/>
          <a:p>
            <a:pPr algn="ctr"/>
            <a:r>
              <a:rPr lang="tr-TR" sz="1452" b="1">
                <a:solidFill>
                  <a:schemeClr val="bg1"/>
                </a:solidFill>
              </a:rPr>
              <a:t>  </a:t>
            </a:r>
            <a:r>
              <a:rPr lang="tr-TR" sz="1633" b="1">
                <a:solidFill>
                  <a:schemeClr val="bg1"/>
                </a:solidFill>
                <a:latin typeface="Arial" panose="020B0604020202020204" pitchFamily="34" charset="0"/>
                <a:cs typeface="Arial" panose="020B0604020202020204" pitchFamily="34" charset="0"/>
              </a:rPr>
              <a:t>02.12.2013  </a:t>
            </a:r>
          </a:p>
        </p:txBody>
      </p:sp>
      <p:sp>
        <p:nvSpPr>
          <p:cNvPr id="22" name="Unvan 1">
            <a:extLst>
              <a:ext uri="{FF2B5EF4-FFF2-40B4-BE49-F238E27FC236}">
                <a16:creationId xmlns:a16="http://schemas.microsoft.com/office/drawing/2014/main" id="{A1D7A2B3-0C37-4262-A104-325A62D48FE6}"/>
              </a:ext>
            </a:extLst>
          </p:cNvPr>
          <p:cNvSpPr txBox="1">
            <a:spLocks/>
          </p:cNvSpPr>
          <p:nvPr/>
        </p:nvSpPr>
        <p:spPr>
          <a:xfrm>
            <a:off x="1250202" y="477951"/>
            <a:ext cx="3485700" cy="311755"/>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1600" b="1" dirty="0">
                <a:solidFill>
                  <a:schemeClr val="bg1"/>
                </a:solidFill>
                <a:latin typeface="Verdana" panose="020B0604030504040204" pitchFamily="34" charset="0"/>
                <a:ea typeface="Verdana" panose="020B0604030504040204" pitchFamily="34" charset="0"/>
              </a:rPr>
              <a:t>İç Kontrol Sistemi Mevzuatı</a:t>
            </a:r>
          </a:p>
        </p:txBody>
      </p:sp>
    </p:spTree>
    <p:extLst>
      <p:ext uri="{BB962C8B-B14F-4D97-AF65-F5344CB8AC3E}">
        <p14:creationId xmlns:p14="http://schemas.microsoft.com/office/powerpoint/2010/main" val="1424157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1000"/>
                                        <p:tgtEl>
                                          <p:spTgt spid="11"/>
                                        </p:tgtEl>
                                      </p:cBhvr>
                                    </p:animEffect>
                                  </p:childTnLst>
                                </p:cTn>
                              </p:par>
                            </p:childTnLst>
                          </p:cTn>
                        </p:par>
                        <p:par>
                          <p:cTn id="11" fill="hold">
                            <p:stCondLst>
                              <p:cond delay="1500"/>
                            </p:stCondLst>
                            <p:childTnLst>
                              <p:par>
                                <p:cTn id="12" presetID="10" presetClass="entr" presetSubtype="0" fill="hold" grpId="0" nodeType="afterEffect">
                                  <p:stCondLst>
                                    <p:cond delay="50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childTnLst>
                                </p:cTn>
                              </p:par>
                            </p:childTnLst>
                          </p:cTn>
                        </p:par>
                        <p:par>
                          <p:cTn id="18" fill="hold">
                            <p:stCondLst>
                              <p:cond delay="3000"/>
                            </p:stCondLst>
                            <p:childTnLst>
                              <p:par>
                                <p:cTn id="19" presetID="10" presetClass="entr" presetSubtype="0" fill="hold" grpId="0" nodeType="afterEffect">
                                  <p:stCondLst>
                                    <p:cond delay="50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childTnLst>
                                </p:cTn>
                              </p:par>
                              <p:par>
                                <p:cTn id="22" presetID="10" presetClass="entr" presetSubtype="0" fill="hold" grpId="0" nodeType="withEffect">
                                  <p:stCondLst>
                                    <p:cond delay="50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childTnLst>
                                </p:cTn>
                              </p:par>
                            </p:childTnLst>
                          </p:cTn>
                        </p:par>
                        <p:par>
                          <p:cTn id="25" fill="hold">
                            <p:stCondLst>
                              <p:cond delay="4500"/>
                            </p:stCondLst>
                            <p:childTnLst>
                              <p:par>
                                <p:cTn id="26" presetID="10" presetClass="entr" presetSubtype="0" fill="hold" grpId="0" nodeType="afterEffect">
                                  <p:stCondLst>
                                    <p:cond delay="50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childTnLst>
                                </p:cTn>
                              </p:par>
                              <p:par>
                                <p:cTn id="29" presetID="10" presetClass="entr" presetSubtype="0" fill="hold" grpId="0" nodeType="withEffect">
                                  <p:stCondLst>
                                    <p:cond delay="50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1000"/>
                                        <p:tgtEl>
                                          <p:spTgt spid="17"/>
                                        </p:tgtEl>
                                      </p:cBhvr>
                                    </p:animEffect>
                                  </p:childTnLst>
                                </p:cTn>
                              </p:par>
                            </p:childTnLst>
                          </p:cTn>
                        </p:par>
                        <p:par>
                          <p:cTn id="32" fill="hold">
                            <p:stCondLst>
                              <p:cond delay="6000"/>
                            </p:stCondLst>
                            <p:childTnLst>
                              <p:par>
                                <p:cTn id="33" presetID="10" presetClass="entr" presetSubtype="0" fill="hold" grpId="0" nodeType="afterEffect">
                                  <p:stCondLst>
                                    <p:cond delay="50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1000"/>
                                        <p:tgtEl>
                                          <p:spTgt spid="20"/>
                                        </p:tgtEl>
                                      </p:cBhvr>
                                    </p:animEffect>
                                  </p:childTnLst>
                                </p:cTn>
                              </p:par>
                              <p:par>
                                <p:cTn id="36" presetID="10" presetClass="entr" presetSubtype="0" fill="hold" grpId="0" nodeType="withEffect">
                                  <p:stCondLst>
                                    <p:cond delay="50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childTnLst>
                                </p:cTn>
                              </p:par>
                            </p:childTnLst>
                          </p:cTn>
                        </p:par>
                        <p:par>
                          <p:cTn id="39" fill="hold">
                            <p:stCondLst>
                              <p:cond delay="7500"/>
                            </p:stCondLst>
                            <p:childTnLst>
                              <p:par>
                                <p:cTn id="40" presetID="10" presetClass="entr" presetSubtype="0" fill="hold" grpId="0" nodeType="afterEffect">
                                  <p:stCondLst>
                                    <p:cond delay="50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1000"/>
                                        <p:tgtEl>
                                          <p:spTgt spid="18"/>
                                        </p:tgtEl>
                                      </p:cBhvr>
                                    </p:animEffect>
                                  </p:childTnLst>
                                </p:cTn>
                              </p:par>
                              <p:par>
                                <p:cTn id="43" presetID="10" presetClass="entr" presetSubtype="0" fill="hold" grpId="0" nodeType="withEffect">
                                  <p:stCondLst>
                                    <p:cond delay="50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P spid="16" grpId="0"/>
      <p:bldP spid="17" grpId="0"/>
      <p:bldP spid="18" grpId="0"/>
      <p:bldP spid="19" grpId="0"/>
      <p:bldP spid="20"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up 19">
            <a:extLst>
              <a:ext uri="{FF2B5EF4-FFF2-40B4-BE49-F238E27FC236}">
                <a16:creationId xmlns:a16="http://schemas.microsoft.com/office/drawing/2014/main" id="{F9B79906-DABC-44F9-A5A0-03D9DBB11392}"/>
              </a:ext>
            </a:extLst>
          </p:cNvPr>
          <p:cNvGrpSpPr/>
          <p:nvPr/>
        </p:nvGrpSpPr>
        <p:grpSpPr>
          <a:xfrm>
            <a:off x="1362760" y="2156256"/>
            <a:ext cx="1876597" cy="3675201"/>
            <a:chOff x="2647159" y="1760648"/>
            <a:chExt cx="1246042" cy="3468137"/>
          </a:xfrm>
        </p:grpSpPr>
        <p:sp>
          <p:nvSpPr>
            <p:cNvPr id="21" name="Serbest Form: Şekil 20">
              <a:extLst>
                <a:ext uri="{FF2B5EF4-FFF2-40B4-BE49-F238E27FC236}">
                  <a16:creationId xmlns:a16="http://schemas.microsoft.com/office/drawing/2014/main" id="{A8C64C92-8479-4573-B27E-96C38FD432F8}"/>
                </a:ext>
              </a:extLst>
            </p:cNvPr>
            <p:cNvSpPr/>
            <p:nvPr/>
          </p:nvSpPr>
          <p:spPr>
            <a:xfrm>
              <a:off x="2647160" y="2341476"/>
              <a:ext cx="949726" cy="425133"/>
            </a:xfrm>
            <a:custGeom>
              <a:avLst/>
              <a:gdLst>
                <a:gd name="connsiteX0" fmla="*/ 0 w 1230312"/>
                <a:gd name="connsiteY0" fmla="*/ 73819 h 738187"/>
                <a:gd name="connsiteX1" fmla="*/ 73819 w 1230312"/>
                <a:gd name="connsiteY1" fmla="*/ 0 h 738187"/>
                <a:gd name="connsiteX2" fmla="*/ 1156493 w 1230312"/>
                <a:gd name="connsiteY2" fmla="*/ 0 h 738187"/>
                <a:gd name="connsiteX3" fmla="*/ 1230312 w 1230312"/>
                <a:gd name="connsiteY3" fmla="*/ 73819 h 738187"/>
                <a:gd name="connsiteX4" fmla="*/ 1230312 w 1230312"/>
                <a:gd name="connsiteY4" fmla="*/ 664368 h 738187"/>
                <a:gd name="connsiteX5" fmla="*/ 1156493 w 1230312"/>
                <a:gd name="connsiteY5" fmla="*/ 738187 h 738187"/>
                <a:gd name="connsiteX6" fmla="*/ 73819 w 1230312"/>
                <a:gd name="connsiteY6" fmla="*/ 738187 h 738187"/>
                <a:gd name="connsiteX7" fmla="*/ 0 w 1230312"/>
                <a:gd name="connsiteY7" fmla="*/ 664368 h 738187"/>
                <a:gd name="connsiteX8" fmla="*/ 0 w 1230312"/>
                <a:gd name="connsiteY8" fmla="*/ 73819 h 73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0312" h="738187">
                  <a:moveTo>
                    <a:pt x="0" y="73819"/>
                  </a:moveTo>
                  <a:cubicBezTo>
                    <a:pt x="0" y="33050"/>
                    <a:pt x="33050" y="0"/>
                    <a:pt x="73819" y="0"/>
                  </a:cubicBezTo>
                  <a:lnTo>
                    <a:pt x="1156493" y="0"/>
                  </a:lnTo>
                  <a:cubicBezTo>
                    <a:pt x="1197262" y="0"/>
                    <a:pt x="1230312" y="33050"/>
                    <a:pt x="1230312" y="73819"/>
                  </a:cubicBezTo>
                  <a:lnTo>
                    <a:pt x="1230312" y="664368"/>
                  </a:lnTo>
                  <a:cubicBezTo>
                    <a:pt x="1230312" y="705137"/>
                    <a:pt x="1197262" y="738187"/>
                    <a:pt x="1156493" y="738187"/>
                  </a:cubicBezTo>
                  <a:lnTo>
                    <a:pt x="73819" y="738187"/>
                  </a:lnTo>
                  <a:cubicBezTo>
                    <a:pt x="33050" y="738187"/>
                    <a:pt x="0" y="705137"/>
                    <a:pt x="0" y="664368"/>
                  </a:cubicBezTo>
                  <a:lnTo>
                    <a:pt x="0" y="73819"/>
                  </a:lnTo>
                  <a:close/>
                </a:path>
              </a:pathLst>
            </a:custGeom>
          </p:spPr>
          <p:style>
            <a:lnRef idx="2">
              <a:schemeClr val="lt1">
                <a:hueOff val="0"/>
                <a:satOff val="0"/>
                <a:lumOff val="0"/>
                <a:alphaOff val="0"/>
              </a:schemeClr>
            </a:lnRef>
            <a:fillRef idx="1">
              <a:schemeClr val="accent1">
                <a:shade val="50000"/>
                <a:hueOff val="0"/>
                <a:satOff val="0"/>
                <a:lumOff val="0"/>
                <a:alphaOff val="0"/>
              </a:schemeClr>
            </a:fillRef>
            <a:effectRef idx="0">
              <a:schemeClr val="accent1">
                <a:shade val="50000"/>
                <a:hueOff val="0"/>
                <a:satOff val="0"/>
                <a:lumOff val="0"/>
                <a:alphaOff val="0"/>
              </a:schemeClr>
            </a:effectRef>
            <a:fontRef idx="minor">
              <a:schemeClr val="lt1"/>
            </a:fontRef>
          </p:style>
          <p:txBody>
            <a:bodyPr spcFirstLastPara="0" vert="horz" wrap="square" lIns="74961" tIns="74961" rIns="74961" bIns="74961" numCol="1" spcCol="1270" anchor="ctr" anchorCtr="0">
              <a:noAutofit/>
            </a:bodyPr>
            <a:lstStyle/>
            <a:p>
              <a:pPr marL="0" lvl="0" indent="0" algn="ctr" defTabSz="622300">
                <a:lnSpc>
                  <a:spcPct val="90000"/>
                </a:lnSpc>
                <a:spcBef>
                  <a:spcPct val="0"/>
                </a:spcBef>
                <a:spcAft>
                  <a:spcPct val="35000"/>
                </a:spcAft>
                <a:buNone/>
              </a:pPr>
              <a:r>
                <a:rPr lang="tr-TR" sz="1100" kern="1200" dirty="0">
                  <a:solidFill>
                    <a:schemeClr val="bg1"/>
                  </a:solidFill>
                  <a:latin typeface="Myriad Pro" panose="020B0503030403020204" pitchFamily="34" charset="0"/>
                </a:rPr>
                <a:t>Kontrol Ortamı</a:t>
              </a:r>
            </a:p>
          </p:txBody>
        </p:sp>
        <p:sp>
          <p:nvSpPr>
            <p:cNvPr id="35" name="Serbest Form: Şekil 34">
              <a:extLst>
                <a:ext uri="{FF2B5EF4-FFF2-40B4-BE49-F238E27FC236}">
                  <a16:creationId xmlns:a16="http://schemas.microsoft.com/office/drawing/2014/main" id="{F4F670D8-3C52-448C-958C-678E66105D1E}"/>
                </a:ext>
              </a:extLst>
            </p:cNvPr>
            <p:cNvSpPr/>
            <p:nvPr/>
          </p:nvSpPr>
          <p:spPr>
            <a:xfrm>
              <a:off x="3691859" y="2466182"/>
              <a:ext cx="201342" cy="175722"/>
            </a:xfrm>
            <a:custGeom>
              <a:avLst/>
              <a:gdLst>
                <a:gd name="connsiteX0" fmla="*/ 0 w 260826"/>
                <a:gd name="connsiteY0" fmla="*/ 61023 h 305117"/>
                <a:gd name="connsiteX1" fmla="*/ 130413 w 260826"/>
                <a:gd name="connsiteY1" fmla="*/ 61023 h 305117"/>
                <a:gd name="connsiteX2" fmla="*/ 130413 w 260826"/>
                <a:gd name="connsiteY2" fmla="*/ 0 h 305117"/>
                <a:gd name="connsiteX3" fmla="*/ 260826 w 260826"/>
                <a:gd name="connsiteY3" fmla="*/ 152559 h 305117"/>
                <a:gd name="connsiteX4" fmla="*/ 130413 w 260826"/>
                <a:gd name="connsiteY4" fmla="*/ 305117 h 305117"/>
                <a:gd name="connsiteX5" fmla="*/ 130413 w 260826"/>
                <a:gd name="connsiteY5" fmla="*/ 244094 h 305117"/>
                <a:gd name="connsiteX6" fmla="*/ 0 w 260826"/>
                <a:gd name="connsiteY6" fmla="*/ 244094 h 305117"/>
                <a:gd name="connsiteX7" fmla="*/ 0 w 260826"/>
                <a:gd name="connsiteY7" fmla="*/ 61023 h 30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0826" h="305117">
                  <a:moveTo>
                    <a:pt x="0" y="61023"/>
                  </a:moveTo>
                  <a:lnTo>
                    <a:pt x="130413" y="61023"/>
                  </a:lnTo>
                  <a:lnTo>
                    <a:pt x="130413" y="0"/>
                  </a:lnTo>
                  <a:lnTo>
                    <a:pt x="260826" y="152559"/>
                  </a:lnTo>
                  <a:lnTo>
                    <a:pt x="130413" y="305117"/>
                  </a:lnTo>
                  <a:lnTo>
                    <a:pt x="130413" y="244094"/>
                  </a:lnTo>
                  <a:lnTo>
                    <a:pt x="0" y="244094"/>
                  </a:lnTo>
                  <a:lnTo>
                    <a:pt x="0" y="61023"/>
                  </a:lnTo>
                  <a:close/>
                </a:path>
              </a:pathLst>
            </a:custGeom>
          </p:spPr>
          <p:style>
            <a:lnRef idx="0">
              <a:schemeClr val="accent1">
                <a:shade val="90000"/>
                <a:hueOff val="0"/>
                <a:satOff val="0"/>
                <a:lumOff val="0"/>
                <a:alphaOff val="0"/>
              </a:schemeClr>
            </a:lnRef>
            <a:fillRef idx="1">
              <a:schemeClr val="accent1">
                <a:shade val="90000"/>
                <a:hueOff val="0"/>
                <a:satOff val="0"/>
                <a:lumOff val="0"/>
                <a:alphaOff val="0"/>
              </a:schemeClr>
            </a:fillRef>
            <a:effectRef idx="0">
              <a:schemeClr val="accent1">
                <a:shade val="90000"/>
                <a:hueOff val="0"/>
                <a:satOff val="0"/>
                <a:lumOff val="0"/>
                <a:alphaOff val="0"/>
              </a:schemeClr>
            </a:effectRef>
            <a:fontRef idx="minor">
              <a:schemeClr val="lt1"/>
            </a:fontRef>
          </p:style>
          <p:txBody>
            <a:bodyPr spcFirstLastPara="0" vert="horz" wrap="square" lIns="0" tIns="61023" rIns="78248" bIns="61023" numCol="1" spcCol="1270" anchor="ctr" anchorCtr="0">
              <a:noAutofit/>
            </a:bodyPr>
            <a:lstStyle/>
            <a:p>
              <a:pPr marL="0" lvl="0" indent="0" algn="ctr" defTabSz="533400">
                <a:lnSpc>
                  <a:spcPct val="90000"/>
                </a:lnSpc>
                <a:spcBef>
                  <a:spcPct val="0"/>
                </a:spcBef>
                <a:spcAft>
                  <a:spcPct val="35000"/>
                </a:spcAft>
                <a:buNone/>
              </a:pPr>
              <a:endParaRPr lang="tr-TR" sz="1100" kern="1200">
                <a:latin typeface="Myriad Pro" panose="020B0503030403020204" pitchFamily="34" charset="0"/>
              </a:endParaRPr>
            </a:p>
          </p:txBody>
        </p:sp>
        <p:sp>
          <p:nvSpPr>
            <p:cNvPr id="36" name="Serbest Form: Şekil 35">
              <a:extLst>
                <a:ext uri="{FF2B5EF4-FFF2-40B4-BE49-F238E27FC236}">
                  <a16:creationId xmlns:a16="http://schemas.microsoft.com/office/drawing/2014/main" id="{622F1E16-8CEC-4FE8-B906-09C130F95663}"/>
                </a:ext>
              </a:extLst>
            </p:cNvPr>
            <p:cNvSpPr/>
            <p:nvPr/>
          </p:nvSpPr>
          <p:spPr>
            <a:xfrm>
              <a:off x="2647159" y="1760648"/>
              <a:ext cx="949725" cy="501329"/>
            </a:xfrm>
            <a:custGeom>
              <a:avLst/>
              <a:gdLst>
                <a:gd name="connsiteX0" fmla="*/ 0 w 1230312"/>
                <a:gd name="connsiteY0" fmla="*/ 73819 h 738187"/>
                <a:gd name="connsiteX1" fmla="*/ 73819 w 1230312"/>
                <a:gd name="connsiteY1" fmla="*/ 0 h 738187"/>
                <a:gd name="connsiteX2" fmla="*/ 1156493 w 1230312"/>
                <a:gd name="connsiteY2" fmla="*/ 0 h 738187"/>
                <a:gd name="connsiteX3" fmla="*/ 1230312 w 1230312"/>
                <a:gd name="connsiteY3" fmla="*/ 73819 h 738187"/>
                <a:gd name="connsiteX4" fmla="*/ 1230312 w 1230312"/>
                <a:gd name="connsiteY4" fmla="*/ 664368 h 738187"/>
                <a:gd name="connsiteX5" fmla="*/ 1156493 w 1230312"/>
                <a:gd name="connsiteY5" fmla="*/ 738187 h 738187"/>
                <a:gd name="connsiteX6" fmla="*/ 73819 w 1230312"/>
                <a:gd name="connsiteY6" fmla="*/ 738187 h 738187"/>
                <a:gd name="connsiteX7" fmla="*/ 0 w 1230312"/>
                <a:gd name="connsiteY7" fmla="*/ 664368 h 738187"/>
                <a:gd name="connsiteX8" fmla="*/ 0 w 1230312"/>
                <a:gd name="connsiteY8" fmla="*/ 73819 h 73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0312" h="738187">
                  <a:moveTo>
                    <a:pt x="0" y="73819"/>
                  </a:moveTo>
                  <a:cubicBezTo>
                    <a:pt x="0" y="33050"/>
                    <a:pt x="33050" y="0"/>
                    <a:pt x="73819" y="0"/>
                  </a:cubicBezTo>
                  <a:lnTo>
                    <a:pt x="1156493" y="0"/>
                  </a:lnTo>
                  <a:cubicBezTo>
                    <a:pt x="1197262" y="0"/>
                    <a:pt x="1230312" y="33050"/>
                    <a:pt x="1230312" y="73819"/>
                  </a:cubicBezTo>
                  <a:lnTo>
                    <a:pt x="1230312" y="664368"/>
                  </a:lnTo>
                  <a:cubicBezTo>
                    <a:pt x="1230312" y="705137"/>
                    <a:pt x="1197262" y="738187"/>
                    <a:pt x="1156493" y="738187"/>
                  </a:cubicBezTo>
                  <a:lnTo>
                    <a:pt x="73819" y="738187"/>
                  </a:lnTo>
                  <a:cubicBezTo>
                    <a:pt x="33050" y="738187"/>
                    <a:pt x="0" y="705137"/>
                    <a:pt x="0" y="664368"/>
                  </a:cubicBezTo>
                  <a:lnTo>
                    <a:pt x="0" y="73819"/>
                  </a:lnTo>
                  <a:close/>
                </a:path>
              </a:pathLst>
            </a:custGeom>
            <a:solidFill>
              <a:schemeClr val="bg1"/>
            </a:solidFill>
            <a:ln>
              <a:solidFill>
                <a:srgbClr val="002060"/>
              </a:solidFill>
            </a:ln>
          </p:spPr>
          <p:style>
            <a:lnRef idx="2">
              <a:schemeClr val="lt1">
                <a:hueOff val="0"/>
                <a:satOff val="0"/>
                <a:lumOff val="0"/>
                <a:alphaOff val="0"/>
              </a:schemeClr>
            </a:lnRef>
            <a:fillRef idx="1">
              <a:schemeClr val="accent1">
                <a:shade val="50000"/>
                <a:hueOff val="160997"/>
                <a:satOff val="-3921"/>
                <a:lumOff val="17158"/>
                <a:alphaOff val="0"/>
              </a:schemeClr>
            </a:fillRef>
            <a:effectRef idx="0">
              <a:schemeClr val="accent1">
                <a:shade val="50000"/>
                <a:hueOff val="160997"/>
                <a:satOff val="-3921"/>
                <a:lumOff val="17158"/>
                <a:alphaOff val="0"/>
              </a:schemeClr>
            </a:effectRef>
            <a:fontRef idx="minor">
              <a:schemeClr val="lt1"/>
            </a:fontRef>
          </p:style>
          <p:txBody>
            <a:bodyPr spcFirstLastPara="0" vert="horz" wrap="square" lIns="90201" tIns="90201" rIns="90201" bIns="90201" numCol="1" spcCol="1270" anchor="ctr" anchorCtr="0">
              <a:noAutofit/>
            </a:bodyPr>
            <a:lstStyle/>
            <a:p>
              <a:pPr marL="0" lvl="0" indent="0" algn="ctr" defTabSz="800100">
                <a:lnSpc>
                  <a:spcPct val="90000"/>
                </a:lnSpc>
                <a:spcBef>
                  <a:spcPct val="0"/>
                </a:spcBef>
                <a:spcAft>
                  <a:spcPct val="35000"/>
                </a:spcAft>
                <a:buNone/>
              </a:pPr>
              <a:r>
                <a:rPr lang="tr-TR" sz="1000" b="1" kern="1200" dirty="0">
                  <a:solidFill>
                    <a:schemeClr val="tx1"/>
                  </a:solidFill>
                  <a:latin typeface="Myriad Pro" panose="020B0503030403020204" pitchFamily="34" charset="0"/>
                </a:rPr>
                <a:t>5 Bileşen</a:t>
              </a:r>
            </a:p>
          </p:txBody>
        </p:sp>
        <p:sp>
          <p:nvSpPr>
            <p:cNvPr id="37" name="Serbest Form: Şekil 36">
              <a:extLst>
                <a:ext uri="{FF2B5EF4-FFF2-40B4-BE49-F238E27FC236}">
                  <a16:creationId xmlns:a16="http://schemas.microsoft.com/office/drawing/2014/main" id="{0715E00C-832E-4267-B5B9-8AD781BC54ED}"/>
                </a:ext>
              </a:extLst>
            </p:cNvPr>
            <p:cNvSpPr/>
            <p:nvPr/>
          </p:nvSpPr>
          <p:spPr>
            <a:xfrm>
              <a:off x="2647160" y="2949138"/>
              <a:ext cx="949726" cy="425133"/>
            </a:xfrm>
            <a:custGeom>
              <a:avLst/>
              <a:gdLst>
                <a:gd name="connsiteX0" fmla="*/ 0 w 1230312"/>
                <a:gd name="connsiteY0" fmla="*/ 73819 h 738187"/>
                <a:gd name="connsiteX1" fmla="*/ 73819 w 1230312"/>
                <a:gd name="connsiteY1" fmla="*/ 0 h 738187"/>
                <a:gd name="connsiteX2" fmla="*/ 1156493 w 1230312"/>
                <a:gd name="connsiteY2" fmla="*/ 0 h 738187"/>
                <a:gd name="connsiteX3" fmla="*/ 1230312 w 1230312"/>
                <a:gd name="connsiteY3" fmla="*/ 73819 h 738187"/>
                <a:gd name="connsiteX4" fmla="*/ 1230312 w 1230312"/>
                <a:gd name="connsiteY4" fmla="*/ 664368 h 738187"/>
                <a:gd name="connsiteX5" fmla="*/ 1156493 w 1230312"/>
                <a:gd name="connsiteY5" fmla="*/ 738187 h 738187"/>
                <a:gd name="connsiteX6" fmla="*/ 73819 w 1230312"/>
                <a:gd name="connsiteY6" fmla="*/ 738187 h 738187"/>
                <a:gd name="connsiteX7" fmla="*/ 0 w 1230312"/>
                <a:gd name="connsiteY7" fmla="*/ 664368 h 738187"/>
                <a:gd name="connsiteX8" fmla="*/ 0 w 1230312"/>
                <a:gd name="connsiteY8" fmla="*/ 73819 h 73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0312" h="738187">
                  <a:moveTo>
                    <a:pt x="0" y="73819"/>
                  </a:moveTo>
                  <a:cubicBezTo>
                    <a:pt x="0" y="33050"/>
                    <a:pt x="33050" y="0"/>
                    <a:pt x="73819" y="0"/>
                  </a:cubicBezTo>
                  <a:lnTo>
                    <a:pt x="1156493" y="0"/>
                  </a:lnTo>
                  <a:cubicBezTo>
                    <a:pt x="1197262" y="0"/>
                    <a:pt x="1230312" y="33050"/>
                    <a:pt x="1230312" y="73819"/>
                  </a:cubicBezTo>
                  <a:lnTo>
                    <a:pt x="1230312" y="664368"/>
                  </a:lnTo>
                  <a:cubicBezTo>
                    <a:pt x="1230312" y="705137"/>
                    <a:pt x="1197262" y="738187"/>
                    <a:pt x="1156493" y="738187"/>
                  </a:cubicBezTo>
                  <a:lnTo>
                    <a:pt x="73819" y="738187"/>
                  </a:lnTo>
                  <a:cubicBezTo>
                    <a:pt x="33050" y="738187"/>
                    <a:pt x="0" y="705137"/>
                    <a:pt x="0" y="664368"/>
                  </a:cubicBezTo>
                  <a:lnTo>
                    <a:pt x="0" y="73819"/>
                  </a:lnTo>
                  <a:close/>
                </a:path>
              </a:pathLst>
            </a:custGeom>
            <a:solidFill>
              <a:schemeClr val="tx1">
                <a:lumMod val="75000"/>
                <a:lumOff val="25000"/>
              </a:schemeClr>
            </a:solidFill>
          </p:spPr>
          <p:style>
            <a:lnRef idx="2">
              <a:schemeClr val="lt1">
                <a:hueOff val="0"/>
                <a:satOff val="0"/>
                <a:lumOff val="0"/>
                <a:alphaOff val="0"/>
              </a:schemeClr>
            </a:lnRef>
            <a:fillRef idx="1">
              <a:schemeClr val="accent1">
                <a:shade val="50000"/>
                <a:hueOff val="0"/>
                <a:satOff val="0"/>
                <a:lumOff val="0"/>
                <a:alphaOff val="0"/>
              </a:schemeClr>
            </a:fillRef>
            <a:effectRef idx="0">
              <a:schemeClr val="accent1">
                <a:shade val="50000"/>
                <a:hueOff val="0"/>
                <a:satOff val="0"/>
                <a:lumOff val="0"/>
                <a:alphaOff val="0"/>
              </a:schemeClr>
            </a:effectRef>
            <a:fontRef idx="minor">
              <a:schemeClr val="lt1"/>
            </a:fontRef>
          </p:style>
          <p:txBody>
            <a:bodyPr spcFirstLastPara="0" vert="horz" wrap="square" lIns="74961" tIns="74961" rIns="74961" bIns="74961" numCol="1" spcCol="1270" anchor="ctr" anchorCtr="0">
              <a:noAutofit/>
            </a:bodyPr>
            <a:lstStyle/>
            <a:p>
              <a:pPr marL="0" lvl="0" indent="0" algn="ctr" defTabSz="622300">
                <a:lnSpc>
                  <a:spcPct val="90000"/>
                </a:lnSpc>
                <a:spcBef>
                  <a:spcPct val="0"/>
                </a:spcBef>
                <a:spcAft>
                  <a:spcPct val="35000"/>
                </a:spcAft>
                <a:buNone/>
              </a:pPr>
              <a:r>
                <a:rPr lang="tr-TR" sz="1050" kern="1200" dirty="0">
                  <a:latin typeface="Myriad Pro" panose="020B0503030403020204" pitchFamily="34" charset="0"/>
                </a:rPr>
                <a:t>Risk Değerlendirme</a:t>
              </a:r>
            </a:p>
          </p:txBody>
        </p:sp>
        <p:sp>
          <p:nvSpPr>
            <p:cNvPr id="38" name="Serbest Form: Şekil 37">
              <a:extLst>
                <a:ext uri="{FF2B5EF4-FFF2-40B4-BE49-F238E27FC236}">
                  <a16:creationId xmlns:a16="http://schemas.microsoft.com/office/drawing/2014/main" id="{4A3B1576-431A-41A5-AA9E-0BFB04053773}"/>
                </a:ext>
              </a:extLst>
            </p:cNvPr>
            <p:cNvSpPr/>
            <p:nvPr/>
          </p:nvSpPr>
          <p:spPr>
            <a:xfrm>
              <a:off x="3691859" y="3073844"/>
              <a:ext cx="201342" cy="175721"/>
            </a:xfrm>
            <a:custGeom>
              <a:avLst/>
              <a:gdLst>
                <a:gd name="connsiteX0" fmla="*/ 0 w 260826"/>
                <a:gd name="connsiteY0" fmla="*/ 61023 h 305117"/>
                <a:gd name="connsiteX1" fmla="*/ 130413 w 260826"/>
                <a:gd name="connsiteY1" fmla="*/ 61023 h 305117"/>
                <a:gd name="connsiteX2" fmla="*/ 130413 w 260826"/>
                <a:gd name="connsiteY2" fmla="*/ 0 h 305117"/>
                <a:gd name="connsiteX3" fmla="*/ 260826 w 260826"/>
                <a:gd name="connsiteY3" fmla="*/ 152559 h 305117"/>
                <a:gd name="connsiteX4" fmla="*/ 130413 w 260826"/>
                <a:gd name="connsiteY4" fmla="*/ 305117 h 305117"/>
                <a:gd name="connsiteX5" fmla="*/ 130413 w 260826"/>
                <a:gd name="connsiteY5" fmla="*/ 244094 h 305117"/>
                <a:gd name="connsiteX6" fmla="*/ 0 w 260826"/>
                <a:gd name="connsiteY6" fmla="*/ 244094 h 305117"/>
                <a:gd name="connsiteX7" fmla="*/ 0 w 260826"/>
                <a:gd name="connsiteY7" fmla="*/ 61023 h 30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0826" h="305117">
                  <a:moveTo>
                    <a:pt x="0" y="61023"/>
                  </a:moveTo>
                  <a:lnTo>
                    <a:pt x="130413" y="61023"/>
                  </a:lnTo>
                  <a:lnTo>
                    <a:pt x="130413" y="0"/>
                  </a:lnTo>
                  <a:lnTo>
                    <a:pt x="260826" y="152559"/>
                  </a:lnTo>
                  <a:lnTo>
                    <a:pt x="130413" y="305117"/>
                  </a:lnTo>
                  <a:lnTo>
                    <a:pt x="130413" y="244094"/>
                  </a:lnTo>
                  <a:lnTo>
                    <a:pt x="0" y="244094"/>
                  </a:lnTo>
                  <a:lnTo>
                    <a:pt x="0" y="61023"/>
                  </a:lnTo>
                  <a:close/>
                </a:path>
              </a:pathLst>
            </a:custGeom>
          </p:spPr>
          <p:style>
            <a:lnRef idx="0">
              <a:schemeClr val="accent1">
                <a:shade val="90000"/>
                <a:hueOff val="0"/>
                <a:satOff val="0"/>
                <a:lumOff val="0"/>
                <a:alphaOff val="0"/>
              </a:schemeClr>
            </a:lnRef>
            <a:fillRef idx="1">
              <a:schemeClr val="accent1">
                <a:shade val="90000"/>
                <a:hueOff val="0"/>
                <a:satOff val="0"/>
                <a:lumOff val="0"/>
                <a:alphaOff val="0"/>
              </a:schemeClr>
            </a:fillRef>
            <a:effectRef idx="0">
              <a:schemeClr val="accent1">
                <a:shade val="90000"/>
                <a:hueOff val="0"/>
                <a:satOff val="0"/>
                <a:lumOff val="0"/>
                <a:alphaOff val="0"/>
              </a:schemeClr>
            </a:effectRef>
            <a:fontRef idx="minor">
              <a:schemeClr val="lt1"/>
            </a:fontRef>
          </p:style>
          <p:txBody>
            <a:bodyPr spcFirstLastPara="0" vert="horz" wrap="square" lIns="0" tIns="61023" rIns="78248" bIns="61023" numCol="1" spcCol="1270" anchor="ctr" anchorCtr="0">
              <a:noAutofit/>
            </a:bodyPr>
            <a:lstStyle/>
            <a:p>
              <a:pPr marL="0" lvl="0" indent="0" algn="ctr" defTabSz="533400">
                <a:lnSpc>
                  <a:spcPct val="90000"/>
                </a:lnSpc>
                <a:spcBef>
                  <a:spcPct val="0"/>
                </a:spcBef>
                <a:spcAft>
                  <a:spcPct val="35000"/>
                </a:spcAft>
                <a:buNone/>
              </a:pPr>
              <a:endParaRPr lang="tr-TR" sz="1100" kern="1200">
                <a:latin typeface="Myriad Pro" panose="020B0503030403020204" pitchFamily="34" charset="0"/>
              </a:endParaRPr>
            </a:p>
          </p:txBody>
        </p:sp>
        <p:sp>
          <p:nvSpPr>
            <p:cNvPr id="39" name="Serbest Form: Şekil 38">
              <a:extLst>
                <a:ext uri="{FF2B5EF4-FFF2-40B4-BE49-F238E27FC236}">
                  <a16:creationId xmlns:a16="http://schemas.microsoft.com/office/drawing/2014/main" id="{F008DC61-D6C7-40AB-BD8B-948C59013867}"/>
                </a:ext>
              </a:extLst>
            </p:cNvPr>
            <p:cNvSpPr/>
            <p:nvPr/>
          </p:nvSpPr>
          <p:spPr>
            <a:xfrm>
              <a:off x="2647160" y="3591039"/>
              <a:ext cx="949726" cy="425133"/>
            </a:xfrm>
            <a:custGeom>
              <a:avLst/>
              <a:gdLst>
                <a:gd name="connsiteX0" fmla="*/ 0 w 1230312"/>
                <a:gd name="connsiteY0" fmla="*/ 73819 h 738187"/>
                <a:gd name="connsiteX1" fmla="*/ 73819 w 1230312"/>
                <a:gd name="connsiteY1" fmla="*/ 0 h 738187"/>
                <a:gd name="connsiteX2" fmla="*/ 1156493 w 1230312"/>
                <a:gd name="connsiteY2" fmla="*/ 0 h 738187"/>
                <a:gd name="connsiteX3" fmla="*/ 1230312 w 1230312"/>
                <a:gd name="connsiteY3" fmla="*/ 73819 h 738187"/>
                <a:gd name="connsiteX4" fmla="*/ 1230312 w 1230312"/>
                <a:gd name="connsiteY4" fmla="*/ 664368 h 738187"/>
                <a:gd name="connsiteX5" fmla="*/ 1156493 w 1230312"/>
                <a:gd name="connsiteY5" fmla="*/ 738187 h 738187"/>
                <a:gd name="connsiteX6" fmla="*/ 73819 w 1230312"/>
                <a:gd name="connsiteY6" fmla="*/ 738187 h 738187"/>
                <a:gd name="connsiteX7" fmla="*/ 0 w 1230312"/>
                <a:gd name="connsiteY7" fmla="*/ 664368 h 738187"/>
                <a:gd name="connsiteX8" fmla="*/ 0 w 1230312"/>
                <a:gd name="connsiteY8" fmla="*/ 73819 h 73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0312" h="738187">
                  <a:moveTo>
                    <a:pt x="0" y="73819"/>
                  </a:moveTo>
                  <a:cubicBezTo>
                    <a:pt x="0" y="33050"/>
                    <a:pt x="33050" y="0"/>
                    <a:pt x="73819" y="0"/>
                  </a:cubicBezTo>
                  <a:lnTo>
                    <a:pt x="1156493" y="0"/>
                  </a:lnTo>
                  <a:cubicBezTo>
                    <a:pt x="1197262" y="0"/>
                    <a:pt x="1230312" y="33050"/>
                    <a:pt x="1230312" y="73819"/>
                  </a:cubicBezTo>
                  <a:lnTo>
                    <a:pt x="1230312" y="664368"/>
                  </a:lnTo>
                  <a:cubicBezTo>
                    <a:pt x="1230312" y="705137"/>
                    <a:pt x="1197262" y="738187"/>
                    <a:pt x="1156493" y="738187"/>
                  </a:cubicBezTo>
                  <a:lnTo>
                    <a:pt x="73819" y="738187"/>
                  </a:lnTo>
                  <a:cubicBezTo>
                    <a:pt x="33050" y="738187"/>
                    <a:pt x="0" y="705137"/>
                    <a:pt x="0" y="664368"/>
                  </a:cubicBezTo>
                  <a:lnTo>
                    <a:pt x="0" y="73819"/>
                  </a:lnTo>
                  <a:close/>
                </a:path>
              </a:pathLst>
            </a:custGeom>
            <a:solidFill>
              <a:schemeClr val="accent2">
                <a:lumMod val="50000"/>
              </a:schemeClr>
            </a:solidFill>
          </p:spPr>
          <p:style>
            <a:lnRef idx="2">
              <a:schemeClr val="lt1">
                <a:hueOff val="0"/>
                <a:satOff val="0"/>
                <a:lumOff val="0"/>
                <a:alphaOff val="0"/>
              </a:schemeClr>
            </a:lnRef>
            <a:fillRef idx="1">
              <a:schemeClr val="accent1">
                <a:shade val="50000"/>
                <a:hueOff val="0"/>
                <a:satOff val="0"/>
                <a:lumOff val="0"/>
                <a:alphaOff val="0"/>
              </a:schemeClr>
            </a:fillRef>
            <a:effectRef idx="0">
              <a:schemeClr val="accent1">
                <a:shade val="50000"/>
                <a:hueOff val="0"/>
                <a:satOff val="0"/>
                <a:lumOff val="0"/>
                <a:alphaOff val="0"/>
              </a:schemeClr>
            </a:effectRef>
            <a:fontRef idx="minor">
              <a:schemeClr val="lt1"/>
            </a:fontRef>
          </p:style>
          <p:txBody>
            <a:bodyPr spcFirstLastPara="0" vert="horz" wrap="square" lIns="74961" tIns="74961" rIns="74961" bIns="74961" numCol="1" spcCol="1270" anchor="ctr" anchorCtr="0">
              <a:noAutofit/>
            </a:bodyPr>
            <a:lstStyle/>
            <a:p>
              <a:pPr marL="0" lvl="0" indent="0" algn="ctr" defTabSz="622300">
                <a:lnSpc>
                  <a:spcPct val="90000"/>
                </a:lnSpc>
                <a:spcBef>
                  <a:spcPct val="0"/>
                </a:spcBef>
                <a:spcAft>
                  <a:spcPct val="35000"/>
                </a:spcAft>
                <a:buNone/>
              </a:pPr>
              <a:r>
                <a:rPr lang="tr-TR" sz="1100" kern="1200" dirty="0">
                  <a:solidFill>
                    <a:schemeClr val="bg1"/>
                  </a:solidFill>
                  <a:latin typeface="Myriad Pro" panose="020B0503030403020204" pitchFamily="34" charset="0"/>
                </a:rPr>
                <a:t>Kontrol Faaliyetleri</a:t>
              </a:r>
            </a:p>
          </p:txBody>
        </p:sp>
        <p:sp>
          <p:nvSpPr>
            <p:cNvPr id="40" name="Serbest Form: Şekil 39">
              <a:extLst>
                <a:ext uri="{FF2B5EF4-FFF2-40B4-BE49-F238E27FC236}">
                  <a16:creationId xmlns:a16="http://schemas.microsoft.com/office/drawing/2014/main" id="{BF43100C-6FC8-4D6F-A34D-617C55C631BF}"/>
                </a:ext>
              </a:extLst>
            </p:cNvPr>
            <p:cNvSpPr/>
            <p:nvPr/>
          </p:nvSpPr>
          <p:spPr>
            <a:xfrm>
              <a:off x="3691859" y="3715745"/>
              <a:ext cx="201342" cy="175721"/>
            </a:xfrm>
            <a:custGeom>
              <a:avLst/>
              <a:gdLst>
                <a:gd name="connsiteX0" fmla="*/ 0 w 260826"/>
                <a:gd name="connsiteY0" fmla="*/ 61023 h 305117"/>
                <a:gd name="connsiteX1" fmla="*/ 130413 w 260826"/>
                <a:gd name="connsiteY1" fmla="*/ 61023 h 305117"/>
                <a:gd name="connsiteX2" fmla="*/ 130413 w 260826"/>
                <a:gd name="connsiteY2" fmla="*/ 0 h 305117"/>
                <a:gd name="connsiteX3" fmla="*/ 260826 w 260826"/>
                <a:gd name="connsiteY3" fmla="*/ 152559 h 305117"/>
                <a:gd name="connsiteX4" fmla="*/ 130413 w 260826"/>
                <a:gd name="connsiteY4" fmla="*/ 305117 h 305117"/>
                <a:gd name="connsiteX5" fmla="*/ 130413 w 260826"/>
                <a:gd name="connsiteY5" fmla="*/ 244094 h 305117"/>
                <a:gd name="connsiteX6" fmla="*/ 0 w 260826"/>
                <a:gd name="connsiteY6" fmla="*/ 244094 h 305117"/>
                <a:gd name="connsiteX7" fmla="*/ 0 w 260826"/>
                <a:gd name="connsiteY7" fmla="*/ 61023 h 30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0826" h="305117">
                  <a:moveTo>
                    <a:pt x="0" y="61023"/>
                  </a:moveTo>
                  <a:lnTo>
                    <a:pt x="130413" y="61023"/>
                  </a:lnTo>
                  <a:lnTo>
                    <a:pt x="130413" y="0"/>
                  </a:lnTo>
                  <a:lnTo>
                    <a:pt x="260826" y="152559"/>
                  </a:lnTo>
                  <a:lnTo>
                    <a:pt x="130413" y="305117"/>
                  </a:lnTo>
                  <a:lnTo>
                    <a:pt x="130413" y="244094"/>
                  </a:lnTo>
                  <a:lnTo>
                    <a:pt x="0" y="244094"/>
                  </a:lnTo>
                  <a:lnTo>
                    <a:pt x="0" y="61023"/>
                  </a:lnTo>
                  <a:close/>
                </a:path>
              </a:pathLst>
            </a:custGeom>
          </p:spPr>
          <p:style>
            <a:lnRef idx="0">
              <a:schemeClr val="accent1">
                <a:shade val="90000"/>
                <a:hueOff val="0"/>
                <a:satOff val="0"/>
                <a:lumOff val="0"/>
                <a:alphaOff val="0"/>
              </a:schemeClr>
            </a:lnRef>
            <a:fillRef idx="1">
              <a:schemeClr val="accent1">
                <a:shade val="90000"/>
                <a:hueOff val="0"/>
                <a:satOff val="0"/>
                <a:lumOff val="0"/>
                <a:alphaOff val="0"/>
              </a:schemeClr>
            </a:fillRef>
            <a:effectRef idx="0">
              <a:schemeClr val="accent1">
                <a:shade val="90000"/>
                <a:hueOff val="0"/>
                <a:satOff val="0"/>
                <a:lumOff val="0"/>
                <a:alphaOff val="0"/>
              </a:schemeClr>
            </a:effectRef>
            <a:fontRef idx="minor">
              <a:schemeClr val="lt1"/>
            </a:fontRef>
          </p:style>
          <p:txBody>
            <a:bodyPr spcFirstLastPara="0" vert="horz" wrap="square" lIns="0" tIns="61023" rIns="78248" bIns="61023" numCol="1" spcCol="1270" anchor="ctr" anchorCtr="0">
              <a:noAutofit/>
            </a:bodyPr>
            <a:lstStyle/>
            <a:p>
              <a:pPr marL="0" lvl="0" indent="0" algn="ctr" defTabSz="533400">
                <a:lnSpc>
                  <a:spcPct val="90000"/>
                </a:lnSpc>
                <a:spcBef>
                  <a:spcPct val="0"/>
                </a:spcBef>
                <a:spcAft>
                  <a:spcPct val="35000"/>
                </a:spcAft>
                <a:buNone/>
              </a:pPr>
              <a:endParaRPr lang="tr-TR" sz="1100" kern="1200">
                <a:solidFill>
                  <a:schemeClr val="tx1"/>
                </a:solidFill>
                <a:latin typeface="Myriad Pro" panose="020B0503030403020204" pitchFamily="34" charset="0"/>
              </a:endParaRPr>
            </a:p>
          </p:txBody>
        </p:sp>
        <p:sp>
          <p:nvSpPr>
            <p:cNvPr id="42" name="Serbest Form: Şekil 41">
              <a:extLst>
                <a:ext uri="{FF2B5EF4-FFF2-40B4-BE49-F238E27FC236}">
                  <a16:creationId xmlns:a16="http://schemas.microsoft.com/office/drawing/2014/main" id="{66EC9939-87E0-484F-8165-154DD6BF930A}"/>
                </a:ext>
              </a:extLst>
            </p:cNvPr>
            <p:cNvSpPr/>
            <p:nvPr/>
          </p:nvSpPr>
          <p:spPr>
            <a:xfrm>
              <a:off x="2647160" y="4191069"/>
              <a:ext cx="949726" cy="425133"/>
            </a:xfrm>
            <a:custGeom>
              <a:avLst/>
              <a:gdLst>
                <a:gd name="connsiteX0" fmla="*/ 0 w 1230312"/>
                <a:gd name="connsiteY0" fmla="*/ 73819 h 738187"/>
                <a:gd name="connsiteX1" fmla="*/ 73819 w 1230312"/>
                <a:gd name="connsiteY1" fmla="*/ 0 h 738187"/>
                <a:gd name="connsiteX2" fmla="*/ 1156493 w 1230312"/>
                <a:gd name="connsiteY2" fmla="*/ 0 h 738187"/>
                <a:gd name="connsiteX3" fmla="*/ 1230312 w 1230312"/>
                <a:gd name="connsiteY3" fmla="*/ 73819 h 738187"/>
                <a:gd name="connsiteX4" fmla="*/ 1230312 w 1230312"/>
                <a:gd name="connsiteY4" fmla="*/ 664368 h 738187"/>
                <a:gd name="connsiteX5" fmla="*/ 1156493 w 1230312"/>
                <a:gd name="connsiteY5" fmla="*/ 738187 h 738187"/>
                <a:gd name="connsiteX6" fmla="*/ 73819 w 1230312"/>
                <a:gd name="connsiteY6" fmla="*/ 738187 h 738187"/>
                <a:gd name="connsiteX7" fmla="*/ 0 w 1230312"/>
                <a:gd name="connsiteY7" fmla="*/ 664368 h 738187"/>
                <a:gd name="connsiteX8" fmla="*/ 0 w 1230312"/>
                <a:gd name="connsiteY8" fmla="*/ 73819 h 73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0312" h="738187">
                  <a:moveTo>
                    <a:pt x="0" y="73819"/>
                  </a:moveTo>
                  <a:cubicBezTo>
                    <a:pt x="0" y="33050"/>
                    <a:pt x="33050" y="0"/>
                    <a:pt x="73819" y="0"/>
                  </a:cubicBezTo>
                  <a:lnTo>
                    <a:pt x="1156493" y="0"/>
                  </a:lnTo>
                  <a:cubicBezTo>
                    <a:pt x="1197262" y="0"/>
                    <a:pt x="1230312" y="33050"/>
                    <a:pt x="1230312" y="73819"/>
                  </a:cubicBezTo>
                  <a:lnTo>
                    <a:pt x="1230312" y="664368"/>
                  </a:lnTo>
                  <a:cubicBezTo>
                    <a:pt x="1230312" y="705137"/>
                    <a:pt x="1197262" y="738187"/>
                    <a:pt x="1156493" y="738187"/>
                  </a:cubicBezTo>
                  <a:lnTo>
                    <a:pt x="73819" y="738187"/>
                  </a:lnTo>
                  <a:cubicBezTo>
                    <a:pt x="33050" y="738187"/>
                    <a:pt x="0" y="705137"/>
                    <a:pt x="0" y="664368"/>
                  </a:cubicBezTo>
                  <a:lnTo>
                    <a:pt x="0" y="73819"/>
                  </a:lnTo>
                  <a:close/>
                </a:path>
              </a:pathLst>
            </a:custGeom>
            <a:solidFill>
              <a:schemeClr val="accent6">
                <a:lumMod val="50000"/>
              </a:schemeClr>
            </a:solidFill>
          </p:spPr>
          <p:style>
            <a:lnRef idx="2">
              <a:schemeClr val="lt1">
                <a:hueOff val="0"/>
                <a:satOff val="0"/>
                <a:lumOff val="0"/>
                <a:alphaOff val="0"/>
              </a:schemeClr>
            </a:lnRef>
            <a:fillRef idx="1">
              <a:schemeClr val="accent1">
                <a:shade val="50000"/>
                <a:hueOff val="0"/>
                <a:satOff val="0"/>
                <a:lumOff val="0"/>
                <a:alphaOff val="0"/>
              </a:schemeClr>
            </a:fillRef>
            <a:effectRef idx="0">
              <a:schemeClr val="accent1">
                <a:shade val="50000"/>
                <a:hueOff val="0"/>
                <a:satOff val="0"/>
                <a:lumOff val="0"/>
                <a:alphaOff val="0"/>
              </a:schemeClr>
            </a:effectRef>
            <a:fontRef idx="minor">
              <a:schemeClr val="lt1"/>
            </a:fontRef>
          </p:style>
          <p:txBody>
            <a:bodyPr spcFirstLastPara="0" vert="horz" wrap="square" lIns="74961" tIns="74961" rIns="74961" bIns="74961" numCol="1" spcCol="1270" anchor="ctr" anchorCtr="0">
              <a:noAutofit/>
            </a:bodyPr>
            <a:lstStyle/>
            <a:p>
              <a:pPr marL="0" lvl="0" indent="0" algn="ctr" defTabSz="622300">
                <a:lnSpc>
                  <a:spcPct val="90000"/>
                </a:lnSpc>
                <a:spcBef>
                  <a:spcPct val="0"/>
                </a:spcBef>
                <a:spcAft>
                  <a:spcPct val="35000"/>
                </a:spcAft>
                <a:buNone/>
              </a:pPr>
              <a:r>
                <a:rPr lang="tr-TR" sz="1100" kern="1200" dirty="0">
                  <a:solidFill>
                    <a:schemeClr val="bg1"/>
                  </a:solidFill>
                  <a:latin typeface="Myriad Pro" panose="020B0503030403020204" pitchFamily="34" charset="0"/>
                </a:rPr>
                <a:t>Bilgi ve İletişim</a:t>
              </a:r>
            </a:p>
          </p:txBody>
        </p:sp>
        <p:sp>
          <p:nvSpPr>
            <p:cNvPr id="43" name="Serbest Form: Şekil 42">
              <a:extLst>
                <a:ext uri="{FF2B5EF4-FFF2-40B4-BE49-F238E27FC236}">
                  <a16:creationId xmlns:a16="http://schemas.microsoft.com/office/drawing/2014/main" id="{FA7CDBFB-1905-4DFF-906C-61CF167A37A7}"/>
                </a:ext>
              </a:extLst>
            </p:cNvPr>
            <p:cNvSpPr/>
            <p:nvPr/>
          </p:nvSpPr>
          <p:spPr>
            <a:xfrm>
              <a:off x="3691859" y="4315775"/>
              <a:ext cx="201342" cy="175721"/>
            </a:xfrm>
            <a:custGeom>
              <a:avLst/>
              <a:gdLst>
                <a:gd name="connsiteX0" fmla="*/ 0 w 260826"/>
                <a:gd name="connsiteY0" fmla="*/ 61023 h 305117"/>
                <a:gd name="connsiteX1" fmla="*/ 130413 w 260826"/>
                <a:gd name="connsiteY1" fmla="*/ 61023 h 305117"/>
                <a:gd name="connsiteX2" fmla="*/ 130413 w 260826"/>
                <a:gd name="connsiteY2" fmla="*/ 0 h 305117"/>
                <a:gd name="connsiteX3" fmla="*/ 260826 w 260826"/>
                <a:gd name="connsiteY3" fmla="*/ 152559 h 305117"/>
                <a:gd name="connsiteX4" fmla="*/ 130413 w 260826"/>
                <a:gd name="connsiteY4" fmla="*/ 305117 h 305117"/>
                <a:gd name="connsiteX5" fmla="*/ 130413 w 260826"/>
                <a:gd name="connsiteY5" fmla="*/ 244094 h 305117"/>
                <a:gd name="connsiteX6" fmla="*/ 0 w 260826"/>
                <a:gd name="connsiteY6" fmla="*/ 244094 h 305117"/>
                <a:gd name="connsiteX7" fmla="*/ 0 w 260826"/>
                <a:gd name="connsiteY7" fmla="*/ 61023 h 30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0826" h="305117">
                  <a:moveTo>
                    <a:pt x="0" y="61023"/>
                  </a:moveTo>
                  <a:lnTo>
                    <a:pt x="130413" y="61023"/>
                  </a:lnTo>
                  <a:lnTo>
                    <a:pt x="130413" y="0"/>
                  </a:lnTo>
                  <a:lnTo>
                    <a:pt x="260826" y="152559"/>
                  </a:lnTo>
                  <a:lnTo>
                    <a:pt x="130413" y="305117"/>
                  </a:lnTo>
                  <a:lnTo>
                    <a:pt x="130413" y="244094"/>
                  </a:lnTo>
                  <a:lnTo>
                    <a:pt x="0" y="244094"/>
                  </a:lnTo>
                  <a:lnTo>
                    <a:pt x="0" y="61023"/>
                  </a:lnTo>
                  <a:close/>
                </a:path>
              </a:pathLst>
            </a:custGeom>
          </p:spPr>
          <p:style>
            <a:lnRef idx="0">
              <a:schemeClr val="accent1">
                <a:shade val="90000"/>
                <a:hueOff val="0"/>
                <a:satOff val="0"/>
                <a:lumOff val="0"/>
                <a:alphaOff val="0"/>
              </a:schemeClr>
            </a:lnRef>
            <a:fillRef idx="1">
              <a:schemeClr val="accent1">
                <a:shade val="90000"/>
                <a:hueOff val="0"/>
                <a:satOff val="0"/>
                <a:lumOff val="0"/>
                <a:alphaOff val="0"/>
              </a:schemeClr>
            </a:fillRef>
            <a:effectRef idx="0">
              <a:schemeClr val="accent1">
                <a:shade val="90000"/>
                <a:hueOff val="0"/>
                <a:satOff val="0"/>
                <a:lumOff val="0"/>
                <a:alphaOff val="0"/>
              </a:schemeClr>
            </a:effectRef>
            <a:fontRef idx="minor">
              <a:schemeClr val="lt1"/>
            </a:fontRef>
          </p:style>
          <p:txBody>
            <a:bodyPr spcFirstLastPara="0" vert="horz" wrap="square" lIns="0" tIns="61023" rIns="78248" bIns="61023" numCol="1" spcCol="1270" anchor="ctr" anchorCtr="0">
              <a:noAutofit/>
            </a:bodyPr>
            <a:lstStyle/>
            <a:p>
              <a:pPr marL="0" lvl="0" indent="0" algn="ctr" defTabSz="533400">
                <a:lnSpc>
                  <a:spcPct val="90000"/>
                </a:lnSpc>
                <a:spcBef>
                  <a:spcPct val="0"/>
                </a:spcBef>
                <a:spcAft>
                  <a:spcPct val="35000"/>
                </a:spcAft>
                <a:buNone/>
              </a:pPr>
              <a:endParaRPr lang="tr-TR" sz="1100" kern="1200">
                <a:solidFill>
                  <a:schemeClr val="tx1"/>
                </a:solidFill>
                <a:latin typeface="Myriad Pro" panose="020B0503030403020204" pitchFamily="34" charset="0"/>
              </a:endParaRPr>
            </a:p>
          </p:txBody>
        </p:sp>
        <p:sp>
          <p:nvSpPr>
            <p:cNvPr id="44" name="Serbest Form: Şekil 43">
              <a:extLst>
                <a:ext uri="{FF2B5EF4-FFF2-40B4-BE49-F238E27FC236}">
                  <a16:creationId xmlns:a16="http://schemas.microsoft.com/office/drawing/2014/main" id="{EDF25555-362D-4AFD-845B-973D9F16B538}"/>
                </a:ext>
              </a:extLst>
            </p:cNvPr>
            <p:cNvSpPr/>
            <p:nvPr/>
          </p:nvSpPr>
          <p:spPr>
            <a:xfrm>
              <a:off x="2647160" y="4803652"/>
              <a:ext cx="949726" cy="425133"/>
            </a:xfrm>
            <a:custGeom>
              <a:avLst/>
              <a:gdLst>
                <a:gd name="connsiteX0" fmla="*/ 0 w 1230312"/>
                <a:gd name="connsiteY0" fmla="*/ 73819 h 738187"/>
                <a:gd name="connsiteX1" fmla="*/ 73819 w 1230312"/>
                <a:gd name="connsiteY1" fmla="*/ 0 h 738187"/>
                <a:gd name="connsiteX2" fmla="*/ 1156493 w 1230312"/>
                <a:gd name="connsiteY2" fmla="*/ 0 h 738187"/>
                <a:gd name="connsiteX3" fmla="*/ 1230312 w 1230312"/>
                <a:gd name="connsiteY3" fmla="*/ 73819 h 738187"/>
                <a:gd name="connsiteX4" fmla="*/ 1230312 w 1230312"/>
                <a:gd name="connsiteY4" fmla="*/ 664368 h 738187"/>
                <a:gd name="connsiteX5" fmla="*/ 1156493 w 1230312"/>
                <a:gd name="connsiteY5" fmla="*/ 738187 h 738187"/>
                <a:gd name="connsiteX6" fmla="*/ 73819 w 1230312"/>
                <a:gd name="connsiteY6" fmla="*/ 738187 h 738187"/>
                <a:gd name="connsiteX7" fmla="*/ 0 w 1230312"/>
                <a:gd name="connsiteY7" fmla="*/ 664368 h 738187"/>
                <a:gd name="connsiteX8" fmla="*/ 0 w 1230312"/>
                <a:gd name="connsiteY8" fmla="*/ 73819 h 73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0312" h="738187">
                  <a:moveTo>
                    <a:pt x="0" y="73819"/>
                  </a:moveTo>
                  <a:cubicBezTo>
                    <a:pt x="0" y="33050"/>
                    <a:pt x="33050" y="0"/>
                    <a:pt x="73819" y="0"/>
                  </a:cubicBezTo>
                  <a:lnTo>
                    <a:pt x="1156493" y="0"/>
                  </a:lnTo>
                  <a:cubicBezTo>
                    <a:pt x="1197262" y="0"/>
                    <a:pt x="1230312" y="33050"/>
                    <a:pt x="1230312" y="73819"/>
                  </a:cubicBezTo>
                  <a:lnTo>
                    <a:pt x="1230312" y="664368"/>
                  </a:lnTo>
                  <a:cubicBezTo>
                    <a:pt x="1230312" y="705137"/>
                    <a:pt x="1197262" y="738187"/>
                    <a:pt x="1156493" y="738187"/>
                  </a:cubicBezTo>
                  <a:lnTo>
                    <a:pt x="73819" y="738187"/>
                  </a:lnTo>
                  <a:cubicBezTo>
                    <a:pt x="33050" y="738187"/>
                    <a:pt x="0" y="705137"/>
                    <a:pt x="0" y="664368"/>
                  </a:cubicBezTo>
                  <a:lnTo>
                    <a:pt x="0" y="73819"/>
                  </a:lnTo>
                  <a:close/>
                </a:path>
              </a:pathLst>
            </a:custGeom>
            <a:solidFill>
              <a:srgbClr val="C00000"/>
            </a:solidFill>
          </p:spPr>
          <p:style>
            <a:lnRef idx="2">
              <a:schemeClr val="lt1">
                <a:hueOff val="0"/>
                <a:satOff val="0"/>
                <a:lumOff val="0"/>
                <a:alphaOff val="0"/>
              </a:schemeClr>
            </a:lnRef>
            <a:fillRef idx="1">
              <a:schemeClr val="accent1">
                <a:shade val="50000"/>
                <a:hueOff val="0"/>
                <a:satOff val="0"/>
                <a:lumOff val="0"/>
                <a:alphaOff val="0"/>
              </a:schemeClr>
            </a:fillRef>
            <a:effectRef idx="0">
              <a:schemeClr val="accent1">
                <a:shade val="50000"/>
                <a:hueOff val="0"/>
                <a:satOff val="0"/>
                <a:lumOff val="0"/>
                <a:alphaOff val="0"/>
              </a:schemeClr>
            </a:effectRef>
            <a:fontRef idx="minor">
              <a:schemeClr val="lt1"/>
            </a:fontRef>
          </p:style>
          <p:txBody>
            <a:bodyPr spcFirstLastPara="0" vert="horz" wrap="square" lIns="74961" tIns="74961" rIns="74961" bIns="74961" numCol="1" spcCol="1270" anchor="ctr" anchorCtr="0">
              <a:noAutofit/>
            </a:bodyPr>
            <a:lstStyle/>
            <a:p>
              <a:pPr marL="0" lvl="0" indent="0" algn="ctr" defTabSz="622300">
                <a:lnSpc>
                  <a:spcPct val="90000"/>
                </a:lnSpc>
                <a:spcBef>
                  <a:spcPct val="0"/>
                </a:spcBef>
                <a:spcAft>
                  <a:spcPct val="35000"/>
                </a:spcAft>
                <a:buNone/>
              </a:pPr>
              <a:r>
                <a:rPr lang="tr-TR" sz="1100" kern="1200" dirty="0">
                  <a:latin typeface="Myriad Pro" panose="020B0503030403020204" pitchFamily="34" charset="0"/>
                </a:rPr>
                <a:t>İzleme</a:t>
              </a:r>
            </a:p>
          </p:txBody>
        </p:sp>
        <p:sp>
          <p:nvSpPr>
            <p:cNvPr id="45" name="Serbest Form: Şekil 44">
              <a:extLst>
                <a:ext uri="{FF2B5EF4-FFF2-40B4-BE49-F238E27FC236}">
                  <a16:creationId xmlns:a16="http://schemas.microsoft.com/office/drawing/2014/main" id="{7DFB0D79-68F0-4EF5-8EC9-5C114DD40D0E}"/>
                </a:ext>
              </a:extLst>
            </p:cNvPr>
            <p:cNvSpPr/>
            <p:nvPr/>
          </p:nvSpPr>
          <p:spPr>
            <a:xfrm>
              <a:off x="3691859" y="4928358"/>
              <a:ext cx="201342" cy="175721"/>
            </a:xfrm>
            <a:custGeom>
              <a:avLst/>
              <a:gdLst>
                <a:gd name="connsiteX0" fmla="*/ 0 w 260826"/>
                <a:gd name="connsiteY0" fmla="*/ 61023 h 305117"/>
                <a:gd name="connsiteX1" fmla="*/ 130413 w 260826"/>
                <a:gd name="connsiteY1" fmla="*/ 61023 h 305117"/>
                <a:gd name="connsiteX2" fmla="*/ 130413 w 260826"/>
                <a:gd name="connsiteY2" fmla="*/ 0 h 305117"/>
                <a:gd name="connsiteX3" fmla="*/ 260826 w 260826"/>
                <a:gd name="connsiteY3" fmla="*/ 152559 h 305117"/>
                <a:gd name="connsiteX4" fmla="*/ 130413 w 260826"/>
                <a:gd name="connsiteY4" fmla="*/ 305117 h 305117"/>
                <a:gd name="connsiteX5" fmla="*/ 130413 w 260826"/>
                <a:gd name="connsiteY5" fmla="*/ 244094 h 305117"/>
                <a:gd name="connsiteX6" fmla="*/ 0 w 260826"/>
                <a:gd name="connsiteY6" fmla="*/ 244094 h 305117"/>
                <a:gd name="connsiteX7" fmla="*/ 0 w 260826"/>
                <a:gd name="connsiteY7" fmla="*/ 61023 h 30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0826" h="305117">
                  <a:moveTo>
                    <a:pt x="0" y="61023"/>
                  </a:moveTo>
                  <a:lnTo>
                    <a:pt x="130413" y="61023"/>
                  </a:lnTo>
                  <a:lnTo>
                    <a:pt x="130413" y="0"/>
                  </a:lnTo>
                  <a:lnTo>
                    <a:pt x="260826" y="152559"/>
                  </a:lnTo>
                  <a:lnTo>
                    <a:pt x="130413" y="305117"/>
                  </a:lnTo>
                  <a:lnTo>
                    <a:pt x="130413" y="244094"/>
                  </a:lnTo>
                  <a:lnTo>
                    <a:pt x="0" y="244094"/>
                  </a:lnTo>
                  <a:lnTo>
                    <a:pt x="0" y="61023"/>
                  </a:lnTo>
                  <a:close/>
                </a:path>
              </a:pathLst>
            </a:custGeom>
          </p:spPr>
          <p:style>
            <a:lnRef idx="0">
              <a:schemeClr val="accent1">
                <a:shade val="90000"/>
                <a:hueOff val="0"/>
                <a:satOff val="0"/>
                <a:lumOff val="0"/>
                <a:alphaOff val="0"/>
              </a:schemeClr>
            </a:lnRef>
            <a:fillRef idx="1">
              <a:schemeClr val="accent1">
                <a:shade val="90000"/>
                <a:hueOff val="0"/>
                <a:satOff val="0"/>
                <a:lumOff val="0"/>
                <a:alphaOff val="0"/>
              </a:schemeClr>
            </a:fillRef>
            <a:effectRef idx="0">
              <a:schemeClr val="accent1">
                <a:shade val="90000"/>
                <a:hueOff val="0"/>
                <a:satOff val="0"/>
                <a:lumOff val="0"/>
                <a:alphaOff val="0"/>
              </a:schemeClr>
            </a:effectRef>
            <a:fontRef idx="minor">
              <a:schemeClr val="lt1"/>
            </a:fontRef>
          </p:style>
          <p:txBody>
            <a:bodyPr spcFirstLastPara="0" vert="horz" wrap="square" lIns="0" tIns="61023" rIns="78248" bIns="61023" numCol="1" spcCol="1270" anchor="ctr" anchorCtr="0">
              <a:noAutofit/>
            </a:bodyPr>
            <a:lstStyle/>
            <a:p>
              <a:pPr marL="0" lvl="0" indent="0" algn="ctr" defTabSz="533400">
                <a:lnSpc>
                  <a:spcPct val="90000"/>
                </a:lnSpc>
                <a:spcBef>
                  <a:spcPct val="0"/>
                </a:spcBef>
                <a:spcAft>
                  <a:spcPct val="35000"/>
                </a:spcAft>
                <a:buNone/>
              </a:pPr>
              <a:endParaRPr lang="tr-TR" sz="1100" kern="1200">
                <a:latin typeface="Myriad Pro" panose="020B0503030403020204" pitchFamily="34" charset="0"/>
              </a:endParaRPr>
            </a:p>
          </p:txBody>
        </p:sp>
      </p:grpSp>
      <p:grpSp>
        <p:nvGrpSpPr>
          <p:cNvPr id="46" name="Grup 45">
            <a:extLst>
              <a:ext uri="{FF2B5EF4-FFF2-40B4-BE49-F238E27FC236}">
                <a16:creationId xmlns:a16="http://schemas.microsoft.com/office/drawing/2014/main" id="{142C2B5A-5A7F-42C6-9417-04901A93D211}"/>
              </a:ext>
            </a:extLst>
          </p:cNvPr>
          <p:cNvGrpSpPr/>
          <p:nvPr/>
        </p:nvGrpSpPr>
        <p:grpSpPr>
          <a:xfrm>
            <a:off x="3276728" y="2156256"/>
            <a:ext cx="1624937" cy="3675201"/>
            <a:chOff x="3976777" y="1760648"/>
            <a:chExt cx="1246041" cy="3468137"/>
          </a:xfrm>
        </p:grpSpPr>
        <p:sp>
          <p:nvSpPr>
            <p:cNvPr id="47" name="Serbest Form: Şekil 46">
              <a:extLst>
                <a:ext uri="{FF2B5EF4-FFF2-40B4-BE49-F238E27FC236}">
                  <a16:creationId xmlns:a16="http://schemas.microsoft.com/office/drawing/2014/main" id="{606BC9C3-67DC-4E61-9A16-B4C63888F7D5}"/>
                </a:ext>
              </a:extLst>
            </p:cNvPr>
            <p:cNvSpPr/>
            <p:nvPr/>
          </p:nvSpPr>
          <p:spPr>
            <a:xfrm>
              <a:off x="3976777" y="2341476"/>
              <a:ext cx="949726" cy="425133"/>
            </a:xfrm>
            <a:custGeom>
              <a:avLst/>
              <a:gdLst>
                <a:gd name="connsiteX0" fmla="*/ 0 w 1230312"/>
                <a:gd name="connsiteY0" fmla="*/ 73819 h 738187"/>
                <a:gd name="connsiteX1" fmla="*/ 73819 w 1230312"/>
                <a:gd name="connsiteY1" fmla="*/ 0 h 738187"/>
                <a:gd name="connsiteX2" fmla="*/ 1156493 w 1230312"/>
                <a:gd name="connsiteY2" fmla="*/ 0 h 738187"/>
                <a:gd name="connsiteX3" fmla="*/ 1230312 w 1230312"/>
                <a:gd name="connsiteY3" fmla="*/ 73819 h 738187"/>
                <a:gd name="connsiteX4" fmla="*/ 1230312 w 1230312"/>
                <a:gd name="connsiteY4" fmla="*/ 664368 h 738187"/>
                <a:gd name="connsiteX5" fmla="*/ 1156493 w 1230312"/>
                <a:gd name="connsiteY5" fmla="*/ 738187 h 738187"/>
                <a:gd name="connsiteX6" fmla="*/ 73819 w 1230312"/>
                <a:gd name="connsiteY6" fmla="*/ 738187 h 738187"/>
                <a:gd name="connsiteX7" fmla="*/ 0 w 1230312"/>
                <a:gd name="connsiteY7" fmla="*/ 664368 h 738187"/>
                <a:gd name="connsiteX8" fmla="*/ 0 w 1230312"/>
                <a:gd name="connsiteY8" fmla="*/ 73819 h 73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0312" h="738187">
                  <a:moveTo>
                    <a:pt x="0" y="73819"/>
                  </a:moveTo>
                  <a:cubicBezTo>
                    <a:pt x="0" y="33050"/>
                    <a:pt x="33050" y="0"/>
                    <a:pt x="73819" y="0"/>
                  </a:cubicBezTo>
                  <a:lnTo>
                    <a:pt x="1156493" y="0"/>
                  </a:lnTo>
                  <a:cubicBezTo>
                    <a:pt x="1197262" y="0"/>
                    <a:pt x="1230312" y="33050"/>
                    <a:pt x="1230312" y="73819"/>
                  </a:cubicBezTo>
                  <a:lnTo>
                    <a:pt x="1230312" y="664368"/>
                  </a:lnTo>
                  <a:cubicBezTo>
                    <a:pt x="1230312" y="705137"/>
                    <a:pt x="1197262" y="738187"/>
                    <a:pt x="1156493" y="738187"/>
                  </a:cubicBezTo>
                  <a:lnTo>
                    <a:pt x="73819" y="738187"/>
                  </a:lnTo>
                  <a:cubicBezTo>
                    <a:pt x="33050" y="738187"/>
                    <a:pt x="0" y="705137"/>
                    <a:pt x="0" y="664368"/>
                  </a:cubicBezTo>
                  <a:lnTo>
                    <a:pt x="0" y="73819"/>
                  </a:lnTo>
                  <a:close/>
                </a:path>
              </a:pathLst>
            </a:custGeom>
          </p:spPr>
          <p:style>
            <a:lnRef idx="2">
              <a:schemeClr val="lt1">
                <a:hueOff val="0"/>
                <a:satOff val="0"/>
                <a:lumOff val="0"/>
                <a:alphaOff val="0"/>
              </a:schemeClr>
            </a:lnRef>
            <a:fillRef idx="1">
              <a:schemeClr val="accent1">
                <a:shade val="50000"/>
                <a:hueOff val="160997"/>
                <a:satOff val="-3921"/>
                <a:lumOff val="17158"/>
                <a:alphaOff val="0"/>
              </a:schemeClr>
            </a:fillRef>
            <a:effectRef idx="0">
              <a:schemeClr val="accent1">
                <a:shade val="50000"/>
                <a:hueOff val="160997"/>
                <a:satOff val="-3921"/>
                <a:lumOff val="17158"/>
                <a:alphaOff val="0"/>
              </a:schemeClr>
            </a:effectRef>
            <a:fontRef idx="minor">
              <a:schemeClr val="lt1"/>
            </a:fontRef>
          </p:style>
          <p:txBody>
            <a:bodyPr spcFirstLastPara="0" vert="horz" wrap="square" lIns="90201" tIns="90201" rIns="90201" bIns="90201" numCol="1" spcCol="1270" anchor="ctr" anchorCtr="0">
              <a:noAutofit/>
            </a:bodyPr>
            <a:lstStyle/>
            <a:p>
              <a:pPr marL="0" lvl="0" indent="0" algn="ctr" defTabSz="800100">
                <a:lnSpc>
                  <a:spcPct val="90000"/>
                </a:lnSpc>
                <a:spcBef>
                  <a:spcPct val="0"/>
                </a:spcBef>
                <a:spcAft>
                  <a:spcPct val="35000"/>
                </a:spcAft>
                <a:buNone/>
              </a:pPr>
              <a:r>
                <a:rPr lang="tr-TR" sz="1100" kern="1200" dirty="0">
                  <a:solidFill>
                    <a:schemeClr val="tx1"/>
                  </a:solidFill>
                  <a:latin typeface="Myriad Pro" panose="020B0503030403020204" pitchFamily="34" charset="0"/>
                </a:rPr>
                <a:t>4 Standart</a:t>
              </a:r>
            </a:p>
          </p:txBody>
        </p:sp>
        <p:sp>
          <p:nvSpPr>
            <p:cNvPr id="48" name="Serbest Form: Şekil 47">
              <a:extLst>
                <a:ext uri="{FF2B5EF4-FFF2-40B4-BE49-F238E27FC236}">
                  <a16:creationId xmlns:a16="http://schemas.microsoft.com/office/drawing/2014/main" id="{CDB1EABF-E2B7-4253-863B-62B8CF7DB781}"/>
                </a:ext>
              </a:extLst>
            </p:cNvPr>
            <p:cNvSpPr/>
            <p:nvPr/>
          </p:nvSpPr>
          <p:spPr>
            <a:xfrm>
              <a:off x="5021476" y="2466182"/>
              <a:ext cx="201342" cy="175722"/>
            </a:xfrm>
            <a:custGeom>
              <a:avLst/>
              <a:gdLst>
                <a:gd name="connsiteX0" fmla="*/ 0 w 260826"/>
                <a:gd name="connsiteY0" fmla="*/ 61023 h 305117"/>
                <a:gd name="connsiteX1" fmla="*/ 130413 w 260826"/>
                <a:gd name="connsiteY1" fmla="*/ 61023 h 305117"/>
                <a:gd name="connsiteX2" fmla="*/ 130413 w 260826"/>
                <a:gd name="connsiteY2" fmla="*/ 0 h 305117"/>
                <a:gd name="connsiteX3" fmla="*/ 260826 w 260826"/>
                <a:gd name="connsiteY3" fmla="*/ 152559 h 305117"/>
                <a:gd name="connsiteX4" fmla="*/ 130413 w 260826"/>
                <a:gd name="connsiteY4" fmla="*/ 305117 h 305117"/>
                <a:gd name="connsiteX5" fmla="*/ 130413 w 260826"/>
                <a:gd name="connsiteY5" fmla="*/ 244094 h 305117"/>
                <a:gd name="connsiteX6" fmla="*/ 0 w 260826"/>
                <a:gd name="connsiteY6" fmla="*/ 244094 h 305117"/>
                <a:gd name="connsiteX7" fmla="*/ 0 w 260826"/>
                <a:gd name="connsiteY7" fmla="*/ 61023 h 30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0826" h="305117">
                  <a:moveTo>
                    <a:pt x="0" y="61023"/>
                  </a:moveTo>
                  <a:lnTo>
                    <a:pt x="130413" y="61023"/>
                  </a:lnTo>
                  <a:lnTo>
                    <a:pt x="130413" y="0"/>
                  </a:lnTo>
                  <a:lnTo>
                    <a:pt x="260826" y="152559"/>
                  </a:lnTo>
                  <a:lnTo>
                    <a:pt x="130413" y="305117"/>
                  </a:lnTo>
                  <a:lnTo>
                    <a:pt x="130413" y="244094"/>
                  </a:lnTo>
                  <a:lnTo>
                    <a:pt x="0" y="244094"/>
                  </a:lnTo>
                  <a:lnTo>
                    <a:pt x="0" y="61023"/>
                  </a:lnTo>
                  <a:close/>
                </a:path>
              </a:pathLst>
            </a:custGeom>
          </p:spPr>
          <p:style>
            <a:lnRef idx="0">
              <a:schemeClr val="accent1">
                <a:shade val="90000"/>
                <a:hueOff val="207713"/>
                <a:satOff val="-4436"/>
                <a:lumOff val="16555"/>
                <a:alphaOff val="0"/>
              </a:schemeClr>
            </a:lnRef>
            <a:fillRef idx="1">
              <a:schemeClr val="accent1">
                <a:shade val="90000"/>
                <a:hueOff val="207713"/>
                <a:satOff val="-4436"/>
                <a:lumOff val="16555"/>
                <a:alphaOff val="0"/>
              </a:schemeClr>
            </a:fillRef>
            <a:effectRef idx="0">
              <a:schemeClr val="accent1">
                <a:shade val="90000"/>
                <a:hueOff val="207713"/>
                <a:satOff val="-4436"/>
                <a:lumOff val="16555"/>
                <a:alphaOff val="0"/>
              </a:schemeClr>
            </a:effectRef>
            <a:fontRef idx="minor">
              <a:schemeClr val="lt1"/>
            </a:fontRef>
          </p:style>
          <p:txBody>
            <a:bodyPr spcFirstLastPara="0" vert="horz" wrap="square" lIns="0" tIns="61023" rIns="78248" bIns="61023" numCol="1" spcCol="1270" anchor="ctr" anchorCtr="0">
              <a:noAutofit/>
            </a:bodyPr>
            <a:lstStyle/>
            <a:p>
              <a:pPr marL="0" lvl="0" indent="0" algn="ctr" defTabSz="533400">
                <a:lnSpc>
                  <a:spcPct val="90000"/>
                </a:lnSpc>
                <a:spcBef>
                  <a:spcPct val="0"/>
                </a:spcBef>
                <a:spcAft>
                  <a:spcPct val="35000"/>
                </a:spcAft>
                <a:buNone/>
              </a:pPr>
              <a:endParaRPr lang="tr-TR" sz="1100" kern="1200">
                <a:latin typeface="Myriad Pro" panose="020B0503030403020204" pitchFamily="34" charset="0"/>
              </a:endParaRPr>
            </a:p>
          </p:txBody>
        </p:sp>
        <p:sp>
          <p:nvSpPr>
            <p:cNvPr id="49" name="Serbest Form: Şekil 48">
              <a:extLst>
                <a:ext uri="{FF2B5EF4-FFF2-40B4-BE49-F238E27FC236}">
                  <a16:creationId xmlns:a16="http://schemas.microsoft.com/office/drawing/2014/main" id="{ABA1D0AE-715E-40E6-ACB1-E25F4C139490}"/>
                </a:ext>
              </a:extLst>
            </p:cNvPr>
            <p:cNvSpPr/>
            <p:nvPr/>
          </p:nvSpPr>
          <p:spPr>
            <a:xfrm>
              <a:off x="3976777" y="1760648"/>
              <a:ext cx="949725" cy="501329"/>
            </a:xfrm>
            <a:custGeom>
              <a:avLst/>
              <a:gdLst>
                <a:gd name="connsiteX0" fmla="*/ 0 w 1230312"/>
                <a:gd name="connsiteY0" fmla="*/ 73819 h 738187"/>
                <a:gd name="connsiteX1" fmla="*/ 73819 w 1230312"/>
                <a:gd name="connsiteY1" fmla="*/ 0 h 738187"/>
                <a:gd name="connsiteX2" fmla="*/ 1156493 w 1230312"/>
                <a:gd name="connsiteY2" fmla="*/ 0 h 738187"/>
                <a:gd name="connsiteX3" fmla="*/ 1230312 w 1230312"/>
                <a:gd name="connsiteY3" fmla="*/ 73819 h 738187"/>
                <a:gd name="connsiteX4" fmla="*/ 1230312 w 1230312"/>
                <a:gd name="connsiteY4" fmla="*/ 664368 h 738187"/>
                <a:gd name="connsiteX5" fmla="*/ 1156493 w 1230312"/>
                <a:gd name="connsiteY5" fmla="*/ 738187 h 738187"/>
                <a:gd name="connsiteX6" fmla="*/ 73819 w 1230312"/>
                <a:gd name="connsiteY6" fmla="*/ 738187 h 738187"/>
                <a:gd name="connsiteX7" fmla="*/ 0 w 1230312"/>
                <a:gd name="connsiteY7" fmla="*/ 664368 h 738187"/>
                <a:gd name="connsiteX8" fmla="*/ 0 w 1230312"/>
                <a:gd name="connsiteY8" fmla="*/ 73819 h 73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0312" h="738187">
                  <a:moveTo>
                    <a:pt x="0" y="73819"/>
                  </a:moveTo>
                  <a:cubicBezTo>
                    <a:pt x="0" y="33050"/>
                    <a:pt x="33050" y="0"/>
                    <a:pt x="73819" y="0"/>
                  </a:cubicBezTo>
                  <a:lnTo>
                    <a:pt x="1156493" y="0"/>
                  </a:lnTo>
                  <a:cubicBezTo>
                    <a:pt x="1197262" y="0"/>
                    <a:pt x="1230312" y="33050"/>
                    <a:pt x="1230312" y="73819"/>
                  </a:cubicBezTo>
                  <a:lnTo>
                    <a:pt x="1230312" y="664368"/>
                  </a:lnTo>
                  <a:cubicBezTo>
                    <a:pt x="1230312" y="705137"/>
                    <a:pt x="1197262" y="738187"/>
                    <a:pt x="1156493" y="738187"/>
                  </a:cubicBezTo>
                  <a:lnTo>
                    <a:pt x="73819" y="738187"/>
                  </a:lnTo>
                  <a:cubicBezTo>
                    <a:pt x="33050" y="738187"/>
                    <a:pt x="0" y="705137"/>
                    <a:pt x="0" y="664368"/>
                  </a:cubicBezTo>
                  <a:lnTo>
                    <a:pt x="0" y="73819"/>
                  </a:lnTo>
                  <a:close/>
                </a:path>
              </a:pathLst>
            </a:custGeom>
            <a:solidFill>
              <a:schemeClr val="bg1"/>
            </a:solidFill>
            <a:ln>
              <a:solidFill>
                <a:srgbClr val="002060"/>
              </a:solidFill>
            </a:ln>
          </p:spPr>
          <p:style>
            <a:lnRef idx="2">
              <a:schemeClr val="lt1">
                <a:hueOff val="0"/>
                <a:satOff val="0"/>
                <a:lumOff val="0"/>
                <a:alphaOff val="0"/>
              </a:schemeClr>
            </a:lnRef>
            <a:fillRef idx="1">
              <a:schemeClr val="accent1">
                <a:shade val="50000"/>
                <a:hueOff val="160997"/>
                <a:satOff val="-3921"/>
                <a:lumOff val="17158"/>
                <a:alphaOff val="0"/>
              </a:schemeClr>
            </a:fillRef>
            <a:effectRef idx="0">
              <a:schemeClr val="accent1">
                <a:shade val="50000"/>
                <a:hueOff val="160997"/>
                <a:satOff val="-3921"/>
                <a:lumOff val="17158"/>
                <a:alphaOff val="0"/>
              </a:schemeClr>
            </a:effectRef>
            <a:fontRef idx="minor">
              <a:schemeClr val="lt1"/>
            </a:fontRef>
          </p:style>
          <p:txBody>
            <a:bodyPr spcFirstLastPara="0" vert="horz" wrap="square" lIns="90201" tIns="90201" rIns="90201" bIns="90201" numCol="1" spcCol="1270" anchor="ctr" anchorCtr="0">
              <a:noAutofit/>
            </a:bodyPr>
            <a:lstStyle/>
            <a:p>
              <a:pPr marL="0" lvl="0" indent="0" algn="ctr" defTabSz="800100">
                <a:lnSpc>
                  <a:spcPct val="90000"/>
                </a:lnSpc>
                <a:spcBef>
                  <a:spcPct val="0"/>
                </a:spcBef>
                <a:spcAft>
                  <a:spcPct val="35000"/>
                </a:spcAft>
                <a:buNone/>
              </a:pPr>
              <a:r>
                <a:rPr lang="tr-TR" sz="1000" b="1" kern="1200" dirty="0">
                  <a:solidFill>
                    <a:schemeClr val="tx1"/>
                  </a:solidFill>
                  <a:latin typeface="Myriad Pro" panose="020B0503030403020204" pitchFamily="34" charset="0"/>
                </a:rPr>
                <a:t>18 Standart</a:t>
              </a:r>
            </a:p>
          </p:txBody>
        </p:sp>
        <p:sp>
          <p:nvSpPr>
            <p:cNvPr id="50" name="Serbest Form: Şekil 49">
              <a:extLst>
                <a:ext uri="{FF2B5EF4-FFF2-40B4-BE49-F238E27FC236}">
                  <a16:creationId xmlns:a16="http://schemas.microsoft.com/office/drawing/2014/main" id="{12D8C228-6AA4-472C-A904-0224349E2D5F}"/>
                </a:ext>
              </a:extLst>
            </p:cNvPr>
            <p:cNvSpPr/>
            <p:nvPr/>
          </p:nvSpPr>
          <p:spPr>
            <a:xfrm>
              <a:off x="3976777" y="2949138"/>
              <a:ext cx="949726" cy="425133"/>
            </a:xfrm>
            <a:custGeom>
              <a:avLst/>
              <a:gdLst>
                <a:gd name="connsiteX0" fmla="*/ 0 w 1230312"/>
                <a:gd name="connsiteY0" fmla="*/ 73819 h 738187"/>
                <a:gd name="connsiteX1" fmla="*/ 73819 w 1230312"/>
                <a:gd name="connsiteY1" fmla="*/ 0 h 738187"/>
                <a:gd name="connsiteX2" fmla="*/ 1156493 w 1230312"/>
                <a:gd name="connsiteY2" fmla="*/ 0 h 738187"/>
                <a:gd name="connsiteX3" fmla="*/ 1230312 w 1230312"/>
                <a:gd name="connsiteY3" fmla="*/ 73819 h 738187"/>
                <a:gd name="connsiteX4" fmla="*/ 1230312 w 1230312"/>
                <a:gd name="connsiteY4" fmla="*/ 664368 h 738187"/>
                <a:gd name="connsiteX5" fmla="*/ 1156493 w 1230312"/>
                <a:gd name="connsiteY5" fmla="*/ 738187 h 738187"/>
                <a:gd name="connsiteX6" fmla="*/ 73819 w 1230312"/>
                <a:gd name="connsiteY6" fmla="*/ 738187 h 738187"/>
                <a:gd name="connsiteX7" fmla="*/ 0 w 1230312"/>
                <a:gd name="connsiteY7" fmla="*/ 664368 h 738187"/>
                <a:gd name="connsiteX8" fmla="*/ 0 w 1230312"/>
                <a:gd name="connsiteY8" fmla="*/ 73819 h 73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0312" h="738187">
                  <a:moveTo>
                    <a:pt x="0" y="73819"/>
                  </a:moveTo>
                  <a:cubicBezTo>
                    <a:pt x="0" y="33050"/>
                    <a:pt x="33050" y="0"/>
                    <a:pt x="73819" y="0"/>
                  </a:cubicBezTo>
                  <a:lnTo>
                    <a:pt x="1156493" y="0"/>
                  </a:lnTo>
                  <a:cubicBezTo>
                    <a:pt x="1197262" y="0"/>
                    <a:pt x="1230312" y="33050"/>
                    <a:pt x="1230312" y="73819"/>
                  </a:cubicBezTo>
                  <a:lnTo>
                    <a:pt x="1230312" y="664368"/>
                  </a:lnTo>
                  <a:cubicBezTo>
                    <a:pt x="1230312" y="705137"/>
                    <a:pt x="1197262" y="738187"/>
                    <a:pt x="1156493" y="738187"/>
                  </a:cubicBezTo>
                  <a:lnTo>
                    <a:pt x="73819" y="738187"/>
                  </a:lnTo>
                  <a:cubicBezTo>
                    <a:pt x="33050" y="738187"/>
                    <a:pt x="0" y="705137"/>
                    <a:pt x="0" y="664368"/>
                  </a:cubicBezTo>
                  <a:lnTo>
                    <a:pt x="0" y="73819"/>
                  </a:lnTo>
                  <a:close/>
                </a:path>
              </a:pathLst>
            </a:custGeom>
            <a:solidFill>
              <a:schemeClr val="tx1">
                <a:lumMod val="65000"/>
                <a:lumOff val="35000"/>
              </a:schemeClr>
            </a:solidFill>
          </p:spPr>
          <p:style>
            <a:lnRef idx="2">
              <a:schemeClr val="lt1">
                <a:hueOff val="0"/>
                <a:satOff val="0"/>
                <a:lumOff val="0"/>
                <a:alphaOff val="0"/>
              </a:schemeClr>
            </a:lnRef>
            <a:fillRef idx="1">
              <a:schemeClr val="accent1">
                <a:shade val="50000"/>
                <a:hueOff val="160997"/>
                <a:satOff val="-3921"/>
                <a:lumOff val="17158"/>
                <a:alphaOff val="0"/>
              </a:schemeClr>
            </a:fillRef>
            <a:effectRef idx="0">
              <a:schemeClr val="accent1">
                <a:shade val="50000"/>
                <a:hueOff val="160997"/>
                <a:satOff val="-3921"/>
                <a:lumOff val="17158"/>
                <a:alphaOff val="0"/>
              </a:schemeClr>
            </a:effectRef>
            <a:fontRef idx="minor">
              <a:schemeClr val="lt1"/>
            </a:fontRef>
          </p:style>
          <p:txBody>
            <a:bodyPr spcFirstLastPara="0" vert="horz" wrap="square" lIns="90201" tIns="90201" rIns="90201" bIns="90201" numCol="1" spcCol="1270" anchor="ctr" anchorCtr="0">
              <a:noAutofit/>
            </a:bodyPr>
            <a:lstStyle/>
            <a:p>
              <a:pPr marL="0" lvl="0" indent="0" algn="ctr" defTabSz="800100">
                <a:lnSpc>
                  <a:spcPct val="90000"/>
                </a:lnSpc>
                <a:spcBef>
                  <a:spcPct val="0"/>
                </a:spcBef>
                <a:spcAft>
                  <a:spcPct val="35000"/>
                </a:spcAft>
                <a:buNone/>
              </a:pPr>
              <a:r>
                <a:rPr lang="tr-TR" sz="1100" kern="1200" dirty="0">
                  <a:latin typeface="Myriad Pro" panose="020B0503030403020204" pitchFamily="34" charset="0"/>
                </a:rPr>
                <a:t>2 Standart</a:t>
              </a:r>
            </a:p>
          </p:txBody>
        </p:sp>
        <p:sp>
          <p:nvSpPr>
            <p:cNvPr id="51" name="Serbest Form: Şekil 50">
              <a:extLst>
                <a:ext uri="{FF2B5EF4-FFF2-40B4-BE49-F238E27FC236}">
                  <a16:creationId xmlns:a16="http://schemas.microsoft.com/office/drawing/2014/main" id="{6A757B5F-42EC-47CC-AB07-2D54CBA68361}"/>
                </a:ext>
              </a:extLst>
            </p:cNvPr>
            <p:cNvSpPr/>
            <p:nvPr/>
          </p:nvSpPr>
          <p:spPr>
            <a:xfrm>
              <a:off x="5021476" y="3073844"/>
              <a:ext cx="201342" cy="175721"/>
            </a:xfrm>
            <a:custGeom>
              <a:avLst/>
              <a:gdLst>
                <a:gd name="connsiteX0" fmla="*/ 0 w 260826"/>
                <a:gd name="connsiteY0" fmla="*/ 61023 h 305117"/>
                <a:gd name="connsiteX1" fmla="*/ 130413 w 260826"/>
                <a:gd name="connsiteY1" fmla="*/ 61023 h 305117"/>
                <a:gd name="connsiteX2" fmla="*/ 130413 w 260826"/>
                <a:gd name="connsiteY2" fmla="*/ 0 h 305117"/>
                <a:gd name="connsiteX3" fmla="*/ 260826 w 260826"/>
                <a:gd name="connsiteY3" fmla="*/ 152559 h 305117"/>
                <a:gd name="connsiteX4" fmla="*/ 130413 w 260826"/>
                <a:gd name="connsiteY4" fmla="*/ 305117 h 305117"/>
                <a:gd name="connsiteX5" fmla="*/ 130413 w 260826"/>
                <a:gd name="connsiteY5" fmla="*/ 244094 h 305117"/>
                <a:gd name="connsiteX6" fmla="*/ 0 w 260826"/>
                <a:gd name="connsiteY6" fmla="*/ 244094 h 305117"/>
                <a:gd name="connsiteX7" fmla="*/ 0 w 260826"/>
                <a:gd name="connsiteY7" fmla="*/ 61023 h 30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0826" h="305117">
                  <a:moveTo>
                    <a:pt x="0" y="61023"/>
                  </a:moveTo>
                  <a:lnTo>
                    <a:pt x="130413" y="61023"/>
                  </a:lnTo>
                  <a:lnTo>
                    <a:pt x="130413" y="0"/>
                  </a:lnTo>
                  <a:lnTo>
                    <a:pt x="260826" y="152559"/>
                  </a:lnTo>
                  <a:lnTo>
                    <a:pt x="130413" y="305117"/>
                  </a:lnTo>
                  <a:lnTo>
                    <a:pt x="130413" y="244094"/>
                  </a:lnTo>
                  <a:lnTo>
                    <a:pt x="0" y="244094"/>
                  </a:lnTo>
                  <a:lnTo>
                    <a:pt x="0" y="61023"/>
                  </a:lnTo>
                  <a:close/>
                </a:path>
              </a:pathLst>
            </a:custGeom>
          </p:spPr>
          <p:style>
            <a:lnRef idx="0">
              <a:schemeClr val="accent1">
                <a:shade val="90000"/>
                <a:hueOff val="207713"/>
                <a:satOff val="-4436"/>
                <a:lumOff val="16555"/>
                <a:alphaOff val="0"/>
              </a:schemeClr>
            </a:lnRef>
            <a:fillRef idx="1">
              <a:schemeClr val="accent1">
                <a:shade val="90000"/>
                <a:hueOff val="207713"/>
                <a:satOff val="-4436"/>
                <a:lumOff val="16555"/>
                <a:alphaOff val="0"/>
              </a:schemeClr>
            </a:fillRef>
            <a:effectRef idx="0">
              <a:schemeClr val="accent1">
                <a:shade val="90000"/>
                <a:hueOff val="207713"/>
                <a:satOff val="-4436"/>
                <a:lumOff val="16555"/>
                <a:alphaOff val="0"/>
              </a:schemeClr>
            </a:effectRef>
            <a:fontRef idx="minor">
              <a:schemeClr val="lt1"/>
            </a:fontRef>
          </p:style>
          <p:txBody>
            <a:bodyPr spcFirstLastPara="0" vert="horz" wrap="square" lIns="0" tIns="61023" rIns="78248" bIns="61023" numCol="1" spcCol="1270" anchor="ctr" anchorCtr="0">
              <a:noAutofit/>
            </a:bodyPr>
            <a:lstStyle/>
            <a:p>
              <a:pPr marL="0" lvl="0" indent="0" algn="ctr" defTabSz="533400">
                <a:lnSpc>
                  <a:spcPct val="90000"/>
                </a:lnSpc>
                <a:spcBef>
                  <a:spcPct val="0"/>
                </a:spcBef>
                <a:spcAft>
                  <a:spcPct val="35000"/>
                </a:spcAft>
                <a:buNone/>
              </a:pPr>
              <a:endParaRPr lang="tr-TR" sz="1100" kern="1200">
                <a:latin typeface="Myriad Pro" panose="020B0503030403020204" pitchFamily="34" charset="0"/>
              </a:endParaRPr>
            </a:p>
          </p:txBody>
        </p:sp>
        <p:sp>
          <p:nvSpPr>
            <p:cNvPr id="52" name="Serbest Form: Şekil 51">
              <a:extLst>
                <a:ext uri="{FF2B5EF4-FFF2-40B4-BE49-F238E27FC236}">
                  <a16:creationId xmlns:a16="http://schemas.microsoft.com/office/drawing/2014/main" id="{C9A77DC6-9C32-4F06-95D1-0AF2903AA0F8}"/>
                </a:ext>
              </a:extLst>
            </p:cNvPr>
            <p:cNvSpPr/>
            <p:nvPr/>
          </p:nvSpPr>
          <p:spPr>
            <a:xfrm>
              <a:off x="3976777" y="3591039"/>
              <a:ext cx="949726" cy="425133"/>
            </a:xfrm>
            <a:custGeom>
              <a:avLst/>
              <a:gdLst>
                <a:gd name="connsiteX0" fmla="*/ 0 w 1230312"/>
                <a:gd name="connsiteY0" fmla="*/ 73819 h 738187"/>
                <a:gd name="connsiteX1" fmla="*/ 73819 w 1230312"/>
                <a:gd name="connsiteY1" fmla="*/ 0 h 738187"/>
                <a:gd name="connsiteX2" fmla="*/ 1156493 w 1230312"/>
                <a:gd name="connsiteY2" fmla="*/ 0 h 738187"/>
                <a:gd name="connsiteX3" fmla="*/ 1230312 w 1230312"/>
                <a:gd name="connsiteY3" fmla="*/ 73819 h 738187"/>
                <a:gd name="connsiteX4" fmla="*/ 1230312 w 1230312"/>
                <a:gd name="connsiteY4" fmla="*/ 664368 h 738187"/>
                <a:gd name="connsiteX5" fmla="*/ 1156493 w 1230312"/>
                <a:gd name="connsiteY5" fmla="*/ 738187 h 738187"/>
                <a:gd name="connsiteX6" fmla="*/ 73819 w 1230312"/>
                <a:gd name="connsiteY6" fmla="*/ 738187 h 738187"/>
                <a:gd name="connsiteX7" fmla="*/ 0 w 1230312"/>
                <a:gd name="connsiteY7" fmla="*/ 664368 h 738187"/>
                <a:gd name="connsiteX8" fmla="*/ 0 w 1230312"/>
                <a:gd name="connsiteY8" fmla="*/ 73819 h 73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0312" h="738187">
                  <a:moveTo>
                    <a:pt x="0" y="73819"/>
                  </a:moveTo>
                  <a:cubicBezTo>
                    <a:pt x="0" y="33050"/>
                    <a:pt x="33050" y="0"/>
                    <a:pt x="73819" y="0"/>
                  </a:cubicBezTo>
                  <a:lnTo>
                    <a:pt x="1156493" y="0"/>
                  </a:lnTo>
                  <a:cubicBezTo>
                    <a:pt x="1197262" y="0"/>
                    <a:pt x="1230312" y="33050"/>
                    <a:pt x="1230312" y="73819"/>
                  </a:cubicBezTo>
                  <a:lnTo>
                    <a:pt x="1230312" y="664368"/>
                  </a:lnTo>
                  <a:cubicBezTo>
                    <a:pt x="1230312" y="705137"/>
                    <a:pt x="1197262" y="738187"/>
                    <a:pt x="1156493" y="738187"/>
                  </a:cubicBezTo>
                  <a:lnTo>
                    <a:pt x="73819" y="738187"/>
                  </a:lnTo>
                  <a:cubicBezTo>
                    <a:pt x="33050" y="738187"/>
                    <a:pt x="0" y="705137"/>
                    <a:pt x="0" y="664368"/>
                  </a:cubicBezTo>
                  <a:lnTo>
                    <a:pt x="0" y="73819"/>
                  </a:lnTo>
                  <a:close/>
                </a:path>
              </a:pathLst>
            </a:custGeom>
            <a:solidFill>
              <a:schemeClr val="accent2">
                <a:lumMod val="75000"/>
              </a:schemeClr>
            </a:solidFill>
          </p:spPr>
          <p:style>
            <a:lnRef idx="2">
              <a:schemeClr val="lt1">
                <a:hueOff val="0"/>
                <a:satOff val="0"/>
                <a:lumOff val="0"/>
                <a:alphaOff val="0"/>
              </a:schemeClr>
            </a:lnRef>
            <a:fillRef idx="1">
              <a:schemeClr val="accent1">
                <a:shade val="50000"/>
                <a:hueOff val="160997"/>
                <a:satOff val="-3921"/>
                <a:lumOff val="17158"/>
                <a:alphaOff val="0"/>
              </a:schemeClr>
            </a:fillRef>
            <a:effectRef idx="0">
              <a:schemeClr val="accent1">
                <a:shade val="50000"/>
                <a:hueOff val="160997"/>
                <a:satOff val="-3921"/>
                <a:lumOff val="17158"/>
                <a:alphaOff val="0"/>
              </a:schemeClr>
            </a:effectRef>
            <a:fontRef idx="minor">
              <a:schemeClr val="lt1"/>
            </a:fontRef>
          </p:style>
          <p:txBody>
            <a:bodyPr spcFirstLastPara="0" vert="horz" wrap="square" lIns="90201" tIns="90201" rIns="90201" bIns="90201" numCol="1" spcCol="1270" anchor="ctr" anchorCtr="0">
              <a:noAutofit/>
            </a:bodyPr>
            <a:lstStyle/>
            <a:p>
              <a:pPr marL="0" lvl="0" indent="0" algn="ctr" defTabSz="800100">
                <a:lnSpc>
                  <a:spcPct val="90000"/>
                </a:lnSpc>
                <a:spcBef>
                  <a:spcPct val="0"/>
                </a:spcBef>
                <a:spcAft>
                  <a:spcPct val="35000"/>
                </a:spcAft>
                <a:buNone/>
              </a:pPr>
              <a:r>
                <a:rPr lang="tr-TR" sz="1100" kern="1200" dirty="0">
                  <a:solidFill>
                    <a:schemeClr val="tx1"/>
                  </a:solidFill>
                  <a:latin typeface="Myriad Pro" panose="020B0503030403020204" pitchFamily="34" charset="0"/>
                </a:rPr>
                <a:t>6 Standart</a:t>
              </a:r>
            </a:p>
          </p:txBody>
        </p:sp>
        <p:sp>
          <p:nvSpPr>
            <p:cNvPr id="53" name="Serbest Form: Şekil 52">
              <a:extLst>
                <a:ext uri="{FF2B5EF4-FFF2-40B4-BE49-F238E27FC236}">
                  <a16:creationId xmlns:a16="http://schemas.microsoft.com/office/drawing/2014/main" id="{8E3A44A0-2F59-411B-9771-CF859E7E1CC2}"/>
                </a:ext>
              </a:extLst>
            </p:cNvPr>
            <p:cNvSpPr/>
            <p:nvPr/>
          </p:nvSpPr>
          <p:spPr>
            <a:xfrm>
              <a:off x="5021476" y="3715745"/>
              <a:ext cx="201342" cy="175721"/>
            </a:xfrm>
            <a:custGeom>
              <a:avLst/>
              <a:gdLst>
                <a:gd name="connsiteX0" fmla="*/ 0 w 260826"/>
                <a:gd name="connsiteY0" fmla="*/ 61023 h 305117"/>
                <a:gd name="connsiteX1" fmla="*/ 130413 w 260826"/>
                <a:gd name="connsiteY1" fmla="*/ 61023 h 305117"/>
                <a:gd name="connsiteX2" fmla="*/ 130413 w 260826"/>
                <a:gd name="connsiteY2" fmla="*/ 0 h 305117"/>
                <a:gd name="connsiteX3" fmla="*/ 260826 w 260826"/>
                <a:gd name="connsiteY3" fmla="*/ 152559 h 305117"/>
                <a:gd name="connsiteX4" fmla="*/ 130413 w 260826"/>
                <a:gd name="connsiteY4" fmla="*/ 305117 h 305117"/>
                <a:gd name="connsiteX5" fmla="*/ 130413 w 260826"/>
                <a:gd name="connsiteY5" fmla="*/ 244094 h 305117"/>
                <a:gd name="connsiteX6" fmla="*/ 0 w 260826"/>
                <a:gd name="connsiteY6" fmla="*/ 244094 h 305117"/>
                <a:gd name="connsiteX7" fmla="*/ 0 w 260826"/>
                <a:gd name="connsiteY7" fmla="*/ 61023 h 30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0826" h="305117">
                  <a:moveTo>
                    <a:pt x="0" y="61023"/>
                  </a:moveTo>
                  <a:lnTo>
                    <a:pt x="130413" y="61023"/>
                  </a:lnTo>
                  <a:lnTo>
                    <a:pt x="130413" y="0"/>
                  </a:lnTo>
                  <a:lnTo>
                    <a:pt x="260826" y="152559"/>
                  </a:lnTo>
                  <a:lnTo>
                    <a:pt x="130413" y="305117"/>
                  </a:lnTo>
                  <a:lnTo>
                    <a:pt x="130413" y="244094"/>
                  </a:lnTo>
                  <a:lnTo>
                    <a:pt x="0" y="244094"/>
                  </a:lnTo>
                  <a:lnTo>
                    <a:pt x="0" y="61023"/>
                  </a:lnTo>
                  <a:close/>
                </a:path>
              </a:pathLst>
            </a:custGeom>
          </p:spPr>
          <p:style>
            <a:lnRef idx="0">
              <a:schemeClr val="accent1">
                <a:shade val="90000"/>
                <a:hueOff val="207713"/>
                <a:satOff val="-4436"/>
                <a:lumOff val="16555"/>
                <a:alphaOff val="0"/>
              </a:schemeClr>
            </a:lnRef>
            <a:fillRef idx="1">
              <a:schemeClr val="accent1">
                <a:shade val="90000"/>
                <a:hueOff val="207713"/>
                <a:satOff val="-4436"/>
                <a:lumOff val="16555"/>
                <a:alphaOff val="0"/>
              </a:schemeClr>
            </a:fillRef>
            <a:effectRef idx="0">
              <a:schemeClr val="accent1">
                <a:shade val="90000"/>
                <a:hueOff val="207713"/>
                <a:satOff val="-4436"/>
                <a:lumOff val="16555"/>
                <a:alphaOff val="0"/>
              </a:schemeClr>
            </a:effectRef>
            <a:fontRef idx="minor">
              <a:schemeClr val="lt1"/>
            </a:fontRef>
          </p:style>
          <p:txBody>
            <a:bodyPr spcFirstLastPara="0" vert="horz" wrap="square" lIns="0" tIns="61023" rIns="78248" bIns="61023" numCol="1" spcCol="1270" anchor="ctr" anchorCtr="0">
              <a:noAutofit/>
            </a:bodyPr>
            <a:lstStyle/>
            <a:p>
              <a:pPr marL="0" lvl="0" indent="0" algn="ctr" defTabSz="533400">
                <a:lnSpc>
                  <a:spcPct val="90000"/>
                </a:lnSpc>
                <a:spcBef>
                  <a:spcPct val="0"/>
                </a:spcBef>
                <a:spcAft>
                  <a:spcPct val="35000"/>
                </a:spcAft>
                <a:buNone/>
              </a:pPr>
              <a:endParaRPr lang="tr-TR" sz="1100" kern="1200">
                <a:solidFill>
                  <a:schemeClr val="tx1"/>
                </a:solidFill>
                <a:latin typeface="Myriad Pro" panose="020B0503030403020204" pitchFamily="34" charset="0"/>
              </a:endParaRPr>
            </a:p>
          </p:txBody>
        </p:sp>
        <p:sp>
          <p:nvSpPr>
            <p:cNvPr id="54" name="Serbest Form: Şekil 53">
              <a:extLst>
                <a:ext uri="{FF2B5EF4-FFF2-40B4-BE49-F238E27FC236}">
                  <a16:creationId xmlns:a16="http://schemas.microsoft.com/office/drawing/2014/main" id="{BD714DD1-D887-4F47-8554-2163E8A212E6}"/>
                </a:ext>
              </a:extLst>
            </p:cNvPr>
            <p:cNvSpPr/>
            <p:nvPr/>
          </p:nvSpPr>
          <p:spPr>
            <a:xfrm>
              <a:off x="3976777" y="4191069"/>
              <a:ext cx="949726" cy="425133"/>
            </a:xfrm>
            <a:custGeom>
              <a:avLst/>
              <a:gdLst>
                <a:gd name="connsiteX0" fmla="*/ 0 w 1230312"/>
                <a:gd name="connsiteY0" fmla="*/ 73819 h 738187"/>
                <a:gd name="connsiteX1" fmla="*/ 73819 w 1230312"/>
                <a:gd name="connsiteY1" fmla="*/ 0 h 738187"/>
                <a:gd name="connsiteX2" fmla="*/ 1156493 w 1230312"/>
                <a:gd name="connsiteY2" fmla="*/ 0 h 738187"/>
                <a:gd name="connsiteX3" fmla="*/ 1230312 w 1230312"/>
                <a:gd name="connsiteY3" fmla="*/ 73819 h 738187"/>
                <a:gd name="connsiteX4" fmla="*/ 1230312 w 1230312"/>
                <a:gd name="connsiteY4" fmla="*/ 664368 h 738187"/>
                <a:gd name="connsiteX5" fmla="*/ 1156493 w 1230312"/>
                <a:gd name="connsiteY5" fmla="*/ 738187 h 738187"/>
                <a:gd name="connsiteX6" fmla="*/ 73819 w 1230312"/>
                <a:gd name="connsiteY6" fmla="*/ 738187 h 738187"/>
                <a:gd name="connsiteX7" fmla="*/ 0 w 1230312"/>
                <a:gd name="connsiteY7" fmla="*/ 664368 h 738187"/>
                <a:gd name="connsiteX8" fmla="*/ 0 w 1230312"/>
                <a:gd name="connsiteY8" fmla="*/ 73819 h 73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0312" h="738187">
                  <a:moveTo>
                    <a:pt x="0" y="73819"/>
                  </a:moveTo>
                  <a:cubicBezTo>
                    <a:pt x="0" y="33050"/>
                    <a:pt x="33050" y="0"/>
                    <a:pt x="73819" y="0"/>
                  </a:cubicBezTo>
                  <a:lnTo>
                    <a:pt x="1156493" y="0"/>
                  </a:lnTo>
                  <a:cubicBezTo>
                    <a:pt x="1197262" y="0"/>
                    <a:pt x="1230312" y="33050"/>
                    <a:pt x="1230312" y="73819"/>
                  </a:cubicBezTo>
                  <a:lnTo>
                    <a:pt x="1230312" y="664368"/>
                  </a:lnTo>
                  <a:cubicBezTo>
                    <a:pt x="1230312" y="705137"/>
                    <a:pt x="1197262" y="738187"/>
                    <a:pt x="1156493" y="738187"/>
                  </a:cubicBezTo>
                  <a:lnTo>
                    <a:pt x="73819" y="738187"/>
                  </a:lnTo>
                  <a:cubicBezTo>
                    <a:pt x="33050" y="738187"/>
                    <a:pt x="0" y="705137"/>
                    <a:pt x="0" y="664368"/>
                  </a:cubicBezTo>
                  <a:lnTo>
                    <a:pt x="0" y="73819"/>
                  </a:lnTo>
                  <a:close/>
                </a:path>
              </a:pathLst>
            </a:custGeom>
            <a:solidFill>
              <a:schemeClr val="accent6">
                <a:lumMod val="75000"/>
              </a:schemeClr>
            </a:solidFill>
          </p:spPr>
          <p:style>
            <a:lnRef idx="2">
              <a:schemeClr val="lt1">
                <a:hueOff val="0"/>
                <a:satOff val="0"/>
                <a:lumOff val="0"/>
                <a:alphaOff val="0"/>
              </a:schemeClr>
            </a:lnRef>
            <a:fillRef idx="1">
              <a:schemeClr val="accent1">
                <a:shade val="50000"/>
                <a:hueOff val="160997"/>
                <a:satOff val="-3921"/>
                <a:lumOff val="17158"/>
                <a:alphaOff val="0"/>
              </a:schemeClr>
            </a:fillRef>
            <a:effectRef idx="0">
              <a:schemeClr val="accent1">
                <a:shade val="50000"/>
                <a:hueOff val="160997"/>
                <a:satOff val="-3921"/>
                <a:lumOff val="17158"/>
                <a:alphaOff val="0"/>
              </a:schemeClr>
            </a:effectRef>
            <a:fontRef idx="minor">
              <a:schemeClr val="lt1"/>
            </a:fontRef>
          </p:style>
          <p:txBody>
            <a:bodyPr spcFirstLastPara="0" vert="horz" wrap="square" lIns="90201" tIns="90201" rIns="90201" bIns="90201" numCol="1" spcCol="1270" anchor="ctr" anchorCtr="0">
              <a:noAutofit/>
            </a:bodyPr>
            <a:lstStyle/>
            <a:p>
              <a:pPr marL="0" lvl="0" indent="0" algn="ctr" defTabSz="800100">
                <a:lnSpc>
                  <a:spcPct val="90000"/>
                </a:lnSpc>
                <a:spcBef>
                  <a:spcPct val="0"/>
                </a:spcBef>
                <a:spcAft>
                  <a:spcPct val="35000"/>
                </a:spcAft>
                <a:buNone/>
              </a:pPr>
              <a:r>
                <a:rPr lang="tr-TR" sz="1100" kern="1200" dirty="0">
                  <a:solidFill>
                    <a:schemeClr val="tx1"/>
                  </a:solidFill>
                  <a:latin typeface="Myriad Pro" panose="020B0503030403020204" pitchFamily="34" charset="0"/>
                </a:rPr>
                <a:t>4 Standart</a:t>
              </a:r>
            </a:p>
          </p:txBody>
        </p:sp>
        <p:sp>
          <p:nvSpPr>
            <p:cNvPr id="55" name="Serbest Form: Şekil 54">
              <a:extLst>
                <a:ext uri="{FF2B5EF4-FFF2-40B4-BE49-F238E27FC236}">
                  <a16:creationId xmlns:a16="http://schemas.microsoft.com/office/drawing/2014/main" id="{E40C02B4-B2B8-40CF-9E33-C8150E947A91}"/>
                </a:ext>
              </a:extLst>
            </p:cNvPr>
            <p:cNvSpPr/>
            <p:nvPr/>
          </p:nvSpPr>
          <p:spPr>
            <a:xfrm>
              <a:off x="5021476" y="4315775"/>
              <a:ext cx="201342" cy="175721"/>
            </a:xfrm>
            <a:custGeom>
              <a:avLst/>
              <a:gdLst>
                <a:gd name="connsiteX0" fmla="*/ 0 w 260826"/>
                <a:gd name="connsiteY0" fmla="*/ 61023 h 305117"/>
                <a:gd name="connsiteX1" fmla="*/ 130413 w 260826"/>
                <a:gd name="connsiteY1" fmla="*/ 61023 h 305117"/>
                <a:gd name="connsiteX2" fmla="*/ 130413 w 260826"/>
                <a:gd name="connsiteY2" fmla="*/ 0 h 305117"/>
                <a:gd name="connsiteX3" fmla="*/ 260826 w 260826"/>
                <a:gd name="connsiteY3" fmla="*/ 152559 h 305117"/>
                <a:gd name="connsiteX4" fmla="*/ 130413 w 260826"/>
                <a:gd name="connsiteY4" fmla="*/ 305117 h 305117"/>
                <a:gd name="connsiteX5" fmla="*/ 130413 w 260826"/>
                <a:gd name="connsiteY5" fmla="*/ 244094 h 305117"/>
                <a:gd name="connsiteX6" fmla="*/ 0 w 260826"/>
                <a:gd name="connsiteY6" fmla="*/ 244094 h 305117"/>
                <a:gd name="connsiteX7" fmla="*/ 0 w 260826"/>
                <a:gd name="connsiteY7" fmla="*/ 61023 h 30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0826" h="305117">
                  <a:moveTo>
                    <a:pt x="0" y="61023"/>
                  </a:moveTo>
                  <a:lnTo>
                    <a:pt x="130413" y="61023"/>
                  </a:lnTo>
                  <a:lnTo>
                    <a:pt x="130413" y="0"/>
                  </a:lnTo>
                  <a:lnTo>
                    <a:pt x="260826" y="152559"/>
                  </a:lnTo>
                  <a:lnTo>
                    <a:pt x="130413" y="305117"/>
                  </a:lnTo>
                  <a:lnTo>
                    <a:pt x="130413" y="244094"/>
                  </a:lnTo>
                  <a:lnTo>
                    <a:pt x="0" y="244094"/>
                  </a:lnTo>
                  <a:lnTo>
                    <a:pt x="0" y="61023"/>
                  </a:lnTo>
                  <a:close/>
                </a:path>
              </a:pathLst>
            </a:custGeom>
          </p:spPr>
          <p:style>
            <a:lnRef idx="0">
              <a:schemeClr val="accent1">
                <a:shade val="90000"/>
                <a:hueOff val="207713"/>
                <a:satOff val="-4436"/>
                <a:lumOff val="16555"/>
                <a:alphaOff val="0"/>
              </a:schemeClr>
            </a:lnRef>
            <a:fillRef idx="1">
              <a:schemeClr val="accent1">
                <a:shade val="90000"/>
                <a:hueOff val="207713"/>
                <a:satOff val="-4436"/>
                <a:lumOff val="16555"/>
                <a:alphaOff val="0"/>
              </a:schemeClr>
            </a:fillRef>
            <a:effectRef idx="0">
              <a:schemeClr val="accent1">
                <a:shade val="90000"/>
                <a:hueOff val="207713"/>
                <a:satOff val="-4436"/>
                <a:lumOff val="16555"/>
                <a:alphaOff val="0"/>
              </a:schemeClr>
            </a:effectRef>
            <a:fontRef idx="minor">
              <a:schemeClr val="lt1"/>
            </a:fontRef>
          </p:style>
          <p:txBody>
            <a:bodyPr spcFirstLastPara="0" vert="horz" wrap="square" lIns="0" tIns="61023" rIns="78248" bIns="61023" numCol="1" spcCol="1270" anchor="ctr" anchorCtr="0">
              <a:noAutofit/>
            </a:bodyPr>
            <a:lstStyle/>
            <a:p>
              <a:pPr marL="0" lvl="0" indent="0" algn="ctr" defTabSz="533400">
                <a:lnSpc>
                  <a:spcPct val="90000"/>
                </a:lnSpc>
                <a:spcBef>
                  <a:spcPct val="0"/>
                </a:spcBef>
                <a:spcAft>
                  <a:spcPct val="35000"/>
                </a:spcAft>
                <a:buNone/>
              </a:pPr>
              <a:endParaRPr lang="tr-TR" sz="1100" kern="1200">
                <a:solidFill>
                  <a:schemeClr val="tx1"/>
                </a:solidFill>
                <a:latin typeface="Myriad Pro" panose="020B0503030403020204" pitchFamily="34" charset="0"/>
              </a:endParaRPr>
            </a:p>
          </p:txBody>
        </p:sp>
        <p:sp>
          <p:nvSpPr>
            <p:cNvPr id="56" name="Serbest Form: Şekil 55">
              <a:extLst>
                <a:ext uri="{FF2B5EF4-FFF2-40B4-BE49-F238E27FC236}">
                  <a16:creationId xmlns:a16="http://schemas.microsoft.com/office/drawing/2014/main" id="{EE9E4C63-2AFF-4EEF-BB3A-86EA9D5EF948}"/>
                </a:ext>
              </a:extLst>
            </p:cNvPr>
            <p:cNvSpPr/>
            <p:nvPr/>
          </p:nvSpPr>
          <p:spPr>
            <a:xfrm>
              <a:off x="3976777" y="4803652"/>
              <a:ext cx="949726" cy="425133"/>
            </a:xfrm>
            <a:custGeom>
              <a:avLst/>
              <a:gdLst>
                <a:gd name="connsiteX0" fmla="*/ 0 w 1230312"/>
                <a:gd name="connsiteY0" fmla="*/ 73819 h 738187"/>
                <a:gd name="connsiteX1" fmla="*/ 73819 w 1230312"/>
                <a:gd name="connsiteY1" fmla="*/ 0 h 738187"/>
                <a:gd name="connsiteX2" fmla="*/ 1156493 w 1230312"/>
                <a:gd name="connsiteY2" fmla="*/ 0 h 738187"/>
                <a:gd name="connsiteX3" fmla="*/ 1230312 w 1230312"/>
                <a:gd name="connsiteY3" fmla="*/ 73819 h 738187"/>
                <a:gd name="connsiteX4" fmla="*/ 1230312 w 1230312"/>
                <a:gd name="connsiteY4" fmla="*/ 664368 h 738187"/>
                <a:gd name="connsiteX5" fmla="*/ 1156493 w 1230312"/>
                <a:gd name="connsiteY5" fmla="*/ 738187 h 738187"/>
                <a:gd name="connsiteX6" fmla="*/ 73819 w 1230312"/>
                <a:gd name="connsiteY6" fmla="*/ 738187 h 738187"/>
                <a:gd name="connsiteX7" fmla="*/ 0 w 1230312"/>
                <a:gd name="connsiteY7" fmla="*/ 664368 h 738187"/>
                <a:gd name="connsiteX8" fmla="*/ 0 w 1230312"/>
                <a:gd name="connsiteY8" fmla="*/ 73819 h 73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0312" h="738187">
                  <a:moveTo>
                    <a:pt x="0" y="73819"/>
                  </a:moveTo>
                  <a:cubicBezTo>
                    <a:pt x="0" y="33050"/>
                    <a:pt x="33050" y="0"/>
                    <a:pt x="73819" y="0"/>
                  </a:cubicBezTo>
                  <a:lnTo>
                    <a:pt x="1156493" y="0"/>
                  </a:lnTo>
                  <a:cubicBezTo>
                    <a:pt x="1197262" y="0"/>
                    <a:pt x="1230312" y="33050"/>
                    <a:pt x="1230312" y="73819"/>
                  </a:cubicBezTo>
                  <a:lnTo>
                    <a:pt x="1230312" y="664368"/>
                  </a:lnTo>
                  <a:cubicBezTo>
                    <a:pt x="1230312" y="705137"/>
                    <a:pt x="1197262" y="738187"/>
                    <a:pt x="1156493" y="738187"/>
                  </a:cubicBezTo>
                  <a:lnTo>
                    <a:pt x="73819" y="738187"/>
                  </a:lnTo>
                  <a:cubicBezTo>
                    <a:pt x="33050" y="738187"/>
                    <a:pt x="0" y="705137"/>
                    <a:pt x="0" y="664368"/>
                  </a:cubicBezTo>
                  <a:lnTo>
                    <a:pt x="0" y="73819"/>
                  </a:lnTo>
                  <a:close/>
                </a:path>
              </a:pathLst>
            </a:custGeom>
            <a:solidFill>
              <a:srgbClr val="FF0000"/>
            </a:solidFill>
          </p:spPr>
          <p:style>
            <a:lnRef idx="2">
              <a:schemeClr val="lt1">
                <a:hueOff val="0"/>
                <a:satOff val="0"/>
                <a:lumOff val="0"/>
                <a:alphaOff val="0"/>
              </a:schemeClr>
            </a:lnRef>
            <a:fillRef idx="1">
              <a:schemeClr val="accent1">
                <a:shade val="50000"/>
                <a:hueOff val="160997"/>
                <a:satOff val="-3921"/>
                <a:lumOff val="17158"/>
                <a:alphaOff val="0"/>
              </a:schemeClr>
            </a:fillRef>
            <a:effectRef idx="0">
              <a:schemeClr val="accent1">
                <a:shade val="50000"/>
                <a:hueOff val="160997"/>
                <a:satOff val="-3921"/>
                <a:lumOff val="17158"/>
                <a:alphaOff val="0"/>
              </a:schemeClr>
            </a:effectRef>
            <a:fontRef idx="minor">
              <a:schemeClr val="lt1"/>
            </a:fontRef>
          </p:style>
          <p:txBody>
            <a:bodyPr spcFirstLastPara="0" vert="horz" wrap="square" lIns="90201" tIns="90201" rIns="90201" bIns="90201" numCol="1" spcCol="1270" anchor="ctr" anchorCtr="0">
              <a:noAutofit/>
            </a:bodyPr>
            <a:lstStyle/>
            <a:p>
              <a:pPr marL="0" lvl="0" indent="0" algn="ctr" defTabSz="800100">
                <a:lnSpc>
                  <a:spcPct val="90000"/>
                </a:lnSpc>
                <a:spcBef>
                  <a:spcPct val="0"/>
                </a:spcBef>
                <a:spcAft>
                  <a:spcPct val="35000"/>
                </a:spcAft>
                <a:buNone/>
              </a:pPr>
              <a:r>
                <a:rPr lang="tr-TR" sz="1100" kern="1200" dirty="0">
                  <a:latin typeface="Myriad Pro" panose="020B0503030403020204" pitchFamily="34" charset="0"/>
                </a:rPr>
                <a:t>2 Standart</a:t>
              </a:r>
            </a:p>
          </p:txBody>
        </p:sp>
        <p:sp>
          <p:nvSpPr>
            <p:cNvPr id="57" name="Serbest Form: Şekil 56">
              <a:extLst>
                <a:ext uri="{FF2B5EF4-FFF2-40B4-BE49-F238E27FC236}">
                  <a16:creationId xmlns:a16="http://schemas.microsoft.com/office/drawing/2014/main" id="{82FE677C-5EDE-47B6-98EB-43840F84EDE1}"/>
                </a:ext>
              </a:extLst>
            </p:cNvPr>
            <p:cNvSpPr/>
            <p:nvPr/>
          </p:nvSpPr>
          <p:spPr>
            <a:xfrm>
              <a:off x="5021476" y="4928358"/>
              <a:ext cx="201342" cy="175721"/>
            </a:xfrm>
            <a:custGeom>
              <a:avLst/>
              <a:gdLst>
                <a:gd name="connsiteX0" fmla="*/ 0 w 260826"/>
                <a:gd name="connsiteY0" fmla="*/ 61023 h 305117"/>
                <a:gd name="connsiteX1" fmla="*/ 130413 w 260826"/>
                <a:gd name="connsiteY1" fmla="*/ 61023 h 305117"/>
                <a:gd name="connsiteX2" fmla="*/ 130413 w 260826"/>
                <a:gd name="connsiteY2" fmla="*/ 0 h 305117"/>
                <a:gd name="connsiteX3" fmla="*/ 260826 w 260826"/>
                <a:gd name="connsiteY3" fmla="*/ 152559 h 305117"/>
                <a:gd name="connsiteX4" fmla="*/ 130413 w 260826"/>
                <a:gd name="connsiteY4" fmla="*/ 305117 h 305117"/>
                <a:gd name="connsiteX5" fmla="*/ 130413 w 260826"/>
                <a:gd name="connsiteY5" fmla="*/ 244094 h 305117"/>
                <a:gd name="connsiteX6" fmla="*/ 0 w 260826"/>
                <a:gd name="connsiteY6" fmla="*/ 244094 h 305117"/>
                <a:gd name="connsiteX7" fmla="*/ 0 w 260826"/>
                <a:gd name="connsiteY7" fmla="*/ 61023 h 30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0826" h="305117">
                  <a:moveTo>
                    <a:pt x="0" y="61023"/>
                  </a:moveTo>
                  <a:lnTo>
                    <a:pt x="130413" y="61023"/>
                  </a:lnTo>
                  <a:lnTo>
                    <a:pt x="130413" y="0"/>
                  </a:lnTo>
                  <a:lnTo>
                    <a:pt x="260826" y="152559"/>
                  </a:lnTo>
                  <a:lnTo>
                    <a:pt x="130413" y="305117"/>
                  </a:lnTo>
                  <a:lnTo>
                    <a:pt x="130413" y="244094"/>
                  </a:lnTo>
                  <a:lnTo>
                    <a:pt x="0" y="244094"/>
                  </a:lnTo>
                  <a:lnTo>
                    <a:pt x="0" y="61023"/>
                  </a:lnTo>
                  <a:close/>
                </a:path>
              </a:pathLst>
            </a:custGeom>
          </p:spPr>
          <p:style>
            <a:lnRef idx="0">
              <a:schemeClr val="accent1">
                <a:shade val="90000"/>
                <a:hueOff val="207713"/>
                <a:satOff val="-4436"/>
                <a:lumOff val="16555"/>
                <a:alphaOff val="0"/>
              </a:schemeClr>
            </a:lnRef>
            <a:fillRef idx="1">
              <a:schemeClr val="accent1">
                <a:shade val="90000"/>
                <a:hueOff val="207713"/>
                <a:satOff val="-4436"/>
                <a:lumOff val="16555"/>
                <a:alphaOff val="0"/>
              </a:schemeClr>
            </a:fillRef>
            <a:effectRef idx="0">
              <a:schemeClr val="accent1">
                <a:shade val="90000"/>
                <a:hueOff val="207713"/>
                <a:satOff val="-4436"/>
                <a:lumOff val="16555"/>
                <a:alphaOff val="0"/>
              </a:schemeClr>
            </a:effectRef>
            <a:fontRef idx="minor">
              <a:schemeClr val="lt1"/>
            </a:fontRef>
          </p:style>
          <p:txBody>
            <a:bodyPr spcFirstLastPara="0" vert="horz" wrap="square" lIns="0" tIns="61023" rIns="78248" bIns="61023" numCol="1" spcCol="1270" anchor="ctr" anchorCtr="0">
              <a:noAutofit/>
            </a:bodyPr>
            <a:lstStyle/>
            <a:p>
              <a:pPr marL="0" lvl="0" indent="0" algn="ctr" defTabSz="533400">
                <a:lnSpc>
                  <a:spcPct val="90000"/>
                </a:lnSpc>
                <a:spcBef>
                  <a:spcPct val="0"/>
                </a:spcBef>
                <a:spcAft>
                  <a:spcPct val="35000"/>
                </a:spcAft>
                <a:buNone/>
              </a:pPr>
              <a:endParaRPr lang="tr-TR" sz="1100" kern="1200">
                <a:latin typeface="Myriad Pro" panose="020B0503030403020204" pitchFamily="34" charset="0"/>
              </a:endParaRPr>
            </a:p>
          </p:txBody>
        </p:sp>
      </p:grpSp>
      <p:grpSp>
        <p:nvGrpSpPr>
          <p:cNvPr id="58" name="Grup 57">
            <a:extLst>
              <a:ext uri="{FF2B5EF4-FFF2-40B4-BE49-F238E27FC236}">
                <a16:creationId xmlns:a16="http://schemas.microsoft.com/office/drawing/2014/main" id="{0545600E-E52D-4D25-9B59-046C6C3D2145}"/>
              </a:ext>
            </a:extLst>
          </p:cNvPr>
          <p:cNvGrpSpPr/>
          <p:nvPr/>
        </p:nvGrpSpPr>
        <p:grpSpPr>
          <a:xfrm>
            <a:off x="4908751" y="2156256"/>
            <a:ext cx="1322529" cy="3675201"/>
            <a:chOff x="5306392" y="1760648"/>
            <a:chExt cx="1246042" cy="3468137"/>
          </a:xfrm>
        </p:grpSpPr>
        <p:sp>
          <p:nvSpPr>
            <p:cNvPr id="59" name="Serbest Form: Şekil 58">
              <a:extLst>
                <a:ext uri="{FF2B5EF4-FFF2-40B4-BE49-F238E27FC236}">
                  <a16:creationId xmlns:a16="http://schemas.microsoft.com/office/drawing/2014/main" id="{88DF52C5-CF82-4963-8DDC-F8E2D40D6042}"/>
                </a:ext>
              </a:extLst>
            </p:cNvPr>
            <p:cNvSpPr/>
            <p:nvPr/>
          </p:nvSpPr>
          <p:spPr>
            <a:xfrm>
              <a:off x="5306393" y="2341476"/>
              <a:ext cx="949726" cy="425133"/>
            </a:xfrm>
            <a:custGeom>
              <a:avLst/>
              <a:gdLst>
                <a:gd name="connsiteX0" fmla="*/ 0 w 1230312"/>
                <a:gd name="connsiteY0" fmla="*/ 73819 h 738187"/>
                <a:gd name="connsiteX1" fmla="*/ 73819 w 1230312"/>
                <a:gd name="connsiteY1" fmla="*/ 0 h 738187"/>
                <a:gd name="connsiteX2" fmla="*/ 1156493 w 1230312"/>
                <a:gd name="connsiteY2" fmla="*/ 0 h 738187"/>
                <a:gd name="connsiteX3" fmla="*/ 1230312 w 1230312"/>
                <a:gd name="connsiteY3" fmla="*/ 73819 h 738187"/>
                <a:gd name="connsiteX4" fmla="*/ 1230312 w 1230312"/>
                <a:gd name="connsiteY4" fmla="*/ 664368 h 738187"/>
                <a:gd name="connsiteX5" fmla="*/ 1156493 w 1230312"/>
                <a:gd name="connsiteY5" fmla="*/ 738187 h 738187"/>
                <a:gd name="connsiteX6" fmla="*/ 73819 w 1230312"/>
                <a:gd name="connsiteY6" fmla="*/ 738187 h 738187"/>
                <a:gd name="connsiteX7" fmla="*/ 0 w 1230312"/>
                <a:gd name="connsiteY7" fmla="*/ 664368 h 738187"/>
                <a:gd name="connsiteX8" fmla="*/ 0 w 1230312"/>
                <a:gd name="connsiteY8" fmla="*/ 73819 h 73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0312" h="738187">
                  <a:moveTo>
                    <a:pt x="0" y="73819"/>
                  </a:moveTo>
                  <a:cubicBezTo>
                    <a:pt x="0" y="33050"/>
                    <a:pt x="33050" y="0"/>
                    <a:pt x="73819" y="0"/>
                  </a:cubicBezTo>
                  <a:lnTo>
                    <a:pt x="1156493" y="0"/>
                  </a:lnTo>
                  <a:cubicBezTo>
                    <a:pt x="1197262" y="0"/>
                    <a:pt x="1230312" y="33050"/>
                    <a:pt x="1230312" y="73819"/>
                  </a:cubicBezTo>
                  <a:lnTo>
                    <a:pt x="1230312" y="664368"/>
                  </a:lnTo>
                  <a:cubicBezTo>
                    <a:pt x="1230312" y="705137"/>
                    <a:pt x="1197262" y="738187"/>
                    <a:pt x="1156493" y="738187"/>
                  </a:cubicBezTo>
                  <a:lnTo>
                    <a:pt x="73819" y="738187"/>
                  </a:lnTo>
                  <a:cubicBezTo>
                    <a:pt x="33050" y="738187"/>
                    <a:pt x="0" y="705137"/>
                    <a:pt x="0" y="664368"/>
                  </a:cubicBezTo>
                  <a:lnTo>
                    <a:pt x="0" y="73819"/>
                  </a:lnTo>
                  <a:close/>
                </a:path>
              </a:pathLst>
            </a:custGeom>
          </p:spPr>
          <p:style>
            <a:lnRef idx="2">
              <a:schemeClr val="lt1">
                <a:hueOff val="0"/>
                <a:satOff val="0"/>
                <a:lumOff val="0"/>
                <a:alphaOff val="0"/>
              </a:schemeClr>
            </a:lnRef>
            <a:fillRef idx="1">
              <a:schemeClr val="accent1">
                <a:shade val="50000"/>
                <a:hueOff val="321995"/>
                <a:satOff val="-7842"/>
                <a:lumOff val="34317"/>
                <a:alphaOff val="0"/>
              </a:schemeClr>
            </a:fillRef>
            <a:effectRef idx="0">
              <a:schemeClr val="accent1">
                <a:shade val="50000"/>
                <a:hueOff val="321995"/>
                <a:satOff val="-7842"/>
                <a:lumOff val="34317"/>
                <a:alphaOff val="0"/>
              </a:schemeClr>
            </a:effectRef>
            <a:fontRef idx="minor">
              <a:schemeClr val="lt1"/>
            </a:fontRef>
          </p:style>
          <p:txBody>
            <a:bodyPr spcFirstLastPara="0" vert="horz" wrap="square" lIns="90201" tIns="90201" rIns="90201" bIns="90201" numCol="1" spcCol="1270" anchor="ctr" anchorCtr="0">
              <a:noAutofit/>
            </a:bodyPr>
            <a:lstStyle/>
            <a:p>
              <a:pPr marL="0" lvl="0" indent="0" algn="ctr" defTabSz="800100">
                <a:lnSpc>
                  <a:spcPct val="90000"/>
                </a:lnSpc>
                <a:spcBef>
                  <a:spcPct val="0"/>
                </a:spcBef>
                <a:spcAft>
                  <a:spcPct val="35000"/>
                </a:spcAft>
                <a:buNone/>
              </a:pPr>
              <a:r>
                <a:rPr lang="tr-TR" sz="1100" kern="1200" dirty="0">
                  <a:solidFill>
                    <a:schemeClr val="tx1"/>
                  </a:solidFill>
                  <a:latin typeface="Myriad Pro" panose="020B0503030403020204" pitchFamily="34" charset="0"/>
                </a:rPr>
                <a:t>26 Genel Şart</a:t>
              </a:r>
            </a:p>
          </p:txBody>
        </p:sp>
        <p:sp>
          <p:nvSpPr>
            <p:cNvPr id="60" name="Serbest Form: Şekil 59">
              <a:extLst>
                <a:ext uri="{FF2B5EF4-FFF2-40B4-BE49-F238E27FC236}">
                  <a16:creationId xmlns:a16="http://schemas.microsoft.com/office/drawing/2014/main" id="{4D664B05-BBF5-4050-9184-0B0DAE6F4F7A}"/>
                </a:ext>
              </a:extLst>
            </p:cNvPr>
            <p:cNvSpPr/>
            <p:nvPr/>
          </p:nvSpPr>
          <p:spPr>
            <a:xfrm>
              <a:off x="6351092" y="2466182"/>
              <a:ext cx="201342" cy="175722"/>
            </a:xfrm>
            <a:custGeom>
              <a:avLst/>
              <a:gdLst>
                <a:gd name="connsiteX0" fmla="*/ 0 w 260826"/>
                <a:gd name="connsiteY0" fmla="*/ 61023 h 305117"/>
                <a:gd name="connsiteX1" fmla="*/ 130413 w 260826"/>
                <a:gd name="connsiteY1" fmla="*/ 61023 h 305117"/>
                <a:gd name="connsiteX2" fmla="*/ 130413 w 260826"/>
                <a:gd name="connsiteY2" fmla="*/ 0 h 305117"/>
                <a:gd name="connsiteX3" fmla="*/ 260826 w 260826"/>
                <a:gd name="connsiteY3" fmla="*/ 152559 h 305117"/>
                <a:gd name="connsiteX4" fmla="*/ 130413 w 260826"/>
                <a:gd name="connsiteY4" fmla="*/ 305117 h 305117"/>
                <a:gd name="connsiteX5" fmla="*/ 130413 w 260826"/>
                <a:gd name="connsiteY5" fmla="*/ 244094 h 305117"/>
                <a:gd name="connsiteX6" fmla="*/ 0 w 260826"/>
                <a:gd name="connsiteY6" fmla="*/ 244094 h 305117"/>
                <a:gd name="connsiteX7" fmla="*/ 0 w 260826"/>
                <a:gd name="connsiteY7" fmla="*/ 61023 h 30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0826" h="305117">
                  <a:moveTo>
                    <a:pt x="0" y="61023"/>
                  </a:moveTo>
                  <a:lnTo>
                    <a:pt x="130413" y="61023"/>
                  </a:lnTo>
                  <a:lnTo>
                    <a:pt x="130413" y="0"/>
                  </a:lnTo>
                  <a:lnTo>
                    <a:pt x="260826" y="152559"/>
                  </a:lnTo>
                  <a:lnTo>
                    <a:pt x="130413" y="305117"/>
                  </a:lnTo>
                  <a:lnTo>
                    <a:pt x="130413" y="244094"/>
                  </a:lnTo>
                  <a:lnTo>
                    <a:pt x="0" y="244094"/>
                  </a:lnTo>
                  <a:lnTo>
                    <a:pt x="0" y="61023"/>
                  </a:lnTo>
                  <a:close/>
                </a:path>
              </a:pathLst>
            </a:custGeom>
          </p:spPr>
          <p:style>
            <a:lnRef idx="0">
              <a:schemeClr val="accent1">
                <a:shade val="90000"/>
                <a:hueOff val="415426"/>
                <a:satOff val="-8871"/>
                <a:lumOff val="33109"/>
                <a:alphaOff val="0"/>
              </a:schemeClr>
            </a:lnRef>
            <a:fillRef idx="1">
              <a:schemeClr val="accent1">
                <a:shade val="90000"/>
                <a:hueOff val="415426"/>
                <a:satOff val="-8871"/>
                <a:lumOff val="33109"/>
                <a:alphaOff val="0"/>
              </a:schemeClr>
            </a:fillRef>
            <a:effectRef idx="0">
              <a:schemeClr val="accent1">
                <a:shade val="90000"/>
                <a:hueOff val="415426"/>
                <a:satOff val="-8871"/>
                <a:lumOff val="33109"/>
                <a:alphaOff val="0"/>
              </a:schemeClr>
            </a:effectRef>
            <a:fontRef idx="minor">
              <a:schemeClr val="lt1"/>
            </a:fontRef>
          </p:style>
          <p:txBody>
            <a:bodyPr spcFirstLastPara="0" vert="horz" wrap="square" lIns="0" tIns="61023" rIns="78248" bIns="61023" numCol="1" spcCol="1270" anchor="ctr" anchorCtr="0">
              <a:noAutofit/>
            </a:bodyPr>
            <a:lstStyle/>
            <a:p>
              <a:pPr marL="0" lvl="0" indent="0" algn="ctr" defTabSz="533400">
                <a:lnSpc>
                  <a:spcPct val="90000"/>
                </a:lnSpc>
                <a:spcBef>
                  <a:spcPct val="0"/>
                </a:spcBef>
                <a:spcAft>
                  <a:spcPct val="35000"/>
                </a:spcAft>
                <a:buNone/>
              </a:pPr>
              <a:endParaRPr lang="tr-TR" sz="1100" kern="1200">
                <a:latin typeface="Myriad Pro" panose="020B0503030403020204" pitchFamily="34" charset="0"/>
              </a:endParaRPr>
            </a:p>
          </p:txBody>
        </p:sp>
        <p:sp>
          <p:nvSpPr>
            <p:cNvPr id="61" name="Serbest Form: Şekil 60">
              <a:extLst>
                <a:ext uri="{FF2B5EF4-FFF2-40B4-BE49-F238E27FC236}">
                  <a16:creationId xmlns:a16="http://schemas.microsoft.com/office/drawing/2014/main" id="{000218C3-A0D1-4E4A-B234-91A70F154738}"/>
                </a:ext>
              </a:extLst>
            </p:cNvPr>
            <p:cNvSpPr/>
            <p:nvPr/>
          </p:nvSpPr>
          <p:spPr>
            <a:xfrm>
              <a:off x="5306392" y="1760648"/>
              <a:ext cx="949725" cy="501329"/>
            </a:xfrm>
            <a:custGeom>
              <a:avLst/>
              <a:gdLst>
                <a:gd name="connsiteX0" fmla="*/ 0 w 1230312"/>
                <a:gd name="connsiteY0" fmla="*/ 73819 h 738187"/>
                <a:gd name="connsiteX1" fmla="*/ 73819 w 1230312"/>
                <a:gd name="connsiteY1" fmla="*/ 0 h 738187"/>
                <a:gd name="connsiteX2" fmla="*/ 1156493 w 1230312"/>
                <a:gd name="connsiteY2" fmla="*/ 0 h 738187"/>
                <a:gd name="connsiteX3" fmla="*/ 1230312 w 1230312"/>
                <a:gd name="connsiteY3" fmla="*/ 73819 h 738187"/>
                <a:gd name="connsiteX4" fmla="*/ 1230312 w 1230312"/>
                <a:gd name="connsiteY4" fmla="*/ 664368 h 738187"/>
                <a:gd name="connsiteX5" fmla="*/ 1156493 w 1230312"/>
                <a:gd name="connsiteY5" fmla="*/ 738187 h 738187"/>
                <a:gd name="connsiteX6" fmla="*/ 73819 w 1230312"/>
                <a:gd name="connsiteY6" fmla="*/ 738187 h 738187"/>
                <a:gd name="connsiteX7" fmla="*/ 0 w 1230312"/>
                <a:gd name="connsiteY7" fmla="*/ 664368 h 738187"/>
                <a:gd name="connsiteX8" fmla="*/ 0 w 1230312"/>
                <a:gd name="connsiteY8" fmla="*/ 73819 h 73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0312" h="738187">
                  <a:moveTo>
                    <a:pt x="0" y="73819"/>
                  </a:moveTo>
                  <a:cubicBezTo>
                    <a:pt x="0" y="33050"/>
                    <a:pt x="33050" y="0"/>
                    <a:pt x="73819" y="0"/>
                  </a:cubicBezTo>
                  <a:lnTo>
                    <a:pt x="1156493" y="0"/>
                  </a:lnTo>
                  <a:cubicBezTo>
                    <a:pt x="1197262" y="0"/>
                    <a:pt x="1230312" y="33050"/>
                    <a:pt x="1230312" y="73819"/>
                  </a:cubicBezTo>
                  <a:lnTo>
                    <a:pt x="1230312" y="664368"/>
                  </a:lnTo>
                  <a:cubicBezTo>
                    <a:pt x="1230312" y="705137"/>
                    <a:pt x="1197262" y="738187"/>
                    <a:pt x="1156493" y="738187"/>
                  </a:cubicBezTo>
                  <a:lnTo>
                    <a:pt x="73819" y="738187"/>
                  </a:lnTo>
                  <a:cubicBezTo>
                    <a:pt x="33050" y="738187"/>
                    <a:pt x="0" y="705137"/>
                    <a:pt x="0" y="664368"/>
                  </a:cubicBezTo>
                  <a:lnTo>
                    <a:pt x="0" y="73819"/>
                  </a:lnTo>
                  <a:close/>
                </a:path>
              </a:pathLst>
            </a:custGeom>
            <a:solidFill>
              <a:schemeClr val="bg1"/>
            </a:solidFill>
            <a:ln>
              <a:solidFill>
                <a:srgbClr val="002060"/>
              </a:solidFill>
            </a:ln>
          </p:spPr>
          <p:style>
            <a:lnRef idx="2">
              <a:schemeClr val="lt1">
                <a:hueOff val="0"/>
                <a:satOff val="0"/>
                <a:lumOff val="0"/>
                <a:alphaOff val="0"/>
              </a:schemeClr>
            </a:lnRef>
            <a:fillRef idx="1">
              <a:schemeClr val="accent1">
                <a:shade val="50000"/>
                <a:hueOff val="160997"/>
                <a:satOff val="-3921"/>
                <a:lumOff val="17158"/>
                <a:alphaOff val="0"/>
              </a:schemeClr>
            </a:fillRef>
            <a:effectRef idx="0">
              <a:schemeClr val="accent1">
                <a:shade val="50000"/>
                <a:hueOff val="160997"/>
                <a:satOff val="-3921"/>
                <a:lumOff val="17158"/>
                <a:alphaOff val="0"/>
              </a:schemeClr>
            </a:effectRef>
            <a:fontRef idx="minor">
              <a:schemeClr val="lt1"/>
            </a:fontRef>
          </p:style>
          <p:txBody>
            <a:bodyPr spcFirstLastPara="0" vert="horz" wrap="square" lIns="90201" tIns="90201" rIns="90201" bIns="90201" numCol="1" spcCol="1270" anchor="ctr" anchorCtr="0">
              <a:noAutofit/>
            </a:bodyPr>
            <a:lstStyle/>
            <a:p>
              <a:pPr marL="0" lvl="0" indent="0" algn="ctr" defTabSz="800100">
                <a:lnSpc>
                  <a:spcPct val="90000"/>
                </a:lnSpc>
                <a:spcBef>
                  <a:spcPct val="0"/>
                </a:spcBef>
                <a:spcAft>
                  <a:spcPct val="35000"/>
                </a:spcAft>
                <a:buNone/>
              </a:pPr>
              <a:r>
                <a:rPr lang="tr-TR" sz="1000" b="1" kern="1200" dirty="0">
                  <a:solidFill>
                    <a:schemeClr val="tx1"/>
                  </a:solidFill>
                  <a:latin typeface="Myriad Pro" panose="020B0503030403020204" pitchFamily="34" charset="0"/>
                </a:rPr>
                <a:t>79 Genel Şart</a:t>
              </a:r>
            </a:p>
          </p:txBody>
        </p:sp>
        <p:sp>
          <p:nvSpPr>
            <p:cNvPr id="62" name="Serbest Form: Şekil 61">
              <a:extLst>
                <a:ext uri="{FF2B5EF4-FFF2-40B4-BE49-F238E27FC236}">
                  <a16:creationId xmlns:a16="http://schemas.microsoft.com/office/drawing/2014/main" id="{0EBD8C34-B292-4C38-A9C6-3F396E0E7A98}"/>
                </a:ext>
              </a:extLst>
            </p:cNvPr>
            <p:cNvSpPr/>
            <p:nvPr/>
          </p:nvSpPr>
          <p:spPr>
            <a:xfrm>
              <a:off x="5306393" y="2949138"/>
              <a:ext cx="949726" cy="425133"/>
            </a:xfrm>
            <a:custGeom>
              <a:avLst/>
              <a:gdLst>
                <a:gd name="connsiteX0" fmla="*/ 0 w 1230312"/>
                <a:gd name="connsiteY0" fmla="*/ 73819 h 738187"/>
                <a:gd name="connsiteX1" fmla="*/ 73819 w 1230312"/>
                <a:gd name="connsiteY1" fmla="*/ 0 h 738187"/>
                <a:gd name="connsiteX2" fmla="*/ 1156493 w 1230312"/>
                <a:gd name="connsiteY2" fmla="*/ 0 h 738187"/>
                <a:gd name="connsiteX3" fmla="*/ 1230312 w 1230312"/>
                <a:gd name="connsiteY3" fmla="*/ 73819 h 738187"/>
                <a:gd name="connsiteX4" fmla="*/ 1230312 w 1230312"/>
                <a:gd name="connsiteY4" fmla="*/ 664368 h 738187"/>
                <a:gd name="connsiteX5" fmla="*/ 1156493 w 1230312"/>
                <a:gd name="connsiteY5" fmla="*/ 738187 h 738187"/>
                <a:gd name="connsiteX6" fmla="*/ 73819 w 1230312"/>
                <a:gd name="connsiteY6" fmla="*/ 738187 h 738187"/>
                <a:gd name="connsiteX7" fmla="*/ 0 w 1230312"/>
                <a:gd name="connsiteY7" fmla="*/ 664368 h 738187"/>
                <a:gd name="connsiteX8" fmla="*/ 0 w 1230312"/>
                <a:gd name="connsiteY8" fmla="*/ 73819 h 73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0312" h="738187">
                  <a:moveTo>
                    <a:pt x="0" y="73819"/>
                  </a:moveTo>
                  <a:cubicBezTo>
                    <a:pt x="0" y="33050"/>
                    <a:pt x="33050" y="0"/>
                    <a:pt x="73819" y="0"/>
                  </a:cubicBezTo>
                  <a:lnTo>
                    <a:pt x="1156493" y="0"/>
                  </a:lnTo>
                  <a:cubicBezTo>
                    <a:pt x="1197262" y="0"/>
                    <a:pt x="1230312" y="33050"/>
                    <a:pt x="1230312" y="73819"/>
                  </a:cubicBezTo>
                  <a:lnTo>
                    <a:pt x="1230312" y="664368"/>
                  </a:lnTo>
                  <a:cubicBezTo>
                    <a:pt x="1230312" y="705137"/>
                    <a:pt x="1197262" y="738187"/>
                    <a:pt x="1156493" y="738187"/>
                  </a:cubicBezTo>
                  <a:lnTo>
                    <a:pt x="73819" y="738187"/>
                  </a:lnTo>
                  <a:cubicBezTo>
                    <a:pt x="33050" y="738187"/>
                    <a:pt x="0" y="705137"/>
                    <a:pt x="0" y="664368"/>
                  </a:cubicBezTo>
                  <a:lnTo>
                    <a:pt x="0" y="73819"/>
                  </a:lnTo>
                  <a:close/>
                </a:path>
              </a:pathLst>
            </a:custGeom>
            <a:solidFill>
              <a:schemeClr val="tx1">
                <a:lumMod val="65000"/>
                <a:lumOff val="35000"/>
              </a:schemeClr>
            </a:solidFill>
          </p:spPr>
          <p:style>
            <a:lnRef idx="2">
              <a:schemeClr val="lt1">
                <a:hueOff val="0"/>
                <a:satOff val="0"/>
                <a:lumOff val="0"/>
                <a:alphaOff val="0"/>
              </a:schemeClr>
            </a:lnRef>
            <a:fillRef idx="1">
              <a:schemeClr val="accent1">
                <a:shade val="50000"/>
                <a:hueOff val="321995"/>
                <a:satOff val="-7842"/>
                <a:lumOff val="34317"/>
                <a:alphaOff val="0"/>
              </a:schemeClr>
            </a:fillRef>
            <a:effectRef idx="0">
              <a:schemeClr val="accent1">
                <a:shade val="50000"/>
                <a:hueOff val="321995"/>
                <a:satOff val="-7842"/>
                <a:lumOff val="34317"/>
                <a:alphaOff val="0"/>
              </a:schemeClr>
            </a:effectRef>
            <a:fontRef idx="minor">
              <a:schemeClr val="lt1"/>
            </a:fontRef>
          </p:style>
          <p:txBody>
            <a:bodyPr spcFirstLastPara="0" vert="horz" wrap="square" lIns="90201" tIns="90201" rIns="90201" bIns="90201" numCol="1" spcCol="1270" anchor="ctr" anchorCtr="0">
              <a:noAutofit/>
            </a:bodyPr>
            <a:lstStyle/>
            <a:p>
              <a:pPr marL="0" lvl="0" indent="0" algn="ctr" defTabSz="800100">
                <a:lnSpc>
                  <a:spcPct val="90000"/>
                </a:lnSpc>
                <a:spcBef>
                  <a:spcPct val="0"/>
                </a:spcBef>
                <a:spcAft>
                  <a:spcPct val="35000"/>
                </a:spcAft>
                <a:buNone/>
              </a:pPr>
              <a:r>
                <a:rPr lang="tr-TR" sz="1100" kern="1200" dirty="0">
                  <a:latin typeface="Myriad Pro" panose="020B0503030403020204" pitchFamily="34" charset="0"/>
                </a:rPr>
                <a:t>9 Genel Şart</a:t>
              </a:r>
            </a:p>
          </p:txBody>
        </p:sp>
        <p:sp>
          <p:nvSpPr>
            <p:cNvPr id="63" name="Serbest Form: Şekil 62">
              <a:extLst>
                <a:ext uri="{FF2B5EF4-FFF2-40B4-BE49-F238E27FC236}">
                  <a16:creationId xmlns:a16="http://schemas.microsoft.com/office/drawing/2014/main" id="{A24CEEF0-FF9A-4BA6-A4DC-5EF82D29EE31}"/>
                </a:ext>
              </a:extLst>
            </p:cNvPr>
            <p:cNvSpPr/>
            <p:nvPr/>
          </p:nvSpPr>
          <p:spPr>
            <a:xfrm>
              <a:off x="6351092" y="3073844"/>
              <a:ext cx="201342" cy="175721"/>
            </a:xfrm>
            <a:custGeom>
              <a:avLst/>
              <a:gdLst>
                <a:gd name="connsiteX0" fmla="*/ 0 w 260826"/>
                <a:gd name="connsiteY0" fmla="*/ 61023 h 305117"/>
                <a:gd name="connsiteX1" fmla="*/ 130413 w 260826"/>
                <a:gd name="connsiteY1" fmla="*/ 61023 h 305117"/>
                <a:gd name="connsiteX2" fmla="*/ 130413 w 260826"/>
                <a:gd name="connsiteY2" fmla="*/ 0 h 305117"/>
                <a:gd name="connsiteX3" fmla="*/ 260826 w 260826"/>
                <a:gd name="connsiteY3" fmla="*/ 152559 h 305117"/>
                <a:gd name="connsiteX4" fmla="*/ 130413 w 260826"/>
                <a:gd name="connsiteY4" fmla="*/ 305117 h 305117"/>
                <a:gd name="connsiteX5" fmla="*/ 130413 w 260826"/>
                <a:gd name="connsiteY5" fmla="*/ 244094 h 305117"/>
                <a:gd name="connsiteX6" fmla="*/ 0 w 260826"/>
                <a:gd name="connsiteY6" fmla="*/ 244094 h 305117"/>
                <a:gd name="connsiteX7" fmla="*/ 0 w 260826"/>
                <a:gd name="connsiteY7" fmla="*/ 61023 h 30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0826" h="305117">
                  <a:moveTo>
                    <a:pt x="0" y="61023"/>
                  </a:moveTo>
                  <a:lnTo>
                    <a:pt x="130413" y="61023"/>
                  </a:lnTo>
                  <a:lnTo>
                    <a:pt x="130413" y="0"/>
                  </a:lnTo>
                  <a:lnTo>
                    <a:pt x="260826" y="152559"/>
                  </a:lnTo>
                  <a:lnTo>
                    <a:pt x="130413" y="305117"/>
                  </a:lnTo>
                  <a:lnTo>
                    <a:pt x="130413" y="244094"/>
                  </a:lnTo>
                  <a:lnTo>
                    <a:pt x="0" y="244094"/>
                  </a:lnTo>
                  <a:lnTo>
                    <a:pt x="0" y="61023"/>
                  </a:lnTo>
                  <a:close/>
                </a:path>
              </a:pathLst>
            </a:custGeom>
          </p:spPr>
          <p:style>
            <a:lnRef idx="0">
              <a:schemeClr val="accent1">
                <a:shade val="90000"/>
                <a:hueOff val="415426"/>
                <a:satOff val="-8871"/>
                <a:lumOff val="33109"/>
                <a:alphaOff val="0"/>
              </a:schemeClr>
            </a:lnRef>
            <a:fillRef idx="1">
              <a:schemeClr val="accent1">
                <a:shade val="90000"/>
                <a:hueOff val="415426"/>
                <a:satOff val="-8871"/>
                <a:lumOff val="33109"/>
                <a:alphaOff val="0"/>
              </a:schemeClr>
            </a:fillRef>
            <a:effectRef idx="0">
              <a:schemeClr val="accent1">
                <a:shade val="90000"/>
                <a:hueOff val="415426"/>
                <a:satOff val="-8871"/>
                <a:lumOff val="33109"/>
                <a:alphaOff val="0"/>
              </a:schemeClr>
            </a:effectRef>
            <a:fontRef idx="minor">
              <a:schemeClr val="lt1"/>
            </a:fontRef>
          </p:style>
          <p:txBody>
            <a:bodyPr spcFirstLastPara="0" vert="horz" wrap="square" lIns="0" tIns="61023" rIns="78248" bIns="61023" numCol="1" spcCol="1270" anchor="ctr" anchorCtr="0">
              <a:noAutofit/>
            </a:bodyPr>
            <a:lstStyle/>
            <a:p>
              <a:pPr marL="0" lvl="0" indent="0" algn="ctr" defTabSz="533400">
                <a:lnSpc>
                  <a:spcPct val="90000"/>
                </a:lnSpc>
                <a:spcBef>
                  <a:spcPct val="0"/>
                </a:spcBef>
                <a:spcAft>
                  <a:spcPct val="35000"/>
                </a:spcAft>
                <a:buNone/>
              </a:pPr>
              <a:endParaRPr lang="tr-TR" sz="1100" kern="1200">
                <a:latin typeface="Myriad Pro" panose="020B0503030403020204" pitchFamily="34" charset="0"/>
              </a:endParaRPr>
            </a:p>
          </p:txBody>
        </p:sp>
        <p:sp>
          <p:nvSpPr>
            <p:cNvPr id="64" name="Serbest Form: Şekil 63">
              <a:extLst>
                <a:ext uri="{FF2B5EF4-FFF2-40B4-BE49-F238E27FC236}">
                  <a16:creationId xmlns:a16="http://schemas.microsoft.com/office/drawing/2014/main" id="{90DD683A-4FF3-4F4A-9B4E-F7B374AFDBCE}"/>
                </a:ext>
              </a:extLst>
            </p:cNvPr>
            <p:cNvSpPr/>
            <p:nvPr/>
          </p:nvSpPr>
          <p:spPr>
            <a:xfrm>
              <a:off x="5306393" y="3591039"/>
              <a:ext cx="949726" cy="425133"/>
            </a:xfrm>
            <a:custGeom>
              <a:avLst/>
              <a:gdLst>
                <a:gd name="connsiteX0" fmla="*/ 0 w 1230312"/>
                <a:gd name="connsiteY0" fmla="*/ 73819 h 738187"/>
                <a:gd name="connsiteX1" fmla="*/ 73819 w 1230312"/>
                <a:gd name="connsiteY1" fmla="*/ 0 h 738187"/>
                <a:gd name="connsiteX2" fmla="*/ 1156493 w 1230312"/>
                <a:gd name="connsiteY2" fmla="*/ 0 h 738187"/>
                <a:gd name="connsiteX3" fmla="*/ 1230312 w 1230312"/>
                <a:gd name="connsiteY3" fmla="*/ 73819 h 738187"/>
                <a:gd name="connsiteX4" fmla="*/ 1230312 w 1230312"/>
                <a:gd name="connsiteY4" fmla="*/ 664368 h 738187"/>
                <a:gd name="connsiteX5" fmla="*/ 1156493 w 1230312"/>
                <a:gd name="connsiteY5" fmla="*/ 738187 h 738187"/>
                <a:gd name="connsiteX6" fmla="*/ 73819 w 1230312"/>
                <a:gd name="connsiteY6" fmla="*/ 738187 h 738187"/>
                <a:gd name="connsiteX7" fmla="*/ 0 w 1230312"/>
                <a:gd name="connsiteY7" fmla="*/ 664368 h 738187"/>
                <a:gd name="connsiteX8" fmla="*/ 0 w 1230312"/>
                <a:gd name="connsiteY8" fmla="*/ 73819 h 73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0312" h="738187">
                  <a:moveTo>
                    <a:pt x="0" y="73819"/>
                  </a:moveTo>
                  <a:cubicBezTo>
                    <a:pt x="0" y="33050"/>
                    <a:pt x="33050" y="0"/>
                    <a:pt x="73819" y="0"/>
                  </a:cubicBezTo>
                  <a:lnTo>
                    <a:pt x="1156493" y="0"/>
                  </a:lnTo>
                  <a:cubicBezTo>
                    <a:pt x="1197262" y="0"/>
                    <a:pt x="1230312" y="33050"/>
                    <a:pt x="1230312" y="73819"/>
                  </a:cubicBezTo>
                  <a:lnTo>
                    <a:pt x="1230312" y="664368"/>
                  </a:lnTo>
                  <a:cubicBezTo>
                    <a:pt x="1230312" y="705137"/>
                    <a:pt x="1197262" y="738187"/>
                    <a:pt x="1156493" y="738187"/>
                  </a:cubicBezTo>
                  <a:lnTo>
                    <a:pt x="73819" y="738187"/>
                  </a:lnTo>
                  <a:cubicBezTo>
                    <a:pt x="33050" y="738187"/>
                    <a:pt x="0" y="705137"/>
                    <a:pt x="0" y="664368"/>
                  </a:cubicBezTo>
                  <a:lnTo>
                    <a:pt x="0" y="73819"/>
                  </a:lnTo>
                  <a:close/>
                </a:path>
              </a:pathLst>
            </a:custGeom>
            <a:solidFill>
              <a:schemeClr val="accent2">
                <a:lumMod val="60000"/>
                <a:lumOff val="40000"/>
              </a:schemeClr>
            </a:solidFill>
          </p:spPr>
          <p:style>
            <a:lnRef idx="2">
              <a:schemeClr val="lt1">
                <a:hueOff val="0"/>
                <a:satOff val="0"/>
                <a:lumOff val="0"/>
                <a:alphaOff val="0"/>
              </a:schemeClr>
            </a:lnRef>
            <a:fillRef idx="1">
              <a:schemeClr val="accent1">
                <a:shade val="50000"/>
                <a:hueOff val="321995"/>
                <a:satOff val="-7842"/>
                <a:lumOff val="34317"/>
                <a:alphaOff val="0"/>
              </a:schemeClr>
            </a:fillRef>
            <a:effectRef idx="0">
              <a:schemeClr val="accent1">
                <a:shade val="50000"/>
                <a:hueOff val="321995"/>
                <a:satOff val="-7842"/>
                <a:lumOff val="34317"/>
                <a:alphaOff val="0"/>
              </a:schemeClr>
            </a:effectRef>
            <a:fontRef idx="minor">
              <a:schemeClr val="lt1"/>
            </a:fontRef>
          </p:style>
          <p:txBody>
            <a:bodyPr spcFirstLastPara="0" vert="horz" wrap="square" lIns="90201" tIns="90201" rIns="90201" bIns="90201" numCol="1" spcCol="1270" anchor="ctr" anchorCtr="0">
              <a:noAutofit/>
            </a:bodyPr>
            <a:lstStyle/>
            <a:p>
              <a:pPr marL="0" lvl="0" indent="0" algn="ctr" defTabSz="800100">
                <a:lnSpc>
                  <a:spcPct val="90000"/>
                </a:lnSpc>
                <a:spcBef>
                  <a:spcPct val="0"/>
                </a:spcBef>
                <a:spcAft>
                  <a:spcPct val="35000"/>
                </a:spcAft>
                <a:buNone/>
              </a:pPr>
              <a:r>
                <a:rPr lang="tr-TR" sz="1100" kern="1200" dirty="0">
                  <a:solidFill>
                    <a:schemeClr val="tx1"/>
                  </a:solidFill>
                  <a:latin typeface="Myriad Pro" panose="020B0503030403020204" pitchFamily="34" charset="0"/>
                </a:rPr>
                <a:t>17 Genel Şart</a:t>
              </a:r>
            </a:p>
          </p:txBody>
        </p:sp>
        <p:sp>
          <p:nvSpPr>
            <p:cNvPr id="65" name="Serbest Form: Şekil 64">
              <a:extLst>
                <a:ext uri="{FF2B5EF4-FFF2-40B4-BE49-F238E27FC236}">
                  <a16:creationId xmlns:a16="http://schemas.microsoft.com/office/drawing/2014/main" id="{D107F1A3-F556-437F-B15F-D76CAF55514A}"/>
                </a:ext>
              </a:extLst>
            </p:cNvPr>
            <p:cNvSpPr/>
            <p:nvPr/>
          </p:nvSpPr>
          <p:spPr>
            <a:xfrm>
              <a:off x="6351092" y="3715745"/>
              <a:ext cx="201342" cy="175721"/>
            </a:xfrm>
            <a:custGeom>
              <a:avLst/>
              <a:gdLst>
                <a:gd name="connsiteX0" fmla="*/ 0 w 260826"/>
                <a:gd name="connsiteY0" fmla="*/ 61023 h 305117"/>
                <a:gd name="connsiteX1" fmla="*/ 130413 w 260826"/>
                <a:gd name="connsiteY1" fmla="*/ 61023 h 305117"/>
                <a:gd name="connsiteX2" fmla="*/ 130413 w 260826"/>
                <a:gd name="connsiteY2" fmla="*/ 0 h 305117"/>
                <a:gd name="connsiteX3" fmla="*/ 260826 w 260826"/>
                <a:gd name="connsiteY3" fmla="*/ 152559 h 305117"/>
                <a:gd name="connsiteX4" fmla="*/ 130413 w 260826"/>
                <a:gd name="connsiteY4" fmla="*/ 305117 h 305117"/>
                <a:gd name="connsiteX5" fmla="*/ 130413 w 260826"/>
                <a:gd name="connsiteY5" fmla="*/ 244094 h 305117"/>
                <a:gd name="connsiteX6" fmla="*/ 0 w 260826"/>
                <a:gd name="connsiteY6" fmla="*/ 244094 h 305117"/>
                <a:gd name="connsiteX7" fmla="*/ 0 w 260826"/>
                <a:gd name="connsiteY7" fmla="*/ 61023 h 30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0826" h="305117">
                  <a:moveTo>
                    <a:pt x="0" y="61023"/>
                  </a:moveTo>
                  <a:lnTo>
                    <a:pt x="130413" y="61023"/>
                  </a:lnTo>
                  <a:lnTo>
                    <a:pt x="130413" y="0"/>
                  </a:lnTo>
                  <a:lnTo>
                    <a:pt x="260826" y="152559"/>
                  </a:lnTo>
                  <a:lnTo>
                    <a:pt x="130413" y="305117"/>
                  </a:lnTo>
                  <a:lnTo>
                    <a:pt x="130413" y="244094"/>
                  </a:lnTo>
                  <a:lnTo>
                    <a:pt x="0" y="244094"/>
                  </a:lnTo>
                  <a:lnTo>
                    <a:pt x="0" y="61023"/>
                  </a:lnTo>
                  <a:close/>
                </a:path>
              </a:pathLst>
            </a:custGeom>
          </p:spPr>
          <p:style>
            <a:lnRef idx="0">
              <a:schemeClr val="accent1">
                <a:shade val="90000"/>
                <a:hueOff val="415426"/>
                <a:satOff val="-8871"/>
                <a:lumOff val="33109"/>
                <a:alphaOff val="0"/>
              </a:schemeClr>
            </a:lnRef>
            <a:fillRef idx="1">
              <a:schemeClr val="accent1">
                <a:shade val="90000"/>
                <a:hueOff val="415426"/>
                <a:satOff val="-8871"/>
                <a:lumOff val="33109"/>
                <a:alphaOff val="0"/>
              </a:schemeClr>
            </a:fillRef>
            <a:effectRef idx="0">
              <a:schemeClr val="accent1">
                <a:shade val="90000"/>
                <a:hueOff val="415426"/>
                <a:satOff val="-8871"/>
                <a:lumOff val="33109"/>
                <a:alphaOff val="0"/>
              </a:schemeClr>
            </a:effectRef>
            <a:fontRef idx="minor">
              <a:schemeClr val="lt1"/>
            </a:fontRef>
          </p:style>
          <p:txBody>
            <a:bodyPr spcFirstLastPara="0" vert="horz" wrap="square" lIns="0" tIns="61023" rIns="78248" bIns="61023" numCol="1" spcCol="1270" anchor="ctr" anchorCtr="0">
              <a:noAutofit/>
            </a:bodyPr>
            <a:lstStyle/>
            <a:p>
              <a:pPr marL="0" lvl="0" indent="0" algn="ctr" defTabSz="533400">
                <a:lnSpc>
                  <a:spcPct val="90000"/>
                </a:lnSpc>
                <a:spcBef>
                  <a:spcPct val="0"/>
                </a:spcBef>
                <a:spcAft>
                  <a:spcPct val="35000"/>
                </a:spcAft>
                <a:buNone/>
              </a:pPr>
              <a:endParaRPr lang="tr-TR" sz="1100" kern="1200">
                <a:solidFill>
                  <a:schemeClr val="tx1"/>
                </a:solidFill>
                <a:latin typeface="Myriad Pro" panose="020B0503030403020204" pitchFamily="34" charset="0"/>
              </a:endParaRPr>
            </a:p>
          </p:txBody>
        </p:sp>
        <p:sp>
          <p:nvSpPr>
            <p:cNvPr id="66" name="Serbest Form: Şekil 65">
              <a:extLst>
                <a:ext uri="{FF2B5EF4-FFF2-40B4-BE49-F238E27FC236}">
                  <a16:creationId xmlns:a16="http://schemas.microsoft.com/office/drawing/2014/main" id="{5055320C-28DD-45D7-A91F-DF34D8785147}"/>
                </a:ext>
              </a:extLst>
            </p:cNvPr>
            <p:cNvSpPr/>
            <p:nvPr/>
          </p:nvSpPr>
          <p:spPr>
            <a:xfrm>
              <a:off x="5306393" y="4191069"/>
              <a:ext cx="949726" cy="425133"/>
            </a:xfrm>
            <a:custGeom>
              <a:avLst/>
              <a:gdLst>
                <a:gd name="connsiteX0" fmla="*/ 0 w 1230312"/>
                <a:gd name="connsiteY0" fmla="*/ 73819 h 738187"/>
                <a:gd name="connsiteX1" fmla="*/ 73819 w 1230312"/>
                <a:gd name="connsiteY1" fmla="*/ 0 h 738187"/>
                <a:gd name="connsiteX2" fmla="*/ 1156493 w 1230312"/>
                <a:gd name="connsiteY2" fmla="*/ 0 h 738187"/>
                <a:gd name="connsiteX3" fmla="*/ 1230312 w 1230312"/>
                <a:gd name="connsiteY3" fmla="*/ 73819 h 738187"/>
                <a:gd name="connsiteX4" fmla="*/ 1230312 w 1230312"/>
                <a:gd name="connsiteY4" fmla="*/ 664368 h 738187"/>
                <a:gd name="connsiteX5" fmla="*/ 1156493 w 1230312"/>
                <a:gd name="connsiteY5" fmla="*/ 738187 h 738187"/>
                <a:gd name="connsiteX6" fmla="*/ 73819 w 1230312"/>
                <a:gd name="connsiteY6" fmla="*/ 738187 h 738187"/>
                <a:gd name="connsiteX7" fmla="*/ 0 w 1230312"/>
                <a:gd name="connsiteY7" fmla="*/ 664368 h 738187"/>
                <a:gd name="connsiteX8" fmla="*/ 0 w 1230312"/>
                <a:gd name="connsiteY8" fmla="*/ 73819 h 73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0312" h="738187">
                  <a:moveTo>
                    <a:pt x="0" y="73819"/>
                  </a:moveTo>
                  <a:cubicBezTo>
                    <a:pt x="0" y="33050"/>
                    <a:pt x="33050" y="0"/>
                    <a:pt x="73819" y="0"/>
                  </a:cubicBezTo>
                  <a:lnTo>
                    <a:pt x="1156493" y="0"/>
                  </a:lnTo>
                  <a:cubicBezTo>
                    <a:pt x="1197262" y="0"/>
                    <a:pt x="1230312" y="33050"/>
                    <a:pt x="1230312" y="73819"/>
                  </a:cubicBezTo>
                  <a:lnTo>
                    <a:pt x="1230312" y="664368"/>
                  </a:lnTo>
                  <a:cubicBezTo>
                    <a:pt x="1230312" y="705137"/>
                    <a:pt x="1197262" y="738187"/>
                    <a:pt x="1156493" y="738187"/>
                  </a:cubicBezTo>
                  <a:lnTo>
                    <a:pt x="73819" y="738187"/>
                  </a:lnTo>
                  <a:cubicBezTo>
                    <a:pt x="33050" y="738187"/>
                    <a:pt x="0" y="705137"/>
                    <a:pt x="0" y="664368"/>
                  </a:cubicBezTo>
                  <a:lnTo>
                    <a:pt x="0" y="73819"/>
                  </a:lnTo>
                  <a:close/>
                </a:path>
              </a:pathLst>
            </a:custGeom>
            <a:solidFill>
              <a:schemeClr val="accent6">
                <a:lumMod val="60000"/>
                <a:lumOff val="40000"/>
              </a:schemeClr>
            </a:solidFill>
          </p:spPr>
          <p:style>
            <a:lnRef idx="2">
              <a:schemeClr val="lt1">
                <a:hueOff val="0"/>
                <a:satOff val="0"/>
                <a:lumOff val="0"/>
                <a:alphaOff val="0"/>
              </a:schemeClr>
            </a:lnRef>
            <a:fillRef idx="1">
              <a:schemeClr val="accent1">
                <a:shade val="50000"/>
                <a:hueOff val="321995"/>
                <a:satOff val="-7842"/>
                <a:lumOff val="34317"/>
                <a:alphaOff val="0"/>
              </a:schemeClr>
            </a:fillRef>
            <a:effectRef idx="0">
              <a:schemeClr val="accent1">
                <a:shade val="50000"/>
                <a:hueOff val="321995"/>
                <a:satOff val="-7842"/>
                <a:lumOff val="34317"/>
                <a:alphaOff val="0"/>
              </a:schemeClr>
            </a:effectRef>
            <a:fontRef idx="minor">
              <a:schemeClr val="lt1"/>
            </a:fontRef>
          </p:style>
          <p:txBody>
            <a:bodyPr spcFirstLastPara="0" vert="horz" wrap="square" lIns="90201" tIns="90201" rIns="90201" bIns="90201" numCol="1" spcCol="1270" anchor="ctr" anchorCtr="0">
              <a:noAutofit/>
            </a:bodyPr>
            <a:lstStyle/>
            <a:p>
              <a:pPr marL="0" lvl="0" indent="0" algn="ctr" defTabSz="800100">
                <a:lnSpc>
                  <a:spcPct val="90000"/>
                </a:lnSpc>
                <a:spcBef>
                  <a:spcPct val="0"/>
                </a:spcBef>
                <a:spcAft>
                  <a:spcPct val="35000"/>
                </a:spcAft>
                <a:buNone/>
              </a:pPr>
              <a:r>
                <a:rPr lang="tr-TR" sz="1100" kern="1200" dirty="0">
                  <a:solidFill>
                    <a:schemeClr val="tx1"/>
                  </a:solidFill>
                  <a:latin typeface="Myriad Pro" panose="020B0503030403020204" pitchFamily="34" charset="0"/>
                </a:rPr>
                <a:t>20 Genel Şart</a:t>
              </a:r>
            </a:p>
          </p:txBody>
        </p:sp>
        <p:sp>
          <p:nvSpPr>
            <p:cNvPr id="67" name="Serbest Form: Şekil 66">
              <a:extLst>
                <a:ext uri="{FF2B5EF4-FFF2-40B4-BE49-F238E27FC236}">
                  <a16:creationId xmlns:a16="http://schemas.microsoft.com/office/drawing/2014/main" id="{79A08D45-25ED-4F14-965F-76639F3745FF}"/>
                </a:ext>
              </a:extLst>
            </p:cNvPr>
            <p:cNvSpPr/>
            <p:nvPr/>
          </p:nvSpPr>
          <p:spPr>
            <a:xfrm>
              <a:off x="6351092" y="4315775"/>
              <a:ext cx="201342" cy="175721"/>
            </a:xfrm>
            <a:custGeom>
              <a:avLst/>
              <a:gdLst>
                <a:gd name="connsiteX0" fmla="*/ 0 w 260826"/>
                <a:gd name="connsiteY0" fmla="*/ 61023 h 305117"/>
                <a:gd name="connsiteX1" fmla="*/ 130413 w 260826"/>
                <a:gd name="connsiteY1" fmla="*/ 61023 h 305117"/>
                <a:gd name="connsiteX2" fmla="*/ 130413 w 260826"/>
                <a:gd name="connsiteY2" fmla="*/ 0 h 305117"/>
                <a:gd name="connsiteX3" fmla="*/ 260826 w 260826"/>
                <a:gd name="connsiteY3" fmla="*/ 152559 h 305117"/>
                <a:gd name="connsiteX4" fmla="*/ 130413 w 260826"/>
                <a:gd name="connsiteY4" fmla="*/ 305117 h 305117"/>
                <a:gd name="connsiteX5" fmla="*/ 130413 w 260826"/>
                <a:gd name="connsiteY5" fmla="*/ 244094 h 305117"/>
                <a:gd name="connsiteX6" fmla="*/ 0 w 260826"/>
                <a:gd name="connsiteY6" fmla="*/ 244094 h 305117"/>
                <a:gd name="connsiteX7" fmla="*/ 0 w 260826"/>
                <a:gd name="connsiteY7" fmla="*/ 61023 h 30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0826" h="305117">
                  <a:moveTo>
                    <a:pt x="0" y="61023"/>
                  </a:moveTo>
                  <a:lnTo>
                    <a:pt x="130413" y="61023"/>
                  </a:lnTo>
                  <a:lnTo>
                    <a:pt x="130413" y="0"/>
                  </a:lnTo>
                  <a:lnTo>
                    <a:pt x="260826" y="152559"/>
                  </a:lnTo>
                  <a:lnTo>
                    <a:pt x="130413" y="305117"/>
                  </a:lnTo>
                  <a:lnTo>
                    <a:pt x="130413" y="244094"/>
                  </a:lnTo>
                  <a:lnTo>
                    <a:pt x="0" y="244094"/>
                  </a:lnTo>
                  <a:lnTo>
                    <a:pt x="0" y="61023"/>
                  </a:lnTo>
                  <a:close/>
                </a:path>
              </a:pathLst>
            </a:custGeom>
          </p:spPr>
          <p:style>
            <a:lnRef idx="0">
              <a:schemeClr val="accent1">
                <a:shade val="90000"/>
                <a:hueOff val="415426"/>
                <a:satOff val="-8871"/>
                <a:lumOff val="33109"/>
                <a:alphaOff val="0"/>
              </a:schemeClr>
            </a:lnRef>
            <a:fillRef idx="1">
              <a:schemeClr val="accent1">
                <a:shade val="90000"/>
                <a:hueOff val="415426"/>
                <a:satOff val="-8871"/>
                <a:lumOff val="33109"/>
                <a:alphaOff val="0"/>
              </a:schemeClr>
            </a:fillRef>
            <a:effectRef idx="0">
              <a:schemeClr val="accent1">
                <a:shade val="90000"/>
                <a:hueOff val="415426"/>
                <a:satOff val="-8871"/>
                <a:lumOff val="33109"/>
                <a:alphaOff val="0"/>
              </a:schemeClr>
            </a:effectRef>
            <a:fontRef idx="minor">
              <a:schemeClr val="lt1"/>
            </a:fontRef>
          </p:style>
          <p:txBody>
            <a:bodyPr spcFirstLastPara="0" vert="horz" wrap="square" lIns="0" tIns="61023" rIns="78248" bIns="61023" numCol="1" spcCol="1270" anchor="ctr" anchorCtr="0">
              <a:noAutofit/>
            </a:bodyPr>
            <a:lstStyle/>
            <a:p>
              <a:pPr marL="0" lvl="0" indent="0" algn="ctr" defTabSz="533400">
                <a:lnSpc>
                  <a:spcPct val="90000"/>
                </a:lnSpc>
                <a:spcBef>
                  <a:spcPct val="0"/>
                </a:spcBef>
                <a:spcAft>
                  <a:spcPct val="35000"/>
                </a:spcAft>
                <a:buNone/>
              </a:pPr>
              <a:endParaRPr lang="tr-TR" sz="1100" kern="1200">
                <a:solidFill>
                  <a:schemeClr val="tx1"/>
                </a:solidFill>
                <a:latin typeface="Myriad Pro" panose="020B0503030403020204" pitchFamily="34" charset="0"/>
              </a:endParaRPr>
            </a:p>
          </p:txBody>
        </p:sp>
        <p:sp>
          <p:nvSpPr>
            <p:cNvPr id="68" name="Serbest Form: Şekil 67">
              <a:extLst>
                <a:ext uri="{FF2B5EF4-FFF2-40B4-BE49-F238E27FC236}">
                  <a16:creationId xmlns:a16="http://schemas.microsoft.com/office/drawing/2014/main" id="{826B1791-E7FA-4235-A5BB-B12BD6BECB43}"/>
                </a:ext>
              </a:extLst>
            </p:cNvPr>
            <p:cNvSpPr/>
            <p:nvPr/>
          </p:nvSpPr>
          <p:spPr>
            <a:xfrm>
              <a:off x="5306393" y="4803652"/>
              <a:ext cx="949726" cy="425133"/>
            </a:xfrm>
            <a:custGeom>
              <a:avLst/>
              <a:gdLst>
                <a:gd name="connsiteX0" fmla="*/ 0 w 1230312"/>
                <a:gd name="connsiteY0" fmla="*/ 73819 h 738187"/>
                <a:gd name="connsiteX1" fmla="*/ 73819 w 1230312"/>
                <a:gd name="connsiteY1" fmla="*/ 0 h 738187"/>
                <a:gd name="connsiteX2" fmla="*/ 1156493 w 1230312"/>
                <a:gd name="connsiteY2" fmla="*/ 0 h 738187"/>
                <a:gd name="connsiteX3" fmla="*/ 1230312 w 1230312"/>
                <a:gd name="connsiteY3" fmla="*/ 73819 h 738187"/>
                <a:gd name="connsiteX4" fmla="*/ 1230312 w 1230312"/>
                <a:gd name="connsiteY4" fmla="*/ 664368 h 738187"/>
                <a:gd name="connsiteX5" fmla="*/ 1156493 w 1230312"/>
                <a:gd name="connsiteY5" fmla="*/ 738187 h 738187"/>
                <a:gd name="connsiteX6" fmla="*/ 73819 w 1230312"/>
                <a:gd name="connsiteY6" fmla="*/ 738187 h 738187"/>
                <a:gd name="connsiteX7" fmla="*/ 0 w 1230312"/>
                <a:gd name="connsiteY7" fmla="*/ 664368 h 738187"/>
                <a:gd name="connsiteX8" fmla="*/ 0 w 1230312"/>
                <a:gd name="connsiteY8" fmla="*/ 73819 h 73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0312" h="738187">
                  <a:moveTo>
                    <a:pt x="0" y="73819"/>
                  </a:moveTo>
                  <a:cubicBezTo>
                    <a:pt x="0" y="33050"/>
                    <a:pt x="33050" y="0"/>
                    <a:pt x="73819" y="0"/>
                  </a:cubicBezTo>
                  <a:lnTo>
                    <a:pt x="1156493" y="0"/>
                  </a:lnTo>
                  <a:cubicBezTo>
                    <a:pt x="1197262" y="0"/>
                    <a:pt x="1230312" y="33050"/>
                    <a:pt x="1230312" y="73819"/>
                  </a:cubicBezTo>
                  <a:lnTo>
                    <a:pt x="1230312" y="664368"/>
                  </a:lnTo>
                  <a:cubicBezTo>
                    <a:pt x="1230312" y="705137"/>
                    <a:pt x="1197262" y="738187"/>
                    <a:pt x="1156493" y="738187"/>
                  </a:cubicBezTo>
                  <a:lnTo>
                    <a:pt x="73819" y="738187"/>
                  </a:lnTo>
                  <a:cubicBezTo>
                    <a:pt x="33050" y="738187"/>
                    <a:pt x="0" y="705137"/>
                    <a:pt x="0" y="664368"/>
                  </a:cubicBezTo>
                  <a:lnTo>
                    <a:pt x="0" y="73819"/>
                  </a:lnTo>
                  <a:close/>
                </a:path>
              </a:pathLst>
            </a:custGeom>
            <a:solidFill>
              <a:srgbClr val="FF4B47"/>
            </a:solidFill>
          </p:spPr>
          <p:style>
            <a:lnRef idx="2">
              <a:schemeClr val="lt1">
                <a:hueOff val="0"/>
                <a:satOff val="0"/>
                <a:lumOff val="0"/>
                <a:alphaOff val="0"/>
              </a:schemeClr>
            </a:lnRef>
            <a:fillRef idx="1">
              <a:schemeClr val="accent1">
                <a:shade val="50000"/>
                <a:hueOff val="321995"/>
                <a:satOff val="-7842"/>
                <a:lumOff val="34317"/>
                <a:alphaOff val="0"/>
              </a:schemeClr>
            </a:fillRef>
            <a:effectRef idx="0">
              <a:schemeClr val="accent1">
                <a:shade val="50000"/>
                <a:hueOff val="321995"/>
                <a:satOff val="-7842"/>
                <a:lumOff val="34317"/>
                <a:alphaOff val="0"/>
              </a:schemeClr>
            </a:effectRef>
            <a:fontRef idx="minor">
              <a:schemeClr val="lt1"/>
            </a:fontRef>
          </p:style>
          <p:txBody>
            <a:bodyPr spcFirstLastPara="0" vert="horz" wrap="square" lIns="90201" tIns="90201" rIns="90201" bIns="90201" numCol="1" spcCol="1270" anchor="ctr" anchorCtr="0">
              <a:noAutofit/>
            </a:bodyPr>
            <a:lstStyle/>
            <a:p>
              <a:pPr marL="0" lvl="0" indent="0" algn="ctr" defTabSz="800100">
                <a:lnSpc>
                  <a:spcPct val="90000"/>
                </a:lnSpc>
                <a:spcBef>
                  <a:spcPct val="0"/>
                </a:spcBef>
                <a:spcAft>
                  <a:spcPct val="35000"/>
                </a:spcAft>
                <a:buNone/>
              </a:pPr>
              <a:r>
                <a:rPr lang="tr-TR" sz="1100" kern="1200" dirty="0">
                  <a:latin typeface="Myriad Pro" panose="020B0503030403020204" pitchFamily="34" charset="0"/>
                </a:rPr>
                <a:t>7 Genel Şart</a:t>
              </a:r>
            </a:p>
          </p:txBody>
        </p:sp>
        <p:sp>
          <p:nvSpPr>
            <p:cNvPr id="69" name="Serbest Form: Şekil 68">
              <a:extLst>
                <a:ext uri="{FF2B5EF4-FFF2-40B4-BE49-F238E27FC236}">
                  <a16:creationId xmlns:a16="http://schemas.microsoft.com/office/drawing/2014/main" id="{4EDBB08A-0A2F-4EAA-88A0-CA26AF30D8BE}"/>
                </a:ext>
              </a:extLst>
            </p:cNvPr>
            <p:cNvSpPr/>
            <p:nvPr/>
          </p:nvSpPr>
          <p:spPr>
            <a:xfrm>
              <a:off x="6351092" y="4928358"/>
              <a:ext cx="201342" cy="175721"/>
            </a:xfrm>
            <a:custGeom>
              <a:avLst/>
              <a:gdLst>
                <a:gd name="connsiteX0" fmla="*/ 0 w 260826"/>
                <a:gd name="connsiteY0" fmla="*/ 61023 h 305117"/>
                <a:gd name="connsiteX1" fmla="*/ 130413 w 260826"/>
                <a:gd name="connsiteY1" fmla="*/ 61023 h 305117"/>
                <a:gd name="connsiteX2" fmla="*/ 130413 w 260826"/>
                <a:gd name="connsiteY2" fmla="*/ 0 h 305117"/>
                <a:gd name="connsiteX3" fmla="*/ 260826 w 260826"/>
                <a:gd name="connsiteY3" fmla="*/ 152559 h 305117"/>
                <a:gd name="connsiteX4" fmla="*/ 130413 w 260826"/>
                <a:gd name="connsiteY4" fmla="*/ 305117 h 305117"/>
                <a:gd name="connsiteX5" fmla="*/ 130413 w 260826"/>
                <a:gd name="connsiteY5" fmla="*/ 244094 h 305117"/>
                <a:gd name="connsiteX6" fmla="*/ 0 w 260826"/>
                <a:gd name="connsiteY6" fmla="*/ 244094 h 305117"/>
                <a:gd name="connsiteX7" fmla="*/ 0 w 260826"/>
                <a:gd name="connsiteY7" fmla="*/ 61023 h 30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0826" h="305117">
                  <a:moveTo>
                    <a:pt x="0" y="61023"/>
                  </a:moveTo>
                  <a:lnTo>
                    <a:pt x="130413" y="61023"/>
                  </a:lnTo>
                  <a:lnTo>
                    <a:pt x="130413" y="0"/>
                  </a:lnTo>
                  <a:lnTo>
                    <a:pt x="260826" y="152559"/>
                  </a:lnTo>
                  <a:lnTo>
                    <a:pt x="130413" y="305117"/>
                  </a:lnTo>
                  <a:lnTo>
                    <a:pt x="130413" y="244094"/>
                  </a:lnTo>
                  <a:lnTo>
                    <a:pt x="0" y="244094"/>
                  </a:lnTo>
                  <a:lnTo>
                    <a:pt x="0" y="61023"/>
                  </a:lnTo>
                  <a:close/>
                </a:path>
              </a:pathLst>
            </a:custGeom>
          </p:spPr>
          <p:style>
            <a:lnRef idx="0">
              <a:schemeClr val="accent1">
                <a:shade val="90000"/>
                <a:hueOff val="415426"/>
                <a:satOff val="-8871"/>
                <a:lumOff val="33109"/>
                <a:alphaOff val="0"/>
              </a:schemeClr>
            </a:lnRef>
            <a:fillRef idx="1">
              <a:schemeClr val="accent1">
                <a:shade val="90000"/>
                <a:hueOff val="415426"/>
                <a:satOff val="-8871"/>
                <a:lumOff val="33109"/>
                <a:alphaOff val="0"/>
              </a:schemeClr>
            </a:fillRef>
            <a:effectRef idx="0">
              <a:schemeClr val="accent1">
                <a:shade val="90000"/>
                <a:hueOff val="415426"/>
                <a:satOff val="-8871"/>
                <a:lumOff val="33109"/>
                <a:alphaOff val="0"/>
              </a:schemeClr>
            </a:effectRef>
            <a:fontRef idx="minor">
              <a:schemeClr val="lt1"/>
            </a:fontRef>
          </p:style>
          <p:txBody>
            <a:bodyPr spcFirstLastPara="0" vert="horz" wrap="square" lIns="0" tIns="61023" rIns="78248" bIns="61023" numCol="1" spcCol="1270" anchor="ctr" anchorCtr="0">
              <a:noAutofit/>
            </a:bodyPr>
            <a:lstStyle/>
            <a:p>
              <a:pPr marL="0" lvl="0" indent="0" algn="ctr" defTabSz="533400">
                <a:lnSpc>
                  <a:spcPct val="90000"/>
                </a:lnSpc>
                <a:spcBef>
                  <a:spcPct val="0"/>
                </a:spcBef>
                <a:spcAft>
                  <a:spcPct val="35000"/>
                </a:spcAft>
                <a:buNone/>
              </a:pPr>
              <a:endParaRPr lang="tr-TR" sz="1100" kern="1200">
                <a:latin typeface="Myriad Pro" panose="020B0503030403020204" pitchFamily="34" charset="0"/>
              </a:endParaRPr>
            </a:p>
          </p:txBody>
        </p:sp>
      </p:grpSp>
      <p:grpSp>
        <p:nvGrpSpPr>
          <p:cNvPr id="70" name="Grup 69">
            <a:extLst>
              <a:ext uri="{FF2B5EF4-FFF2-40B4-BE49-F238E27FC236}">
                <a16:creationId xmlns:a16="http://schemas.microsoft.com/office/drawing/2014/main" id="{7580A72E-2D1E-4EB8-852E-B389886DD9B6}"/>
              </a:ext>
            </a:extLst>
          </p:cNvPr>
          <p:cNvGrpSpPr/>
          <p:nvPr/>
        </p:nvGrpSpPr>
        <p:grpSpPr>
          <a:xfrm>
            <a:off x="6332083" y="2146536"/>
            <a:ext cx="1931579" cy="4266940"/>
            <a:chOff x="6703721" y="1750928"/>
            <a:chExt cx="1246039" cy="4026537"/>
          </a:xfrm>
        </p:grpSpPr>
        <p:sp>
          <p:nvSpPr>
            <p:cNvPr id="71" name="Serbest Form: Şekil 70">
              <a:extLst>
                <a:ext uri="{FF2B5EF4-FFF2-40B4-BE49-F238E27FC236}">
                  <a16:creationId xmlns:a16="http://schemas.microsoft.com/office/drawing/2014/main" id="{C535B1DF-46EE-4B59-9FE9-C5101856A77D}"/>
                </a:ext>
              </a:extLst>
            </p:cNvPr>
            <p:cNvSpPr/>
            <p:nvPr/>
          </p:nvSpPr>
          <p:spPr>
            <a:xfrm>
              <a:off x="6703721" y="2331756"/>
              <a:ext cx="949726" cy="425133"/>
            </a:xfrm>
            <a:custGeom>
              <a:avLst/>
              <a:gdLst>
                <a:gd name="connsiteX0" fmla="*/ 0 w 1230312"/>
                <a:gd name="connsiteY0" fmla="*/ 73819 h 738187"/>
                <a:gd name="connsiteX1" fmla="*/ 73819 w 1230312"/>
                <a:gd name="connsiteY1" fmla="*/ 0 h 738187"/>
                <a:gd name="connsiteX2" fmla="*/ 1156493 w 1230312"/>
                <a:gd name="connsiteY2" fmla="*/ 0 h 738187"/>
                <a:gd name="connsiteX3" fmla="*/ 1230312 w 1230312"/>
                <a:gd name="connsiteY3" fmla="*/ 73819 h 738187"/>
                <a:gd name="connsiteX4" fmla="*/ 1230312 w 1230312"/>
                <a:gd name="connsiteY4" fmla="*/ 664368 h 738187"/>
                <a:gd name="connsiteX5" fmla="*/ 1156493 w 1230312"/>
                <a:gd name="connsiteY5" fmla="*/ 738187 h 738187"/>
                <a:gd name="connsiteX6" fmla="*/ 73819 w 1230312"/>
                <a:gd name="connsiteY6" fmla="*/ 738187 h 738187"/>
                <a:gd name="connsiteX7" fmla="*/ 0 w 1230312"/>
                <a:gd name="connsiteY7" fmla="*/ 664368 h 738187"/>
                <a:gd name="connsiteX8" fmla="*/ 0 w 1230312"/>
                <a:gd name="connsiteY8" fmla="*/ 73819 h 73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0312" h="738187">
                  <a:moveTo>
                    <a:pt x="0" y="73819"/>
                  </a:moveTo>
                  <a:cubicBezTo>
                    <a:pt x="0" y="33050"/>
                    <a:pt x="33050" y="0"/>
                    <a:pt x="73819" y="0"/>
                  </a:cubicBezTo>
                  <a:lnTo>
                    <a:pt x="1156493" y="0"/>
                  </a:lnTo>
                  <a:cubicBezTo>
                    <a:pt x="1197262" y="0"/>
                    <a:pt x="1230312" y="33050"/>
                    <a:pt x="1230312" y="73819"/>
                  </a:cubicBezTo>
                  <a:lnTo>
                    <a:pt x="1230312" y="664368"/>
                  </a:lnTo>
                  <a:cubicBezTo>
                    <a:pt x="1230312" y="705137"/>
                    <a:pt x="1197262" y="738187"/>
                    <a:pt x="1156493" y="738187"/>
                  </a:cubicBezTo>
                  <a:lnTo>
                    <a:pt x="73819" y="738187"/>
                  </a:lnTo>
                  <a:cubicBezTo>
                    <a:pt x="33050" y="738187"/>
                    <a:pt x="0" y="705137"/>
                    <a:pt x="0" y="664368"/>
                  </a:cubicBezTo>
                  <a:lnTo>
                    <a:pt x="0" y="73819"/>
                  </a:lnTo>
                  <a:close/>
                </a:path>
              </a:pathLst>
            </a:custGeom>
          </p:spPr>
          <p:style>
            <a:lnRef idx="2">
              <a:schemeClr val="lt1">
                <a:hueOff val="0"/>
                <a:satOff val="0"/>
                <a:lumOff val="0"/>
                <a:alphaOff val="0"/>
              </a:schemeClr>
            </a:lnRef>
            <a:fillRef idx="1">
              <a:schemeClr val="accent1">
                <a:shade val="50000"/>
                <a:hueOff val="321995"/>
                <a:satOff val="-7842"/>
                <a:lumOff val="34317"/>
                <a:alphaOff val="0"/>
              </a:schemeClr>
            </a:fillRef>
            <a:effectRef idx="0">
              <a:schemeClr val="accent1">
                <a:shade val="50000"/>
                <a:hueOff val="321995"/>
                <a:satOff val="-7842"/>
                <a:lumOff val="34317"/>
                <a:alphaOff val="0"/>
              </a:schemeClr>
            </a:effectRef>
            <a:fontRef idx="minor">
              <a:schemeClr val="lt1"/>
            </a:fontRef>
          </p:style>
          <p:txBody>
            <a:bodyPr spcFirstLastPara="0" vert="horz" wrap="square" lIns="90201" tIns="90201" rIns="90201" bIns="90201" numCol="1" spcCol="1270" anchor="ctr" anchorCtr="0">
              <a:noAutofit/>
            </a:bodyPr>
            <a:lstStyle/>
            <a:p>
              <a:pPr marL="0" lvl="0" indent="0" algn="ctr" defTabSz="800100">
                <a:lnSpc>
                  <a:spcPct val="90000"/>
                </a:lnSpc>
                <a:spcBef>
                  <a:spcPct val="0"/>
                </a:spcBef>
                <a:spcAft>
                  <a:spcPct val="35000"/>
                </a:spcAft>
                <a:buNone/>
              </a:pPr>
              <a:r>
                <a:rPr lang="tr-TR" sz="1100" kern="1200" dirty="0">
                  <a:solidFill>
                    <a:schemeClr val="tx1"/>
                  </a:solidFill>
                  <a:latin typeface="Myriad Pro" panose="020B0503030403020204" pitchFamily="34" charset="0"/>
                </a:rPr>
                <a:t>28 Eylem</a:t>
              </a:r>
            </a:p>
          </p:txBody>
        </p:sp>
        <p:sp>
          <p:nvSpPr>
            <p:cNvPr id="72" name="Serbest Form: Şekil 71">
              <a:extLst>
                <a:ext uri="{FF2B5EF4-FFF2-40B4-BE49-F238E27FC236}">
                  <a16:creationId xmlns:a16="http://schemas.microsoft.com/office/drawing/2014/main" id="{8AD7FAB0-36C6-4FF7-9D56-9B7062E5C13C}"/>
                </a:ext>
              </a:extLst>
            </p:cNvPr>
            <p:cNvSpPr/>
            <p:nvPr/>
          </p:nvSpPr>
          <p:spPr>
            <a:xfrm>
              <a:off x="7748418" y="2456462"/>
              <a:ext cx="201342" cy="175722"/>
            </a:xfrm>
            <a:custGeom>
              <a:avLst/>
              <a:gdLst>
                <a:gd name="connsiteX0" fmla="*/ 0 w 260826"/>
                <a:gd name="connsiteY0" fmla="*/ 61023 h 305117"/>
                <a:gd name="connsiteX1" fmla="*/ 130413 w 260826"/>
                <a:gd name="connsiteY1" fmla="*/ 61023 h 305117"/>
                <a:gd name="connsiteX2" fmla="*/ 130413 w 260826"/>
                <a:gd name="connsiteY2" fmla="*/ 0 h 305117"/>
                <a:gd name="connsiteX3" fmla="*/ 260826 w 260826"/>
                <a:gd name="connsiteY3" fmla="*/ 152559 h 305117"/>
                <a:gd name="connsiteX4" fmla="*/ 130413 w 260826"/>
                <a:gd name="connsiteY4" fmla="*/ 305117 h 305117"/>
                <a:gd name="connsiteX5" fmla="*/ 130413 w 260826"/>
                <a:gd name="connsiteY5" fmla="*/ 244094 h 305117"/>
                <a:gd name="connsiteX6" fmla="*/ 0 w 260826"/>
                <a:gd name="connsiteY6" fmla="*/ 244094 h 305117"/>
                <a:gd name="connsiteX7" fmla="*/ 0 w 260826"/>
                <a:gd name="connsiteY7" fmla="*/ 61023 h 30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0826" h="305117">
                  <a:moveTo>
                    <a:pt x="0" y="61023"/>
                  </a:moveTo>
                  <a:lnTo>
                    <a:pt x="130413" y="61023"/>
                  </a:lnTo>
                  <a:lnTo>
                    <a:pt x="130413" y="0"/>
                  </a:lnTo>
                  <a:lnTo>
                    <a:pt x="260826" y="152559"/>
                  </a:lnTo>
                  <a:lnTo>
                    <a:pt x="130413" y="305117"/>
                  </a:lnTo>
                  <a:lnTo>
                    <a:pt x="130413" y="244094"/>
                  </a:lnTo>
                  <a:lnTo>
                    <a:pt x="0" y="244094"/>
                  </a:lnTo>
                  <a:lnTo>
                    <a:pt x="0" y="61023"/>
                  </a:lnTo>
                  <a:close/>
                </a:path>
              </a:pathLst>
            </a:custGeom>
          </p:spPr>
          <p:style>
            <a:lnRef idx="0">
              <a:schemeClr val="accent1">
                <a:shade val="90000"/>
                <a:hueOff val="207713"/>
                <a:satOff val="-4436"/>
                <a:lumOff val="16555"/>
                <a:alphaOff val="0"/>
              </a:schemeClr>
            </a:lnRef>
            <a:fillRef idx="1">
              <a:schemeClr val="accent1">
                <a:shade val="90000"/>
                <a:hueOff val="207713"/>
                <a:satOff val="-4436"/>
                <a:lumOff val="16555"/>
                <a:alphaOff val="0"/>
              </a:schemeClr>
            </a:fillRef>
            <a:effectRef idx="0">
              <a:schemeClr val="accent1">
                <a:shade val="90000"/>
                <a:hueOff val="207713"/>
                <a:satOff val="-4436"/>
                <a:lumOff val="16555"/>
                <a:alphaOff val="0"/>
              </a:schemeClr>
            </a:effectRef>
            <a:fontRef idx="minor">
              <a:schemeClr val="lt1"/>
            </a:fontRef>
          </p:style>
          <p:txBody>
            <a:bodyPr spcFirstLastPara="0" vert="horz" wrap="square" lIns="0" tIns="61023" rIns="78248" bIns="61023" numCol="1" spcCol="1270" anchor="ctr" anchorCtr="0">
              <a:noAutofit/>
            </a:bodyPr>
            <a:lstStyle/>
            <a:p>
              <a:pPr marL="0" lvl="0" indent="0" algn="ctr" defTabSz="533400">
                <a:lnSpc>
                  <a:spcPct val="90000"/>
                </a:lnSpc>
                <a:spcBef>
                  <a:spcPct val="0"/>
                </a:spcBef>
                <a:spcAft>
                  <a:spcPct val="35000"/>
                </a:spcAft>
                <a:buNone/>
              </a:pPr>
              <a:endParaRPr lang="tr-TR" sz="1100" kern="1200" dirty="0">
                <a:latin typeface="Myriad Pro" panose="020B0503030403020204" pitchFamily="34" charset="0"/>
              </a:endParaRPr>
            </a:p>
          </p:txBody>
        </p:sp>
        <p:sp>
          <p:nvSpPr>
            <p:cNvPr id="73" name="Serbest Form: Şekil 72">
              <a:extLst>
                <a:ext uri="{FF2B5EF4-FFF2-40B4-BE49-F238E27FC236}">
                  <a16:creationId xmlns:a16="http://schemas.microsoft.com/office/drawing/2014/main" id="{CFB026A3-F6A1-484F-9F94-488A1D525BD8}"/>
                </a:ext>
              </a:extLst>
            </p:cNvPr>
            <p:cNvSpPr/>
            <p:nvPr/>
          </p:nvSpPr>
          <p:spPr>
            <a:xfrm>
              <a:off x="6703722" y="1750928"/>
              <a:ext cx="949725" cy="501329"/>
            </a:xfrm>
            <a:custGeom>
              <a:avLst/>
              <a:gdLst>
                <a:gd name="connsiteX0" fmla="*/ 0 w 1230312"/>
                <a:gd name="connsiteY0" fmla="*/ 73819 h 738187"/>
                <a:gd name="connsiteX1" fmla="*/ 73819 w 1230312"/>
                <a:gd name="connsiteY1" fmla="*/ 0 h 738187"/>
                <a:gd name="connsiteX2" fmla="*/ 1156493 w 1230312"/>
                <a:gd name="connsiteY2" fmla="*/ 0 h 738187"/>
                <a:gd name="connsiteX3" fmla="*/ 1230312 w 1230312"/>
                <a:gd name="connsiteY3" fmla="*/ 73819 h 738187"/>
                <a:gd name="connsiteX4" fmla="*/ 1230312 w 1230312"/>
                <a:gd name="connsiteY4" fmla="*/ 664368 h 738187"/>
                <a:gd name="connsiteX5" fmla="*/ 1156493 w 1230312"/>
                <a:gd name="connsiteY5" fmla="*/ 738187 h 738187"/>
                <a:gd name="connsiteX6" fmla="*/ 73819 w 1230312"/>
                <a:gd name="connsiteY6" fmla="*/ 738187 h 738187"/>
                <a:gd name="connsiteX7" fmla="*/ 0 w 1230312"/>
                <a:gd name="connsiteY7" fmla="*/ 664368 h 738187"/>
                <a:gd name="connsiteX8" fmla="*/ 0 w 1230312"/>
                <a:gd name="connsiteY8" fmla="*/ 73819 h 73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0312" h="738187">
                  <a:moveTo>
                    <a:pt x="0" y="73819"/>
                  </a:moveTo>
                  <a:cubicBezTo>
                    <a:pt x="0" y="33050"/>
                    <a:pt x="33050" y="0"/>
                    <a:pt x="73819" y="0"/>
                  </a:cubicBezTo>
                  <a:lnTo>
                    <a:pt x="1156493" y="0"/>
                  </a:lnTo>
                  <a:cubicBezTo>
                    <a:pt x="1197262" y="0"/>
                    <a:pt x="1230312" y="33050"/>
                    <a:pt x="1230312" y="73819"/>
                  </a:cubicBezTo>
                  <a:lnTo>
                    <a:pt x="1230312" y="664368"/>
                  </a:lnTo>
                  <a:cubicBezTo>
                    <a:pt x="1230312" y="705137"/>
                    <a:pt x="1197262" y="738187"/>
                    <a:pt x="1156493" y="738187"/>
                  </a:cubicBezTo>
                  <a:lnTo>
                    <a:pt x="73819" y="738187"/>
                  </a:lnTo>
                  <a:cubicBezTo>
                    <a:pt x="33050" y="738187"/>
                    <a:pt x="0" y="705137"/>
                    <a:pt x="0" y="664368"/>
                  </a:cubicBezTo>
                  <a:lnTo>
                    <a:pt x="0" y="73819"/>
                  </a:lnTo>
                  <a:close/>
                </a:path>
              </a:pathLst>
            </a:custGeom>
            <a:solidFill>
              <a:schemeClr val="bg1"/>
            </a:solidFill>
            <a:ln>
              <a:solidFill>
                <a:srgbClr val="002060"/>
              </a:solidFill>
            </a:ln>
          </p:spPr>
          <p:style>
            <a:lnRef idx="2">
              <a:schemeClr val="lt1">
                <a:hueOff val="0"/>
                <a:satOff val="0"/>
                <a:lumOff val="0"/>
                <a:alphaOff val="0"/>
              </a:schemeClr>
            </a:lnRef>
            <a:fillRef idx="1">
              <a:schemeClr val="accent1">
                <a:shade val="50000"/>
                <a:hueOff val="160997"/>
                <a:satOff val="-3921"/>
                <a:lumOff val="17158"/>
                <a:alphaOff val="0"/>
              </a:schemeClr>
            </a:fillRef>
            <a:effectRef idx="0">
              <a:schemeClr val="accent1">
                <a:shade val="50000"/>
                <a:hueOff val="160997"/>
                <a:satOff val="-3921"/>
                <a:lumOff val="17158"/>
                <a:alphaOff val="0"/>
              </a:schemeClr>
            </a:effectRef>
            <a:fontRef idx="minor">
              <a:schemeClr val="lt1"/>
            </a:fontRef>
          </p:style>
          <p:txBody>
            <a:bodyPr spcFirstLastPara="0" vert="horz" wrap="square" lIns="90201" tIns="90201" rIns="90201" bIns="90201" numCol="1" spcCol="1270" anchor="ctr" anchorCtr="0">
              <a:noAutofit/>
            </a:bodyPr>
            <a:lstStyle/>
            <a:p>
              <a:pPr marL="0" lvl="0" indent="0" algn="ctr" defTabSz="800100">
                <a:lnSpc>
                  <a:spcPct val="90000"/>
                </a:lnSpc>
                <a:spcBef>
                  <a:spcPct val="0"/>
                </a:spcBef>
                <a:spcAft>
                  <a:spcPct val="35000"/>
                </a:spcAft>
                <a:buNone/>
              </a:pPr>
              <a:r>
                <a:rPr lang="tr-TR" sz="1000" b="1" kern="1200" dirty="0">
                  <a:solidFill>
                    <a:schemeClr val="tx1"/>
                  </a:solidFill>
                  <a:latin typeface="Myriad Pro" panose="020B0503030403020204" pitchFamily="34" charset="0"/>
                </a:rPr>
                <a:t>2023-2024 Toplam Eylem</a:t>
              </a:r>
            </a:p>
          </p:txBody>
        </p:sp>
        <p:sp>
          <p:nvSpPr>
            <p:cNvPr id="74" name="Serbest Form: Şekil 73">
              <a:extLst>
                <a:ext uri="{FF2B5EF4-FFF2-40B4-BE49-F238E27FC236}">
                  <a16:creationId xmlns:a16="http://schemas.microsoft.com/office/drawing/2014/main" id="{0F526BFD-4C08-4FD4-B0A8-C836CC10707B}"/>
                </a:ext>
              </a:extLst>
            </p:cNvPr>
            <p:cNvSpPr/>
            <p:nvPr/>
          </p:nvSpPr>
          <p:spPr>
            <a:xfrm>
              <a:off x="6703722" y="5352332"/>
              <a:ext cx="949725" cy="425133"/>
            </a:xfrm>
            <a:custGeom>
              <a:avLst/>
              <a:gdLst>
                <a:gd name="connsiteX0" fmla="*/ 0 w 1230312"/>
                <a:gd name="connsiteY0" fmla="*/ 73819 h 738187"/>
                <a:gd name="connsiteX1" fmla="*/ 73819 w 1230312"/>
                <a:gd name="connsiteY1" fmla="*/ 0 h 738187"/>
                <a:gd name="connsiteX2" fmla="*/ 1156493 w 1230312"/>
                <a:gd name="connsiteY2" fmla="*/ 0 h 738187"/>
                <a:gd name="connsiteX3" fmla="*/ 1230312 w 1230312"/>
                <a:gd name="connsiteY3" fmla="*/ 73819 h 738187"/>
                <a:gd name="connsiteX4" fmla="*/ 1230312 w 1230312"/>
                <a:gd name="connsiteY4" fmla="*/ 664368 h 738187"/>
                <a:gd name="connsiteX5" fmla="*/ 1156493 w 1230312"/>
                <a:gd name="connsiteY5" fmla="*/ 738187 h 738187"/>
                <a:gd name="connsiteX6" fmla="*/ 73819 w 1230312"/>
                <a:gd name="connsiteY6" fmla="*/ 738187 h 738187"/>
                <a:gd name="connsiteX7" fmla="*/ 0 w 1230312"/>
                <a:gd name="connsiteY7" fmla="*/ 664368 h 738187"/>
                <a:gd name="connsiteX8" fmla="*/ 0 w 1230312"/>
                <a:gd name="connsiteY8" fmla="*/ 73819 h 73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0312" h="738187">
                  <a:moveTo>
                    <a:pt x="0" y="73819"/>
                  </a:moveTo>
                  <a:cubicBezTo>
                    <a:pt x="0" y="33050"/>
                    <a:pt x="33050" y="0"/>
                    <a:pt x="73819" y="0"/>
                  </a:cubicBezTo>
                  <a:lnTo>
                    <a:pt x="1156493" y="0"/>
                  </a:lnTo>
                  <a:cubicBezTo>
                    <a:pt x="1197262" y="0"/>
                    <a:pt x="1230312" y="33050"/>
                    <a:pt x="1230312" y="73819"/>
                  </a:cubicBezTo>
                  <a:lnTo>
                    <a:pt x="1230312" y="664368"/>
                  </a:lnTo>
                  <a:cubicBezTo>
                    <a:pt x="1230312" y="705137"/>
                    <a:pt x="1197262" y="738187"/>
                    <a:pt x="1156493" y="738187"/>
                  </a:cubicBezTo>
                  <a:lnTo>
                    <a:pt x="73819" y="738187"/>
                  </a:lnTo>
                  <a:cubicBezTo>
                    <a:pt x="33050" y="738187"/>
                    <a:pt x="0" y="705137"/>
                    <a:pt x="0" y="664368"/>
                  </a:cubicBezTo>
                  <a:lnTo>
                    <a:pt x="0" y="73819"/>
                  </a:lnTo>
                  <a:close/>
                </a:path>
              </a:pathLst>
            </a:custGeom>
            <a:solidFill>
              <a:schemeClr val="bg1"/>
            </a:solidFill>
            <a:ln>
              <a:solidFill>
                <a:srgbClr val="002060"/>
              </a:solidFill>
            </a:ln>
          </p:spPr>
          <p:style>
            <a:lnRef idx="2">
              <a:schemeClr val="lt1">
                <a:hueOff val="0"/>
                <a:satOff val="0"/>
                <a:lumOff val="0"/>
                <a:alphaOff val="0"/>
              </a:schemeClr>
            </a:lnRef>
            <a:fillRef idx="1">
              <a:schemeClr val="accent1">
                <a:shade val="50000"/>
                <a:hueOff val="160997"/>
                <a:satOff val="-3921"/>
                <a:lumOff val="17158"/>
                <a:alphaOff val="0"/>
              </a:schemeClr>
            </a:fillRef>
            <a:effectRef idx="0">
              <a:schemeClr val="accent1">
                <a:shade val="50000"/>
                <a:hueOff val="160997"/>
                <a:satOff val="-3921"/>
                <a:lumOff val="17158"/>
                <a:alphaOff val="0"/>
              </a:schemeClr>
            </a:effectRef>
            <a:fontRef idx="minor">
              <a:schemeClr val="lt1"/>
            </a:fontRef>
          </p:style>
          <p:txBody>
            <a:bodyPr spcFirstLastPara="0" vert="horz" wrap="square" lIns="90201" tIns="90201" rIns="90201" bIns="90201" numCol="1" spcCol="1270" anchor="ctr" anchorCtr="0">
              <a:noAutofit/>
            </a:bodyPr>
            <a:lstStyle/>
            <a:p>
              <a:pPr marL="0" lvl="0" indent="0" algn="ctr" defTabSz="800100">
                <a:lnSpc>
                  <a:spcPct val="90000"/>
                </a:lnSpc>
                <a:spcBef>
                  <a:spcPct val="0"/>
                </a:spcBef>
                <a:spcAft>
                  <a:spcPct val="35000"/>
                </a:spcAft>
                <a:buNone/>
              </a:pPr>
              <a:r>
                <a:rPr lang="tr-TR" sz="1400" b="1" dirty="0">
                  <a:solidFill>
                    <a:schemeClr val="tx1"/>
                  </a:solidFill>
                  <a:latin typeface="Myriad Pro" panose="020B0503030403020204" pitchFamily="34" charset="0"/>
                </a:rPr>
                <a:t>51</a:t>
              </a:r>
              <a:r>
                <a:rPr lang="tr-TR" sz="1400" b="1" kern="1200" dirty="0">
                  <a:solidFill>
                    <a:schemeClr val="tx1"/>
                  </a:solidFill>
                  <a:latin typeface="Myriad Pro" panose="020B0503030403020204" pitchFamily="34" charset="0"/>
                </a:rPr>
                <a:t> Eylem</a:t>
              </a:r>
            </a:p>
          </p:txBody>
        </p:sp>
        <p:sp>
          <p:nvSpPr>
            <p:cNvPr id="75" name="Serbest Form: Şekil 74">
              <a:extLst>
                <a:ext uri="{FF2B5EF4-FFF2-40B4-BE49-F238E27FC236}">
                  <a16:creationId xmlns:a16="http://schemas.microsoft.com/office/drawing/2014/main" id="{939B8A97-9967-4530-AC23-EC1744FCEBE9}"/>
                </a:ext>
              </a:extLst>
            </p:cNvPr>
            <p:cNvSpPr/>
            <p:nvPr/>
          </p:nvSpPr>
          <p:spPr>
            <a:xfrm>
              <a:off x="6703721" y="2939418"/>
              <a:ext cx="949726" cy="425133"/>
            </a:xfrm>
            <a:custGeom>
              <a:avLst/>
              <a:gdLst>
                <a:gd name="connsiteX0" fmla="*/ 0 w 1230312"/>
                <a:gd name="connsiteY0" fmla="*/ 73819 h 738187"/>
                <a:gd name="connsiteX1" fmla="*/ 73819 w 1230312"/>
                <a:gd name="connsiteY1" fmla="*/ 0 h 738187"/>
                <a:gd name="connsiteX2" fmla="*/ 1156493 w 1230312"/>
                <a:gd name="connsiteY2" fmla="*/ 0 h 738187"/>
                <a:gd name="connsiteX3" fmla="*/ 1230312 w 1230312"/>
                <a:gd name="connsiteY3" fmla="*/ 73819 h 738187"/>
                <a:gd name="connsiteX4" fmla="*/ 1230312 w 1230312"/>
                <a:gd name="connsiteY4" fmla="*/ 664368 h 738187"/>
                <a:gd name="connsiteX5" fmla="*/ 1156493 w 1230312"/>
                <a:gd name="connsiteY5" fmla="*/ 738187 h 738187"/>
                <a:gd name="connsiteX6" fmla="*/ 73819 w 1230312"/>
                <a:gd name="connsiteY6" fmla="*/ 738187 h 738187"/>
                <a:gd name="connsiteX7" fmla="*/ 0 w 1230312"/>
                <a:gd name="connsiteY7" fmla="*/ 664368 h 738187"/>
                <a:gd name="connsiteX8" fmla="*/ 0 w 1230312"/>
                <a:gd name="connsiteY8" fmla="*/ 73819 h 73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0312" h="738187">
                  <a:moveTo>
                    <a:pt x="0" y="73819"/>
                  </a:moveTo>
                  <a:cubicBezTo>
                    <a:pt x="0" y="33050"/>
                    <a:pt x="33050" y="0"/>
                    <a:pt x="73819" y="0"/>
                  </a:cubicBezTo>
                  <a:lnTo>
                    <a:pt x="1156493" y="0"/>
                  </a:lnTo>
                  <a:cubicBezTo>
                    <a:pt x="1197262" y="0"/>
                    <a:pt x="1230312" y="33050"/>
                    <a:pt x="1230312" y="73819"/>
                  </a:cubicBezTo>
                  <a:lnTo>
                    <a:pt x="1230312" y="664368"/>
                  </a:lnTo>
                  <a:cubicBezTo>
                    <a:pt x="1230312" y="705137"/>
                    <a:pt x="1197262" y="738187"/>
                    <a:pt x="1156493" y="738187"/>
                  </a:cubicBezTo>
                  <a:lnTo>
                    <a:pt x="73819" y="738187"/>
                  </a:lnTo>
                  <a:cubicBezTo>
                    <a:pt x="33050" y="738187"/>
                    <a:pt x="0" y="705137"/>
                    <a:pt x="0" y="664368"/>
                  </a:cubicBezTo>
                  <a:lnTo>
                    <a:pt x="0" y="73819"/>
                  </a:lnTo>
                  <a:close/>
                </a:path>
              </a:pathLst>
            </a:custGeom>
            <a:solidFill>
              <a:schemeClr val="tx1">
                <a:lumMod val="50000"/>
                <a:lumOff val="50000"/>
              </a:schemeClr>
            </a:solidFill>
          </p:spPr>
          <p:style>
            <a:lnRef idx="2">
              <a:schemeClr val="lt1">
                <a:hueOff val="0"/>
                <a:satOff val="0"/>
                <a:lumOff val="0"/>
                <a:alphaOff val="0"/>
              </a:schemeClr>
            </a:lnRef>
            <a:fillRef idx="1">
              <a:schemeClr val="accent1">
                <a:shade val="50000"/>
                <a:hueOff val="321995"/>
                <a:satOff val="-7842"/>
                <a:lumOff val="34317"/>
                <a:alphaOff val="0"/>
              </a:schemeClr>
            </a:fillRef>
            <a:effectRef idx="0">
              <a:schemeClr val="accent1">
                <a:shade val="50000"/>
                <a:hueOff val="321995"/>
                <a:satOff val="-7842"/>
                <a:lumOff val="34317"/>
                <a:alphaOff val="0"/>
              </a:schemeClr>
            </a:effectRef>
            <a:fontRef idx="minor">
              <a:schemeClr val="lt1"/>
            </a:fontRef>
          </p:style>
          <p:txBody>
            <a:bodyPr spcFirstLastPara="0" vert="horz" wrap="square" lIns="90201" tIns="90201" rIns="90201" bIns="90201" numCol="1" spcCol="1270" anchor="ctr" anchorCtr="0">
              <a:noAutofit/>
            </a:bodyPr>
            <a:lstStyle/>
            <a:p>
              <a:pPr marL="0" lvl="0" indent="0" algn="ctr" defTabSz="800100">
                <a:lnSpc>
                  <a:spcPct val="90000"/>
                </a:lnSpc>
                <a:spcBef>
                  <a:spcPct val="0"/>
                </a:spcBef>
                <a:spcAft>
                  <a:spcPct val="35000"/>
                </a:spcAft>
                <a:buNone/>
              </a:pPr>
              <a:r>
                <a:rPr lang="tr-TR" sz="1100" dirty="0">
                  <a:latin typeface="Myriad Pro" panose="020B0503030403020204" pitchFamily="34" charset="0"/>
                </a:rPr>
                <a:t>4</a:t>
              </a:r>
              <a:r>
                <a:rPr lang="tr-TR" sz="1100" kern="1200" dirty="0">
                  <a:latin typeface="Myriad Pro" panose="020B0503030403020204" pitchFamily="34" charset="0"/>
                </a:rPr>
                <a:t> Eylem</a:t>
              </a:r>
            </a:p>
          </p:txBody>
        </p:sp>
        <p:sp>
          <p:nvSpPr>
            <p:cNvPr id="76" name="Serbest Form: Şekil 75">
              <a:extLst>
                <a:ext uri="{FF2B5EF4-FFF2-40B4-BE49-F238E27FC236}">
                  <a16:creationId xmlns:a16="http://schemas.microsoft.com/office/drawing/2014/main" id="{250731FA-8C56-445E-9877-2F9B7D8B8FE8}"/>
                </a:ext>
              </a:extLst>
            </p:cNvPr>
            <p:cNvSpPr/>
            <p:nvPr/>
          </p:nvSpPr>
          <p:spPr>
            <a:xfrm>
              <a:off x="7737024" y="3064124"/>
              <a:ext cx="201342" cy="175721"/>
            </a:xfrm>
            <a:custGeom>
              <a:avLst/>
              <a:gdLst>
                <a:gd name="connsiteX0" fmla="*/ 0 w 260826"/>
                <a:gd name="connsiteY0" fmla="*/ 61023 h 305117"/>
                <a:gd name="connsiteX1" fmla="*/ 130413 w 260826"/>
                <a:gd name="connsiteY1" fmla="*/ 61023 h 305117"/>
                <a:gd name="connsiteX2" fmla="*/ 130413 w 260826"/>
                <a:gd name="connsiteY2" fmla="*/ 0 h 305117"/>
                <a:gd name="connsiteX3" fmla="*/ 260826 w 260826"/>
                <a:gd name="connsiteY3" fmla="*/ 152559 h 305117"/>
                <a:gd name="connsiteX4" fmla="*/ 130413 w 260826"/>
                <a:gd name="connsiteY4" fmla="*/ 305117 h 305117"/>
                <a:gd name="connsiteX5" fmla="*/ 130413 w 260826"/>
                <a:gd name="connsiteY5" fmla="*/ 244094 h 305117"/>
                <a:gd name="connsiteX6" fmla="*/ 0 w 260826"/>
                <a:gd name="connsiteY6" fmla="*/ 244094 h 305117"/>
                <a:gd name="connsiteX7" fmla="*/ 0 w 260826"/>
                <a:gd name="connsiteY7" fmla="*/ 61023 h 30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0826" h="305117">
                  <a:moveTo>
                    <a:pt x="0" y="61023"/>
                  </a:moveTo>
                  <a:lnTo>
                    <a:pt x="130413" y="61023"/>
                  </a:lnTo>
                  <a:lnTo>
                    <a:pt x="130413" y="0"/>
                  </a:lnTo>
                  <a:lnTo>
                    <a:pt x="260826" y="152559"/>
                  </a:lnTo>
                  <a:lnTo>
                    <a:pt x="130413" y="305117"/>
                  </a:lnTo>
                  <a:lnTo>
                    <a:pt x="130413" y="244094"/>
                  </a:lnTo>
                  <a:lnTo>
                    <a:pt x="0" y="244094"/>
                  </a:lnTo>
                  <a:lnTo>
                    <a:pt x="0" y="61023"/>
                  </a:lnTo>
                  <a:close/>
                </a:path>
              </a:pathLst>
            </a:custGeom>
          </p:spPr>
          <p:style>
            <a:lnRef idx="0">
              <a:schemeClr val="accent1">
                <a:shade val="90000"/>
                <a:hueOff val="207713"/>
                <a:satOff val="-4436"/>
                <a:lumOff val="16555"/>
                <a:alphaOff val="0"/>
              </a:schemeClr>
            </a:lnRef>
            <a:fillRef idx="1">
              <a:schemeClr val="accent1">
                <a:shade val="90000"/>
                <a:hueOff val="207713"/>
                <a:satOff val="-4436"/>
                <a:lumOff val="16555"/>
                <a:alphaOff val="0"/>
              </a:schemeClr>
            </a:fillRef>
            <a:effectRef idx="0">
              <a:schemeClr val="accent1">
                <a:shade val="90000"/>
                <a:hueOff val="207713"/>
                <a:satOff val="-4436"/>
                <a:lumOff val="16555"/>
                <a:alphaOff val="0"/>
              </a:schemeClr>
            </a:effectRef>
            <a:fontRef idx="minor">
              <a:schemeClr val="lt1"/>
            </a:fontRef>
          </p:style>
          <p:txBody>
            <a:bodyPr spcFirstLastPara="0" vert="horz" wrap="square" lIns="0" tIns="61023" rIns="78248" bIns="61023" numCol="1" spcCol="1270" anchor="ctr" anchorCtr="0">
              <a:noAutofit/>
            </a:bodyPr>
            <a:lstStyle/>
            <a:p>
              <a:pPr marL="0" lvl="0" indent="0" algn="ctr" defTabSz="533400">
                <a:lnSpc>
                  <a:spcPct val="90000"/>
                </a:lnSpc>
                <a:spcBef>
                  <a:spcPct val="0"/>
                </a:spcBef>
                <a:spcAft>
                  <a:spcPct val="35000"/>
                </a:spcAft>
                <a:buNone/>
              </a:pPr>
              <a:endParaRPr lang="tr-TR" sz="1100" kern="1200">
                <a:latin typeface="Myriad Pro" panose="020B0503030403020204" pitchFamily="34" charset="0"/>
              </a:endParaRPr>
            </a:p>
          </p:txBody>
        </p:sp>
        <p:sp>
          <p:nvSpPr>
            <p:cNvPr id="77" name="Serbest Form: Şekil 76">
              <a:extLst>
                <a:ext uri="{FF2B5EF4-FFF2-40B4-BE49-F238E27FC236}">
                  <a16:creationId xmlns:a16="http://schemas.microsoft.com/office/drawing/2014/main" id="{C807A0C3-50C5-43EA-A49C-EEAAA8CE0DA3}"/>
                </a:ext>
              </a:extLst>
            </p:cNvPr>
            <p:cNvSpPr/>
            <p:nvPr/>
          </p:nvSpPr>
          <p:spPr>
            <a:xfrm>
              <a:off x="6703721" y="3581319"/>
              <a:ext cx="949726" cy="425133"/>
            </a:xfrm>
            <a:custGeom>
              <a:avLst/>
              <a:gdLst>
                <a:gd name="connsiteX0" fmla="*/ 0 w 1230312"/>
                <a:gd name="connsiteY0" fmla="*/ 73819 h 738187"/>
                <a:gd name="connsiteX1" fmla="*/ 73819 w 1230312"/>
                <a:gd name="connsiteY1" fmla="*/ 0 h 738187"/>
                <a:gd name="connsiteX2" fmla="*/ 1156493 w 1230312"/>
                <a:gd name="connsiteY2" fmla="*/ 0 h 738187"/>
                <a:gd name="connsiteX3" fmla="*/ 1230312 w 1230312"/>
                <a:gd name="connsiteY3" fmla="*/ 73819 h 738187"/>
                <a:gd name="connsiteX4" fmla="*/ 1230312 w 1230312"/>
                <a:gd name="connsiteY4" fmla="*/ 664368 h 738187"/>
                <a:gd name="connsiteX5" fmla="*/ 1156493 w 1230312"/>
                <a:gd name="connsiteY5" fmla="*/ 738187 h 738187"/>
                <a:gd name="connsiteX6" fmla="*/ 73819 w 1230312"/>
                <a:gd name="connsiteY6" fmla="*/ 738187 h 738187"/>
                <a:gd name="connsiteX7" fmla="*/ 0 w 1230312"/>
                <a:gd name="connsiteY7" fmla="*/ 664368 h 738187"/>
                <a:gd name="connsiteX8" fmla="*/ 0 w 1230312"/>
                <a:gd name="connsiteY8" fmla="*/ 73819 h 73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0312" h="738187">
                  <a:moveTo>
                    <a:pt x="0" y="73819"/>
                  </a:moveTo>
                  <a:cubicBezTo>
                    <a:pt x="0" y="33050"/>
                    <a:pt x="33050" y="0"/>
                    <a:pt x="73819" y="0"/>
                  </a:cubicBezTo>
                  <a:lnTo>
                    <a:pt x="1156493" y="0"/>
                  </a:lnTo>
                  <a:cubicBezTo>
                    <a:pt x="1197262" y="0"/>
                    <a:pt x="1230312" y="33050"/>
                    <a:pt x="1230312" y="73819"/>
                  </a:cubicBezTo>
                  <a:lnTo>
                    <a:pt x="1230312" y="664368"/>
                  </a:lnTo>
                  <a:cubicBezTo>
                    <a:pt x="1230312" y="705137"/>
                    <a:pt x="1197262" y="738187"/>
                    <a:pt x="1156493" y="738187"/>
                  </a:cubicBezTo>
                  <a:lnTo>
                    <a:pt x="73819" y="738187"/>
                  </a:lnTo>
                  <a:cubicBezTo>
                    <a:pt x="33050" y="738187"/>
                    <a:pt x="0" y="705137"/>
                    <a:pt x="0" y="664368"/>
                  </a:cubicBezTo>
                  <a:lnTo>
                    <a:pt x="0" y="73819"/>
                  </a:lnTo>
                  <a:close/>
                </a:path>
              </a:pathLst>
            </a:custGeom>
            <a:solidFill>
              <a:schemeClr val="accent2">
                <a:lumMod val="40000"/>
                <a:lumOff val="60000"/>
              </a:schemeClr>
            </a:solidFill>
          </p:spPr>
          <p:style>
            <a:lnRef idx="2">
              <a:schemeClr val="lt1">
                <a:hueOff val="0"/>
                <a:satOff val="0"/>
                <a:lumOff val="0"/>
                <a:alphaOff val="0"/>
              </a:schemeClr>
            </a:lnRef>
            <a:fillRef idx="1">
              <a:schemeClr val="accent1">
                <a:shade val="50000"/>
                <a:hueOff val="321995"/>
                <a:satOff val="-7842"/>
                <a:lumOff val="34317"/>
                <a:alphaOff val="0"/>
              </a:schemeClr>
            </a:fillRef>
            <a:effectRef idx="0">
              <a:schemeClr val="accent1">
                <a:shade val="50000"/>
                <a:hueOff val="321995"/>
                <a:satOff val="-7842"/>
                <a:lumOff val="34317"/>
                <a:alphaOff val="0"/>
              </a:schemeClr>
            </a:effectRef>
            <a:fontRef idx="minor">
              <a:schemeClr val="lt1"/>
            </a:fontRef>
          </p:style>
          <p:txBody>
            <a:bodyPr spcFirstLastPara="0" vert="horz" wrap="square" lIns="90201" tIns="90201" rIns="90201" bIns="90201" numCol="1" spcCol="1270" anchor="ctr" anchorCtr="0">
              <a:noAutofit/>
            </a:bodyPr>
            <a:lstStyle/>
            <a:p>
              <a:pPr marL="0" lvl="0" indent="0" algn="ctr" defTabSz="800100">
                <a:lnSpc>
                  <a:spcPct val="90000"/>
                </a:lnSpc>
                <a:spcBef>
                  <a:spcPct val="0"/>
                </a:spcBef>
                <a:spcAft>
                  <a:spcPct val="35000"/>
                </a:spcAft>
                <a:buNone/>
              </a:pPr>
              <a:r>
                <a:rPr lang="tr-TR" sz="1100" kern="1200" dirty="0">
                  <a:solidFill>
                    <a:schemeClr val="tx1"/>
                  </a:solidFill>
                  <a:latin typeface="Myriad Pro" panose="020B0503030403020204" pitchFamily="34" charset="0"/>
                </a:rPr>
                <a:t>4 Eylem</a:t>
              </a:r>
            </a:p>
          </p:txBody>
        </p:sp>
        <p:sp>
          <p:nvSpPr>
            <p:cNvPr id="78" name="Serbest Form: Şekil 77">
              <a:extLst>
                <a:ext uri="{FF2B5EF4-FFF2-40B4-BE49-F238E27FC236}">
                  <a16:creationId xmlns:a16="http://schemas.microsoft.com/office/drawing/2014/main" id="{322E246E-43CD-4B98-9E54-735D11261DEC}"/>
                </a:ext>
              </a:extLst>
            </p:cNvPr>
            <p:cNvSpPr/>
            <p:nvPr/>
          </p:nvSpPr>
          <p:spPr>
            <a:xfrm>
              <a:off x="7748418" y="3706025"/>
              <a:ext cx="201342" cy="175721"/>
            </a:xfrm>
            <a:custGeom>
              <a:avLst/>
              <a:gdLst>
                <a:gd name="connsiteX0" fmla="*/ 0 w 260826"/>
                <a:gd name="connsiteY0" fmla="*/ 61023 h 305117"/>
                <a:gd name="connsiteX1" fmla="*/ 130413 w 260826"/>
                <a:gd name="connsiteY1" fmla="*/ 61023 h 305117"/>
                <a:gd name="connsiteX2" fmla="*/ 130413 w 260826"/>
                <a:gd name="connsiteY2" fmla="*/ 0 h 305117"/>
                <a:gd name="connsiteX3" fmla="*/ 260826 w 260826"/>
                <a:gd name="connsiteY3" fmla="*/ 152559 h 305117"/>
                <a:gd name="connsiteX4" fmla="*/ 130413 w 260826"/>
                <a:gd name="connsiteY4" fmla="*/ 305117 h 305117"/>
                <a:gd name="connsiteX5" fmla="*/ 130413 w 260826"/>
                <a:gd name="connsiteY5" fmla="*/ 244094 h 305117"/>
                <a:gd name="connsiteX6" fmla="*/ 0 w 260826"/>
                <a:gd name="connsiteY6" fmla="*/ 244094 h 305117"/>
                <a:gd name="connsiteX7" fmla="*/ 0 w 260826"/>
                <a:gd name="connsiteY7" fmla="*/ 61023 h 30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0826" h="305117">
                  <a:moveTo>
                    <a:pt x="0" y="61023"/>
                  </a:moveTo>
                  <a:lnTo>
                    <a:pt x="130413" y="61023"/>
                  </a:lnTo>
                  <a:lnTo>
                    <a:pt x="130413" y="0"/>
                  </a:lnTo>
                  <a:lnTo>
                    <a:pt x="260826" y="152559"/>
                  </a:lnTo>
                  <a:lnTo>
                    <a:pt x="130413" y="305117"/>
                  </a:lnTo>
                  <a:lnTo>
                    <a:pt x="130413" y="244094"/>
                  </a:lnTo>
                  <a:lnTo>
                    <a:pt x="0" y="244094"/>
                  </a:lnTo>
                  <a:lnTo>
                    <a:pt x="0" y="61023"/>
                  </a:lnTo>
                  <a:close/>
                </a:path>
              </a:pathLst>
            </a:custGeom>
          </p:spPr>
          <p:style>
            <a:lnRef idx="0">
              <a:schemeClr val="accent1">
                <a:shade val="90000"/>
                <a:hueOff val="207713"/>
                <a:satOff val="-4436"/>
                <a:lumOff val="16555"/>
                <a:alphaOff val="0"/>
              </a:schemeClr>
            </a:lnRef>
            <a:fillRef idx="1">
              <a:schemeClr val="accent1">
                <a:shade val="90000"/>
                <a:hueOff val="207713"/>
                <a:satOff val="-4436"/>
                <a:lumOff val="16555"/>
                <a:alphaOff val="0"/>
              </a:schemeClr>
            </a:fillRef>
            <a:effectRef idx="0">
              <a:schemeClr val="accent1">
                <a:shade val="90000"/>
                <a:hueOff val="207713"/>
                <a:satOff val="-4436"/>
                <a:lumOff val="16555"/>
                <a:alphaOff val="0"/>
              </a:schemeClr>
            </a:effectRef>
            <a:fontRef idx="minor">
              <a:schemeClr val="lt1"/>
            </a:fontRef>
          </p:style>
          <p:txBody>
            <a:bodyPr spcFirstLastPara="0" vert="horz" wrap="square" lIns="0" tIns="61023" rIns="78248" bIns="61023" numCol="1" spcCol="1270" anchor="ctr" anchorCtr="0">
              <a:noAutofit/>
            </a:bodyPr>
            <a:lstStyle/>
            <a:p>
              <a:pPr marL="0" lvl="0" indent="0" algn="ctr" defTabSz="533400">
                <a:lnSpc>
                  <a:spcPct val="90000"/>
                </a:lnSpc>
                <a:spcBef>
                  <a:spcPct val="0"/>
                </a:spcBef>
                <a:spcAft>
                  <a:spcPct val="35000"/>
                </a:spcAft>
                <a:buNone/>
              </a:pPr>
              <a:endParaRPr lang="tr-TR" sz="1100" kern="1200">
                <a:solidFill>
                  <a:schemeClr val="tx1"/>
                </a:solidFill>
                <a:latin typeface="Myriad Pro" panose="020B0503030403020204" pitchFamily="34" charset="0"/>
              </a:endParaRPr>
            </a:p>
          </p:txBody>
        </p:sp>
        <p:sp>
          <p:nvSpPr>
            <p:cNvPr id="79" name="Serbest Form: Şekil 78">
              <a:extLst>
                <a:ext uri="{FF2B5EF4-FFF2-40B4-BE49-F238E27FC236}">
                  <a16:creationId xmlns:a16="http://schemas.microsoft.com/office/drawing/2014/main" id="{04896152-AB70-4C16-B252-86528896C09C}"/>
                </a:ext>
              </a:extLst>
            </p:cNvPr>
            <p:cNvSpPr/>
            <p:nvPr/>
          </p:nvSpPr>
          <p:spPr>
            <a:xfrm>
              <a:off x="6703721" y="4181349"/>
              <a:ext cx="949726" cy="425133"/>
            </a:xfrm>
            <a:custGeom>
              <a:avLst/>
              <a:gdLst>
                <a:gd name="connsiteX0" fmla="*/ 0 w 1230312"/>
                <a:gd name="connsiteY0" fmla="*/ 73819 h 738187"/>
                <a:gd name="connsiteX1" fmla="*/ 73819 w 1230312"/>
                <a:gd name="connsiteY1" fmla="*/ 0 h 738187"/>
                <a:gd name="connsiteX2" fmla="*/ 1156493 w 1230312"/>
                <a:gd name="connsiteY2" fmla="*/ 0 h 738187"/>
                <a:gd name="connsiteX3" fmla="*/ 1230312 w 1230312"/>
                <a:gd name="connsiteY3" fmla="*/ 73819 h 738187"/>
                <a:gd name="connsiteX4" fmla="*/ 1230312 w 1230312"/>
                <a:gd name="connsiteY4" fmla="*/ 664368 h 738187"/>
                <a:gd name="connsiteX5" fmla="*/ 1156493 w 1230312"/>
                <a:gd name="connsiteY5" fmla="*/ 738187 h 738187"/>
                <a:gd name="connsiteX6" fmla="*/ 73819 w 1230312"/>
                <a:gd name="connsiteY6" fmla="*/ 738187 h 738187"/>
                <a:gd name="connsiteX7" fmla="*/ 0 w 1230312"/>
                <a:gd name="connsiteY7" fmla="*/ 664368 h 738187"/>
                <a:gd name="connsiteX8" fmla="*/ 0 w 1230312"/>
                <a:gd name="connsiteY8" fmla="*/ 73819 h 73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0312" h="738187">
                  <a:moveTo>
                    <a:pt x="0" y="73819"/>
                  </a:moveTo>
                  <a:cubicBezTo>
                    <a:pt x="0" y="33050"/>
                    <a:pt x="33050" y="0"/>
                    <a:pt x="73819" y="0"/>
                  </a:cubicBezTo>
                  <a:lnTo>
                    <a:pt x="1156493" y="0"/>
                  </a:lnTo>
                  <a:cubicBezTo>
                    <a:pt x="1197262" y="0"/>
                    <a:pt x="1230312" y="33050"/>
                    <a:pt x="1230312" y="73819"/>
                  </a:cubicBezTo>
                  <a:lnTo>
                    <a:pt x="1230312" y="664368"/>
                  </a:lnTo>
                  <a:cubicBezTo>
                    <a:pt x="1230312" y="705137"/>
                    <a:pt x="1197262" y="738187"/>
                    <a:pt x="1156493" y="738187"/>
                  </a:cubicBezTo>
                  <a:lnTo>
                    <a:pt x="73819" y="738187"/>
                  </a:lnTo>
                  <a:cubicBezTo>
                    <a:pt x="33050" y="738187"/>
                    <a:pt x="0" y="705137"/>
                    <a:pt x="0" y="664368"/>
                  </a:cubicBezTo>
                  <a:lnTo>
                    <a:pt x="0" y="73819"/>
                  </a:lnTo>
                  <a:close/>
                </a:path>
              </a:pathLst>
            </a:custGeom>
            <a:solidFill>
              <a:schemeClr val="accent6">
                <a:lumMod val="40000"/>
                <a:lumOff val="60000"/>
              </a:schemeClr>
            </a:solidFill>
          </p:spPr>
          <p:style>
            <a:lnRef idx="2">
              <a:schemeClr val="lt1">
                <a:hueOff val="0"/>
                <a:satOff val="0"/>
                <a:lumOff val="0"/>
                <a:alphaOff val="0"/>
              </a:schemeClr>
            </a:lnRef>
            <a:fillRef idx="1">
              <a:schemeClr val="accent1">
                <a:shade val="50000"/>
                <a:hueOff val="321995"/>
                <a:satOff val="-7842"/>
                <a:lumOff val="34317"/>
                <a:alphaOff val="0"/>
              </a:schemeClr>
            </a:fillRef>
            <a:effectRef idx="0">
              <a:schemeClr val="accent1">
                <a:shade val="50000"/>
                <a:hueOff val="321995"/>
                <a:satOff val="-7842"/>
                <a:lumOff val="34317"/>
                <a:alphaOff val="0"/>
              </a:schemeClr>
            </a:effectRef>
            <a:fontRef idx="minor">
              <a:schemeClr val="lt1"/>
            </a:fontRef>
          </p:style>
          <p:txBody>
            <a:bodyPr spcFirstLastPara="0" vert="horz" wrap="square" lIns="90201" tIns="90201" rIns="90201" bIns="90201" numCol="1" spcCol="1270" anchor="ctr" anchorCtr="0">
              <a:noAutofit/>
            </a:bodyPr>
            <a:lstStyle/>
            <a:p>
              <a:pPr marL="0" lvl="0" indent="0" algn="ctr" defTabSz="800100">
                <a:lnSpc>
                  <a:spcPct val="90000"/>
                </a:lnSpc>
                <a:spcBef>
                  <a:spcPct val="0"/>
                </a:spcBef>
                <a:spcAft>
                  <a:spcPct val="35000"/>
                </a:spcAft>
                <a:buNone/>
              </a:pPr>
              <a:r>
                <a:rPr lang="tr-TR" sz="1100" kern="1200" dirty="0">
                  <a:solidFill>
                    <a:schemeClr val="tx1"/>
                  </a:solidFill>
                  <a:latin typeface="Myriad Pro" panose="020B0503030403020204" pitchFamily="34" charset="0"/>
                </a:rPr>
                <a:t>12 Eylem</a:t>
              </a:r>
            </a:p>
          </p:txBody>
        </p:sp>
        <p:sp>
          <p:nvSpPr>
            <p:cNvPr id="80" name="Serbest Form: Şekil 79">
              <a:extLst>
                <a:ext uri="{FF2B5EF4-FFF2-40B4-BE49-F238E27FC236}">
                  <a16:creationId xmlns:a16="http://schemas.microsoft.com/office/drawing/2014/main" id="{C0AB50AA-6BF3-4888-A6F9-ED703986F6B6}"/>
                </a:ext>
              </a:extLst>
            </p:cNvPr>
            <p:cNvSpPr/>
            <p:nvPr/>
          </p:nvSpPr>
          <p:spPr>
            <a:xfrm>
              <a:off x="7737024" y="4306055"/>
              <a:ext cx="201342" cy="175721"/>
            </a:xfrm>
            <a:custGeom>
              <a:avLst/>
              <a:gdLst>
                <a:gd name="connsiteX0" fmla="*/ 0 w 260826"/>
                <a:gd name="connsiteY0" fmla="*/ 61023 h 305117"/>
                <a:gd name="connsiteX1" fmla="*/ 130413 w 260826"/>
                <a:gd name="connsiteY1" fmla="*/ 61023 h 305117"/>
                <a:gd name="connsiteX2" fmla="*/ 130413 w 260826"/>
                <a:gd name="connsiteY2" fmla="*/ 0 h 305117"/>
                <a:gd name="connsiteX3" fmla="*/ 260826 w 260826"/>
                <a:gd name="connsiteY3" fmla="*/ 152559 h 305117"/>
                <a:gd name="connsiteX4" fmla="*/ 130413 w 260826"/>
                <a:gd name="connsiteY4" fmla="*/ 305117 h 305117"/>
                <a:gd name="connsiteX5" fmla="*/ 130413 w 260826"/>
                <a:gd name="connsiteY5" fmla="*/ 244094 h 305117"/>
                <a:gd name="connsiteX6" fmla="*/ 0 w 260826"/>
                <a:gd name="connsiteY6" fmla="*/ 244094 h 305117"/>
                <a:gd name="connsiteX7" fmla="*/ 0 w 260826"/>
                <a:gd name="connsiteY7" fmla="*/ 61023 h 30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0826" h="305117">
                  <a:moveTo>
                    <a:pt x="0" y="61023"/>
                  </a:moveTo>
                  <a:lnTo>
                    <a:pt x="130413" y="61023"/>
                  </a:lnTo>
                  <a:lnTo>
                    <a:pt x="130413" y="0"/>
                  </a:lnTo>
                  <a:lnTo>
                    <a:pt x="260826" y="152559"/>
                  </a:lnTo>
                  <a:lnTo>
                    <a:pt x="130413" y="305117"/>
                  </a:lnTo>
                  <a:lnTo>
                    <a:pt x="130413" y="244094"/>
                  </a:lnTo>
                  <a:lnTo>
                    <a:pt x="0" y="244094"/>
                  </a:lnTo>
                  <a:lnTo>
                    <a:pt x="0" y="61023"/>
                  </a:lnTo>
                  <a:close/>
                </a:path>
              </a:pathLst>
            </a:custGeom>
          </p:spPr>
          <p:style>
            <a:lnRef idx="0">
              <a:schemeClr val="accent1">
                <a:shade val="90000"/>
                <a:hueOff val="207713"/>
                <a:satOff val="-4436"/>
                <a:lumOff val="16555"/>
                <a:alphaOff val="0"/>
              </a:schemeClr>
            </a:lnRef>
            <a:fillRef idx="1">
              <a:schemeClr val="accent1">
                <a:shade val="90000"/>
                <a:hueOff val="207713"/>
                <a:satOff val="-4436"/>
                <a:lumOff val="16555"/>
                <a:alphaOff val="0"/>
              </a:schemeClr>
            </a:fillRef>
            <a:effectRef idx="0">
              <a:schemeClr val="accent1">
                <a:shade val="90000"/>
                <a:hueOff val="207713"/>
                <a:satOff val="-4436"/>
                <a:lumOff val="16555"/>
                <a:alphaOff val="0"/>
              </a:schemeClr>
            </a:effectRef>
            <a:fontRef idx="minor">
              <a:schemeClr val="lt1"/>
            </a:fontRef>
          </p:style>
          <p:txBody>
            <a:bodyPr spcFirstLastPara="0" vert="horz" wrap="square" lIns="0" tIns="61023" rIns="78248" bIns="61023" numCol="1" spcCol="1270" anchor="ctr" anchorCtr="0">
              <a:noAutofit/>
            </a:bodyPr>
            <a:lstStyle/>
            <a:p>
              <a:pPr marL="0" lvl="0" indent="0" algn="ctr" defTabSz="533400">
                <a:lnSpc>
                  <a:spcPct val="90000"/>
                </a:lnSpc>
                <a:spcBef>
                  <a:spcPct val="0"/>
                </a:spcBef>
                <a:spcAft>
                  <a:spcPct val="35000"/>
                </a:spcAft>
                <a:buNone/>
              </a:pPr>
              <a:endParaRPr lang="tr-TR" sz="1100" kern="1200">
                <a:solidFill>
                  <a:schemeClr val="tx1"/>
                </a:solidFill>
                <a:latin typeface="Myriad Pro" panose="020B0503030403020204" pitchFamily="34" charset="0"/>
              </a:endParaRPr>
            </a:p>
          </p:txBody>
        </p:sp>
        <p:sp>
          <p:nvSpPr>
            <p:cNvPr id="81" name="Serbest Form: Şekil 80">
              <a:extLst>
                <a:ext uri="{FF2B5EF4-FFF2-40B4-BE49-F238E27FC236}">
                  <a16:creationId xmlns:a16="http://schemas.microsoft.com/office/drawing/2014/main" id="{1F3EA3E1-C125-4FE7-82F1-3C8E5501DF81}"/>
                </a:ext>
              </a:extLst>
            </p:cNvPr>
            <p:cNvSpPr/>
            <p:nvPr/>
          </p:nvSpPr>
          <p:spPr>
            <a:xfrm>
              <a:off x="6703721" y="4793932"/>
              <a:ext cx="949726" cy="425133"/>
            </a:xfrm>
            <a:custGeom>
              <a:avLst/>
              <a:gdLst>
                <a:gd name="connsiteX0" fmla="*/ 0 w 1230312"/>
                <a:gd name="connsiteY0" fmla="*/ 73819 h 738187"/>
                <a:gd name="connsiteX1" fmla="*/ 73819 w 1230312"/>
                <a:gd name="connsiteY1" fmla="*/ 0 h 738187"/>
                <a:gd name="connsiteX2" fmla="*/ 1156493 w 1230312"/>
                <a:gd name="connsiteY2" fmla="*/ 0 h 738187"/>
                <a:gd name="connsiteX3" fmla="*/ 1230312 w 1230312"/>
                <a:gd name="connsiteY3" fmla="*/ 73819 h 738187"/>
                <a:gd name="connsiteX4" fmla="*/ 1230312 w 1230312"/>
                <a:gd name="connsiteY4" fmla="*/ 664368 h 738187"/>
                <a:gd name="connsiteX5" fmla="*/ 1156493 w 1230312"/>
                <a:gd name="connsiteY5" fmla="*/ 738187 h 738187"/>
                <a:gd name="connsiteX6" fmla="*/ 73819 w 1230312"/>
                <a:gd name="connsiteY6" fmla="*/ 738187 h 738187"/>
                <a:gd name="connsiteX7" fmla="*/ 0 w 1230312"/>
                <a:gd name="connsiteY7" fmla="*/ 664368 h 738187"/>
                <a:gd name="connsiteX8" fmla="*/ 0 w 1230312"/>
                <a:gd name="connsiteY8" fmla="*/ 73819 h 73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0312" h="738187">
                  <a:moveTo>
                    <a:pt x="0" y="73819"/>
                  </a:moveTo>
                  <a:cubicBezTo>
                    <a:pt x="0" y="33050"/>
                    <a:pt x="33050" y="0"/>
                    <a:pt x="73819" y="0"/>
                  </a:cubicBezTo>
                  <a:lnTo>
                    <a:pt x="1156493" y="0"/>
                  </a:lnTo>
                  <a:cubicBezTo>
                    <a:pt x="1197262" y="0"/>
                    <a:pt x="1230312" y="33050"/>
                    <a:pt x="1230312" y="73819"/>
                  </a:cubicBezTo>
                  <a:lnTo>
                    <a:pt x="1230312" y="664368"/>
                  </a:lnTo>
                  <a:cubicBezTo>
                    <a:pt x="1230312" y="705137"/>
                    <a:pt x="1197262" y="738187"/>
                    <a:pt x="1156493" y="738187"/>
                  </a:cubicBezTo>
                  <a:lnTo>
                    <a:pt x="73819" y="738187"/>
                  </a:lnTo>
                  <a:cubicBezTo>
                    <a:pt x="33050" y="738187"/>
                    <a:pt x="0" y="705137"/>
                    <a:pt x="0" y="664368"/>
                  </a:cubicBezTo>
                  <a:lnTo>
                    <a:pt x="0" y="73819"/>
                  </a:lnTo>
                  <a:close/>
                </a:path>
              </a:pathLst>
            </a:custGeom>
            <a:solidFill>
              <a:srgbClr val="E48A93"/>
            </a:solidFill>
          </p:spPr>
          <p:style>
            <a:lnRef idx="2">
              <a:schemeClr val="lt1">
                <a:hueOff val="0"/>
                <a:satOff val="0"/>
                <a:lumOff val="0"/>
                <a:alphaOff val="0"/>
              </a:schemeClr>
            </a:lnRef>
            <a:fillRef idx="1">
              <a:schemeClr val="accent1">
                <a:shade val="50000"/>
                <a:hueOff val="321995"/>
                <a:satOff val="-7842"/>
                <a:lumOff val="34317"/>
                <a:alphaOff val="0"/>
              </a:schemeClr>
            </a:fillRef>
            <a:effectRef idx="0">
              <a:schemeClr val="accent1">
                <a:shade val="50000"/>
                <a:hueOff val="321995"/>
                <a:satOff val="-7842"/>
                <a:lumOff val="34317"/>
                <a:alphaOff val="0"/>
              </a:schemeClr>
            </a:effectRef>
            <a:fontRef idx="minor">
              <a:schemeClr val="lt1"/>
            </a:fontRef>
          </p:style>
          <p:txBody>
            <a:bodyPr spcFirstLastPara="0" vert="horz" wrap="square" lIns="90201" tIns="90201" rIns="90201" bIns="90201" numCol="1" spcCol="1270" anchor="ctr" anchorCtr="0">
              <a:noAutofit/>
            </a:bodyPr>
            <a:lstStyle/>
            <a:p>
              <a:pPr marL="0" lvl="0" indent="0" algn="ctr" defTabSz="800100">
                <a:lnSpc>
                  <a:spcPct val="90000"/>
                </a:lnSpc>
                <a:spcBef>
                  <a:spcPct val="0"/>
                </a:spcBef>
                <a:spcAft>
                  <a:spcPct val="35000"/>
                </a:spcAft>
                <a:buNone/>
              </a:pPr>
              <a:r>
                <a:rPr lang="tr-TR" sz="1100" dirty="0">
                  <a:latin typeface="Myriad Pro" panose="020B0503030403020204" pitchFamily="34" charset="0"/>
                </a:rPr>
                <a:t>3</a:t>
              </a:r>
              <a:r>
                <a:rPr lang="tr-TR" sz="1100" kern="1200" dirty="0">
                  <a:latin typeface="Myriad Pro" panose="020B0503030403020204" pitchFamily="34" charset="0"/>
                </a:rPr>
                <a:t> Eylem</a:t>
              </a:r>
            </a:p>
          </p:txBody>
        </p:sp>
        <p:sp>
          <p:nvSpPr>
            <p:cNvPr id="82" name="Serbest Form: Şekil 81">
              <a:extLst>
                <a:ext uri="{FF2B5EF4-FFF2-40B4-BE49-F238E27FC236}">
                  <a16:creationId xmlns:a16="http://schemas.microsoft.com/office/drawing/2014/main" id="{9F558D1C-F03A-4A7A-9CA9-EFB315573064}"/>
                </a:ext>
              </a:extLst>
            </p:cNvPr>
            <p:cNvSpPr/>
            <p:nvPr/>
          </p:nvSpPr>
          <p:spPr>
            <a:xfrm>
              <a:off x="7748418" y="4918638"/>
              <a:ext cx="201342" cy="175721"/>
            </a:xfrm>
            <a:custGeom>
              <a:avLst/>
              <a:gdLst>
                <a:gd name="connsiteX0" fmla="*/ 0 w 260826"/>
                <a:gd name="connsiteY0" fmla="*/ 61023 h 305117"/>
                <a:gd name="connsiteX1" fmla="*/ 130413 w 260826"/>
                <a:gd name="connsiteY1" fmla="*/ 61023 h 305117"/>
                <a:gd name="connsiteX2" fmla="*/ 130413 w 260826"/>
                <a:gd name="connsiteY2" fmla="*/ 0 h 305117"/>
                <a:gd name="connsiteX3" fmla="*/ 260826 w 260826"/>
                <a:gd name="connsiteY3" fmla="*/ 152559 h 305117"/>
                <a:gd name="connsiteX4" fmla="*/ 130413 w 260826"/>
                <a:gd name="connsiteY4" fmla="*/ 305117 h 305117"/>
                <a:gd name="connsiteX5" fmla="*/ 130413 w 260826"/>
                <a:gd name="connsiteY5" fmla="*/ 244094 h 305117"/>
                <a:gd name="connsiteX6" fmla="*/ 0 w 260826"/>
                <a:gd name="connsiteY6" fmla="*/ 244094 h 305117"/>
                <a:gd name="connsiteX7" fmla="*/ 0 w 260826"/>
                <a:gd name="connsiteY7" fmla="*/ 61023 h 30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0826" h="305117">
                  <a:moveTo>
                    <a:pt x="0" y="61023"/>
                  </a:moveTo>
                  <a:lnTo>
                    <a:pt x="130413" y="61023"/>
                  </a:lnTo>
                  <a:lnTo>
                    <a:pt x="130413" y="0"/>
                  </a:lnTo>
                  <a:lnTo>
                    <a:pt x="260826" y="152559"/>
                  </a:lnTo>
                  <a:lnTo>
                    <a:pt x="130413" y="305117"/>
                  </a:lnTo>
                  <a:lnTo>
                    <a:pt x="130413" y="244094"/>
                  </a:lnTo>
                  <a:lnTo>
                    <a:pt x="0" y="244094"/>
                  </a:lnTo>
                  <a:lnTo>
                    <a:pt x="0" y="61023"/>
                  </a:lnTo>
                  <a:close/>
                </a:path>
              </a:pathLst>
            </a:custGeom>
          </p:spPr>
          <p:style>
            <a:lnRef idx="0">
              <a:schemeClr val="accent1">
                <a:shade val="90000"/>
                <a:hueOff val="207713"/>
                <a:satOff val="-4436"/>
                <a:lumOff val="16555"/>
                <a:alphaOff val="0"/>
              </a:schemeClr>
            </a:lnRef>
            <a:fillRef idx="1">
              <a:schemeClr val="accent1">
                <a:shade val="90000"/>
                <a:hueOff val="207713"/>
                <a:satOff val="-4436"/>
                <a:lumOff val="16555"/>
                <a:alphaOff val="0"/>
              </a:schemeClr>
            </a:fillRef>
            <a:effectRef idx="0">
              <a:schemeClr val="accent1">
                <a:shade val="90000"/>
                <a:hueOff val="207713"/>
                <a:satOff val="-4436"/>
                <a:lumOff val="16555"/>
                <a:alphaOff val="0"/>
              </a:schemeClr>
            </a:effectRef>
            <a:fontRef idx="minor">
              <a:schemeClr val="lt1"/>
            </a:fontRef>
          </p:style>
          <p:txBody>
            <a:bodyPr spcFirstLastPara="0" vert="horz" wrap="square" lIns="0" tIns="61023" rIns="78248" bIns="61023" numCol="1" spcCol="1270" anchor="ctr" anchorCtr="0">
              <a:noAutofit/>
            </a:bodyPr>
            <a:lstStyle/>
            <a:p>
              <a:pPr marL="0" lvl="0" indent="0" algn="ctr" defTabSz="533400">
                <a:lnSpc>
                  <a:spcPct val="90000"/>
                </a:lnSpc>
                <a:spcBef>
                  <a:spcPct val="0"/>
                </a:spcBef>
                <a:spcAft>
                  <a:spcPct val="35000"/>
                </a:spcAft>
                <a:buNone/>
              </a:pPr>
              <a:endParaRPr lang="tr-TR" sz="1100" kern="1200">
                <a:latin typeface="Myriad Pro" panose="020B0503030403020204" pitchFamily="34" charset="0"/>
              </a:endParaRPr>
            </a:p>
          </p:txBody>
        </p:sp>
      </p:grpSp>
      <p:grpSp>
        <p:nvGrpSpPr>
          <p:cNvPr id="83" name="Grup 82">
            <a:extLst>
              <a:ext uri="{FF2B5EF4-FFF2-40B4-BE49-F238E27FC236}">
                <a16:creationId xmlns:a16="http://schemas.microsoft.com/office/drawing/2014/main" id="{110DB8A8-04F5-4AE1-A6A6-80418502DD12}"/>
              </a:ext>
            </a:extLst>
          </p:cNvPr>
          <p:cNvGrpSpPr/>
          <p:nvPr/>
        </p:nvGrpSpPr>
        <p:grpSpPr>
          <a:xfrm>
            <a:off x="8388469" y="2146536"/>
            <a:ext cx="1430330" cy="4266940"/>
            <a:chOff x="8033336" y="1750928"/>
            <a:chExt cx="949727" cy="4026537"/>
          </a:xfrm>
        </p:grpSpPr>
        <p:sp>
          <p:nvSpPr>
            <p:cNvPr id="84" name="Serbest Form: Şekil 83">
              <a:extLst>
                <a:ext uri="{FF2B5EF4-FFF2-40B4-BE49-F238E27FC236}">
                  <a16:creationId xmlns:a16="http://schemas.microsoft.com/office/drawing/2014/main" id="{D18F33E1-0F42-49B9-BE06-92C5569A6506}"/>
                </a:ext>
              </a:extLst>
            </p:cNvPr>
            <p:cNvSpPr/>
            <p:nvPr/>
          </p:nvSpPr>
          <p:spPr>
            <a:xfrm>
              <a:off x="8033337" y="2331756"/>
              <a:ext cx="949726" cy="425133"/>
            </a:xfrm>
            <a:custGeom>
              <a:avLst/>
              <a:gdLst>
                <a:gd name="connsiteX0" fmla="*/ 0 w 1230312"/>
                <a:gd name="connsiteY0" fmla="*/ 73819 h 738187"/>
                <a:gd name="connsiteX1" fmla="*/ 73819 w 1230312"/>
                <a:gd name="connsiteY1" fmla="*/ 0 h 738187"/>
                <a:gd name="connsiteX2" fmla="*/ 1156493 w 1230312"/>
                <a:gd name="connsiteY2" fmla="*/ 0 h 738187"/>
                <a:gd name="connsiteX3" fmla="*/ 1230312 w 1230312"/>
                <a:gd name="connsiteY3" fmla="*/ 73819 h 738187"/>
                <a:gd name="connsiteX4" fmla="*/ 1230312 w 1230312"/>
                <a:gd name="connsiteY4" fmla="*/ 664368 h 738187"/>
                <a:gd name="connsiteX5" fmla="*/ 1156493 w 1230312"/>
                <a:gd name="connsiteY5" fmla="*/ 738187 h 738187"/>
                <a:gd name="connsiteX6" fmla="*/ 73819 w 1230312"/>
                <a:gd name="connsiteY6" fmla="*/ 738187 h 738187"/>
                <a:gd name="connsiteX7" fmla="*/ 0 w 1230312"/>
                <a:gd name="connsiteY7" fmla="*/ 664368 h 738187"/>
                <a:gd name="connsiteX8" fmla="*/ 0 w 1230312"/>
                <a:gd name="connsiteY8" fmla="*/ 73819 h 73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0312" h="738187">
                  <a:moveTo>
                    <a:pt x="0" y="73819"/>
                  </a:moveTo>
                  <a:cubicBezTo>
                    <a:pt x="0" y="33050"/>
                    <a:pt x="33050" y="0"/>
                    <a:pt x="73819" y="0"/>
                  </a:cubicBezTo>
                  <a:lnTo>
                    <a:pt x="1156493" y="0"/>
                  </a:lnTo>
                  <a:cubicBezTo>
                    <a:pt x="1197262" y="0"/>
                    <a:pt x="1230312" y="33050"/>
                    <a:pt x="1230312" y="73819"/>
                  </a:cubicBezTo>
                  <a:lnTo>
                    <a:pt x="1230312" y="664368"/>
                  </a:lnTo>
                  <a:cubicBezTo>
                    <a:pt x="1230312" y="705137"/>
                    <a:pt x="1197262" y="738187"/>
                    <a:pt x="1156493" y="738187"/>
                  </a:cubicBezTo>
                  <a:lnTo>
                    <a:pt x="73819" y="738187"/>
                  </a:lnTo>
                  <a:cubicBezTo>
                    <a:pt x="33050" y="738187"/>
                    <a:pt x="0" y="705137"/>
                    <a:pt x="0" y="664368"/>
                  </a:cubicBezTo>
                  <a:lnTo>
                    <a:pt x="0" y="73819"/>
                  </a:lnTo>
                  <a:close/>
                </a:path>
              </a:pathLst>
            </a:custGeom>
            <a:solidFill>
              <a:schemeClr val="accent1">
                <a:lumMod val="40000"/>
                <a:lumOff val="60000"/>
              </a:schemeClr>
            </a:solidFill>
          </p:spPr>
          <p:style>
            <a:lnRef idx="2">
              <a:schemeClr val="lt1">
                <a:hueOff val="0"/>
                <a:satOff val="0"/>
                <a:lumOff val="0"/>
                <a:alphaOff val="0"/>
              </a:schemeClr>
            </a:lnRef>
            <a:fillRef idx="1">
              <a:schemeClr val="accent1">
                <a:shade val="50000"/>
                <a:hueOff val="160997"/>
                <a:satOff val="-3921"/>
                <a:lumOff val="17158"/>
                <a:alphaOff val="0"/>
              </a:schemeClr>
            </a:fillRef>
            <a:effectRef idx="0">
              <a:schemeClr val="accent1">
                <a:shade val="50000"/>
                <a:hueOff val="160997"/>
                <a:satOff val="-3921"/>
                <a:lumOff val="17158"/>
                <a:alphaOff val="0"/>
              </a:schemeClr>
            </a:effectRef>
            <a:fontRef idx="minor">
              <a:schemeClr val="lt1"/>
            </a:fontRef>
          </p:style>
          <p:txBody>
            <a:bodyPr spcFirstLastPara="0" vert="horz" wrap="square" lIns="90201" tIns="90201" rIns="90201" bIns="90201" numCol="1" spcCol="1270" anchor="ctr" anchorCtr="0">
              <a:noAutofit/>
            </a:bodyPr>
            <a:lstStyle/>
            <a:p>
              <a:pPr marL="0" lvl="0" indent="0" algn="ctr" defTabSz="800100">
                <a:lnSpc>
                  <a:spcPct val="90000"/>
                </a:lnSpc>
                <a:spcBef>
                  <a:spcPct val="0"/>
                </a:spcBef>
                <a:spcAft>
                  <a:spcPct val="35000"/>
                </a:spcAft>
                <a:buNone/>
              </a:pPr>
              <a:r>
                <a:rPr lang="tr-TR" sz="1100" kern="1200" dirty="0">
                  <a:solidFill>
                    <a:schemeClr val="tx1"/>
                  </a:solidFill>
                  <a:latin typeface="Myriad Pro" panose="020B0503030403020204" pitchFamily="34" charset="0"/>
                </a:rPr>
                <a:t>19 Eylem</a:t>
              </a:r>
            </a:p>
          </p:txBody>
        </p:sp>
        <p:sp>
          <p:nvSpPr>
            <p:cNvPr id="85" name="Serbest Form: Şekil 84">
              <a:extLst>
                <a:ext uri="{FF2B5EF4-FFF2-40B4-BE49-F238E27FC236}">
                  <a16:creationId xmlns:a16="http://schemas.microsoft.com/office/drawing/2014/main" id="{4D6AE687-BBAF-4094-A6E6-12E38409AE69}"/>
                </a:ext>
              </a:extLst>
            </p:cNvPr>
            <p:cNvSpPr/>
            <p:nvPr/>
          </p:nvSpPr>
          <p:spPr>
            <a:xfrm>
              <a:off x="8033336" y="1750928"/>
              <a:ext cx="949725" cy="501329"/>
            </a:xfrm>
            <a:custGeom>
              <a:avLst/>
              <a:gdLst>
                <a:gd name="connsiteX0" fmla="*/ 0 w 1230312"/>
                <a:gd name="connsiteY0" fmla="*/ 73819 h 738187"/>
                <a:gd name="connsiteX1" fmla="*/ 73819 w 1230312"/>
                <a:gd name="connsiteY1" fmla="*/ 0 h 738187"/>
                <a:gd name="connsiteX2" fmla="*/ 1156493 w 1230312"/>
                <a:gd name="connsiteY2" fmla="*/ 0 h 738187"/>
                <a:gd name="connsiteX3" fmla="*/ 1230312 w 1230312"/>
                <a:gd name="connsiteY3" fmla="*/ 73819 h 738187"/>
                <a:gd name="connsiteX4" fmla="*/ 1230312 w 1230312"/>
                <a:gd name="connsiteY4" fmla="*/ 664368 h 738187"/>
                <a:gd name="connsiteX5" fmla="*/ 1156493 w 1230312"/>
                <a:gd name="connsiteY5" fmla="*/ 738187 h 738187"/>
                <a:gd name="connsiteX6" fmla="*/ 73819 w 1230312"/>
                <a:gd name="connsiteY6" fmla="*/ 738187 h 738187"/>
                <a:gd name="connsiteX7" fmla="*/ 0 w 1230312"/>
                <a:gd name="connsiteY7" fmla="*/ 664368 h 738187"/>
                <a:gd name="connsiteX8" fmla="*/ 0 w 1230312"/>
                <a:gd name="connsiteY8" fmla="*/ 73819 h 73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0312" h="738187">
                  <a:moveTo>
                    <a:pt x="0" y="73819"/>
                  </a:moveTo>
                  <a:cubicBezTo>
                    <a:pt x="0" y="33050"/>
                    <a:pt x="33050" y="0"/>
                    <a:pt x="73819" y="0"/>
                  </a:cubicBezTo>
                  <a:lnTo>
                    <a:pt x="1156493" y="0"/>
                  </a:lnTo>
                  <a:cubicBezTo>
                    <a:pt x="1197262" y="0"/>
                    <a:pt x="1230312" y="33050"/>
                    <a:pt x="1230312" y="73819"/>
                  </a:cubicBezTo>
                  <a:lnTo>
                    <a:pt x="1230312" y="664368"/>
                  </a:lnTo>
                  <a:cubicBezTo>
                    <a:pt x="1230312" y="705137"/>
                    <a:pt x="1197262" y="738187"/>
                    <a:pt x="1156493" y="738187"/>
                  </a:cubicBezTo>
                  <a:lnTo>
                    <a:pt x="73819" y="738187"/>
                  </a:lnTo>
                  <a:cubicBezTo>
                    <a:pt x="33050" y="738187"/>
                    <a:pt x="0" y="705137"/>
                    <a:pt x="0" y="664368"/>
                  </a:cubicBezTo>
                  <a:lnTo>
                    <a:pt x="0" y="73819"/>
                  </a:lnTo>
                  <a:close/>
                </a:path>
              </a:pathLst>
            </a:custGeom>
            <a:solidFill>
              <a:schemeClr val="bg1"/>
            </a:solidFill>
            <a:ln>
              <a:solidFill>
                <a:srgbClr val="002060"/>
              </a:solidFill>
            </a:ln>
          </p:spPr>
          <p:style>
            <a:lnRef idx="2">
              <a:schemeClr val="lt1">
                <a:hueOff val="0"/>
                <a:satOff val="0"/>
                <a:lumOff val="0"/>
                <a:alphaOff val="0"/>
              </a:schemeClr>
            </a:lnRef>
            <a:fillRef idx="1">
              <a:schemeClr val="accent1">
                <a:shade val="50000"/>
                <a:hueOff val="160997"/>
                <a:satOff val="-3921"/>
                <a:lumOff val="17158"/>
                <a:alphaOff val="0"/>
              </a:schemeClr>
            </a:fillRef>
            <a:effectRef idx="0">
              <a:schemeClr val="accent1">
                <a:shade val="50000"/>
                <a:hueOff val="160997"/>
                <a:satOff val="-3921"/>
                <a:lumOff val="17158"/>
                <a:alphaOff val="0"/>
              </a:schemeClr>
            </a:effectRef>
            <a:fontRef idx="minor">
              <a:schemeClr val="lt1"/>
            </a:fontRef>
          </p:style>
          <p:txBody>
            <a:bodyPr spcFirstLastPara="0" vert="horz" wrap="square" lIns="90201" tIns="90201" rIns="90201" bIns="90201" numCol="1" spcCol="1270" anchor="ctr" anchorCtr="0">
              <a:noAutofit/>
            </a:bodyPr>
            <a:lstStyle/>
            <a:p>
              <a:pPr marL="0" lvl="0" indent="0" algn="ctr" defTabSz="800100">
                <a:lnSpc>
                  <a:spcPct val="90000"/>
                </a:lnSpc>
                <a:spcBef>
                  <a:spcPct val="0"/>
                </a:spcBef>
                <a:spcAft>
                  <a:spcPct val="35000"/>
                </a:spcAft>
                <a:buNone/>
              </a:pPr>
              <a:r>
                <a:rPr lang="tr-TR" sz="1000" b="1" kern="1200" dirty="0">
                  <a:solidFill>
                    <a:schemeClr val="tx1"/>
                  </a:solidFill>
                  <a:latin typeface="Myriad Pro" panose="020B0503030403020204" pitchFamily="34" charset="0"/>
                </a:rPr>
                <a:t>2023-2024 İSM Eylem</a:t>
              </a:r>
            </a:p>
          </p:txBody>
        </p:sp>
        <p:sp>
          <p:nvSpPr>
            <p:cNvPr id="86" name="Serbest Form: Şekil 85">
              <a:extLst>
                <a:ext uri="{FF2B5EF4-FFF2-40B4-BE49-F238E27FC236}">
                  <a16:creationId xmlns:a16="http://schemas.microsoft.com/office/drawing/2014/main" id="{E1D21E39-5924-4CE8-A145-AEF7F8AE2B4A}"/>
                </a:ext>
              </a:extLst>
            </p:cNvPr>
            <p:cNvSpPr/>
            <p:nvPr/>
          </p:nvSpPr>
          <p:spPr>
            <a:xfrm>
              <a:off x="8033336" y="5352332"/>
              <a:ext cx="949725" cy="425133"/>
            </a:xfrm>
            <a:custGeom>
              <a:avLst/>
              <a:gdLst>
                <a:gd name="connsiteX0" fmla="*/ 0 w 1230312"/>
                <a:gd name="connsiteY0" fmla="*/ 73819 h 738187"/>
                <a:gd name="connsiteX1" fmla="*/ 73819 w 1230312"/>
                <a:gd name="connsiteY1" fmla="*/ 0 h 738187"/>
                <a:gd name="connsiteX2" fmla="*/ 1156493 w 1230312"/>
                <a:gd name="connsiteY2" fmla="*/ 0 h 738187"/>
                <a:gd name="connsiteX3" fmla="*/ 1230312 w 1230312"/>
                <a:gd name="connsiteY3" fmla="*/ 73819 h 738187"/>
                <a:gd name="connsiteX4" fmla="*/ 1230312 w 1230312"/>
                <a:gd name="connsiteY4" fmla="*/ 664368 h 738187"/>
                <a:gd name="connsiteX5" fmla="*/ 1156493 w 1230312"/>
                <a:gd name="connsiteY5" fmla="*/ 738187 h 738187"/>
                <a:gd name="connsiteX6" fmla="*/ 73819 w 1230312"/>
                <a:gd name="connsiteY6" fmla="*/ 738187 h 738187"/>
                <a:gd name="connsiteX7" fmla="*/ 0 w 1230312"/>
                <a:gd name="connsiteY7" fmla="*/ 664368 h 738187"/>
                <a:gd name="connsiteX8" fmla="*/ 0 w 1230312"/>
                <a:gd name="connsiteY8" fmla="*/ 73819 h 73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0312" h="738187">
                  <a:moveTo>
                    <a:pt x="0" y="73819"/>
                  </a:moveTo>
                  <a:cubicBezTo>
                    <a:pt x="0" y="33050"/>
                    <a:pt x="33050" y="0"/>
                    <a:pt x="73819" y="0"/>
                  </a:cubicBezTo>
                  <a:lnTo>
                    <a:pt x="1156493" y="0"/>
                  </a:lnTo>
                  <a:cubicBezTo>
                    <a:pt x="1197262" y="0"/>
                    <a:pt x="1230312" y="33050"/>
                    <a:pt x="1230312" y="73819"/>
                  </a:cubicBezTo>
                  <a:lnTo>
                    <a:pt x="1230312" y="664368"/>
                  </a:lnTo>
                  <a:cubicBezTo>
                    <a:pt x="1230312" y="705137"/>
                    <a:pt x="1197262" y="738187"/>
                    <a:pt x="1156493" y="738187"/>
                  </a:cubicBezTo>
                  <a:lnTo>
                    <a:pt x="73819" y="738187"/>
                  </a:lnTo>
                  <a:cubicBezTo>
                    <a:pt x="33050" y="738187"/>
                    <a:pt x="0" y="705137"/>
                    <a:pt x="0" y="664368"/>
                  </a:cubicBezTo>
                  <a:lnTo>
                    <a:pt x="0" y="73819"/>
                  </a:lnTo>
                  <a:close/>
                </a:path>
              </a:pathLst>
            </a:custGeom>
            <a:solidFill>
              <a:schemeClr val="bg1"/>
            </a:solidFill>
            <a:ln>
              <a:solidFill>
                <a:srgbClr val="002060"/>
              </a:solidFill>
            </a:ln>
          </p:spPr>
          <p:style>
            <a:lnRef idx="2">
              <a:schemeClr val="lt1">
                <a:hueOff val="0"/>
                <a:satOff val="0"/>
                <a:lumOff val="0"/>
                <a:alphaOff val="0"/>
              </a:schemeClr>
            </a:lnRef>
            <a:fillRef idx="1">
              <a:schemeClr val="accent1">
                <a:shade val="50000"/>
                <a:hueOff val="160997"/>
                <a:satOff val="-3921"/>
                <a:lumOff val="17158"/>
                <a:alphaOff val="0"/>
              </a:schemeClr>
            </a:fillRef>
            <a:effectRef idx="0">
              <a:schemeClr val="accent1">
                <a:shade val="50000"/>
                <a:hueOff val="160997"/>
                <a:satOff val="-3921"/>
                <a:lumOff val="17158"/>
                <a:alphaOff val="0"/>
              </a:schemeClr>
            </a:effectRef>
            <a:fontRef idx="minor">
              <a:schemeClr val="lt1"/>
            </a:fontRef>
          </p:style>
          <p:txBody>
            <a:bodyPr spcFirstLastPara="0" vert="horz" wrap="square" lIns="90201" tIns="90201" rIns="90201" bIns="90201" numCol="1" spcCol="1270" anchor="ctr" anchorCtr="0">
              <a:noAutofit/>
            </a:bodyPr>
            <a:lstStyle/>
            <a:p>
              <a:pPr marL="0" lvl="0" indent="0" algn="ctr" defTabSz="800100">
                <a:lnSpc>
                  <a:spcPct val="90000"/>
                </a:lnSpc>
                <a:spcBef>
                  <a:spcPct val="0"/>
                </a:spcBef>
                <a:spcAft>
                  <a:spcPct val="35000"/>
                </a:spcAft>
                <a:buNone/>
              </a:pPr>
              <a:r>
                <a:rPr lang="tr-TR" sz="1400" b="1" kern="1200">
                  <a:solidFill>
                    <a:schemeClr val="tx1"/>
                  </a:solidFill>
                  <a:latin typeface="Myriad Pro" panose="020B0503030403020204" pitchFamily="34" charset="0"/>
                </a:rPr>
                <a:t>32 </a:t>
              </a:r>
              <a:r>
                <a:rPr lang="tr-TR" sz="1400" b="1" kern="1200" dirty="0">
                  <a:solidFill>
                    <a:schemeClr val="tx1"/>
                  </a:solidFill>
                  <a:latin typeface="Myriad Pro" panose="020B0503030403020204" pitchFamily="34" charset="0"/>
                </a:rPr>
                <a:t>Eylem</a:t>
              </a:r>
            </a:p>
          </p:txBody>
        </p:sp>
        <p:sp>
          <p:nvSpPr>
            <p:cNvPr id="87" name="Serbest Form: Şekil 86">
              <a:extLst>
                <a:ext uri="{FF2B5EF4-FFF2-40B4-BE49-F238E27FC236}">
                  <a16:creationId xmlns:a16="http://schemas.microsoft.com/office/drawing/2014/main" id="{B5B9CD7D-13B5-4787-B8B2-1FAA2B0E0869}"/>
                </a:ext>
              </a:extLst>
            </p:cNvPr>
            <p:cNvSpPr/>
            <p:nvPr/>
          </p:nvSpPr>
          <p:spPr>
            <a:xfrm>
              <a:off x="8033336" y="2939418"/>
              <a:ext cx="949726" cy="425133"/>
            </a:xfrm>
            <a:custGeom>
              <a:avLst/>
              <a:gdLst>
                <a:gd name="connsiteX0" fmla="*/ 0 w 1230312"/>
                <a:gd name="connsiteY0" fmla="*/ 73819 h 738187"/>
                <a:gd name="connsiteX1" fmla="*/ 73819 w 1230312"/>
                <a:gd name="connsiteY1" fmla="*/ 0 h 738187"/>
                <a:gd name="connsiteX2" fmla="*/ 1156493 w 1230312"/>
                <a:gd name="connsiteY2" fmla="*/ 0 h 738187"/>
                <a:gd name="connsiteX3" fmla="*/ 1230312 w 1230312"/>
                <a:gd name="connsiteY3" fmla="*/ 73819 h 738187"/>
                <a:gd name="connsiteX4" fmla="*/ 1230312 w 1230312"/>
                <a:gd name="connsiteY4" fmla="*/ 664368 h 738187"/>
                <a:gd name="connsiteX5" fmla="*/ 1156493 w 1230312"/>
                <a:gd name="connsiteY5" fmla="*/ 738187 h 738187"/>
                <a:gd name="connsiteX6" fmla="*/ 73819 w 1230312"/>
                <a:gd name="connsiteY6" fmla="*/ 738187 h 738187"/>
                <a:gd name="connsiteX7" fmla="*/ 0 w 1230312"/>
                <a:gd name="connsiteY7" fmla="*/ 664368 h 738187"/>
                <a:gd name="connsiteX8" fmla="*/ 0 w 1230312"/>
                <a:gd name="connsiteY8" fmla="*/ 73819 h 73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0312" h="738187">
                  <a:moveTo>
                    <a:pt x="0" y="73819"/>
                  </a:moveTo>
                  <a:cubicBezTo>
                    <a:pt x="0" y="33050"/>
                    <a:pt x="33050" y="0"/>
                    <a:pt x="73819" y="0"/>
                  </a:cubicBezTo>
                  <a:lnTo>
                    <a:pt x="1156493" y="0"/>
                  </a:lnTo>
                  <a:cubicBezTo>
                    <a:pt x="1197262" y="0"/>
                    <a:pt x="1230312" y="33050"/>
                    <a:pt x="1230312" y="73819"/>
                  </a:cubicBezTo>
                  <a:lnTo>
                    <a:pt x="1230312" y="664368"/>
                  </a:lnTo>
                  <a:cubicBezTo>
                    <a:pt x="1230312" y="705137"/>
                    <a:pt x="1197262" y="738187"/>
                    <a:pt x="1156493" y="738187"/>
                  </a:cubicBezTo>
                  <a:lnTo>
                    <a:pt x="73819" y="738187"/>
                  </a:lnTo>
                  <a:cubicBezTo>
                    <a:pt x="33050" y="738187"/>
                    <a:pt x="0" y="705137"/>
                    <a:pt x="0" y="664368"/>
                  </a:cubicBezTo>
                  <a:lnTo>
                    <a:pt x="0" y="73819"/>
                  </a:lnTo>
                  <a:close/>
                </a:path>
              </a:pathLst>
            </a:custGeom>
            <a:solidFill>
              <a:schemeClr val="tx1">
                <a:lumMod val="50000"/>
                <a:lumOff val="50000"/>
              </a:schemeClr>
            </a:solidFill>
          </p:spPr>
          <p:style>
            <a:lnRef idx="2">
              <a:schemeClr val="lt1">
                <a:hueOff val="0"/>
                <a:satOff val="0"/>
                <a:lumOff val="0"/>
                <a:alphaOff val="0"/>
              </a:schemeClr>
            </a:lnRef>
            <a:fillRef idx="1">
              <a:schemeClr val="accent1">
                <a:shade val="50000"/>
                <a:hueOff val="160997"/>
                <a:satOff val="-3921"/>
                <a:lumOff val="17158"/>
                <a:alphaOff val="0"/>
              </a:schemeClr>
            </a:fillRef>
            <a:effectRef idx="0">
              <a:schemeClr val="accent1">
                <a:shade val="50000"/>
                <a:hueOff val="160997"/>
                <a:satOff val="-3921"/>
                <a:lumOff val="17158"/>
                <a:alphaOff val="0"/>
              </a:schemeClr>
            </a:effectRef>
            <a:fontRef idx="minor">
              <a:schemeClr val="lt1"/>
            </a:fontRef>
          </p:style>
          <p:txBody>
            <a:bodyPr spcFirstLastPara="0" vert="horz" wrap="square" lIns="90201" tIns="90201" rIns="90201" bIns="90201" numCol="1" spcCol="1270" anchor="ctr" anchorCtr="0">
              <a:noAutofit/>
            </a:bodyPr>
            <a:lstStyle/>
            <a:p>
              <a:pPr marL="0" lvl="0" indent="0" algn="ctr" defTabSz="800100">
                <a:lnSpc>
                  <a:spcPct val="90000"/>
                </a:lnSpc>
                <a:spcBef>
                  <a:spcPct val="0"/>
                </a:spcBef>
                <a:spcAft>
                  <a:spcPct val="35000"/>
                </a:spcAft>
                <a:buNone/>
              </a:pPr>
              <a:r>
                <a:rPr lang="tr-TR" sz="1100" kern="1200" dirty="0">
                  <a:latin typeface="Myriad Pro" panose="020B0503030403020204" pitchFamily="34" charset="0"/>
                </a:rPr>
                <a:t>4 Eylem</a:t>
              </a:r>
            </a:p>
          </p:txBody>
        </p:sp>
        <p:sp>
          <p:nvSpPr>
            <p:cNvPr id="88" name="Serbest Form: Şekil 87">
              <a:extLst>
                <a:ext uri="{FF2B5EF4-FFF2-40B4-BE49-F238E27FC236}">
                  <a16:creationId xmlns:a16="http://schemas.microsoft.com/office/drawing/2014/main" id="{F27EEFE8-3A55-4A7B-A469-A0862DEF54EA}"/>
                </a:ext>
              </a:extLst>
            </p:cNvPr>
            <p:cNvSpPr/>
            <p:nvPr/>
          </p:nvSpPr>
          <p:spPr>
            <a:xfrm>
              <a:off x="8033337" y="3581319"/>
              <a:ext cx="949726" cy="425133"/>
            </a:xfrm>
            <a:custGeom>
              <a:avLst/>
              <a:gdLst>
                <a:gd name="connsiteX0" fmla="*/ 0 w 1230312"/>
                <a:gd name="connsiteY0" fmla="*/ 73819 h 738187"/>
                <a:gd name="connsiteX1" fmla="*/ 73819 w 1230312"/>
                <a:gd name="connsiteY1" fmla="*/ 0 h 738187"/>
                <a:gd name="connsiteX2" fmla="*/ 1156493 w 1230312"/>
                <a:gd name="connsiteY2" fmla="*/ 0 h 738187"/>
                <a:gd name="connsiteX3" fmla="*/ 1230312 w 1230312"/>
                <a:gd name="connsiteY3" fmla="*/ 73819 h 738187"/>
                <a:gd name="connsiteX4" fmla="*/ 1230312 w 1230312"/>
                <a:gd name="connsiteY4" fmla="*/ 664368 h 738187"/>
                <a:gd name="connsiteX5" fmla="*/ 1156493 w 1230312"/>
                <a:gd name="connsiteY5" fmla="*/ 738187 h 738187"/>
                <a:gd name="connsiteX6" fmla="*/ 73819 w 1230312"/>
                <a:gd name="connsiteY6" fmla="*/ 738187 h 738187"/>
                <a:gd name="connsiteX7" fmla="*/ 0 w 1230312"/>
                <a:gd name="connsiteY7" fmla="*/ 664368 h 738187"/>
                <a:gd name="connsiteX8" fmla="*/ 0 w 1230312"/>
                <a:gd name="connsiteY8" fmla="*/ 73819 h 73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0312" h="738187">
                  <a:moveTo>
                    <a:pt x="0" y="73819"/>
                  </a:moveTo>
                  <a:cubicBezTo>
                    <a:pt x="0" y="33050"/>
                    <a:pt x="33050" y="0"/>
                    <a:pt x="73819" y="0"/>
                  </a:cubicBezTo>
                  <a:lnTo>
                    <a:pt x="1156493" y="0"/>
                  </a:lnTo>
                  <a:cubicBezTo>
                    <a:pt x="1197262" y="0"/>
                    <a:pt x="1230312" y="33050"/>
                    <a:pt x="1230312" y="73819"/>
                  </a:cubicBezTo>
                  <a:lnTo>
                    <a:pt x="1230312" y="664368"/>
                  </a:lnTo>
                  <a:cubicBezTo>
                    <a:pt x="1230312" y="705137"/>
                    <a:pt x="1197262" y="738187"/>
                    <a:pt x="1156493" y="738187"/>
                  </a:cubicBezTo>
                  <a:lnTo>
                    <a:pt x="73819" y="738187"/>
                  </a:lnTo>
                  <a:cubicBezTo>
                    <a:pt x="33050" y="738187"/>
                    <a:pt x="0" y="705137"/>
                    <a:pt x="0" y="664368"/>
                  </a:cubicBezTo>
                  <a:lnTo>
                    <a:pt x="0" y="73819"/>
                  </a:lnTo>
                  <a:close/>
                </a:path>
              </a:pathLst>
            </a:custGeom>
            <a:solidFill>
              <a:schemeClr val="accent2">
                <a:lumMod val="40000"/>
                <a:lumOff val="60000"/>
              </a:schemeClr>
            </a:solidFill>
          </p:spPr>
          <p:style>
            <a:lnRef idx="2">
              <a:schemeClr val="lt1">
                <a:hueOff val="0"/>
                <a:satOff val="0"/>
                <a:lumOff val="0"/>
                <a:alphaOff val="0"/>
              </a:schemeClr>
            </a:lnRef>
            <a:fillRef idx="1">
              <a:schemeClr val="accent1">
                <a:shade val="50000"/>
                <a:hueOff val="160997"/>
                <a:satOff val="-3921"/>
                <a:lumOff val="17158"/>
                <a:alphaOff val="0"/>
              </a:schemeClr>
            </a:fillRef>
            <a:effectRef idx="0">
              <a:schemeClr val="accent1">
                <a:shade val="50000"/>
                <a:hueOff val="160997"/>
                <a:satOff val="-3921"/>
                <a:lumOff val="17158"/>
                <a:alphaOff val="0"/>
              </a:schemeClr>
            </a:effectRef>
            <a:fontRef idx="minor">
              <a:schemeClr val="lt1"/>
            </a:fontRef>
          </p:style>
          <p:txBody>
            <a:bodyPr spcFirstLastPara="0" vert="horz" wrap="square" lIns="90201" tIns="90201" rIns="90201" bIns="90201" numCol="1" spcCol="1270" anchor="ctr" anchorCtr="0">
              <a:noAutofit/>
            </a:bodyPr>
            <a:lstStyle/>
            <a:p>
              <a:pPr marL="0" lvl="0" indent="0" algn="ctr" defTabSz="800100">
                <a:lnSpc>
                  <a:spcPct val="90000"/>
                </a:lnSpc>
                <a:spcBef>
                  <a:spcPct val="0"/>
                </a:spcBef>
                <a:spcAft>
                  <a:spcPct val="35000"/>
                </a:spcAft>
                <a:buNone/>
              </a:pPr>
              <a:r>
                <a:rPr lang="tr-TR" sz="1100" kern="1200" dirty="0">
                  <a:solidFill>
                    <a:schemeClr val="tx1"/>
                  </a:solidFill>
                  <a:latin typeface="Myriad Pro" panose="020B0503030403020204" pitchFamily="34" charset="0"/>
                </a:rPr>
                <a:t>3 Eylem</a:t>
              </a:r>
            </a:p>
          </p:txBody>
        </p:sp>
        <p:sp>
          <p:nvSpPr>
            <p:cNvPr id="89" name="Serbest Form: Şekil 88">
              <a:extLst>
                <a:ext uri="{FF2B5EF4-FFF2-40B4-BE49-F238E27FC236}">
                  <a16:creationId xmlns:a16="http://schemas.microsoft.com/office/drawing/2014/main" id="{FC0BE789-915F-4ABB-9D60-6A7DDADA042B}"/>
                </a:ext>
              </a:extLst>
            </p:cNvPr>
            <p:cNvSpPr/>
            <p:nvPr/>
          </p:nvSpPr>
          <p:spPr>
            <a:xfrm>
              <a:off x="8033336" y="4181349"/>
              <a:ext cx="949726" cy="425133"/>
            </a:xfrm>
            <a:custGeom>
              <a:avLst/>
              <a:gdLst>
                <a:gd name="connsiteX0" fmla="*/ 0 w 1230312"/>
                <a:gd name="connsiteY0" fmla="*/ 73819 h 738187"/>
                <a:gd name="connsiteX1" fmla="*/ 73819 w 1230312"/>
                <a:gd name="connsiteY1" fmla="*/ 0 h 738187"/>
                <a:gd name="connsiteX2" fmla="*/ 1156493 w 1230312"/>
                <a:gd name="connsiteY2" fmla="*/ 0 h 738187"/>
                <a:gd name="connsiteX3" fmla="*/ 1230312 w 1230312"/>
                <a:gd name="connsiteY3" fmla="*/ 73819 h 738187"/>
                <a:gd name="connsiteX4" fmla="*/ 1230312 w 1230312"/>
                <a:gd name="connsiteY4" fmla="*/ 664368 h 738187"/>
                <a:gd name="connsiteX5" fmla="*/ 1156493 w 1230312"/>
                <a:gd name="connsiteY5" fmla="*/ 738187 h 738187"/>
                <a:gd name="connsiteX6" fmla="*/ 73819 w 1230312"/>
                <a:gd name="connsiteY6" fmla="*/ 738187 h 738187"/>
                <a:gd name="connsiteX7" fmla="*/ 0 w 1230312"/>
                <a:gd name="connsiteY7" fmla="*/ 664368 h 738187"/>
                <a:gd name="connsiteX8" fmla="*/ 0 w 1230312"/>
                <a:gd name="connsiteY8" fmla="*/ 73819 h 73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0312" h="738187">
                  <a:moveTo>
                    <a:pt x="0" y="73819"/>
                  </a:moveTo>
                  <a:cubicBezTo>
                    <a:pt x="0" y="33050"/>
                    <a:pt x="33050" y="0"/>
                    <a:pt x="73819" y="0"/>
                  </a:cubicBezTo>
                  <a:lnTo>
                    <a:pt x="1156493" y="0"/>
                  </a:lnTo>
                  <a:cubicBezTo>
                    <a:pt x="1197262" y="0"/>
                    <a:pt x="1230312" y="33050"/>
                    <a:pt x="1230312" y="73819"/>
                  </a:cubicBezTo>
                  <a:lnTo>
                    <a:pt x="1230312" y="664368"/>
                  </a:lnTo>
                  <a:cubicBezTo>
                    <a:pt x="1230312" y="705137"/>
                    <a:pt x="1197262" y="738187"/>
                    <a:pt x="1156493" y="738187"/>
                  </a:cubicBezTo>
                  <a:lnTo>
                    <a:pt x="73819" y="738187"/>
                  </a:lnTo>
                  <a:cubicBezTo>
                    <a:pt x="33050" y="738187"/>
                    <a:pt x="0" y="705137"/>
                    <a:pt x="0" y="664368"/>
                  </a:cubicBezTo>
                  <a:lnTo>
                    <a:pt x="0" y="73819"/>
                  </a:lnTo>
                  <a:close/>
                </a:path>
              </a:pathLst>
            </a:custGeom>
            <a:solidFill>
              <a:schemeClr val="accent6">
                <a:lumMod val="20000"/>
                <a:lumOff val="80000"/>
              </a:schemeClr>
            </a:solidFill>
          </p:spPr>
          <p:style>
            <a:lnRef idx="2">
              <a:schemeClr val="lt1">
                <a:hueOff val="0"/>
                <a:satOff val="0"/>
                <a:lumOff val="0"/>
                <a:alphaOff val="0"/>
              </a:schemeClr>
            </a:lnRef>
            <a:fillRef idx="1">
              <a:schemeClr val="accent1">
                <a:shade val="50000"/>
                <a:hueOff val="160997"/>
                <a:satOff val="-3921"/>
                <a:lumOff val="17158"/>
                <a:alphaOff val="0"/>
              </a:schemeClr>
            </a:fillRef>
            <a:effectRef idx="0">
              <a:schemeClr val="accent1">
                <a:shade val="50000"/>
                <a:hueOff val="160997"/>
                <a:satOff val="-3921"/>
                <a:lumOff val="17158"/>
                <a:alphaOff val="0"/>
              </a:schemeClr>
            </a:effectRef>
            <a:fontRef idx="minor">
              <a:schemeClr val="lt1"/>
            </a:fontRef>
          </p:style>
          <p:txBody>
            <a:bodyPr spcFirstLastPara="0" vert="horz" wrap="square" lIns="90201" tIns="90201" rIns="90201" bIns="90201" numCol="1" spcCol="1270" anchor="ctr" anchorCtr="0">
              <a:noAutofit/>
            </a:bodyPr>
            <a:lstStyle/>
            <a:p>
              <a:pPr marL="0" lvl="0" indent="0" algn="ctr" defTabSz="800100">
                <a:lnSpc>
                  <a:spcPct val="90000"/>
                </a:lnSpc>
                <a:spcBef>
                  <a:spcPct val="0"/>
                </a:spcBef>
                <a:spcAft>
                  <a:spcPct val="35000"/>
                </a:spcAft>
                <a:buNone/>
              </a:pPr>
              <a:r>
                <a:rPr lang="tr-TR" sz="1100" kern="1200" dirty="0">
                  <a:solidFill>
                    <a:schemeClr val="tx1"/>
                  </a:solidFill>
                  <a:latin typeface="Myriad Pro" panose="020B0503030403020204" pitchFamily="34" charset="0"/>
                </a:rPr>
                <a:t>5 Eylem</a:t>
              </a:r>
            </a:p>
          </p:txBody>
        </p:sp>
        <p:sp>
          <p:nvSpPr>
            <p:cNvPr id="90" name="Serbest Form: Şekil 89">
              <a:extLst>
                <a:ext uri="{FF2B5EF4-FFF2-40B4-BE49-F238E27FC236}">
                  <a16:creationId xmlns:a16="http://schemas.microsoft.com/office/drawing/2014/main" id="{CDD8A3F1-BDE2-4951-A337-734A1BBBCCE2}"/>
                </a:ext>
              </a:extLst>
            </p:cNvPr>
            <p:cNvSpPr/>
            <p:nvPr/>
          </p:nvSpPr>
          <p:spPr>
            <a:xfrm>
              <a:off x="8033337" y="4793932"/>
              <a:ext cx="949726" cy="425133"/>
            </a:xfrm>
            <a:custGeom>
              <a:avLst/>
              <a:gdLst>
                <a:gd name="connsiteX0" fmla="*/ 0 w 1230312"/>
                <a:gd name="connsiteY0" fmla="*/ 73819 h 738187"/>
                <a:gd name="connsiteX1" fmla="*/ 73819 w 1230312"/>
                <a:gd name="connsiteY1" fmla="*/ 0 h 738187"/>
                <a:gd name="connsiteX2" fmla="*/ 1156493 w 1230312"/>
                <a:gd name="connsiteY2" fmla="*/ 0 h 738187"/>
                <a:gd name="connsiteX3" fmla="*/ 1230312 w 1230312"/>
                <a:gd name="connsiteY3" fmla="*/ 73819 h 738187"/>
                <a:gd name="connsiteX4" fmla="*/ 1230312 w 1230312"/>
                <a:gd name="connsiteY4" fmla="*/ 664368 h 738187"/>
                <a:gd name="connsiteX5" fmla="*/ 1156493 w 1230312"/>
                <a:gd name="connsiteY5" fmla="*/ 738187 h 738187"/>
                <a:gd name="connsiteX6" fmla="*/ 73819 w 1230312"/>
                <a:gd name="connsiteY6" fmla="*/ 738187 h 738187"/>
                <a:gd name="connsiteX7" fmla="*/ 0 w 1230312"/>
                <a:gd name="connsiteY7" fmla="*/ 664368 h 738187"/>
                <a:gd name="connsiteX8" fmla="*/ 0 w 1230312"/>
                <a:gd name="connsiteY8" fmla="*/ 73819 h 73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0312" h="738187">
                  <a:moveTo>
                    <a:pt x="0" y="73819"/>
                  </a:moveTo>
                  <a:cubicBezTo>
                    <a:pt x="0" y="33050"/>
                    <a:pt x="33050" y="0"/>
                    <a:pt x="73819" y="0"/>
                  </a:cubicBezTo>
                  <a:lnTo>
                    <a:pt x="1156493" y="0"/>
                  </a:lnTo>
                  <a:cubicBezTo>
                    <a:pt x="1197262" y="0"/>
                    <a:pt x="1230312" y="33050"/>
                    <a:pt x="1230312" y="73819"/>
                  </a:cubicBezTo>
                  <a:lnTo>
                    <a:pt x="1230312" y="664368"/>
                  </a:lnTo>
                  <a:cubicBezTo>
                    <a:pt x="1230312" y="705137"/>
                    <a:pt x="1197262" y="738187"/>
                    <a:pt x="1156493" y="738187"/>
                  </a:cubicBezTo>
                  <a:lnTo>
                    <a:pt x="73819" y="738187"/>
                  </a:lnTo>
                  <a:cubicBezTo>
                    <a:pt x="33050" y="738187"/>
                    <a:pt x="0" y="705137"/>
                    <a:pt x="0" y="664368"/>
                  </a:cubicBezTo>
                  <a:lnTo>
                    <a:pt x="0" y="73819"/>
                  </a:lnTo>
                  <a:close/>
                </a:path>
              </a:pathLst>
            </a:custGeom>
            <a:solidFill>
              <a:srgbClr val="F5C3CF"/>
            </a:solidFill>
          </p:spPr>
          <p:style>
            <a:lnRef idx="2">
              <a:schemeClr val="lt1">
                <a:hueOff val="0"/>
                <a:satOff val="0"/>
                <a:lumOff val="0"/>
                <a:alphaOff val="0"/>
              </a:schemeClr>
            </a:lnRef>
            <a:fillRef idx="1">
              <a:schemeClr val="accent1">
                <a:shade val="50000"/>
                <a:hueOff val="160997"/>
                <a:satOff val="-3921"/>
                <a:lumOff val="17158"/>
                <a:alphaOff val="0"/>
              </a:schemeClr>
            </a:fillRef>
            <a:effectRef idx="0">
              <a:schemeClr val="accent1">
                <a:shade val="50000"/>
                <a:hueOff val="160997"/>
                <a:satOff val="-3921"/>
                <a:lumOff val="17158"/>
                <a:alphaOff val="0"/>
              </a:schemeClr>
            </a:effectRef>
            <a:fontRef idx="minor">
              <a:schemeClr val="lt1"/>
            </a:fontRef>
          </p:style>
          <p:txBody>
            <a:bodyPr spcFirstLastPara="0" vert="horz" wrap="square" lIns="90201" tIns="90201" rIns="90201" bIns="90201" numCol="1" spcCol="1270" anchor="ctr" anchorCtr="0">
              <a:noAutofit/>
            </a:bodyPr>
            <a:lstStyle/>
            <a:p>
              <a:pPr marL="0" lvl="0" indent="0" algn="ctr" defTabSz="800100">
                <a:lnSpc>
                  <a:spcPct val="90000"/>
                </a:lnSpc>
                <a:spcBef>
                  <a:spcPct val="0"/>
                </a:spcBef>
                <a:spcAft>
                  <a:spcPct val="35000"/>
                </a:spcAft>
                <a:buNone/>
              </a:pPr>
              <a:r>
                <a:rPr lang="tr-TR" sz="1100" kern="1200" dirty="0">
                  <a:solidFill>
                    <a:schemeClr val="tx1"/>
                  </a:solidFill>
                  <a:latin typeface="Myriad Pro" panose="020B0503030403020204" pitchFamily="34" charset="0"/>
                </a:rPr>
                <a:t>1 Eylem</a:t>
              </a:r>
            </a:p>
          </p:txBody>
        </p:sp>
      </p:grpSp>
      <p:sp>
        <p:nvSpPr>
          <p:cNvPr id="91" name="Unvan 2">
            <a:extLst>
              <a:ext uri="{FF2B5EF4-FFF2-40B4-BE49-F238E27FC236}">
                <a16:creationId xmlns:a16="http://schemas.microsoft.com/office/drawing/2014/main" id="{2F7C9300-971F-4835-A9DE-E1AE12DF35EA}"/>
              </a:ext>
            </a:extLst>
          </p:cNvPr>
          <p:cNvSpPr txBox="1">
            <a:spLocks/>
          </p:cNvSpPr>
          <p:nvPr/>
        </p:nvSpPr>
        <p:spPr>
          <a:xfrm>
            <a:off x="1276350" y="1208945"/>
            <a:ext cx="4868820" cy="552568"/>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1600" b="1" kern="1200">
                <a:solidFill>
                  <a:schemeClr val="bg1"/>
                </a:solidFill>
                <a:latin typeface="Arial Narrow" panose="020B0606020202030204" pitchFamily="34" charset="0"/>
                <a:ea typeface="+mj-ea"/>
                <a:cs typeface="+mj-cs"/>
              </a:defRPr>
            </a:lvl1pPr>
          </a:lstStyle>
          <a:p>
            <a:pPr algn="ctr">
              <a:lnSpc>
                <a:spcPct val="150000"/>
              </a:lnSpc>
            </a:pPr>
            <a:r>
              <a:rPr lang="tr-TR" sz="1200" dirty="0">
                <a:solidFill>
                  <a:schemeClr val="tx1"/>
                </a:solidFill>
                <a:latin typeface="Myriad Pro" panose="020B0503030403020204" pitchFamily="34" charset="0"/>
              </a:rPr>
              <a:t>Hazine ve Maliye Bakanlığınca</a:t>
            </a:r>
          </a:p>
          <a:p>
            <a:pPr algn="ctr">
              <a:lnSpc>
                <a:spcPct val="150000"/>
              </a:lnSpc>
            </a:pPr>
            <a:r>
              <a:rPr lang="tr-TR" sz="1200" dirty="0">
                <a:solidFill>
                  <a:schemeClr val="tx1"/>
                </a:solidFill>
                <a:latin typeface="Myriad Pro" panose="020B0503030403020204" pitchFamily="34" charset="0"/>
              </a:rPr>
              <a:t>Yayımlanan Mevzuat</a:t>
            </a:r>
          </a:p>
        </p:txBody>
      </p:sp>
      <p:sp>
        <p:nvSpPr>
          <p:cNvPr id="92" name="Unvan 2">
            <a:extLst>
              <a:ext uri="{FF2B5EF4-FFF2-40B4-BE49-F238E27FC236}">
                <a16:creationId xmlns:a16="http://schemas.microsoft.com/office/drawing/2014/main" id="{0A7F47DE-4613-4114-8235-A905ACB605F5}"/>
              </a:ext>
            </a:extLst>
          </p:cNvPr>
          <p:cNvSpPr txBox="1">
            <a:spLocks/>
          </p:cNvSpPr>
          <p:nvPr/>
        </p:nvSpPr>
        <p:spPr>
          <a:xfrm>
            <a:off x="6146999" y="1208945"/>
            <a:ext cx="3763402" cy="552568"/>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1600" b="1" kern="1200">
                <a:solidFill>
                  <a:schemeClr val="bg1"/>
                </a:solidFill>
                <a:latin typeface="Arial Narrow" panose="020B0606020202030204" pitchFamily="34" charset="0"/>
                <a:ea typeface="+mj-ea"/>
                <a:cs typeface="+mj-cs"/>
              </a:defRPr>
            </a:lvl1pPr>
          </a:lstStyle>
          <a:p>
            <a:pPr algn="ctr">
              <a:lnSpc>
                <a:spcPct val="150000"/>
              </a:lnSpc>
            </a:pPr>
            <a:r>
              <a:rPr lang="tr-TR" sz="1200" dirty="0">
                <a:solidFill>
                  <a:schemeClr val="tx1"/>
                </a:solidFill>
                <a:latin typeface="Myriad Pro" panose="020B0503030403020204" pitchFamily="34" charset="0"/>
              </a:rPr>
              <a:t>Bakanlığımızca Bu Kapsamda</a:t>
            </a:r>
          </a:p>
          <a:p>
            <a:pPr algn="ctr">
              <a:lnSpc>
                <a:spcPct val="150000"/>
              </a:lnSpc>
            </a:pPr>
            <a:r>
              <a:rPr lang="tr-TR" sz="1200" dirty="0">
                <a:solidFill>
                  <a:schemeClr val="tx1"/>
                </a:solidFill>
                <a:latin typeface="Myriad Pro" panose="020B0503030403020204" pitchFamily="34" charset="0"/>
              </a:rPr>
              <a:t>Belirlenen Eylemler</a:t>
            </a:r>
          </a:p>
        </p:txBody>
      </p:sp>
      <p:cxnSp>
        <p:nvCxnSpPr>
          <p:cNvPr id="93" name="Düz Bağlayıcı 92">
            <a:extLst>
              <a:ext uri="{FF2B5EF4-FFF2-40B4-BE49-F238E27FC236}">
                <a16:creationId xmlns:a16="http://schemas.microsoft.com/office/drawing/2014/main" id="{01DCD7BD-B937-4254-BD41-535CF95A5F99}"/>
              </a:ext>
            </a:extLst>
          </p:cNvPr>
          <p:cNvCxnSpPr>
            <a:cxnSpLocks/>
          </p:cNvCxnSpPr>
          <p:nvPr/>
        </p:nvCxnSpPr>
        <p:spPr>
          <a:xfrm>
            <a:off x="1351713" y="1904807"/>
            <a:ext cx="4554014" cy="84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1" name="Unvan 1">
            <a:extLst>
              <a:ext uri="{FF2B5EF4-FFF2-40B4-BE49-F238E27FC236}">
                <a16:creationId xmlns:a16="http://schemas.microsoft.com/office/drawing/2014/main" id="{04B56572-6C1E-46FB-893C-4AD260F7CA32}"/>
              </a:ext>
            </a:extLst>
          </p:cNvPr>
          <p:cNvSpPr txBox="1">
            <a:spLocks/>
          </p:cNvSpPr>
          <p:nvPr/>
        </p:nvSpPr>
        <p:spPr>
          <a:xfrm>
            <a:off x="1250201" y="477951"/>
            <a:ext cx="5276353" cy="311755"/>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1600" b="1" dirty="0">
                <a:solidFill>
                  <a:schemeClr val="bg1"/>
                </a:solidFill>
                <a:latin typeface="Verdana" panose="020B0604030504040204" pitchFamily="34" charset="0"/>
                <a:ea typeface="Verdana" panose="020B0604030504040204" pitchFamily="34" charset="0"/>
              </a:rPr>
              <a:t>İç Kontrol Standartları ve Eylem Dağılımları</a:t>
            </a:r>
          </a:p>
        </p:txBody>
      </p:sp>
      <p:cxnSp>
        <p:nvCxnSpPr>
          <p:cNvPr id="102" name="Düz Bağlayıcı 101">
            <a:extLst>
              <a:ext uri="{FF2B5EF4-FFF2-40B4-BE49-F238E27FC236}">
                <a16:creationId xmlns:a16="http://schemas.microsoft.com/office/drawing/2014/main" id="{7AF781A5-7E3A-4215-8DFB-051605D351B1}"/>
              </a:ext>
            </a:extLst>
          </p:cNvPr>
          <p:cNvCxnSpPr>
            <a:cxnSpLocks/>
          </p:cNvCxnSpPr>
          <p:nvPr/>
        </p:nvCxnSpPr>
        <p:spPr>
          <a:xfrm flipV="1">
            <a:off x="6285663" y="1882930"/>
            <a:ext cx="3533133" cy="218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7431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childTnLst>
                                </p:cTn>
                              </p:par>
                            </p:childTnLst>
                          </p:cTn>
                        </p:par>
                        <p:par>
                          <p:cTn id="8" fill="hold">
                            <p:stCondLst>
                              <p:cond delay="2000"/>
                            </p:stCondLst>
                            <p:childTnLst>
                              <p:par>
                                <p:cTn id="9" presetID="10" presetClass="entr" presetSubtype="0" fill="hold" nodeType="afterEffect">
                                  <p:stCondLst>
                                    <p:cond delay="50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childTnLst>
                                </p:cTn>
                              </p:par>
                            </p:childTnLst>
                          </p:cTn>
                        </p:par>
                        <p:par>
                          <p:cTn id="12" fill="hold">
                            <p:stCondLst>
                              <p:cond delay="3500"/>
                            </p:stCondLst>
                            <p:childTnLst>
                              <p:par>
                                <p:cTn id="13" presetID="10" presetClass="entr" presetSubtype="0" fill="hold" nodeType="afterEffect">
                                  <p:stCondLst>
                                    <p:cond delay="500"/>
                                  </p:stCondLst>
                                  <p:childTnLst>
                                    <p:set>
                                      <p:cBhvr>
                                        <p:cTn id="14" dur="1" fill="hold">
                                          <p:stCondLst>
                                            <p:cond delay="0"/>
                                          </p:stCondLst>
                                        </p:cTn>
                                        <p:tgtEl>
                                          <p:spTgt spid="58"/>
                                        </p:tgtEl>
                                        <p:attrNameLst>
                                          <p:attrName>style.visibility</p:attrName>
                                        </p:attrNameLst>
                                      </p:cBhvr>
                                      <p:to>
                                        <p:strVal val="visible"/>
                                      </p:to>
                                    </p:set>
                                    <p:animEffect transition="in" filter="fade">
                                      <p:cBhvr>
                                        <p:cTn id="15" dur="1000"/>
                                        <p:tgtEl>
                                          <p:spTgt spid="58"/>
                                        </p:tgtEl>
                                      </p:cBhvr>
                                    </p:animEffect>
                                  </p:childTnLst>
                                </p:cTn>
                              </p:par>
                            </p:childTnLst>
                          </p:cTn>
                        </p:par>
                        <p:par>
                          <p:cTn id="16" fill="hold">
                            <p:stCondLst>
                              <p:cond delay="5000"/>
                            </p:stCondLst>
                            <p:childTnLst>
                              <p:par>
                                <p:cTn id="17" presetID="10" presetClass="entr" presetSubtype="0" fill="hold" nodeType="afterEffect">
                                  <p:stCondLst>
                                    <p:cond delay="500"/>
                                  </p:stCondLst>
                                  <p:childTnLst>
                                    <p:set>
                                      <p:cBhvr>
                                        <p:cTn id="18" dur="1" fill="hold">
                                          <p:stCondLst>
                                            <p:cond delay="0"/>
                                          </p:stCondLst>
                                        </p:cTn>
                                        <p:tgtEl>
                                          <p:spTgt spid="70"/>
                                        </p:tgtEl>
                                        <p:attrNameLst>
                                          <p:attrName>style.visibility</p:attrName>
                                        </p:attrNameLst>
                                      </p:cBhvr>
                                      <p:to>
                                        <p:strVal val="visible"/>
                                      </p:to>
                                    </p:set>
                                    <p:animEffect transition="in" filter="fade">
                                      <p:cBhvr>
                                        <p:cTn id="19" dur="1000"/>
                                        <p:tgtEl>
                                          <p:spTgt spid="70"/>
                                        </p:tgtEl>
                                      </p:cBhvr>
                                    </p:animEffect>
                                  </p:childTnLst>
                                </p:cTn>
                              </p:par>
                            </p:childTnLst>
                          </p:cTn>
                        </p:par>
                        <p:par>
                          <p:cTn id="20" fill="hold">
                            <p:stCondLst>
                              <p:cond delay="6500"/>
                            </p:stCondLst>
                            <p:childTnLst>
                              <p:par>
                                <p:cTn id="21" presetID="10" presetClass="entr" presetSubtype="0" fill="hold" nodeType="afterEffect">
                                  <p:stCondLst>
                                    <p:cond delay="500"/>
                                  </p:stCondLst>
                                  <p:childTnLst>
                                    <p:set>
                                      <p:cBhvr>
                                        <p:cTn id="22" dur="1" fill="hold">
                                          <p:stCondLst>
                                            <p:cond delay="0"/>
                                          </p:stCondLst>
                                        </p:cTn>
                                        <p:tgtEl>
                                          <p:spTgt spid="83"/>
                                        </p:tgtEl>
                                        <p:attrNameLst>
                                          <p:attrName>style.visibility</p:attrName>
                                        </p:attrNameLst>
                                      </p:cBhvr>
                                      <p:to>
                                        <p:strVal val="visible"/>
                                      </p:to>
                                    </p:set>
                                    <p:animEffect transition="in" filter="fade">
                                      <p:cBhvr>
                                        <p:cTn id="23"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Sağ Ok 42"/>
          <p:cNvSpPr/>
          <p:nvPr/>
        </p:nvSpPr>
        <p:spPr>
          <a:xfrm rot="13179771">
            <a:off x="6213253" y="2031340"/>
            <a:ext cx="982893" cy="318781"/>
          </a:xfrm>
          <a:prstGeom prst="rightArrow">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4" name="Sağ Ok 43"/>
          <p:cNvSpPr/>
          <p:nvPr/>
        </p:nvSpPr>
        <p:spPr>
          <a:xfrm rot="19089559">
            <a:off x="3234536" y="2062332"/>
            <a:ext cx="1074839" cy="318781"/>
          </a:xfrm>
          <a:prstGeom prst="rightArrow">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10" name="Grup 9">
            <a:extLst>
              <a:ext uri="{FF2B5EF4-FFF2-40B4-BE49-F238E27FC236}">
                <a16:creationId xmlns:a16="http://schemas.microsoft.com/office/drawing/2014/main" id="{ABC11FB8-B172-4CCC-A770-E2F17B46D08C}"/>
              </a:ext>
            </a:extLst>
          </p:cNvPr>
          <p:cNvGrpSpPr/>
          <p:nvPr/>
        </p:nvGrpSpPr>
        <p:grpSpPr>
          <a:xfrm>
            <a:off x="4796668" y="825362"/>
            <a:ext cx="1025783" cy="463034"/>
            <a:chOff x="703391" y="135402"/>
            <a:chExt cx="914408" cy="459628"/>
          </a:xfrm>
          <a:scene3d>
            <a:camera prst="orthographicFront">
              <a:rot lat="0" lon="0" rev="0"/>
            </a:camera>
            <a:lightRig rig="balanced" dir="t">
              <a:rot lat="0" lon="0" rev="8700000"/>
            </a:lightRig>
          </a:scene3d>
        </p:grpSpPr>
        <p:sp>
          <p:nvSpPr>
            <p:cNvPr id="11" name="Dikdörtgen: Yuvarlatılmış Köşeler 12">
              <a:extLst>
                <a:ext uri="{FF2B5EF4-FFF2-40B4-BE49-F238E27FC236}">
                  <a16:creationId xmlns:a16="http://schemas.microsoft.com/office/drawing/2014/main" id="{79D2E1C6-B296-44C3-AC1B-D105566B396B}"/>
                </a:ext>
              </a:extLst>
            </p:cNvPr>
            <p:cNvSpPr/>
            <p:nvPr/>
          </p:nvSpPr>
          <p:spPr>
            <a:xfrm>
              <a:off x="703391" y="135402"/>
              <a:ext cx="914408" cy="459628"/>
            </a:xfrm>
            <a:prstGeom prst="roundRect">
              <a:avLst/>
            </a:prstGeom>
            <a:ln>
              <a:noFill/>
            </a:ln>
            <a:effectLst>
              <a:outerShdw blurRad="44450" dist="27940" dir="5400000" algn="ctr">
                <a:srgbClr val="000000">
                  <a:alpha val="32000"/>
                </a:srgbClr>
              </a:outerShdw>
            </a:effectLst>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 name="Dikdörtgen: Yuvarlatılmış Köşeler 4">
              <a:extLst>
                <a:ext uri="{FF2B5EF4-FFF2-40B4-BE49-F238E27FC236}">
                  <a16:creationId xmlns:a16="http://schemas.microsoft.com/office/drawing/2014/main" id="{A6E10D70-53A9-4A8D-8530-C87F9621B297}"/>
                </a:ext>
              </a:extLst>
            </p:cNvPr>
            <p:cNvSpPr txBox="1"/>
            <p:nvPr/>
          </p:nvSpPr>
          <p:spPr>
            <a:xfrm>
              <a:off x="725828" y="157839"/>
              <a:ext cx="869534" cy="414754"/>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141" tIns="60141" rIns="60141" bIns="60141" numCol="1" spcCol="1270" anchor="ctr" anchorCtr="0">
              <a:noAutofit/>
            </a:bodyPr>
            <a:lstStyle/>
            <a:p>
              <a:pPr algn="ctr" defTabSz="701688">
                <a:lnSpc>
                  <a:spcPct val="90000"/>
                </a:lnSpc>
                <a:spcBef>
                  <a:spcPct val="0"/>
                </a:spcBef>
                <a:spcAft>
                  <a:spcPct val="35000"/>
                </a:spcAft>
              </a:pPr>
              <a:r>
                <a:rPr lang="tr-TR" sz="1579" dirty="0"/>
                <a:t>Bileşen</a:t>
              </a:r>
            </a:p>
          </p:txBody>
        </p:sp>
      </p:grpSp>
      <p:grpSp>
        <p:nvGrpSpPr>
          <p:cNvPr id="13" name="Grup 12">
            <a:extLst>
              <a:ext uri="{FF2B5EF4-FFF2-40B4-BE49-F238E27FC236}">
                <a16:creationId xmlns:a16="http://schemas.microsoft.com/office/drawing/2014/main" id="{758DAD97-22D4-437E-8470-EBA216CC4279}"/>
              </a:ext>
            </a:extLst>
          </p:cNvPr>
          <p:cNvGrpSpPr/>
          <p:nvPr/>
        </p:nvGrpSpPr>
        <p:grpSpPr>
          <a:xfrm>
            <a:off x="908079" y="1959212"/>
            <a:ext cx="1519899" cy="463035"/>
            <a:chOff x="680956" y="135402"/>
            <a:chExt cx="936843" cy="459628"/>
          </a:xfrm>
          <a:scene3d>
            <a:camera prst="orthographicFront">
              <a:rot lat="0" lon="0" rev="0"/>
            </a:camera>
            <a:lightRig rig="balanced" dir="t">
              <a:rot lat="0" lon="0" rev="8700000"/>
            </a:lightRig>
          </a:scene3d>
        </p:grpSpPr>
        <p:sp>
          <p:nvSpPr>
            <p:cNvPr id="14" name="Dikdörtgen: Yuvarlatılmış Köşeler 16">
              <a:extLst>
                <a:ext uri="{FF2B5EF4-FFF2-40B4-BE49-F238E27FC236}">
                  <a16:creationId xmlns:a16="http://schemas.microsoft.com/office/drawing/2014/main" id="{1D434EEF-FE91-4617-B198-AA1C0246F38E}"/>
                </a:ext>
              </a:extLst>
            </p:cNvPr>
            <p:cNvSpPr/>
            <p:nvPr/>
          </p:nvSpPr>
          <p:spPr>
            <a:xfrm>
              <a:off x="703391" y="135402"/>
              <a:ext cx="914408" cy="459628"/>
            </a:xfrm>
            <a:prstGeom prst="roundRect">
              <a:avLst/>
            </a:prstGeom>
            <a:ln>
              <a:noFill/>
            </a:ln>
            <a:effectLst>
              <a:outerShdw blurRad="44450" dist="27940" dir="5400000" algn="ctr">
                <a:srgbClr val="000000">
                  <a:alpha val="32000"/>
                </a:srgbClr>
              </a:outerShdw>
            </a:effectLst>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5" name="Dikdörtgen: Yuvarlatılmış Köşeler 4">
              <a:extLst>
                <a:ext uri="{FF2B5EF4-FFF2-40B4-BE49-F238E27FC236}">
                  <a16:creationId xmlns:a16="http://schemas.microsoft.com/office/drawing/2014/main" id="{7FF3FB0D-456F-403A-9D66-CF210B3312B5}"/>
                </a:ext>
              </a:extLst>
            </p:cNvPr>
            <p:cNvSpPr txBox="1"/>
            <p:nvPr/>
          </p:nvSpPr>
          <p:spPr>
            <a:xfrm>
              <a:off x="680956" y="157839"/>
              <a:ext cx="914408" cy="414753"/>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141" tIns="60141" rIns="60141" bIns="60141" numCol="1" spcCol="1270" anchor="ctr" anchorCtr="0">
              <a:noAutofit/>
            </a:bodyPr>
            <a:lstStyle/>
            <a:p>
              <a:pPr algn="ctr" defTabSz="701688">
                <a:lnSpc>
                  <a:spcPct val="90000"/>
                </a:lnSpc>
                <a:spcBef>
                  <a:spcPct val="0"/>
                </a:spcBef>
                <a:spcAft>
                  <a:spcPct val="35000"/>
                </a:spcAft>
              </a:pPr>
              <a:r>
                <a:rPr lang="tr-TR" sz="1579" dirty="0"/>
                <a:t>Standart KOS 1</a:t>
              </a:r>
            </a:p>
          </p:txBody>
        </p:sp>
      </p:grpSp>
      <p:sp>
        <p:nvSpPr>
          <p:cNvPr id="19" name="Metin kutusu 18">
            <a:extLst>
              <a:ext uri="{FF2B5EF4-FFF2-40B4-BE49-F238E27FC236}">
                <a16:creationId xmlns:a16="http://schemas.microsoft.com/office/drawing/2014/main" id="{83FAE0BB-3CB8-43D5-AF0C-CF0E19255A38}"/>
              </a:ext>
            </a:extLst>
          </p:cNvPr>
          <p:cNvSpPr txBox="1"/>
          <p:nvPr/>
        </p:nvSpPr>
        <p:spPr>
          <a:xfrm>
            <a:off x="3293112" y="3465505"/>
            <a:ext cx="753750" cy="335348"/>
          </a:xfrm>
          <a:prstGeom prst="rect">
            <a:avLst/>
          </a:prstGeom>
          <a:solidFill>
            <a:schemeClr val="accent1">
              <a:lumMod val="75000"/>
            </a:schemeClr>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tr-TR" sz="1579" b="1" dirty="0"/>
              <a:t>E.1.1.2</a:t>
            </a:r>
          </a:p>
        </p:txBody>
      </p:sp>
      <p:grpSp>
        <p:nvGrpSpPr>
          <p:cNvPr id="16" name="Grup 15">
            <a:extLst>
              <a:ext uri="{FF2B5EF4-FFF2-40B4-BE49-F238E27FC236}">
                <a16:creationId xmlns:a16="http://schemas.microsoft.com/office/drawing/2014/main" id="{108A5627-C9ED-412C-8BCF-E8430084B3F0}"/>
              </a:ext>
            </a:extLst>
          </p:cNvPr>
          <p:cNvGrpSpPr/>
          <p:nvPr/>
        </p:nvGrpSpPr>
        <p:grpSpPr>
          <a:xfrm>
            <a:off x="7731819" y="1959659"/>
            <a:ext cx="1918364" cy="616382"/>
            <a:chOff x="680956" y="5021"/>
            <a:chExt cx="936843" cy="745631"/>
          </a:xfrm>
          <a:scene3d>
            <a:camera prst="orthographicFront">
              <a:rot lat="0" lon="0" rev="0"/>
            </a:camera>
            <a:lightRig rig="balanced" dir="t">
              <a:rot lat="0" lon="0" rev="8700000"/>
            </a:lightRig>
          </a:scene3d>
        </p:grpSpPr>
        <p:sp>
          <p:nvSpPr>
            <p:cNvPr id="17" name="Dikdörtgen: Yuvarlatılmış Köşeler 19">
              <a:extLst>
                <a:ext uri="{FF2B5EF4-FFF2-40B4-BE49-F238E27FC236}">
                  <a16:creationId xmlns:a16="http://schemas.microsoft.com/office/drawing/2014/main" id="{3F920FC9-FF54-4207-B714-D0A6AA45C405}"/>
                </a:ext>
              </a:extLst>
            </p:cNvPr>
            <p:cNvSpPr/>
            <p:nvPr/>
          </p:nvSpPr>
          <p:spPr>
            <a:xfrm>
              <a:off x="703391" y="135402"/>
              <a:ext cx="914408" cy="459628"/>
            </a:xfrm>
            <a:prstGeom prst="roundRect">
              <a:avLst/>
            </a:prstGeom>
            <a:ln>
              <a:noFill/>
            </a:ln>
            <a:effectLst>
              <a:outerShdw blurRad="44450" dist="27940" dir="5400000" algn="ctr">
                <a:srgbClr val="000000">
                  <a:alpha val="32000"/>
                </a:srgbClr>
              </a:outerShdw>
            </a:effectLst>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8" name="Dikdörtgen: Yuvarlatılmış Köşeler 4">
              <a:extLst>
                <a:ext uri="{FF2B5EF4-FFF2-40B4-BE49-F238E27FC236}">
                  <a16:creationId xmlns:a16="http://schemas.microsoft.com/office/drawing/2014/main" id="{81C819E8-E7D4-42B4-9E22-1649521B5441}"/>
                </a:ext>
              </a:extLst>
            </p:cNvPr>
            <p:cNvSpPr txBox="1"/>
            <p:nvPr/>
          </p:nvSpPr>
          <p:spPr>
            <a:xfrm>
              <a:off x="680956" y="5021"/>
              <a:ext cx="891172" cy="745631"/>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141" tIns="60141" rIns="60141" bIns="60141" numCol="1" spcCol="1270" anchor="ctr" anchorCtr="0">
              <a:noAutofit/>
            </a:bodyPr>
            <a:lstStyle/>
            <a:p>
              <a:pPr algn="ctr" defTabSz="701688">
                <a:lnSpc>
                  <a:spcPct val="90000"/>
                </a:lnSpc>
                <a:spcBef>
                  <a:spcPct val="0"/>
                </a:spcBef>
                <a:spcAft>
                  <a:spcPct val="35000"/>
                </a:spcAft>
              </a:pPr>
              <a:r>
                <a:rPr lang="tr-TR" sz="1579" dirty="0"/>
                <a:t>Genel Şart KOS 1.1</a:t>
              </a:r>
            </a:p>
          </p:txBody>
        </p:sp>
      </p:grpSp>
      <p:sp>
        <p:nvSpPr>
          <p:cNvPr id="20" name="Oval 19">
            <a:extLst>
              <a:ext uri="{FF2B5EF4-FFF2-40B4-BE49-F238E27FC236}">
                <a16:creationId xmlns:a16="http://schemas.microsoft.com/office/drawing/2014/main" id="{D007A196-DEFE-4266-A644-AF448F7EBF0C}"/>
              </a:ext>
            </a:extLst>
          </p:cNvPr>
          <p:cNvSpPr/>
          <p:nvPr/>
        </p:nvSpPr>
        <p:spPr>
          <a:xfrm>
            <a:off x="3215707" y="5179378"/>
            <a:ext cx="4200339" cy="830658"/>
          </a:xfrm>
          <a:prstGeom prst="ellipse">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701688">
              <a:lnSpc>
                <a:spcPct val="90000"/>
              </a:lnSpc>
              <a:spcBef>
                <a:spcPct val="0"/>
              </a:spcBef>
              <a:spcAft>
                <a:spcPct val="35000"/>
              </a:spcAft>
            </a:pPr>
            <a:r>
              <a:rPr lang="tr-TR" sz="1400" dirty="0">
                <a:solidFill>
                  <a:schemeClr val="dk1">
                    <a:hueOff val="0"/>
                    <a:satOff val="0"/>
                    <a:lumOff val="0"/>
                    <a:alphaOff val="0"/>
                  </a:schemeClr>
                </a:solidFill>
              </a:rPr>
              <a:t>Merkez Birimler/İl Sağlık Müdürlükleri</a:t>
            </a:r>
          </a:p>
        </p:txBody>
      </p:sp>
      <p:sp>
        <p:nvSpPr>
          <p:cNvPr id="21" name="Metin kutusu 20">
            <a:extLst>
              <a:ext uri="{FF2B5EF4-FFF2-40B4-BE49-F238E27FC236}">
                <a16:creationId xmlns:a16="http://schemas.microsoft.com/office/drawing/2014/main" id="{83FAE0BB-3CB8-43D5-AF0C-CF0E19255A38}"/>
              </a:ext>
            </a:extLst>
          </p:cNvPr>
          <p:cNvSpPr txBox="1"/>
          <p:nvPr/>
        </p:nvSpPr>
        <p:spPr>
          <a:xfrm>
            <a:off x="1824693" y="5427033"/>
            <a:ext cx="1391014" cy="335348"/>
          </a:xfrm>
          <a:prstGeom prst="rect">
            <a:avLst/>
          </a:prstGeom>
          <a:solidFill>
            <a:schemeClr val="accent1">
              <a:lumMod val="75000"/>
            </a:schemeClr>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tr-TR" sz="1579" b="1" dirty="0"/>
              <a:t>Sorumlu Birim</a:t>
            </a:r>
          </a:p>
        </p:txBody>
      </p:sp>
      <p:graphicFrame>
        <p:nvGraphicFramePr>
          <p:cNvPr id="23" name="Tablo 22">
            <a:extLst>
              <a:ext uri="{FF2B5EF4-FFF2-40B4-BE49-F238E27FC236}">
                <a16:creationId xmlns:a16="http://schemas.microsoft.com/office/drawing/2014/main" id="{426A0065-E95F-48CF-BBBC-5F2E1A724C07}"/>
              </a:ext>
            </a:extLst>
          </p:cNvPr>
          <p:cNvGraphicFramePr>
            <a:graphicFrameLocks noGrp="1"/>
          </p:cNvGraphicFramePr>
          <p:nvPr>
            <p:extLst>
              <p:ext uri="{D42A27DB-BD31-4B8C-83A1-F6EECF244321}">
                <p14:modId xmlns:p14="http://schemas.microsoft.com/office/powerpoint/2010/main" val="3455453592"/>
              </p:ext>
            </p:extLst>
          </p:nvPr>
        </p:nvGraphicFramePr>
        <p:xfrm>
          <a:off x="8738036" y="5571089"/>
          <a:ext cx="1824291" cy="484454"/>
        </p:xfrm>
        <a:graphic>
          <a:graphicData uri="http://schemas.openxmlformats.org/drawingml/2006/table">
            <a:tbl>
              <a:tblPr firstRow="1" bandRow="1">
                <a:tableStyleId>{5C22544A-7EE6-4342-B048-85BDC9FD1C3A}</a:tableStyleId>
              </a:tblPr>
              <a:tblGrid>
                <a:gridCol w="1824291">
                  <a:extLst>
                    <a:ext uri="{9D8B030D-6E8A-4147-A177-3AD203B41FA5}">
                      <a16:colId xmlns:a16="http://schemas.microsoft.com/office/drawing/2014/main" val="2600340863"/>
                    </a:ext>
                  </a:extLst>
                </a:gridCol>
              </a:tblGrid>
              <a:tr h="484454">
                <a:tc>
                  <a:txBody>
                    <a:bodyPr/>
                    <a:lstStyle/>
                    <a:p>
                      <a:pPr lvl="0"/>
                      <a:r>
                        <a:rPr lang="tr-TR" sz="1200" b="1" dirty="0">
                          <a:solidFill>
                            <a:prstClr val="black"/>
                          </a:solidFill>
                          <a:latin typeface="Arial" panose="020B0604020202020204" pitchFamily="34" charset="0"/>
                          <a:cs typeface="Arial" panose="020B0604020202020204" pitchFamily="34" charset="0"/>
                        </a:rPr>
                        <a:t>1. Çeyrek Dönem 2024</a:t>
                      </a:r>
                      <a:endParaRPr lang="tr-TR" sz="1200" b="1" dirty="0"/>
                    </a:p>
                  </a:txBody>
                  <a:tcPr marL="80189" marR="80189" marT="40094" marB="400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25995126"/>
                  </a:ext>
                </a:extLst>
              </a:tr>
            </a:tbl>
          </a:graphicData>
        </a:graphic>
      </p:graphicFrame>
      <p:sp>
        <p:nvSpPr>
          <p:cNvPr id="24" name="Dikey Kaydırma 23"/>
          <p:cNvSpPr/>
          <p:nvPr/>
        </p:nvSpPr>
        <p:spPr>
          <a:xfrm>
            <a:off x="9938756" y="1229213"/>
            <a:ext cx="1757562" cy="1791702"/>
          </a:xfrm>
          <a:prstGeom prst="verticalScroll">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kern="0" dirty="0">
                <a:solidFill>
                  <a:sysClr val="windowText" lastClr="000000"/>
                </a:solidFill>
                <a:latin typeface="Arial" panose="020B0604020202020204" pitchFamily="34" charset="0"/>
              </a:rPr>
              <a:t>İç Kontrol</a:t>
            </a:r>
            <a:r>
              <a:rPr lang="tr-TR" sz="1600" kern="0" dirty="0">
                <a:solidFill>
                  <a:sysClr val="windowText" lastClr="000000"/>
                </a:solidFill>
                <a:latin typeface="Arial" panose="020B0604020202020204" pitchFamily="34" charset="0"/>
              </a:rPr>
              <a:t> </a:t>
            </a:r>
            <a:r>
              <a:rPr lang="sv-SE" sz="1600" kern="0" dirty="0">
                <a:solidFill>
                  <a:sysClr val="windowText" lastClr="000000"/>
                </a:solidFill>
                <a:latin typeface="Arial" panose="020B0604020202020204" pitchFamily="34" charset="0"/>
              </a:rPr>
              <a:t>Sekmesi Linki</a:t>
            </a:r>
            <a:endParaRPr lang="tr-TR" sz="1600" kern="0" dirty="0">
              <a:solidFill>
                <a:sysClr val="windowText" lastClr="000000"/>
              </a:solidFill>
              <a:latin typeface="Arial" panose="020B0604020202020204" pitchFamily="34" charset="0"/>
            </a:endParaRPr>
          </a:p>
        </p:txBody>
      </p:sp>
      <p:sp>
        <p:nvSpPr>
          <p:cNvPr id="28" name="Yukarı Bükülü Ok 27"/>
          <p:cNvSpPr/>
          <p:nvPr/>
        </p:nvSpPr>
        <p:spPr>
          <a:xfrm>
            <a:off x="7296822" y="3047038"/>
            <a:ext cx="3749879" cy="1171223"/>
          </a:xfrm>
          <a:prstGeom prst="bentUpArrow">
            <a:avLst>
              <a:gd name="adj1" fmla="val 14256"/>
              <a:gd name="adj2" fmla="val 19628"/>
              <a:gd name="adj3" fmla="val 25000"/>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0" name="Sağ Ok 29"/>
          <p:cNvSpPr/>
          <p:nvPr/>
        </p:nvSpPr>
        <p:spPr>
          <a:xfrm rot="5400000">
            <a:off x="5000764" y="4701522"/>
            <a:ext cx="617587" cy="318781"/>
          </a:xfrm>
          <a:prstGeom prst="rightArrow">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29" name="Grup 28"/>
          <p:cNvGrpSpPr/>
          <p:nvPr/>
        </p:nvGrpSpPr>
        <p:grpSpPr>
          <a:xfrm>
            <a:off x="3265253" y="3800853"/>
            <a:ext cx="4200339" cy="992873"/>
            <a:chOff x="2789932" y="2707746"/>
            <a:chExt cx="3932905" cy="833913"/>
          </a:xfrm>
          <a:solidFill>
            <a:schemeClr val="accent1">
              <a:lumMod val="40000"/>
              <a:lumOff val="60000"/>
            </a:schemeClr>
          </a:solidFill>
        </p:grpSpPr>
        <p:sp>
          <p:nvSpPr>
            <p:cNvPr id="31" name="Yuvarlatılmış Dikdörtgen 30"/>
            <p:cNvSpPr/>
            <p:nvPr/>
          </p:nvSpPr>
          <p:spPr>
            <a:xfrm>
              <a:off x="2789932" y="2707746"/>
              <a:ext cx="3932905" cy="833913"/>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Yuvarlatılmış Dikdörtgen 4"/>
            <p:cNvSpPr/>
            <p:nvPr/>
          </p:nvSpPr>
          <p:spPr>
            <a:xfrm>
              <a:off x="2814356" y="2732170"/>
              <a:ext cx="3884057" cy="78506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4765" tIns="24765" rIns="24765" bIns="24765" numCol="1" spcCol="1270" anchor="ctr" anchorCtr="0">
              <a:noAutofit/>
            </a:bodyPr>
            <a:lstStyle/>
            <a:p>
              <a:pPr lvl="0" defTabSz="577850">
                <a:lnSpc>
                  <a:spcPct val="90000"/>
                </a:lnSpc>
                <a:spcBef>
                  <a:spcPct val="0"/>
                </a:spcBef>
                <a:spcAft>
                  <a:spcPct val="35000"/>
                </a:spcAft>
              </a:pPr>
              <a:r>
                <a:rPr lang="tr-TR" sz="1400" b="1" u="sng" kern="1200" dirty="0">
                  <a:solidFill>
                    <a:prstClr val="black"/>
                  </a:solidFill>
                  <a:latin typeface="Calibri" panose="020F0502020204030204"/>
                </a:rPr>
                <a:t>Harcama Birimi düzeyinde</a:t>
              </a:r>
              <a:r>
                <a:rPr lang="tr-TR" sz="1400" b="1" kern="1200" dirty="0">
                  <a:solidFill>
                    <a:schemeClr val="tx1"/>
                  </a:solidFill>
                </a:rPr>
                <a:t> </a:t>
              </a:r>
              <a:r>
                <a:rPr lang="tr-TR" sz="1400" dirty="0">
                  <a:solidFill>
                    <a:schemeClr val="tx1"/>
                  </a:solidFill>
                  <a:ea typeface="Verdana" panose="020B0604030504040204" pitchFamily="34" charset="0"/>
                </a:rPr>
                <a:t>web sayfasında bulunan iç kontrol sekmesinde yönetici onayı ile iç kontrole yönelik gerçekleştirilen güncel çalışmalara yer verilmesi</a:t>
              </a:r>
              <a:endParaRPr lang="tr-TR" sz="1400" kern="1200" dirty="0">
                <a:solidFill>
                  <a:schemeClr val="tx1"/>
                </a:solidFill>
              </a:endParaRPr>
            </a:p>
          </p:txBody>
        </p:sp>
      </p:grpSp>
      <p:grpSp>
        <p:nvGrpSpPr>
          <p:cNvPr id="33" name="Grup 32"/>
          <p:cNvGrpSpPr/>
          <p:nvPr/>
        </p:nvGrpSpPr>
        <p:grpSpPr>
          <a:xfrm>
            <a:off x="908079" y="2448759"/>
            <a:ext cx="3932905" cy="833913"/>
            <a:chOff x="308522" y="1602236"/>
            <a:chExt cx="3932905" cy="833913"/>
          </a:xfrm>
          <a:solidFill>
            <a:schemeClr val="accent1">
              <a:lumMod val="40000"/>
              <a:lumOff val="60000"/>
            </a:schemeClr>
          </a:solidFill>
        </p:grpSpPr>
        <p:sp>
          <p:nvSpPr>
            <p:cNvPr id="34" name="Yuvarlatılmış Dikdörtgen 33"/>
            <p:cNvSpPr/>
            <p:nvPr/>
          </p:nvSpPr>
          <p:spPr>
            <a:xfrm>
              <a:off x="308522" y="1602236"/>
              <a:ext cx="3932905" cy="833913"/>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5" name="Yuvarlatılmış Dikdörtgen 4"/>
            <p:cNvSpPr/>
            <p:nvPr/>
          </p:nvSpPr>
          <p:spPr>
            <a:xfrm>
              <a:off x="332946" y="1626660"/>
              <a:ext cx="3884057" cy="78506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4765" tIns="24765" rIns="24765" bIns="24765" numCol="1" spcCol="1270" anchor="ctr" anchorCtr="0">
              <a:noAutofit/>
            </a:bodyPr>
            <a:lstStyle/>
            <a:p>
              <a:pPr lvl="0" defTabSz="577850">
                <a:lnSpc>
                  <a:spcPct val="90000"/>
                </a:lnSpc>
                <a:spcBef>
                  <a:spcPct val="0"/>
                </a:spcBef>
                <a:spcAft>
                  <a:spcPct val="35000"/>
                </a:spcAft>
              </a:pPr>
              <a:r>
                <a:rPr lang="tr-TR" sz="1400" b="1" u="sng" kern="1200" dirty="0">
                  <a:solidFill>
                    <a:schemeClr val="tx1"/>
                  </a:solidFill>
                </a:rPr>
                <a:t>Etik Değerler ve dürüstlük: </a:t>
              </a:r>
              <a:r>
                <a:rPr lang="tr-TR" sz="1400" kern="1200" dirty="0">
                  <a:solidFill>
                    <a:schemeClr val="tx1"/>
                  </a:solidFill>
                </a:rPr>
                <a:t>Personel davranışlarını belirleyen kuralların personel tarafından bilinmesi sağlanmalıdır.</a:t>
              </a:r>
            </a:p>
          </p:txBody>
        </p:sp>
      </p:grpSp>
      <p:grpSp>
        <p:nvGrpSpPr>
          <p:cNvPr id="36" name="Grup 35"/>
          <p:cNvGrpSpPr/>
          <p:nvPr/>
        </p:nvGrpSpPr>
        <p:grpSpPr>
          <a:xfrm>
            <a:off x="5717277" y="2448759"/>
            <a:ext cx="3932905" cy="833913"/>
            <a:chOff x="5144085" y="1608315"/>
            <a:chExt cx="3932905" cy="833913"/>
          </a:xfrm>
          <a:solidFill>
            <a:schemeClr val="accent1">
              <a:lumMod val="40000"/>
              <a:lumOff val="60000"/>
            </a:schemeClr>
          </a:solidFill>
        </p:grpSpPr>
        <p:sp>
          <p:nvSpPr>
            <p:cNvPr id="37" name="Yuvarlatılmış Dikdörtgen 36"/>
            <p:cNvSpPr/>
            <p:nvPr/>
          </p:nvSpPr>
          <p:spPr>
            <a:xfrm>
              <a:off x="5144085" y="1608315"/>
              <a:ext cx="3932905" cy="833913"/>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8" name="Yuvarlatılmış Dikdörtgen 4"/>
            <p:cNvSpPr/>
            <p:nvPr/>
          </p:nvSpPr>
          <p:spPr>
            <a:xfrm>
              <a:off x="5168509" y="1632739"/>
              <a:ext cx="3884057" cy="78506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4765" tIns="24765" rIns="24765" bIns="24765" numCol="1" spcCol="1270" anchor="ctr" anchorCtr="0">
              <a:noAutofit/>
            </a:bodyPr>
            <a:lstStyle/>
            <a:p>
              <a:pPr lvl="0" defTabSz="577850">
                <a:lnSpc>
                  <a:spcPct val="90000"/>
                </a:lnSpc>
                <a:spcBef>
                  <a:spcPct val="0"/>
                </a:spcBef>
                <a:spcAft>
                  <a:spcPct val="35000"/>
                </a:spcAft>
              </a:pPr>
              <a:r>
                <a:rPr lang="tr-TR" sz="1400" kern="1200" dirty="0">
                  <a:solidFill>
                    <a:schemeClr val="tx1"/>
                  </a:solidFill>
                </a:rPr>
                <a:t>İç kontrol sistemi ve işleyişi yönetici ve personel tarafından sahiplenilmeli ve desteklenmelidir.</a:t>
              </a:r>
              <a:endParaRPr lang="tr-TR" sz="1400" kern="1200" dirty="0"/>
            </a:p>
          </p:txBody>
        </p:sp>
      </p:grpSp>
      <p:grpSp>
        <p:nvGrpSpPr>
          <p:cNvPr id="39" name="Grup 38"/>
          <p:cNvGrpSpPr/>
          <p:nvPr/>
        </p:nvGrpSpPr>
        <p:grpSpPr>
          <a:xfrm>
            <a:off x="3571195" y="1314643"/>
            <a:ext cx="3476727" cy="624093"/>
            <a:chOff x="3007503" y="447631"/>
            <a:chExt cx="3476727" cy="624093"/>
          </a:xfrm>
        </p:grpSpPr>
        <p:sp>
          <p:nvSpPr>
            <p:cNvPr id="40" name="Oval 39"/>
            <p:cNvSpPr/>
            <p:nvPr/>
          </p:nvSpPr>
          <p:spPr>
            <a:xfrm>
              <a:off x="3007503" y="447631"/>
              <a:ext cx="3476727" cy="62409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1" name="Oval 4"/>
            <p:cNvSpPr/>
            <p:nvPr/>
          </p:nvSpPr>
          <p:spPr>
            <a:xfrm>
              <a:off x="3516658" y="539027"/>
              <a:ext cx="2458417" cy="4413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tr-TR" sz="2200" kern="1200" dirty="0">
                  <a:solidFill>
                    <a:schemeClr val="tx1"/>
                  </a:solidFill>
                </a:rPr>
                <a:t>(KOS) Kontrol Ortamı</a:t>
              </a:r>
            </a:p>
          </p:txBody>
        </p:sp>
      </p:grpSp>
      <p:sp>
        <p:nvSpPr>
          <p:cNvPr id="42" name="Sağ Ok 41"/>
          <p:cNvSpPr/>
          <p:nvPr/>
        </p:nvSpPr>
        <p:spPr>
          <a:xfrm rot="16200000">
            <a:off x="4425496" y="2791634"/>
            <a:ext cx="1699656" cy="318781"/>
          </a:xfrm>
          <a:prstGeom prst="rightArrow">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48" name="Grup 47">
            <a:extLst>
              <a:ext uri="{FF2B5EF4-FFF2-40B4-BE49-F238E27FC236}">
                <a16:creationId xmlns:a16="http://schemas.microsoft.com/office/drawing/2014/main" id="{ABC11FB8-B172-4CCC-A770-E2F17B46D08C}"/>
              </a:ext>
            </a:extLst>
          </p:cNvPr>
          <p:cNvGrpSpPr/>
          <p:nvPr/>
        </p:nvGrpSpPr>
        <p:grpSpPr>
          <a:xfrm>
            <a:off x="8859047" y="5094555"/>
            <a:ext cx="1582267" cy="463034"/>
            <a:chOff x="703391" y="135402"/>
            <a:chExt cx="914408" cy="459628"/>
          </a:xfrm>
          <a:scene3d>
            <a:camera prst="orthographicFront">
              <a:rot lat="0" lon="0" rev="0"/>
            </a:camera>
            <a:lightRig rig="balanced" dir="t">
              <a:rot lat="0" lon="0" rev="8700000"/>
            </a:lightRig>
          </a:scene3d>
        </p:grpSpPr>
        <p:sp>
          <p:nvSpPr>
            <p:cNvPr id="49" name="Dikdörtgen: Yuvarlatılmış Köşeler 12">
              <a:extLst>
                <a:ext uri="{FF2B5EF4-FFF2-40B4-BE49-F238E27FC236}">
                  <a16:creationId xmlns:a16="http://schemas.microsoft.com/office/drawing/2014/main" id="{79D2E1C6-B296-44C3-AC1B-D105566B396B}"/>
                </a:ext>
              </a:extLst>
            </p:cNvPr>
            <p:cNvSpPr/>
            <p:nvPr/>
          </p:nvSpPr>
          <p:spPr>
            <a:xfrm>
              <a:off x="703391" y="135402"/>
              <a:ext cx="914408" cy="459628"/>
            </a:xfrm>
            <a:prstGeom prst="roundRect">
              <a:avLst/>
            </a:prstGeom>
            <a:ln>
              <a:noFill/>
            </a:ln>
            <a:effectLst>
              <a:outerShdw blurRad="44450" dist="27940" dir="5400000" algn="ctr">
                <a:srgbClr val="000000">
                  <a:alpha val="32000"/>
                </a:srgbClr>
              </a:outerShdw>
            </a:effectLst>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0" name="Dikdörtgen: Yuvarlatılmış Köşeler 4">
              <a:extLst>
                <a:ext uri="{FF2B5EF4-FFF2-40B4-BE49-F238E27FC236}">
                  <a16:creationId xmlns:a16="http://schemas.microsoft.com/office/drawing/2014/main" id="{A6E10D70-53A9-4A8D-8530-C87F9621B297}"/>
                </a:ext>
              </a:extLst>
            </p:cNvPr>
            <p:cNvSpPr txBox="1"/>
            <p:nvPr/>
          </p:nvSpPr>
          <p:spPr>
            <a:xfrm>
              <a:off x="725828" y="157839"/>
              <a:ext cx="869534" cy="414754"/>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141" tIns="60141" rIns="60141" bIns="60141" numCol="1" spcCol="1270" anchor="ctr" anchorCtr="0">
              <a:noAutofit/>
            </a:bodyPr>
            <a:lstStyle/>
            <a:p>
              <a:pPr algn="ctr" defTabSz="701688">
                <a:lnSpc>
                  <a:spcPct val="90000"/>
                </a:lnSpc>
                <a:spcBef>
                  <a:spcPct val="0"/>
                </a:spcBef>
                <a:spcAft>
                  <a:spcPct val="35000"/>
                </a:spcAft>
              </a:pPr>
              <a:r>
                <a:rPr lang="tr-TR" sz="1579" dirty="0"/>
                <a:t>Eylem Dönemi</a:t>
              </a:r>
            </a:p>
          </p:txBody>
        </p:sp>
      </p:grpSp>
      <p:sp>
        <p:nvSpPr>
          <p:cNvPr id="45" name="Unvan 1">
            <a:extLst>
              <a:ext uri="{FF2B5EF4-FFF2-40B4-BE49-F238E27FC236}">
                <a16:creationId xmlns:a16="http://schemas.microsoft.com/office/drawing/2014/main" id="{61EF64F9-C1B9-46F9-A300-253A4E4B3474}"/>
              </a:ext>
            </a:extLst>
          </p:cNvPr>
          <p:cNvSpPr txBox="1">
            <a:spLocks/>
          </p:cNvSpPr>
          <p:nvPr/>
        </p:nvSpPr>
        <p:spPr>
          <a:xfrm>
            <a:off x="1250201" y="477951"/>
            <a:ext cx="3476727" cy="311755"/>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1600" b="1" dirty="0">
                <a:solidFill>
                  <a:schemeClr val="bg1"/>
                </a:solidFill>
                <a:latin typeface="Verdana" panose="020B0604030504040204" pitchFamily="34" charset="0"/>
                <a:ea typeface="Verdana" panose="020B0604030504040204" pitchFamily="34" charset="0"/>
              </a:rPr>
              <a:t>1. Çeyrek Dönem Eylemleri</a:t>
            </a:r>
          </a:p>
        </p:txBody>
      </p:sp>
    </p:spTree>
    <p:extLst>
      <p:ext uri="{BB962C8B-B14F-4D97-AF65-F5344CB8AC3E}">
        <p14:creationId xmlns:p14="http://schemas.microsoft.com/office/powerpoint/2010/main" val="1989765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4" presetClass="entr" presetSubtype="10"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randombar(horizontal)">
                                      <p:cBhvr>
                                        <p:cTn id="10" dur="500"/>
                                        <p:tgtEl>
                                          <p:spTgt spid="39"/>
                                        </p:tgtEl>
                                      </p:cBhvr>
                                    </p:animEffect>
                                  </p:childTnLst>
                                </p:cTn>
                              </p:par>
                            </p:childTnLst>
                          </p:cTn>
                        </p:par>
                        <p:par>
                          <p:cTn id="11" fill="hold">
                            <p:stCondLst>
                              <p:cond delay="500"/>
                            </p:stCondLst>
                            <p:childTnLst>
                              <p:par>
                                <p:cTn id="12" presetID="1" presetClass="entr" presetSubtype="0" fill="hold" nodeType="afterEffect">
                                  <p:stCondLst>
                                    <p:cond delay="500"/>
                                  </p:stCondLst>
                                  <p:childTnLst>
                                    <p:set>
                                      <p:cBhvr>
                                        <p:cTn id="13" dur="1" fill="hold">
                                          <p:stCondLst>
                                            <p:cond delay="0"/>
                                          </p:stCondLst>
                                        </p:cTn>
                                        <p:tgtEl>
                                          <p:spTgt spid="13"/>
                                        </p:tgtEl>
                                        <p:attrNameLst>
                                          <p:attrName>style.visibility</p:attrName>
                                        </p:attrNameLst>
                                      </p:cBhvr>
                                      <p:to>
                                        <p:strVal val="visible"/>
                                      </p:to>
                                    </p:set>
                                  </p:childTnLst>
                                </p:cTn>
                              </p:par>
                              <p:par>
                                <p:cTn id="14" presetID="14" presetClass="entr" presetSubtype="10" fill="hold" nodeType="withEffect">
                                  <p:stCondLst>
                                    <p:cond delay="500"/>
                                  </p:stCondLst>
                                  <p:childTnLst>
                                    <p:set>
                                      <p:cBhvr>
                                        <p:cTn id="15" dur="1" fill="hold">
                                          <p:stCondLst>
                                            <p:cond delay="0"/>
                                          </p:stCondLst>
                                        </p:cTn>
                                        <p:tgtEl>
                                          <p:spTgt spid="33"/>
                                        </p:tgtEl>
                                        <p:attrNameLst>
                                          <p:attrName>style.visibility</p:attrName>
                                        </p:attrNameLst>
                                      </p:cBhvr>
                                      <p:to>
                                        <p:strVal val="visible"/>
                                      </p:to>
                                    </p:set>
                                    <p:animEffect transition="in" filter="randombar(horizontal)">
                                      <p:cBhvr>
                                        <p:cTn id="16" dur="500"/>
                                        <p:tgtEl>
                                          <p:spTgt spid="33"/>
                                        </p:tgtEl>
                                      </p:cBhvr>
                                    </p:animEffect>
                                  </p:childTnLst>
                                </p:cTn>
                              </p:par>
                              <p:par>
                                <p:cTn id="17" presetID="14" presetClass="entr" presetSubtype="10" fill="hold" grpId="0" nodeType="withEffect">
                                  <p:stCondLst>
                                    <p:cond delay="500"/>
                                  </p:stCondLst>
                                  <p:childTnLst>
                                    <p:set>
                                      <p:cBhvr>
                                        <p:cTn id="18" dur="1" fill="hold">
                                          <p:stCondLst>
                                            <p:cond delay="0"/>
                                          </p:stCondLst>
                                        </p:cTn>
                                        <p:tgtEl>
                                          <p:spTgt spid="44"/>
                                        </p:tgtEl>
                                        <p:attrNameLst>
                                          <p:attrName>style.visibility</p:attrName>
                                        </p:attrNameLst>
                                      </p:cBhvr>
                                      <p:to>
                                        <p:strVal val="visible"/>
                                      </p:to>
                                    </p:set>
                                    <p:animEffect transition="in" filter="randombar(horizontal)">
                                      <p:cBhvr>
                                        <p:cTn id="19" dur="500"/>
                                        <p:tgtEl>
                                          <p:spTgt spid="44"/>
                                        </p:tgtEl>
                                      </p:cBhvr>
                                    </p:animEffect>
                                  </p:childTnLst>
                                </p:cTn>
                              </p:par>
                            </p:childTnLst>
                          </p:cTn>
                        </p:par>
                        <p:par>
                          <p:cTn id="20" fill="hold">
                            <p:stCondLst>
                              <p:cond delay="1500"/>
                            </p:stCondLst>
                            <p:childTnLst>
                              <p:par>
                                <p:cTn id="21" presetID="1" presetClass="entr" presetSubtype="0" fill="hold" nodeType="afterEffect">
                                  <p:stCondLst>
                                    <p:cond delay="1000"/>
                                  </p:stCondLst>
                                  <p:childTnLst>
                                    <p:set>
                                      <p:cBhvr>
                                        <p:cTn id="22" dur="1" fill="hold">
                                          <p:stCondLst>
                                            <p:cond delay="0"/>
                                          </p:stCondLst>
                                        </p:cTn>
                                        <p:tgtEl>
                                          <p:spTgt spid="16"/>
                                        </p:tgtEl>
                                        <p:attrNameLst>
                                          <p:attrName>style.visibility</p:attrName>
                                        </p:attrNameLst>
                                      </p:cBhvr>
                                      <p:to>
                                        <p:strVal val="visible"/>
                                      </p:to>
                                    </p:set>
                                  </p:childTnLst>
                                </p:cTn>
                              </p:par>
                              <p:par>
                                <p:cTn id="23" presetID="14" presetClass="entr" presetSubtype="10" fill="hold" nodeType="withEffect">
                                  <p:stCondLst>
                                    <p:cond delay="1000"/>
                                  </p:stCondLst>
                                  <p:childTnLst>
                                    <p:set>
                                      <p:cBhvr>
                                        <p:cTn id="24" dur="1" fill="hold">
                                          <p:stCondLst>
                                            <p:cond delay="0"/>
                                          </p:stCondLst>
                                        </p:cTn>
                                        <p:tgtEl>
                                          <p:spTgt spid="36"/>
                                        </p:tgtEl>
                                        <p:attrNameLst>
                                          <p:attrName>style.visibility</p:attrName>
                                        </p:attrNameLst>
                                      </p:cBhvr>
                                      <p:to>
                                        <p:strVal val="visible"/>
                                      </p:to>
                                    </p:set>
                                    <p:animEffect transition="in" filter="randombar(horizontal)">
                                      <p:cBhvr>
                                        <p:cTn id="25" dur="500"/>
                                        <p:tgtEl>
                                          <p:spTgt spid="36"/>
                                        </p:tgtEl>
                                      </p:cBhvr>
                                    </p:animEffect>
                                  </p:childTnLst>
                                </p:cTn>
                              </p:par>
                              <p:par>
                                <p:cTn id="26" presetID="14" presetClass="entr" presetSubtype="10" fill="hold" grpId="0" nodeType="withEffect">
                                  <p:stCondLst>
                                    <p:cond delay="1000"/>
                                  </p:stCondLst>
                                  <p:childTnLst>
                                    <p:set>
                                      <p:cBhvr>
                                        <p:cTn id="27" dur="1" fill="hold">
                                          <p:stCondLst>
                                            <p:cond delay="0"/>
                                          </p:stCondLst>
                                        </p:cTn>
                                        <p:tgtEl>
                                          <p:spTgt spid="43"/>
                                        </p:tgtEl>
                                        <p:attrNameLst>
                                          <p:attrName>style.visibility</p:attrName>
                                        </p:attrNameLst>
                                      </p:cBhvr>
                                      <p:to>
                                        <p:strVal val="visible"/>
                                      </p:to>
                                    </p:set>
                                    <p:animEffect transition="in" filter="randombar(horizontal)">
                                      <p:cBhvr>
                                        <p:cTn id="28" dur="500"/>
                                        <p:tgtEl>
                                          <p:spTgt spid="43"/>
                                        </p:tgtEl>
                                      </p:cBhvr>
                                    </p:animEffect>
                                  </p:childTnLst>
                                </p:cTn>
                              </p:par>
                            </p:childTnLst>
                          </p:cTn>
                        </p:par>
                        <p:par>
                          <p:cTn id="29" fill="hold">
                            <p:stCondLst>
                              <p:cond delay="3000"/>
                            </p:stCondLst>
                            <p:childTnLst>
                              <p:par>
                                <p:cTn id="30" presetID="1" presetClass="entr" presetSubtype="0" fill="hold" grpId="0" nodeType="afterEffect">
                                  <p:stCondLst>
                                    <p:cond delay="1000"/>
                                  </p:stCondLst>
                                  <p:childTnLst>
                                    <p:set>
                                      <p:cBhvr>
                                        <p:cTn id="31" dur="1" fill="hold">
                                          <p:stCondLst>
                                            <p:cond delay="0"/>
                                          </p:stCondLst>
                                        </p:cTn>
                                        <p:tgtEl>
                                          <p:spTgt spid="19"/>
                                        </p:tgtEl>
                                        <p:attrNameLst>
                                          <p:attrName>style.visibility</p:attrName>
                                        </p:attrNameLst>
                                      </p:cBhvr>
                                      <p:to>
                                        <p:strVal val="visible"/>
                                      </p:to>
                                    </p:set>
                                  </p:childTnLst>
                                </p:cTn>
                              </p:par>
                              <p:par>
                                <p:cTn id="32" presetID="14" presetClass="entr" presetSubtype="10" fill="hold" nodeType="withEffect">
                                  <p:stCondLst>
                                    <p:cond delay="1000"/>
                                  </p:stCondLst>
                                  <p:childTnLst>
                                    <p:set>
                                      <p:cBhvr>
                                        <p:cTn id="33" dur="1" fill="hold">
                                          <p:stCondLst>
                                            <p:cond delay="0"/>
                                          </p:stCondLst>
                                        </p:cTn>
                                        <p:tgtEl>
                                          <p:spTgt spid="29"/>
                                        </p:tgtEl>
                                        <p:attrNameLst>
                                          <p:attrName>style.visibility</p:attrName>
                                        </p:attrNameLst>
                                      </p:cBhvr>
                                      <p:to>
                                        <p:strVal val="visible"/>
                                      </p:to>
                                    </p:set>
                                    <p:animEffect transition="in" filter="randombar(horizontal)">
                                      <p:cBhvr>
                                        <p:cTn id="34" dur="500"/>
                                        <p:tgtEl>
                                          <p:spTgt spid="29"/>
                                        </p:tgtEl>
                                      </p:cBhvr>
                                    </p:animEffect>
                                  </p:childTnLst>
                                </p:cTn>
                              </p:par>
                              <p:par>
                                <p:cTn id="35" presetID="14" presetClass="entr" presetSubtype="10" fill="hold" grpId="0" nodeType="withEffect">
                                  <p:stCondLst>
                                    <p:cond delay="1000"/>
                                  </p:stCondLst>
                                  <p:childTnLst>
                                    <p:set>
                                      <p:cBhvr>
                                        <p:cTn id="36" dur="1" fill="hold">
                                          <p:stCondLst>
                                            <p:cond delay="0"/>
                                          </p:stCondLst>
                                        </p:cTn>
                                        <p:tgtEl>
                                          <p:spTgt spid="42"/>
                                        </p:tgtEl>
                                        <p:attrNameLst>
                                          <p:attrName>style.visibility</p:attrName>
                                        </p:attrNameLst>
                                      </p:cBhvr>
                                      <p:to>
                                        <p:strVal val="visible"/>
                                      </p:to>
                                    </p:set>
                                    <p:animEffect transition="in" filter="randombar(horizontal)">
                                      <p:cBhvr>
                                        <p:cTn id="37" dur="500"/>
                                        <p:tgtEl>
                                          <p:spTgt spid="42"/>
                                        </p:tgtEl>
                                      </p:cBhvr>
                                    </p:animEffect>
                                  </p:childTnLst>
                                </p:cTn>
                              </p:par>
                            </p:childTnLst>
                          </p:cTn>
                        </p:par>
                        <p:par>
                          <p:cTn id="38" fill="hold">
                            <p:stCondLst>
                              <p:cond delay="4500"/>
                            </p:stCondLst>
                            <p:childTnLst>
                              <p:par>
                                <p:cTn id="39" presetID="1" presetClass="entr" presetSubtype="0" fill="hold" grpId="0" nodeType="afterEffect">
                                  <p:stCondLst>
                                    <p:cond delay="1000"/>
                                  </p:stCondLst>
                                  <p:childTnLst>
                                    <p:set>
                                      <p:cBhvr>
                                        <p:cTn id="40" dur="1" fill="hold">
                                          <p:stCondLst>
                                            <p:cond delay="0"/>
                                          </p:stCondLst>
                                        </p:cTn>
                                        <p:tgtEl>
                                          <p:spTgt spid="21"/>
                                        </p:tgtEl>
                                        <p:attrNameLst>
                                          <p:attrName>style.visibility</p:attrName>
                                        </p:attrNameLst>
                                      </p:cBhvr>
                                      <p:to>
                                        <p:strVal val="visible"/>
                                      </p:to>
                                    </p:set>
                                  </p:childTnLst>
                                </p:cTn>
                              </p:par>
                              <p:par>
                                <p:cTn id="41" presetID="14" presetClass="entr" presetSubtype="10" fill="hold" grpId="0" nodeType="withEffect">
                                  <p:stCondLst>
                                    <p:cond delay="1000"/>
                                  </p:stCondLst>
                                  <p:childTnLst>
                                    <p:set>
                                      <p:cBhvr>
                                        <p:cTn id="42" dur="1" fill="hold">
                                          <p:stCondLst>
                                            <p:cond delay="0"/>
                                          </p:stCondLst>
                                        </p:cTn>
                                        <p:tgtEl>
                                          <p:spTgt spid="20"/>
                                        </p:tgtEl>
                                        <p:attrNameLst>
                                          <p:attrName>style.visibility</p:attrName>
                                        </p:attrNameLst>
                                      </p:cBhvr>
                                      <p:to>
                                        <p:strVal val="visible"/>
                                      </p:to>
                                    </p:set>
                                    <p:animEffect transition="in" filter="randombar(horizontal)">
                                      <p:cBhvr>
                                        <p:cTn id="43" dur="500"/>
                                        <p:tgtEl>
                                          <p:spTgt spid="20"/>
                                        </p:tgtEl>
                                      </p:cBhvr>
                                    </p:animEffect>
                                  </p:childTnLst>
                                </p:cTn>
                              </p:par>
                              <p:par>
                                <p:cTn id="44" presetID="14" presetClass="entr" presetSubtype="10" fill="hold" grpId="0" nodeType="withEffect">
                                  <p:stCondLst>
                                    <p:cond delay="1000"/>
                                  </p:stCondLst>
                                  <p:childTnLst>
                                    <p:set>
                                      <p:cBhvr>
                                        <p:cTn id="45" dur="1" fill="hold">
                                          <p:stCondLst>
                                            <p:cond delay="0"/>
                                          </p:stCondLst>
                                        </p:cTn>
                                        <p:tgtEl>
                                          <p:spTgt spid="30"/>
                                        </p:tgtEl>
                                        <p:attrNameLst>
                                          <p:attrName>style.visibility</p:attrName>
                                        </p:attrNameLst>
                                      </p:cBhvr>
                                      <p:to>
                                        <p:strVal val="visible"/>
                                      </p:to>
                                    </p:set>
                                    <p:animEffect transition="in" filter="randombar(horizontal)">
                                      <p:cBhvr>
                                        <p:cTn id="46" dur="500"/>
                                        <p:tgtEl>
                                          <p:spTgt spid="30"/>
                                        </p:tgtEl>
                                      </p:cBhvr>
                                    </p:animEffect>
                                  </p:childTnLst>
                                </p:cTn>
                              </p:par>
                            </p:childTnLst>
                          </p:cTn>
                        </p:par>
                        <p:par>
                          <p:cTn id="47" fill="hold">
                            <p:stCondLst>
                              <p:cond delay="6000"/>
                            </p:stCondLst>
                            <p:childTnLst>
                              <p:par>
                                <p:cTn id="48" presetID="14" presetClass="entr" presetSubtype="10" fill="hold" nodeType="afterEffect">
                                  <p:stCondLst>
                                    <p:cond delay="1000"/>
                                  </p:stCondLst>
                                  <p:childTnLst>
                                    <p:set>
                                      <p:cBhvr>
                                        <p:cTn id="49" dur="1" fill="hold">
                                          <p:stCondLst>
                                            <p:cond delay="0"/>
                                          </p:stCondLst>
                                        </p:cTn>
                                        <p:tgtEl>
                                          <p:spTgt spid="48"/>
                                        </p:tgtEl>
                                        <p:attrNameLst>
                                          <p:attrName>style.visibility</p:attrName>
                                        </p:attrNameLst>
                                      </p:cBhvr>
                                      <p:to>
                                        <p:strVal val="visible"/>
                                      </p:to>
                                    </p:set>
                                    <p:animEffect transition="in" filter="randombar(horizontal)">
                                      <p:cBhvr>
                                        <p:cTn id="50" dur="500"/>
                                        <p:tgtEl>
                                          <p:spTgt spid="48"/>
                                        </p:tgtEl>
                                      </p:cBhvr>
                                    </p:animEffect>
                                  </p:childTnLst>
                                </p:cTn>
                              </p:par>
                              <p:par>
                                <p:cTn id="51" presetID="14" presetClass="entr" presetSubtype="10" fill="hold" nodeType="withEffect">
                                  <p:stCondLst>
                                    <p:cond delay="1000"/>
                                  </p:stCondLst>
                                  <p:childTnLst>
                                    <p:set>
                                      <p:cBhvr>
                                        <p:cTn id="52" dur="1" fill="hold">
                                          <p:stCondLst>
                                            <p:cond delay="0"/>
                                          </p:stCondLst>
                                        </p:cTn>
                                        <p:tgtEl>
                                          <p:spTgt spid="23"/>
                                        </p:tgtEl>
                                        <p:attrNameLst>
                                          <p:attrName>style.visibility</p:attrName>
                                        </p:attrNameLst>
                                      </p:cBhvr>
                                      <p:to>
                                        <p:strVal val="visible"/>
                                      </p:to>
                                    </p:set>
                                    <p:animEffect transition="in" filter="randombar(horizontal)">
                                      <p:cBhvr>
                                        <p:cTn id="53" dur="500"/>
                                        <p:tgtEl>
                                          <p:spTgt spid="23"/>
                                        </p:tgtEl>
                                      </p:cBhvr>
                                    </p:animEffect>
                                  </p:childTnLst>
                                </p:cTn>
                              </p:par>
                            </p:childTnLst>
                          </p:cTn>
                        </p:par>
                        <p:par>
                          <p:cTn id="54" fill="hold">
                            <p:stCondLst>
                              <p:cond delay="7500"/>
                            </p:stCondLst>
                            <p:childTnLst>
                              <p:par>
                                <p:cTn id="55" presetID="14" presetClass="entr" presetSubtype="10" fill="hold" grpId="0" nodeType="afterEffect">
                                  <p:stCondLst>
                                    <p:cond delay="1000"/>
                                  </p:stCondLst>
                                  <p:childTnLst>
                                    <p:set>
                                      <p:cBhvr>
                                        <p:cTn id="56" dur="1" fill="hold">
                                          <p:stCondLst>
                                            <p:cond delay="0"/>
                                          </p:stCondLst>
                                        </p:cTn>
                                        <p:tgtEl>
                                          <p:spTgt spid="28"/>
                                        </p:tgtEl>
                                        <p:attrNameLst>
                                          <p:attrName>style.visibility</p:attrName>
                                        </p:attrNameLst>
                                      </p:cBhvr>
                                      <p:to>
                                        <p:strVal val="visible"/>
                                      </p:to>
                                    </p:set>
                                    <p:animEffect transition="in" filter="randombar(horizontal)">
                                      <p:cBhvr>
                                        <p:cTn id="57" dur="500"/>
                                        <p:tgtEl>
                                          <p:spTgt spid="28"/>
                                        </p:tgtEl>
                                      </p:cBhvr>
                                    </p:animEffect>
                                  </p:childTnLst>
                                </p:cTn>
                              </p:par>
                              <p:par>
                                <p:cTn id="58" presetID="14" presetClass="entr" presetSubtype="10" fill="hold" grpId="0" nodeType="withEffect">
                                  <p:stCondLst>
                                    <p:cond delay="1000"/>
                                  </p:stCondLst>
                                  <p:childTnLst>
                                    <p:set>
                                      <p:cBhvr>
                                        <p:cTn id="59" dur="1" fill="hold">
                                          <p:stCondLst>
                                            <p:cond delay="0"/>
                                          </p:stCondLst>
                                        </p:cTn>
                                        <p:tgtEl>
                                          <p:spTgt spid="24"/>
                                        </p:tgtEl>
                                        <p:attrNameLst>
                                          <p:attrName>style.visibility</p:attrName>
                                        </p:attrNameLst>
                                      </p:cBhvr>
                                      <p:to>
                                        <p:strVal val="visible"/>
                                      </p:to>
                                    </p:set>
                                    <p:animEffect transition="in" filter="randombar(horizontal)">
                                      <p:cBhvr>
                                        <p:cTn id="6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19" grpId="0" animBg="1"/>
      <p:bldP spid="20" grpId="0" animBg="1"/>
      <p:bldP spid="21" grpId="0" animBg="1"/>
      <p:bldP spid="24" grpId="0" animBg="1"/>
      <p:bldP spid="28" grpId="0" animBg="1"/>
      <p:bldP spid="30"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Sağ Ok 42"/>
          <p:cNvSpPr/>
          <p:nvPr/>
        </p:nvSpPr>
        <p:spPr>
          <a:xfrm rot="13179771">
            <a:off x="6213253" y="2031340"/>
            <a:ext cx="982893" cy="318781"/>
          </a:xfrm>
          <a:prstGeom prst="rightArrow">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4" name="Sağ Ok 43"/>
          <p:cNvSpPr/>
          <p:nvPr/>
        </p:nvSpPr>
        <p:spPr>
          <a:xfrm rot="19089559">
            <a:off x="3234536" y="2062332"/>
            <a:ext cx="1074839" cy="318781"/>
          </a:xfrm>
          <a:prstGeom prst="rightArrow">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10" name="Grup 9">
            <a:extLst>
              <a:ext uri="{FF2B5EF4-FFF2-40B4-BE49-F238E27FC236}">
                <a16:creationId xmlns:a16="http://schemas.microsoft.com/office/drawing/2014/main" id="{ABC11FB8-B172-4CCC-A770-E2F17B46D08C}"/>
              </a:ext>
            </a:extLst>
          </p:cNvPr>
          <p:cNvGrpSpPr/>
          <p:nvPr/>
        </p:nvGrpSpPr>
        <p:grpSpPr>
          <a:xfrm>
            <a:off x="4796668" y="825362"/>
            <a:ext cx="1025783" cy="463034"/>
            <a:chOff x="703391" y="135402"/>
            <a:chExt cx="914408" cy="459628"/>
          </a:xfrm>
          <a:scene3d>
            <a:camera prst="orthographicFront">
              <a:rot lat="0" lon="0" rev="0"/>
            </a:camera>
            <a:lightRig rig="balanced" dir="t">
              <a:rot lat="0" lon="0" rev="8700000"/>
            </a:lightRig>
          </a:scene3d>
        </p:grpSpPr>
        <p:sp>
          <p:nvSpPr>
            <p:cNvPr id="11" name="Dikdörtgen: Yuvarlatılmış Köşeler 12">
              <a:extLst>
                <a:ext uri="{FF2B5EF4-FFF2-40B4-BE49-F238E27FC236}">
                  <a16:creationId xmlns:a16="http://schemas.microsoft.com/office/drawing/2014/main" id="{79D2E1C6-B296-44C3-AC1B-D105566B396B}"/>
                </a:ext>
              </a:extLst>
            </p:cNvPr>
            <p:cNvSpPr/>
            <p:nvPr/>
          </p:nvSpPr>
          <p:spPr>
            <a:xfrm>
              <a:off x="703391" y="135402"/>
              <a:ext cx="914408" cy="459628"/>
            </a:xfrm>
            <a:prstGeom prst="roundRect">
              <a:avLst/>
            </a:prstGeom>
            <a:ln>
              <a:noFill/>
            </a:ln>
            <a:effectLst>
              <a:outerShdw blurRad="44450" dist="27940" dir="5400000" algn="ctr">
                <a:srgbClr val="000000">
                  <a:alpha val="32000"/>
                </a:srgbClr>
              </a:outerShdw>
            </a:effectLst>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 name="Dikdörtgen: Yuvarlatılmış Köşeler 4">
              <a:extLst>
                <a:ext uri="{FF2B5EF4-FFF2-40B4-BE49-F238E27FC236}">
                  <a16:creationId xmlns:a16="http://schemas.microsoft.com/office/drawing/2014/main" id="{A6E10D70-53A9-4A8D-8530-C87F9621B297}"/>
                </a:ext>
              </a:extLst>
            </p:cNvPr>
            <p:cNvSpPr txBox="1"/>
            <p:nvPr/>
          </p:nvSpPr>
          <p:spPr>
            <a:xfrm>
              <a:off x="725828" y="157839"/>
              <a:ext cx="869534" cy="414754"/>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141" tIns="60141" rIns="60141" bIns="60141" numCol="1" spcCol="1270" anchor="ctr" anchorCtr="0">
              <a:noAutofit/>
            </a:bodyPr>
            <a:lstStyle/>
            <a:p>
              <a:pPr algn="ctr" defTabSz="701688">
                <a:lnSpc>
                  <a:spcPct val="90000"/>
                </a:lnSpc>
                <a:spcBef>
                  <a:spcPct val="0"/>
                </a:spcBef>
                <a:spcAft>
                  <a:spcPct val="35000"/>
                </a:spcAft>
              </a:pPr>
              <a:r>
                <a:rPr lang="tr-TR" sz="1579" dirty="0"/>
                <a:t>Bileşen</a:t>
              </a:r>
            </a:p>
          </p:txBody>
        </p:sp>
      </p:grpSp>
      <p:grpSp>
        <p:nvGrpSpPr>
          <p:cNvPr id="13" name="Grup 12">
            <a:extLst>
              <a:ext uri="{FF2B5EF4-FFF2-40B4-BE49-F238E27FC236}">
                <a16:creationId xmlns:a16="http://schemas.microsoft.com/office/drawing/2014/main" id="{758DAD97-22D4-437E-8470-EBA216CC4279}"/>
              </a:ext>
            </a:extLst>
          </p:cNvPr>
          <p:cNvGrpSpPr/>
          <p:nvPr/>
        </p:nvGrpSpPr>
        <p:grpSpPr>
          <a:xfrm>
            <a:off x="908079" y="1959212"/>
            <a:ext cx="1519899" cy="463035"/>
            <a:chOff x="680956" y="135402"/>
            <a:chExt cx="936843" cy="459628"/>
          </a:xfrm>
          <a:scene3d>
            <a:camera prst="orthographicFront">
              <a:rot lat="0" lon="0" rev="0"/>
            </a:camera>
            <a:lightRig rig="balanced" dir="t">
              <a:rot lat="0" lon="0" rev="8700000"/>
            </a:lightRig>
          </a:scene3d>
        </p:grpSpPr>
        <p:sp>
          <p:nvSpPr>
            <p:cNvPr id="14" name="Dikdörtgen: Yuvarlatılmış Köşeler 16">
              <a:extLst>
                <a:ext uri="{FF2B5EF4-FFF2-40B4-BE49-F238E27FC236}">
                  <a16:creationId xmlns:a16="http://schemas.microsoft.com/office/drawing/2014/main" id="{1D434EEF-FE91-4617-B198-AA1C0246F38E}"/>
                </a:ext>
              </a:extLst>
            </p:cNvPr>
            <p:cNvSpPr/>
            <p:nvPr/>
          </p:nvSpPr>
          <p:spPr>
            <a:xfrm>
              <a:off x="703391" y="135402"/>
              <a:ext cx="914408" cy="459628"/>
            </a:xfrm>
            <a:prstGeom prst="roundRect">
              <a:avLst/>
            </a:prstGeom>
            <a:ln>
              <a:noFill/>
            </a:ln>
            <a:effectLst>
              <a:outerShdw blurRad="44450" dist="27940" dir="5400000" algn="ctr">
                <a:srgbClr val="000000">
                  <a:alpha val="32000"/>
                </a:srgbClr>
              </a:outerShdw>
            </a:effectLst>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5" name="Dikdörtgen: Yuvarlatılmış Köşeler 4">
              <a:extLst>
                <a:ext uri="{FF2B5EF4-FFF2-40B4-BE49-F238E27FC236}">
                  <a16:creationId xmlns:a16="http://schemas.microsoft.com/office/drawing/2014/main" id="{7FF3FB0D-456F-403A-9D66-CF210B3312B5}"/>
                </a:ext>
              </a:extLst>
            </p:cNvPr>
            <p:cNvSpPr txBox="1"/>
            <p:nvPr/>
          </p:nvSpPr>
          <p:spPr>
            <a:xfrm>
              <a:off x="680956" y="157839"/>
              <a:ext cx="914408" cy="414753"/>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141" tIns="60141" rIns="60141" bIns="60141" numCol="1" spcCol="1270" anchor="ctr" anchorCtr="0">
              <a:noAutofit/>
            </a:bodyPr>
            <a:lstStyle/>
            <a:p>
              <a:pPr algn="ctr" defTabSz="701688">
                <a:lnSpc>
                  <a:spcPct val="90000"/>
                </a:lnSpc>
                <a:spcBef>
                  <a:spcPct val="0"/>
                </a:spcBef>
                <a:spcAft>
                  <a:spcPct val="35000"/>
                </a:spcAft>
              </a:pPr>
              <a:r>
                <a:rPr lang="tr-TR" sz="1579" dirty="0"/>
                <a:t>Standart KOS 1</a:t>
              </a:r>
            </a:p>
          </p:txBody>
        </p:sp>
      </p:grpSp>
      <p:sp>
        <p:nvSpPr>
          <p:cNvPr id="19" name="Metin kutusu 18">
            <a:extLst>
              <a:ext uri="{FF2B5EF4-FFF2-40B4-BE49-F238E27FC236}">
                <a16:creationId xmlns:a16="http://schemas.microsoft.com/office/drawing/2014/main" id="{83FAE0BB-3CB8-43D5-AF0C-CF0E19255A38}"/>
              </a:ext>
            </a:extLst>
          </p:cNvPr>
          <p:cNvSpPr txBox="1"/>
          <p:nvPr/>
        </p:nvSpPr>
        <p:spPr>
          <a:xfrm>
            <a:off x="3046563" y="3481333"/>
            <a:ext cx="753750" cy="335348"/>
          </a:xfrm>
          <a:prstGeom prst="rect">
            <a:avLst/>
          </a:prstGeom>
          <a:solidFill>
            <a:schemeClr val="accent1">
              <a:lumMod val="75000"/>
            </a:schemeClr>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tr-TR" sz="1579" b="1" dirty="0"/>
              <a:t>E.1.1.3</a:t>
            </a:r>
          </a:p>
        </p:txBody>
      </p:sp>
      <p:grpSp>
        <p:nvGrpSpPr>
          <p:cNvPr id="16" name="Grup 15">
            <a:extLst>
              <a:ext uri="{FF2B5EF4-FFF2-40B4-BE49-F238E27FC236}">
                <a16:creationId xmlns:a16="http://schemas.microsoft.com/office/drawing/2014/main" id="{108A5627-C9ED-412C-8BCF-E8430084B3F0}"/>
              </a:ext>
            </a:extLst>
          </p:cNvPr>
          <p:cNvGrpSpPr/>
          <p:nvPr/>
        </p:nvGrpSpPr>
        <p:grpSpPr>
          <a:xfrm>
            <a:off x="7731819" y="1959659"/>
            <a:ext cx="1918364" cy="616382"/>
            <a:chOff x="680956" y="5021"/>
            <a:chExt cx="936843" cy="745631"/>
          </a:xfrm>
          <a:scene3d>
            <a:camera prst="orthographicFront">
              <a:rot lat="0" lon="0" rev="0"/>
            </a:camera>
            <a:lightRig rig="balanced" dir="t">
              <a:rot lat="0" lon="0" rev="8700000"/>
            </a:lightRig>
          </a:scene3d>
        </p:grpSpPr>
        <p:sp>
          <p:nvSpPr>
            <p:cNvPr id="17" name="Dikdörtgen: Yuvarlatılmış Köşeler 19">
              <a:extLst>
                <a:ext uri="{FF2B5EF4-FFF2-40B4-BE49-F238E27FC236}">
                  <a16:creationId xmlns:a16="http://schemas.microsoft.com/office/drawing/2014/main" id="{3F920FC9-FF54-4207-B714-D0A6AA45C405}"/>
                </a:ext>
              </a:extLst>
            </p:cNvPr>
            <p:cNvSpPr/>
            <p:nvPr/>
          </p:nvSpPr>
          <p:spPr>
            <a:xfrm>
              <a:off x="703391" y="135402"/>
              <a:ext cx="914408" cy="459628"/>
            </a:xfrm>
            <a:prstGeom prst="roundRect">
              <a:avLst/>
            </a:prstGeom>
            <a:ln>
              <a:noFill/>
            </a:ln>
            <a:effectLst>
              <a:outerShdw blurRad="44450" dist="27940" dir="5400000" algn="ctr">
                <a:srgbClr val="000000">
                  <a:alpha val="32000"/>
                </a:srgbClr>
              </a:outerShdw>
            </a:effectLst>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8" name="Dikdörtgen: Yuvarlatılmış Köşeler 4">
              <a:extLst>
                <a:ext uri="{FF2B5EF4-FFF2-40B4-BE49-F238E27FC236}">
                  <a16:creationId xmlns:a16="http://schemas.microsoft.com/office/drawing/2014/main" id="{81C819E8-E7D4-42B4-9E22-1649521B5441}"/>
                </a:ext>
              </a:extLst>
            </p:cNvPr>
            <p:cNvSpPr txBox="1"/>
            <p:nvPr/>
          </p:nvSpPr>
          <p:spPr>
            <a:xfrm>
              <a:off x="680956" y="5021"/>
              <a:ext cx="891172" cy="745631"/>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141" tIns="60141" rIns="60141" bIns="60141" numCol="1" spcCol="1270" anchor="ctr" anchorCtr="0">
              <a:noAutofit/>
            </a:bodyPr>
            <a:lstStyle/>
            <a:p>
              <a:pPr algn="ctr" defTabSz="701688">
                <a:lnSpc>
                  <a:spcPct val="90000"/>
                </a:lnSpc>
                <a:spcBef>
                  <a:spcPct val="0"/>
                </a:spcBef>
                <a:spcAft>
                  <a:spcPct val="35000"/>
                </a:spcAft>
              </a:pPr>
              <a:r>
                <a:rPr lang="tr-TR" sz="1579" dirty="0"/>
                <a:t>Genel Şart KOS 1.1</a:t>
              </a:r>
            </a:p>
          </p:txBody>
        </p:sp>
      </p:grpSp>
      <p:sp>
        <p:nvSpPr>
          <p:cNvPr id="20" name="Oval 19">
            <a:extLst>
              <a:ext uri="{FF2B5EF4-FFF2-40B4-BE49-F238E27FC236}">
                <a16:creationId xmlns:a16="http://schemas.microsoft.com/office/drawing/2014/main" id="{D007A196-DEFE-4266-A644-AF448F7EBF0C}"/>
              </a:ext>
            </a:extLst>
          </p:cNvPr>
          <p:cNvSpPr/>
          <p:nvPr/>
        </p:nvSpPr>
        <p:spPr>
          <a:xfrm>
            <a:off x="3698783" y="5179378"/>
            <a:ext cx="3244435" cy="876166"/>
          </a:xfrm>
          <a:prstGeom prst="ellipse">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701688">
              <a:lnSpc>
                <a:spcPct val="90000"/>
              </a:lnSpc>
              <a:spcBef>
                <a:spcPct val="0"/>
              </a:spcBef>
              <a:spcAft>
                <a:spcPct val="35000"/>
              </a:spcAft>
            </a:pPr>
            <a:r>
              <a:rPr lang="tr-TR" sz="1400" dirty="0">
                <a:solidFill>
                  <a:schemeClr val="dk1">
                    <a:hueOff val="0"/>
                    <a:satOff val="0"/>
                    <a:lumOff val="0"/>
                    <a:alphaOff val="0"/>
                  </a:schemeClr>
                </a:solidFill>
              </a:rPr>
              <a:t>Strateji Geliştirme Başkanlığı</a:t>
            </a:r>
          </a:p>
        </p:txBody>
      </p:sp>
      <p:sp>
        <p:nvSpPr>
          <p:cNvPr id="21" name="Metin kutusu 20">
            <a:extLst>
              <a:ext uri="{FF2B5EF4-FFF2-40B4-BE49-F238E27FC236}">
                <a16:creationId xmlns:a16="http://schemas.microsoft.com/office/drawing/2014/main" id="{83FAE0BB-3CB8-43D5-AF0C-CF0E19255A38}"/>
              </a:ext>
            </a:extLst>
          </p:cNvPr>
          <p:cNvSpPr txBox="1"/>
          <p:nvPr/>
        </p:nvSpPr>
        <p:spPr>
          <a:xfrm>
            <a:off x="2307769" y="5449787"/>
            <a:ext cx="1391014" cy="335348"/>
          </a:xfrm>
          <a:prstGeom prst="rect">
            <a:avLst/>
          </a:prstGeom>
          <a:solidFill>
            <a:schemeClr val="accent1">
              <a:lumMod val="75000"/>
            </a:schemeClr>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tr-TR" sz="1579" b="1" dirty="0"/>
              <a:t>Sorumlu Birim</a:t>
            </a:r>
          </a:p>
        </p:txBody>
      </p:sp>
      <p:graphicFrame>
        <p:nvGraphicFramePr>
          <p:cNvPr id="23" name="Tablo 22">
            <a:extLst>
              <a:ext uri="{FF2B5EF4-FFF2-40B4-BE49-F238E27FC236}">
                <a16:creationId xmlns:a16="http://schemas.microsoft.com/office/drawing/2014/main" id="{426A0065-E95F-48CF-BBBC-5F2E1A724C07}"/>
              </a:ext>
            </a:extLst>
          </p:cNvPr>
          <p:cNvGraphicFramePr>
            <a:graphicFrameLocks noGrp="1"/>
          </p:cNvGraphicFramePr>
          <p:nvPr>
            <p:extLst>
              <p:ext uri="{D42A27DB-BD31-4B8C-83A1-F6EECF244321}">
                <p14:modId xmlns:p14="http://schemas.microsoft.com/office/powerpoint/2010/main" val="1662052877"/>
              </p:ext>
            </p:extLst>
          </p:nvPr>
        </p:nvGraphicFramePr>
        <p:xfrm>
          <a:off x="8738036" y="5571089"/>
          <a:ext cx="1824291" cy="484454"/>
        </p:xfrm>
        <a:graphic>
          <a:graphicData uri="http://schemas.openxmlformats.org/drawingml/2006/table">
            <a:tbl>
              <a:tblPr firstRow="1" bandRow="1">
                <a:tableStyleId>{5C22544A-7EE6-4342-B048-85BDC9FD1C3A}</a:tableStyleId>
              </a:tblPr>
              <a:tblGrid>
                <a:gridCol w="1824291">
                  <a:extLst>
                    <a:ext uri="{9D8B030D-6E8A-4147-A177-3AD203B41FA5}">
                      <a16:colId xmlns:a16="http://schemas.microsoft.com/office/drawing/2014/main" val="2600340863"/>
                    </a:ext>
                  </a:extLst>
                </a:gridCol>
              </a:tblGrid>
              <a:tr h="484454">
                <a:tc>
                  <a:txBody>
                    <a:bodyPr/>
                    <a:lstStyle/>
                    <a:p>
                      <a:pPr lvl="0"/>
                      <a:r>
                        <a:rPr lang="tr-TR" sz="1200" b="1" dirty="0">
                          <a:solidFill>
                            <a:prstClr val="black"/>
                          </a:solidFill>
                          <a:latin typeface="Arial" panose="020B0604020202020204" pitchFamily="34" charset="0"/>
                          <a:cs typeface="Arial" panose="020B0604020202020204" pitchFamily="34" charset="0"/>
                        </a:rPr>
                        <a:t>1. Çeyrek Dönem 2024</a:t>
                      </a:r>
                      <a:endParaRPr lang="tr-TR" sz="1200" b="1" dirty="0"/>
                    </a:p>
                  </a:txBody>
                  <a:tcPr marL="80189" marR="80189" marT="40094" marB="400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25995126"/>
                  </a:ext>
                </a:extLst>
              </a:tr>
            </a:tbl>
          </a:graphicData>
        </a:graphic>
      </p:graphicFrame>
      <p:sp>
        <p:nvSpPr>
          <p:cNvPr id="24" name="Dikey Kaydırma 23"/>
          <p:cNvSpPr/>
          <p:nvPr/>
        </p:nvSpPr>
        <p:spPr>
          <a:xfrm>
            <a:off x="9938756" y="1229213"/>
            <a:ext cx="1757562" cy="1791702"/>
          </a:xfrm>
          <a:prstGeom prst="verticalScroll">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400" kern="0" dirty="0">
                <a:solidFill>
                  <a:sysClr val="windowText" lastClr="000000"/>
                </a:solidFill>
                <a:latin typeface="Arial" panose="020B0604020202020204" pitchFamily="34" charset="0"/>
              </a:rPr>
              <a:t>Eğitim Görselleri</a:t>
            </a:r>
          </a:p>
          <a:p>
            <a:r>
              <a:rPr lang="sv-SE" sz="1400" kern="0" dirty="0">
                <a:solidFill>
                  <a:sysClr val="windowText" lastClr="000000"/>
                </a:solidFill>
                <a:latin typeface="Arial" panose="020B0604020202020204" pitchFamily="34" charset="0"/>
              </a:rPr>
              <a:t>Katılımcı Listesi</a:t>
            </a:r>
            <a:endParaRPr lang="tr-TR" sz="1400" kern="0" dirty="0">
              <a:solidFill>
                <a:sysClr val="windowText" lastClr="000000"/>
              </a:solidFill>
              <a:latin typeface="Arial" panose="020B0604020202020204" pitchFamily="34" charset="0"/>
            </a:endParaRPr>
          </a:p>
        </p:txBody>
      </p:sp>
      <p:sp>
        <p:nvSpPr>
          <p:cNvPr id="28" name="Yukarı Bükülü Ok 27"/>
          <p:cNvSpPr/>
          <p:nvPr/>
        </p:nvSpPr>
        <p:spPr>
          <a:xfrm>
            <a:off x="7296822" y="3047038"/>
            <a:ext cx="3749879" cy="1171223"/>
          </a:xfrm>
          <a:prstGeom prst="bentUpArrow">
            <a:avLst>
              <a:gd name="adj1" fmla="val 14256"/>
              <a:gd name="adj2" fmla="val 19628"/>
              <a:gd name="adj3" fmla="val 25000"/>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0" name="Sağ Ok 29"/>
          <p:cNvSpPr/>
          <p:nvPr/>
        </p:nvSpPr>
        <p:spPr>
          <a:xfrm rot="5400000">
            <a:off x="5000764" y="4701522"/>
            <a:ext cx="617587" cy="318781"/>
          </a:xfrm>
          <a:prstGeom prst="rightArrow">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29" name="Grup 28"/>
          <p:cNvGrpSpPr/>
          <p:nvPr/>
        </p:nvGrpSpPr>
        <p:grpSpPr>
          <a:xfrm>
            <a:off x="3016032" y="3800853"/>
            <a:ext cx="4916286" cy="992873"/>
            <a:chOff x="2789932" y="2707746"/>
            <a:chExt cx="3932905" cy="833913"/>
          </a:xfrm>
          <a:solidFill>
            <a:schemeClr val="accent1">
              <a:lumMod val="40000"/>
              <a:lumOff val="60000"/>
            </a:schemeClr>
          </a:solidFill>
        </p:grpSpPr>
        <p:sp>
          <p:nvSpPr>
            <p:cNvPr id="31" name="Yuvarlatılmış Dikdörtgen 30"/>
            <p:cNvSpPr/>
            <p:nvPr/>
          </p:nvSpPr>
          <p:spPr>
            <a:xfrm>
              <a:off x="2789932" y="2707746"/>
              <a:ext cx="3932905" cy="833913"/>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Yuvarlatılmış Dikdörtgen 4"/>
            <p:cNvSpPr/>
            <p:nvPr/>
          </p:nvSpPr>
          <p:spPr>
            <a:xfrm>
              <a:off x="2814356" y="2732170"/>
              <a:ext cx="3884057" cy="78506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4765" tIns="24765" rIns="24765" bIns="24765" numCol="1" spcCol="1270" anchor="ctr" anchorCtr="0">
              <a:noAutofit/>
            </a:bodyPr>
            <a:lstStyle/>
            <a:p>
              <a:r>
                <a:rPr lang="tr-TR" sz="1400" dirty="0">
                  <a:solidFill>
                    <a:schemeClr val="tx1"/>
                  </a:solidFill>
                  <a:ea typeface="Verdana" panose="020B0604030504040204" pitchFamily="34" charset="0"/>
                </a:rPr>
                <a:t>İç kontrol sistemine yönelik eğitici eğitimlerinin yapılması</a:t>
              </a:r>
            </a:p>
          </p:txBody>
        </p:sp>
      </p:grpSp>
      <p:grpSp>
        <p:nvGrpSpPr>
          <p:cNvPr id="33" name="Grup 32"/>
          <p:cNvGrpSpPr/>
          <p:nvPr/>
        </p:nvGrpSpPr>
        <p:grpSpPr>
          <a:xfrm>
            <a:off x="908079" y="2448759"/>
            <a:ext cx="3932905" cy="833913"/>
            <a:chOff x="308522" y="1602236"/>
            <a:chExt cx="3932905" cy="833913"/>
          </a:xfrm>
          <a:solidFill>
            <a:schemeClr val="accent1">
              <a:lumMod val="40000"/>
              <a:lumOff val="60000"/>
            </a:schemeClr>
          </a:solidFill>
        </p:grpSpPr>
        <p:sp>
          <p:nvSpPr>
            <p:cNvPr id="34" name="Yuvarlatılmış Dikdörtgen 33"/>
            <p:cNvSpPr/>
            <p:nvPr/>
          </p:nvSpPr>
          <p:spPr>
            <a:xfrm>
              <a:off x="308522" y="1602236"/>
              <a:ext cx="3932905" cy="833913"/>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5" name="Yuvarlatılmış Dikdörtgen 4"/>
            <p:cNvSpPr/>
            <p:nvPr/>
          </p:nvSpPr>
          <p:spPr>
            <a:xfrm>
              <a:off x="332946" y="1626660"/>
              <a:ext cx="3884057" cy="78506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4765" tIns="24765" rIns="24765" bIns="24765" numCol="1" spcCol="1270" anchor="ctr" anchorCtr="0">
              <a:noAutofit/>
            </a:bodyPr>
            <a:lstStyle/>
            <a:p>
              <a:pPr lvl="0" defTabSz="577850">
                <a:lnSpc>
                  <a:spcPct val="90000"/>
                </a:lnSpc>
                <a:spcBef>
                  <a:spcPct val="0"/>
                </a:spcBef>
                <a:spcAft>
                  <a:spcPct val="35000"/>
                </a:spcAft>
              </a:pPr>
              <a:r>
                <a:rPr lang="tr-TR" sz="1400" b="1" u="sng" kern="1200" dirty="0">
                  <a:solidFill>
                    <a:schemeClr val="tx1"/>
                  </a:solidFill>
                </a:rPr>
                <a:t>Etik Değerler ve dürüstlük: </a:t>
              </a:r>
              <a:r>
                <a:rPr lang="tr-TR" sz="1400" kern="1200" dirty="0">
                  <a:solidFill>
                    <a:schemeClr val="tx1"/>
                  </a:solidFill>
                </a:rPr>
                <a:t>Personel davranışlarını belirleyen kuralların personel tarafından bilinmesi sağlanmalıdır.</a:t>
              </a:r>
            </a:p>
          </p:txBody>
        </p:sp>
      </p:grpSp>
      <p:grpSp>
        <p:nvGrpSpPr>
          <p:cNvPr id="36" name="Grup 35"/>
          <p:cNvGrpSpPr/>
          <p:nvPr/>
        </p:nvGrpSpPr>
        <p:grpSpPr>
          <a:xfrm>
            <a:off x="5717277" y="2448759"/>
            <a:ext cx="3932905" cy="833913"/>
            <a:chOff x="5144085" y="1608315"/>
            <a:chExt cx="3932905" cy="833913"/>
          </a:xfrm>
          <a:solidFill>
            <a:schemeClr val="accent1">
              <a:lumMod val="40000"/>
              <a:lumOff val="60000"/>
            </a:schemeClr>
          </a:solidFill>
        </p:grpSpPr>
        <p:sp>
          <p:nvSpPr>
            <p:cNvPr id="37" name="Yuvarlatılmış Dikdörtgen 36"/>
            <p:cNvSpPr/>
            <p:nvPr/>
          </p:nvSpPr>
          <p:spPr>
            <a:xfrm>
              <a:off x="5144085" y="1608315"/>
              <a:ext cx="3932905" cy="833913"/>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8" name="Yuvarlatılmış Dikdörtgen 4"/>
            <p:cNvSpPr/>
            <p:nvPr/>
          </p:nvSpPr>
          <p:spPr>
            <a:xfrm>
              <a:off x="5168509" y="1632739"/>
              <a:ext cx="3884057" cy="78506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4765" tIns="24765" rIns="24765" bIns="24765" numCol="1" spcCol="1270" anchor="ctr" anchorCtr="0">
              <a:noAutofit/>
            </a:bodyPr>
            <a:lstStyle/>
            <a:p>
              <a:pPr lvl="0" defTabSz="577850">
                <a:lnSpc>
                  <a:spcPct val="90000"/>
                </a:lnSpc>
                <a:spcBef>
                  <a:spcPct val="0"/>
                </a:spcBef>
                <a:spcAft>
                  <a:spcPct val="35000"/>
                </a:spcAft>
              </a:pPr>
              <a:r>
                <a:rPr lang="tr-TR" sz="1400" kern="1200" dirty="0">
                  <a:solidFill>
                    <a:schemeClr val="tx1"/>
                  </a:solidFill>
                </a:rPr>
                <a:t>İç kontrol sistemi ve işleyişi yönetici ve personel tarafından sahiplenilmeli ve desteklenmelidir.</a:t>
              </a:r>
            </a:p>
          </p:txBody>
        </p:sp>
      </p:grpSp>
      <p:grpSp>
        <p:nvGrpSpPr>
          <p:cNvPr id="39" name="Grup 38"/>
          <p:cNvGrpSpPr/>
          <p:nvPr/>
        </p:nvGrpSpPr>
        <p:grpSpPr>
          <a:xfrm>
            <a:off x="3571195" y="1314643"/>
            <a:ext cx="3476727" cy="624093"/>
            <a:chOff x="3007503" y="447631"/>
            <a:chExt cx="3476727" cy="624093"/>
          </a:xfrm>
        </p:grpSpPr>
        <p:sp>
          <p:nvSpPr>
            <p:cNvPr id="40" name="Oval 39"/>
            <p:cNvSpPr/>
            <p:nvPr/>
          </p:nvSpPr>
          <p:spPr>
            <a:xfrm>
              <a:off x="3007503" y="447631"/>
              <a:ext cx="3476727" cy="62409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1" name="Oval 4"/>
            <p:cNvSpPr/>
            <p:nvPr/>
          </p:nvSpPr>
          <p:spPr>
            <a:xfrm>
              <a:off x="3516658" y="539027"/>
              <a:ext cx="2458417" cy="4413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tr-TR" sz="2200" kern="1200" dirty="0">
                  <a:solidFill>
                    <a:schemeClr val="tx1"/>
                  </a:solidFill>
                </a:rPr>
                <a:t>(KOS) Kontrol Ortamı</a:t>
              </a:r>
            </a:p>
          </p:txBody>
        </p:sp>
      </p:grpSp>
      <p:sp>
        <p:nvSpPr>
          <p:cNvPr id="42" name="Sağ Ok 41"/>
          <p:cNvSpPr/>
          <p:nvPr/>
        </p:nvSpPr>
        <p:spPr>
          <a:xfrm rot="16200000">
            <a:off x="4425496" y="2791634"/>
            <a:ext cx="1699656" cy="318781"/>
          </a:xfrm>
          <a:prstGeom prst="rightArrow">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48" name="Grup 47">
            <a:extLst>
              <a:ext uri="{FF2B5EF4-FFF2-40B4-BE49-F238E27FC236}">
                <a16:creationId xmlns:a16="http://schemas.microsoft.com/office/drawing/2014/main" id="{ABC11FB8-B172-4CCC-A770-E2F17B46D08C}"/>
              </a:ext>
            </a:extLst>
          </p:cNvPr>
          <p:cNvGrpSpPr/>
          <p:nvPr/>
        </p:nvGrpSpPr>
        <p:grpSpPr>
          <a:xfrm>
            <a:off x="8859047" y="5094555"/>
            <a:ext cx="1582267" cy="463034"/>
            <a:chOff x="703391" y="135402"/>
            <a:chExt cx="914408" cy="459628"/>
          </a:xfrm>
          <a:scene3d>
            <a:camera prst="orthographicFront">
              <a:rot lat="0" lon="0" rev="0"/>
            </a:camera>
            <a:lightRig rig="balanced" dir="t">
              <a:rot lat="0" lon="0" rev="8700000"/>
            </a:lightRig>
          </a:scene3d>
        </p:grpSpPr>
        <p:sp>
          <p:nvSpPr>
            <p:cNvPr id="49" name="Dikdörtgen: Yuvarlatılmış Köşeler 12">
              <a:extLst>
                <a:ext uri="{FF2B5EF4-FFF2-40B4-BE49-F238E27FC236}">
                  <a16:creationId xmlns:a16="http://schemas.microsoft.com/office/drawing/2014/main" id="{79D2E1C6-B296-44C3-AC1B-D105566B396B}"/>
                </a:ext>
              </a:extLst>
            </p:cNvPr>
            <p:cNvSpPr/>
            <p:nvPr/>
          </p:nvSpPr>
          <p:spPr>
            <a:xfrm>
              <a:off x="703391" y="135402"/>
              <a:ext cx="914408" cy="459628"/>
            </a:xfrm>
            <a:prstGeom prst="roundRect">
              <a:avLst/>
            </a:prstGeom>
            <a:ln>
              <a:noFill/>
            </a:ln>
            <a:effectLst>
              <a:outerShdw blurRad="44450" dist="27940" dir="5400000" algn="ctr">
                <a:srgbClr val="000000">
                  <a:alpha val="32000"/>
                </a:srgbClr>
              </a:outerShdw>
            </a:effectLst>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0" name="Dikdörtgen: Yuvarlatılmış Köşeler 4">
              <a:extLst>
                <a:ext uri="{FF2B5EF4-FFF2-40B4-BE49-F238E27FC236}">
                  <a16:creationId xmlns:a16="http://schemas.microsoft.com/office/drawing/2014/main" id="{A6E10D70-53A9-4A8D-8530-C87F9621B297}"/>
                </a:ext>
              </a:extLst>
            </p:cNvPr>
            <p:cNvSpPr txBox="1"/>
            <p:nvPr/>
          </p:nvSpPr>
          <p:spPr>
            <a:xfrm>
              <a:off x="725828" y="157839"/>
              <a:ext cx="869534" cy="414754"/>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141" tIns="60141" rIns="60141" bIns="60141" numCol="1" spcCol="1270" anchor="ctr" anchorCtr="0">
              <a:noAutofit/>
            </a:bodyPr>
            <a:lstStyle/>
            <a:p>
              <a:pPr algn="ctr" defTabSz="701688">
                <a:lnSpc>
                  <a:spcPct val="90000"/>
                </a:lnSpc>
                <a:spcBef>
                  <a:spcPct val="0"/>
                </a:spcBef>
                <a:spcAft>
                  <a:spcPct val="35000"/>
                </a:spcAft>
              </a:pPr>
              <a:r>
                <a:rPr lang="tr-TR" sz="1579" dirty="0"/>
                <a:t>Eylem Dönemi</a:t>
              </a:r>
            </a:p>
          </p:txBody>
        </p:sp>
      </p:grpSp>
      <p:sp>
        <p:nvSpPr>
          <p:cNvPr id="45" name="Unvan 1">
            <a:extLst>
              <a:ext uri="{FF2B5EF4-FFF2-40B4-BE49-F238E27FC236}">
                <a16:creationId xmlns:a16="http://schemas.microsoft.com/office/drawing/2014/main" id="{E80EEECD-71EC-4B72-BA2B-22F7F213013A}"/>
              </a:ext>
            </a:extLst>
          </p:cNvPr>
          <p:cNvSpPr txBox="1">
            <a:spLocks/>
          </p:cNvSpPr>
          <p:nvPr/>
        </p:nvSpPr>
        <p:spPr>
          <a:xfrm>
            <a:off x="1250201" y="477951"/>
            <a:ext cx="3476727" cy="311755"/>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1600" b="1" dirty="0">
                <a:solidFill>
                  <a:schemeClr val="bg1"/>
                </a:solidFill>
                <a:latin typeface="Verdana" panose="020B0604030504040204" pitchFamily="34" charset="0"/>
                <a:ea typeface="Verdana" panose="020B0604030504040204" pitchFamily="34" charset="0"/>
              </a:rPr>
              <a:t>1. Çeyrek Dönem Eylemleri</a:t>
            </a:r>
          </a:p>
        </p:txBody>
      </p:sp>
    </p:spTree>
    <p:extLst>
      <p:ext uri="{BB962C8B-B14F-4D97-AF65-F5344CB8AC3E}">
        <p14:creationId xmlns:p14="http://schemas.microsoft.com/office/powerpoint/2010/main" val="875963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4" presetClass="entr" presetSubtype="10"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randombar(horizontal)">
                                      <p:cBhvr>
                                        <p:cTn id="10" dur="500"/>
                                        <p:tgtEl>
                                          <p:spTgt spid="39"/>
                                        </p:tgtEl>
                                      </p:cBhvr>
                                    </p:animEffect>
                                  </p:childTnLst>
                                </p:cTn>
                              </p:par>
                            </p:childTnLst>
                          </p:cTn>
                        </p:par>
                        <p:par>
                          <p:cTn id="11" fill="hold">
                            <p:stCondLst>
                              <p:cond delay="500"/>
                            </p:stCondLst>
                            <p:childTnLst>
                              <p:par>
                                <p:cTn id="12" presetID="1" presetClass="entr" presetSubtype="0" fill="hold" nodeType="afterEffect">
                                  <p:stCondLst>
                                    <p:cond delay="500"/>
                                  </p:stCondLst>
                                  <p:childTnLst>
                                    <p:set>
                                      <p:cBhvr>
                                        <p:cTn id="13" dur="1" fill="hold">
                                          <p:stCondLst>
                                            <p:cond delay="0"/>
                                          </p:stCondLst>
                                        </p:cTn>
                                        <p:tgtEl>
                                          <p:spTgt spid="13"/>
                                        </p:tgtEl>
                                        <p:attrNameLst>
                                          <p:attrName>style.visibility</p:attrName>
                                        </p:attrNameLst>
                                      </p:cBhvr>
                                      <p:to>
                                        <p:strVal val="visible"/>
                                      </p:to>
                                    </p:set>
                                  </p:childTnLst>
                                </p:cTn>
                              </p:par>
                              <p:par>
                                <p:cTn id="14" presetID="14" presetClass="entr" presetSubtype="10" fill="hold" nodeType="withEffect">
                                  <p:stCondLst>
                                    <p:cond delay="500"/>
                                  </p:stCondLst>
                                  <p:childTnLst>
                                    <p:set>
                                      <p:cBhvr>
                                        <p:cTn id="15" dur="1" fill="hold">
                                          <p:stCondLst>
                                            <p:cond delay="0"/>
                                          </p:stCondLst>
                                        </p:cTn>
                                        <p:tgtEl>
                                          <p:spTgt spid="33"/>
                                        </p:tgtEl>
                                        <p:attrNameLst>
                                          <p:attrName>style.visibility</p:attrName>
                                        </p:attrNameLst>
                                      </p:cBhvr>
                                      <p:to>
                                        <p:strVal val="visible"/>
                                      </p:to>
                                    </p:set>
                                    <p:animEffect transition="in" filter="randombar(horizontal)">
                                      <p:cBhvr>
                                        <p:cTn id="16" dur="500"/>
                                        <p:tgtEl>
                                          <p:spTgt spid="33"/>
                                        </p:tgtEl>
                                      </p:cBhvr>
                                    </p:animEffect>
                                  </p:childTnLst>
                                </p:cTn>
                              </p:par>
                              <p:par>
                                <p:cTn id="17" presetID="14" presetClass="entr" presetSubtype="10" fill="hold" grpId="0" nodeType="withEffect">
                                  <p:stCondLst>
                                    <p:cond delay="500"/>
                                  </p:stCondLst>
                                  <p:childTnLst>
                                    <p:set>
                                      <p:cBhvr>
                                        <p:cTn id="18" dur="1" fill="hold">
                                          <p:stCondLst>
                                            <p:cond delay="0"/>
                                          </p:stCondLst>
                                        </p:cTn>
                                        <p:tgtEl>
                                          <p:spTgt spid="44"/>
                                        </p:tgtEl>
                                        <p:attrNameLst>
                                          <p:attrName>style.visibility</p:attrName>
                                        </p:attrNameLst>
                                      </p:cBhvr>
                                      <p:to>
                                        <p:strVal val="visible"/>
                                      </p:to>
                                    </p:set>
                                    <p:animEffect transition="in" filter="randombar(horizontal)">
                                      <p:cBhvr>
                                        <p:cTn id="19" dur="500"/>
                                        <p:tgtEl>
                                          <p:spTgt spid="44"/>
                                        </p:tgtEl>
                                      </p:cBhvr>
                                    </p:animEffect>
                                  </p:childTnLst>
                                </p:cTn>
                              </p:par>
                            </p:childTnLst>
                          </p:cTn>
                        </p:par>
                        <p:par>
                          <p:cTn id="20" fill="hold">
                            <p:stCondLst>
                              <p:cond delay="1500"/>
                            </p:stCondLst>
                            <p:childTnLst>
                              <p:par>
                                <p:cTn id="21" presetID="1" presetClass="entr" presetSubtype="0" fill="hold" nodeType="afterEffect">
                                  <p:stCondLst>
                                    <p:cond delay="1000"/>
                                  </p:stCondLst>
                                  <p:childTnLst>
                                    <p:set>
                                      <p:cBhvr>
                                        <p:cTn id="22" dur="1" fill="hold">
                                          <p:stCondLst>
                                            <p:cond delay="0"/>
                                          </p:stCondLst>
                                        </p:cTn>
                                        <p:tgtEl>
                                          <p:spTgt spid="16"/>
                                        </p:tgtEl>
                                        <p:attrNameLst>
                                          <p:attrName>style.visibility</p:attrName>
                                        </p:attrNameLst>
                                      </p:cBhvr>
                                      <p:to>
                                        <p:strVal val="visible"/>
                                      </p:to>
                                    </p:set>
                                  </p:childTnLst>
                                </p:cTn>
                              </p:par>
                              <p:par>
                                <p:cTn id="23" presetID="14" presetClass="entr" presetSubtype="10" fill="hold" nodeType="withEffect">
                                  <p:stCondLst>
                                    <p:cond delay="1000"/>
                                  </p:stCondLst>
                                  <p:childTnLst>
                                    <p:set>
                                      <p:cBhvr>
                                        <p:cTn id="24" dur="1" fill="hold">
                                          <p:stCondLst>
                                            <p:cond delay="0"/>
                                          </p:stCondLst>
                                        </p:cTn>
                                        <p:tgtEl>
                                          <p:spTgt spid="36"/>
                                        </p:tgtEl>
                                        <p:attrNameLst>
                                          <p:attrName>style.visibility</p:attrName>
                                        </p:attrNameLst>
                                      </p:cBhvr>
                                      <p:to>
                                        <p:strVal val="visible"/>
                                      </p:to>
                                    </p:set>
                                    <p:animEffect transition="in" filter="randombar(horizontal)">
                                      <p:cBhvr>
                                        <p:cTn id="25" dur="500"/>
                                        <p:tgtEl>
                                          <p:spTgt spid="36"/>
                                        </p:tgtEl>
                                      </p:cBhvr>
                                    </p:animEffect>
                                  </p:childTnLst>
                                </p:cTn>
                              </p:par>
                              <p:par>
                                <p:cTn id="26" presetID="14" presetClass="entr" presetSubtype="10" fill="hold" grpId="0" nodeType="withEffect">
                                  <p:stCondLst>
                                    <p:cond delay="1000"/>
                                  </p:stCondLst>
                                  <p:childTnLst>
                                    <p:set>
                                      <p:cBhvr>
                                        <p:cTn id="27" dur="1" fill="hold">
                                          <p:stCondLst>
                                            <p:cond delay="0"/>
                                          </p:stCondLst>
                                        </p:cTn>
                                        <p:tgtEl>
                                          <p:spTgt spid="43"/>
                                        </p:tgtEl>
                                        <p:attrNameLst>
                                          <p:attrName>style.visibility</p:attrName>
                                        </p:attrNameLst>
                                      </p:cBhvr>
                                      <p:to>
                                        <p:strVal val="visible"/>
                                      </p:to>
                                    </p:set>
                                    <p:animEffect transition="in" filter="randombar(horizontal)">
                                      <p:cBhvr>
                                        <p:cTn id="28" dur="500"/>
                                        <p:tgtEl>
                                          <p:spTgt spid="43"/>
                                        </p:tgtEl>
                                      </p:cBhvr>
                                    </p:animEffect>
                                  </p:childTnLst>
                                </p:cTn>
                              </p:par>
                            </p:childTnLst>
                          </p:cTn>
                        </p:par>
                        <p:par>
                          <p:cTn id="29" fill="hold">
                            <p:stCondLst>
                              <p:cond delay="3000"/>
                            </p:stCondLst>
                            <p:childTnLst>
                              <p:par>
                                <p:cTn id="30" presetID="1" presetClass="entr" presetSubtype="0" fill="hold" grpId="0" nodeType="afterEffect">
                                  <p:stCondLst>
                                    <p:cond delay="1000"/>
                                  </p:stCondLst>
                                  <p:childTnLst>
                                    <p:set>
                                      <p:cBhvr>
                                        <p:cTn id="31" dur="1" fill="hold">
                                          <p:stCondLst>
                                            <p:cond delay="0"/>
                                          </p:stCondLst>
                                        </p:cTn>
                                        <p:tgtEl>
                                          <p:spTgt spid="19"/>
                                        </p:tgtEl>
                                        <p:attrNameLst>
                                          <p:attrName>style.visibility</p:attrName>
                                        </p:attrNameLst>
                                      </p:cBhvr>
                                      <p:to>
                                        <p:strVal val="visible"/>
                                      </p:to>
                                    </p:set>
                                  </p:childTnLst>
                                </p:cTn>
                              </p:par>
                              <p:par>
                                <p:cTn id="32" presetID="14" presetClass="entr" presetSubtype="10" fill="hold" nodeType="withEffect">
                                  <p:stCondLst>
                                    <p:cond delay="1000"/>
                                  </p:stCondLst>
                                  <p:childTnLst>
                                    <p:set>
                                      <p:cBhvr>
                                        <p:cTn id="33" dur="1" fill="hold">
                                          <p:stCondLst>
                                            <p:cond delay="0"/>
                                          </p:stCondLst>
                                        </p:cTn>
                                        <p:tgtEl>
                                          <p:spTgt spid="29"/>
                                        </p:tgtEl>
                                        <p:attrNameLst>
                                          <p:attrName>style.visibility</p:attrName>
                                        </p:attrNameLst>
                                      </p:cBhvr>
                                      <p:to>
                                        <p:strVal val="visible"/>
                                      </p:to>
                                    </p:set>
                                    <p:animEffect transition="in" filter="randombar(horizontal)">
                                      <p:cBhvr>
                                        <p:cTn id="34" dur="500"/>
                                        <p:tgtEl>
                                          <p:spTgt spid="29"/>
                                        </p:tgtEl>
                                      </p:cBhvr>
                                    </p:animEffect>
                                  </p:childTnLst>
                                </p:cTn>
                              </p:par>
                              <p:par>
                                <p:cTn id="35" presetID="14" presetClass="entr" presetSubtype="10" fill="hold" grpId="0" nodeType="withEffect">
                                  <p:stCondLst>
                                    <p:cond delay="1000"/>
                                  </p:stCondLst>
                                  <p:childTnLst>
                                    <p:set>
                                      <p:cBhvr>
                                        <p:cTn id="36" dur="1" fill="hold">
                                          <p:stCondLst>
                                            <p:cond delay="0"/>
                                          </p:stCondLst>
                                        </p:cTn>
                                        <p:tgtEl>
                                          <p:spTgt spid="42"/>
                                        </p:tgtEl>
                                        <p:attrNameLst>
                                          <p:attrName>style.visibility</p:attrName>
                                        </p:attrNameLst>
                                      </p:cBhvr>
                                      <p:to>
                                        <p:strVal val="visible"/>
                                      </p:to>
                                    </p:set>
                                    <p:animEffect transition="in" filter="randombar(horizontal)">
                                      <p:cBhvr>
                                        <p:cTn id="37" dur="500"/>
                                        <p:tgtEl>
                                          <p:spTgt spid="42"/>
                                        </p:tgtEl>
                                      </p:cBhvr>
                                    </p:animEffect>
                                  </p:childTnLst>
                                </p:cTn>
                              </p:par>
                            </p:childTnLst>
                          </p:cTn>
                        </p:par>
                        <p:par>
                          <p:cTn id="38" fill="hold">
                            <p:stCondLst>
                              <p:cond delay="4500"/>
                            </p:stCondLst>
                            <p:childTnLst>
                              <p:par>
                                <p:cTn id="39" presetID="1" presetClass="entr" presetSubtype="0" fill="hold" grpId="0" nodeType="afterEffect">
                                  <p:stCondLst>
                                    <p:cond delay="1000"/>
                                  </p:stCondLst>
                                  <p:childTnLst>
                                    <p:set>
                                      <p:cBhvr>
                                        <p:cTn id="40" dur="1" fill="hold">
                                          <p:stCondLst>
                                            <p:cond delay="0"/>
                                          </p:stCondLst>
                                        </p:cTn>
                                        <p:tgtEl>
                                          <p:spTgt spid="21"/>
                                        </p:tgtEl>
                                        <p:attrNameLst>
                                          <p:attrName>style.visibility</p:attrName>
                                        </p:attrNameLst>
                                      </p:cBhvr>
                                      <p:to>
                                        <p:strVal val="visible"/>
                                      </p:to>
                                    </p:set>
                                  </p:childTnLst>
                                </p:cTn>
                              </p:par>
                              <p:par>
                                <p:cTn id="41" presetID="14" presetClass="entr" presetSubtype="10" fill="hold" grpId="0" nodeType="withEffect">
                                  <p:stCondLst>
                                    <p:cond delay="1000"/>
                                  </p:stCondLst>
                                  <p:childTnLst>
                                    <p:set>
                                      <p:cBhvr>
                                        <p:cTn id="42" dur="1" fill="hold">
                                          <p:stCondLst>
                                            <p:cond delay="0"/>
                                          </p:stCondLst>
                                        </p:cTn>
                                        <p:tgtEl>
                                          <p:spTgt spid="20"/>
                                        </p:tgtEl>
                                        <p:attrNameLst>
                                          <p:attrName>style.visibility</p:attrName>
                                        </p:attrNameLst>
                                      </p:cBhvr>
                                      <p:to>
                                        <p:strVal val="visible"/>
                                      </p:to>
                                    </p:set>
                                    <p:animEffect transition="in" filter="randombar(horizontal)">
                                      <p:cBhvr>
                                        <p:cTn id="43" dur="500"/>
                                        <p:tgtEl>
                                          <p:spTgt spid="20"/>
                                        </p:tgtEl>
                                      </p:cBhvr>
                                    </p:animEffect>
                                  </p:childTnLst>
                                </p:cTn>
                              </p:par>
                              <p:par>
                                <p:cTn id="44" presetID="14" presetClass="entr" presetSubtype="10" fill="hold" grpId="0" nodeType="withEffect">
                                  <p:stCondLst>
                                    <p:cond delay="1000"/>
                                  </p:stCondLst>
                                  <p:childTnLst>
                                    <p:set>
                                      <p:cBhvr>
                                        <p:cTn id="45" dur="1" fill="hold">
                                          <p:stCondLst>
                                            <p:cond delay="0"/>
                                          </p:stCondLst>
                                        </p:cTn>
                                        <p:tgtEl>
                                          <p:spTgt spid="30"/>
                                        </p:tgtEl>
                                        <p:attrNameLst>
                                          <p:attrName>style.visibility</p:attrName>
                                        </p:attrNameLst>
                                      </p:cBhvr>
                                      <p:to>
                                        <p:strVal val="visible"/>
                                      </p:to>
                                    </p:set>
                                    <p:animEffect transition="in" filter="randombar(horizontal)">
                                      <p:cBhvr>
                                        <p:cTn id="46" dur="500"/>
                                        <p:tgtEl>
                                          <p:spTgt spid="30"/>
                                        </p:tgtEl>
                                      </p:cBhvr>
                                    </p:animEffect>
                                  </p:childTnLst>
                                </p:cTn>
                              </p:par>
                            </p:childTnLst>
                          </p:cTn>
                        </p:par>
                        <p:par>
                          <p:cTn id="47" fill="hold">
                            <p:stCondLst>
                              <p:cond delay="6000"/>
                            </p:stCondLst>
                            <p:childTnLst>
                              <p:par>
                                <p:cTn id="48" presetID="14" presetClass="entr" presetSubtype="10" fill="hold" nodeType="afterEffect">
                                  <p:stCondLst>
                                    <p:cond delay="1000"/>
                                  </p:stCondLst>
                                  <p:childTnLst>
                                    <p:set>
                                      <p:cBhvr>
                                        <p:cTn id="49" dur="1" fill="hold">
                                          <p:stCondLst>
                                            <p:cond delay="0"/>
                                          </p:stCondLst>
                                        </p:cTn>
                                        <p:tgtEl>
                                          <p:spTgt spid="48"/>
                                        </p:tgtEl>
                                        <p:attrNameLst>
                                          <p:attrName>style.visibility</p:attrName>
                                        </p:attrNameLst>
                                      </p:cBhvr>
                                      <p:to>
                                        <p:strVal val="visible"/>
                                      </p:to>
                                    </p:set>
                                    <p:animEffect transition="in" filter="randombar(horizontal)">
                                      <p:cBhvr>
                                        <p:cTn id="50" dur="500"/>
                                        <p:tgtEl>
                                          <p:spTgt spid="48"/>
                                        </p:tgtEl>
                                      </p:cBhvr>
                                    </p:animEffect>
                                  </p:childTnLst>
                                </p:cTn>
                              </p:par>
                              <p:par>
                                <p:cTn id="51" presetID="14" presetClass="entr" presetSubtype="10" fill="hold" nodeType="withEffect">
                                  <p:stCondLst>
                                    <p:cond delay="1000"/>
                                  </p:stCondLst>
                                  <p:childTnLst>
                                    <p:set>
                                      <p:cBhvr>
                                        <p:cTn id="52" dur="1" fill="hold">
                                          <p:stCondLst>
                                            <p:cond delay="0"/>
                                          </p:stCondLst>
                                        </p:cTn>
                                        <p:tgtEl>
                                          <p:spTgt spid="23"/>
                                        </p:tgtEl>
                                        <p:attrNameLst>
                                          <p:attrName>style.visibility</p:attrName>
                                        </p:attrNameLst>
                                      </p:cBhvr>
                                      <p:to>
                                        <p:strVal val="visible"/>
                                      </p:to>
                                    </p:set>
                                    <p:animEffect transition="in" filter="randombar(horizontal)">
                                      <p:cBhvr>
                                        <p:cTn id="53" dur="500"/>
                                        <p:tgtEl>
                                          <p:spTgt spid="23"/>
                                        </p:tgtEl>
                                      </p:cBhvr>
                                    </p:animEffect>
                                  </p:childTnLst>
                                </p:cTn>
                              </p:par>
                            </p:childTnLst>
                          </p:cTn>
                        </p:par>
                        <p:par>
                          <p:cTn id="54" fill="hold">
                            <p:stCondLst>
                              <p:cond delay="7500"/>
                            </p:stCondLst>
                            <p:childTnLst>
                              <p:par>
                                <p:cTn id="55" presetID="14" presetClass="entr" presetSubtype="10" fill="hold" grpId="0" nodeType="afterEffect">
                                  <p:stCondLst>
                                    <p:cond delay="1000"/>
                                  </p:stCondLst>
                                  <p:childTnLst>
                                    <p:set>
                                      <p:cBhvr>
                                        <p:cTn id="56" dur="1" fill="hold">
                                          <p:stCondLst>
                                            <p:cond delay="0"/>
                                          </p:stCondLst>
                                        </p:cTn>
                                        <p:tgtEl>
                                          <p:spTgt spid="28"/>
                                        </p:tgtEl>
                                        <p:attrNameLst>
                                          <p:attrName>style.visibility</p:attrName>
                                        </p:attrNameLst>
                                      </p:cBhvr>
                                      <p:to>
                                        <p:strVal val="visible"/>
                                      </p:to>
                                    </p:set>
                                    <p:animEffect transition="in" filter="randombar(horizontal)">
                                      <p:cBhvr>
                                        <p:cTn id="57" dur="500"/>
                                        <p:tgtEl>
                                          <p:spTgt spid="28"/>
                                        </p:tgtEl>
                                      </p:cBhvr>
                                    </p:animEffect>
                                  </p:childTnLst>
                                </p:cTn>
                              </p:par>
                              <p:par>
                                <p:cTn id="58" presetID="14" presetClass="entr" presetSubtype="10" fill="hold" grpId="0" nodeType="withEffect">
                                  <p:stCondLst>
                                    <p:cond delay="1000"/>
                                  </p:stCondLst>
                                  <p:childTnLst>
                                    <p:set>
                                      <p:cBhvr>
                                        <p:cTn id="59" dur="1" fill="hold">
                                          <p:stCondLst>
                                            <p:cond delay="0"/>
                                          </p:stCondLst>
                                        </p:cTn>
                                        <p:tgtEl>
                                          <p:spTgt spid="24"/>
                                        </p:tgtEl>
                                        <p:attrNameLst>
                                          <p:attrName>style.visibility</p:attrName>
                                        </p:attrNameLst>
                                      </p:cBhvr>
                                      <p:to>
                                        <p:strVal val="visible"/>
                                      </p:to>
                                    </p:set>
                                    <p:animEffect transition="in" filter="randombar(horizontal)">
                                      <p:cBhvr>
                                        <p:cTn id="6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19" grpId="0" animBg="1"/>
      <p:bldP spid="20" grpId="0" animBg="1"/>
      <p:bldP spid="21" grpId="0" animBg="1"/>
      <p:bldP spid="24" grpId="0" animBg="1"/>
      <p:bldP spid="28" grpId="0" animBg="1"/>
      <p:bldP spid="30" grpId="0" animBg="1"/>
      <p:bldP spid="42" grpId="0" animBg="1"/>
    </p:bld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Belge" ma:contentTypeID="0x010100531DB61A35F6CD46B2A9CB1E0125EB9E" ma:contentTypeVersion="1" ma:contentTypeDescription="Yeni belge oluşturun." ma:contentTypeScope="" ma:versionID="58d1ec36a7a72bd1954e1e448aa54405">
  <xsd:schema xmlns:xsd="http://www.w3.org/2001/XMLSchema" xmlns:xs="http://www.w3.org/2001/XMLSchema" xmlns:p="http://schemas.microsoft.com/office/2006/metadata/properties" xmlns:ns2="9c6d2fee-6584-45c2-9ea3-7ef256f35574" targetNamespace="http://schemas.microsoft.com/office/2006/metadata/properties" ma:root="true" ma:fieldsID="17c74639cf5456367f0fa883482200e7" ns2:_="">
    <xsd:import namespace="9c6d2fee-6584-45c2-9ea3-7ef256f35574"/>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6d2fee-6584-45c2-9ea3-7ef256f35574" elementFormDefault="qualified">
    <xsd:import namespace="http://schemas.microsoft.com/office/2006/documentManagement/types"/>
    <xsd:import namespace="http://schemas.microsoft.com/office/infopath/2007/PartnerControls"/>
    <xsd:element name="SharedWithUsers" ma:index="8" nillable="true" ma:displayName="Paylaşılanla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çerik Türü"/>
        <xsd:element ref="dc:title" minOccurs="0" maxOccurs="1" ma:index="4" ma:displayName="Başlı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B2177D3-7C6F-4870-99DB-8A26C1C5FB68}">
  <ds:schemaRefs>
    <ds:schemaRef ds:uri="http://purl.org/dc/terms/"/>
    <ds:schemaRef ds:uri="http://schemas.microsoft.com/office/2006/documentManagement/types"/>
    <ds:schemaRef ds:uri="http://purl.org/dc/elements/1.1/"/>
    <ds:schemaRef ds:uri="http://schemas.openxmlformats.org/package/2006/metadata/core-properties"/>
    <ds:schemaRef ds:uri="http://purl.org/dc/dcmitype/"/>
    <ds:schemaRef ds:uri="http://schemas.microsoft.com/office/infopath/2007/PartnerControls"/>
    <ds:schemaRef ds:uri="9c6d2fee-6584-45c2-9ea3-7ef256f35574"/>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D5BE09AF-7BC7-4DF3-BFD4-1CB0FC10C0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6d2fee-6584-45c2-9ea3-7ef256f355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60802C3-C763-4EE2-8AF3-5D7045018FA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794</TotalTime>
  <Words>1474</Words>
  <Application>Microsoft Office PowerPoint</Application>
  <PresentationFormat>Geniş ekran</PresentationFormat>
  <Paragraphs>234</Paragraphs>
  <Slides>18</Slides>
  <Notes>5</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18</vt:i4>
      </vt:variant>
    </vt:vector>
  </HeadingPairs>
  <TitlesOfParts>
    <vt:vector size="26" baseType="lpstr">
      <vt:lpstr>Arial</vt:lpstr>
      <vt:lpstr>Calibri</vt:lpstr>
      <vt:lpstr>Calibri Light</vt:lpstr>
      <vt:lpstr>Myriad Pro</vt:lpstr>
      <vt:lpstr>Times New Roman</vt:lpstr>
      <vt:lpstr>Verdana</vt:lpstr>
      <vt:lpstr>Wingdings</vt:lpstr>
      <vt:lpstr>Office Teması</vt:lpstr>
      <vt:lpstr>PowerPoint Sunusu</vt:lpstr>
      <vt:lpstr>PowerPoint Sunusu</vt:lpstr>
      <vt:lpstr>PowerPoint Sunusu</vt:lpstr>
      <vt:lpstr>İç Kontrolün Tanımı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TEŞEKKÜRLER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İBRAHİM ÜZEL</dc:creator>
  <cp:lastModifiedBy>İBRAHİM ÜZEL</cp:lastModifiedBy>
  <cp:revision>58</cp:revision>
  <dcterms:created xsi:type="dcterms:W3CDTF">2022-01-14T06:27:56Z</dcterms:created>
  <dcterms:modified xsi:type="dcterms:W3CDTF">2024-01-24T09:05:37Z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0x010100531DB61A35F6CD46B2A9CB1E0125EB9E</vt:lpwstr>
  </property>
</Properties>
</file>