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60" r:id="rId4"/>
  </p:sldMasterIdLst>
  <p:notesMasterIdLst>
    <p:notesMasterId r:id="rId27"/>
  </p:notesMasterIdLst>
  <p:handoutMasterIdLst>
    <p:handoutMasterId r:id="rId28"/>
  </p:handoutMasterIdLst>
  <p:sldIdLst>
    <p:sldId id="629" r:id="rId5"/>
    <p:sldId id="531" r:id="rId6"/>
    <p:sldId id="464" r:id="rId7"/>
    <p:sldId id="660" r:id="rId8"/>
    <p:sldId id="654" r:id="rId9"/>
    <p:sldId id="676" r:id="rId10"/>
    <p:sldId id="677" r:id="rId11"/>
    <p:sldId id="618" r:id="rId12"/>
    <p:sldId id="652" r:id="rId13"/>
    <p:sldId id="682" r:id="rId14"/>
    <p:sldId id="680" r:id="rId15"/>
    <p:sldId id="683" r:id="rId16"/>
    <p:sldId id="684" r:id="rId17"/>
    <p:sldId id="685" r:id="rId18"/>
    <p:sldId id="686" r:id="rId19"/>
    <p:sldId id="687" r:id="rId20"/>
    <p:sldId id="688" r:id="rId21"/>
    <p:sldId id="673" r:id="rId22"/>
    <p:sldId id="666" r:id="rId23"/>
    <p:sldId id="689" r:id="rId24"/>
    <p:sldId id="690" r:id="rId25"/>
    <p:sldId id="691" r:id="rId26"/>
  </p:sldIdLst>
  <p:sldSz cx="12192000" cy="6858000"/>
  <p:notesSz cx="9926638"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532"/>
    <a:srgbClr val="FFFFFF"/>
    <a:srgbClr val="F5C3CF"/>
    <a:srgbClr val="E48A93"/>
    <a:srgbClr val="FF4B47"/>
    <a:srgbClr val="58BDB6"/>
    <a:srgbClr val="FB5E5E"/>
    <a:srgbClr val="E27EE6"/>
    <a:srgbClr val="74BFF2"/>
    <a:srgbClr val="D7F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32" autoAdjust="0"/>
    <p:restoredTop sz="93987" autoAdjust="0"/>
  </p:normalViewPr>
  <p:slideViewPr>
    <p:cSldViewPr snapToGrid="0">
      <p:cViewPr varScale="1">
        <p:scale>
          <a:sx n="86" d="100"/>
          <a:sy n="86" d="100"/>
        </p:scale>
        <p:origin x="451" y="72"/>
      </p:cViewPr>
      <p:guideLst>
        <p:guide orient="horz" pos="2115"/>
        <p:guide pos="3840"/>
      </p:guideLst>
    </p:cSldViewPr>
  </p:slideViewPr>
  <p:notesTextViewPr>
    <p:cViewPr>
      <p:scale>
        <a:sx n="3" d="2"/>
        <a:sy n="3" d="2"/>
      </p:scale>
      <p:origin x="0" y="0"/>
    </p:cViewPr>
  </p:notesTextViewPr>
  <p:sorterViewPr>
    <p:cViewPr>
      <p:scale>
        <a:sx n="100" d="100"/>
        <a:sy n="100" d="100"/>
      </p:scale>
      <p:origin x="0" y="-4594"/>
    </p:cViewPr>
  </p:sorterViewPr>
  <p:notesViewPr>
    <p:cSldViewPr snapToGrid="0">
      <p:cViewPr varScale="1">
        <p:scale>
          <a:sx n="116" d="100"/>
          <a:sy n="116" d="100"/>
        </p:scale>
        <p:origin x="209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0"/>
            <a:ext cx="4301543" cy="341064"/>
          </a:xfrm>
          <a:prstGeom prst="rect">
            <a:avLst/>
          </a:prstGeom>
        </p:spPr>
        <p:txBody>
          <a:bodyPr vert="horz" lIns="91430" tIns="45716" rIns="91430" bIns="45716" rtlCol="0"/>
          <a:lstStyle>
            <a:lvl1pPr algn="l">
              <a:defRPr sz="1200"/>
            </a:lvl1pPr>
          </a:lstStyle>
          <a:p>
            <a:endParaRPr lang="tr-TR"/>
          </a:p>
        </p:txBody>
      </p:sp>
      <p:sp>
        <p:nvSpPr>
          <p:cNvPr id="3" name="Veri Yer Tutucusu 2"/>
          <p:cNvSpPr>
            <a:spLocks noGrp="1"/>
          </p:cNvSpPr>
          <p:nvPr>
            <p:ph type="dt" sz="quarter" idx="1"/>
          </p:nvPr>
        </p:nvSpPr>
        <p:spPr>
          <a:xfrm>
            <a:off x="5622800" y="0"/>
            <a:ext cx="4301543" cy="341064"/>
          </a:xfrm>
          <a:prstGeom prst="rect">
            <a:avLst/>
          </a:prstGeom>
        </p:spPr>
        <p:txBody>
          <a:bodyPr vert="horz" lIns="91430" tIns="45716" rIns="91430" bIns="45716" rtlCol="0"/>
          <a:lstStyle>
            <a:lvl1pPr algn="r">
              <a:defRPr sz="1200"/>
            </a:lvl1pPr>
          </a:lstStyle>
          <a:p>
            <a:fld id="{048524A6-CE3F-4A90-AF45-FC2B647196E7}" type="datetimeFigureOut">
              <a:rPr lang="tr-TR" smtClean="0"/>
              <a:t>29.04.2024</a:t>
            </a:fld>
            <a:endParaRPr lang="tr-TR"/>
          </a:p>
        </p:txBody>
      </p:sp>
      <p:sp>
        <p:nvSpPr>
          <p:cNvPr id="4" name="Altbilgi Yer Tutucusu 3"/>
          <p:cNvSpPr>
            <a:spLocks noGrp="1"/>
          </p:cNvSpPr>
          <p:nvPr>
            <p:ph type="ftr" sz="quarter" idx="2"/>
          </p:nvPr>
        </p:nvSpPr>
        <p:spPr>
          <a:xfrm>
            <a:off x="2" y="6456613"/>
            <a:ext cx="4301543" cy="341064"/>
          </a:xfrm>
          <a:prstGeom prst="rect">
            <a:avLst/>
          </a:prstGeom>
        </p:spPr>
        <p:txBody>
          <a:bodyPr vert="horz" lIns="91430" tIns="45716" rIns="91430" bIns="45716" rtlCol="0" anchor="b"/>
          <a:lstStyle>
            <a:lvl1pPr algn="l">
              <a:defRPr sz="1200"/>
            </a:lvl1pPr>
          </a:lstStyle>
          <a:p>
            <a:endParaRPr lang="tr-TR"/>
          </a:p>
        </p:txBody>
      </p:sp>
      <p:sp>
        <p:nvSpPr>
          <p:cNvPr id="5" name="Slayt Numarası Yer Tutucusu 4"/>
          <p:cNvSpPr>
            <a:spLocks noGrp="1"/>
          </p:cNvSpPr>
          <p:nvPr>
            <p:ph type="sldNum" sz="quarter" idx="3"/>
          </p:nvPr>
        </p:nvSpPr>
        <p:spPr>
          <a:xfrm>
            <a:off x="5622800" y="6456613"/>
            <a:ext cx="4301543" cy="341064"/>
          </a:xfrm>
          <a:prstGeom prst="rect">
            <a:avLst/>
          </a:prstGeom>
        </p:spPr>
        <p:txBody>
          <a:bodyPr vert="horz" lIns="91430" tIns="45716" rIns="91430" bIns="45716" rtlCol="0" anchor="b"/>
          <a:lstStyle>
            <a:lvl1pPr algn="r">
              <a:defRPr sz="1200"/>
            </a:lvl1pPr>
          </a:lstStyle>
          <a:p>
            <a:fld id="{BC212B49-2AA9-4769-BFF0-38AE2E5D13D4}" type="slidenum">
              <a:rPr lang="tr-TR" smtClean="0"/>
              <a:t>‹#›</a:t>
            </a:fld>
            <a:endParaRPr lang="tr-TR"/>
          </a:p>
        </p:txBody>
      </p:sp>
    </p:spTree>
    <p:extLst>
      <p:ext uri="{BB962C8B-B14F-4D97-AF65-F5344CB8AC3E}">
        <p14:creationId xmlns:p14="http://schemas.microsoft.com/office/powerpoint/2010/main" val="31886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0"/>
            <a:ext cx="4301543" cy="341064"/>
          </a:xfrm>
          <a:prstGeom prst="rect">
            <a:avLst/>
          </a:prstGeom>
        </p:spPr>
        <p:txBody>
          <a:bodyPr vert="horz" lIns="91430" tIns="45716" rIns="91430" bIns="45716" rtlCol="0"/>
          <a:lstStyle>
            <a:lvl1pPr algn="l">
              <a:defRPr sz="1200"/>
            </a:lvl1pPr>
          </a:lstStyle>
          <a:p>
            <a:endParaRPr lang="tr-TR"/>
          </a:p>
        </p:txBody>
      </p:sp>
      <p:sp>
        <p:nvSpPr>
          <p:cNvPr id="3" name="Veri Yer Tutucusu 2"/>
          <p:cNvSpPr>
            <a:spLocks noGrp="1"/>
          </p:cNvSpPr>
          <p:nvPr>
            <p:ph type="dt" idx="1"/>
          </p:nvPr>
        </p:nvSpPr>
        <p:spPr>
          <a:xfrm>
            <a:off x="5622800" y="0"/>
            <a:ext cx="4301543" cy="341064"/>
          </a:xfrm>
          <a:prstGeom prst="rect">
            <a:avLst/>
          </a:prstGeom>
        </p:spPr>
        <p:txBody>
          <a:bodyPr vert="horz" lIns="91430" tIns="45716" rIns="91430" bIns="45716" rtlCol="0"/>
          <a:lstStyle>
            <a:lvl1pPr algn="r">
              <a:defRPr sz="1200"/>
            </a:lvl1pPr>
          </a:lstStyle>
          <a:p>
            <a:fld id="{3BB384BF-8403-4CF2-BA85-C831FD6A52F0}" type="datetimeFigureOut">
              <a:rPr lang="tr-TR" smtClean="0"/>
              <a:t>29.04.2024</a:t>
            </a:fld>
            <a:endParaRPr lang="tr-TR"/>
          </a:p>
        </p:txBody>
      </p:sp>
      <p:sp>
        <p:nvSpPr>
          <p:cNvPr id="4" name="Slayt Görüntüsü Yer Tutucusu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30" tIns="45716" rIns="91430" bIns="45716" rtlCol="0" anchor="ctr"/>
          <a:lstStyle/>
          <a:p>
            <a:endParaRPr lang="tr-TR"/>
          </a:p>
        </p:txBody>
      </p:sp>
      <p:sp>
        <p:nvSpPr>
          <p:cNvPr id="5" name="Not Yer Tutucusu 4"/>
          <p:cNvSpPr>
            <a:spLocks noGrp="1"/>
          </p:cNvSpPr>
          <p:nvPr>
            <p:ph type="body" sz="quarter" idx="3"/>
          </p:nvPr>
        </p:nvSpPr>
        <p:spPr>
          <a:xfrm>
            <a:off x="992665" y="3271381"/>
            <a:ext cx="7941310" cy="2676585"/>
          </a:xfrm>
          <a:prstGeom prst="rect">
            <a:avLst/>
          </a:prstGeom>
        </p:spPr>
        <p:txBody>
          <a:bodyPr vert="horz" lIns="91430" tIns="45716" rIns="91430" bIns="45716"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2" y="6456613"/>
            <a:ext cx="4301543" cy="341064"/>
          </a:xfrm>
          <a:prstGeom prst="rect">
            <a:avLst/>
          </a:prstGeom>
        </p:spPr>
        <p:txBody>
          <a:bodyPr vert="horz" lIns="91430" tIns="45716" rIns="91430" bIns="45716" rtlCol="0" anchor="b"/>
          <a:lstStyle>
            <a:lvl1pPr algn="l">
              <a:defRPr sz="1200"/>
            </a:lvl1pPr>
          </a:lstStyle>
          <a:p>
            <a:endParaRPr lang="tr-TR"/>
          </a:p>
        </p:txBody>
      </p:sp>
      <p:sp>
        <p:nvSpPr>
          <p:cNvPr id="7" name="Slayt Numarası Yer Tutucusu 6"/>
          <p:cNvSpPr>
            <a:spLocks noGrp="1"/>
          </p:cNvSpPr>
          <p:nvPr>
            <p:ph type="sldNum" sz="quarter" idx="5"/>
          </p:nvPr>
        </p:nvSpPr>
        <p:spPr>
          <a:xfrm>
            <a:off x="5622800" y="6456613"/>
            <a:ext cx="4301543" cy="341064"/>
          </a:xfrm>
          <a:prstGeom prst="rect">
            <a:avLst/>
          </a:prstGeom>
        </p:spPr>
        <p:txBody>
          <a:bodyPr vert="horz" lIns="91430" tIns="45716" rIns="91430" bIns="45716" rtlCol="0" anchor="b"/>
          <a:lstStyle>
            <a:lvl1pPr algn="r">
              <a:defRPr sz="1200"/>
            </a:lvl1pPr>
          </a:lstStyle>
          <a:p>
            <a:fld id="{3070D695-6253-43A2-ABD5-115974ABEBE7}" type="slidenum">
              <a:rPr lang="tr-TR" smtClean="0"/>
              <a:t>‹#›</a:t>
            </a:fld>
            <a:endParaRPr lang="tr-TR"/>
          </a:p>
        </p:txBody>
      </p:sp>
    </p:spTree>
    <p:extLst>
      <p:ext uri="{BB962C8B-B14F-4D97-AF65-F5344CB8AC3E}">
        <p14:creationId xmlns:p14="http://schemas.microsoft.com/office/powerpoint/2010/main" val="314021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solidFill>
                  <a:srgbClr val="7030A0"/>
                </a:solidFill>
              </a:rPr>
              <a:t>Sayın</a:t>
            </a:r>
            <a:r>
              <a:rPr lang="tr-TR" dirty="0"/>
              <a:t> Başkanım bu toplantıyı yapma sebebimiz, 31 Aralık 2022’de </a:t>
            </a:r>
            <a:r>
              <a:rPr lang="tr-TR" b="1" dirty="0"/>
              <a:t>2021-2022 yılı iç kontrol eylem planımızın süresinin dolacak</a:t>
            </a:r>
            <a:r>
              <a:rPr lang="tr-TR" dirty="0"/>
              <a:t> olması sebebiyle </a:t>
            </a:r>
            <a:r>
              <a:rPr lang="tr-TR" b="1" dirty="0"/>
              <a:t>2023 – 2024 </a:t>
            </a:r>
            <a:r>
              <a:rPr lang="tr-TR" dirty="0"/>
              <a:t>eylem planımız </a:t>
            </a:r>
            <a:r>
              <a:rPr lang="tr-TR" b="1" dirty="0"/>
              <a:t>için</a:t>
            </a:r>
            <a:r>
              <a:rPr lang="tr-TR" dirty="0"/>
              <a:t> yol haritasını belirlemek.</a:t>
            </a:r>
          </a:p>
          <a:p>
            <a:endParaRPr lang="tr-TR" dirty="0"/>
          </a:p>
          <a:p>
            <a:r>
              <a:rPr lang="tr-TR" dirty="0"/>
              <a:t>Bu sunumda çok fazla vaktinizi almadan iç kontrolde geldiğimiz seviyeyi korumak ve Hazine ve Maliye Bakanlığının raporunda da belirttiği üzere kamudaki öncü rolümüzü sürdürmek adına, ekip arkadaşlarımla birlikte yaptığımız çalışmaların bir kısmını arz edeceğim.</a:t>
            </a:r>
          </a:p>
          <a:p>
            <a:endParaRPr lang="tr-TR" dirty="0"/>
          </a:p>
          <a:p>
            <a:r>
              <a:rPr lang="tr-TR" sz="1200" b="1" kern="1200" dirty="0">
                <a:solidFill>
                  <a:schemeClr val="tx1"/>
                </a:solidFill>
                <a:effectLst/>
                <a:latin typeface="+mn-lt"/>
                <a:ea typeface="+mn-ea"/>
                <a:cs typeface="+mn-cs"/>
              </a:rPr>
              <a:t>Bildiğiniz üzere</a:t>
            </a:r>
            <a:r>
              <a:rPr lang="tr-TR" sz="1200" kern="1200" dirty="0">
                <a:solidFill>
                  <a:schemeClr val="tx1"/>
                </a:solidFill>
                <a:effectLst/>
                <a:latin typeface="+mn-lt"/>
                <a:ea typeface="+mn-ea"/>
                <a:cs typeface="+mn-cs"/>
              </a:rPr>
              <a:t> iç kontrol, modern kamu yönetiminin bir gereğidir. Avrupa Birliğine uyum kapsamında 5018 </a:t>
            </a:r>
            <a:r>
              <a:rPr lang="tr-TR" sz="1200" b="1" kern="1200" dirty="0">
                <a:solidFill>
                  <a:schemeClr val="tx1"/>
                </a:solidFill>
                <a:effectLst/>
                <a:latin typeface="+mn-lt"/>
                <a:ea typeface="+mn-ea"/>
                <a:cs typeface="+mn-cs"/>
              </a:rPr>
              <a:t>sayılı Kanunla </a:t>
            </a:r>
            <a:r>
              <a:rPr lang="tr-TR" sz="1200" kern="1200" dirty="0">
                <a:solidFill>
                  <a:schemeClr val="tx1"/>
                </a:solidFill>
                <a:effectLst/>
                <a:latin typeface="+mn-lt"/>
                <a:ea typeface="+mn-ea"/>
                <a:cs typeface="+mn-cs"/>
              </a:rPr>
              <a:t>birlikte gündemimize gelen iç kontrolün soyut kavramlarının daha da somutlaştırılarak kendi kamu yönetimi kültürümüze uygun bir hal almasının belli bir </a:t>
            </a:r>
            <a:r>
              <a:rPr lang="tr-TR" sz="1200" b="1" kern="1200" dirty="0">
                <a:solidFill>
                  <a:schemeClr val="tx1"/>
                </a:solidFill>
                <a:effectLst/>
                <a:latin typeface="+mn-lt"/>
                <a:ea typeface="+mn-ea"/>
                <a:cs typeface="+mn-cs"/>
              </a:rPr>
              <a:t>süre</a:t>
            </a:r>
            <a:r>
              <a:rPr lang="tr-TR" sz="1200" kern="1200" dirty="0">
                <a:solidFill>
                  <a:schemeClr val="tx1"/>
                </a:solidFill>
                <a:effectLst/>
                <a:latin typeface="+mn-lt"/>
                <a:ea typeface="+mn-ea"/>
                <a:cs typeface="+mn-cs"/>
              </a:rPr>
              <a:t> alacağının farkındayız. Öncelikle belirtmek isterim ki kamu kurumlarında iç kontrolün uyumlaştırılması ve yerleştirilmesi diğer kamu kurumları ile yatay olarak aynı seviyede olmayan </a:t>
            </a:r>
            <a:r>
              <a:rPr lang="tr-TR" sz="1200" b="1" kern="1200" dirty="0">
                <a:solidFill>
                  <a:schemeClr val="tx1"/>
                </a:solidFill>
                <a:effectLst/>
                <a:latin typeface="+mn-lt"/>
                <a:ea typeface="+mn-ea"/>
                <a:cs typeface="+mn-cs"/>
              </a:rPr>
              <a:t>Cumhurbaşkanlığı altında bir yapı ile ancak mümkün kılınabilir</a:t>
            </a:r>
            <a:r>
              <a:rPr lang="tr-TR" sz="1200" kern="1200" dirty="0">
                <a:solidFill>
                  <a:schemeClr val="tx1"/>
                </a:solidFill>
                <a:effectLst/>
                <a:latin typeface="+mn-lt"/>
                <a:ea typeface="+mn-ea"/>
                <a:cs typeface="+mn-cs"/>
              </a:rPr>
              <a:t>. Mevcut yapı ile, iç kontrolün gelişmiş ülke </a:t>
            </a:r>
            <a:r>
              <a:rPr lang="tr-TR" sz="1200" b="1" kern="1200" dirty="0">
                <a:solidFill>
                  <a:schemeClr val="tx1"/>
                </a:solidFill>
                <a:effectLst/>
                <a:latin typeface="+mn-lt"/>
                <a:ea typeface="+mn-ea"/>
                <a:cs typeface="+mn-cs"/>
              </a:rPr>
              <a:t>örneklerinde olduğu gibi </a:t>
            </a:r>
            <a:r>
              <a:rPr lang="tr-TR" sz="1200" kern="1200" dirty="0">
                <a:solidFill>
                  <a:schemeClr val="tx1"/>
                </a:solidFill>
                <a:effectLst/>
                <a:latin typeface="+mn-lt"/>
                <a:ea typeface="+mn-ea"/>
                <a:cs typeface="+mn-cs"/>
              </a:rPr>
              <a:t>gereken </a:t>
            </a:r>
            <a:r>
              <a:rPr lang="tr-TR" sz="1200" b="1" kern="1200" dirty="0">
                <a:solidFill>
                  <a:schemeClr val="tx1"/>
                </a:solidFill>
                <a:effectLst/>
                <a:latin typeface="+mn-lt"/>
                <a:ea typeface="+mn-ea"/>
                <a:cs typeface="+mn-cs"/>
              </a:rPr>
              <a:t>düzeye</a:t>
            </a:r>
            <a:r>
              <a:rPr lang="tr-TR" sz="1200" kern="1200" dirty="0">
                <a:solidFill>
                  <a:schemeClr val="tx1"/>
                </a:solidFill>
                <a:effectLst/>
                <a:latin typeface="+mn-lt"/>
                <a:ea typeface="+mn-ea"/>
                <a:cs typeface="+mn-cs"/>
              </a:rPr>
              <a:t> gelmesi çok zaman alacaktır.</a:t>
            </a:r>
            <a:endParaRPr lang="tr-TR"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a:solidFill>
                  <a:schemeClr val="tx1"/>
                </a:solidFill>
                <a:effectLst/>
                <a:latin typeface="+mn-lt"/>
                <a:ea typeface="+mn-ea"/>
                <a:cs typeface="+mn-cs"/>
              </a:rPr>
              <a:t>---DETSİS---</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a:solidFill>
                  <a:schemeClr val="tx1"/>
                </a:solidFill>
                <a:effectLst/>
                <a:latin typeface="+mn-lt"/>
                <a:ea typeface="+mn-ea"/>
                <a:cs typeface="+mn-cs"/>
              </a:rPr>
              <a:t>Harcama birimlerinde iyi bir iç kontrol sisteminin kurulabilmesi kontrol ortamının uygun olmasıyla mümkündür. İller arasındaki hem başkanlık hem birim düzeyindeki farklılıkların karmaşaya sebebiyet verdiği ve Cumhurbaşkanlığı Dijital Dönüşüm ofisi ile DETSİS kodlarının verilmesinin de sağlıklı yapılamadığını tespit ettik. Birimlerin isimleri ve hangi illerde kurulacakları yönergede tam olarak belirtilmediğinden illerin yazılı talepleri üzerine farklı farkı isimlerde DETSİS üzerinde birimler kurulmakta ve Cumhurbaşkanlığı Dijital Dönüşüm ofisince standart olmayan bu farklı birim talepleri uygun görülmemesine rağmen kerhen onaylanmaktaydı. 81 ilin her birinin hem web sayfalarındaki teşkilat yapılanmasını hem de </a:t>
            </a:r>
            <a:r>
              <a:rPr lang="tr-TR" sz="1200" b="1" kern="1200" dirty="0" err="1">
                <a:solidFill>
                  <a:schemeClr val="tx1"/>
                </a:solidFill>
                <a:effectLst/>
                <a:latin typeface="+mn-lt"/>
                <a:ea typeface="+mn-ea"/>
                <a:cs typeface="+mn-cs"/>
              </a:rPr>
              <a:t>EBYS’deki</a:t>
            </a:r>
            <a:r>
              <a:rPr lang="tr-TR" sz="1200" b="1" kern="1200" dirty="0">
                <a:solidFill>
                  <a:schemeClr val="tx1"/>
                </a:solidFill>
                <a:effectLst/>
                <a:latin typeface="+mn-lt"/>
                <a:ea typeface="+mn-ea"/>
                <a:cs typeface="+mn-cs"/>
              </a:rPr>
              <a:t> tanımlamalarını tek tek inceleyerek organizasyon yapısındaki farklılıkları gösteren ayrıntılı bir rapor hazırladık ve taşra teşkilatımızın yönergesinin değişmesini sağladık.</a:t>
            </a:r>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t>1</a:t>
            </a:fld>
            <a:endParaRPr lang="tr-TR"/>
          </a:p>
        </p:txBody>
      </p:sp>
    </p:spTree>
    <p:extLst>
      <p:ext uri="{BB962C8B-B14F-4D97-AF65-F5344CB8AC3E}">
        <p14:creationId xmlns:p14="http://schemas.microsoft.com/office/powerpoint/2010/main" val="628538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Aktif bir iç kontrol; idarenin risklerine ilişkin görev, yetki ve sorumlulukların açıkça belirlenmesini destekleyerek hesap verebilirliği artırmayı sağlar.</a:t>
            </a:r>
          </a:p>
          <a:p>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t>10</a:t>
            </a:fld>
            <a:endParaRPr lang="tr-TR"/>
          </a:p>
        </p:txBody>
      </p:sp>
    </p:spTree>
    <p:extLst>
      <p:ext uri="{BB962C8B-B14F-4D97-AF65-F5344CB8AC3E}">
        <p14:creationId xmlns:p14="http://schemas.microsoft.com/office/powerpoint/2010/main" val="386611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Aktif bir iç kontrol; idarenin risklerine ilişkin görev, yetki ve sorumlulukların açıkça belirlenmesini destekleyerek hesap verebilirliği artırmayı sağlar.</a:t>
            </a:r>
          </a:p>
          <a:p>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t>11</a:t>
            </a:fld>
            <a:endParaRPr lang="tr-TR"/>
          </a:p>
        </p:txBody>
      </p:sp>
    </p:spTree>
    <p:extLst>
      <p:ext uri="{BB962C8B-B14F-4D97-AF65-F5344CB8AC3E}">
        <p14:creationId xmlns:p14="http://schemas.microsoft.com/office/powerpoint/2010/main" val="2354934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Aktif bir iç kontrol; idarenin risklerine ilişkin görev, yetki ve sorumlulukların açıkça belirlenmesini destekleyerek hesap verebilirliği artırmayı sağlar.</a:t>
            </a:r>
          </a:p>
          <a:p>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t>12</a:t>
            </a:fld>
            <a:endParaRPr lang="tr-TR"/>
          </a:p>
        </p:txBody>
      </p:sp>
    </p:spTree>
    <p:extLst>
      <p:ext uri="{BB962C8B-B14F-4D97-AF65-F5344CB8AC3E}">
        <p14:creationId xmlns:p14="http://schemas.microsoft.com/office/powerpoint/2010/main" val="3428250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Aktif bir iç kontrol; idarenin risklerine ilişkin görev, yetki ve sorumlulukların açıkça belirlenmesini destekleyerek hesap verebilirliği artırmayı sağlar.</a:t>
            </a:r>
          </a:p>
          <a:p>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t>13</a:t>
            </a:fld>
            <a:endParaRPr lang="tr-TR"/>
          </a:p>
        </p:txBody>
      </p:sp>
    </p:spTree>
    <p:extLst>
      <p:ext uri="{BB962C8B-B14F-4D97-AF65-F5344CB8AC3E}">
        <p14:creationId xmlns:p14="http://schemas.microsoft.com/office/powerpoint/2010/main" val="976432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Aktif bir iç kontrol; idarenin risklerine ilişkin görev, yetki ve sorumlulukların açıkça belirlenmesini destekleyerek hesap verebilirliği artırmayı sağlar.</a:t>
            </a:r>
          </a:p>
          <a:p>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t>14</a:t>
            </a:fld>
            <a:endParaRPr lang="tr-TR"/>
          </a:p>
        </p:txBody>
      </p:sp>
    </p:spTree>
    <p:extLst>
      <p:ext uri="{BB962C8B-B14F-4D97-AF65-F5344CB8AC3E}">
        <p14:creationId xmlns:p14="http://schemas.microsoft.com/office/powerpoint/2010/main" val="4258807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Aktif bir iç kontrol; idarenin risklerine ilişkin görev, yetki ve sorumlulukların açıkça belirlenmesini destekleyerek hesap verebilirliği artırmayı sağlar.</a:t>
            </a:r>
          </a:p>
          <a:p>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t>15</a:t>
            </a:fld>
            <a:endParaRPr lang="tr-TR"/>
          </a:p>
        </p:txBody>
      </p:sp>
    </p:spTree>
    <p:extLst>
      <p:ext uri="{BB962C8B-B14F-4D97-AF65-F5344CB8AC3E}">
        <p14:creationId xmlns:p14="http://schemas.microsoft.com/office/powerpoint/2010/main" val="3431792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Aktif bir iç kontrol; idarenin risklerine ilişkin görev, yetki ve sorumlulukların açıkça belirlenmesini destekleyerek hesap verebilirliği artırmayı sağlar.</a:t>
            </a:r>
          </a:p>
          <a:p>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t>16</a:t>
            </a:fld>
            <a:endParaRPr lang="tr-TR"/>
          </a:p>
        </p:txBody>
      </p:sp>
    </p:spTree>
    <p:extLst>
      <p:ext uri="{BB962C8B-B14F-4D97-AF65-F5344CB8AC3E}">
        <p14:creationId xmlns:p14="http://schemas.microsoft.com/office/powerpoint/2010/main" val="659722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Aktif bir iç kontrol; idarenin risklerine ilişkin görev, yetki ve sorumlulukların açıkça belirlenmesini destekleyerek hesap verebilirliği artırmayı sağlar.</a:t>
            </a:r>
          </a:p>
          <a:p>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t>17</a:t>
            </a:fld>
            <a:endParaRPr lang="tr-TR"/>
          </a:p>
        </p:txBody>
      </p:sp>
    </p:spTree>
    <p:extLst>
      <p:ext uri="{BB962C8B-B14F-4D97-AF65-F5344CB8AC3E}">
        <p14:creationId xmlns:p14="http://schemas.microsoft.com/office/powerpoint/2010/main" val="1852482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2925763" y="850900"/>
            <a:ext cx="4075112" cy="229235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a:solidFill>
                  <a:schemeClr val="tx1"/>
                </a:solidFill>
                <a:effectLst/>
                <a:latin typeface="+mn-lt"/>
                <a:ea typeface="+mn-ea"/>
                <a:cs typeface="+mn-cs"/>
              </a:rPr>
              <a:t>Bakanlığımızda</a:t>
            </a:r>
            <a:r>
              <a:rPr lang="tr-TR" sz="1200" kern="1200" dirty="0">
                <a:solidFill>
                  <a:schemeClr val="tx1"/>
                </a:solidFill>
                <a:effectLst/>
                <a:latin typeface="+mn-lt"/>
                <a:ea typeface="+mn-ea"/>
                <a:cs typeface="+mn-cs"/>
              </a:rPr>
              <a:t> yönetici devir hızı çok yüksek olduğu için adaptasyonu hızlandırmaktadır.</a:t>
            </a:r>
          </a:p>
        </p:txBody>
      </p:sp>
      <p:sp>
        <p:nvSpPr>
          <p:cNvPr id="4" name="Slayt Numarası Yer Tutucusu 3"/>
          <p:cNvSpPr>
            <a:spLocks noGrp="1"/>
          </p:cNvSpPr>
          <p:nvPr>
            <p:ph type="sldNum" sz="quarter" idx="5"/>
          </p:nvPr>
        </p:nvSpPr>
        <p:spPr/>
        <p:txBody>
          <a:bodyPr/>
          <a:lstStyle/>
          <a:p>
            <a:fld id="{3070D695-6253-43A2-ABD5-115974ABEBE7}" type="slidenum">
              <a:rPr lang="tr-TR" smtClean="0"/>
              <a:t>18</a:t>
            </a:fld>
            <a:endParaRPr lang="tr-TR"/>
          </a:p>
        </p:txBody>
      </p:sp>
    </p:spTree>
    <p:extLst>
      <p:ext uri="{BB962C8B-B14F-4D97-AF65-F5344CB8AC3E}">
        <p14:creationId xmlns:p14="http://schemas.microsoft.com/office/powerpoint/2010/main" val="2123758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Aktif bir iç kontrol; idarenin risklerine ilişkin görev, yetki ve sorumlulukların açıkça belirlenmesini destekleyerek hesap verebilirliği artırmayı sağlar.</a:t>
            </a:r>
          </a:p>
          <a:p>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t>19</a:t>
            </a:fld>
            <a:endParaRPr lang="tr-TR"/>
          </a:p>
        </p:txBody>
      </p:sp>
    </p:spTree>
    <p:extLst>
      <p:ext uri="{BB962C8B-B14F-4D97-AF65-F5344CB8AC3E}">
        <p14:creationId xmlns:p14="http://schemas.microsoft.com/office/powerpoint/2010/main" val="119087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Sunum planında da görüldüğü üzere </a:t>
            </a:r>
            <a:r>
              <a:rPr lang="tr-TR" b="1" dirty="0"/>
              <a:t>öncelikle</a:t>
            </a:r>
            <a:r>
              <a:rPr lang="tr-T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kern="1200" dirty="0">
                <a:solidFill>
                  <a:schemeClr val="tx1"/>
                </a:solidFill>
                <a:effectLst/>
                <a:latin typeface="+mn-lt"/>
                <a:ea typeface="+mn-ea"/>
                <a:cs typeface="+mn-cs"/>
                <a:sym typeface="Helvetica Neue"/>
              </a:rPr>
              <a:t>hazırladığımız eylem planlarına,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kern="1200" dirty="0">
                <a:solidFill>
                  <a:schemeClr val="tx1"/>
                </a:solidFill>
                <a:effectLst/>
                <a:latin typeface="+mn-lt"/>
                <a:ea typeface="+mn-ea"/>
                <a:cs typeface="+mn-cs"/>
                <a:sym typeface="Helvetica Neue"/>
              </a:rPr>
              <a:t>eylem planı çıktılarına,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kern="1200" dirty="0">
                <a:solidFill>
                  <a:schemeClr val="tx1"/>
                </a:solidFill>
                <a:effectLst/>
                <a:latin typeface="+mn-lt"/>
                <a:ea typeface="+mn-ea"/>
                <a:cs typeface="+mn-cs"/>
                <a:sym typeface="Helvetica Neue"/>
              </a:rPr>
              <a:t>rehberlerimize,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kern="1200" dirty="0">
                <a:solidFill>
                  <a:schemeClr val="tx1"/>
                </a:solidFill>
                <a:effectLst/>
                <a:latin typeface="+mn-lt"/>
                <a:ea typeface="+mn-ea"/>
                <a:cs typeface="+mn-cs"/>
                <a:sym typeface="Helvetica Neue"/>
              </a:rPr>
              <a:t>iç kontrol sistemi çalışmaları </a:t>
            </a:r>
            <a:r>
              <a:rPr lang="tr-TR" sz="1200" b="1" kern="1200" dirty="0">
                <a:solidFill>
                  <a:schemeClr val="tx1"/>
                </a:solidFill>
                <a:effectLst/>
                <a:latin typeface="+mn-lt"/>
                <a:ea typeface="+mn-ea"/>
                <a:cs typeface="+mn-cs"/>
                <a:sym typeface="Helvetica Neue"/>
              </a:rPr>
              <a:t>için geliştirdiğimiz </a:t>
            </a:r>
            <a:r>
              <a:rPr lang="tr-TR" sz="1200" kern="1200" dirty="0">
                <a:solidFill>
                  <a:schemeClr val="tx1"/>
                </a:solidFill>
                <a:effectLst/>
                <a:latin typeface="+mn-lt"/>
                <a:ea typeface="+mn-ea"/>
                <a:cs typeface="+mn-cs"/>
                <a:sym typeface="Helvetica Neue"/>
              </a:rPr>
              <a:t>programımıza 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b="1" kern="1200" dirty="0">
                <a:solidFill>
                  <a:schemeClr val="tx1"/>
                </a:solidFill>
                <a:effectLst/>
                <a:latin typeface="+mn-lt"/>
                <a:ea typeface="+mn-ea"/>
                <a:cs typeface="+mn-cs"/>
                <a:sym typeface="Helvetica Neue"/>
              </a:rPr>
              <a:t>sonrasında da </a:t>
            </a:r>
            <a:r>
              <a:rPr lang="tr-TR" sz="1200" kern="1200" dirty="0">
                <a:solidFill>
                  <a:schemeClr val="tx1"/>
                </a:solidFill>
                <a:effectLst/>
                <a:latin typeface="+mn-lt"/>
                <a:ea typeface="+mn-ea"/>
                <a:cs typeface="+mn-cs"/>
                <a:sym typeface="Helvetica Neue"/>
              </a:rPr>
              <a:t>yaptığımız çalışmalar neticesinde Hazine ve Maliye Bakanlığı’nın Bakanlığımızı pilot olarak seçerek oluşturduğu taslak rapora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1" kern="1200" dirty="0">
              <a:solidFill>
                <a:schemeClr val="tx1"/>
              </a:solidFill>
              <a:effectLst/>
              <a:latin typeface="+mn-lt"/>
              <a:ea typeface="+mn-ea"/>
              <a:cs typeface="+mn-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a:solidFill>
                  <a:schemeClr val="tx1"/>
                </a:solidFill>
                <a:effectLst/>
                <a:latin typeface="+mn-lt"/>
                <a:ea typeface="+mn-ea"/>
                <a:cs typeface="+mn-cs"/>
                <a:sym typeface="Helvetica Neue"/>
              </a:rPr>
              <a:t>kısaca</a:t>
            </a:r>
            <a:r>
              <a:rPr lang="tr-TR" sz="1200" kern="1200" dirty="0">
                <a:solidFill>
                  <a:schemeClr val="tx1"/>
                </a:solidFill>
                <a:effectLst/>
                <a:latin typeface="+mn-lt"/>
                <a:ea typeface="+mn-ea"/>
                <a:cs typeface="+mn-cs"/>
                <a:sym typeface="Helvetica Neue"/>
              </a:rPr>
              <a:t> değineceğim.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sym typeface="Helvetica Neue"/>
              </a:rPr>
              <a:t>İç kontrole ilişkin önerilerimizle de sunumumuzu sonlandıracağım.</a:t>
            </a:r>
          </a:p>
          <a:p>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t>2</a:t>
            </a:fld>
            <a:endParaRPr lang="tr-TR"/>
          </a:p>
        </p:txBody>
      </p:sp>
    </p:spTree>
    <p:extLst>
      <p:ext uri="{BB962C8B-B14F-4D97-AF65-F5344CB8AC3E}">
        <p14:creationId xmlns:p14="http://schemas.microsoft.com/office/powerpoint/2010/main" val="210034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Aktif bir iç kontrol; idarenin risklerine ilişkin görev, yetki ve sorumlulukların açıkça belirlenmesini destekleyerek hesap verebilirliği artırmayı sağlar.</a:t>
            </a:r>
          </a:p>
          <a:p>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t>20</a:t>
            </a:fld>
            <a:endParaRPr lang="tr-TR"/>
          </a:p>
        </p:txBody>
      </p:sp>
    </p:spTree>
    <p:extLst>
      <p:ext uri="{BB962C8B-B14F-4D97-AF65-F5344CB8AC3E}">
        <p14:creationId xmlns:p14="http://schemas.microsoft.com/office/powerpoint/2010/main" val="1756621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Aktif bir iç kontrol; idarenin risklerine ilişkin görev, yetki ve sorumlulukların açıkça belirlenmesini destekleyerek hesap verebilirliği artırmayı sağlar.</a:t>
            </a:r>
          </a:p>
          <a:p>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t>21</a:t>
            </a:fld>
            <a:endParaRPr lang="tr-TR"/>
          </a:p>
        </p:txBody>
      </p:sp>
    </p:spTree>
    <p:extLst>
      <p:ext uri="{BB962C8B-B14F-4D97-AF65-F5344CB8AC3E}">
        <p14:creationId xmlns:p14="http://schemas.microsoft.com/office/powerpoint/2010/main" val="1650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895350" rtl="0" eaLnBrk="0" fontAlgn="base" latinLnBrk="0" hangingPunct="0">
              <a:lnSpc>
                <a:spcPct val="100000"/>
              </a:lnSpc>
              <a:spcBef>
                <a:spcPct val="0"/>
              </a:spcBef>
              <a:spcAft>
                <a:spcPct val="0"/>
              </a:spcAft>
              <a:buClr>
                <a:schemeClr val="tx2"/>
              </a:buClr>
              <a:buSzTx/>
              <a:buFont typeface="Wingdings" panose="05000000000000000000" pitchFamily="2" charset="2"/>
              <a:buNone/>
              <a:tabLst/>
              <a:defRPr/>
            </a:pPr>
            <a:r>
              <a:rPr lang="tr-TR" dirty="0"/>
              <a:t>Biz formları standart hale getirirken formlar arasında ilişki olmasına özen gösterdik. </a:t>
            </a:r>
          </a:p>
          <a:p>
            <a:pPr marL="0" marR="0" lvl="0" indent="0" algn="l" defTabSz="895350" rtl="0" eaLnBrk="0" fontAlgn="base" latinLnBrk="0" hangingPunct="0">
              <a:lnSpc>
                <a:spcPct val="100000"/>
              </a:lnSpc>
              <a:spcBef>
                <a:spcPct val="0"/>
              </a:spcBef>
              <a:spcAft>
                <a:spcPct val="0"/>
              </a:spcAft>
              <a:buClr>
                <a:schemeClr val="tx2"/>
              </a:buClr>
              <a:buSzTx/>
              <a:buFont typeface="Wingdings" panose="05000000000000000000" pitchFamily="2" charset="2"/>
              <a:buNone/>
              <a:tabLst/>
              <a:defRPr/>
            </a:pPr>
            <a:endParaRPr lang="tr-TR" dirty="0"/>
          </a:p>
          <a:p>
            <a:pPr marL="0" marR="0" lvl="0" indent="0" algn="l" defTabSz="895350" rtl="0" eaLnBrk="0" fontAlgn="base" latinLnBrk="0" hangingPunct="0">
              <a:lnSpc>
                <a:spcPct val="100000"/>
              </a:lnSpc>
              <a:spcBef>
                <a:spcPct val="0"/>
              </a:spcBef>
              <a:spcAft>
                <a:spcPct val="0"/>
              </a:spcAft>
              <a:buClr>
                <a:schemeClr val="tx2"/>
              </a:buClr>
              <a:buSzTx/>
              <a:buFont typeface="Wingdings" panose="05000000000000000000" pitchFamily="2" charset="2"/>
              <a:buNone/>
              <a:tabLst/>
              <a:defRPr/>
            </a:pPr>
            <a:r>
              <a:rPr lang="tr-TR" dirty="0"/>
              <a:t>En önemli ve temel form olarak diğer formları da </a:t>
            </a:r>
            <a:r>
              <a:rPr lang="tr-TR" b="0" dirty="0"/>
              <a:t>etkileyen iş süreçleri tanımlama formunu belirledik. İş süreçleri tanımlama formu hazırlanmadan eylem planımızda yer alan çoğu doküman ve form hazırlanamamaktadır.</a:t>
            </a:r>
            <a:r>
              <a:rPr lang="tr-TR" dirty="0"/>
              <a:t> </a:t>
            </a:r>
          </a:p>
          <a:p>
            <a:pPr marL="0" marR="0" lvl="0" indent="0" algn="l" defTabSz="895350" rtl="0" eaLnBrk="0" fontAlgn="base" latinLnBrk="0" hangingPunct="0">
              <a:lnSpc>
                <a:spcPct val="100000"/>
              </a:lnSpc>
              <a:spcBef>
                <a:spcPct val="0"/>
              </a:spcBef>
              <a:spcAft>
                <a:spcPct val="0"/>
              </a:spcAft>
              <a:buClr>
                <a:schemeClr val="tx2"/>
              </a:buClr>
              <a:buSzTx/>
              <a:buFont typeface="Wingdings" panose="05000000000000000000" pitchFamily="2" charset="2"/>
              <a:buNone/>
              <a:tabLst/>
              <a:defRPr/>
            </a:pPr>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t>3</a:t>
            </a:fld>
            <a:endParaRPr lang="tr-TR"/>
          </a:p>
        </p:txBody>
      </p:sp>
    </p:spTree>
    <p:extLst>
      <p:ext uri="{BB962C8B-B14F-4D97-AF65-F5344CB8AC3E}">
        <p14:creationId xmlns:p14="http://schemas.microsoft.com/office/powerpoint/2010/main" val="43313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2925763" y="850900"/>
            <a:ext cx="4075112" cy="229235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a:solidFill>
                  <a:schemeClr val="tx1"/>
                </a:solidFill>
                <a:effectLst/>
                <a:latin typeface="+mn-lt"/>
                <a:ea typeface="+mn-ea"/>
                <a:cs typeface="+mn-cs"/>
              </a:rPr>
              <a:t>Bakanlığımızda</a:t>
            </a:r>
            <a:r>
              <a:rPr lang="tr-TR" sz="1200" kern="1200" dirty="0">
                <a:solidFill>
                  <a:schemeClr val="tx1"/>
                </a:solidFill>
                <a:effectLst/>
                <a:latin typeface="+mn-lt"/>
                <a:ea typeface="+mn-ea"/>
                <a:cs typeface="+mn-cs"/>
              </a:rPr>
              <a:t> yönetici devir hızı çok yüksek olduğu için adaptasyonu hızlandırmaktadır.</a:t>
            </a:r>
          </a:p>
        </p:txBody>
      </p:sp>
      <p:sp>
        <p:nvSpPr>
          <p:cNvPr id="4" name="Slayt Numarası Yer Tutucusu 3"/>
          <p:cNvSpPr>
            <a:spLocks noGrp="1"/>
          </p:cNvSpPr>
          <p:nvPr>
            <p:ph type="sldNum" sz="quarter" idx="5"/>
          </p:nvPr>
        </p:nvSpPr>
        <p:spPr/>
        <p:txBody>
          <a:bodyPr/>
          <a:lstStyle/>
          <a:p>
            <a:fld id="{3070D695-6253-43A2-ABD5-115974ABEBE7}" type="slidenum">
              <a:rPr lang="tr-TR" smtClean="0"/>
              <a:t>4</a:t>
            </a:fld>
            <a:endParaRPr lang="tr-TR"/>
          </a:p>
        </p:txBody>
      </p:sp>
    </p:spTree>
    <p:extLst>
      <p:ext uri="{BB962C8B-B14F-4D97-AF65-F5344CB8AC3E}">
        <p14:creationId xmlns:p14="http://schemas.microsoft.com/office/powerpoint/2010/main" val="1776286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Aktif bir iç kontrol; idarenin risklerine ilişkin görev, yetki ve sorumlulukların açıkça belirlenmesini destekleyerek hesap verebilirliği artırmayı sağlar.</a:t>
            </a:r>
          </a:p>
          <a:p>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t>5</a:t>
            </a:fld>
            <a:endParaRPr lang="tr-TR"/>
          </a:p>
        </p:txBody>
      </p:sp>
    </p:spTree>
    <p:extLst>
      <p:ext uri="{BB962C8B-B14F-4D97-AF65-F5344CB8AC3E}">
        <p14:creationId xmlns:p14="http://schemas.microsoft.com/office/powerpoint/2010/main" val="208903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Aktif bir iç kontrol; idarenin risklerine ilişkin görev, yetki ve sorumlulukların açıkça belirlenmesini destekleyerek hesap verebilirliği artırmayı sağlar.</a:t>
            </a:r>
          </a:p>
          <a:p>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t>6</a:t>
            </a:fld>
            <a:endParaRPr lang="tr-TR"/>
          </a:p>
        </p:txBody>
      </p:sp>
    </p:spTree>
    <p:extLst>
      <p:ext uri="{BB962C8B-B14F-4D97-AF65-F5344CB8AC3E}">
        <p14:creationId xmlns:p14="http://schemas.microsoft.com/office/powerpoint/2010/main" val="33683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Aktif bir iç kontrol; idarenin risklerine ilişkin görev, yetki ve sorumlulukların açıkça belirlenmesini destekleyerek hesap verebilirliği artırmayı sağlar.</a:t>
            </a:r>
          </a:p>
          <a:p>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t>7</a:t>
            </a:fld>
            <a:endParaRPr lang="tr-TR"/>
          </a:p>
        </p:txBody>
      </p:sp>
    </p:spTree>
    <p:extLst>
      <p:ext uri="{BB962C8B-B14F-4D97-AF65-F5344CB8AC3E}">
        <p14:creationId xmlns:p14="http://schemas.microsoft.com/office/powerpoint/2010/main" val="3033344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2925763" y="850900"/>
            <a:ext cx="4075112" cy="229235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a:solidFill>
                  <a:schemeClr val="tx1"/>
                </a:solidFill>
                <a:effectLst/>
                <a:latin typeface="+mn-lt"/>
                <a:ea typeface="+mn-ea"/>
                <a:cs typeface="+mn-cs"/>
              </a:rPr>
              <a:t>Bakanlığımızda</a:t>
            </a:r>
            <a:r>
              <a:rPr lang="tr-TR" sz="1200" kern="1200" dirty="0">
                <a:solidFill>
                  <a:schemeClr val="tx1"/>
                </a:solidFill>
                <a:effectLst/>
                <a:latin typeface="+mn-lt"/>
                <a:ea typeface="+mn-ea"/>
                <a:cs typeface="+mn-cs"/>
              </a:rPr>
              <a:t> yönetici devir hızı çok yüksek olduğu için adaptasyonu hızlandırmaktadır.</a:t>
            </a:r>
          </a:p>
        </p:txBody>
      </p:sp>
      <p:sp>
        <p:nvSpPr>
          <p:cNvPr id="4" name="Slayt Numarası Yer Tutucusu 3"/>
          <p:cNvSpPr>
            <a:spLocks noGrp="1"/>
          </p:cNvSpPr>
          <p:nvPr>
            <p:ph type="sldNum" sz="quarter" idx="5"/>
          </p:nvPr>
        </p:nvSpPr>
        <p:spPr/>
        <p:txBody>
          <a:bodyPr/>
          <a:lstStyle/>
          <a:p>
            <a:fld id="{3070D695-6253-43A2-ABD5-115974ABEBE7}" type="slidenum">
              <a:rPr lang="tr-TR" smtClean="0"/>
              <a:t>8</a:t>
            </a:fld>
            <a:endParaRPr lang="tr-TR"/>
          </a:p>
        </p:txBody>
      </p:sp>
    </p:spTree>
    <p:extLst>
      <p:ext uri="{BB962C8B-B14F-4D97-AF65-F5344CB8AC3E}">
        <p14:creationId xmlns:p14="http://schemas.microsoft.com/office/powerpoint/2010/main" val="945182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Aktif bir iç kontrol; idarenin risklerine ilişkin görev, yetki ve sorumlulukların açıkça belirlenmesini destekleyerek hesap verebilirliği artırmayı sağlar.</a:t>
            </a:r>
          </a:p>
          <a:p>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t>9</a:t>
            </a:fld>
            <a:endParaRPr lang="tr-TR"/>
          </a:p>
        </p:txBody>
      </p:sp>
    </p:spTree>
    <p:extLst>
      <p:ext uri="{BB962C8B-B14F-4D97-AF65-F5344CB8AC3E}">
        <p14:creationId xmlns:p14="http://schemas.microsoft.com/office/powerpoint/2010/main" val="3200635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ash_SBLogo">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1800" y="1574800"/>
            <a:ext cx="3708400" cy="3708400"/>
          </a:xfrm>
          <a:prstGeom prst="rect">
            <a:avLst/>
          </a:prstGeom>
        </p:spPr>
      </p:pic>
    </p:spTree>
    <p:extLst>
      <p:ext uri="{BB962C8B-B14F-4D97-AF65-F5344CB8AC3E}">
        <p14:creationId xmlns:p14="http://schemas.microsoft.com/office/powerpoint/2010/main" val="151837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60A8A587-E2FE-CC4C-A2E1-789A183BF66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sp>
        <p:nvSpPr>
          <p:cNvPr id="14" name="Metin kutusu 13"/>
          <p:cNvSpPr txBox="1"/>
          <p:nvPr userDrawn="1"/>
        </p:nvSpPr>
        <p:spPr>
          <a:xfrm>
            <a:off x="6234000" y="1587066"/>
            <a:ext cx="4690792" cy="646331"/>
          </a:xfrm>
          <a:prstGeom prst="rect">
            <a:avLst/>
          </a:prstGeom>
          <a:noFill/>
        </p:spPr>
        <p:txBody>
          <a:bodyPr wrap="square" rtlCol="0">
            <a:spAutoFit/>
          </a:bodyPr>
          <a:lstStyle/>
          <a:p>
            <a:pPr algn="ctr"/>
            <a:r>
              <a:rPr lang="tr-TR" sz="1800" dirty="0">
                <a:solidFill>
                  <a:schemeClr val="bg1"/>
                </a:solidFill>
              </a:rPr>
              <a:t>T.C.SAĞLIK BAKANLIĞI</a:t>
            </a:r>
          </a:p>
          <a:p>
            <a:pPr algn="ctr"/>
            <a:r>
              <a:rPr lang="tr-TR" sz="1800" dirty="0">
                <a:solidFill>
                  <a:schemeClr val="bg1"/>
                </a:solidFill>
              </a:rPr>
              <a:t>STRATEJİ GELİŞTİRME BAŞKANLIĞI</a:t>
            </a:r>
          </a:p>
        </p:txBody>
      </p:sp>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3536" y="116874"/>
            <a:ext cx="1551722" cy="1554276"/>
          </a:xfrm>
          <a:prstGeom prst="rect">
            <a:avLst/>
          </a:prstGeom>
        </p:spPr>
      </p:pic>
      <p:sp>
        <p:nvSpPr>
          <p:cNvPr id="17" name="Unvan 1"/>
          <p:cNvSpPr>
            <a:spLocks noGrp="1"/>
          </p:cNvSpPr>
          <p:nvPr>
            <p:ph type="ctrTitle"/>
          </p:nvPr>
        </p:nvSpPr>
        <p:spPr>
          <a:xfrm>
            <a:off x="4724400" y="2985440"/>
            <a:ext cx="7172960" cy="683393"/>
          </a:xfrm>
          <a:effectLst>
            <a:reflection blurRad="114300" stA="52000" endA="300" endPos="35000" dir="5400000" sy="-100000" algn="bl" rotWithShape="0"/>
          </a:effectLst>
        </p:spPr>
        <p:txBody>
          <a:bodyPr wrap="none" bIns="0" anchor="t">
            <a:noAutofit/>
          </a:bodyPr>
          <a:lstStyle>
            <a:lvl1pPr algn="ctr">
              <a:defRPr sz="4800">
                <a:solidFill>
                  <a:schemeClr val="bg1"/>
                </a:solidFill>
              </a:defRPr>
            </a:lvl1pPr>
          </a:lstStyle>
          <a:p>
            <a:r>
              <a:rPr lang="tr-TR" dirty="0"/>
              <a:t>Asıl başlık stili için tıklatın</a:t>
            </a:r>
          </a:p>
        </p:txBody>
      </p:sp>
      <p:sp>
        <p:nvSpPr>
          <p:cNvPr id="18" name="Alt Başlık 2"/>
          <p:cNvSpPr>
            <a:spLocks noGrp="1"/>
          </p:cNvSpPr>
          <p:nvPr>
            <p:ph type="subTitle" idx="1"/>
          </p:nvPr>
        </p:nvSpPr>
        <p:spPr>
          <a:xfrm>
            <a:off x="4724400" y="3776900"/>
            <a:ext cx="7172960" cy="305818"/>
          </a:xfrm>
          <a:effectLst>
            <a:reflection blurRad="6350" stA="52000" endA="300" endPos="63000" dir="5400000" sy="-100000" algn="bl" rotWithShape="0"/>
          </a:effectLst>
        </p:spPr>
        <p:txBody>
          <a:bodyPr bIns="0"/>
          <a:lstStyle>
            <a:lvl1pPr marL="0" indent="0" algn="ctr">
              <a:buNone/>
              <a:defRPr sz="1800">
                <a:solidFill>
                  <a:schemeClr val="bg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Tree>
    <p:extLst>
      <p:ext uri="{BB962C8B-B14F-4D97-AF65-F5344CB8AC3E}">
        <p14:creationId xmlns:p14="http://schemas.microsoft.com/office/powerpoint/2010/main" val="73832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ikdörtgen 11"/>
          <p:cNvSpPr/>
          <p:nvPr userDrawn="1"/>
        </p:nvSpPr>
        <p:spPr>
          <a:xfrm>
            <a:off x="2" y="1855168"/>
            <a:ext cx="12188825" cy="3067897"/>
          </a:xfrm>
          <a:prstGeom prst="rect">
            <a:avLst/>
          </a:prstGeom>
          <a:gradFill flip="none" rotWithShape="1">
            <a:gsLst>
              <a:gs pos="0">
                <a:schemeClr val="accent2">
                  <a:lumMod val="0"/>
                  <a:lumOff val="100000"/>
                </a:schemeClr>
              </a:gs>
              <a:gs pos="77000">
                <a:schemeClr val="accent2">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57931" y="-664166"/>
            <a:ext cx="5822730" cy="7522166"/>
          </a:xfrm>
          <a:prstGeom prst="rect">
            <a:avLst/>
          </a:prstGeom>
        </p:spPr>
      </p:pic>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8149" y="24493"/>
            <a:ext cx="1002512" cy="1004162"/>
          </a:xfrm>
          <a:prstGeom prst="rect">
            <a:avLst/>
          </a:prstGeom>
        </p:spPr>
      </p:pic>
      <p:sp>
        <p:nvSpPr>
          <p:cNvPr id="17" name="Unvan 1"/>
          <p:cNvSpPr>
            <a:spLocks noGrp="1"/>
          </p:cNvSpPr>
          <p:nvPr>
            <p:ph type="ctrTitle"/>
          </p:nvPr>
        </p:nvSpPr>
        <p:spPr>
          <a:xfrm>
            <a:off x="1524000" y="2916460"/>
            <a:ext cx="9144000" cy="683393"/>
          </a:xfrm>
          <a:effectLst>
            <a:reflection blurRad="114300" stA="52000" endA="300" endPos="35000" dir="5400000" sy="-100000" algn="bl" rotWithShape="0"/>
          </a:effectLst>
        </p:spPr>
        <p:txBody>
          <a:bodyPr wrap="none" bIns="0" anchor="t">
            <a:noAutofit/>
          </a:bodyPr>
          <a:lstStyle>
            <a:lvl1pPr algn="ctr">
              <a:defRPr sz="4800">
                <a:solidFill>
                  <a:schemeClr val="tx1"/>
                </a:solidFill>
              </a:defRPr>
            </a:lvl1pPr>
          </a:lstStyle>
          <a:p>
            <a:r>
              <a:rPr lang="tr-TR"/>
              <a:t>Asıl başlık stili için tıklatın</a:t>
            </a:r>
            <a:endParaRPr lang="tr-TR" dirty="0"/>
          </a:p>
        </p:txBody>
      </p:sp>
      <p:sp>
        <p:nvSpPr>
          <p:cNvPr id="18" name="Alt Başlık 2"/>
          <p:cNvSpPr>
            <a:spLocks noGrp="1"/>
          </p:cNvSpPr>
          <p:nvPr>
            <p:ph type="subTitle" idx="1"/>
          </p:nvPr>
        </p:nvSpPr>
        <p:spPr>
          <a:xfrm>
            <a:off x="1524000" y="3707920"/>
            <a:ext cx="9144000" cy="305818"/>
          </a:xfrm>
          <a:effectLst>
            <a:reflection blurRad="6350" stA="52000" endA="300" endPos="63000" dir="5400000" sy="-100000" algn="bl" rotWithShape="0"/>
          </a:effectLst>
        </p:spPr>
        <p:txBody>
          <a:bodyPr bIns="0"/>
          <a:lstStyle>
            <a:lvl1pPr marL="0" indent="0" algn="ctr">
              <a:buNone/>
              <a:defRPr sz="2400">
                <a:solidFill>
                  <a:schemeClr val="tx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dirty="0"/>
          </a:p>
        </p:txBody>
      </p:sp>
    </p:spTree>
    <p:extLst>
      <p:ext uri="{BB962C8B-B14F-4D97-AF65-F5344CB8AC3E}">
        <p14:creationId xmlns:p14="http://schemas.microsoft.com/office/powerpoint/2010/main" val="3081345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Özel Düzen">
    <p:bg>
      <p:bgRef idx="1001">
        <a:schemeClr val="bg1"/>
      </p:bgRef>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0D0D9F1-8185-4159-8170-557700DF6765}"/>
              </a:ext>
            </a:extLst>
          </p:cNvPr>
          <p:cNvSpPr/>
          <p:nvPr userDrawn="1"/>
        </p:nvSpPr>
        <p:spPr>
          <a:xfrm>
            <a:off x="0" y="493793"/>
            <a:ext cx="12191998" cy="30346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0" name="Dikdörtgen 9">
            <a:extLst>
              <a:ext uri="{FF2B5EF4-FFF2-40B4-BE49-F238E27FC236}">
                <a16:creationId xmlns:a16="http://schemas.microsoft.com/office/drawing/2014/main" id="{9584006A-51BB-4C14-A66D-1FF9A8C17B25}"/>
              </a:ext>
            </a:extLst>
          </p:cNvPr>
          <p:cNvSpPr/>
          <p:nvPr userDrawn="1"/>
        </p:nvSpPr>
        <p:spPr>
          <a:xfrm>
            <a:off x="729844" y="2"/>
            <a:ext cx="430743" cy="11869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5" name="Title 1">
            <a:extLst>
              <a:ext uri="{FF2B5EF4-FFF2-40B4-BE49-F238E27FC236}">
                <a16:creationId xmlns:a16="http://schemas.microsoft.com/office/drawing/2014/main" id="{D02D2EA2-12BE-45F7-AA33-B012454CAB2A}"/>
              </a:ext>
            </a:extLst>
          </p:cNvPr>
          <p:cNvSpPr>
            <a:spLocks noGrp="1"/>
          </p:cNvSpPr>
          <p:nvPr>
            <p:ph type="ctrTitle"/>
          </p:nvPr>
        </p:nvSpPr>
        <p:spPr>
          <a:xfrm>
            <a:off x="1219194" y="378119"/>
            <a:ext cx="4171565" cy="549886"/>
          </a:xfrm>
        </p:spPr>
        <p:txBody>
          <a:bodyPr anchor="ctr">
            <a:noAutofit/>
          </a:bodyPr>
          <a:lstStyle>
            <a:lvl1pPr algn="l">
              <a:defRPr sz="1600" b="1">
                <a:solidFill>
                  <a:schemeClr val="bg1"/>
                </a:solidFill>
                <a:latin typeface="Arial Narrow" panose="020B0606020202030204" pitchFamily="34" charset="0"/>
              </a:defRPr>
            </a:lvl1pPr>
          </a:lstStyle>
          <a:p>
            <a:r>
              <a:rPr lang="tr-TR" dirty="0"/>
              <a:t>Asıl başlık stili için tıklatın</a:t>
            </a:r>
            <a:endParaRPr lang="en-US" dirty="0"/>
          </a:p>
        </p:txBody>
      </p:sp>
      <p:sp>
        <p:nvSpPr>
          <p:cNvPr id="16" name="Metin Yer Tutucusu 18">
            <a:extLst>
              <a:ext uri="{FF2B5EF4-FFF2-40B4-BE49-F238E27FC236}">
                <a16:creationId xmlns:a16="http://schemas.microsoft.com/office/drawing/2014/main" id="{0659C9BC-1E15-42C5-A228-EA7B51EF3D07}"/>
              </a:ext>
            </a:extLst>
          </p:cNvPr>
          <p:cNvSpPr>
            <a:spLocks noGrp="1"/>
          </p:cNvSpPr>
          <p:nvPr>
            <p:ph type="body" sz="quarter" idx="14"/>
          </p:nvPr>
        </p:nvSpPr>
        <p:spPr>
          <a:xfrm>
            <a:off x="765025" y="342168"/>
            <a:ext cx="855589" cy="568302"/>
          </a:xfrm>
        </p:spPr>
        <p:txBody>
          <a:bodyPr anchor="ctr">
            <a:normAutofit/>
          </a:bodyPr>
          <a:lstStyle>
            <a:lvl1pPr marL="0" indent="0">
              <a:buNone/>
              <a:defRPr sz="2400" b="1">
                <a:solidFill>
                  <a:schemeClr val="bg1"/>
                </a:solidFill>
                <a:latin typeface="Arial Narrow" panose="020B0606020202030204" pitchFamily="34" charset="0"/>
              </a:defRPr>
            </a:lvl1pPr>
          </a:lstStyle>
          <a:p>
            <a:pPr lvl="0"/>
            <a:r>
              <a:rPr lang="tr-TR" dirty="0"/>
              <a:t>A</a:t>
            </a:r>
          </a:p>
        </p:txBody>
      </p:sp>
      <p:pic>
        <p:nvPicPr>
          <p:cNvPr id="4" name="Resim 3">
            <a:extLst>
              <a:ext uri="{FF2B5EF4-FFF2-40B4-BE49-F238E27FC236}">
                <a16:creationId xmlns:a16="http://schemas.microsoft.com/office/drawing/2014/main" id="{34585064-5DEA-466B-A9F8-8202E0B5C64A}"/>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729844" y="6317652"/>
            <a:ext cx="1540849" cy="396360"/>
          </a:xfrm>
          <a:prstGeom prst="rect">
            <a:avLst/>
          </a:prstGeom>
        </p:spPr>
      </p:pic>
    </p:spTree>
    <p:extLst>
      <p:ext uri="{BB962C8B-B14F-4D97-AF65-F5344CB8AC3E}">
        <p14:creationId xmlns:p14="http://schemas.microsoft.com/office/powerpoint/2010/main" val="19452888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41AAC5-9689-1844-94F8-374E25585964}"/>
              </a:ext>
            </a:extLst>
          </p:cNvPr>
          <p:cNvSpPr>
            <a:spLocks noGrp="1"/>
          </p:cNvSpPr>
          <p:nvPr>
            <p:ph type="title"/>
          </p:nvPr>
        </p:nvSpPr>
        <p:spPr/>
        <p:txBody>
          <a:bodyPr/>
          <a:lstStyle/>
          <a:p>
            <a:r>
              <a:rPr lang="tr-TR"/>
              <a:t>Asıl başlık stilini düzenlemek için tıklayın</a:t>
            </a:r>
          </a:p>
        </p:txBody>
      </p:sp>
      <p:sp>
        <p:nvSpPr>
          <p:cNvPr id="3" name="Slayt Numarası Yer Tutucusu 2">
            <a:extLst>
              <a:ext uri="{FF2B5EF4-FFF2-40B4-BE49-F238E27FC236}">
                <a16:creationId xmlns:a16="http://schemas.microsoft.com/office/drawing/2014/main" id="{040926A1-2049-B94E-AB2D-A5A3F5949F62}"/>
              </a:ext>
            </a:extLst>
          </p:cNvPr>
          <p:cNvSpPr>
            <a:spLocks noGrp="1"/>
          </p:cNvSpPr>
          <p:nvPr>
            <p:ph type="sldNum" sz="quarter" idx="10"/>
          </p:nvPr>
        </p:nvSpPr>
        <p:spPr>
          <a:xfrm>
            <a:off x="9448800" y="6310313"/>
            <a:ext cx="2743200" cy="365125"/>
          </a:xfrm>
        </p:spPr>
        <p:txBody>
          <a:bodyPr/>
          <a:lstStyle/>
          <a:p>
            <a:endParaRPr lang="tr-TR" dirty="0"/>
          </a:p>
        </p:txBody>
      </p:sp>
    </p:spTree>
    <p:extLst>
      <p:ext uri="{BB962C8B-B14F-4D97-AF65-F5344CB8AC3E}">
        <p14:creationId xmlns:p14="http://schemas.microsoft.com/office/powerpoint/2010/main" val="195412311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44000">
              <a:srgbClr val="FAFAFA"/>
            </a:gs>
            <a:gs pos="0">
              <a:srgbClr val="FBFBFB"/>
            </a:gs>
            <a:gs pos="100000">
              <a:srgbClr val="F4F4F4"/>
            </a:gs>
          </a:gsLst>
          <a:lin ang="5400000" scaled="1"/>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solidFill>
                <a:prstClr val="black">
                  <a:tint val="75000"/>
                </a:prstClr>
              </a:solidFill>
            </a:endParaRPr>
          </a:p>
        </p:txBody>
      </p:sp>
      <p:sp>
        <p:nvSpPr>
          <p:cNvPr id="5" name="Altbilgi Yer Tutucusu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tr-TR" dirty="0">
              <a:solidFill>
                <a:prstClr val="black">
                  <a:tint val="75000"/>
                </a:prstClr>
              </a:solidFill>
            </a:endParaRPr>
          </a:p>
        </p:txBody>
      </p:sp>
      <p:sp>
        <p:nvSpPr>
          <p:cNvPr id="7" name="Slayt Numarası Yer Tutucusu 12"/>
          <p:cNvSpPr txBox="1">
            <a:spLocks/>
          </p:cNvSpPr>
          <p:nvPr userDrawn="1"/>
        </p:nvSpPr>
        <p:spPr>
          <a:xfrm>
            <a:off x="11266121" y="6508873"/>
            <a:ext cx="825500" cy="365125"/>
          </a:xfrm>
          <a:prstGeom prst="rect">
            <a:avLst/>
          </a:prstGeom>
        </p:spPr>
        <p:txBody>
          <a:bodyPr/>
          <a:lstStyle>
            <a:defPPr>
              <a:defRPr lang="tr-TR"/>
            </a:defPPr>
            <a:lvl1pPr marL="0" algn="l" defTabSz="914400" rtl="0" eaLnBrk="1" latinLnBrk="0" hangingPunct="1">
              <a:defRPr sz="1600" kern="1200">
                <a:solidFill>
                  <a:srgbClr val="C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4204BE-466C-4FCD-980B-D321A1B2D829}" type="slidenum">
              <a:rPr lang="tr-TR" sz="1050" smtClean="0">
                <a:solidFill>
                  <a:schemeClr val="tx1">
                    <a:lumMod val="65000"/>
                    <a:lumOff val="35000"/>
                  </a:schemeClr>
                </a:solidFill>
                <a:latin typeface="Arial Black" panose="020B0A04020102020204" pitchFamily="34" charset="0"/>
              </a:rPr>
              <a:pPr>
                <a:defRPr/>
              </a:pPr>
              <a:t>‹#›</a:t>
            </a:fld>
            <a:r>
              <a:rPr lang="tr-TR" sz="1050" dirty="0">
                <a:solidFill>
                  <a:schemeClr val="tx1">
                    <a:lumMod val="65000"/>
                    <a:lumOff val="35000"/>
                  </a:schemeClr>
                </a:solidFill>
                <a:latin typeface="Arial Black" panose="020B0A04020102020204" pitchFamily="34" charset="0"/>
              </a:rPr>
              <a:t>/22</a:t>
            </a:r>
          </a:p>
          <a:p>
            <a:pPr>
              <a:defRPr/>
            </a:pPr>
            <a:endParaRPr lang="tr-TR" sz="1050" dirty="0">
              <a:solidFill>
                <a:schemeClr val="tx1">
                  <a:lumMod val="65000"/>
                  <a:lumOff val="35000"/>
                </a:schemeClr>
              </a:solidFill>
              <a:latin typeface="Arial Black" panose="020B0A04020102020204" pitchFamily="34" charset="0"/>
            </a:endParaRPr>
          </a:p>
          <a:p>
            <a:pPr>
              <a:defRPr/>
            </a:pPr>
            <a:endParaRPr lang="tr-TR" sz="1050" dirty="0">
              <a:solidFill>
                <a:schemeClr val="tx1">
                  <a:lumMod val="65000"/>
                  <a:lumOff val="35000"/>
                </a:schemeClr>
              </a:solidFill>
              <a:latin typeface="Arial Black" panose="020B0A04020102020204" pitchFamily="34" charset="0"/>
            </a:endParaRPr>
          </a:p>
          <a:p>
            <a:pPr>
              <a:defRPr/>
            </a:pPr>
            <a:endParaRPr lang="tr-TR" sz="1400" dirty="0">
              <a:solidFill>
                <a:schemeClr val="tx1">
                  <a:lumMod val="65000"/>
                  <a:lumOff val="35000"/>
                </a:schemeClr>
              </a:solidFill>
            </a:endParaRPr>
          </a:p>
          <a:p>
            <a:pPr>
              <a:defRPr/>
            </a:pPr>
            <a:endParaRPr lang="tr-TR" sz="1400" dirty="0">
              <a:solidFill>
                <a:schemeClr val="tx1">
                  <a:lumMod val="65000"/>
                  <a:lumOff val="35000"/>
                </a:schemeClr>
              </a:solidFill>
            </a:endParaRPr>
          </a:p>
        </p:txBody>
      </p:sp>
    </p:spTree>
    <p:extLst>
      <p:ext uri="{BB962C8B-B14F-4D97-AF65-F5344CB8AC3E}">
        <p14:creationId xmlns:p14="http://schemas.microsoft.com/office/powerpoint/2010/main" val="2814182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3" r:id="rId4"/>
    <p:sldLayoutId id="2147483666"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embeddings/oleObject1.bin"/><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E1CCB56C-D14B-45C4-8F81-779E6E00CFE7}"/>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7" name="object 11">
            <a:extLst>
              <a:ext uri="{FF2B5EF4-FFF2-40B4-BE49-F238E27FC236}">
                <a16:creationId xmlns:a16="http://schemas.microsoft.com/office/drawing/2014/main" id="{74881243-C156-4FDC-AC37-461CC58FF104}"/>
              </a:ext>
            </a:extLst>
          </p:cNvPr>
          <p:cNvPicPr/>
          <p:nvPr/>
        </p:nvPicPr>
        <p:blipFill>
          <a:blip r:embed="rId3" cstate="print">
            <a:duotone>
              <a:schemeClr val="accent3">
                <a:shade val="45000"/>
                <a:satMod val="135000"/>
              </a:schemeClr>
              <a:prstClr val="white"/>
            </a:duotone>
          </a:blip>
          <a:stretch>
            <a:fillRect/>
          </a:stretch>
        </p:blipFill>
        <p:spPr>
          <a:xfrm flipH="1">
            <a:off x="20737" y="1486949"/>
            <a:ext cx="4176187" cy="5401532"/>
          </a:xfrm>
          <a:prstGeom prst="rect">
            <a:avLst/>
          </a:prstGeom>
        </p:spPr>
      </p:pic>
      <p:grpSp>
        <p:nvGrpSpPr>
          <p:cNvPr id="50" name="Grafik 4">
            <a:extLst>
              <a:ext uri="{FF2B5EF4-FFF2-40B4-BE49-F238E27FC236}">
                <a16:creationId xmlns:a16="http://schemas.microsoft.com/office/drawing/2014/main" id="{D792FE3A-50BB-4E61-894D-2CB47001EBBA}"/>
              </a:ext>
            </a:extLst>
          </p:cNvPr>
          <p:cNvGrpSpPr/>
          <p:nvPr/>
        </p:nvGrpSpPr>
        <p:grpSpPr>
          <a:xfrm rot="10800000">
            <a:off x="2538614" y="849934"/>
            <a:ext cx="9675963" cy="6061124"/>
            <a:chOff x="-28784" y="304527"/>
            <a:chExt cx="9682104" cy="6064971"/>
          </a:xfrm>
        </p:grpSpPr>
        <p:sp>
          <p:nvSpPr>
            <p:cNvPr id="51" name="Serbest Form: Şekil 50">
              <a:extLst>
                <a:ext uri="{FF2B5EF4-FFF2-40B4-BE49-F238E27FC236}">
                  <a16:creationId xmlns:a16="http://schemas.microsoft.com/office/drawing/2014/main" id="{DBECD26E-894E-421F-B3BC-83CC908D128C}"/>
                </a:ext>
              </a:extLst>
            </p:cNvPr>
            <p:cNvSpPr/>
            <p:nvPr/>
          </p:nvSpPr>
          <p:spPr>
            <a:xfrm>
              <a:off x="-28784" y="2564015"/>
              <a:ext cx="7076603" cy="3065667"/>
            </a:xfrm>
            <a:custGeom>
              <a:avLst/>
              <a:gdLst>
                <a:gd name="connsiteX0" fmla="*/ 28783 w 7076603"/>
                <a:gd name="connsiteY0" fmla="*/ 27139 h 3065666"/>
                <a:gd name="connsiteX1" fmla="*/ 7054320 w 7076603"/>
                <a:gd name="connsiteY1" fmla="*/ 27139 h 3065666"/>
                <a:gd name="connsiteX2" fmla="*/ 7054320 w 7076603"/>
                <a:gd name="connsiteY2" fmla="*/ 3043755 h 3065666"/>
                <a:gd name="connsiteX3" fmla="*/ 28783 w 7076603"/>
                <a:gd name="connsiteY3" fmla="*/ 3043755 h 3065666"/>
              </a:gdLst>
              <a:ahLst/>
              <a:cxnLst>
                <a:cxn ang="0">
                  <a:pos x="connsiteX0" y="connsiteY0"/>
                </a:cxn>
                <a:cxn ang="0">
                  <a:pos x="connsiteX1" y="connsiteY1"/>
                </a:cxn>
                <a:cxn ang="0">
                  <a:pos x="connsiteX2" y="connsiteY2"/>
                </a:cxn>
                <a:cxn ang="0">
                  <a:pos x="connsiteX3" y="connsiteY3"/>
                </a:cxn>
              </a:cxnLst>
              <a:rect l="l" t="t" r="r" b="b"/>
              <a:pathLst>
                <a:path w="7076603" h="3065666">
                  <a:moveTo>
                    <a:pt x="28783" y="27139"/>
                  </a:moveTo>
                  <a:lnTo>
                    <a:pt x="7054320" y="27139"/>
                  </a:lnTo>
                  <a:lnTo>
                    <a:pt x="7054320" y="3043755"/>
                  </a:lnTo>
                  <a:lnTo>
                    <a:pt x="28783" y="3043755"/>
                  </a:lnTo>
                  <a:close/>
                </a:path>
              </a:pathLst>
            </a:custGeom>
            <a:solidFill>
              <a:srgbClr val="012532"/>
            </a:solidFill>
            <a:ln w="19112" cap="flat">
              <a:noFill/>
              <a:prstDash val="solid"/>
              <a:miter/>
            </a:ln>
          </p:spPr>
          <p:txBody>
            <a:bodyPr rtlCol="0" anchor="ctr"/>
            <a:lstStyle/>
            <a:p>
              <a:endParaRPr lang="tr-TR" dirty="0"/>
            </a:p>
          </p:txBody>
        </p:sp>
        <p:sp>
          <p:nvSpPr>
            <p:cNvPr id="52" name="Serbest Form: Şekil 51">
              <a:extLst>
                <a:ext uri="{FF2B5EF4-FFF2-40B4-BE49-F238E27FC236}">
                  <a16:creationId xmlns:a16="http://schemas.microsoft.com/office/drawing/2014/main" id="{1FE28982-1A79-4608-B785-57B83E5A9517}"/>
                </a:ext>
              </a:extLst>
            </p:cNvPr>
            <p:cNvSpPr/>
            <p:nvPr/>
          </p:nvSpPr>
          <p:spPr>
            <a:xfrm>
              <a:off x="3566798" y="5594065"/>
              <a:ext cx="3461798" cy="775433"/>
            </a:xfrm>
            <a:custGeom>
              <a:avLst/>
              <a:gdLst>
                <a:gd name="connsiteX0" fmla="*/ 14345 w 3461797"/>
                <a:gd name="connsiteY0" fmla="*/ 13525 h 775433"/>
                <a:gd name="connsiteX1" fmla="*/ 3458355 w 3461797"/>
                <a:gd name="connsiteY1" fmla="*/ 13525 h 775433"/>
                <a:gd name="connsiteX2" fmla="*/ 3458355 w 3461797"/>
                <a:gd name="connsiteY2" fmla="*/ 770565 h 775433"/>
                <a:gd name="connsiteX3" fmla="*/ 14344 w 3461797"/>
                <a:gd name="connsiteY3" fmla="*/ 770565 h 775433"/>
              </a:gdLst>
              <a:ahLst/>
              <a:cxnLst>
                <a:cxn ang="0">
                  <a:pos x="connsiteX0" y="connsiteY0"/>
                </a:cxn>
                <a:cxn ang="0">
                  <a:pos x="connsiteX1" y="connsiteY1"/>
                </a:cxn>
                <a:cxn ang="0">
                  <a:pos x="connsiteX2" y="connsiteY2"/>
                </a:cxn>
                <a:cxn ang="0">
                  <a:pos x="connsiteX3" y="connsiteY3"/>
                </a:cxn>
              </a:cxnLst>
              <a:rect l="l" t="t" r="r" b="b"/>
              <a:pathLst>
                <a:path w="3461797" h="775433">
                  <a:moveTo>
                    <a:pt x="14345" y="13525"/>
                  </a:moveTo>
                  <a:lnTo>
                    <a:pt x="3458355" y="13525"/>
                  </a:lnTo>
                  <a:lnTo>
                    <a:pt x="3458355" y="770565"/>
                  </a:lnTo>
                  <a:lnTo>
                    <a:pt x="14344" y="770565"/>
                  </a:lnTo>
                  <a:close/>
                </a:path>
              </a:pathLst>
            </a:custGeom>
            <a:solidFill>
              <a:srgbClr val="D7F2F6"/>
            </a:solidFill>
            <a:ln w="9525" cap="flat">
              <a:noFill/>
              <a:prstDash val="solid"/>
              <a:miter/>
            </a:ln>
          </p:spPr>
          <p:txBody>
            <a:bodyPr rtlCol="0" anchor="ctr"/>
            <a:lstStyle/>
            <a:p>
              <a:endParaRPr lang="tr-TR"/>
            </a:p>
          </p:txBody>
        </p:sp>
        <p:sp>
          <p:nvSpPr>
            <p:cNvPr id="53" name="Serbest Form: Şekil 52">
              <a:extLst>
                <a:ext uri="{FF2B5EF4-FFF2-40B4-BE49-F238E27FC236}">
                  <a16:creationId xmlns:a16="http://schemas.microsoft.com/office/drawing/2014/main" id="{CD34DE06-E052-4397-88FE-2369FAF327E1}"/>
                </a:ext>
              </a:extLst>
            </p:cNvPr>
            <p:cNvSpPr/>
            <p:nvPr/>
          </p:nvSpPr>
          <p:spPr>
            <a:xfrm>
              <a:off x="4419816" y="5594065"/>
              <a:ext cx="2601130" cy="775433"/>
            </a:xfrm>
            <a:custGeom>
              <a:avLst/>
              <a:gdLst>
                <a:gd name="connsiteX0" fmla="*/ 14344 w 2601129"/>
                <a:gd name="connsiteY0" fmla="*/ 13525 h 775433"/>
                <a:gd name="connsiteX1" fmla="*/ 2605338 w 2601129"/>
                <a:gd name="connsiteY1" fmla="*/ 13525 h 775433"/>
                <a:gd name="connsiteX2" fmla="*/ 2605338 w 2601129"/>
                <a:gd name="connsiteY2" fmla="*/ 770565 h 775433"/>
                <a:gd name="connsiteX3" fmla="*/ 14344 w 2601129"/>
                <a:gd name="connsiteY3" fmla="*/ 770565 h 775433"/>
              </a:gdLst>
              <a:ahLst/>
              <a:cxnLst>
                <a:cxn ang="0">
                  <a:pos x="connsiteX0" y="connsiteY0"/>
                </a:cxn>
                <a:cxn ang="0">
                  <a:pos x="connsiteX1" y="connsiteY1"/>
                </a:cxn>
                <a:cxn ang="0">
                  <a:pos x="connsiteX2" y="connsiteY2"/>
                </a:cxn>
                <a:cxn ang="0">
                  <a:pos x="connsiteX3" y="connsiteY3"/>
                </a:cxn>
              </a:cxnLst>
              <a:rect l="l" t="t" r="r" b="b"/>
              <a:pathLst>
                <a:path w="2601129" h="775433">
                  <a:moveTo>
                    <a:pt x="14344" y="13525"/>
                  </a:moveTo>
                  <a:lnTo>
                    <a:pt x="2605338" y="13525"/>
                  </a:lnTo>
                  <a:lnTo>
                    <a:pt x="2605338" y="770565"/>
                  </a:lnTo>
                  <a:lnTo>
                    <a:pt x="14344" y="770565"/>
                  </a:lnTo>
                  <a:close/>
                </a:path>
              </a:pathLst>
            </a:custGeom>
            <a:solidFill>
              <a:srgbClr val="AADEE5"/>
            </a:solidFill>
            <a:ln w="9525" cap="flat">
              <a:noFill/>
              <a:prstDash val="solid"/>
              <a:miter/>
            </a:ln>
          </p:spPr>
          <p:txBody>
            <a:bodyPr rtlCol="0" anchor="ctr"/>
            <a:lstStyle/>
            <a:p>
              <a:endParaRPr lang="tr-TR"/>
            </a:p>
          </p:txBody>
        </p:sp>
        <p:sp>
          <p:nvSpPr>
            <p:cNvPr id="54" name="Serbest Form: Şekil 53">
              <a:extLst>
                <a:ext uri="{FF2B5EF4-FFF2-40B4-BE49-F238E27FC236}">
                  <a16:creationId xmlns:a16="http://schemas.microsoft.com/office/drawing/2014/main" id="{F3F148B3-6485-4B3E-A41C-94A04A5D26C7}"/>
                </a:ext>
              </a:extLst>
            </p:cNvPr>
            <p:cNvSpPr/>
            <p:nvPr/>
          </p:nvSpPr>
          <p:spPr>
            <a:xfrm>
              <a:off x="5276085" y="5594065"/>
              <a:ext cx="1759588" cy="775433"/>
            </a:xfrm>
            <a:custGeom>
              <a:avLst/>
              <a:gdLst>
                <a:gd name="connsiteX0" fmla="*/ 14344 w 1759587"/>
                <a:gd name="connsiteY0" fmla="*/ 13525 h 775433"/>
                <a:gd name="connsiteX1" fmla="*/ 1749069 w 1759587"/>
                <a:gd name="connsiteY1" fmla="*/ 13525 h 775433"/>
                <a:gd name="connsiteX2" fmla="*/ 1749069 w 1759587"/>
                <a:gd name="connsiteY2" fmla="*/ 770565 h 775433"/>
                <a:gd name="connsiteX3" fmla="*/ 14344 w 1759587"/>
                <a:gd name="connsiteY3" fmla="*/ 770565 h 775433"/>
              </a:gdLst>
              <a:ahLst/>
              <a:cxnLst>
                <a:cxn ang="0">
                  <a:pos x="connsiteX0" y="connsiteY0"/>
                </a:cxn>
                <a:cxn ang="0">
                  <a:pos x="connsiteX1" y="connsiteY1"/>
                </a:cxn>
                <a:cxn ang="0">
                  <a:pos x="connsiteX2" y="connsiteY2"/>
                </a:cxn>
                <a:cxn ang="0">
                  <a:pos x="connsiteX3" y="connsiteY3"/>
                </a:cxn>
              </a:cxnLst>
              <a:rect l="l" t="t" r="r" b="b"/>
              <a:pathLst>
                <a:path w="1759587" h="775433">
                  <a:moveTo>
                    <a:pt x="14344" y="13525"/>
                  </a:moveTo>
                  <a:lnTo>
                    <a:pt x="1749069" y="13525"/>
                  </a:lnTo>
                  <a:lnTo>
                    <a:pt x="1749069" y="770565"/>
                  </a:lnTo>
                  <a:lnTo>
                    <a:pt x="14344" y="770565"/>
                  </a:lnTo>
                  <a:close/>
                </a:path>
              </a:pathLst>
            </a:custGeom>
            <a:solidFill>
              <a:srgbClr val="75D1DB"/>
            </a:solidFill>
            <a:ln w="9525" cap="flat">
              <a:noFill/>
              <a:prstDash val="solid"/>
              <a:miter/>
            </a:ln>
          </p:spPr>
          <p:txBody>
            <a:bodyPr rtlCol="0" anchor="ctr"/>
            <a:lstStyle/>
            <a:p>
              <a:endParaRPr lang="tr-TR"/>
            </a:p>
          </p:txBody>
        </p:sp>
        <p:sp>
          <p:nvSpPr>
            <p:cNvPr id="55" name="Serbest Form: Şekil 54">
              <a:extLst>
                <a:ext uri="{FF2B5EF4-FFF2-40B4-BE49-F238E27FC236}">
                  <a16:creationId xmlns:a16="http://schemas.microsoft.com/office/drawing/2014/main" id="{B472F992-2F75-4057-A349-537BB4092463}"/>
                </a:ext>
              </a:extLst>
            </p:cNvPr>
            <p:cNvSpPr/>
            <p:nvPr/>
          </p:nvSpPr>
          <p:spPr>
            <a:xfrm>
              <a:off x="6163912" y="5594065"/>
              <a:ext cx="860668" cy="775433"/>
            </a:xfrm>
            <a:custGeom>
              <a:avLst/>
              <a:gdLst>
                <a:gd name="connsiteX0" fmla="*/ 14344 w 860667"/>
                <a:gd name="connsiteY0" fmla="*/ 13525 h 775433"/>
                <a:gd name="connsiteX1" fmla="*/ 861242 w 860667"/>
                <a:gd name="connsiteY1" fmla="*/ 13525 h 775433"/>
                <a:gd name="connsiteX2" fmla="*/ 861242 w 860667"/>
                <a:gd name="connsiteY2" fmla="*/ 770565 h 775433"/>
                <a:gd name="connsiteX3" fmla="*/ 14344 w 860667"/>
                <a:gd name="connsiteY3" fmla="*/ 770565 h 775433"/>
              </a:gdLst>
              <a:ahLst/>
              <a:cxnLst>
                <a:cxn ang="0">
                  <a:pos x="connsiteX0" y="connsiteY0"/>
                </a:cxn>
                <a:cxn ang="0">
                  <a:pos x="connsiteX1" y="connsiteY1"/>
                </a:cxn>
                <a:cxn ang="0">
                  <a:pos x="connsiteX2" y="connsiteY2"/>
                </a:cxn>
                <a:cxn ang="0">
                  <a:pos x="connsiteX3" y="connsiteY3"/>
                </a:cxn>
              </a:cxnLst>
              <a:rect l="l" t="t" r="r" b="b"/>
              <a:pathLst>
                <a:path w="860667" h="775433">
                  <a:moveTo>
                    <a:pt x="14344" y="13525"/>
                  </a:moveTo>
                  <a:lnTo>
                    <a:pt x="861242" y="13525"/>
                  </a:lnTo>
                  <a:lnTo>
                    <a:pt x="861242" y="770565"/>
                  </a:lnTo>
                  <a:lnTo>
                    <a:pt x="14344" y="770565"/>
                  </a:lnTo>
                  <a:close/>
                </a:path>
              </a:pathLst>
            </a:custGeom>
            <a:solidFill>
              <a:srgbClr val="9FE5EB"/>
            </a:solidFill>
            <a:ln w="9525" cap="flat">
              <a:noFill/>
              <a:prstDash val="solid"/>
              <a:miter/>
            </a:ln>
          </p:spPr>
          <p:txBody>
            <a:bodyPr rtlCol="0" anchor="ctr"/>
            <a:lstStyle/>
            <a:p>
              <a:endParaRPr lang="tr-TR"/>
            </a:p>
          </p:txBody>
        </p:sp>
        <p:sp>
          <p:nvSpPr>
            <p:cNvPr id="56" name="Serbest Form: Şekil 55">
              <a:extLst>
                <a:ext uri="{FF2B5EF4-FFF2-40B4-BE49-F238E27FC236}">
                  <a16:creationId xmlns:a16="http://schemas.microsoft.com/office/drawing/2014/main" id="{0FB8E5EC-7543-406B-B693-79C93EC4DBA6}"/>
                </a:ext>
              </a:extLst>
            </p:cNvPr>
            <p:cNvSpPr/>
            <p:nvPr/>
          </p:nvSpPr>
          <p:spPr>
            <a:xfrm>
              <a:off x="5546" y="4837025"/>
              <a:ext cx="7019225" cy="775433"/>
            </a:xfrm>
            <a:custGeom>
              <a:avLst/>
              <a:gdLst>
                <a:gd name="connsiteX0" fmla="*/ 14344 w 7019225"/>
                <a:gd name="connsiteY0" fmla="*/ 13525 h 775433"/>
                <a:gd name="connsiteX1" fmla="*/ 7019990 w 7019225"/>
                <a:gd name="connsiteY1" fmla="*/ 13525 h 775433"/>
                <a:gd name="connsiteX2" fmla="*/ 7019990 w 7019225"/>
                <a:gd name="connsiteY2" fmla="*/ 770744 h 775433"/>
                <a:gd name="connsiteX3" fmla="*/ 14344 w 7019225"/>
                <a:gd name="connsiteY3" fmla="*/ 770744 h 775433"/>
              </a:gdLst>
              <a:ahLst/>
              <a:cxnLst>
                <a:cxn ang="0">
                  <a:pos x="connsiteX0" y="connsiteY0"/>
                </a:cxn>
                <a:cxn ang="0">
                  <a:pos x="connsiteX1" y="connsiteY1"/>
                </a:cxn>
                <a:cxn ang="0">
                  <a:pos x="connsiteX2" y="connsiteY2"/>
                </a:cxn>
                <a:cxn ang="0">
                  <a:pos x="connsiteX3" y="connsiteY3"/>
                </a:cxn>
              </a:cxnLst>
              <a:rect l="l" t="t" r="r" b="b"/>
              <a:pathLst>
                <a:path w="7019225" h="775433">
                  <a:moveTo>
                    <a:pt x="14344" y="13525"/>
                  </a:moveTo>
                  <a:lnTo>
                    <a:pt x="7019990" y="13525"/>
                  </a:lnTo>
                  <a:lnTo>
                    <a:pt x="7019990" y="770744"/>
                  </a:lnTo>
                  <a:lnTo>
                    <a:pt x="14344" y="770744"/>
                  </a:lnTo>
                  <a:close/>
                </a:path>
              </a:pathLst>
            </a:custGeom>
            <a:solidFill>
              <a:srgbClr val="1C617C"/>
            </a:solidFill>
            <a:ln w="9525" cap="flat">
              <a:noFill/>
              <a:prstDash val="solid"/>
              <a:miter/>
            </a:ln>
          </p:spPr>
          <p:txBody>
            <a:bodyPr rtlCol="0" anchor="ctr"/>
            <a:lstStyle/>
            <a:p>
              <a:endParaRPr lang="tr-TR"/>
            </a:p>
          </p:txBody>
        </p:sp>
        <p:sp>
          <p:nvSpPr>
            <p:cNvPr id="57" name="Serbest Form: Şekil 56">
              <a:extLst>
                <a:ext uri="{FF2B5EF4-FFF2-40B4-BE49-F238E27FC236}">
                  <a16:creationId xmlns:a16="http://schemas.microsoft.com/office/drawing/2014/main" id="{3E67C4D0-7B05-4ABF-B863-4D74E4BB8372}"/>
                </a:ext>
              </a:extLst>
            </p:cNvPr>
            <p:cNvSpPr/>
            <p:nvPr/>
          </p:nvSpPr>
          <p:spPr>
            <a:xfrm>
              <a:off x="928373" y="4837025"/>
              <a:ext cx="6101179" cy="775433"/>
            </a:xfrm>
            <a:custGeom>
              <a:avLst/>
              <a:gdLst>
                <a:gd name="connsiteX0" fmla="*/ 14344 w 6101179"/>
                <a:gd name="connsiteY0" fmla="*/ 13525 h 775433"/>
                <a:gd name="connsiteX1" fmla="*/ 6097163 w 6101179"/>
                <a:gd name="connsiteY1" fmla="*/ 13525 h 775433"/>
                <a:gd name="connsiteX2" fmla="*/ 6097163 w 6101179"/>
                <a:gd name="connsiteY2" fmla="*/ 770744 h 775433"/>
                <a:gd name="connsiteX3" fmla="*/ 14344 w 6101179"/>
                <a:gd name="connsiteY3" fmla="*/ 770744 h 775433"/>
              </a:gdLst>
              <a:ahLst/>
              <a:cxnLst>
                <a:cxn ang="0">
                  <a:pos x="connsiteX0" y="connsiteY0"/>
                </a:cxn>
                <a:cxn ang="0">
                  <a:pos x="connsiteX1" y="connsiteY1"/>
                </a:cxn>
                <a:cxn ang="0">
                  <a:pos x="connsiteX2" y="connsiteY2"/>
                </a:cxn>
                <a:cxn ang="0">
                  <a:pos x="connsiteX3" y="connsiteY3"/>
                </a:cxn>
              </a:cxnLst>
              <a:rect l="l" t="t" r="r" b="b"/>
              <a:pathLst>
                <a:path w="6101179" h="775433">
                  <a:moveTo>
                    <a:pt x="14344" y="13525"/>
                  </a:moveTo>
                  <a:lnTo>
                    <a:pt x="6097163" y="13525"/>
                  </a:lnTo>
                  <a:lnTo>
                    <a:pt x="6097163" y="770744"/>
                  </a:lnTo>
                  <a:lnTo>
                    <a:pt x="14344" y="770744"/>
                  </a:lnTo>
                  <a:close/>
                </a:path>
              </a:pathLst>
            </a:custGeom>
            <a:solidFill>
              <a:srgbClr val="0D4B68"/>
            </a:solidFill>
            <a:ln w="9525" cap="flat">
              <a:noFill/>
              <a:prstDash val="solid"/>
              <a:miter/>
            </a:ln>
          </p:spPr>
          <p:txBody>
            <a:bodyPr rtlCol="0" anchor="ctr"/>
            <a:lstStyle/>
            <a:p>
              <a:endParaRPr lang="tr-TR"/>
            </a:p>
          </p:txBody>
        </p:sp>
        <p:sp>
          <p:nvSpPr>
            <p:cNvPr id="58" name="Serbest Form: Şekil 57">
              <a:extLst>
                <a:ext uri="{FF2B5EF4-FFF2-40B4-BE49-F238E27FC236}">
                  <a16:creationId xmlns:a16="http://schemas.microsoft.com/office/drawing/2014/main" id="{7071C458-E501-4020-B48A-F75DA33E3D1A}"/>
                </a:ext>
              </a:extLst>
            </p:cNvPr>
            <p:cNvSpPr/>
            <p:nvPr/>
          </p:nvSpPr>
          <p:spPr>
            <a:xfrm>
              <a:off x="1832839" y="4837025"/>
              <a:ext cx="5202260" cy="775433"/>
            </a:xfrm>
            <a:custGeom>
              <a:avLst/>
              <a:gdLst>
                <a:gd name="connsiteX0" fmla="*/ 14345 w 5202259"/>
                <a:gd name="connsiteY0" fmla="*/ 13525 h 775433"/>
                <a:gd name="connsiteX1" fmla="*/ 5192506 w 5202259"/>
                <a:gd name="connsiteY1" fmla="*/ 13525 h 775433"/>
                <a:gd name="connsiteX2" fmla="*/ 5192506 w 5202259"/>
                <a:gd name="connsiteY2" fmla="*/ 770744 h 775433"/>
                <a:gd name="connsiteX3" fmla="*/ 14345 w 5202259"/>
                <a:gd name="connsiteY3" fmla="*/ 770744 h 775433"/>
              </a:gdLst>
              <a:ahLst/>
              <a:cxnLst>
                <a:cxn ang="0">
                  <a:pos x="connsiteX0" y="connsiteY0"/>
                </a:cxn>
                <a:cxn ang="0">
                  <a:pos x="connsiteX1" y="connsiteY1"/>
                </a:cxn>
                <a:cxn ang="0">
                  <a:pos x="connsiteX2" y="connsiteY2"/>
                </a:cxn>
                <a:cxn ang="0">
                  <a:pos x="connsiteX3" y="connsiteY3"/>
                </a:cxn>
              </a:cxnLst>
              <a:rect l="l" t="t" r="r" b="b"/>
              <a:pathLst>
                <a:path w="5202259" h="775433">
                  <a:moveTo>
                    <a:pt x="14345" y="13525"/>
                  </a:moveTo>
                  <a:lnTo>
                    <a:pt x="5192506" y="13525"/>
                  </a:lnTo>
                  <a:lnTo>
                    <a:pt x="5192506" y="770744"/>
                  </a:lnTo>
                  <a:lnTo>
                    <a:pt x="14345" y="770744"/>
                  </a:lnTo>
                  <a:close/>
                </a:path>
              </a:pathLst>
            </a:custGeom>
            <a:solidFill>
              <a:srgbClr val="0C3F57"/>
            </a:solidFill>
            <a:ln w="9525" cap="flat">
              <a:noFill/>
              <a:prstDash val="solid"/>
              <a:miter/>
            </a:ln>
          </p:spPr>
          <p:txBody>
            <a:bodyPr rtlCol="0" anchor="ctr"/>
            <a:lstStyle/>
            <a:p>
              <a:endParaRPr lang="tr-TR"/>
            </a:p>
          </p:txBody>
        </p:sp>
        <p:sp>
          <p:nvSpPr>
            <p:cNvPr id="59" name="Serbest Form: Şekil 58">
              <a:extLst>
                <a:ext uri="{FF2B5EF4-FFF2-40B4-BE49-F238E27FC236}">
                  <a16:creationId xmlns:a16="http://schemas.microsoft.com/office/drawing/2014/main" id="{6CDA6F67-AA73-4907-B324-0F65DB185D27}"/>
                </a:ext>
              </a:extLst>
            </p:cNvPr>
            <p:cNvSpPr/>
            <p:nvPr/>
          </p:nvSpPr>
          <p:spPr>
            <a:xfrm>
              <a:off x="2706895" y="4837025"/>
              <a:ext cx="4322466" cy="775433"/>
            </a:xfrm>
            <a:custGeom>
              <a:avLst/>
              <a:gdLst>
                <a:gd name="connsiteX0" fmla="*/ 14344 w 4322465"/>
                <a:gd name="connsiteY0" fmla="*/ 13525 h 775433"/>
                <a:gd name="connsiteX1" fmla="*/ 4318450 w 4322465"/>
                <a:gd name="connsiteY1" fmla="*/ 13525 h 775433"/>
                <a:gd name="connsiteX2" fmla="*/ 4318450 w 4322465"/>
                <a:gd name="connsiteY2" fmla="*/ 770744 h 775433"/>
                <a:gd name="connsiteX3" fmla="*/ 14345 w 4322465"/>
                <a:gd name="connsiteY3" fmla="*/ 770744 h 775433"/>
              </a:gdLst>
              <a:ahLst/>
              <a:cxnLst>
                <a:cxn ang="0">
                  <a:pos x="connsiteX0" y="connsiteY0"/>
                </a:cxn>
                <a:cxn ang="0">
                  <a:pos x="connsiteX1" y="connsiteY1"/>
                </a:cxn>
                <a:cxn ang="0">
                  <a:pos x="connsiteX2" y="connsiteY2"/>
                </a:cxn>
                <a:cxn ang="0">
                  <a:pos x="connsiteX3" y="connsiteY3"/>
                </a:cxn>
              </a:cxnLst>
              <a:rect l="l" t="t" r="r" b="b"/>
              <a:pathLst>
                <a:path w="4322465" h="775433">
                  <a:moveTo>
                    <a:pt x="14344" y="13525"/>
                  </a:moveTo>
                  <a:lnTo>
                    <a:pt x="4318450" y="13525"/>
                  </a:lnTo>
                  <a:lnTo>
                    <a:pt x="4318450" y="770744"/>
                  </a:lnTo>
                  <a:lnTo>
                    <a:pt x="14345" y="770744"/>
                  </a:lnTo>
                  <a:close/>
                </a:path>
              </a:pathLst>
            </a:custGeom>
            <a:solidFill>
              <a:srgbClr val="0A3247"/>
            </a:solidFill>
            <a:ln w="9525" cap="flat">
              <a:noFill/>
              <a:prstDash val="solid"/>
              <a:miter/>
            </a:ln>
          </p:spPr>
          <p:txBody>
            <a:bodyPr rtlCol="0" anchor="ctr"/>
            <a:lstStyle/>
            <a:p>
              <a:endParaRPr lang="tr-TR"/>
            </a:p>
          </p:txBody>
        </p:sp>
        <p:sp>
          <p:nvSpPr>
            <p:cNvPr id="60" name="Serbest Form: Şekil 59">
              <a:extLst>
                <a:ext uri="{FF2B5EF4-FFF2-40B4-BE49-F238E27FC236}">
                  <a16:creationId xmlns:a16="http://schemas.microsoft.com/office/drawing/2014/main" id="{7B6E9C94-A529-404A-8AE0-34860504A13F}"/>
                </a:ext>
              </a:extLst>
            </p:cNvPr>
            <p:cNvSpPr/>
            <p:nvPr/>
          </p:nvSpPr>
          <p:spPr>
            <a:xfrm>
              <a:off x="3566989" y="4837025"/>
              <a:ext cx="3461798" cy="775433"/>
            </a:xfrm>
            <a:custGeom>
              <a:avLst/>
              <a:gdLst>
                <a:gd name="connsiteX0" fmla="*/ 14344 w 3461797"/>
                <a:gd name="connsiteY0" fmla="*/ 13525 h 775433"/>
                <a:gd name="connsiteX1" fmla="*/ 3458355 w 3461797"/>
                <a:gd name="connsiteY1" fmla="*/ 13525 h 775433"/>
                <a:gd name="connsiteX2" fmla="*/ 3458355 w 3461797"/>
                <a:gd name="connsiteY2" fmla="*/ 770744 h 775433"/>
                <a:gd name="connsiteX3" fmla="*/ 14344 w 3461797"/>
                <a:gd name="connsiteY3" fmla="*/ 770744 h 775433"/>
              </a:gdLst>
              <a:ahLst/>
              <a:cxnLst>
                <a:cxn ang="0">
                  <a:pos x="connsiteX0" y="connsiteY0"/>
                </a:cxn>
                <a:cxn ang="0">
                  <a:pos x="connsiteX1" y="connsiteY1"/>
                </a:cxn>
                <a:cxn ang="0">
                  <a:pos x="connsiteX2" y="connsiteY2"/>
                </a:cxn>
                <a:cxn ang="0">
                  <a:pos x="connsiteX3" y="connsiteY3"/>
                </a:cxn>
              </a:cxnLst>
              <a:rect l="l" t="t" r="r" b="b"/>
              <a:pathLst>
                <a:path w="3461797" h="775433">
                  <a:moveTo>
                    <a:pt x="14344" y="13525"/>
                  </a:moveTo>
                  <a:lnTo>
                    <a:pt x="3458355" y="13525"/>
                  </a:lnTo>
                  <a:lnTo>
                    <a:pt x="3458355" y="770744"/>
                  </a:lnTo>
                  <a:lnTo>
                    <a:pt x="14344" y="770744"/>
                  </a:lnTo>
                  <a:close/>
                </a:path>
              </a:pathLst>
            </a:custGeom>
            <a:solidFill>
              <a:srgbClr val="093C53"/>
            </a:solidFill>
            <a:ln w="9525" cap="flat">
              <a:noFill/>
              <a:prstDash val="solid"/>
              <a:miter/>
            </a:ln>
          </p:spPr>
          <p:txBody>
            <a:bodyPr rtlCol="0" anchor="ctr"/>
            <a:lstStyle/>
            <a:p>
              <a:endParaRPr lang="tr-TR"/>
            </a:p>
          </p:txBody>
        </p:sp>
        <p:sp>
          <p:nvSpPr>
            <p:cNvPr id="61" name="Serbest Form: Şekil 60">
              <a:extLst>
                <a:ext uri="{FF2B5EF4-FFF2-40B4-BE49-F238E27FC236}">
                  <a16:creationId xmlns:a16="http://schemas.microsoft.com/office/drawing/2014/main" id="{A52C81F6-78D8-4904-AE53-B4865FB12466}"/>
                </a:ext>
              </a:extLst>
            </p:cNvPr>
            <p:cNvSpPr/>
            <p:nvPr/>
          </p:nvSpPr>
          <p:spPr>
            <a:xfrm>
              <a:off x="4420007" y="4837025"/>
              <a:ext cx="2601130" cy="775433"/>
            </a:xfrm>
            <a:custGeom>
              <a:avLst/>
              <a:gdLst>
                <a:gd name="connsiteX0" fmla="*/ 14345 w 2601129"/>
                <a:gd name="connsiteY0" fmla="*/ 13525 h 775433"/>
                <a:gd name="connsiteX1" fmla="*/ 2605338 w 2601129"/>
                <a:gd name="connsiteY1" fmla="*/ 13525 h 775433"/>
                <a:gd name="connsiteX2" fmla="*/ 2605338 w 2601129"/>
                <a:gd name="connsiteY2" fmla="*/ 770744 h 775433"/>
                <a:gd name="connsiteX3" fmla="*/ 14345 w 2601129"/>
                <a:gd name="connsiteY3" fmla="*/ 770744 h 775433"/>
              </a:gdLst>
              <a:ahLst/>
              <a:cxnLst>
                <a:cxn ang="0">
                  <a:pos x="connsiteX0" y="connsiteY0"/>
                </a:cxn>
                <a:cxn ang="0">
                  <a:pos x="connsiteX1" y="connsiteY1"/>
                </a:cxn>
                <a:cxn ang="0">
                  <a:pos x="connsiteX2" y="connsiteY2"/>
                </a:cxn>
                <a:cxn ang="0">
                  <a:pos x="connsiteX3" y="connsiteY3"/>
                </a:cxn>
              </a:cxnLst>
              <a:rect l="l" t="t" r="r" b="b"/>
              <a:pathLst>
                <a:path w="2601129" h="775433">
                  <a:moveTo>
                    <a:pt x="14345" y="13525"/>
                  </a:moveTo>
                  <a:lnTo>
                    <a:pt x="2605338" y="13525"/>
                  </a:lnTo>
                  <a:lnTo>
                    <a:pt x="2605338" y="770744"/>
                  </a:lnTo>
                  <a:lnTo>
                    <a:pt x="14345" y="770744"/>
                  </a:lnTo>
                  <a:close/>
                </a:path>
              </a:pathLst>
            </a:custGeom>
            <a:solidFill>
              <a:srgbClr val="042338"/>
            </a:solidFill>
            <a:ln w="9525" cap="flat">
              <a:noFill/>
              <a:prstDash val="solid"/>
              <a:miter/>
            </a:ln>
          </p:spPr>
          <p:txBody>
            <a:bodyPr rtlCol="0" anchor="ctr"/>
            <a:lstStyle/>
            <a:p>
              <a:endParaRPr lang="tr-TR"/>
            </a:p>
          </p:txBody>
        </p:sp>
        <p:sp>
          <p:nvSpPr>
            <p:cNvPr id="62" name="Serbest Form: Şekil 61">
              <a:extLst>
                <a:ext uri="{FF2B5EF4-FFF2-40B4-BE49-F238E27FC236}">
                  <a16:creationId xmlns:a16="http://schemas.microsoft.com/office/drawing/2014/main" id="{53283D43-BCDB-4240-8A40-939FFBA76CDA}"/>
                </a:ext>
              </a:extLst>
            </p:cNvPr>
            <p:cNvSpPr/>
            <p:nvPr/>
          </p:nvSpPr>
          <p:spPr>
            <a:xfrm>
              <a:off x="5276276" y="4837025"/>
              <a:ext cx="1759588" cy="775433"/>
            </a:xfrm>
            <a:custGeom>
              <a:avLst/>
              <a:gdLst>
                <a:gd name="connsiteX0" fmla="*/ 14344 w 1759587"/>
                <a:gd name="connsiteY0" fmla="*/ 13525 h 775433"/>
                <a:gd name="connsiteX1" fmla="*/ 1749069 w 1759587"/>
                <a:gd name="connsiteY1" fmla="*/ 13525 h 775433"/>
                <a:gd name="connsiteX2" fmla="*/ 1749069 w 1759587"/>
                <a:gd name="connsiteY2" fmla="*/ 770744 h 775433"/>
                <a:gd name="connsiteX3" fmla="*/ 14344 w 1759587"/>
                <a:gd name="connsiteY3" fmla="*/ 770744 h 775433"/>
              </a:gdLst>
              <a:ahLst/>
              <a:cxnLst>
                <a:cxn ang="0">
                  <a:pos x="connsiteX0" y="connsiteY0"/>
                </a:cxn>
                <a:cxn ang="0">
                  <a:pos x="connsiteX1" y="connsiteY1"/>
                </a:cxn>
                <a:cxn ang="0">
                  <a:pos x="connsiteX2" y="connsiteY2"/>
                </a:cxn>
                <a:cxn ang="0">
                  <a:pos x="connsiteX3" y="connsiteY3"/>
                </a:cxn>
              </a:cxnLst>
              <a:rect l="l" t="t" r="r" b="b"/>
              <a:pathLst>
                <a:path w="1759587" h="775433">
                  <a:moveTo>
                    <a:pt x="14344" y="13525"/>
                  </a:moveTo>
                  <a:lnTo>
                    <a:pt x="1749069" y="13525"/>
                  </a:lnTo>
                  <a:lnTo>
                    <a:pt x="1749069" y="770744"/>
                  </a:lnTo>
                  <a:lnTo>
                    <a:pt x="14344" y="770744"/>
                  </a:lnTo>
                  <a:close/>
                </a:path>
              </a:pathLst>
            </a:custGeom>
            <a:solidFill>
              <a:srgbClr val="062B40"/>
            </a:solidFill>
            <a:ln w="9525" cap="flat">
              <a:noFill/>
              <a:prstDash val="solid"/>
              <a:miter/>
            </a:ln>
          </p:spPr>
          <p:txBody>
            <a:bodyPr rtlCol="0" anchor="ctr"/>
            <a:lstStyle/>
            <a:p>
              <a:endParaRPr lang="tr-TR"/>
            </a:p>
          </p:txBody>
        </p:sp>
        <p:sp>
          <p:nvSpPr>
            <p:cNvPr id="63" name="Serbest Form: Şekil 62">
              <a:extLst>
                <a:ext uri="{FF2B5EF4-FFF2-40B4-BE49-F238E27FC236}">
                  <a16:creationId xmlns:a16="http://schemas.microsoft.com/office/drawing/2014/main" id="{BB5A556B-A395-46B6-AC04-5AF8E4C7FBA1}"/>
                </a:ext>
              </a:extLst>
            </p:cNvPr>
            <p:cNvSpPr/>
            <p:nvPr/>
          </p:nvSpPr>
          <p:spPr>
            <a:xfrm>
              <a:off x="6164294" y="4837025"/>
              <a:ext cx="860668" cy="775433"/>
            </a:xfrm>
            <a:custGeom>
              <a:avLst/>
              <a:gdLst>
                <a:gd name="connsiteX0" fmla="*/ 14344 w 860667"/>
                <a:gd name="connsiteY0" fmla="*/ 13525 h 775433"/>
                <a:gd name="connsiteX1" fmla="*/ 861241 w 860667"/>
                <a:gd name="connsiteY1" fmla="*/ 13525 h 775433"/>
                <a:gd name="connsiteX2" fmla="*/ 861241 w 860667"/>
                <a:gd name="connsiteY2" fmla="*/ 770744 h 775433"/>
                <a:gd name="connsiteX3" fmla="*/ 14344 w 860667"/>
                <a:gd name="connsiteY3" fmla="*/ 770744 h 775433"/>
              </a:gdLst>
              <a:ahLst/>
              <a:cxnLst>
                <a:cxn ang="0">
                  <a:pos x="connsiteX0" y="connsiteY0"/>
                </a:cxn>
                <a:cxn ang="0">
                  <a:pos x="connsiteX1" y="connsiteY1"/>
                </a:cxn>
                <a:cxn ang="0">
                  <a:pos x="connsiteX2" y="connsiteY2"/>
                </a:cxn>
                <a:cxn ang="0">
                  <a:pos x="connsiteX3" y="connsiteY3"/>
                </a:cxn>
              </a:cxnLst>
              <a:rect l="l" t="t" r="r" b="b"/>
              <a:pathLst>
                <a:path w="860667" h="775433">
                  <a:moveTo>
                    <a:pt x="14344" y="13525"/>
                  </a:moveTo>
                  <a:lnTo>
                    <a:pt x="861241" y="13525"/>
                  </a:lnTo>
                  <a:lnTo>
                    <a:pt x="861241" y="770744"/>
                  </a:lnTo>
                  <a:lnTo>
                    <a:pt x="14344" y="770744"/>
                  </a:lnTo>
                  <a:close/>
                </a:path>
              </a:pathLst>
            </a:custGeom>
            <a:solidFill>
              <a:srgbClr val="0B1F27"/>
            </a:solidFill>
            <a:ln w="9525" cap="flat">
              <a:noFill/>
              <a:prstDash val="solid"/>
              <a:miter/>
            </a:ln>
          </p:spPr>
          <p:txBody>
            <a:bodyPr rtlCol="0" anchor="ctr"/>
            <a:lstStyle/>
            <a:p>
              <a:endParaRPr lang="tr-TR"/>
            </a:p>
          </p:txBody>
        </p:sp>
        <p:sp>
          <p:nvSpPr>
            <p:cNvPr id="64" name="Serbest Form: Şekil 63">
              <a:extLst>
                <a:ext uri="{FF2B5EF4-FFF2-40B4-BE49-F238E27FC236}">
                  <a16:creationId xmlns:a16="http://schemas.microsoft.com/office/drawing/2014/main" id="{839E9112-85CC-4D34-82DE-4684063B443E}"/>
                </a:ext>
              </a:extLst>
            </p:cNvPr>
            <p:cNvSpPr/>
            <p:nvPr/>
          </p:nvSpPr>
          <p:spPr>
            <a:xfrm>
              <a:off x="7010809" y="4837025"/>
              <a:ext cx="898920" cy="775433"/>
            </a:xfrm>
            <a:custGeom>
              <a:avLst/>
              <a:gdLst>
                <a:gd name="connsiteX0" fmla="*/ 14344 w 898919"/>
                <a:gd name="connsiteY0" fmla="*/ 13525 h 775433"/>
                <a:gd name="connsiteX1" fmla="*/ 902362 w 898919"/>
                <a:gd name="connsiteY1" fmla="*/ 13525 h 775433"/>
                <a:gd name="connsiteX2" fmla="*/ 902362 w 898919"/>
                <a:gd name="connsiteY2" fmla="*/ 770744 h 775433"/>
                <a:gd name="connsiteX3" fmla="*/ 14344 w 898919"/>
                <a:gd name="connsiteY3" fmla="*/ 770744 h 775433"/>
              </a:gdLst>
              <a:ahLst/>
              <a:cxnLst>
                <a:cxn ang="0">
                  <a:pos x="connsiteX0" y="connsiteY0"/>
                </a:cxn>
                <a:cxn ang="0">
                  <a:pos x="connsiteX1" y="connsiteY1"/>
                </a:cxn>
                <a:cxn ang="0">
                  <a:pos x="connsiteX2" y="connsiteY2"/>
                </a:cxn>
                <a:cxn ang="0">
                  <a:pos x="connsiteX3" y="connsiteY3"/>
                </a:cxn>
              </a:cxnLst>
              <a:rect l="l" t="t" r="r" b="b"/>
              <a:pathLst>
                <a:path w="898919" h="775433">
                  <a:moveTo>
                    <a:pt x="14344" y="13525"/>
                  </a:moveTo>
                  <a:lnTo>
                    <a:pt x="902362" y="13525"/>
                  </a:lnTo>
                  <a:lnTo>
                    <a:pt x="902362" y="770744"/>
                  </a:lnTo>
                  <a:lnTo>
                    <a:pt x="14344" y="770744"/>
                  </a:lnTo>
                  <a:close/>
                </a:path>
              </a:pathLst>
            </a:custGeom>
            <a:solidFill>
              <a:srgbClr val="94DFE6"/>
            </a:solidFill>
            <a:ln w="9525" cap="flat">
              <a:noFill/>
              <a:prstDash val="solid"/>
              <a:miter/>
            </a:ln>
          </p:spPr>
          <p:txBody>
            <a:bodyPr rtlCol="0" anchor="ctr"/>
            <a:lstStyle/>
            <a:p>
              <a:endParaRPr lang="tr-TR"/>
            </a:p>
          </p:txBody>
        </p:sp>
        <p:sp>
          <p:nvSpPr>
            <p:cNvPr id="65" name="Serbest Form: Şekil 64">
              <a:extLst>
                <a:ext uri="{FF2B5EF4-FFF2-40B4-BE49-F238E27FC236}">
                  <a16:creationId xmlns:a16="http://schemas.microsoft.com/office/drawing/2014/main" id="{592FADFC-A213-4A70-A120-E6761EBDE92A}"/>
                </a:ext>
              </a:extLst>
            </p:cNvPr>
            <p:cNvSpPr/>
            <p:nvPr/>
          </p:nvSpPr>
          <p:spPr>
            <a:xfrm>
              <a:off x="6996460" y="4078723"/>
              <a:ext cx="1773937" cy="775433"/>
            </a:xfrm>
            <a:custGeom>
              <a:avLst/>
              <a:gdLst>
                <a:gd name="connsiteX0" fmla="*/ 14344 w 2601129"/>
                <a:gd name="connsiteY0" fmla="*/ 13525 h 775433"/>
                <a:gd name="connsiteX1" fmla="*/ 2595774 w 2601129"/>
                <a:gd name="connsiteY1" fmla="*/ 13525 h 775433"/>
                <a:gd name="connsiteX2" fmla="*/ 2595774 w 2601129"/>
                <a:gd name="connsiteY2" fmla="*/ 770745 h 775433"/>
                <a:gd name="connsiteX3" fmla="*/ 14344 w 2601129"/>
                <a:gd name="connsiteY3" fmla="*/ 770745 h 775433"/>
              </a:gdLst>
              <a:ahLst/>
              <a:cxnLst>
                <a:cxn ang="0">
                  <a:pos x="connsiteX0" y="connsiteY0"/>
                </a:cxn>
                <a:cxn ang="0">
                  <a:pos x="connsiteX1" y="connsiteY1"/>
                </a:cxn>
                <a:cxn ang="0">
                  <a:pos x="connsiteX2" y="connsiteY2"/>
                </a:cxn>
                <a:cxn ang="0">
                  <a:pos x="connsiteX3" y="connsiteY3"/>
                </a:cxn>
              </a:cxnLst>
              <a:rect l="l" t="t" r="r" b="b"/>
              <a:pathLst>
                <a:path w="2601129" h="775433">
                  <a:moveTo>
                    <a:pt x="14344" y="13525"/>
                  </a:moveTo>
                  <a:lnTo>
                    <a:pt x="2595774" y="13525"/>
                  </a:lnTo>
                  <a:lnTo>
                    <a:pt x="2595774" y="770745"/>
                  </a:lnTo>
                  <a:lnTo>
                    <a:pt x="14344" y="770745"/>
                  </a:lnTo>
                  <a:close/>
                </a:path>
              </a:pathLst>
            </a:custGeom>
            <a:solidFill>
              <a:srgbClr val="06405B"/>
            </a:solidFill>
            <a:ln w="9525" cap="flat">
              <a:noFill/>
              <a:prstDash val="solid"/>
              <a:miter/>
            </a:ln>
          </p:spPr>
          <p:txBody>
            <a:bodyPr rtlCol="0" anchor="ctr"/>
            <a:lstStyle/>
            <a:p>
              <a:endParaRPr lang="tr-TR" dirty="0"/>
            </a:p>
          </p:txBody>
        </p:sp>
        <p:sp>
          <p:nvSpPr>
            <p:cNvPr id="66" name="Serbest Form: Şekil 65">
              <a:extLst>
                <a:ext uri="{FF2B5EF4-FFF2-40B4-BE49-F238E27FC236}">
                  <a16:creationId xmlns:a16="http://schemas.microsoft.com/office/drawing/2014/main" id="{F6BB0CF3-58EC-4B68-9A98-1D8C9A9612B4}"/>
                </a:ext>
              </a:extLst>
            </p:cNvPr>
            <p:cNvSpPr/>
            <p:nvPr/>
          </p:nvSpPr>
          <p:spPr>
            <a:xfrm>
              <a:off x="7893732" y="4092320"/>
              <a:ext cx="1759588" cy="775433"/>
            </a:xfrm>
            <a:custGeom>
              <a:avLst/>
              <a:gdLst>
                <a:gd name="connsiteX0" fmla="*/ 14344 w 1759587"/>
                <a:gd name="connsiteY0" fmla="*/ 13525 h 775433"/>
                <a:gd name="connsiteX1" fmla="*/ 1749069 w 1759587"/>
                <a:gd name="connsiteY1" fmla="*/ 13525 h 775433"/>
                <a:gd name="connsiteX2" fmla="*/ 1749069 w 1759587"/>
                <a:gd name="connsiteY2" fmla="*/ 770745 h 775433"/>
                <a:gd name="connsiteX3" fmla="*/ 14344 w 1759587"/>
                <a:gd name="connsiteY3" fmla="*/ 770745 h 775433"/>
              </a:gdLst>
              <a:ahLst/>
              <a:cxnLst>
                <a:cxn ang="0">
                  <a:pos x="connsiteX0" y="connsiteY0"/>
                </a:cxn>
                <a:cxn ang="0">
                  <a:pos x="connsiteX1" y="connsiteY1"/>
                </a:cxn>
                <a:cxn ang="0">
                  <a:pos x="connsiteX2" y="connsiteY2"/>
                </a:cxn>
                <a:cxn ang="0">
                  <a:pos x="connsiteX3" y="connsiteY3"/>
                </a:cxn>
              </a:cxnLst>
              <a:rect l="l" t="t" r="r" b="b"/>
              <a:pathLst>
                <a:path w="1759587" h="775433">
                  <a:moveTo>
                    <a:pt x="14344" y="13525"/>
                  </a:moveTo>
                  <a:lnTo>
                    <a:pt x="1749069" y="13525"/>
                  </a:lnTo>
                  <a:lnTo>
                    <a:pt x="1749069" y="770745"/>
                  </a:lnTo>
                  <a:lnTo>
                    <a:pt x="14344" y="770745"/>
                  </a:lnTo>
                  <a:close/>
                </a:path>
              </a:pathLst>
            </a:custGeom>
            <a:solidFill>
              <a:srgbClr val="0F96B4"/>
            </a:solidFill>
            <a:ln w="9525" cap="flat">
              <a:noFill/>
              <a:prstDash val="solid"/>
              <a:miter/>
            </a:ln>
          </p:spPr>
          <p:txBody>
            <a:bodyPr rtlCol="0" anchor="ctr"/>
            <a:lstStyle/>
            <a:p>
              <a:endParaRPr lang="tr-TR"/>
            </a:p>
          </p:txBody>
        </p:sp>
        <p:sp>
          <p:nvSpPr>
            <p:cNvPr id="67" name="Serbest Form: Şekil 66">
              <a:extLst>
                <a:ext uri="{FF2B5EF4-FFF2-40B4-BE49-F238E27FC236}">
                  <a16:creationId xmlns:a16="http://schemas.microsoft.com/office/drawing/2014/main" id="{18178475-B245-4BAE-96BC-113B8A5CD8F9}"/>
                </a:ext>
              </a:extLst>
            </p:cNvPr>
            <p:cNvSpPr/>
            <p:nvPr/>
          </p:nvSpPr>
          <p:spPr>
            <a:xfrm>
              <a:off x="7898827" y="4079806"/>
              <a:ext cx="860668" cy="775433"/>
            </a:xfrm>
            <a:custGeom>
              <a:avLst/>
              <a:gdLst>
                <a:gd name="connsiteX0" fmla="*/ 14344 w 860667"/>
                <a:gd name="connsiteY0" fmla="*/ 13525 h 775433"/>
                <a:gd name="connsiteX1" fmla="*/ 861242 w 860667"/>
                <a:gd name="connsiteY1" fmla="*/ 13525 h 775433"/>
                <a:gd name="connsiteX2" fmla="*/ 861242 w 860667"/>
                <a:gd name="connsiteY2" fmla="*/ 770745 h 775433"/>
                <a:gd name="connsiteX3" fmla="*/ 14344 w 860667"/>
                <a:gd name="connsiteY3" fmla="*/ 770745 h 775433"/>
              </a:gdLst>
              <a:ahLst/>
              <a:cxnLst>
                <a:cxn ang="0">
                  <a:pos x="connsiteX0" y="connsiteY0"/>
                </a:cxn>
                <a:cxn ang="0">
                  <a:pos x="connsiteX1" y="connsiteY1"/>
                </a:cxn>
                <a:cxn ang="0">
                  <a:pos x="connsiteX2" y="connsiteY2"/>
                </a:cxn>
                <a:cxn ang="0">
                  <a:pos x="connsiteX3" y="connsiteY3"/>
                </a:cxn>
              </a:cxnLst>
              <a:rect l="l" t="t" r="r" b="b"/>
              <a:pathLst>
                <a:path w="860667" h="775433">
                  <a:moveTo>
                    <a:pt x="14344" y="13525"/>
                  </a:moveTo>
                  <a:lnTo>
                    <a:pt x="861242" y="13525"/>
                  </a:lnTo>
                  <a:lnTo>
                    <a:pt x="861242" y="770745"/>
                  </a:lnTo>
                  <a:lnTo>
                    <a:pt x="14344" y="770745"/>
                  </a:lnTo>
                  <a:close/>
                </a:path>
              </a:pathLst>
            </a:custGeom>
            <a:solidFill>
              <a:srgbClr val="9CD6D9"/>
            </a:solidFill>
            <a:ln w="9525" cap="flat">
              <a:noFill/>
              <a:prstDash val="solid"/>
              <a:miter/>
            </a:ln>
          </p:spPr>
          <p:txBody>
            <a:bodyPr rtlCol="0" anchor="ctr"/>
            <a:lstStyle/>
            <a:p>
              <a:endParaRPr lang="tr-TR"/>
            </a:p>
          </p:txBody>
        </p:sp>
        <p:sp>
          <p:nvSpPr>
            <p:cNvPr id="68" name="Serbest Form: Şekil 67">
              <a:extLst>
                <a:ext uri="{FF2B5EF4-FFF2-40B4-BE49-F238E27FC236}">
                  <a16:creationId xmlns:a16="http://schemas.microsoft.com/office/drawing/2014/main" id="{3D732ED6-C237-47DE-B144-371E01EBA79C}"/>
                </a:ext>
              </a:extLst>
            </p:cNvPr>
            <p:cNvSpPr/>
            <p:nvPr/>
          </p:nvSpPr>
          <p:spPr>
            <a:xfrm>
              <a:off x="7010809" y="3328176"/>
              <a:ext cx="1759588" cy="775433"/>
            </a:xfrm>
            <a:custGeom>
              <a:avLst/>
              <a:gdLst>
                <a:gd name="connsiteX0" fmla="*/ 14344 w 1759587"/>
                <a:gd name="connsiteY0" fmla="*/ 13525 h 775433"/>
                <a:gd name="connsiteX1" fmla="*/ 14344 w 1759587"/>
                <a:gd name="connsiteY1" fmla="*/ 765155 h 775433"/>
                <a:gd name="connsiteX2" fmla="*/ 1749260 w 1759587"/>
                <a:gd name="connsiteY2" fmla="*/ 765155 h 775433"/>
                <a:gd name="connsiteX3" fmla="*/ 1749260 w 1759587"/>
                <a:gd name="connsiteY3" fmla="*/ 13525 h 775433"/>
                <a:gd name="connsiteX4" fmla="*/ 14727 w 1759587"/>
                <a:gd name="connsiteY4" fmla="*/ 13525 h 775433"/>
                <a:gd name="connsiteX5" fmla="*/ 14344 w 1759587"/>
                <a:gd name="connsiteY5" fmla="*/ 13525 h 77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9587" h="775433">
                  <a:moveTo>
                    <a:pt x="14344" y="13525"/>
                  </a:moveTo>
                  <a:lnTo>
                    <a:pt x="14344" y="765155"/>
                  </a:lnTo>
                  <a:lnTo>
                    <a:pt x="1749260" y="765155"/>
                  </a:lnTo>
                  <a:lnTo>
                    <a:pt x="1749260" y="13525"/>
                  </a:lnTo>
                  <a:lnTo>
                    <a:pt x="14727" y="13525"/>
                  </a:lnTo>
                  <a:lnTo>
                    <a:pt x="14344" y="13525"/>
                  </a:lnTo>
                  <a:close/>
                </a:path>
              </a:pathLst>
            </a:custGeom>
            <a:solidFill>
              <a:srgbClr val="042B40"/>
            </a:solidFill>
            <a:ln w="9525" cap="flat">
              <a:noFill/>
              <a:prstDash val="solid"/>
              <a:miter/>
            </a:ln>
          </p:spPr>
          <p:txBody>
            <a:bodyPr rtlCol="0" anchor="ctr"/>
            <a:lstStyle/>
            <a:p>
              <a:endParaRPr lang="tr-TR"/>
            </a:p>
          </p:txBody>
        </p:sp>
        <p:sp>
          <p:nvSpPr>
            <p:cNvPr id="69" name="Serbest Form: Şekil 68">
              <a:extLst>
                <a:ext uri="{FF2B5EF4-FFF2-40B4-BE49-F238E27FC236}">
                  <a16:creationId xmlns:a16="http://schemas.microsoft.com/office/drawing/2014/main" id="{5D0C8E7B-E55A-4B5B-8E95-844099D35171}"/>
                </a:ext>
              </a:extLst>
            </p:cNvPr>
            <p:cNvSpPr/>
            <p:nvPr/>
          </p:nvSpPr>
          <p:spPr>
            <a:xfrm>
              <a:off x="7898827" y="3328176"/>
              <a:ext cx="860668" cy="775433"/>
            </a:xfrm>
            <a:custGeom>
              <a:avLst/>
              <a:gdLst>
                <a:gd name="connsiteX0" fmla="*/ 14344 w 860667"/>
                <a:gd name="connsiteY0" fmla="*/ 13525 h 775433"/>
                <a:gd name="connsiteX1" fmla="*/ 861242 w 860667"/>
                <a:gd name="connsiteY1" fmla="*/ 13525 h 775433"/>
                <a:gd name="connsiteX2" fmla="*/ 861242 w 860667"/>
                <a:gd name="connsiteY2" fmla="*/ 765154 h 775433"/>
                <a:gd name="connsiteX3" fmla="*/ 14344 w 860667"/>
                <a:gd name="connsiteY3" fmla="*/ 765154 h 775433"/>
              </a:gdLst>
              <a:ahLst/>
              <a:cxnLst>
                <a:cxn ang="0">
                  <a:pos x="connsiteX0" y="connsiteY0"/>
                </a:cxn>
                <a:cxn ang="0">
                  <a:pos x="connsiteX1" y="connsiteY1"/>
                </a:cxn>
                <a:cxn ang="0">
                  <a:pos x="connsiteX2" y="connsiteY2"/>
                </a:cxn>
                <a:cxn ang="0">
                  <a:pos x="connsiteX3" y="connsiteY3"/>
                </a:cxn>
              </a:cxnLst>
              <a:rect l="l" t="t" r="r" b="b"/>
              <a:pathLst>
                <a:path w="860667" h="775433">
                  <a:moveTo>
                    <a:pt x="14344" y="13525"/>
                  </a:moveTo>
                  <a:lnTo>
                    <a:pt x="861242" y="13525"/>
                  </a:lnTo>
                  <a:lnTo>
                    <a:pt x="861242" y="765154"/>
                  </a:lnTo>
                  <a:lnTo>
                    <a:pt x="14344" y="765154"/>
                  </a:lnTo>
                  <a:close/>
                </a:path>
              </a:pathLst>
            </a:custGeom>
            <a:solidFill>
              <a:srgbClr val="C5E3E6"/>
            </a:solidFill>
            <a:ln w="9525" cap="flat">
              <a:noFill/>
              <a:prstDash val="solid"/>
              <a:miter/>
            </a:ln>
          </p:spPr>
          <p:txBody>
            <a:bodyPr rtlCol="0" anchor="ctr"/>
            <a:lstStyle/>
            <a:p>
              <a:endParaRPr lang="tr-TR"/>
            </a:p>
          </p:txBody>
        </p:sp>
        <p:sp>
          <p:nvSpPr>
            <p:cNvPr id="70" name="Serbest Form: Şekil 69">
              <a:extLst>
                <a:ext uri="{FF2B5EF4-FFF2-40B4-BE49-F238E27FC236}">
                  <a16:creationId xmlns:a16="http://schemas.microsoft.com/office/drawing/2014/main" id="{95B24FC9-BB6C-4AD0-9ACF-F09B3E25AB18}"/>
                </a:ext>
              </a:extLst>
            </p:cNvPr>
            <p:cNvSpPr/>
            <p:nvPr/>
          </p:nvSpPr>
          <p:spPr>
            <a:xfrm>
              <a:off x="7011191" y="2577629"/>
              <a:ext cx="1759588" cy="775433"/>
            </a:xfrm>
            <a:custGeom>
              <a:avLst/>
              <a:gdLst>
                <a:gd name="connsiteX0" fmla="*/ 14344 w 1759587"/>
                <a:gd name="connsiteY0" fmla="*/ 13525 h 775433"/>
                <a:gd name="connsiteX1" fmla="*/ 1749069 w 1759587"/>
                <a:gd name="connsiteY1" fmla="*/ 13525 h 775433"/>
                <a:gd name="connsiteX2" fmla="*/ 1749069 w 1759587"/>
                <a:gd name="connsiteY2" fmla="*/ 764072 h 775433"/>
                <a:gd name="connsiteX3" fmla="*/ 14344 w 1759587"/>
                <a:gd name="connsiteY3" fmla="*/ 764072 h 775433"/>
              </a:gdLst>
              <a:ahLst/>
              <a:cxnLst>
                <a:cxn ang="0">
                  <a:pos x="connsiteX0" y="connsiteY0"/>
                </a:cxn>
                <a:cxn ang="0">
                  <a:pos x="connsiteX1" y="connsiteY1"/>
                </a:cxn>
                <a:cxn ang="0">
                  <a:pos x="connsiteX2" y="connsiteY2"/>
                </a:cxn>
                <a:cxn ang="0">
                  <a:pos x="connsiteX3" y="connsiteY3"/>
                </a:cxn>
              </a:cxnLst>
              <a:rect l="l" t="t" r="r" b="b"/>
              <a:pathLst>
                <a:path w="1759587" h="775433">
                  <a:moveTo>
                    <a:pt x="14344" y="13525"/>
                  </a:moveTo>
                  <a:lnTo>
                    <a:pt x="1749069" y="13525"/>
                  </a:lnTo>
                  <a:lnTo>
                    <a:pt x="1749069" y="764072"/>
                  </a:lnTo>
                  <a:lnTo>
                    <a:pt x="14344" y="764072"/>
                  </a:lnTo>
                  <a:close/>
                </a:path>
              </a:pathLst>
            </a:custGeom>
            <a:solidFill>
              <a:srgbClr val="0D223A"/>
            </a:solidFill>
            <a:ln w="9525" cap="flat">
              <a:noFill/>
              <a:prstDash val="solid"/>
              <a:miter/>
            </a:ln>
          </p:spPr>
          <p:txBody>
            <a:bodyPr rtlCol="0" anchor="ctr"/>
            <a:lstStyle/>
            <a:p>
              <a:endParaRPr lang="tr-TR"/>
            </a:p>
          </p:txBody>
        </p:sp>
        <p:sp>
          <p:nvSpPr>
            <p:cNvPr id="71" name="Serbest Form: Şekil 70">
              <a:extLst>
                <a:ext uri="{FF2B5EF4-FFF2-40B4-BE49-F238E27FC236}">
                  <a16:creationId xmlns:a16="http://schemas.microsoft.com/office/drawing/2014/main" id="{B318476B-52A0-4CD8-A56C-DA0F161E2486}"/>
                </a:ext>
              </a:extLst>
            </p:cNvPr>
            <p:cNvSpPr/>
            <p:nvPr/>
          </p:nvSpPr>
          <p:spPr>
            <a:xfrm>
              <a:off x="7899018" y="2577629"/>
              <a:ext cx="860668" cy="775433"/>
            </a:xfrm>
            <a:custGeom>
              <a:avLst/>
              <a:gdLst>
                <a:gd name="connsiteX0" fmla="*/ 14344 w 860667"/>
                <a:gd name="connsiteY0" fmla="*/ 13525 h 775433"/>
                <a:gd name="connsiteX1" fmla="*/ 861242 w 860667"/>
                <a:gd name="connsiteY1" fmla="*/ 13525 h 775433"/>
                <a:gd name="connsiteX2" fmla="*/ 861242 w 860667"/>
                <a:gd name="connsiteY2" fmla="*/ 764072 h 775433"/>
                <a:gd name="connsiteX3" fmla="*/ 14344 w 860667"/>
                <a:gd name="connsiteY3" fmla="*/ 764072 h 775433"/>
              </a:gdLst>
              <a:ahLst/>
              <a:cxnLst>
                <a:cxn ang="0">
                  <a:pos x="connsiteX0" y="connsiteY0"/>
                </a:cxn>
                <a:cxn ang="0">
                  <a:pos x="connsiteX1" y="connsiteY1"/>
                </a:cxn>
                <a:cxn ang="0">
                  <a:pos x="connsiteX2" y="connsiteY2"/>
                </a:cxn>
                <a:cxn ang="0">
                  <a:pos x="connsiteX3" y="connsiteY3"/>
                </a:cxn>
              </a:cxnLst>
              <a:rect l="l" t="t" r="r" b="b"/>
              <a:pathLst>
                <a:path w="860667" h="775433">
                  <a:moveTo>
                    <a:pt x="14344" y="13525"/>
                  </a:moveTo>
                  <a:lnTo>
                    <a:pt x="861242" y="13525"/>
                  </a:lnTo>
                  <a:lnTo>
                    <a:pt x="861242" y="764072"/>
                  </a:lnTo>
                  <a:lnTo>
                    <a:pt x="14344" y="764072"/>
                  </a:lnTo>
                  <a:close/>
                </a:path>
              </a:pathLst>
            </a:custGeom>
            <a:solidFill>
              <a:srgbClr val="A9E8EA"/>
            </a:solidFill>
            <a:ln w="9525" cap="flat">
              <a:noFill/>
              <a:prstDash val="solid"/>
              <a:miter/>
            </a:ln>
          </p:spPr>
          <p:txBody>
            <a:bodyPr rtlCol="0" anchor="ctr"/>
            <a:lstStyle/>
            <a:p>
              <a:endParaRPr lang="tr-TR"/>
            </a:p>
          </p:txBody>
        </p:sp>
        <p:sp>
          <p:nvSpPr>
            <p:cNvPr id="72" name="Serbest Form: Şekil 71">
              <a:extLst>
                <a:ext uri="{FF2B5EF4-FFF2-40B4-BE49-F238E27FC236}">
                  <a16:creationId xmlns:a16="http://schemas.microsoft.com/office/drawing/2014/main" id="{5A89FB9B-ED21-464C-8089-D3013ECF7916}"/>
                </a:ext>
              </a:extLst>
            </p:cNvPr>
            <p:cNvSpPr/>
            <p:nvPr/>
          </p:nvSpPr>
          <p:spPr>
            <a:xfrm>
              <a:off x="-8034" y="1819868"/>
              <a:ext cx="7038351" cy="775433"/>
            </a:xfrm>
            <a:custGeom>
              <a:avLst/>
              <a:gdLst>
                <a:gd name="connsiteX0" fmla="*/ 14344 w 7038351"/>
                <a:gd name="connsiteY0" fmla="*/ 13525 h 775433"/>
                <a:gd name="connsiteX1" fmla="*/ 7033570 w 7038351"/>
                <a:gd name="connsiteY1" fmla="*/ 13525 h 775433"/>
                <a:gd name="connsiteX2" fmla="*/ 7033570 w 7038351"/>
                <a:gd name="connsiteY2" fmla="*/ 771286 h 775433"/>
                <a:gd name="connsiteX3" fmla="*/ 14344 w 7038351"/>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7038351" h="775433">
                  <a:moveTo>
                    <a:pt x="14344" y="13525"/>
                  </a:moveTo>
                  <a:lnTo>
                    <a:pt x="7033570" y="13525"/>
                  </a:lnTo>
                  <a:lnTo>
                    <a:pt x="7033570" y="771286"/>
                  </a:lnTo>
                  <a:lnTo>
                    <a:pt x="14344" y="771286"/>
                  </a:lnTo>
                  <a:close/>
                </a:path>
              </a:pathLst>
            </a:custGeom>
            <a:solidFill>
              <a:srgbClr val="053F59"/>
            </a:solidFill>
            <a:ln w="9525" cap="flat">
              <a:noFill/>
              <a:prstDash val="solid"/>
              <a:miter/>
            </a:ln>
          </p:spPr>
          <p:txBody>
            <a:bodyPr rtlCol="0" anchor="ctr"/>
            <a:lstStyle/>
            <a:p>
              <a:endParaRPr lang="tr-TR"/>
            </a:p>
          </p:txBody>
        </p:sp>
        <p:sp>
          <p:nvSpPr>
            <p:cNvPr id="73" name="Serbest Form: Şekil 72">
              <a:extLst>
                <a:ext uri="{FF2B5EF4-FFF2-40B4-BE49-F238E27FC236}">
                  <a16:creationId xmlns:a16="http://schemas.microsoft.com/office/drawing/2014/main" id="{D2F21A7F-8BB6-4ADB-A37C-ED081C468938}"/>
                </a:ext>
              </a:extLst>
            </p:cNvPr>
            <p:cNvSpPr/>
            <p:nvPr/>
          </p:nvSpPr>
          <p:spPr>
            <a:xfrm>
              <a:off x="928564" y="1819868"/>
              <a:ext cx="6101179" cy="775433"/>
            </a:xfrm>
            <a:custGeom>
              <a:avLst/>
              <a:gdLst>
                <a:gd name="connsiteX0" fmla="*/ 14344 w 6101179"/>
                <a:gd name="connsiteY0" fmla="*/ 13525 h 775433"/>
                <a:gd name="connsiteX1" fmla="*/ 6097163 w 6101179"/>
                <a:gd name="connsiteY1" fmla="*/ 13525 h 775433"/>
                <a:gd name="connsiteX2" fmla="*/ 6097163 w 6101179"/>
                <a:gd name="connsiteY2" fmla="*/ 771286 h 775433"/>
                <a:gd name="connsiteX3" fmla="*/ 14344 w 6101179"/>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6101179" h="775433">
                  <a:moveTo>
                    <a:pt x="14344" y="13525"/>
                  </a:moveTo>
                  <a:lnTo>
                    <a:pt x="6097163" y="13525"/>
                  </a:lnTo>
                  <a:lnTo>
                    <a:pt x="6097163" y="771286"/>
                  </a:lnTo>
                  <a:lnTo>
                    <a:pt x="14344" y="771286"/>
                  </a:lnTo>
                  <a:close/>
                </a:path>
              </a:pathLst>
            </a:custGeom>
            <a:solidFill>
              <a:srgbClr val="072845"/>
            </a:solidFill>
            <a:ln w="9525" cap="flat">
              <a:noFill/>
              <a:prstDash val="solid"/>
              <a:miter/>
            </a:ln>
          </p:spPr>
          <p:txBody>
            <a:bodyPr rtlCol="0" anchor="ctr"/>
            <a:lstStyle/>
            <a:p>
              <a:endParaRPr lang="tr-TR"/>
            </a:p>
          </p:txBody>
        </p:sp>
        <p:sp>
          <p:nvSpPr>
            <p:cNvPr id="74" name="Serbest Form: Şekil 73">
              <a:extLst>
                <a:ext uri="{FF2B5EF4-FFF2-40B4-BE49-F238E27FC236}">
                  <a16:creationId xmlns:a16="http://schemas.microsoft.com/office/drawing/2014/main" id="{0E2B2144-1F15-4EAE-B693-367F47203E6F}"/>
                </a:ext>
              </a:extLst>
            </p:cNvPr>
            <p:cNvSpPr/>
            <p:nvPr/>
          </p:nvSpPr>
          <p:spPr>
            <a:xfrm>
              <a:off x="1833030" y="1819868"/>
              <a:ext cx="5202260" cy="775433"/>
            </a:xfrm>
            <a:custGeom>
              <a:avLst/>
              <a:gdLst>
                <a:gd name="connsiteX0" fmla="*/ 14344 w 5202259"/>
                <a:gd name="connsiteY0" fmla="*/ 13525 h 775433"/>
                <a:gd name="connsiteX1" fmla="*/ 5192505 w 5202259"/>
                <a:gd name="connsiteY1" fmla="*/ 13525 h 775433"/>
                <a:gd name="connsiteX2" fmla="*/ 5192505 w 5202259"/>
                <a:gd name="connsiteY2" fmla="*/ 771286 h 775433"/>
                <a:gd name="connsiteX3" fmla="*/ 14344 w 5202259"/>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5202259" h="775433">
                  <a:moveTo>
                    <a:pt x="14344" y="13525"/>
                  </a:moveTo>
                  <a:lnTo>
                    <a:pt x="5192505" y="13525"/>
                  </a:lnTo>
                  <a:lnTo>
                    <a:pt x="5192505" y="771286"/>
                  </a:lnTo>
                  <a:lnTo>
                    <a:pt x="14344" y="771286"/>
                  </a:lnTo>
                  <a:close/>
                </a:path>
              </a:pathLst>
            </a:custGeom>
            <a:solidFill>
              <a:srgbClr val="022038"/>
            </a:solidFill>
            <a:ln w="9525" cap="flat">
              <a:noFill/>
              <a:prstDash val="solid"/>
              <a:miter/>
            </a:ln>
          </p:spPr>
          <p:txBody>
            <a:bodyPr rtlCol="0" anchor="ctr"/>
            <a:lstStyle/>
            <a:p>
              <a:endParaRPr lang="tr-TR"/>
            </a:p>
          </p:txBody>
        </p:sp>
        <p:sp>
          <p:nvSpPr>
            <p:cNvPr id="75" name="Serbest Form: Şekil 74">
              <a:extLst>
                <a:ext uri="{FF2B5EF4-FFF2-40B4-BE49-F238E27FC236}">
                  <a16:creationId xmlns:a16="http://schemas.microsoft.com/office/drawing/2014/main" id="{0A3E5623-E7B2-40D3-BA68-64E137DF9DFE}"/>
                </a:ext>
              </a:extLst>
            </p:cNvPr>
            <p:cNvSpPr/>
            <p:nvPr/>
          </p:nvSpPr>
          <p:spPr>
            <a:xfrm>
              <a:off x="2707087" y="1819868"/>
              <a:ext cx="4322466" cy="775433"/>
            </a:xfrm>
            <a:custGeom>
              <a:avLst/>
              <a:gdLst>
                <a:gd name="connsiteX0" fmla="*/ 14344 w 4322465"/>
                <a:gd name="connsiteY0" fmla="*/ 13525 h 775433"/>
                <a:gd name="connsiteX1" fmla="*/ 4318449 w 4322465"/>
                <a:gd name="connsiteY1" fmla="*/ 13525 h 775433"/>
                <a:gd name="connsiteX2" fmla="*/ 4318449 w 4322465"/>
                <a:gd name="connsiteY2" fmla="*/ 771286 h 775433"/>
                <a:gd name="connsiteX3" fmla="*/ 14344 w 4322465"/>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4322465" h="775433">
                  <a:moveTo>
                    <a:pt x="14344" y="13525"/>
                  </a:moveTo>
                  <a:lnTo>
                    <a:pt x="4318449" y="13525"/>
                  </a:lnTo>
                  <a:lnTo>
                    <a:pt x="4318449" y="771286"/>
                  </a:lnTo>
                  <a:lnTo>
                    <a:pt x="14344" y="771286"/>
                  </a:lnTo>
                  <a:close/>
                </a:path>
              </a:pathLst>
            </a:custGeom>
            <a:solidFill>
              <a:srgbClr val="07293A"/>
            </a:solidFill>
            <a:ln w="9525" cap="flat">
              <a:noFill/>
              <a:prstDash val="solid"/>
              <a:miter/>
            </a:ln>
          </p:spPr>
          <p:txBody>
            <a:bodyPr rtlCol="0" anchor="ctr"/>
            <a:lstStyle/>
            <a:p>
              <a:endParaRPr lang="tr-TR"/>
            </a:p>
          </p:txBody>
        </p:sp>
        <p:sp>
          <p:nvSpPr>
            <p:cNvPr id="76" name="Serbest Form: Şekil 75">
              <a:extLst>
                <a:ext uri="{FF2B5EF4-FFF2-40B4-BE49-F238E27FC236}">
                  <a16:creationId xmlns:a16="http://schemas.microsoft.com/office/drawing/2014/main" id="{FCAD7E6B-B6CA-4052-B5D4-941A0909F7FB}"/>
                </a:ext>
              </a:extLst>
            </p:cNvPr>
            <p:cNvSpPr/>
            <p:nvPr/>
          </p:nvSpPr>
          <p:spPr>
            <a:xfrm>
              <a:off x="3567181" y="1819868"/>
              <a:ext cx="3461798" cy="775433"/>
            </a:xfrm>
            <a:custGeom>
              <a:avLst/>
              <a:gdLst>
                <a:gd name="connsiteX0" fmla="*/ 14344 w 3461797"/>
                <a:gd name="connsiteY0" fmla="*/ 13525 h 775433"/>
                <a:gd name="connsiteX1" fmla="*/ 3458355 w 3461797"/>
                <a:gd name="connsiteY1" fmla="*/ 13525 h 775433"/>
                <a:gd name="connsiteX2" fmla="*/ 3458355 w 3461797"/>
                <a:gd name="connsiteY2" fmla="*/ 771286 h 775433"/>
                <a:gd name="connsiteX3" fmla="*/ 14344 w 3461797"/>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3461797" h="775433">
                  <a:moveTo>
                    <a:pt x="14344" y="13525"/>
                  </a:moveTo>
                  <a:lnTo>
                    <a:pt x="3458355" y="13525"/>
                  </a:lnTo>
                  <a:lnTo>
                    <a:pt x="3458355" y="771286"/>
                  </a:lnTo>
                  <a:lnTo>
                    <a:pt x="14344" y="771286"/>
                  </a:lnTo>
                  <a:close/>
                </a:path>
              </a:pathLst>
            </a:custGeom>
            <a:solidFill>
              <a:srgbClr val="053049"/>
            </a:solidFill>
            <a:ln w="9525" cap="flat">
              <a:noFill/>
              <a:prstDash val="solid"/>
              <a:miter/>
            </a:ln>
          </p:spPr>
          <p:txBody>
            <a:bodyPr rtlCol="0" anchor="ctr"/>
            <a:lstStyle/>
            <a:p>
              <a:endParaRPr lang="tr-TR"/>
            </a:p>
          </p:txBody>
        </p:sp>
        <p:sp>
          <p:nvSpPr>
            <p:cNvPr id="77" name="Serbest Form: Şekil 76">
              <a:extLst>
                <a:ext uri="{FF2B5EF4-FFF2-40B4-BE49-F238E27FC236}">
                  <a16:creationId xmlns:a16="http://schemas.microsoft.com/office/drawing/2014/main" id="{C09CF9A4-6F89-4EA0-8568-30C98D7FE132}"/>
                </a:ext>
              </a:extLst>
            </p:cNvPr>
            <p:cNvSpPr/>
            <p:nvPr/>
          </p:nvSpPr>
          <p:spPr>
            <a:xfrm>
              <a:off x="4420198" y="1819868"/>
              <a:ext cx="2601130" cy="775433"/>
            </a:xfrm>
            <a:custGeom>
              <a:avLst/>
              <a:gdLst>
                <a:gd name="connsiteX0" fmla="*/ 14344 w 2601129"/>
                <a:gd name="connsiteY0" fmla="*/ 13525 h 775433"/>
                <a:gd name="connsiteX1" fmla="*/ 2605337 w 2601129"/>
                <a:gd name="connsiteY1" fmla="*/ 13525 h 775433"/>
                <a:gd name="connsiteX2" fmla="*/ 2605337 w 2601129"/>
                <a:gd name="connsiteY2" fmla="*/ 771286 h 775433"/>
                <a:gd name="connsiteX3" fmla="*/ 14344 w 2601129"/>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2601129" h="775433">
                  <a:moveTo>
                    <a:pt x="14344" y="13525"/>
                  </a:moveTo>
                  <a:lnTo>
                    <a:pt x="2605337" y="13525"/>
                  </a:lnTo>
                  <a:lnTo>
                    <a:pt x="2605337" y="771286"/>
                  </a:lnTo>
                  <a:lnTo>
                    <a:pt x="14344" y="771286"/>
                  </a:lnTo>
                  <a:close/>
                </a:path>
              </a:pathLst>
            </a:custGeom>
            <a:solidFill>
              <a:srgbClr val="012532"/>
            </a:solidFill>
            <a:ln w="9525" cap="flat">
              <a:noFill/>
              <a:prstDash val="solid"/>
              <a:miter/>
            </a:ln>
          </p:spPr>
          <p:txBody>
            <a:bodyPr rtlCol="0" anchor="ctr"/>
            <a:lstStyle/>
            <a:p>
              <a:endParaRPr lang="tr-TR"/>
            </a:p>
          </p:txBody>
        </p:sp>
        <p:sp>
          <p:nvSpPr>
            <p:cNvPr id="78" name="Serbest Form: Şekil 77">
              <a:extLst>
                <a:ext uri="{FF2B5EF4-FFF2-40B4-BE49-F238E27FC236}">
                  <a16:creationId xmlns:a16="http://schemas.microsoft.com/office/drawing/2014/main" id="{6891E284-FBC5-4006-B42C-75791E4BBD80}"/>
                </a:ext>
              </a:extLst>
            </p:cNvPr>
            <p:cNvSpPr/>
            <p:nvPr/>
          </p:nvSpPr>
          <p:spPr>
            <a:xfrm>
              <a:off x="5276467" y="1819868"/>
              <a:ext cx="1759588" cy="775433"/>
            </a:xfrm>
            <a:custGeom>
              <a:avLst/>
              <a:gdLst>
                <a:gd name="connsiteX0" fmla="*/ 14345 w 1759587"/>
                <a:gd name="connsiteY0" fmla="*/ 13525 h 775433"/>
                <a:gd name="connsiteX1" fmla="*/ 1749069 w 1759587"/>
                <a:gd name="connsiteY1" fmla="*/ 13525 h 775433"/>
                <a:gd name="connsiteX2" fmla="*/ 1749069 w 1759587"/>
                <a:gd name="connsiteY2" fmla="*/ 771286 h 775433"/>
                <a:gd name="connsiteX3" fmla="*/ 14345 w 1759587"/>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1759587" h="775433">
                  <a:moveTo>
                    <a:pt x="14345" y="13525"/>
                  </a:moveTo>
                  <a:lnTo>
                    <a:pt x="1749069" y="13525"/>
                  </a:lnTo>
                  <a:lnTo>
                    <a:pt x="1749069" y="771286"/>
                  </a:lnTo>
                  <a:lnTo>
                    <a:pt x="14345" y="771286"/>
                  </a:lnTo>
                  <a:close/>
                </a:path>
              </a:pathLst>
            </a:custGeom>
            <a:solidFill>
              <a:srgbClr val="0C334B"/>
            </a:solidFill>
            <a:ln w="9525" cap="flat">
              <a:noFill/>
              <a:prstDash val="solid"/>
              <a:miter/>
            </a:ln>
          </p:spPr>
          <p:txBody>
            <a:bodyPr rtlCol="0" anchor="ctr"/>
            <a:lstStyle/>
            <a:p>
              <a:endParaRPr lang="tr-TR"/>
            </a:p>
          </p:txBody>
        </p:sp>
        <p:sp>
          <p:nvSpPr>
            <p:cNvPr id="79" name="Serbest Form: Şekil 78">
              <a:extLst>
                <a:ext uri="{FF2B5EF4-FFF2-40B4-BE49-F238E27FC236}">
                  <a16:creationId xmlns:a16="http://schemas.microsoft.com/office/drawing/2014/main" id="{1F31F4F4-14C8-4D3D-99D7-46E50AE0E038}"/>
                </a:ext>
              </a:extLst>
            </p:cNvPr>
            <p:cNvSpPr/>
            <p:nvPr/>
          </p:nvSpPr>
          <p:spPr>
            <a:xfrm>
              <a:off x="6164485" y="1819868"/>
              <a:ext cx="860668" cy="775433"/>
            </a:xfrm>
            <a:custGeom>
              <a:avLst/>
              <a:gdLst>
                <a:gd name="connsiteX0" fmla="*/ 14344 w 860667"/>
                <a:gd name="connsiteY0" fmla="*/ 13525 h 775433"/>
                <a:gd name="connsiteX1" fmla="*/ 861242 w 860667"/>
                <a:gd name="connsiteY1" fmla="*/ 13525 h 775433"/>
                <a:gd name="connsiteX2" fmla="*/ 861242 w 860667"/>
                <a:gd name="connsiteY2" fmla="*/ 771286 h 775433"/>
                <a:gd name="connsiteX3" fmla="*/ 14344 w 860667"/>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860667" h="775433">
                  <a:moveTo>
                    <a:pt x="14344" y="13525"/>
                  </a:moveTo>
                  <a:lnTo>
                    <a:pt x="861242" y="13525"/>
                  </a:lnTo>
                  <a:lnTo>
                    <a:pt x="861242" y="771286"/>
                  </a:lnTo>
                  <a:lnTo>
                    <a:pt x="14344" y="771286"/>
                  </a:lnTo>
                  <a:close/>
                </a:path>
              </a:pathLst>
            </a:custGeom>
            <a:solidFill>
              <a:srgbClr val="0A425B"/>
            </a:solidFill>
            <a:ln w="9525" cap="flat">
              <a:noFill/>
              <a:prstDash val="solid"/>
              <a:miter/>
            </a:ln>
          </p:spPr>
          <p:txBody>
            <a:bodyPr rtlCol="0" anchor="ctr"/>
            <a:lstStyle/>
            <a:p>
              <a:endParaRPr lang="tr-TR"/>
            </a:p>
          </p:txBody>
        </p:sp>
        <p:sp>
          <p:nvSpPr>
            <p:cNvPr id="80" name="Serbest Form: Şekil 79">
              <a:extLst>
                <a:ext uri="{FF2B5EF4-FFF2-40B4-BE49-F238E27FC236}">
                  <a16:creationId xmlns:a16="http://schemas.microsoft.com/office/drawing/2014/main" id="{4C008548-1848-4325-9D07-68E04623C531}"/>
                </a:ext>
              </a:extLst>
            </p:cNvPr>
            <p:cNvSpPr/>
            <p:nvPr/>
          </p:nvSpPr>
          <p:spPr>
            <a:xfrm>
              <a:off x="7011191" y="1819688"/>
              <a:ext cx="1759588" cy="775433"/>
            </a:xfrm>
            <a:custGeom>
              <a:avLst/>
              <a:gdLst>
                <a:gd name="connsiteX0" fmla="*/ 14344 w 1759587"/>
                <a:gd name="connsiteY0" fmla="*/ 13525 h 775433"/>
                <a:gd name="connsiteX1" fmla="*/ 1749069 w 1759587"/>
                <a:gd name="connsiteY1" fmla="*/ 13525 h 775433"/>
                <a:gd name="connsiteX2" fmla="*/ 1749069 w 1759587"/>
                <a:gd name="connsiteY2" fmla="*/ 771286 h 775433"/>
                <a:gd name="connsiteX3" fmla="*/ 14344 w 1759587"/>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1759587" h="775433">
                  <a:moveTo>
                    <a:pt x="14344" y="13525"/>
                  </a:moveTo>
                  <a:lnTo>
                    <a:pt x="1749069" y="13525"/>
                  </a:lnTo>
                  <a:lnTo>
                    <a:pt x="1749069" y="771286"/>
                  </a:lnTo>
                  <a:lnTo>
                    <a:pt x="14344" y="771286"/>
                  </a:lnTo>
                  <a:close/>
                </a:path>
              </a:pathLst>
            </a:custGeom>
            <a:solidFill>
              <a:srgbClr val="75D1DB"/>
            </a:solidFill>
            <a:ln w="9525" cap="flat">
              <a:noFill/>
              <a:prstDash val="solid"/>
              <a:miter/>
            </a:ln>
          </p:spPr>
          <p:txBody>
            <a:bodyPr rtlCol="0" anchor="ctr"/>
            <a:lstStyle/>
            <a:p>
              <a:endParaRPr lang="tr-TR"/>
            </a:p>
          </p:txBody>
        </p:sp>
        <p:sp>
          <p:nvSpPr>
            <p:cNvPr id="81" name="Serbest Form: Şekil 80">
              <a:extLst>
                <a:ext uri="{FF2B5EF4-FFF2-40B4-BE49-F238E27FC236}">
                  <a16:creationId xmlns:a16="http://schemas.microsoft.com/office/drawing/2014/main" id="{6305FFD4-1801-4291-BA1F-A04724E3E983}"/>
                </a:ext>
              </a:extLst>
            </p:cNvPr>
            <p:cNvSpPr/>
            <p:nvPr/>
          </p:nvSpPr>
          <p:spPr>
            <a:xfrm>
              <a:off x="7899018" y="1819688"/>
              <a:ext cx="860668" cy="775433"/>
            </a:xfrm>
            <a:custGeom>
              <a:avLst/>
              <a:gdLst>
                <a:gd name="connsiteX0" fmla="*/ 14344 w 860667"/>
                <a:gd name="connsiteY0" fmla="*/ 13525 h 775433"/>
                <a:gd name="connsiteX1" fmla="*/ 861242 w 860667"/>
                <a:gd name="connsiteY1" fmla="*/ 13525 h 775433"/>
                <a:gd name="connsiteX2" fmla="*/ 861242 w 860667"/>
                <a:gd name="connsiteY2" fmla="*/ 771286 h 775433"/>
                <a:gd name="connsiteX3" fmla="*/ 14344 w 860667"/>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860667" h="775433">
                  <a:moveTo>
                    <a:pt x="14344" y="13525"/>
                  </a:moveTo>
                  <a:lnTo>
                    <a:pt x="861242" y="13525"/>
                  </a:lnTo>
                  <a:lnTo>
                    <a:pt x="861242" y="771286"/>
                  </a:lnTo>
                  <a:lnTo>
                    <a:pt x="14344" y="771286"/>
                  </a:lnTo>
                  <a:close/>
                </a:path>
              </a:pathLst>
            </a:custGeom>
            <a:solidFill>
              <a:srgbClr val="1EB7C5"/>
            </a:solidFill>
            <a:ln w="9525" cap="flat">
              <a:noFill/>
              <a:prstDash val="solid"/>
              <a:miter/>
            </a:ln>
          </p:spPr>
          <p:txBody>
            <a:bodyPr rtlCol="0" anchor="ctr"/>
            <a:lstStyle/>
            <a:p>
              <a:endParaRPr lang="tr-TR"/>
            </a:p>
          </p:txBody>
        </p:sp>
        <p:sp>
          <p:nvSpPr>
            <p:cNvPr id="82" name="Serbest Form: Şekil 81">
              <a:extLst>
                <a:ext uri="{FF2B5EF4-FFF2-40B4-BE49-F238E27FC236}">
                  <a16:creationId xmlns:a16="http://schemas.microsoft.com/office/drawing/2014/main" id="{F1F94CFD-6702-4440-9F4D-D6C7329DDD4A}"/>
                </a:ext>
              </a:extLst>
            </p:cNvPr>
            <p:cNvSpPr/>
            <p:nvPr/>
          </p:nvSpPr>
          <p:spPr>
            <a:xfrm>
              <a:off x="2705556" y="1062107"/>
              <a:ext cx="4322466" cy="775433"/>
            </a:xfrm>
            <a:custGeom>
              <a:avLst/>
              <a:gdLst>
                <a:gd name="connsiteX0" fmla="*/ 14345 w 4322465"/>
                <a:gd name="connsiteY0" fmla="*/ 13525 h 775433"/>
                <a:gd name="connsiteX1" fmla="*/ 4318449 w 4322465"/>
                <a:gd name="connsiteY1" fmla="*/ 13525 h 775433"/>
                <a:gd name="connsiteX2" fmla="*/ 4318449 w 4322465"/>
                <a:gd name="connsiteY2" fmla="*/ 771286 h 775433"/>
                <a:gd name="connsiteX3" fmla="*/ 14345 w 4322465"/>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4322465" h="775433">
                  <a:moveTo>
                    <a:pt x="14345" y="13525"/>
                  </a:moveTo>
                  <a:lnTo>
                    <a:pt x="4318449" y="13525"/>
                  </a:lnTo>
                  <a:lnTo>
                    <a:pt x="4318449" y="771286"/>
                  </a:lnTo>
                  <a:lnTo>
                    <a:pt x="14345" y="771286"/>
                  </a:lnTo>
                  <a:close/>
                </a:path>
              </a:pathLst>
            </a:custGeom>
            <a:solidFill>
              <a:srgbClr val="CDEAEE"/>
            </a:solidFill>
            <a:ln w="9525" cap="flat">
              <a:noFill/>
              <a:prstDash val="solid"/>
              <a:miter/>
            </a:ln>
          </p:spPr>
          <p:txBody>
            <a:bodyPr rtlCol="0" anchor="ctr"/>
            <a:lstStyle/>
            <a:p>
              <a:endParaRPr lang="tr-TR"/>
            </a:p>
          </p:txBody>
        </p:sp>
        <p:sp>
          <p:nvSpPr>
            <p:cNvPr id="83" name="Serbest Form: Şekil 82">
              <a:extLst>
                <a:ext uri="{FF2B5EF4-FFF2-40B4-BE49-F238E27FC236}">
                  <a16:creationId xmlns:a16="http://schemas.microsoft.com/office/drawing/2014/main" id="{76045D76-9546-4F0E-958E-2ABC9B2E4EA8}"/>
                </a:ext>
              </a:extLst>
            </p:cNvPr>
            <p:cNvSpPr/>
            <p:nvPr/>
          </p:nvSpPr>
          <p:spPr>
            <a:xfrm>
              <a:off x="3565651" y="1062107"/>
              <a:ext cx="3461798" cy="775433"/>
            </a:xfrm>
            <a:custGeom>
              <a:avLst/>
              <a:gdLst>
                <a:gd name="connsiteX0" fmla="*/ 14344 w 3461797"/>
                <a:gd name="connsiteY0" fmla="*/ 13525 h 775433"/>
                <a:gd name="connsiteX1" fmla="*/ 3458355 w 3461797"/>
                <a:gd name="connsiteY1" fmla="*/ 13525 h 775433"/>
                <a:gd name="connsiteX2" fmla="*/ 3458355 w 3461797"/>
                <a:gd name="connsiteY2" fmla="*/ 771286 h 775433"/>
                <a:gd name="connsiteX3" fmla="*/ 14344 w 3461797"/>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3461797" h="775433">
                  <a:moveTo>
                    <a:pt x="14344" y="13525"/>
                  </a:moveTo>
                  <a:lnTo>
                    <a:pt x="3458355" y="13525"/>
                  </a:lnTo>
                  <a:lnTo>
                    <a:pt x="3458355" y="771286"/>
                  </a:lnTo>
                  <a:lnTo>
                    <a:pt x="14344" y="771286"/>
                  </a:lnTo>
                  <a:close/>
                </a:path>
              </a:pathLst>
            </a:custGeom>
            <a:solidFill>
              <a:srgbClr val="A3DEE3"/>
            </a:solidFill>
            <a:ln w="9525" cap="flat">
              <a:noFill/>
              <a:prstDash val="solid"/>
              <a:miter/>
            </a:ln>
          </p:spPr>
          <p:txBody>
            <a:bodyPr rtlCol="0" anchor="ctr"/>
            <a:lstStyle/>
            <a:p>
              <a:endParaRPr lang="tr-TR"/>
            </a:p>
          </p:txBody>
        </p:sp>
        <p:sp>
          <p:nvSpPr>
            <p:cNvPr id="84" name="Serbest Form: Şekil 83">
              <a:extLst>
                <a:ext uri="{FF2B5EF4-FFF2-40B4-BE49-F238E27FC236}">
                  <a16:creationId xmlns:a16="http://schemas.microsoft.com/office/drawing/2014/main" id="{B1F91449-9E31-496A-BD80-0DF7F5D44D43}"/>
                </a:ext>
              </a:extLst>
            </p:cNvPr>
            <p:cNvSpPr/>
            <p:nvPr/>
          </p:nvSpPr>
          <p:spPr>
            <a:xfrm>
              <a:off x="4418668" y="1062107"/>
              <a:ext cx="2601130" cy="775433"/>
            </a:xfrm>
            <a:custGeom>
              <a:avLst/>
              <a:gdLst>
                <a:gd name="connsiteX0" fmla="*/ 14344 w 2601129"/>
                <a:gd name="connsiteY0" fmla="*/ 13525 h 775433"/>
                <a:gd name="connsiteX1" fmla="*/ 2605338 w 2601129"/>
                <a:gd name="connsiteY1" fmla="*/ 13525 h 775433"/>
                <a:gd name="connsiteX2" fmla="*/ 2605338 w 2601129"/>
                <a:gd name="connsiteY2" fmla="*/ 771286 h 775433"/>
                <a:gd name="connsiteX3" fmla="*/ 14344 w 2601129"/>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2601129" h="775433">
                  <a:moveTo>
                    <a:pt x="14344" y="13525"/>
                  </a:moveTo>
                  <a:lnTo>
                    <a:pt x="2605338" y="13525"/>
                  </a:lnTo>
                  <a:lnTo>
                    <a:pt x="2605338" y="771286"/>
                  </a:lnTo>
                  <a:lnTo>
                    <a:pt x="14344" y="771286"/>
                  </a:lnTo>
                  <a:close/>
                </a:path>
              </a:pathLst>
            </a:custGeom>
            <a:solidFill>
              <a:srgbClr val="64C2CD"/>
            </a:solidFill>
            <a:ln w="9525" cap="flat">
              <a:noFill/>
              <a:prstDash val="solid"/>
              <a:miter/>
            </a:ln>
          </p:spPr>
          <p:txBody>
            <a:bodyPr rtlCol="0" anchor="ctr"/>
            <a:lstStyle/>
            <a:p>
              <a:endParaRPr lang="tr-TR"/>
            </a:p>
          </p:txBody>
        </p:sp>
        <p:sp>
          <p:nvSpPr>
            <p:cNvPr id="85" name="Serbest Form: Şekil 84">
              <a:extLst>
                <a:ext uri="{FF2B5EF4-FFF2-40B4-BE49-F238E27FC236}">
                  <a16:creationId xmlns:a16="http://schemas.microsoft.com/office/drawing/2014/main" id="{C41FE4D2-4775-4C8C-9B63-281A7DED043B}"/>
                </a:ext>
              </a:extLst>
            </p:cNvPr>
            <p:cNvSpPr/>
            <p:nvPr/>
          </p:nvSpPr>
          <p:spPr>
            <a:xfrm>
              <a:off x="5274937" y="1062107"/>
              <a:ext cx="1759588" cy="775433"/>
            </a:xfrm>
            <a:custGeom>
              <a:avLst/>
              <a:gdLst>
                <a:gd name="connsiteX0" fmla="*/ 14344 w 1759587"/>
                <a:gd name="connsiteY0" fmla="*/ 13525 h 775433"/>
                <a:gd name="connsiteX1" fmla="*/ 1749069 w 1759587"/>
                <a:gd name="connsiteY1" fmla="*/ 13525 h 775433"/>
                <a:gd name="connsiteX2" fmla="*/ 1749069 w 1759587"/>
                <a:gd name="connsiteY2" fmla="*/ 771286 h 775433"/>
                <a:gd name="connsiteX3" fmla="*/ 14344 w 1759587"/>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1759587" h="775433">
                  <a:moveTo>
                    <a:pt x="14344" y="13525"/>
                  </a:moveTo>
                  <a:lnTo>
                    <a:pt x="1749069" y="13525"/>
                  </a:lnTo>
                  <a:lnTo>
                    <a:pt x="1749069" y="771286"/>
                  </a:lnTo>
                  <a:lnTo>
                    <a:pt x="14344" y="771286"/>
                  </a:lnTo>
                  <a:close/>
                </a:path>
              </a:pathLst>
            </a:custGeom>
            <a:solidFill>
              <a:srgbClr val="75D1DB"/>
            </a:solidFill>
            <a:ln w="9525" cap="flat">
              <a:noFill/>
              <a:prstDash val="solid"/>
              <a:miter/>
            </a:ln>
          </p:spPr>
          <p:txBody>
            <a:bodyPr rtlCol="0" anchor="ctr"/>
            <a:lstStyle/>
            <a:p>
              <a:endParaRPr lang="tr-TR"/>
            </a:p>
          </p:txBody>
        </p:sp>
        <p:sp>
          <p:nvSpPr>
            <p:cNvPr id="86" name="Serbest Form: Şekil 85">
              <a:extLst>
                <a:ext uri="{FF2B5EF4-FFF2-40B4-BE49-F238E27FC236}">
                  <a16:creationId xmlns:a16="http://schemas.microsoft.com/office/drawing/2014/main" id="{423963F3-35D4-4C32-A733-B7554FB0CA2C}"/>
                </a:ext>
              </a:extLst>
            </p:cNvPr>
            <p:cNvSpPr/>
            <p:nvPr/>
          </p:nvSpPr>
          <p:spPr>
            <a:xfrm>
              <a:off x="6162764" y="1062107"/>
              <a:ext cx="860668" cy="775433"/>
            </a:xfrm>
            <a:custGeom>
              <a:avLst/>
              <a:gdLst>
                <a:gd name="connsiteX0" fmla="*/ 14344 w 860667"/>
                <a:gd name="connsiteY0" fmla="*/ 13525 h 775433"/>
                <a:gd name="connsiteX1" fmla="*/ 861242 w 860667"/>
                <a:gd name="connsiteY1" fmla="*/ 13525 h 775433"/>
                <a:gd name="connsiteX2" fmla="*/ 861242 w 860667"/>
                <a:gd name="connsiteY2" fmla="*/ 771286 h 775433"/>
                <a:gd name="connsiteX3" fmla="*/ 14344 w 860667"/>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860667" h="775433">
                  <a:moveTo>
                    <a:pt x="14344" y="13525"/>
                  </a:moveTo>
                  <a:lnTo>
                    <a:pt x="861242" y="13525"/>
                  </a:lnTo>
                  <a:lnTo>
                    <a:pt x="861242" y="771286"/>
                  </a:lnTo>
                  <a:lnTo>
                    <a:pt x="14344" y="771286"/>
                  </a:lnTo>
                  <a:close/>
                </a:path>
              </a:pathLst>
            </a:custGeom>
            <a:solidFill>
              <a:srgbClr val="1EB7C5"/>
            </a:solidFill>
            <a:ln w="9525" cap="flat">
              <a:noFill/>
              <a:prstDash val="solid"/>
              <a:miter/>
            </a:ln>
          </p:spPr>
          <p:txBody>
            <a:bodyPr rtlCol="0" anchor="ctr"/>
            <a:lstStyle/>
            <a:p>
              <a:endParaRPr lang="tr-TR"/>
            </a:p>
          </p:txBody>
        </p:sp>
        <p:sp>
          <p:nvSpPr>
            <p:cNvPr id="87" name="Serbest Form: Şekil 86">
              <a:extLst>
                <a:ext uri="{FF2B5EF4-FFF2-40B4-BE49-F238E27FC236}">
                  <a16:creationId xmlns:a16="http://schemas.microsoft.com/office/drawing/2014/main" id="{BD084598-89C3-424E-ADD4-DBE7FC6933C0}"/>
                </a:ext>
              </a:extLst>
            </p:cNvPr>
            <p:cNvSpPr/>
            <p:nvPr/>
          </p:nvSpPr>
          <p:spPr>
            <a:xfrm>
              <a:off x="7009279" y="1062107"/>
              <a:ext cx="918046" cy="775433"/>
            </a:xfrm>
            <a:custGeom>
              <a:avLst/>
              <a:gdLst>
                <a:gd name="connsiteX0" fmla="*/ 14345 w 918045"/>
                <a:gd name="connsiteY0" fmla="*/ 13525 h 775433"/>
                <a:gd name="connsiteX1" fmla="*/ 904084 w 918045"/>
                <a:gd name="connsiteY1" fmla="*/ 13525 h 775433"/>
                <a:gd name="connsiteX2" fmla="*/ 904084 w 918045"/>
                <a:gd name="connsiteY2" fmla="*/ 771286 h 775433"/>
                <a:gd name="connsiteX3" fmla="*/ 14345 w 918045"/>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918045" h="775433">
                  <a:moveTo>
                    <a:pt x="14345" y="13525"/>
                  </a:moveTo>
                  <a:lnTo>
                    <a:pt x="904084" y="13525"/>
                  </a:lnTo>
                  <a:lnTo>
                    <a:pt x="904084" y="771286"/>
                  </a:lnTo>
                  <a:lnTo>
                    <a:pt x="14345" y="771286"/>
                  </a:lnTo>
                  <a:close/>
                </a:path>
              </a:pathLst>
            </a:custGeom>
            <a:solidFill>
              <a:srgbClr val="BBE3E8"/>
            </a:solidFill>
            <a:ln w="9525" cap="flat">
              <a:noFill/>
              <a:prstDash val="solid"/>
              <a:miter/>
            </a:ln>
          </p:spPr>
          <p:txBody>
            <a:bodyPr rtlCol="0" anchor="ctr"/>
            <a:lstStyle/>
            <a:p>
              <a:endParaRPr lang="tr-TR"/>
            </a:p>
          </p:txBody>
        </p:sp>
        <p:sp>
          <p:nvSpPr>
            <p:cNvPr id="88" name="Serbest Form: Şekil 87">
              <a:extLst>
                <a:ext uri="{FF2B5EF4-FFF2-40B4-BE49-F238E27FC236}">
                  <a16:creationId xmlns:a16="http://schemas.microsoft.com/office/drawing/2014/main" id="{FEE41018-3A29-4AAE-B1AA-E2A3BB6F76E7}"/>
                </a:ext>
              </a:extLst>
            </p:cNvPr>
            <p:cNvSpPr/>
            <p:nvPr/>
          </p:nvSpPr>
          <p:spPr>
            <a:xfrm>
              <a:off x="4418668" y="304527"/>
              <a:ext cx="2601130" cy="775433"/>
            </a:xfrm>
            <a:custGeom>
              <a:avLst/>
              <a:gdLst>
                <a:gd name="connsiteX0" fmla="*/ 14344 w 2601129"/>
                <a:gd name="connsiteY0" fmla="*/ 13525 h 775433"/>
                <a:gd name="connsiteX1" fmla="*/ 14344 w 2601129"/>
                <a:gd name="connsiteY1" fmla="*/ 771105 h 775433"/>
                <a:gd name="connsiteX2" fmla="*/ 2605338 w 2601129"/>
                <a:gd name="connsiteY2" fmla="*/ 771105 h 775433"/>
                <a:gd name="connsiteX3" fmla="*/ 2605338 w 2601129"/>
                <a:gd name="connsiteY3" fmla="*/ 771286 h 775433"/>
                <a:gd name="connsiteX4" fmla="*/ 2605338 w 2601129"/>
                <a:gd name="connsiteY4" fmla="*/ 771286 h 775433"/>
                <a:gd name="connsiteX5" fmla="*/ 2605338 w 2601129"/>
                <a:gd name="connsiteY5" fmla="*/ 13525 h 775433"/>
                <a:gd name="connsiteX6" fmla="*/ 14344 w 2601129"/>
                <a:gd name="connsiteY6" fmla="*/ 13525 h 77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1129" h="775433">
                  <a:moveTo>
                    <a:pt x="14344" y="13525"/>
                  </a:moveTo>
                  <a:lnTo>
                    <a:pt x="14344" y="771105"/>
                  </a:lnTo>
                  <a:lnTo>
                    <a:pt x="2605338" y="771105"/>
                  </a:lnTo>
                  <a:lnTo>
                    <a:pt x="2605338" y="771286"/>
                  </a:lnTo>
                  <a:lnTo>
                    <a:pt x="2605338" y="771286"/>
                  </a:lnTo>
                  <a:lnTo>
                    <a:pt x="2605338" y="13525"/>
                  </a:lnTo>
                  <a:lnTo>
                    <a:pt x="14344" y="13525"/>
                  </a:lnTo>
                  <a:close/>
                </a:path>
              </a:pathLst>
            </a:custGeom>
            <a:solidFill>
              <a:srgbClr val="CFECF1"/>
            </a:solidFill>
            <a:ln w="9525" cap="flat">
              <a:noFill/>
              <a:prstDash val="solid"/>
              <a:miter/>
            </a:ln>
          </p:spPr>
          <p:txBody>
            <a:bodyPr rtlCol="0" anchor="ctr"/>
            <a:lstStyle/>
            <a:p>
              <a:endParaRPr lang="tr-TR"/>
            </a:p>
          </p:txBody>
        </p:sp>
        <p:sp>
          <p:nvSpPr>
            <p:cNvPr id="89" name="Serbest Form: Şekil 88">
              <a:extLst>
                <a:ext uri="{FF2B5EF4-FFF2-40B4-BE49-F238E27FC236}">
                  <a16:creationId xmlns:a16="http://schemas.microsoft.com/office/drawing/2014/main" id="{A0EB74D1-2321-443B-9F8C-8F28E988371F}"/>
                </a:ext>
              </a:extLst>
            </p:cNvPr>
            <p:cNvSpPr/>
            <p:nvPr/>
          </p:nvSpPr>
          <p:spPr>
            <a:xfrm>
              <a:off x="5274937" y="304527"/>
              <a:ext cx="1759588" cy="775433"/>
            </a:xfrm>
            <a:custGeom>
              <a:avLst/>
              <a:gdLst>
                <a:gd name="connsiteX0" fmla="*/ 14344 w 1759587"/>
                <a:gd name="connsiteY0" fmla="*/ 13525 h 775433"/>
                <a:gd name="connsiteX1" fmla="*/ 14344 w 1759587"/>
                <a:gd name="connsiteY1" fmla="*/ 771105 h 775433"/>
                <a:gd name="connsiteX2" fmla="*/ 1749069 w 1759587"/>
                <a:gd name="connsiteY2" fmla="*/ 771105 h 775433"/>
                <a:gd name="connsiteX3" fmla="*/ 1749069 w 1759587"/>
                <a:gd name="connsiteY3" fmla="*/ 771286 h 775433"/>
                <a:gd name="connsiteX4" fmla="*/ 1749069 w 1759587"/>
                <a:gd name="connsiteY4" fmla="*/ 771286 h 775433"/>
                <a:gd name="connsiteX5" fmla="*/ 1749069 w 1759587"/>
                <a:gd name="connsiteY5" fmla="*/ 13525 h 775433"/>
                <a:gd name="connsiteX6" fmla="*/ 14344 w 1759587"/>
                <a:gd name="connsiteY6" fmla="*/ 13525 h 77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9587" h="775433">
                  <a:moveTo>
                    <a:pt x="14344" y="13525"/>
                  </a:moveTo>
                  <a:lnTo>
                    <a:pt x="14344" y="771105"/>
                  </a:lnTo>
                  <a:lnTo>
                    <a:pt x="1749069" y="771105"/>
                  </a:lnTo>
                  <a:lnTo>
                    <a:pt x="1749069" y="771286"/>
                  </a:lnTo>
                  <a:lnTo>
                    <a:pt x="1749069" y="771286"/>
                  </a:lnTo>
                  <a:lnTo>
                    <a:pt x="1749069" y="13525"/>
                  </a:lnTo>
                  <a:lnTo>
                    <a:pt x="14344" y="13525"/>
                  </a:lnTo>
                  <a:close/>
                </a:path>
              </a:pathLst>
            </a:custGeom>
            <a:solidFill>
              <a:srgbClr val="97DDE4"/>
            </a:solidFill>
            <a:ln w="9525" cap="flat">
              <a:noFill/>
              <a:prstDash val="solid"/>
              <a:miter/>
            </a:ln>
          </p:spPr>
          <p:txBody>
            <a:bodyPr rtlCol="0" anchor="ctr"/>
            <a:lstStyle/>
            <a:p>
              <a:endParaRPr lang="tr-TR"/>
            </a:p>
          </p:txBody>
        </p:sp>
        <p:sp>
          <p:nvSpPr>
            <p:cNvPr id="90" name="Serbest Form: Şekil 89">
              <a:extLst>
                <a:ext uri="{FF2B5EF4-FFF2-40B4-BE49-F238E27FC236}">
                  <a16:creationId xmlns:a16="http://schemas.microsoft.com/office/drawing/2014/main" id="{E0EA8499-493A-47FE-B479-7FEA6D7AAFBD}"/>
                </a:ext>
              </a:extLst>
            </p:cNvPr>
            <p:cNvSpPr/>
            <p:nvPr/>
          </p:nvSpPr>
          <p:spPr>
            <a:xfrm>
              <a:off x="6162955" y="304527"/>
              <a:ext cx="860668" cy="775433"/>
            </a:xfrm>
            <a:custGeom>
              <a:avLst/>
              <a:gdLst>
                <a:gd name="connsiteX0" fmla="*/ 14344 w 860667"/>
                <a:gd name="connsiteY0" fmla="*/ 13525 h 775433"/>
                <a:gd name="connsiteX1" fmla="*/ 14344 w 860667"/>
                <a:gd name="connsiteY1" fmla="*/ 771105 h 775433"/>
                <a:gd name="connsiteX2" fmla="*/ 861050 w 860667"/>
                <a:gd name="connsiteY2" fmla="*/ 771105 h 775433"/>
                <a:gd name="connsiteX3" fmla="*/ 861050 w 860667"/>
                <a:gd name="connsiteY3" fmla="*/ 771286 h 775433"/>
                <a:gd name="connsiteX4" fmla="*/ 861050 w 860667"/>
                <a:gd name="connsiteY4" fmla="*/ 771286 h 775433"/>
                <a:gd name="connsiteX5" fmla="*/ 861050 w 860667"/>
                <a:gd name="connsiteY5" fmla="*/ 13525 h 775433"/>
                <a:gd name="connsiteX6" fmla="*/ 14344 w 860667"/>
                <a:gd name="connsiteY6" fmla="*/ 13525 h 77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667" h="775433">
                  <a:moveTo>
                    <a:pt x="14344" y="13525"/>
                  </a:moveTo>
                  <a:lnTo>
                    <a:pt x="14344" y="771105"/>
                  </a:lnTo>
                  <a:lnTo>
                    <a:pt x="861050" y="771105"/>
                  </a:lnTo>
                  <a:lnTo>
                    <a:pt x="861050" y="771286"/>
                  </a:lnTo>
                  <a:lnTo>
                    <a:pt x="861050" y="771286"/>
                  </a:lnTo>
                  <a:lnTo>
                    <a:pt x="861050" y="13525"/>
                  </a:lnTo>
                  <a:lnTo>
                    <a:pt x="14344" y="13525"/>
                  </a:lnTo>
                  <a:close/>
                </a:path>
              </a:pathLst>
            </a:custGeom>
            <a:solidFill>
              <a:srgbClr val="BBE3E8"/>
            </a:solidFill>
            <a:ln w="9525" cap="flat">
              <a:noFill/>
              <a:prstDash val="solid"/>
              <a:miter/>
            </a:ln>
          </p:spPr>
          <p:txBody>
            <a:bodyPr rtlCol="0" anchor="ctr"/>
            <a:lstStyle/>
            <a:p>
              <a:endParaRPr lang="tr-TR"/>
            </a:p>
          </p:txBody>
        </p:sp>
      </p:grpSp>
      <p:sp>
        <p:nvSpPr>
          <p:cNvPr id="7" name="Dikdörtgen 6">
            <a:extLst>
              <a:ext uri="{FF2B5EF4-FFF2-40B4-BE49-F238E27FC236}">
                <a16:creationId xmlns:a16="http://schemas.microsoft.com/office/drawing/2014/main" id="{D4368BF0-0371-4A32-9E76-916FDB27680A}"/>
              </a:ext>
            </a:extLst>
          </p:cNvPr>
          <p:cNvSpPr/>
          <p:nvPr/>
        </p:nvSpPr>
        <p:spPr>
          <a:xfrm>
            <a:off x="5913086" y="2613392"/>
            <a:ext cx="6096000" cy="2739211"/>
          </a:xfrm>
          <a:prstGeom prst="rect">
            <a:avLst/>
          </a:prstGeom>
        </p:spPr>
        <p:txBody>
          <a:bodyPr>
            <a:spAutoFit/>
          </a:bodyPr>
          <a:lstStyle/>
          <a:p>
            <a:pPr>
              <a:lnSpc>
                <a:spcPct val="100000"/>
              </a:lnSpc>
              <a:buNone/>
            </a:pPr>
            <a:r>
              <a:rPr lang="tr-TR" altLang="tr-TR" sz="2800" b="1" dirty="0">
                <a:solidFill>
                  <a:schemeClr val="bg1"/>
                </a:solidFill>
                <a:latin typeface="Myriad Pro" panose="020B0503030403020204" pitchFamily="34" charset="0"/>
                <a:cs typeface="Times New Roman" panose="02020603050405020304" pitchFamily="18" charset="0"/>
              </a:rPr>
              <a:t>2023 – 2024 </a:t>
            </a:r>
          </a:p>
          <a:p>
            <a:pPr>
              <a:lnSpc>
                <a:spcPct val="100000"/>
              </a:lnSpc>
              <a:buNone/>
            </a:pPr>
            <a:r>
              <a:rPr lang="tr-TR" altLang="tr-TR" sz="2800" b="1" dirty="0">
                <a:solidFill>
                  <a:schemeClr val="bg1"/>
                </a:solidFill>
                <a:latin typeface="Myriad Pro" panose="020B0503030403020204" pitchFamily="34" charset="0"/>
                <a:cs typeface="Times New Roman" panose="02020603050405020304" pitchFamily="18" charset="0"/>
              </a:rPr>
              <a:t>Kamu İç Kontrol Standartlarına </a:t>
            </a:r>
          </a:p>
          <a:p>
            <a:pPr>
              <a:lnSpc>
                <a:spcPct val="100000"/>
              </a:lnSpc>
              <a:buNone/>
            </a:pPr>
            <a:r>
              <a:rPr lang="tr-TR" altLang="tr-TR" sz="4400" b="1" dirty="0">
                <a:solidFill>
                  <a:schemeClr val="bg1"/>
                </a:solidFill>
                <a:latin typeface="Myriad Pro" panose="020B0503030403020204" pitchFamily="34" charset="0"/>
                <a:cs typeface="Times New Roman" panose="02020603050405020304" pitchFamily="18" charset="0"/>
              </a:rPr>
              <a:t>UYUM EYLEM PLANI </a:t>
            </a:r>
          </a:p>
          <a:p>
            <a:r>
              <a:rPr lang="tr-TR" altLang="tr-TR" sz="2800" b="1" dirty="0">
                <a:solidFill>
                  <a:schemeClr val="bg1"/>
                </a:solidFill>
                <a:cs typeface="Times New Roman" panose="02020603050405020304" pitchFamily="18" charset="0"/>
              </a:rPr>
              <a:t>2. Çeyrek Dönem Eylemleri (2024)</a:t>
            </a:r>
          </a:p>
          <a:p>
            <a:pPr>
              <a:lnSpc>
                <a:spcPct val="100000"/>
              </a:lnSpc>
              <a:buNone/>
            </a:pPr>
            <a:endParaRPr lang="tr-TR" altLang="tr-TR" sz="4400" b="1" dirty="0">
              <a:solidFill>
                <a:schemeClr val="bg1"/>
              </a:solidFill>
              <a:latin typeface="Myriad Pro" panose="020B0503030403020204" pitchFamily="34" charset="0"/>
              <a:cs typeface="Times New Roman" panose="02020603050405020304" pitchFamily="18" charset="0"/>
            </a:endParaRPr>
          </a:p>
        </p:txBody>
      </p:sp>
      <p:sp>
        <p:nvSpPr>
          <p:cNvPr id="47" name="Dikdörtgen 46">
            <a:extLst>
              <a:ext uri="{FF2B5EF4-FFF2-40B4-BE49-F238E27FC236}">
                <a16:creationId xmlns:a16="http://schemas.microsoft.com/office/drawing/2014/main" id="{3ACC171D-3BDB-454D-B2CC-50D1E508639F}"/>
              </a:ext>
            </a:extLst>
          </p:cNvPr>
          <p:cNvSpPr/>
          <p:nvPr/>
        </p:nvSpPr>
        <p:spPr>
          <a:xfrm>
            <a:off x="5977928" y="4955709"/>
            <a:ext cx="4426268" cy="430887"/>
          </a:xfrm>
          <a:prstGeom prst="rect">
            <a:avLst/>
          </a:prstGeom>
        </p:spPr>
        <p:txBody>
          <a:bodyPr wrap="square">
            <a:spAutoFit/>
          </a:bodyPr>
          <a:lstStyle/>
          <a:p>
            <a:pPr>
              <a:lnSpc>
                <a:spcPct val="100000"/>
              </a:lnSpc>
              <a:buNone/>
            </a:pPr>
            <a:r>
              <a:rPr lang="tr-TR" altLang="tr-TR" sz="1100" b="1" dirty="0">
                <a:solidFill>
                  <a:schemeClr val="bg1"/>
                </a:solidFill>
                <a:latin typeface="Myriad Pro" panose="020B0503030403020204" pitchFamily="34" charset="0"/>
                <a:cs typeface="Times New Roman" panose="02020603050405020304" pitchFamily="18" charset="0"/>
              </a:rPr>
              <a:t>İÇ KONTROL DAİRESİ BAŞKANLIĞI </a:t>
            </a:r>
          </a:p>
          <a:p>
            <a:pPr>
              <a:lnSpc>
                <a:spcPct val="100000"/>
              </a:lnSpc>
              <a:buNone/>
            </a:pPr>
            <a:r>
              <a:rPr lang="tr-TR" altLang="tr-TR" sz="1100" b="1" dirty="0">
                <a:solidFill>
                  <a:schemeClr val="bg1"/>
                </a:solidFill>
                <a:latin typeface="Myriad Pro" panose="020B0503030403020204" pitchFamily="34" charset="0"/>
                <a:cs typeface="Times New Roman" panose="02020603050405020304" pitchFamily="18" charset="0"/>
              </a:rPr>
              <a:t>İç Kontrol Sistemi Uyumlaştırma Birimi</a:t>
            </a:r>
            <a:endParaRPr lang="tr-TR" altLang="tr-TR" b="1" dirty="0">
              <a:solidFill>
                <a:schemeClr val="bg1"/>
              </a:solidFill>
              <a:latin typeface="Myriad Pro" panose="020B0503030403020204" pitchFamily="34" charset="0"/>
              <a:cs typeface="Times New Roman" panose="02020603050405020304" pitchFamily="18" charset="0"/>
            </a:endParaRPr>
          </a:p>
        </p:txBody>
      </p:sp>
      <p:pic>
        <p:nvPicPr>
          <p:cNvPr id="5" name="Resim 4">
            <a:extLst>
              <a:ext uri="{FF2B5EF4-FFF2-40B4-BE49-F238E27FC236}">
                <a16:creationId xmlns:a16="http://schemas.microsoft.com/office/drawing/2014/main" id="{5B66A901-F032-4085-B774-484F723D4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514" y="803984"/>
            <a:ext cx="2810336" cy="722916"/>
          </a:xfrm>
          <a:prstGeom prst="rect">
            <a:avLst/>
          </a:prstGeom>
        </p:spPr>
      </p:pic>
    </p:spTree>
    <p:extLst>
      <p:ext uri="{BB962C8B-B14F-4D97-AF65-F5344CB8AC3E}">
        <p14:creationId xmlns:p14="http://schemas.microsoft.com/office/powerpoint/2010/main" val="297591686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04373"/>
            <a:ext cx="9786696" cy="309230"/>
          </a:xfrm>
        </p:spPr>
        <p:txBody>
          <a:bodyPr/>
          <a:lstStyle/>
          <a:p>
            <a:r>
              <a:rPr lang="tr-TR" sz="2000" dirty="0">
                <a:latin typeface="Myriad Pro" panose="020B0503030403020204" pitchFamily="34" charset="0"/>
              </a:rPr>
              <a:t>İş Akış Şemalarının Oluşturulması</a:t>
            </a:r>
            <a:endParaRPr lang="tr-TR" sz="2000" dirty="0"/>
          </a:p>
        </p:txBody>
      </p:sp>
      <p:sp>
        <p:nvSpPr>
          <p:cNvPr id="8" name="İçerik Yer Tutucusu 2">
            <a:extLst>
              <a:ext uri="{FF2B5EF4-FFF2-40B4-BE49-F238E27FC236}">
                <a16:creationId xmlns:a16="http://schemas.microsoft.com/office/drawing/2014/main" id="{91372CC6-6A66-4E43-A3AC-9D6CD6946BBF}"/>
              </a:ext>
            </a:extLst>
          </p:cNvPr>
          <p:cNvSpPr txBox="1">
            <a:spLocks/>
          </p:cNvSpPr>
          <p:nvPr/>
        </p:nvSpPr>
        <p:spPr>
          <a:xfrm>
            <a:off x="1202652" y="1386382"/>
            <a:ext cx="7368466" cy="44107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0825" lvl="1" indent="-250825">
              <a:lnSpc>
                <a:spcPct val="130000"/>
              </a:lnSpc>
              <a:spcBef>
                <a:spcPts val="0"/>
              </a:spcBef>
              <a:spcAft>
                <a:spcPts val="1200"/>
              </a:spcAft>
            </a:pPr>
            <a:r>
              <a:rPr lang="tr-TR" sz="2000" dirty="0">
                <a:latin typeface="+mj-lt"/>
                <a:cs typeface="Times New Roman" panose="02020603050405020304" pitchFamily="18" charset="0"/>
              </a:rPr>
              <a:t>İş akış şemaları ile bir işin aşamaları daha ayrıntılı bir şekilde incelenebilecektir.</a:t>
            </a:r>
          </a:p>
          <a:p>
            <a:pPr marL="250825" lvl="1" indent="-250825">
              <a:lnSpc>
                <a:spcPct val="130000"/>
              </a:lnSpc>
              <a:spcBef>
                <a:spcPts val="0"/>
              </a:spcBef>
              <a:spcAft>
                <a:spcPts val="1200"/>
              </a:spcAft>
            </a:pPr>
            <a:r>
              <a:rPr lang="tr-TR" sz="2000" dirty="0">
                <a:latin typeface="+mj-lt"/>
                <a:cs typeface="Times New Roman" panose="02020603050405020304" pitchFamily="18" charset="0"/>
              </a:rPr>
              <a:t>Katma değeri olmayan süreçlerin tespit ederek sürecin kalitesinin artırılmasına yarar sağlayacaktır.</a:t>
            </a:r>
          </a:p>
          <a:p>
            <a:pPr marL="250825" lvl="1" indent="-250825">
              <a:lnSpc>
                <a:spcPct val="130000"/>
              </a:lnSpc>
              <a:spcBef>
                <a:spcPts val="0"/>
              </a:spcBef>
              <a:spcAft>
                <a:spcPts val="1200"/>
              </a:spcAft>
            </a:pPr>
            <a:r>
              <a:rPr lang="tr-TR" sz="2000" dirty="0">
                <a:latin typeface="+mj-lt"/>
                <a:cs typeface="Times New Roman" panose="02020603050405020304" pitchFamily="18" charset="0"/>
              </a:rPr>
              <a:t>Süreç içerisindeki hataların bulunması kolaylaşacak ve hataların önlenebilmesi için gerekli adımlar atılabilecektir.</a:t>
            </a:r>
          </a:p>
          <a:p>
            <a:pPr marL="250825" lvl="1" indent="-250825">
              <a:lnSpc>
                <a:spcPct val="130000"/>
              </a:lnSpc>
              <a:spcBef>
                <a:spcPts val="0"/>
              </a:spcBef>
              <a:spcAft>
                <a:spcPts val="1200"/>
              </a:spcAft>
            </a:pPr>
            <a:r>
              <a:rPr lang="tr-TR" sz="2000" dirty="0">
                <a:latin typeface="+mj-lt"/>
                <a:cs typeface="Times New Roman" panose="02020603050405020304" pitchFamily="18" charset="0"/>
              </a:rPr>
              <a:t>Karışık süreçler herkes tarafından kolayca anlaşılabilecektir.</a:t>
            </a:r>
          </a:p>
          <a:p>
            <a:pPr marL="250825" lvl="1" indent="-250825">
              <a:lnSpc>
                <a:spcPct val="130000"/>
              </a:lnSpc>
              <a:spcBef>
                <a:spcPts val="0"/>
              </a:spcBef>
              <a:spcAft>
                <a:spcPts val="1200"/>
              </a:spcAft>
            </a:pPr>
            <a:r>
              <a:rPr lang="tr-TR" sz="2000" dirty="0">
                <a:latin typeface="+mj-lt"/>
                <a:cs typeface="Times New Roman" panose="02020603050405020304" pitchFamily="18" charset="0"/>
              </a:rPr>
              <a:t>Riskleri belirleme, riskleri değerlendirme, risklerin yönetilmesi ve risklerin kontrolü daha kolay olacaktır.</a:t>
            </a:r>
          </a:p>
          <a:p>
            <a:pPr marL="0" lvl="1" indent="0">
              <a:lnSpc>
                <a:spcPct val="130000"/>
              </a:lnSpc>
              <a:spcBef>
                <a:spcPts val="0"/>
              </a:spcBef>
              <a:spcAft>
                <a:spcPts val="1200"/>
              </a:spcAft>
              <a:buFont typeface="Arial" panose="020B0604020202020204" pitchFamily="34" charset="0"/>
              <a:buNone/>
            </a:pPr>
            <a:endParaRPr lang="tr-TR" sz="2000" dirty="0">
              <a:latin typeface="Times New Roman" panose="02020603050405020304" pitchFamily="18" charset="0"/>
              <a:cs typeface="Times New Roman" panose="02020603050405020304" pitchFamily="18" charset="0"/>
            </a:endParaRPr>
          </a:p>
        </p:txBody>
      </p:sp>
      <p:pic>
        <p:nvPicPr>
          <p:cNvPr id="9" name="Picture 2" descr="Ä°lgili resim">
            <a:extLst>
              <a:ext uri="{FF2B5EF4-FFF2-40B4-BE49-F238E27FC236}">
                <a16:creationId xmlns:a16="http://schemas.microsoft.com/office/drawing/2014/main" id="{1F2489C9-59BF-4262-9EA0-25F4F8FB3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892" y="1844734"/>
            <a:ext cx="2627058" cy="389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21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B0ADDB8-DA01-4896-86C9-9027AEED6E22}"/>
              </a:ext>
            </a:extLst>
          </p:cNvPr>
          <p:cNvPicPr>
            <a:picLocks noChangeAspect="1"/>
          </p:cNvPicPr>
          <p:nvPr/>
        </p:nvPicPr>
        <p:blipFill>
          <a:blip r:embed="rId3"/>
          <a:stretch>
            <a:fillRect/>
          </a:stretch>
        </p:blipFill>
        <p:spPr>
          <a:xfrm>
            <a:off x="1394357" y="1141514"/>
            <a:ext cx="3334960" cy="4724526"/>
          </a:xfrm>
          <a:prstGeom prst="rect">
            <a:avLst/>
          </a:prstGeom>
          <a:effectLst>
            <a:innerShdw blurRad="114300">
              <a:prstClr val="black"/>
            </a:innerShdw>
          </a:effectLst>
          <a:scene3d>
            <a:camera prst="perspectiveContrastingRightFacing"/>
            <a:lightRig rig="flat" dir="t"/>
          </a:scene3d>
          <a:sp3d prstMaterial="dkEdge">
            <a:bevelT w="139700" h="139700" prst="divot"/>
            <a:bevelB w="139700" h="139700" prst="divot"/>
          </a:sp3d>
        </p:spPr>
      </p:pic>
      <p:pic>
        <p:nvPicPr>
          <p:cNvPr id="3" name="Resim 2">
            <a:extLst>
              <a:ext uri="{FF2B5EF4-FFF2-40B4-BE49-F238E27FC236}">
                <a16:creationId xmlns:a16="http://schemas.microsoft.com/office/drawing/2014/main" id="{6218F45E-14B5-4007-B626-0A99168C78FD}"/>
              </a:ext>
            </a:extLst>
          </p:cNvPr>
          <p:cNvPicPr>
            <a:picLocks noChangeAspect="1"/>
          </p:cNvPicPr>
          <p:nvPr/>
        </p:nvPicPr>
        <p:blipFill>
          <a:blip r:embed="rId4"/>
          <a:stretch>
            <a:fillRect/>
          </a:stretch>
        </p:blipFill>
        <p:spPr>
          <a:xfrm>
            <a:off x="5307565" y="2181225"/>
            <a:ext cx="6257925" cy="2495550"/>
          </a:xfrm>
          <a:prstGeom prst="rect">
            <a:avLst/>
          </a:prstGeom>
        </p:spPr>
      </p:pic>
      <p:sp>
        <p:nvSpPr>
          <p:cNvPr id="7" name="Unvan 4">
            <a:extLst>
              <a:ext uri="{FF2B5EF4-FFF2-40B4-BE49-F238E27FC236}">
                <a16:creationId xmlns:a16="http://schemas.microsoft.com/office/drawing/2014/main" id="{532B06D2-2377-4078-9992-AEA77E53B781}"/>
              </a:ext>
            </a:extLst>
          </p:cNvPr>
          <p:cNvSpPr txBox="1">
            <a:spLocks/>
          </p:cNvSpPr>
          <p:nvPr/>
        </p:nvSpPr>
        <p:spPr>
          <a:xfrm>
            <a:off x="1202652" y="496687"/>
            <a:ext cx="9786696" cy="3092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Arial Narrow" panose="020B0606020202030204" pitchFamily="34" charset="0"/>
                <a:ea typeface="+mj-ea"/>
                <a:cs typeface="+mj-cs"/>
              </a:defRPr>
            </a:lvl1pPr>
          </a:lstStyle>
          <a:p>
            <a:r>
              <a:rPr lang="tr-TR" sz="2000" dirty="0">
                <a:latin typeface="Myriad Pro" panose="020B0503030403020204" pitchFamily="34" charset="0"/>
              </a:rPr>
              <a:t>İş Akış Şemalarının Oluşturulması</a:t>
            </a:r>
            <a:endParaRPr lang="tr-TR" sz="2000" dirty="0"/>
          </a:p>
        </p:txBody>
      </p:sp>
    </p:spTree>
    <p:extLst>
      <p:ext uri="{BB962C8B-B14F-4D97-AF65-F5344CB8AC3E}">
        <p14:creationId xmlns:p14="http://schemas.microsoft.com/office/powerpoint/2010/main" val="13728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04373"/>
            <a:ext cx="9786696" cy="309230"/>
          </a:xfrm>
        </p:spPr>
        <p:txBody>
          <a:bodyPr/>
          <a:lstStyle/>
          <a:p>
            <a:r>
              <a:rPr lang="tr-TR" sz="2000" dirty="0">
                <a:latin typeface="Myriad Pro" panose="020B0503030403020204" pitchFamily="34" charset="0"/>
              </a:rPr>
              <a:t>İş Akış Şemalarının Oluşturulması</a:t>
            </a:r>
            <a:endParaRPr lang="tr-TR" sz="2000" dirty="0"/>
          </a:p>
        </p:txBody>
      </p:sp>
      <p:sp>
        <p:nvSpPr>
          <p:cNvPr id="2" name="Dikdörtgen 1">
            <a:extLst>
              <a:ext uri="{FF2B5EF4-FFF2-40B4-BE49-F238E27FC236}">
                <a16:creationId xmlns:a16="http://schemas.microsoft.com/office/drawing/2014/main" id="{0FC872FA-CDFF-4A74-AB6D-530836F48CB6}"/>
              </a:ext>
            </a:extLst>
          </p:cNvPr>
          <p:cNvSpPr/>
          <p:nvPr/>
        </p:nvSpPr>
        <p:spPr>
          <a:xfrm>
            <a:off x="1202651" y="1310791"/>
            <a:ext cx="9786695" cy="1287212"/>
          </a:xfrm>
          <a:prstGeom prst="rect">
            <a:avLst/>
          </a:prstGeom>
        </p:spPr>
        <p:txBody>
          <a:bodyPr wrap="square">
            <a:spAutoFit/>
          </a:bodyPr>
          <a:lstStyle/>
          <a:p>
            <a:pPr marL="342900" indent="-342900">
              <a:lnSpc>
                <a:spcPct val="150000"/>
              </a:lnSpc>
              <a:buFont typeface="Arial" panose="020B0604020202020204" pitchFamily="34" charset="0"/>
              <a:buChar char="•"/>
            </a:pPr>
            <a:r>
              <a:rPr lang="tr-TR" dirty="0">
                <a:ea typeface="Calibri" panose="020F0502020204030204" pitchFamily="34" charset="0"/>
                <a:cs typeface="Times New Roman" panose="02020603050405020304" pitchFamily="18" charset="0"/>
              </a:rPr>
              <a:t>İş akış şemalarının çizimleri belirli kural ve standartlar çerçevesinde kullanılabilecek birçok program ve uygulama bulunmaktadır. </a:t>
            </a:r>
          </a:p>
          <a:p>
            <a:pPr marL="342900" indent="-342900">
              <a:lnSpc>
                <a:spcPct val="150000"/>
              </a:lnSpc>
              <a:buFont typeface="Arial" panose="020B0604020202020204" pitchFamily="34" charset="0"/>
              <a:buChar char="•"/>
            </a:pPr>
            <a:r>
              <a:rPr lang="tr-TR" dirty="0">
                <a:ea typeface="Calibri" panose="020F0502020204030204" pitchFamily="34" charset="0"/>
                <a:cs typeface="Times New Roman" panose="02020603050405020304" pitchFamily="18" charset="0"/>
              </a:rPr>
              <a:t>Bu standartlara temel oluşturan tanımlar ve semboller aşağıda yer almaktadır.</a:t>
            </a:r>
          </a:p>
        </p:txBody>
      </p:sp>
      <p:graphicFrame>
        <p:nvGraphicFramePr>
          <p:cNvPr id="12" name="Tablo 11">
            <a:extLst>
              <a:ext uri="{FF2B5EF4-FFF2-40B4-BE49-F238E27FC236}">
                <a16:creationId xmlns:a16="http://schemas.microsoft.com/office/drawing/2014/main" id="{54DE654C-DB84-4803-AC7A-8C97099F8143}"/>
              </a:ext>
            </a:extLst>
          </p:cNvPr>
          <p:cNvGraphicFramePr>
            <a:graphicFrameLocks noGrp="1"/>
          </p:cNvGraphicFramePr>
          <p:nvPr>
            <p:extLst>
              <p:ext uri="{D42A27DB-BD31-4B8C-83A1-F6EECF244321}">
                <p14:modId xmlns:p14="http://schemas.microsoft.com/office/powerpoint/2010/main" val="320281222"/>
              </p:ext>
            </p:extLst>
          </p:nvPr>
        </p:nvGraphicFramePr>
        <p:xfrm>
          <a:off x="1202651" y="3432397"/>
          <a:ext cx="9786695" cy="2629662"/>
        </p:xfrm>
        <a:graphic>
          <a:graphicData uri="http://schemas.openxmlformats.org/drawingml/2006/table">
            <a:tbl>
              <a:tblPr firstRow="1" firstCol="1" bandRow="1"/>
              <a:tblGrid>
                <a:gridCol w="2729222">
                  <a:extLst>
                    <a:ext uri="{9D8B030D-6E8A-4147-A177-3AD203B41FA5}">
                      <a16:colId xmlns:a16="http://schemas.microsoft.com/office/drawing/2014/main" val="2208189584"/>
                    </a:ext>
                  </a:extLst>
                </a:gridCol>
                <a:gridCol w="7057473">
                  <a:extLst>
                    <a:ext uri="{9D8B030D-6E8A-4147-A177-3AD203B41FA5}">
                      <a16:colId xmlns:a16="http://schemas.microsoft.com/office/drawing/2014/main" val="2530708623"/>
                    </a:ext>
                  </a:extLst>
                </a:gridCol>
              </a:tblGrid>
              <a:tr h="1244505">
                <a:tc>
                  <a:txBody>
                    <a:bodyPr/>
                    <a:lstStyle/>
                    <a:p>
                      <a:pPr algn="ctr">
                        <a:lnSpc>
                          <a:spcPct val="150000"/>
                        </a:lnSpc>
                        <a:spcAft>
                          <a:spcPts val="0"/>
                        </a:spcAft>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just">
                        <a:lnSpc>
                          <a:spcPct val="150000"/>
                        </a:lnSpc>
                        <a:spcAft>
                          <a:spcPts val="0"/>
                        </a:spcAft>
                      </a:pPr>
                      <a:r>
                        <a:rPr lang="tr-TR" sz="2000" b="1" dirty="0">
                          <a:solidFill>
                            <a:srgbClr val="C7332C"/>
                          </a:solidFill>
                          <a:effectLst/>
                          <a:latin typeface="+mj-lt"/>
                          <a:ea typeface="Arial" panose="020B0604020202020204" pitchFamily="34" charset="0"/>
                          <a:cs typeface="Times New Roman" panose="02020603050405020304" pitchFamily="18" charset="0"/>
                        </a:rPr>
                        <a:t>Başlangıç;</a:t>
                      </a:r>
                      <a:r>
                        <a:rPr lang="tr-TR" sz="2000" dirty="0">
                          <a:effectLst/>
                          <a:latin typeface="+mj-lt"/>
                          <a:ea typeface="Calibri" panose="020F0502020204030204" pitchFamily="34" charset="0"/>
                          <a:cs typeface="Times New Roman" panose="02020603050405020304" pitchFamily="18" charset="0"/>
                        </a:rPr>
                        <a:t> İş akışının başlangıç noktasını (işlemi başlatan tetikleyici) belirtmek amacı ile kullanılmaktadır. </a:t>
                      </a:r>
                      <a:r>
                        <a:rPr lang="tr-TR" sz="2000" dirty="0">
                          <a:effectLst/>
                          <a:latin typeface="+mj-lt"/>
                          <a:ea typeface="Arial" panose="020B0604020202020204" pitchFamily="34" charset="0"/>
                          <a:cs typeface="Times New Roman" panose="02020603050405020304" pitchFamily="18" charset="0"/>
                        </a:rPr>
                        <a:t>Yuvarlak</a:t>
                      </a:r>
                      <a:r>
                        <a:rPr lang="tr-TR" sz="2000" dirty="0">
                          <a:effectLst/>
                          <a:latin typeface="+mj-lt"/>
                          <a:ea typeface="Calibri" panose="020F0502020204030204" pitchFamily="34" charset="0"/>
                          <a:cs typeface="Times New Roman" panose="02020603050405020304" pitchFamily="18" charset="0"/>
                        </a:rPr>
                        <a:t> </a:t>
                      </a:r>
                      <a:r>
                        <a:rPr lang="tr-TR" sz="2000" dirty="0">
                          <a:effectLst/>
                          <a:latin typeface="+mj-lt"/>
                          <a:ea typeface="Arial" panose="020B0604020202020204" pitchFamily="34" charset="0"/>
                          <a:cs typeface="Times New Roman" panose="02020603050405020304" pitchFamily="18" charset="0"/>
                        </a:rPr>
                        <a:t>olarak gösterilir. </a:t>
                      </a:r>
                      <a:endParaRPr lang="tr-TR" sz="20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106940"/>
                  </a:ext>
                </a:extLst>
              </a:tr>
              <a:tr h="1244505">
                <a:tc>
                  <a:txBody>
                    <a:bodyPr/>
                    <a:lstStyle/>
                    <a:p>
                      <a:pPr algn="ctr">
                        <a:lnSpc>
                          <a:spcPct val="150000"/>
                        </a:lnSpc>
                        <a:spcAft>
                          <a:spcPts val="0"/>
                        </a:spcAft>
                      </a:pPr>
                      <a:endParaRPr lang="tr-TR" sz="20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just">
                        <a:lnSpc>
                          <a:spcPct val="150000"/>
                        </a:lnSpc>
                        <a:spcAft>
                          <a:spcPts val="0"/>
                        </a:spcAft>
                      </a:pPr>
                      <a:r>
                        <a:rPr lang="tr-TR" sz="2000" b="1" dirty="0">
                          <a:solidFill>
                            <a:srgbClr val="C7332C"/>
                          </a:solidFill>
                          <a:effectLst/>
                          <a:latin typeface="+mj-lt"/>
                          <a:ea typeface="Arial" panose="020B0604020202020204" pitchFamily="34" charset="0"/>
                          <a:cs typeface="Times New Roman" panose="02020603050405020304" pitchFamily="18" charset="0"/>
                        </a:rPr>
                        <a:t>Bitiş; </a:t>
                      </a:r>
                      <a:r>
                        <a:rPr lang="tr-TR" sz="2000" dirty="0">
                          <a:effectLst/>
                          <a:latin typeface="+mj-lt"/>
                          <a:ea typeface="Calibri" panose="020F0502020204030204" pitchFamily="34" charset="0"/>
                          <a:cs typeface="Times New Roman" panose="02020603050405020304" pitchFamily="18" charset="0"/>
                        </a:rPr>
                        <a:t>İş akışının bitiş noktasını belirtmek amacıyla kullanılmaktadır. Etrafı kalın siyah çizgili yuvarlak olarak gösterilir.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262015"/>
                  </a:ext>
                </a:extLst>
              </a:tr>
            </a:tbl>
          </a:graphicData>
        </a:graphic>
      </p:graphicFrame>
      <p:pic>
        <p:nvPicPr>
          <p:cNvPr id="13" name="Resim 33">
            <a:extLst>
              <a:ext uri="{FF2B5EF4-FFF2-40B4-BE49-F238E27FC236}">
                <a16:creationId xmlns:a16="http://schemas.microsoft.com/office/drawing/2014/main" id="{9E5458F5-773A-4C97-AB65-D671F64E8B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751" y="3502737"/>
            <a:ext cx="1639122" cy="11972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Nesne 13">
            <a:extLst>
              <a:ext uri="{FF2B5EF4-FFF2-40B4-BE49-F238E27FC236}">
                <a16:creationId xmlns:a16="http://schemas.microsoft.com/office/drawing/2014/main" id="{77359F7B-8C43-46DF-A9D1-AF53A4C7C4DD}"/>
              </a:ext>
            </a:extLst>
          </p:cNvPr>
          <p:cNvGraphicFramePr>
            <a:graphicFrameLocks noChangeAspect="1"/>
          </p:cNvGraphicFramePr>
          <p:nvPr>
            <p:extLst>
              <p:ext uri="{D42A27DB-BD31-4B8C-83A1-F6EECF244321}">
                <p14:modId xmlns:p14="http://schemas.microsoft.com/office/powerpoint/2010/main" val="2274384554"/>
              </p:ext>
            </p:extLst>
          </p:nvPr>
        </p:nvGraphicFramePr>
        <p:xfrm>
          <a:off x="1983335" y="4883442"/>
          <a:ext cx="1304272" cy="1111134"/>
        </p:xfrm>
        <a:graphic>
          <a:graphicData uri="http://schemas.openxmlformats.org/presentationml/2006/ole">
            <mc:AlternateContent xmlns:mc="http://schemas.openxmlformats.org/markup-compatibility/2006">
              <mc:Choice xmlns:v="urn:schemas-microsoft-com:vml" Requires="v">
                <p:oleObj spid="_x0000_s1050" name="Bit Eşlem Resmi" r:id="rId5" imgW="868755" imgH="739048" progId="Paint.Picture">
                  <p:embed/>
                </p:oleObj>
              </mc:Choice>
              <mc:Fallback>
                <p:oleObj name="Bit Eşlem Resmi" r:id="rId5" imgW="868755" imgH="739048" progId="Paint.Picture">
                  <p:embed/>
                  <p:pic>
                    <p:nvPicPr>
                      <p:cNvPr id="15" name="Nesne 14">
                        <a:extLst>
                          <a:ext uri="{FF2B5EF4-FFF2-40B4-BE49-F238E27FC236}">
                            <a16:creationId xmlns:a16="http://schemas.microsoft.com/office/drawing/2014/main" id="{C8E3C202-2988-4A90-9B40-C4CA02E7E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3335" y="4883442"/>
                        <a:ext cx="1304272" cy="1111134"/>
                      </a:xfrm>
                      <a:prstGeom prst="rect">
                        <a:avLst/>
                      </a:prstGeom>
                      <a:noFill/>
                    </p:spPr>
                  </p:pic>
                </p:oleObj>
              </mc:Fallback>
            </mc:AlternateContent>
          </a:graphicData>
        </a:graphic>
      </p:graphicFrame>
    </p:spTree>
    <p:extLst>
      <p:ext uri="{BB962C8B-B14F-4D97-AF65-F5344CB8AC3E}">
        <p14:creationId xmlns:p14="http://schemas.microsoft.com/office/powerpoint/2010/main" val="350055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04373"/>
            <a:ext cx="9786696" cy="309230"/>
          </a:xfrm>
        </p:spPr>
        <p:txBody>
          <a:bodyPr/>
          <a:lstStyle/>
          <a:p>
            <a:r>
              <a:rPr lang="tr-TR" sz="2000" dirty="0">
                <a:latin typeface="Myriad Pro" panose="020B0503030403020204" pitchFamily="34" charset="0"/>
              </a:rPr>
              <a:t>İş Akış Şemalarının Oluşturulması</a:t>
            </a:r>
            <a:endParaRPr lang="tr-TR" sz="2000" dirty="0"/>
          </a:p>
        </p:txBody>
      </p:sp>
      <p:graphicFrame>
        <p:nvGraphicFramePr>
          <p:cNvPr id="7" name="Tablo 6">
            <a:extLst>
              <a:ext uri="{FF2B5EF4-FFF2-40B4-BE49-F238E27FC236}">
                <a16:creationId xmlns:a16="http://schemas.microsoft.com/office/drawing/2014/main" id="{D4E206C1-9A9D-4DDC-B8C7-D9AD44C44D95}"/>
              </a:ext>
            </a:extLst>
          </p:cNvPr>
          <p:cNvGraphicFramePr>
            <a:graphicFrameLocks noGrp="1"/>
          </p:cNvGraphicFramePr>
          <p:nvPr>
            <p:extLst>
              <p:ext uri="{D42A27DB-BD31-4B8C-83A1-F6EECF244321}">
                <p14:modId xmlns:p14="http://schemas.microsoft.com/office/powerpoint/2010/main" val="1441805374"/>
              </p:ext>
            </p:extLst>
          </p:nvPr>
        </p:nvGraphicFramePr>
        <p:xfrm>
          <a:off x="1202652" y="2848179"/>
          <a:ext cx="9786696" cy="3126494"/>
        </p:xfrm>
        <a:graphic>
          <a:graphicData uri="http://schemas.openxmlformats.org/drawingml/2006/table">
            <a:tbl>
              <a:tblPr firstRow="1" firstCol="1" bandRow="1"/>
              <a:tblGrid>
                <a:gridCol w="2729222">
                  <a:extLst>
                    <a:ext uri="{9D8B030D-6E8A-4147-A177-3AD203B41FA5}">
                      <a16:colId xmlns:a16="http://schemas.microsoft.com/office/drawing/2014/main" val="2208189584"/>
                    </a:ext>
                  </a:extLst>
                </a:gridCol>
                <a:gridCol w="7057474">
                  <a:extLst>
                    <a:ext uri="{9D8B030D-6E8A-4147-A177-3AD203B41FA5}">
                      <a16:colId xmlns:a16="http://schemas.microsoft.com/office/drawing/2014/main" val="2530708623"/>
                    </a:ext>
                  </a:extLst>
                </a:gridCol>
              </a:tblGrid>
              <a:tr h="1563247">
                <a:tc>
                  <a:txBody>
                    <a:bodyPr/>
                    <a:lstStyle/>
                    <a:p>
                      <a:pPr algn="ctr">
                        <a:lnSpc>
                          <a:spcPct val="150000"/>
                        </a:lnSpc>
                        <a:spcAft>
                          <a:spcPts val="0"/>
                        </a:spcAft>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just">
                        <a:lnSpc>
                          <a:spcPct val="150000"/>
                        </a:lnSpc>
                        <a:spcAft>
                          <a:spcPts val="0"/>
                        </a:spcAft>
                      </a:pPr>
                      <a:r>
                        <a:rPr lang="tr-TR" sz="2000" b="1" dirty="0">
                          <a:solidFill>
                            <a:srgbClr val="C7332C"/>
                          </a:solidFill>
                          <a:effectLst/>
                          <a:latin typeface="+mj-lt"/>
                          <a:ea typeface="Arial" panose="020B0604020202020204" pitchFamily="34" charset="0"/>
                          <a:cs typeface="Times New Roman" panose="02020603050405020304" pitchFamily="18" charset="0"/>
                        </a:rPr>
                        <a:t>İş adımı;  </a:t>
                      </a:r>
                      <a:r>
                        <a:rPr lang="tr-TR" sz="2000" b="0" dirty="0">
                          <a:solidFill>
                            <a:schemeClr val="tx1"/>
                          </a:solidFill>
                          <a:effectLst/>
                          <a:latin typeface="+mj-lt"/>
                          <a:ea typeface="Arial" panose="020B0604020202020204" pitchFamily="34" charset="0"/>
                          <a:cs typeface="Times New Roman" panose="02020603050405020304" pitchFamily="18" charset="0"/>
                        </a:rPr>
                        <a:t>süreç boyunca yapılan işlerin, bu işleri yapan kişilerin ve işin yapılma sıklığının belirtildiği alanlardır. İş adımları dikdörtgen kutular içerisinde gösterilir.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106940"/>
                  </a:ext>
                </a:extLst>
              </a:tr>
              <a:tr h="1563247">
                <a:tc>
                  <a:txBody>
                    <a:bodyPr/>
                    <a:lstStyle/>
                    <a:p>
                      <a:pPr algn="ctr">
                        <a:lnSpc>
                          <a:spcPct val="150000"/>
                        </a:lnSpc>
                        <a:spcAft>
                          <a:spcPts val="0"/>
                        </a:spcAft>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just">
                        <a:lnSpc>
                          <a:spcPct val="150000"/>
                        </a:lnSpc>
                        <a:spcAft>
                          <a:spcPts val="0"/>
                        </a:spcAft>
                      </a:pPr>
                      <a:r>
                        <a:rPr lang="tr-TR" sz="2000" b="1" dirty="0">
                          <a:solidFill>
                            <a:srgbClr val="C7332C"/>
                          </a:solidFill>
                          <a:effectLst/>
                          <a:latin typeface="+mj-lt"/>
                          <a:ea typeface="Arial" panose="020B0604020202020204" pitchFamily="34" charset="0"/>
                          <a:cs typeface="Times New Roman" panose="02020603050405020304" pitchFamily="18" charset="0"/>
                        </a:rPr>
                        <a:t>Karar; </a:t>
                      </a:r>
                      <a:r>
                        <a:rPr lang="tr-TR" sz="2000" b="0" dirty="0">
                          <a:solidFill>
                            <a:schemeClr val="tx1"/>
                          </a:solidFill>
                          <a:effectLst/>
                          <a:latin typeface="+mj-lt"/>
                          <a:ea typeface="Arial" panose="020B0604020202020204" pitchFamily="34" charset="0"/>
                          <a:cs typeface="Times New Roman" panose="02020603050405020304" pitchFamily="18" charset="0"/>
                        </a:rPr>
                        <a:t>süreç boyunca ortaya çıkan karar aşamalarının gösterimidir. Karar aşamaları baklava şeklinde kutular içerisinde gösterilir.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262015"/>
                  </a:ext>
                </a:extLst>
              </a:tr>
            </a:tbl>
          </a:graphicData>
        </a:graphic>
      </p:graphicFrame>
      <p:pic>
        <p:nvPicPr>
          <p:cNvPr id="8" name="Resim 7">
            <a:extLst>
              <a:ext uri="{FF2B5EF4-FFF2-40B4-BE49-F238E27FC236}">
                <a16:creationId xmlns:a16="http://schemas.microsoft.com/office/drawing/2014/main" id="{55C459A2-F653-429F-A85B-D63694969202}"/>
              </a:ext>
            </a:extLst>
          </p:cNvPr>
          <p:cNvPicPr>
            <a:picLocks noChangeAspect="1"/>
          </p:cNvPicPr>
          <p:nvPr/>
        </p:nvPicPr>
        <p:blipFill>
          <a:blip r:embed="rId3"/>
          <a:stretch>
            <a:fillRect/>
          </a:stretch>
        </p:blipFill>
        <p:spPr>
          <a:xfrm>
            <a:off x="1618039" y="2984564"/>
            <a:ext cx="2061415" cy="1304489"/>
          </a:xfrm>
          <a:prstGeom prst="rect">
            <a:avLst/>
          </a:prstGeom>
        </p:spPr>
      </p:pic>
      <p:pic>
        <p:nvPicPr>
          <p:cNvPr id="9" name="Resim 8">
            <a:extLst>
              <a:ext uri="{FF2B5EF4-FFF2-40B4-BE49-F238E27FC236}">
                <a16:creationId xmlns:a16="http://schemas.microsoft.com/office/drawing/2014/main" id="{837E54A1-3FE4-4DED-984A-BA2508D25038}"/>
              </a:ext>
            </a:extLst>
          </p:cNvPr>
          <p:cNvPicPr>
            <a:picLocks noChangeAspect="1"/>
          </p:cNvPicPr>
          <p:nvPr/>
        </p:nvPicPr>
        <p:blipFill>
          <a:blip r:embed="rId4"/>
          <a:stretch>
            <a:fillRect/>
          </a:stretch>
        </p:blipFill>
        <p:spPr>
          <a:xfrm>
            <a:off x="1533364" y="4681489"/>
            <a:ext cx="2143660" cy="1304489"/>
          </a:xfrm>
          <a:prstGeom prst="rect">
            <a:avLst/>
          </a:prstGeom>
        </p:spPr>
      </p:pic>
      <p:graphicFrame>
        <p:nvGraphicFramePr>
          <p:cNvPr id="10" name="Tablo 9">
            <a:extLst>
              <a:ext uri="{FF2B5EF4-FFF2-40B4-BE49-F238E27FC236}">
                <a16:creationId xmlns:a16="http://schemas.microsoft.com/office/drawing/2014/main" id="{9A7DCE10-DD55-45A7-8BD2-7A90BCB0C113}"/>
              </a:ext>
            </a:extLst>
          </p:cNvPr>
          <p:cNvGraphicFramePr>
            <a:graphicFrameLocks noGrp="1"/>
          </p:cNvGraphicFramePr>
          <p:nvPr>
            <p:extLst>
              <p:ext uri="{D42A27DB-BD31-4B8C-83A1-F6EECF244321}">
                <p14:modId xmlns:p14="http://schemas.microsoft.com/office/powerpoint/2010/main" val="179960225"/>
              </p:ext>
            </p:extLst>
          </p:nvPr>
        </p:nvGraphicFramePr>
        <p:xfrm>
          <a:off x="1202652" y="1485727"/>
          <a:ext cx="9786696" cy="1315742"/>
        </p:xfrm>
        <a:graphic>
          <a:graphicData uri="http://schemas.openxmlformats.org/drawingml/2006/table">
            <a:tbl>
              <a:tblPr firstRow="1" firstCol="1" bandRow="1"/>
              <a:tblGrid>
                <a:gridCol w="2729222">
                  <a:extLst>
                    <a:ext uri="{9D8B030D-6E8A-4147-A177-3AD203B41FA5}">
                      <a16:colId xmlns:a16="http://schemas.microsoft.com/office/drawing/2014/main" val="870285347"/>
                    </a:ext>
                  </a:extLst>
                </a:gridCol>
                <a:gridCol w="7057474">
                  <a:extLst>
                    <a:ext uri="{9D8B030D-6E8A-4147-A177-3AD203B41FA5}">
                      <a16:colId xmlns:a16="http://schemas.microsoft.com/office/drawing/2014/main" val="478196341"/>
                    </a:ext>
                  </a:extLst>
                </a:gridCol>
              </a:tblGrid>
              <a:tr h="1315742">
                <a:tc>
                  <a:txBody>
                    <a:bodyPr/>
                    <a:lstStyle/>
                    <a:p>
                      <a:pPr algn="ctr">
                        <a:lnSpc>
                          <a:spcPct val="150000"/>
                        </a:lnSpc>
                        <a:spcAft>
                          <a:spcPts val="0"/>
                        </a:spcAft>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just">
                        <a:lnSpc>
                          <a:spcPct val="150000"/>
                        </a:lnSpc>
                        <a:spcAft>
                          <a:spcPts val="0"/>
                        </a:spcAft>
                      </a:pPr>
                      <a:r>
                        <a:rPr lang="tr-TR" sz="2000" b="1" kern="1200" dirty="0">
                          <a:solidFill>
                            <a:srgbClr val="C7332C"/>
                          </a:solidFill>
                          <a:effectLst/>
                          <a:latin typeface="+mj-lt"/>
                          <a:ea typeface="Arial" panose="020B0604020202020204" pitchFamily="34" charset="0"/>
                          <a:cs typeface="Times New Roman" panose="02020603050405020304" pitchFamily="18" charset="0"/>
                        </a:rPr>
                        <a:t>Bağlayıcı ok; </a:t>
                      </a:r>
                      <a:r>
                        <a:rPr lang="tr-TR" sz="2000" b="0" kern="1200" dirty="0">
                          <a:solidFill>
                            <a:schemeClr val="tx1"/>
                          </a:solidFill>
                          <a:effectLst/>
                          <a:latin typeface="+mj-lt"/>
                          <a:ea typeface="Arial" panose="020B0604020202020204" pitchFamily="34" charset="0"/>
                          <a:cs typeface="Times New Roman" panose="02020603050405020304" pitchFamily="18" charset="0"/>
                        </a:rPr>
                        <a:t>iş akışları birbirini izleyen adımlardan oluşur. Adımlar</a:t>
                      </a:r>
                      <a:r>
                        <a:rPr lang="tr-TR" sz="2000" b="0" kern="1200" baseline="0" dirty="0">
                          <a:solidFill>
                            <a:schemeClr val="tx1"/>
                          </a:solidFill>
                          <a:effectLst/>
                          <a:latin typeface="+mj-lt"/>
                          <a:ea typeface="Arial" panose="020B0604020202020204" pitchFamily="34" charset="0"/>
                          <a:cs typeface="Times New Roman" panose="02020603050405020304" pitchFamily="18" charset="0"/>
                        </a:rPr>
                        <a:t> arasındaki akış görsel olarak bağlayıcı oklarla ifade edilir. Bağlayıcı oklar iş akışının yönünü gösterir.</a:t>
                      </a:r>
                      <a:endParaRPr lang="tr-TR" sz="2000" b="0" kern="1200" dirty="0">
                        <a:solidFill>
                          <a:schemeClr val="tx1"/>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532763"/>
                  </a:ext>
                </a:extLst>
              </a:tr>
            </a:tbl>
          </a:graphicData>
        </a:graphic>
      </p:graphicFrame>
      <p:pic>
        <p:nvPicPr>
          <p:cNvPr id="11" name="Resim 10">
            <a:extLst>
              <a:ext uri="{FF2B5EF4-FFF2-40B4-BE49-F238E27FC236}">
                <a16:creationId xmlns:a16="http://schemas.microsoft.com/office/drawing/2014/main" id="{3DDDC343-2033-49B7-AED9-162813DDCF18}"/>
              </a:ext>
            </a:extLst>
          </p:cNvPr>
          <p:cNvPicPr>
            <a:picLocks noChangeAspect="1"/>
          </p:cNvPicPr>
          <p:nvPr/>
        </p:nvPicPr>
        <p:blipFill>
          <a:blip r:embed="rId5"/>
          <a:stretch>
            <a:fillRect/>
          </a:stretch>
        </p:blipFill>
        <p:spPr>
          <a:xfrm>
            <a:off x="2245385" y="1744499"/>
            <a:ext cx="737162" cy="737162"/>
          </a:xfrm>
          <a:prstGeom prst="rect">
            <a:avLst/>
          </a:prstGeom>
        </p:spPr>
      </p:pic>
    </p:spTree>
    <p:extLst>
      <p:ext uri="{BB962C8B-B14F-4D97-AF65-F5344CB8AC3E}">
        <p14:creationId xmlns:p14="http://schemas.microsoft.com/office/powerpoint/2010/main" val="139709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04373"/>
            <a:ext cx="9786696" cy="309230"/>
          </a:xfrm>
        </p:spPr>
        <p:txBody>
          <a:bodyPr/>
          <a:lstStyle/>
          <a:p>
            <a:r>
              <a:rPr lang="tr-TR" sz="2000" dirty="0">
                <a:latin typeface="Myriad Pro" panose="020B0503030403020204" pitchFamily="34" charset="0"/>
              </a:rPr>
              <a:t>İş Akış Şemalarının Oluşturulması</a:t>
            </a:r>
            <a:endParaRPr lang="tr-TR" sz="2000" dirty="0"/>
          </a:p>
        </p:txBody>
      </p:sp>
      <p:graphicFrame>
        <p:nvGraphicFramePr>
          <p:cNvPr id="12" name="Tablo 11">
            <a:extLst>
              <a:ext uri="{FF2B5EF4-FFF2-40B4-BE49-F238E27FC236}">
                <a16:creationId xmlns:a16="http://schemas.microsoft.com/office/drawing/2014/main" id="{AEE9C3E8-E4C3-4717-85FF-49861A3385CE}"/>
              </a:ext>
            </a:extLst>
          </p:cNvPr>
          <p:cNvGraphicFramePr>
            <a:graphicFrameLocks noGrp="1"/>
          </p:cNvGraphicFramePr>
          <p:nvPr>
            <p:extLst>
              <p:ext uri="{D42A27DB-BD31-4B8C-83A1-F6EECF244321}">
                <p14:modId xmlns:p14="http://schemas.microsoft.com/office/powerpoint/2010/main" val="2410481635"/>
              </p:ext>
            </p:extLst>
          </p:nvPr>
        </p:nvGraphicFramePr>
        <p:xfrm>
          <a:off x="1202652" y="1371112"/>
          <a:ext cx="9786696" cy="4675442"/>
        </p:xfrm>
        <a:graphic>
          <a:graphicData uri="http://schemas.openxmlformats.org/drawingml/2006/table">
            <a:tbl>
              <a:tblPr firstRow="1" firstCol="1" bandRow="1"/>
              <a:tblGrid>
                <a:gridCol w="2729222">
                  <a:extLst>
                    <a:ext uri="{9D8B030D-6E8A-4147-A177-3AD203B41FA5}">
                      <a16:colId xmlns:a16="http://schemas.microsoft.com/office/drawing/2014/main" val="2208189584"/>
                    </a:ext>
                  </a:extLst>
                </a:gridCol>
                <a:gridCol w="7057474">
                  <a:extLst>
                    <a:ext uri="{9D8B030D-6E8A-4147-A177-3AD203B41FA5}">
                      <a16:colId xmlns:a16="http://schemas.microsoft.com/office/drawing/2014/main" val="2530708623"/>
                    </a:ext>
                  </a:extLst>
                </a:gridCol>
              </a:tblGrid>
              <a:tr h="3075637">
                <a:tc>
                  <a:txBody>
                    <a:bodyPr/>
                    <a:lstStyle/>
                    <a:p>
                      <a:pPr algn="ctr">
                        <a:lnSpc>
                          <a:spcPct val="150000"/>
                        </a:lnSpc>
                        <a:spcAft>
                          <a:spcPts val="0"/>
                        </a:spcAft>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just">
                        <a:lnSpc>
                          <a:spcPct val="150000"/>
                        </a:lnSpc>
                        <a:spcAft>
                          <a:spcPts val="0"/>
                        </a:spcAft>
                      </a:pPr>
                      <a:r>
                        <a:rPr lang="tr-TR" sz="2000" b="1" dirty="0">
                          <a:solidFill>
                            <a:srgbClr val="C00000"/>
                          </a:solidFill>
                          <a:effectLst/>
                          <a:latin typeface="+mj-lt"/>
                          <a:ea typeface="Calibri" panose="020F0502020204030204" pitchFamily="34" charset="0"/>
                          <a:cs typeface="Times New Roman" panose="02020603050405020304" pitchFamily="18" charset="0"/>
                        </a:rPr>
                        <a:t>Doküman; </a:t>
                      </a:r>
                      <a:r>
                        <a:rPr lang="tr-TR" sz="2000" dirty="0">
                          <a:effectLst/>
                          <a:latin typeface="+mj-lt"/>
                          <a:ea typeface="Calibri" panose="020F0502020204030204" pitchFamily="34" charset="0"/>
                          <a:cs typeface="Times New Roman" panose="02020603050405020304" pitchFamily="18" charset="0"/>
                        </a:rPr>
                        <a:t>İş akış sürecindeki fiziki belgeleri ifade eder. Belgenin adı ve belge içerisinde sunulan bilginin ne olduğu belirtilir.</a:t>
                      </a:r>
                    </a:p>
                    <a:p>
                      <a:pPr marL="20320" algn="just">
                        <a:lnSpc>
                          <a:spcPct val="150000"/>
                        </a:lnSpc>
                        <a:spcAft>
                          <a:spcPts val="0"/>
                        </a:spcAft>
                      </a:pPr>
                      <a:r>
                        <a:rPr lang="tr-TR" sz="2000" dirty="0">
                          <a:effectLst/>
                          <a:latin typeface="+mj-lt"/>
                          <a:ea typeface="Calibri" panose="020F0502020204030204" pitchFamily="34" charset="0"/>
                          <a:cs typeface="Times New Roman" panose="02020603050405020304" pitchFamily="18" charset="0"/>
                        </a:rPr>
                        <a:t>Şekilden faaliyete doğru bir ok çizildiğinde iş akışına bir dokümanın dahil edileceği/kullanılacağı ifade edilir. </a:t>
                      </a:r>
                    </a:p>
                    <a:p>
                      <a:pPr marL="20320" algn="just">
                        <a:lnSpc>
                          <a:spcPct val="150000"/>
                        </a:lnSpc>
                        <a:spcAft>
                          <a:spcPts val="0"/>
                        </a:spcAft>
                      </a:pPr>
                      <a:r>
                        <a:rPr lang="tr-TR" sz="2000" dirty="0">
                          <a:effectLst/>
                          <a:latin typeface="+mj-lt"/>
                          <a:ea typeface="Calibri" panose="020F0502020204030204" pitchFamily="34" charset="0"/>
                          <a:cs typeface="Times New Roman" panose="02020603050405020304" pitchFamily="18" charset="0"/>
                        </a:rPr>
                        <a:t>Faaliyetten şekle doğru bir ok çizildiğinde iş akışından çıkan bir doküman ifade edilir.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989289"/>
                  </a:ext>
                </a:extLst>
              </a:tr>
              <a:tr h="1501290">
                <a:tc>
                  <a:txBody>
                    <a:bodyPr/>
                    <a:lstStyle/>
                    <a:p>
                      <a:pPr algn="ctr">
                        <a:lnSpc>
                          <a:spcPct val="150000"/>
                        </a:lnSpc>
                        <a:spcAft>
                          <a:spcPts val="0"/>
                        </a:spcAft>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just">
                        <a:lnSpc>
                          <a:spcPct val="150000"/>
                        </a:lnSpc>
                        <a:spcAft>
                          <a:spcPts val="0"/>
                        </a:spcAft>
                      </a:pPr>
                      <a:r>
                        <a:rPr lang="tr-TR" sz="2000" b="1" dirty="0">
                          <a:solidFill>
                            <a:srgbClr val="C00000"/>
                          </a:solidFill>
                          <a:effectLst/>
                          <a:latin typeface="+mj-lt"/>
                          <a:ea typeface="Calibri" panose="020F0502020204030204" pitchFamily="34" charset="0"/>
                          <a:cs typeface="Times New Roman" panose="02020603050405020304" pitchFamily="18" charset="0"/>
                        </a:rPr>
                        <a:t>Tanımlı Süreç; </a:t>
                      </a:r>
                      <a:r>
                        <a:rPr lang="tr-TR" sz="2000" dirty="0">
                          <a:effectLst/>
                          <a:latin typeface="+mj-lt"/>
                          <a:ea typeface="Calibri" panose="020F0502020204030204" pitchFamily="34" charset="0"/>
                          <a:cs typeface="Times New Roman" panose="02020603050405020304" pitchFamily="18" charset="0"/>
                        </a:rPr>
                        <a:t>Sürecin ilişkide olduğu alt veya diğer süreçleri göstermektedir. İş akışı esnasında önceden tanımlanmış atıfta bulunmak için kullanılır. </a:t>
                      </a:r>
                    </a:p>
                    <a:p>
                      <a:pPr marL="20320" algn="just">
                        <a:lnSpc>
                          <a:spcPct val="150000"/>
                        </a:lnSpc>
                        <a:spcAft>
                          <a:spcPts val="0"/>
                        </a:spcAft>
                      </a:pPr>
                      <a:endParaRPr lang="tr-TR" sz="8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267366"/>
                  </a:ext>
                </a:extLst>
              </a:tr>
            </a:tbl>
          </a:graphicData>
        </a:graphic>
      </p:graphicFrame>
      <p:pic>
        <p:nvPicPr>
          <p:cNvPr id="13" name="Resim 12">
            <a:extLst>
              <a:ext uri="{FF2B5EF4-FFF2-40B4-BE49-F238E27FC236}">
                <a16:creationId xmlns:a16="http://schemas.microsoft.com/office/drawing/2014/main" id="{F52ADA64-E21E-4AF5-BE72-B77231F1B21C}"/>
              </a:ext>
            </a:extLst>
          </p:cNvPr>
          <p:cNvPicPr>
            <a:picLocks noChangeAspect="1"/>
          </p:cNvPicPr>
          <p:nvPr/>
        </p:nvPicPr>
        <p:blipFill>
          <a:blip r:embed="rId3"/>
          <a:stretch>
            <a:fillRect/>
          </a:stretch>
        </p:blipFill>
        <p:spPr>
          <a:xfrm>
            <a:off x="1507965" y="2239894"/>
            <a:ext cx="2148030" cy="1294702"/>
          </a:xfrm>
          <a:prstGeom prst="rect">
            <a:avLst/>
          </a:prstGeom>
        </p:spPr>
      </p:pic>
      <p:pic>
        <p:nvPicPr>
          <p:cNvPr id="14" name="Resim 13">
            <a:extLst>
              <a:ext uri="{FF2B5EF4-FFF2-40B4-BE49-F238E27FC236}">
                <a16:creationId xmlns:a16="http://schemas.microsoft.com/office/drawing/2014/main" id="{6AA3902E-3121-4801-859D-A4C604E3D4B6}"/>
              </a:ext>
            </a:extLst>
          </p:cNvPr>
          <p:cNvPicPr>
            <a:picLocks noChangeAspect="1"/>
          </p:cNvPicPr>
          <p:nvPr/>
        </p:nvPicPr>
        <p:blipFill>
          <a:blip r:embed="rId4"/>
          <a:stretch>
            <a:fillRect/>
          </a:stretch>
        </p:blipFill>
        <p:spPr>
          <a:xfrm>
            <a:off x="1546418" y="4740786"/>
            <a:ext cx="2072788" cy="1163499"/>
          </a:xfrm>
          <a:prstGeom prst="rect">
            <a:avLst/>
          </a:prstGeom>
        </p:spPr>
      </p:pic>
    </p:spTree>
    <p:extLst>
      <p:ext uri="{BB962C8B-B14F-4D97-AF65-F5344CB8AC3E}">
        <p14:creationId xmlns:p14="http://schemas.microsoft.com/office/powerpoint/2010/main" val="7810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04373"/>
            <a:ext cx="9786696" cy="309230"/>
          </a:xfrm>
        </p:spPr>
        <p:txBody>
          <a:bodyPr/>
          <a:lstStyle/>
          <a:p>
            <a:r>
              <a:rPr lang="tr-TR" sz="2000" dirty="0">
                <a:latin typeface="Myriad Pro" panose="020B0503030403020204" pitchFamily="34" charset="0"/>
              </a:rPr>
              <a:t>İş Akış Şemalarının Oluşturulması</a:t>
            </a:r>
            <a:endParaRPr lang="tr-TR" sz="2000" dirty="0"/>
          </a:p>
        </p:txBody>
      </p:sp>
      <p:graphicFrame>
        <p:nvGraphicFramePr>
          <p:cNvPr id="6" name="Tablo 5">
            <a:extLst>
              <a:ext uri="{FF2B5EF4-FFF2-40B4-BE49-F238E27FC236}">
                <a16:creationId xmlns:a16="http://schemas.microsoft.com/office/drawing/2014/main" id="{D2E7DABF-9DBE-4EAF-B8F9-9BACD85F601E}"/>
              </a:ext>
            </a:extLst>
          </p:cNvPr>
          <p:cNvGraphicFramePr>
            <a:graphicFrameLocks noGrp="1"/>
          </p:cNvGraphicFramePr>
          <p:nvPr>
            <p:extLst>
              <p:ext uri="{D42A27DB-BD31-4B8C-83A1-F6EECF244321}">
                <p14:modId xmlns:p14="http://schemas.microsoft.com/office/powerpoint/2010/main" val="3662334865"/>
              </p:ext>
            </p:extLst>
          </p:nvPr>
        </p:nvGraphicFramePr>
        <p:xfrm>
          <a:off x="1202652" y="1362233"/>
          <a:ext cx="9786696" cy="4372741"/>
        </p:xfrm>
        <a:graphic>
          <a:graphicData uri="http://schemas.openxmlformats.org/drawingml/2006/table">
            <a:tbl>
              <a:tblPr firstRow="1" firstCol="1" bandRow="1"/>
              <a:tblGrid>
                <a:gridCol w="2729222">
                  <a:extLst>
                    <a:ext uri="{9D8B030D-6E8A-4147-A177-3AD203B41FA5}">
                      <a16:colId xmlns:a16="http://schemas.microsoft.com/office/drawing/2014/main" val="2208189584"/>
                    </a:ext>
                  </a:extLst>
                </a:gridCol>
                <a:gridCol w="7057474">
                  <a:extLst>
                    <a:ext uri="{9D8B030D-6E8A-4147-A177-3AD203B41FA5}">
                      <a16:colId xmlns:a16="http://schemas.microsoft.com/office/drawing/2014/main" val="2530708623"/>
                    </a:ext>
                  </a:extLst>
                </a:gridCol>
              </a:tblGrid>
              <a:tr h="2783065">
                <a:tc>
                  <a:txBody>
                    <a:bodyPr/>
                    <a:lstStyle/>
                    <a:p>
                      <a:pPr algn="ctr">
                        <a:lnSpc>
                          <a:spcPct val="150000"/>
                        </a:lnSpc>
                        <a:spcAft>
                          <a:spcPts val="0"/>
                        </a:spcAft>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just">
                        <a:lnSpc>
                          <a:spcPct val="150000"/>
                        </a:lnSpc>
                        <a:spcAft>
                          <a:spcPts val="0"/>
                        </a:spcAft>
                      </a:pPr>
                      <a:r>
                        <a:rPr lang="tr-TR" sz="2000" b="1" dirty="0">
                          <a:solidFill>
                            <a:srgbClr val="C00000"/>
                          </a:solidFill>
                          <a:effectLst/>
                          <a:latin typeface="+mj-lt"/>
                          <a:ea typeface="Calibri" panose="020F0502020204030204" pitchFamily="34" charset="0"/>
                          <a:cs typeface="Times New Roman" panose="02020603050405020304" pitchFamily="18" charset="0"/>
                        </a:rPr>
                        <a:t>Elektronik Sistem; </a:t>
                      </a:r>
                      <a:r>
                        <a:rPr lang="tr-TR" sz="2000" b="0" dirty="0">
                          <a:solidFill>
                            <a:schemeClr val="tx1"/>
                          </a:solidFill>
                          <a:effectLst/>
                          <a:latin typeface="+mj-lt"/>
                          <a:ea typeface="Calibri" panose="020F0502020204030204" pitchFamily="34" charset="0"/>
                          <a:cs typeface="Times New Roman" panose="02020603050405020304" pitchFamily="18" charset="0"/>
                        </a:rPr>
                        <a:t>İş akışında kullanılan web uygulamaları, yazılımlarını ifade eder (ÇKYS, MBS, HBYS vb.). Şekilden sürece doğru bir ok çıkartıldığında web uygulama yazılımının sürece bilgi sağladığını göstermek için kullanılır. Süreçten şekle doğru bir ok çıkartıldığında web uygulama yazılımına veri sağlandığını göstermek için kullanılır.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989289"/>
                  </a:ext>
                </a:extLst>
              </a:tr>
              <a:tr h="1589676">
                <a:tc>
                  <a:txBody>
                    <a:bodyPr/>
                    <a:lstStyle/>
                    <a:p>
                      <a:pPr algn="ctr">
                        <a:lnSpc>
                          <a:spcPct val="150000"/>
                        </a:lnSpc>
                        <a:spcAft>
                          <a:spcPts val="0"/>
                        </a:spcAft>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just">
                        <a:lnSpc>
                          <a:spcPct val="150000"/>
                        </a:lnSpc>
                        <a:spcAft>
                          <a:spcPts val="0"/>
                        </a:spcAft>
                      </a:pPr>
                      <a:r>
                        <a:rPr lang="tr-TR" sz="2000" b="1" dirty="0">
                          <a:solidFill>
                            <a:srgbClr val="C00000"/>
                          </a:solidFill>
                          <a:effectLst/>
                          <a:latin typeface="+mj-lt"/>
                          <a:ea typeface="Calibri" panose="020F0502020204030204" pitchFamily="34" charset="0"/>
                          <a:cs typeface="Times New Roman" panose="02020603050405020304" pitchFamily="18" charset="0"/>
                        </a:rPr>
                        <a:t>Bağlayıcı; </a:t>
                      </a:r>
                      <a:r>
                        <a:rPr lang="tr-TR" sz="2000" b="0" dirty="0">
                          <a:solidFill>
                            <a:schemeClr val="tx1"/>
                          </a:solidFill>
                          <a:effectLst/>
                          <a:latin typeface="+mj-lt"/>
                          <a:ea typeface="Calibri" panose="020F0502020204030204" pitchFamily="34" charset="0"/>
                          <a:cs typeface="Times New Roman" panose="02020603050405020304" pitchFamily="18" charset="0"/>
                        </a:rPr>
                        <a:t>İş akış şemasının bir sayfaya sığmaması durumunda bir başka sayfaya geçişte bağlantı noktası olarak kullanılır.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267366"/>
                  </a:ext>
                </a:extLst>
              </a:tr>
            </a:tbl>
          </a:graphicData>
        </a:graphic>
      </p:graphicFrame>
      <p:pic>
        <p:nvPicPr>
          <p:cNvPr id="7" name="Resim 6">
            <a:extLst>
              <a:ext uri="{FF2B5EF4-FFF2-40B4-BE49-F238E27FC236}">
                <a16:creationId xmlns:a16="http://schemas.microsoft.com/office/drawing/2014/main" id="{C206DDD2-A599-45AD-9C24-E21B43AF092E}"/>
              </a:ext>
            </a:extLst>
          </p:cNvPr>
          <p:cNvPicPr>
            <a:picLocks noChangeAspect="1"/>
          </p:cNvPicPr>
          <p:nvPr/>
        </p:nvPicPr>
        <p:blipFill>
          <a:blip r:embed="rId3"/>
          <a:stretch>
            <a:fillRect/>
          </a:stretch>
        </p:blipFill>
        <p:spPr>
          <a:xfrm>
            <a:off x="1647954" y="2212475"/>
            <a:ext cx="1701392" cy="1250644"/>
          </a:xfrm>
          <a:prstGeom prst="rect">
            <a:avLst/>
          </a:prstGeom>
        </p:spPr>
      </p:pic>
      <p:pic>
        <p:nvPicPr>
          <p:cNvPr id="8" name="Resim 7">
            <a:extLst>
              <a:ext uri="{FF2B5EF4-FFF2-40B4-BE49-F238E27FC236}">
                <a16:creationId xmlns:a16="http://schemas.microsoft.com/office/drawing/2014/main" id="{57071DB7-73BF-4282-B834-C38CD925032F}"/>
              </a:ext>
            </a:extLst>
          </p:cNvPr>
          <p:cNvPicPr>
            <a:picLocks noChangeAspect="1"/>
          </p:cNvPicPr>
          <p:nvPr/>
        </p:nvPicPr>
        <p:blipFill>
          <a:blip r:embed="rId4"/>
          <a:stretch>
            <a:fillRect/>
          </a:stretch>
        </p:blipFill>
        <p:spPr>
          <a:xfrm>
            <a:off x="1868448" y="4313360"/>
            <a:ext cx="1480898" cy="1238570"/>
          </a:xfrm>
          <a:prstGeom prst="rect">
            <a:avLst/>
          </a:prstGeom>
        </p:spPr>
      </p:pic>
    </p:spTree>
    <p:extLst>
      <p:ext uri="{BB962C8B-B14F-4D97-AF65-F5344CB8AC3E}">
        <p14:creationId xmlns:p14="http://schemas.microsoft.com/office/powerpoint/2010/main" val="85284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04373"/>
            <a:ext cx="9786696" cy="309230"/>
          </a:xfrm>
        </p:spPr>
        <p:txBody>
          <a:bodyPr/>
          <a:lstStyle/>
          <a:p>
            <a:r>
              <a:rPr lang="tr-TR" sz="2000" dirty="0">
                <a:latin typeface="Myriad Pro" panose="020B0503030403020204" pitchFamily="34" charset="0"/>
              </a:rPr>
              <a:t>İş Akış Şemalarının Oluşturulması</a:t>
            </a:r>
            <a:endParaRPr lang="tr-TR" sz="2000" dirty="0"/>
          </a:p>
        </p:txBody>
      </p:sp>
      <p:graphicFrame>
        <p:nvGraphicFramePr>
          <p:cNvPr id="174" name="Tablo 173">
            <a:extLst>
              <a:ext uri="{FF2B5EF4-FFF2-40B4-BE49-F238E27FC236}">
                <a16:creationId xmlns:a16="http://schemas.microsoft.com/office/drawing/2014/main" id="{58A5CA85-A561-46FB-B617-1D90AF37BAF5}"/>
              </a:ext>
            </a:extLst>
          </p:cNvPr>
          <p:cNvGraphicFramePr>
            <a:graphicFrameLocks noGrp="1"/>
          </p:cNvGraphicFramePr>
          <p:nvPr>
            <p:extLst>
              <p:ext uri="{D42A27DB-BD31-4B8C-83A1-F6EECF244321}">
                <p14:modId xmlns:p14="http://schemas.microsoft.com/office/powerpoint/2010/main" val="2386985464"/>
              </p:ext>
            </p:extLst>
          </p:nvPr>
        </p:nvGraphicFramePr>
        <p:xfrm>
          <a:off x="4385942" y="1015070"/>
          <a:ext cx="7806058" cy="5520612"/>
        </p:xfrm>
        <a:graphic>
          <a:graphicData uri="http://schemas.openxmlformats.org/drawingml/2006/table">
            <a:tbl>
              <a:tblPr firstRow="1" bandRow="1">
                <a:tableStyleId>{5C22544A-7EE6-4342-B048-85BDC9FD1C3A}</a:tableStyleId>
              </a:tblPr>
              <a:tblGrid>
                <a:gridCol w="5035177">
                  <a:extLst>
                    <a:ext uri="{9D8B030D-6E8A-4147-A177-3AD203B41FA5}">
                      <a16:colId xmlns:a16="http://schemas.microsoft.com/office/drawing/2014/main" val="1448637768"/>
                    </a:ext>
                  </a:extLst>
                </a:gridCol>
                <a:gridCol w="2770881">
                  <a:extLst>
                    <a:ext uri="{9D8B030D-6E8A-4147-A177-3AD203B41FA5}">
                      <a16:colId xmlns:a16="http://schemas.microsoft.com/office/drawing/2014/main" val="2955842790"/>
                    </a:ext>
                  </a:extLst>
                </a:gridCol>
              </a:tblGrid>
              <a:tr h="421958">
                <a:tc>
                  <a:txBody>
                    <a:bodyPr/>
                    <a:lstStyle/>
                    <a:p>
                      <a:r>
                        <a:rPr lang="tr-TR" sz="1800" dirty="0">
                          <a:latin typeface="Times New Roman" panose="02020603050405020304" pitchFamily="18" charset="0"/>
                          <a:cs typeface="Times New Roman" panose="02020603050405020304" pitchFamily="18" charset="0"/>
                        </a:rPr>
                        <a:t>Sürecin Akış Şeması ile Gösterimi</a:t>
                      </a:r>
                    </a:p>
                  </a:txBody>
                  <a:tcPr/>
                </a:tc>
                <a:tc rowSpan="2">
                  <a:txBody>
                    <a:bodyPr/>
                    <a:lstStyle/>
                    <a:p>
                      <a:endParaRPr lang="tr-TR" sz="1800" baseline="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60730713"/>
                  </a:ext>
                </a:extLst>
              </a:tr>
              <a:tr h="5098654">
                <a:tc>
                  <a:txBody>
                    <a:bodyPr/>
                    <a:lstStyle/>
                    <a:p>
                      <a:endParaRPr lang="tr-TR" sz="1800" dirty="0">
                        <a:latin typeface="Times New Roman" panose="02020603050405020304" pitchFamily="18" charset="0"/>
                        <a:cs typeface="Times New Roman" panose="02020603050405020304" pitchFamily="18" charset="0"/>
                      </a:endParaRPr>
                    </a:p>
                  </a:txBody>
                  <a:tcPr/>
                </a:tc>
                <a:tc vMerge="1">
                  <a:txBody>
                    <a:bodyPr/>
                    <a:lstStyle/>
                    <a:p>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4834270"/>
                  </a:ext>
                </a:extLst>
              </a:tr>
            </a:tbl>
          </a:graphicData>
        </a:graphic>
      </p:graphicFrame>
      <p:sp>
        <p:nvSpPr>
          <p:cNvPr id="175" name="Oval 174">
            <a:extLst>
              <a:ext uri="{FF2B5EF4-FFF2-40B4-BE49-F238E27FC236}">
                <a16:creationId xmlns:a16="http://schemas.microsoft.com/office/drawing/2014/main" id="{F98BDD31-146F-4E4B-B080-2AEAE84BC287}"/>
              </a:ext>
            </a:extLst>
          </p:cNvPr>
          <p:cNvSpPr/>
          <p:nvPr/>
        </p:nvSpPr>
        <p:spPr>
          <a:xfrm>
            <a:off x="6517936" y="1788354"/>
            <a:ext cx="297693" cy="258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176" name="Dikdörtgen 175">
            <a:extLst>
              <a:ext uri="{FF2B5EF4-FFF2-40B4-BE49-F238E27FC236}">
                <a16:creationId xmlns:a16="http://schemas.microsoft.com/office/drawing/2014/main" id="{69065032-1392-49CC-B59C-0053C05371B8}"/>
              </a:ext>
            </a:extLst>
          </p:cNvPr>
          <p:cNvSpPr/>
          <p:nvPr/>
        </p:nvSpPr>
        <p:spPr>
          <a:xfrm>
            <a:off x="6051653" y="2283606"/>
            <a:ext cx="1249427" cy="231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Yataktan kalkılması</a:t>
            </a:r>
          </a:p>
        </p:txBody>
      </p:sp>
      <p:cxnSp>
        <p:nvCxnSpPr>
          <p:cNvPr id="177" name="Düz Ok Bağlayıcısı 176">
            <a:extLst>
              <a:ext uri="{FF2B5EF4-FFF2-40B4-BE49-F238E27FC236}">
                <a16:creationId xmlns:a16="http://schemas.microsoft.com/office/drawing/2014/main" id="{57D501A2-05D1-4933-B758-79E3F3944577}"/>
              </a:ext>
            </a:extLst>
          </p:cNvPr>
          <p:cNvCxnSpPr>
            <a:stCxn id="175" idx="4"/>
            <a:endCxn id="176" idx="0"/>
          </p:cNvCxnSpPr>
          <p:nvPr/>
        </p:nvCxnSpPr>
        <p:spPr>
          <a:xfrm>
            <a:off x="6666783" y="2046562"/>
            <a:ext cx="9584" cy="2370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8" name="Dikdörtgen 177">
            <a:extLst>
              <a:ext uri="{FF2B5EF4-FFF2-40B4-BE49-F238E27FC236}">
                <a16:creationId xmlns:a16="http://schemas.microsoft.com/office/drawing/2014/main" id="{C5DC17C4-AC77-4F3E-A8BD-FB37A9BF1B79}"/>
              </a:ext>
            </a:extLst>
          </p:cNvPr>
          <p:cNvSpPr/>
          <p:nvPr/>
        </p:nvSpPr>
        <p:spPr>
          <a:xfrm>
            <a:off x="5858626" y="1987475"/>
            <a:ext cx="1782147" cy="2370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İşe Gidiş Süreci</a:t>
            </a:r>
          </a:p>
        </p:txBody>
      </p:sp>
      <p:sp>
        <p:nvSpPr>
          <p:cNvPr id="179" name="Akış Çizelgesi: Karar 178">
            <a:extLst>
              <a:ext uri="{FF2B5EF4-FFF2-40B4-BE49-F238E27FC236}">
                <a16:creationId xmlns:a16="http://schemas.microsoft.com/office/drawing/2014/main" id="{D91FCC46-C99F-48AC-A7B5-4C7D7C274C30}"/>
              </a:ext>
            </a:extLst>
          </p:cNvPr>
          <p:cNvSpPr/>
          <p:nvPr/>
        </p:nvSpPr>
        <p:spPr>
          <a:xfrm>
            <a:off x="6093135" y="2686142"/>
            <a:ext cx="1176678" cy="842394"/>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latin typeface="Times New Roman" panose="02020603050405020304" pitchFamily="18" charset="0"/>
                <a:cs typeface="Times New Roman" panose="02020603050405020304" pitchFamily="18" charset="0"/>
              </a:rPr>
              <a:t>Duş almaya vakit var mı?</a:t>
            </a:r>
          </a:p>
        </p:txBody>
      </p:sp>
      <p:cxnSp>
        <p:nvCxnSpPr>
          <p:cNvPr id="180" name="Düz Ok Bağlayıcısı 179">
            <a:extLst>
              <a:ext uri="{FF2B5EF4-FFF2-40B4-BE49-F238E27FC236}">
                <a16:creationId xmlns:a16="http://schemas.microsoft.com/office/drawing/2014/main" id="{E3BCA91E-697A-463D-BCCE-2FE317245397}"/>
              </a:ext>
            </a:extLst>
          </p:cNvPr>
          <p:cNvCxnSpPr>
            <a:stCxn id="176" idx="2"/>
            <a:endCxn id="179" idx="0"/>
          </p:cNvCxnSpPr>
          <p:nvPr/>
        </p:nvCxnSpPr>
        <p:spPr>
          <a:xfrm>
            <a:off x="6676367" y="2515015"/>
            <a:ext cx="5107" cy="1711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1" name="Dikdörtgen 180">
            <a:extLst>
              <a:ext uri="{FF2B5EF4-FFF2-40B4-BE49-F238E27FC236}">
                <a16:creationId xmlns:a16="http://schemas.microsoft.com/office/drawing/2014/main" id="{E9F7876F-2A9F-400A-A12F-CE53711DABAB}"/>
              </a:ext>
            </a:extLst>
          </p:cNvPr>
          <p:cNvSpPr/>
          <p:nvPr/>
        </p:nvSpPr>
        <p:spPr>
          <a:xfrm>
            <a:off x="4573616" y="3394803"/>
            <a:ext cx="1249427" cy="231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Duş alınması</a:t>
            </a:r>
          </a:p>
        </p:txBody>
      </p:sp>
      <p:sp>
        <p:nvSpPr>
          <p:cNvPr id="182" name="Dikdörtgen 181">
            <a:extLst>
              <a:ext uri="{FF2B5EF4-FFF2-40B4-BE49-F238E27FC236}">
                <a16:creationId xmlns:a16="http://schemas.microsoft.com/office/drawing/2014/main" id="{A77B9551-01BE-4026-85BB-76685FBE9C20}"/>
              </a:ext>
            </a:extLst>
          </p:cNvPr>
          <p:cNvSpPr/>
          <p:nvPr/>
        </p:nvSpPr>
        <p:spPr>
          <a:xfrm>
            <a:off x="7612654" y="3403681"/>
            <a:ext cx="1249427" cy="231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El yüz yıkanması</a:t>
            </a:r>
          </a:p>
        </p:txBody>
      </p:sp>
      <p:cxnSp>
        <p:nvCxnSpPr>
          <p:cNvPr id="183" name="Dirsek Bağlayıcısı 19">
            <a:extLst>
              <a:ext uri="{FF2B5EF4-FFF2-40B4-BE49-F238E27FC236}">
                <a16:creationId xmlns:a16="http://schemas.microsoft.com/office/drawing/2014/main" id="{A94ADB28-4674-4914-A8A1-7332E800FE6D}"/>
              </a:ext>
            </a:extLst>
          </p:cNvPr>
          <p:cNvCxnSpPr>
            <a:stCxn id="179" idx="1"/>
            <a:endCxn id="181" idx="0"/>
          </p:cNvCxnSpPr>
          <p:nvPr/>
        </p:nvCxnSpPr>
        <p:spPr>
          <a:xfrm rot="10800000" flipV="1">
            <a:off x="5198331" y="3107339"/>
            <a:ext cx="894805" cy="28746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84" name="Dirsek Bağlayıcısı 21">
            <a:extLst>
              <a:ext uri="{FF2B5EF4-FFF2-40B4-BE49-F238E27FC236}">
                <a16:creationId xmlns:a16="http://schemas.microsoft.com/office/drawing/2014/main" id="{D44CEFD2-697E-4A01-94D3-18BDC2E47B2F}"/>
              </a:ext>
            </a:extLst>
          </p:cNvPr>
          <p:cNvCxnSpPr>
            <a:stCxn id="179" idx="3"/>
            <a:endCxn id="182" idx="0"/>
          </p:cNvCxnSpPr>
          <p:nvPr/>
        </p:nvCxnSpPr>
        <p:spPr>
          <a:xfrm>
            <a:off x="7269813" y="3107339"/>
            <a:ext cx="967555" cy="29634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85" name="Dikdörtgen 184">
            <a:extLst>
              <a:ext uri="{FF2B5EF4-FFF2-40B4-BE49-F238E27FC236}">
                <a16:creationId xmlns:a16="http://schemas.microsoft.com/office/drawing/2014/main" id="{7B8F9CF0-40F7-430D-A7E3-C9000CB92E31}"/>
              </a:ext>
            </a:extLst>
          </p:cNvPr>
          <p:cNvSpPr/>
          <p:nvPr/>
        </p:nvSpPr>
        <p:spPr>
          <a:xfrm>
            <a:off x="6084049" y="3912993"/>
            <a:ext cx="1249427" cy="231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Giyinilmesi </a:t>
            </a:r>
          </a:p>
        </p:txBody>
      </p:sp>
      <p:cxnSp>
        <p:nvCxnSpPr>
          <p:cNvPr id="186" name="Dirsek Bağlayıcısı 24">
            <a:extLst>
              <a:ext uri="{FF2B5EF4-FFF2-40B4-BE49-F238E27FC236}">
                <a16:creationId xmlns:a16="http://schemas.microsoft.com/office/drawing/2014/main" id="{0AEC923A-560E-4CFD-AED8-8AE3F3AF627B}"/>
              </a:ext>
            </a:extLst>
          </p:cNvPr>
          <p:cNvCxnSpPr>
            <a:endCxn id="185" idx="1"/>
          </p:cNvCxnSpPr>
          <p:nvPr/>
        </p:nvCxnSpPr>
        <p:spPr>
          <a:xfrm>
            <a:off x="5198329" y="3635090"/>
            <a:ext cx="885720" cy="393608"/>
          </a:xfrm>
          <a:prstGeom prst="bentConnector3">
            <a:avLst>
              <a:gd name="adj1" fmla="val -566"/>
            </a:avLst>
          </a:prstGeom>
          <a:ln>
            <a:tailEnd type="triangle"/>
          </a:ln>
        </p:spPr>
        <p:style>
          <a:lnRef idx="1">
            <a:schemeClr val="dk1"/>
          </a:lnRef>
          <a:fillRef idx="0">
            <a:schemeClr val="dk1"/>
          </a:fillRef>
          <a:effectRef idx="0">
            <a:schemeClr val="dk1"/>
          </a:effectRef>
          <a:fontRef idx="minor">
            <a:schemeClr val="tx1"/>
          </a:fontRef>
        </p:style>
      </p:cxnSp>
      <p:cxnSp>
        <p:nvCxnSpPr>
          <p:cNvPr id="187" name="Dirsek Bağlayıcısı 28">
            <a:extLst>
              <a:ext uri="{FF2B5EF4-FFF2-40B4-BE49-F238E27FC236}">
                <a16:creationId xmlns:a16="http://schemas.microsoft.com/office/drawing/2014/main" id="{7A8598FB-5E54-4DC1-8491-CF21F094067D}"/>
              </a:ext>
            </a:extLst>
          </p:cNvPr>
          <p:cNvCxnSpPr>
            <a:stCxn id="182" idx="2"/>
            <a:endCxn id="185" idx="3"/>
          </p:cNvCxnSpPr>
          <p:nvPr/>
        </p:nvCxnSpPr>
        <p:spPr>
          <a:xfrm rot="5400000">
            <a:off x="7588618" y="3379948"/>
            <a:ext cx="393608" cy="90389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88" name="Dikdörtgen 187">
            <a:extLst>
              <a:ext uri="{FF2B5EF4-FFF2-40B4-BE49-F238E27FC236}">
                <a16:creationId xmlns:a16="http://schemas.microsoft.com/office/drawing/2014/main" id="{1BDD8D40-55E1-4990-A4D8-CF7322DBCC6F}"/>
              </a:ext>
            </a:extLst>
          </p:cNvPr>
          <p:cNvSpPr/>
          <p:nvPr/>
        </p:nvSpPr>
        <p:spPr>
          <a:xfrm>
            <a:off x="5016475" y="4381664"/>
            <a:ext cx="1249427" cy="231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Kahvaltı yapılması</a:t>
            </a:r>
          </a:p>
        </p:txBody>
      </p:sp>
      <p:sp>
        <p:nvSpPr>
          <p:cNvPr id="189" name="Dikdörtgen 188">
            <a:extLst>
              <a:ext uri="{FF2B5EF4-FFF2-40B4-BE49-F238E27FC236}">
                <a16:creationId xmlns:a16="http://schemas.microsoft.com/office/drawing/2014/main" id="{350A19A7-AB11-46FD-A1AA-3DB6F74C4D91}"/>
              </a:ext>
            </a:extLst>
          </p:cNvPr>
          <p:cNvSpPr/>
          <p:nvPr/>
        </p:nvSpPr>
        <p:spPr>
          <a:xfrm>
            <a:off x="7043672" y="4391204"/>
            <a:ext cx="1249427" cy="3507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Çantanın hazırlanması</a:t>
            </a:r>
          </a:p>
        </p:txBody>
      </p:sp>
      <p:cxnSp>
        <p:nvCxnSpPr>
          <p:cNvPr id="190" name="Dirsek Bağlayıcısı 32">
            <a:extLst>
              <a:ext uri="{FF2B5EF4-FFF2-40B4-BE49-F238E27FC236}">
                <a16:creationId xmlns:a16="http://schemas.microsoft.com/office/drawing/2014/main" id="{FD1A7192-D478-40A3-A202-059DA45AE44A}"/>
              </a:ext>
            </a:extLst>
          </p:cNvPr>
          <p:cNvCxnSpPr>
            <a:stCxn id="185" idx="2"/>
            <a:endCxn id="188" idx="0"/>
          </p:cNvCxnSpPr>
          <p:nvPr/>
        </p:nvCxnSpPr>
        <p:spPr>
          <a:xfrm rot="5400000">
            <a:off x="6056345" y="3729246"/>
            <a:ext cx="237262" cy="1067574"/>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91" name="Dirsek Bağlayıcısı 33">
            <a:extLst>
              <a:ext uri="{FF2B5EF4-FFF2-40B4-BE49-F238E27FC236}">
                <a16:creationId xmlns:a16="http://schemas.microsoft.com/office/drawing/2014/main" id="{7D3291A6-7924-4B1E-8731-EC974D23A4E7}"/>
              </a:ext>
            </a:extLst>
          </p:cNvPr>
          <p:cNvCxnSpPr>
            <a:stCxn id="185" idx="2"/>
            <a:endCxn id="189" idx="0"/>
          </p:cNvCxnSpPr>
          <p:nvPr/>
        </p:nvCxnSpPr>
        <p:spPr>
          <a:xfrm rot="16200000" flipH="1">
            <a:off x="7065173" y="3787991"/>
            <a:ext cx="246802" cy="95962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192" name="Dikdörtgen 191">
            <a:extLst>
              <a:ext uri="{FF2B5EF4-FFF2-40B4-BE49-F238E27FC236}">
                <a16:creationId xmlns:a16="http://schemas.microsoft.com/office/drawing/2014/main" id="{CD36DF29-7935-4A2E-9006-3BC196B5F4FA}"/>
              </a:ext>
            </a:extLst>
          </p:cNvPr>
          <p:cNvSpPr/>
          <p:nvPr/>
        </p:nvSpPr>
        <p:spPr>
          <a:xfrm>
            <a:off x="5016474" y="4696214"/>
            <a:ext cx="1249427" cy="231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Dişlerin fırçalanması</a:t>
            </a:r>
          </a:p>
        </p:txBody>
      </p:sp>
      <p:sp>
        <p:nvSpPr>
          <p:cNvPr id="193" name="Dikdörtgen 192">
            <a:extLst>
              <a:ext uri="{FF2B5EF4-FFF2-40B4-BE49-F238E27FC236}">
                <a16:creationId xmlns:a16="http://schemas.microsoft.com/office/drawing/2014/main" id="{4CA9EC61-67F6-4CEC-8A40-926D3B8B4B03}"/>
              </a:ext>
            </a:extLst>
          </p:cNvPr>
          <p:cNvSpPr/>
          <p:nvPr/>
        </p:nvSpPr>
        <p:spPr>
          <a:xfrm>
            <a:off x="5896770" y="5078586"/>
            <a:ext cx="1715884" cy="3007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Evden çıkıp gazete alınması ve servis durağına gidilmesi</a:t>
            </a:r>
          </a:p>
        </p:txBody>
      </p:sp>
      <p:cxnSp>
        <p:nvCxnSpPr>
          <p:cNvPr id="194" name="Dirsek Bağlayıcısı 43">
            <a:extLst>
              <a:ext uri="{FF2B5EF4-FFF2-40B4-BE49-F238E27FC236}">
                <a16:creationId xmlns:a16="http://schemas.microsoft.com/office/drawing/2014/main" id="{915EFAF7-2A45-494F-889D-DB67A6AE2BF3}"/>
              </a:ext>
            </a:extLst>
          </p:cNvPr>
          <p:cNvCxnSpPr>
            <a:cxnSpLocks/>
          </p:cNvCxnSpPr>
          <p:nvPr/>
        </p:nvCxnSpPr>
        <p:spPr>
          <a:xfrm rot="16200000" flipH="1">
            <a:off x="6122469" y="4437464"/>
            <a:ext cx="150963" cy="1113524"/>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95" name="Dirsek Bağlayıcısı 44">
            <a:extLst>
              <a:ext uri="{FF2B5EF4-FFF2-40B4-BE49-F238E27FC236}">
                <a16:creationId xmlns:a16="http://schemas.microsoft.com/office/drawing/2014/main" id="{399D3A35-F511-42E5-AFBD-13F75A2AA7D4}"/>
              </a:ext>
            </a:extLst>
          </p:cNvPr>
          <p:cNvCxnSpPr>
            <a:cxnSpLocks/>
          </p:cNvCxnSpPr>
          <p:nvPr/>
        </p:nvCxnSpPr>
        <p:spPr>
          <a:xfrm rot="5400000">
            <a:off x="7043215" y="4471369"/>
            <a:ext cx="336666" cy="913674"/>
          </a:xfrm>
          <a:prstGeom prst="bentConnector3">
            <a:avLst>
              <a:gd name="adj1" fmla="val 74143"/>
            </a:avLst>
          </a:prstGeom>
          <a:ln>
            <a:tailEnd type="triangle"/>
          </a:ln>
        </p:spPr>
        <p:style>
          <a:lnRef idx="1">
            <a:schemeClr val="dk1"/>
          </a:lnRef>
          <a:fillRef idx="0">
            <a:schemeClr val="dk1"/>
          </a:fillRef>
          <a:effectRef idx="0">
            <a:schemeClr val="dk1"/>
          </a:effectRef>
          <a:fontRef idx="minor">
            <a:schemeClr val="tx1"/>
          </a:fontRef>
        </p:style>
      </p:cxnSp>
      <p:cxnSp>
        <p:nvCxnSpPr>
          <p:cNvPr id="196" name="Düz Ok Bağlayıcısı 195">
            <a:extLst>
              <a:ext uri="{FF2B5EF4-FFF2-40B4-BE49-F238E27FC236}">
                <a16:creationId xmlns:a16="http://schemas.microsoft.com/office/drawing/2014/main" id="{99644161-9047-4A38-AF8C-1990703C2794}"/>
              </a:ext>
            </a:extLst>
          </p:cNvPr>
          <p:cNvCxnSpPr>
            <a:stCxn id="188" idx="2"/>
            <a:endCxn id="192" idx="0"/>
          </p:cNvCxnSpPr>
          <p:nvPr/>
        </p:nvCxnSpPr>
        <p:spPr>
          <a:xfrm flipH="1">
            <a:off x="5641188" y="4613073"/>
            <a:ext cx="1" cy="831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7" name="Düz Ok Bağlayıcısı 196">
            <a:extLst>
              <a:ext uri="{FF2B5EF4-FFF2-40B4-BE49-F238E27FC236}">
                <a16:creationId xmlns:a16="http://schemas.microsoft.com/office/drawing/2014/main" id="{E599759E-9098-484A-8AA8-B0F6CBEEEA6F}"/>
              </a:ext>
            </a:extLst>
          </p:cNvPr>
          <p:cNvCxnSpPr>
            <a:stCxn id="193" idx="2"/>
            <a:endCxn id="198" idx="0"/>
          </p:cNvCxnSpPr>
          <p:nvPr/>
        </p:nvCxnSpPr>
        <p:spPr>
          <a:xfrm>
            <a:off x="6754712" y="5379347"/>
            <a:ext cx="0" cy="1242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8" name="Dikdörtgen 197">
            <a:extLst>
              <a:ext uri="{FF2B5EF4-FFF2-40B4-BE49-F238E27FC236}">
                <a16:creationId xmlns:a16="http://schemas.microsoft.com/office/drawing/2014/main" id="{E02678F6-1BEC-4773-A22C-8B97EF375DE3}"/>
              </a:ext>
            </a:extLst>
          </p:cNvPr>
          <p:cNvSpPr/>
          <p:nvPr/>
        </p:nvSpPr>
        <p:spPr>
          <a:xfrm>
            <a:off x="5896770" y="5503613"/>
            <a:ext cx="1715884" cy="3007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Gazete okuyarak servisle işe gidilmesi</a:t>
            </a:r>
          </a:p>
        </p:txBody>
      </p:sp>
      <p:sp>
        <p:nvSpPr>
          <p:cNvPr id="199" name="Dikdörtgen 198">
            <a:extLst>
              <a:ext uri="{FF2B5EF4-FFF2-40B4-BE49-F238E27FC236}">
                <a16:creationId xmlns:a16="http://schemas.microsoft.com/office/drawing/2014/main" id="{E2828A29-3AF0-4D6A-B3BB-0AF4529BB1D6}"/>
              </a:ext>
            </a:extLst>
          </p:cNvPr>
          <p:cNvSpPr/>
          <p:nvPr/>
        </p:nvSpPr>
        <p:spPr>
          <a:xfrm>
            <a:off x="5907008" y="5896648"/>
            <a:ext cx="1715884" cy="3007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İş yerine varılması ve kartın okutulması</a:t>
            </a:r>
          </a:p>
        </p:txBody>
      </p:sp>
      <p:cxnSp>
        <p:nvCxnSpPr>
          <p:cNvPr id="200" name="Düz Ok Bağlayıcısı 199">
            <a:extLst>
              <a:ext uri="{FF2B5EF4-FFF2-40B4-BE49-F238E27FC236}">
                <a16:creationId xmlns:a16="http://schemas.microsoft.com/office/drawing/2014/main" id="{62B50742-7425-4914-AB7B-C04546DEBD50}"/>
              </a:ext>
            </a:extLst>
          </p:cNvPr>
          <p:cNvCxnSpPr>
            <a:stCxn id="198" idx="2"/>
            <a:endCxn id="199" idx="0"/>
          </p:cNvCxnSpPr>
          <p:nvPr/>
        </p:nvCxnSpPr>
        <p:spPr>
          <a:xfrm>
            <a:off x="6754712" y="5804374"/>
            <a:ext cx="10238" cy="922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1" name="Oval 200">
            <a:extLst>
              <a:ext uri="{FF2B5EF4-FFF2-40B4-BE49-F238E27FC236}">
                <a16:creationId xmlns:a16="http://schemas.microsoft.com/office/drawing/2014/main" id="{1798E15F-F6E3-4CBF-BBA4-886E241EB2AC}"/>
              </a:ext>
            </a:extLst>
          </p:cNvPr>
          <p:cNvSpPr/>
          <p:nvPr/>
        </p:nvSpPr>
        <p:spPr>
          <a:xfrm>
            <a:off x="6609376" y="6334047"/>
            <a:ext cx="310222" cy="31946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cxnSp>
        <p:nvCxnSpPr>
          <p:cNvPr id="202" name="Düz Ok Bağlayıcısı 201">
            <a:extLst>
              <a:ext uri="{FF2B5EF4-FFF2-40B4-BE49-F238E27FC236}">
                <a16:creationId xmlns:a16="http://schemas.microsoft.com/office/drawing/2014/main" id="{93BB1893-C2C3-403C-A011-0F38C8F5348B}"/>
              </a:ext>
            </a:extLst>
          </p:cNvPr>
          <p:cNvCxnSpPr>
            <a:stCxn id="199" idx="2"/>
            <a:endCxn id="201" idx="0"/>
          </p:cNvCxnSpPr>
          <p:nvPr/>
        </p:nvCxnSpPr>
        <p:spPr>
          <a:xfrm flipH="1">
            <a:off x="6764487" y="6197409"/>
            <a:ext cx="463" cy="1366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203" name="Tablo 202">
            <a:extLst>
              <a:ext uri="{FF2B5EF4-FFF2-40B4-BE49-F238E27FC236}">
                <a16:creationId xmlns:a16="http://schemas.microsoft.com/office/drawing/2014/main" id="{DB92B45B-896E-4A35-AE6D-002B6ECDC962}"/>
              </a:ext>
            </a:extLst>
          </p:cNvPr>
          <p:cNvGraphicFramePr>
            <a:graphicFrameLocks noGrp="1"/>
          </p:cNvGraphicFramePr>
          <p:nvPr>
            <p:extLst>
              <p:ext uri="{D42A27DB-BD31-4B8C-83A1-F6EECF244321}">
                <p14:modId xmlns:p14="http://schemas.microsoft.com/office/powerpoint/2010/main" val="1968701615"/>
              </p:ext>
            </p:extLst>
          </p:nvPr>
        </p:nvGraphicFramePr>
        <p:xfrm>
          <a:off x="9446121" y="1036409"/>
          <a:ext cx="2724860" cy="5520612"/>
        </p:xfrm>
        <a:graphic>
          <a:graphicData uri="http://schemas.openxmlformats.org/drawingml/2006/table">
            <a:tbl>
              <a:tblPr firstRow="1" bandRow="1">
                <a:tableStyleId>{5C22544A-7EE6-4342-B048-85BDC9FD1C3A}</a:tableStyleId>
              </a:tblPr>
              <a:tblGrid>
                <a:gridCol w="2724860">
                  <a:extLst>
                    <a:ext uri="{9D8B030D-6E8A-4147-A177-3AD203B41FA5}">
                      <a16:colId xmlns:a16="http://schemas.microsoft.com/office/drawing/2014/main" val="2955842790"/>
                    </a:ext>
                  </a:extLst>
                </a:gridCol>
              </a:tblGrid>
              <a:tr h="5520612">
                <a:tc>
                  <a:txBody>
                    <a:bodyPr/>
                    <a:lstStyle/>
                    <a:p>
                      <a:endParaRPr lang="tr-TR" sz="1800" dirty="0">
                        <a:latin typeface="Times New Roman" panose="02020603050405020304" pitchFamily="18" charset="0"/>
                        <a:cs typeface="Times New Roman" panose="02020603050405020304" pitchFamily="18" charset="0"/>
                      </a:endParaRPr>
                    </a:p>
                    <a:p>
                      <a:endParaRPr lang="tr-TR" sz="1800" b="0" dirty="0">
                        <a:latin typeface="Times New Roman" panose="02020603050405020304" pitchFamily="18" charset="0"/>
                        <a:cs typeface="Times New Roman" panose="02020603050405020304" pitchFamily="18" charset="0"/>
                      </a:endParaRPr>
                    </a:p>
                    <a:p>
                      <a:endParaRPr lang="tr-TR" sz="1800" b="0" dirty="0">
                        <a:latin typeface="Times New Roman" panose="02020603050405020304" pitchFamily="18" charset="0"/>
                        <a:cs typeface="Times New Roman" panose="02020603050405020304" pitchFamily="18" charset="0"/>
                      </a:endParaRPr>
                    </a:p>
                    <a:p>
                      <a:r>
                        <a:rPr lang="tr-TR" sz="1800" b="0" dirty="0">
                          <a:latin typeface="Times New Roman" panose="02020603050405020304" pitchFamily="18" charset="0"/>
                          <a:cs typeface="Times New Roman" panose="02020603050405020304" pitchFamily="18" charset="0"/>
                        </a:rPr>
                        <a:t>Kolay </a:t>
                      </a:r>
                      <a:r>
                        <a:rPr lang="tr-TR" sz="1800" b="0" dirty="0" err="1">
                          <a:latin typeface="Times New Roman" panose="02020603050405020304" pitchFamily="18" charset="0"/>
                          <a:cs typeface="Times New Roman" panose="02020603050405020304" pitchFamily="18" charset="0"/>
                        </a:rPr>
                        <a:t>anlaşılabilirlik</a:t>
                      </a:r>
                      <a:endParaRPr lang="tr-TR" sz="1800" b="0" dirty="0">
                        <a:latin typeface="Times New Roman" panose="02020603050405020304" pitchFamily="18" charset="0"/>
                        <a:cs typeface="Times New Roman" panose="02020603050405020304" pitchFamily="18" charset="0"/>
                      </a:endParaRPr>
                    </a:p>
                    <a:p>
                      <a:endParaRPr lang="tr-TR" sz="1800" b="0" dirty="0">
                        <a:latin typeface="Times New Roman" panose="02020603050405020304" pitchFamily="18" charset="0"/>
                        <a:cs typeface="Times New Roman" panose="02020603050405020304" pitchFamily="18" charset="0"/>
                      </a:endParaRPr>
                    </a:p>
                    <a:p>
                      <a:r>
                        <a:rPr lang="tr-TR" sz="1800" b="0" dirty="0">
                          <a:latin typeface="Times New Roman" panose="02020603050405020304" pitchFamily="18" charset="0"/>
                          <a:cs typeface="Times New Roman" panose="02020603050405020304" pitchFamily="18" charset="0"/>
                        </a:rPr>
                        <a:t>Kararlara</a:t>
                      </a:r>
                      <a:r>
                        <a:rPr lang="tr-TR" sz="1800" b="0" baseline="0" dirty="0">
                          <a:latin typeface="Times New Roman" panose="02020603050405020304" pitchFamily="18" charset="0"/>
                          <a:cs typeface="Times New Roman" panose="02020603050405020304" pitchFamily="18" charset="0"/>
                        </a:rPr>
                        <a:t> göre süreç akışı farklılaşıyor ise kolayca gösterilebilir</a:t>
                      </a:r>
                    </a:p>
                    <a:p>
                      <a:endParaRPr lang="tr-TR" sz="1800" b="0" baseline="0" dirty="0">
                        <a:latin typeface="Times New Roman" panose="02020603050405020304" pitchFamily="18" charset="0"/>
                        <a:cs typeface="Times New Roman" panose="02020603050405020304" pitchFamily="18" charset="0"/>
                      </a:endParaRPr>
                    </a:p>
                    <a:p>
                      <a:r>
                        <a:rPr lang="tr-TR" sz="1800" b="0" baseline="0" dirty="0">
                          <a:latin typeface="Times New Roman" panose="02020603050405020304" pitchFamily="18" charset="0"/>
                          <a:cs typeface="Times New Roman" panose="02020603050405020304" pitchFamily="18" charset="0"/>
                        </a:rPr>
                        <a:t>Faaliyetler arası öncüllük ilişkisinin aktarımı</a:t>
                      </a:r>
                    </a:p>
                    <a:p>
                      <a:endParaRPr lang="tr-TR" sz="1800" b="0" baseline="0" dirty="0">
                        <a:latin typeface="Times New Roman" panose="02020603050405020304" pitchFamily="18" charset="0"/>
                        <a:cs typeface="Times New Roman" panose="02020603050405020304" pitchFamily="18" charset="0"/>
                      </a:endParaRPr>
                    </a:p>
                    <a:p>
                      <a:r>
                        <a:rPr lang="tr-TR" sz="1800" b="0" baseline="0" dirty="0">
                          <a:latin typeface="Times New Roman" panose="02020603050405020304" pitchFamily="18" charset="0"/>
                          <a:cs typeface="Times New Roman" panose="02020603050405020304" pitchFamily="18" charset="0"/>
                        </a:rPr>
                        <a:t>Paralel faaliyetlerin doğru gösterimi</a:t>
                      </a:r>
                    </a:p>
                    <a:p>
                      <a:endParaRPr lang="tr-TR" sz="1800" b="0" baseline="0" dirty="0">
                        <a:latin typeface="Times New Roman" panose="02020603050405020304" pitchFamily="18" charset="0"/>
                        <a:cs typeface="Times New Roman" panose="02020603050405020304" pitchFamily="18" charset="0"/>
                      </a:endParaRPr>
                    </a:p>
                    <a:p>
                      <a:r>
                        <a:rPr lang="tr-TR" sz="1800" b="0" baseline="0" dirty="0">
                          <a:latin typeface="Times New Roman" panose="02020603050405020304" pitchFamily="18" charset="0"/>
                          <a:cs typeface="Times New Roman" panose="02020603050405020304" pitchFamily="18" charset="0"/>
                        </a:rPr>
                        <a:t>Akış içinde karar, faaliyet ve üretilen belgelerin kolayca ayırt edilebilmesi</a:t>
                      </a:r>
                    </a:p>
                    <a:p>
                      <a:endParaRPr lang="tr-TR" sz="1800" baseline="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60730713"/>
                  </a:ext>
                </a:extLst>
              </a:tr>
            </a:tbl>
          </a:graphicData>
        </a:graphic>
      </p:graphicFrame>
      <p:graphicFrame>
        <p:nvGraphicFramePr>
          <p:cNvPr id="204" name="Tablo 203">
            <a:extLst>
              <a:ext uri="{FF2B5EF4-FFF2-40B4-BE49-F238E27FC236}">
                <a16:creationId xmlns:a16="http://schemas.microsoft.com/office/drawing/2014/main" id="{5936D401-252F-446C-8F1A-92B5F577C0EF}"/>
              </a:ext>
            </a:extLst>
          </p:cNvPr>
          <p:cNvGraphicFramePr>
            <a:graphicFrameLocks noGrp="1"/>
          </p:cNvGraphicFramePr>
          <p:nvPr>
            <p:extLst>
              <p:ext uri="{D42A27DB-BD31-4B8C-83A1-F6EECF244321}">
                <p14:modId xmlns:p14="http://schemas.microsoft.com/office/powerpoint/2010/main" val="2136420923"/>
              </p:ext>
            </p:extLst>
          </p:nvPr>
        </p:nvGraphicFramePr>
        <p:xfrm>
          <a:off x="297910" y="994046"/>
          <a:ext cx="4007498" cy="5562975"/>
        </p:xfrm>
        <a:graphic>
          <a:graphicData uri="http://schemas.openxmlformats.org/drawingml/2006/table">
            <a:tbl>
              <a:tblPr firstRow="1" bandRow="1">
                <a:tableStyleId>{5C22544A-7EE6-4342-B048-85BDC9FD1C3A}</a:tableStyleId>
              </a:tblPr>
              <a:tblGrid>
                <a:gridCol w="4007498">
                  <a:extLst>
                    <a:ext uri="{9D8B030D-6E8A-4147-A177-3AD203B41FA5}">
                      <a16:colId xmlns:a16="http://schemas.microsoft.com/office/drawing/2014/main" val="2686770964"/>
                    </a:ext>
                  </a:extLst>
                </a:gridCol>
              </a:tblGrid>
              <a:tr h="425196">
                <a:tc>
                  <a:txBody>
                    <a:bodyPr/>
                    <a:lstStyle/>
                    <a:p>
                      <a:r>
                        <a:rPr lang="tr-TR" sz="1800" dirty="0">
                          <a:latin typeface="Times New Roman" panose="02020603050405020304" pitchFamily="18" charset="0"/>
                          <a:cs typeface="Times New Roman" panose="02020603050405020304" pitchFamily="18" charset="0"/>
                        </a:rPr>
                        <a:t>Madde</a:t>
                      </a:r>
                      <a:r>
                        <a:rPr lang="tr-TR" sz="1800" baseline="0" dirty="0">
                          <a:latin typeface="Times New Roman" panose="02020603050405020304" pitchFamily="18" charset="0"/>
                          <a:cs typeface="Times New Roman" panose="02020603050405020304" pitchFamily="18" charset="0"/>
                        </a:rPr>
                        <a:t> Madde Anlatım</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60730713"/>
                  </a:ext>
                </a:extLst>
              </a:tr>
              <a:tr h="431101">
                <a:tc>
                  <a:txBody>
                    <a:bodyPr/>
                    <a:lstStyle/>
                    <a:p>
                      <a:r>
                        <a:rPr lang="tr-TR" sz="1800" dirty="0">
                          <a:latin typeface="Times New Roman" panose="02020603050405020304" pitchFamily="18" charset="0"/>
                          <a:cs typeface="Times New Roman" panose="02020603050405020304" pitchFamily="18" charset="0"/>
                        </a:rPr>
                        <a:t>Saat çalınca</a:t>
                      </a:r>
                      <a:r>
                        <a:rPr lang="tr-TR" sz="1800" baseline="0" dirty="0">
                          <a:latin typeface="Times New Roman" panose="02020603050405020304" pitchFamily="18" charset="0"/>
                          <a:cs typeface="Times New Roman" panose="02020603050405020304" pitchFamily="18" charset="0"/>
                        </a:rPr>
                        <a:t> kalkılması</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4834270"/>
                  </a:ext>
                </a:extLst>
              </a:tr>
              <a:tr h="1062989">
                <a:tc>
                  <a:txBody>
                    <a:bodyPr/>
                    <a:lstStyle/>
                    <a:p>
                      <a:r>
                        <a:rPr lang="tr-TR" sz="1800" dirty="0">
                          <a:latin typeface="Times New Roman" panose="02020603050405020304" pitchFamily="18" charset="0"/>
                          <a:cs typeface="Times New Roman" panose="02020603050405020304" pitchFamily="18" charset="0"/>
                        </a:rPr>
                        <a:t>Duş</a:t>
                      </a:r>
                      <a:r>
                        <a:rPr lang="tr-TR" sz="1800" baseline="0" dirty="0">
                          <a:latin typeface="Times New Roman" panose="02020603050405020304" pitchFamily="18" charset="0"/>
                          <a:cs typeface="Times New Roman" panose="02020603050405020304" pitchFamily="18" charset="0"/>
                        </a:rPr>
                        <a:t> almaya vakit;</a:t>
                      </a:r>
                    </a:p>
                    <a:p>
                      <a:pPr marL="625475" indent="-285750">
                        <a:buFont typeface="Arial" panose="020B0604020202020204" pitchFamily="34" charset="0"/>
                        <a:buChar char="•"/>
                        <a:tabLst>
                          <a:tab pos="625475" algn="l"/>
                        </a:tabLst>
                      </a:pPr>
                      <a:r>
                        <a:rPr lang="tr-TR" sz="1800" baseline="0" dirty="0">
                          <a:latin typeface="Times New Roman" panose="02020603050405020304" pitchFamily="18" charset="0"/>
                          <a:cs typeface="Times New Roman" panose="02020603050405020304" pitchFamily="18" charset="0"/>
                        </a:rPr>
                        <a:t>Var ise duş alınması</a:t>
                      </a:r>
                    </a:p>
                    <a:p>
                      <a:pPr marL="625475" indent="-285750">
                        <a:buFont typeface="Arial" panose="020B0604020202020204" pitchFamily="34" charset="0"/>
                        <a:buChar char="•"/>
                        <a:tabLst>
                          <a:tab pos="625475" algn="l"/>
                        </a:tabLst>
                      </a:pPr>
                      <a:r>
                        <a:rPr lang="tr-TR" sz="1800" baseline="0" dirty="0">
                          <a:latin typeface="Times New Roman" panose="02020603050405020304" pitchFamily="18" charset="0"/>
                          <a:cs typeface="Times New Roman" panose="02020603050405020304" pitchFamily="18" charset="0"/>
                        </a:rPr>
                        <a:t>Yok ise sadece el yüz yıkanması</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32105292"/>
                  </a:ext>
                </a:extLst>
              </a:tr>
              <a:tr h="431101">
                <a:tc>
                  <a:txBody>
                    <a:bodyPr/>
                    <a:lstStyle/>
                    <a:p>
                      <a:r>
                        <a:rPr lang="tr-TR" sz="1800" dirty="0">
                          <a:latin typeface="Times New Roman" panose="02020603050405020304" pitchFamily="18" charset="0"/>
                          <a:cs typeface="Times New Roman" panose="02020603050405020304" pitchFamily="18" charset="0"/>
                        </a:rPr>
                        <a:t>Sonra giyinilmesi </a:t>
                      </a:r>
                    </a:p>
                  </a:txBody>
                  <a:tcPr/>
                </a:tc>
                <a:extLst>
                  <a:ext uri="{0D108BD9-81ED-4DB2-BD59-A6C34878D82A}">
                    <a16:rowId xmlns:a16="http://schemas.microsoft.com/office/drawing/2014/main" val="3833508232"/>
                  </a:ext>
                </a:extLst>
              </a:tr>
              <a:tr h="431101">
                <a:tc>
                  <a:txBody>
                    <a:bodyPr/>
                    <a:lstStyle/>
                    <a:p>
                      <a:r>
                        <a:rPr lang="tr-TR" sz="1800" dirty="0">
                          <a:latin typeface="Times New Roman" panose="02020603050405020304" pitchFamily="18" charset="0"/>
                          <a:cs typeface="Times New Roman" panose="02020603050405020304" pitchFamily="18" charset="0"/>
                        </a:rPr>
                        <a:t>Kahvaltı yapıp dişlerin fırçalanması</a:t>
                      </a:r>
                    </a:p>
                  </a:txBody>
                  <a:tcPr/>
                </a:tc>
                <a:extLst>
                  <a:ext uri="{0D108BD9-81ED-4DB2-BD59-A6C34878D82A}">
                    <a16:rowId xmlns:a16="http://schemas.microsoft.com/office/drawing/2014/main" val="4111110824"/>
                  </a:ext>
                </a:extLst>
              </a:tr>
              <a:tr h="744092">
                <a:tc>
                  <a:txBody>
                    <a:bodyPr/>
                    <a:lstStyle/>
                    <a:p>
                      <a:r>
                        <a:rPr lang="tr-TR" sz="1800" dirty="0">
                          <a:latin typeface="Times New Roman" panose="02020603050405020304" pitchFamily="18" charset="0"/>
                          <a:cs typeface="Times New Roman" panose="02020603050405020304" pitchFamily="18" charset="0"/>
                        </a:rPr>
                        <a:t>Kahvaltı öncesinde ya da sonrasında çantanın hazırlanması</a:t>
                      </a:r>
                    </a:p>
                  </a:txBody>
                  <a:tcPr/>
                </a:tc>
                <a:extLst>
                  <a:ext uri="{0D108BD9-81ED-4DB2-BD59-A6C34878D82A}">
                    <a16:rowId xmlns:a16="http://schemas.microsoft.com/office/drawing/2014/main" val="3938170640"/>
                  </a:ext>
                </a:extLst>
              </a:tr>
              <a:tr h="744092">
                <a:tc>
                  <a:txBody>
                    <a:bodyPr/>
                    <a:lstStyle/>
                    <a:p>
                      <a:r>
                        <a:rPr lang="tr-TR" sz="1800" dirty="0">
                          <a:latin typeface="Times New Roman" panose="02020603050405020304" pitchFamily="18" charset="0"/>
                          <a:cs typeface="Times New Roman" panose="02020603050405020304" pitchFamily="18" charset="0"/>
                        </a:rPr>
                        <a:t>Gazete alınması ve servise binmek için durağa gidilmesi</a:t>
                      </a:r>
                    </a:p>
                  </a:txBody>
                  <a:tcPr/>
                </a:tc>
                <a:extLst>
                  <a:ext uri="{0D108BD9-81ED-4DB2-BD59-A6C34878D82A}">
                    <a16:rowId xmlns:a16="http://schemas.microsoft.com/office/drawing/2014/main" val="1291766290"/>
                  </a:ext>
                </a:extLst>
              </a:tr>
              <a:tr h="431101">
                <a:tc>
                  <a:txBody>
                    <a:bodyPr/>
                    <a:lstStyle/>
                    <a:p>
                      <a:r>
                        <a:rPr lang="tr-TR" sz="1800" dirty="0">
                          <a:latin typeface="Times New Roman" panose="02020603050405020304" pitchFamily="18" charset="0"/>
                          <a:cs typeface="Times New Roman" panose="02020603050405020304" pitchFamily="18" charset="0"/>
                        </a:rPr>
                        <a:t>Gazete okuyarak</a:t>
                      </a:r>
                      <a:r>
                        <a:rPr lang="tr-TR" sz="1800" baseline="0" dirty="0">
                          <a:latin typeface="Times New Roman" panose="02020603050405020304" pitchFamily="18" charset="0"/>
                          <a:cs typeface="Times New Roman" panose="02020603050405020304" pitchFamily="18" charset="0"/>
                        </a:rPr>
                        <a:t> servis ile işe gidilmesi</a:t>
                      </a:r>
                    </a:p>
                  </a:txBody>
                  <a:tcPr/>
                </a:tc>
                <a:extLst>
                  <a:ext uri="{0D108BD9-81ED-4DB2-BD59-A6C34878D82A}">
                    <a16:rowId xmlns:a16="http://schemas.microsoft.com/office/drawing/2014/main" val="2031896017"/>
                  </a:ext>
                </a:extLst>
              </a:tr>
              <a:tr h="431101">
                <a:tc>
                  <a:txBody>
                    <a:bodyPr/>
                    <a:lstStyle/>
                    <a:p>
                      <a:r>
                        <a:rPr lang="tr-TR" sz="1800" dirty="0">
                          <a:latin typeface="Times New Roman" panose="02020603050405020304" pitchFamily="18" charset="0"/>
                          <a:cs typeface="Times New Roman" panose="02020603050405020304" pitchFamily="18" charset="0"/>
                        </a:rPr>
                        <a:t>İşe varınca giriş kartının okutulması</a:t>
                      </a:r>
                    </a:p>
                  </a:txBody>
                  <a:tcPr/>
                </a:tc>
                <a:extLst>
                  <a:ext uri="{0D108BD9-81ED-4DB2-BD59-A6C34878D82A}">
                    <a16:rowId xmlns:a16="http://schemas.microsoft.com/office/drawing/2014/main" val="3259867602"/>
                  </a:ext>
                </a:extLst>
              </a:tr>
              <a:tr h="431101">
                <a:tc>
                  <a:txBody>
                    <a:bodyPr/>
                    <a:lstStyle/>
                    <a:p>
                      <a:r>
                        <a:rPr lang="tr-TR" sz="1800" dirty="0">
                          <a:latin typeface="Times New Roman" panose="02020603050405020304" pitchFamily="18" charset="0"/>
                          <a:cs typeface="Times New Roman" panose="02020603050405020304" pitchFamily="18" charset="0"/>
                        </a:rPr>
                        <a:t>Mesaiye başlanması</a:t>
                      </a:r>
                    </a:p>
                  </a:txBody>
                  <a:tcPr/>
                </a:tc>
                <a:extLst>
                  <a:ext uri="{0D108BD9-81ED-4DB2-BD59-A6C34878D82A}">
                    <a16:rowId xmlns:a16="http://schemas.microsoft.com/office/drawing/2014/main" val="809793157"/>
                  </a:ext>
                </a:extLst>
              </a:tr>
            </a:tbl>
          </a:graphicData>
        </a:graphic>
      </p:graphicFrame>
      <p:sp>
        <p:nvSpPr>
          <p:cNvPr id="205" name="Dikdörtgen 204">
            <a:extLst>
              <a:ext uri="{FF2B5EF4-FFF2-40B4-BE49-F238E27FC236}">
                <a16:creationId xmlns:a16="http://schemas.microsoft.com/office/drawing/2014/main" id="{C5F27404-1724-4A4A-A827-C4534B03B272}"/>
              </a:ext>
            </a:extLst>
          </p:cNvPr>
          <p:cNvSpPr/>
          <p:nvPr/>
        </p:nvSpPr>
        <p:spPr>
          <a:xfrm>
            <a:off x="5428939" y="2989303"/>
            <a:ext cx="529150" cy="2370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Evet</a:t>
            </a:r>
          </a:p>
        </p:txBody>
      </p:sp>
      <p:sp>
        <p:nvSpPr>
          <p:cNvPr id="206" name="Dikdörtgen 205">
            <a:extLst>
              <a:ext uri="{FF2B5EF4-FFF2-40B4-BE49-F238E27FC236}">
                <a16:creationId xmlns:a16="http://schemas.microsoft.com/office/drawing/2014/main" id="{14194126-77B5-489B-9E5D-FE1AD61B553B}"/>
              </a:ext>
            </a:extLst>
          </p:cNvPr>
          <p:cNvSpPr/>
          <p:nvPr/>
        </p:nvSpPr>
        <p:spPr>
          <a:xfrm>
            <a:off x="7526259" y="2985982"/>
            <a:ext cx="529150" cy="2370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Hayır</a:t>
            </a:r>
          </a:p>
        </p:txBody>
      </p:sp>
    </p:spTree>
    <p:extLst>
      <p:ext uri="{BB962C8B-B14F-4D97-AF65-F5344CB8AC3E}">
        <p14:creationId xmlns:p14="http://schemas.microsoft.com/office/powerpoint/2010/main" val="144225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04373"/>
            <a:ext cx="9786696" cy="309230"/>
          </a:xfrm>
        </p:spPr>
        <p:txBody>
          <a:bodyPr/>
          <a:lstStyle/>
          <a:p>
            <a:r>
              <a:rPr lang="tr-TR" sz="2000" dirty="0">
                <a:latin typeface="Myriad Pro" panose="020B0503030403020204" pitchFamily="34" charset="0"/>
              </a:rPr>
              <a:t>İş Akış Şemalarının Oluşturulması – Sıkça Karşılaşılan Hatalar</a:t>
            </a:r>
            <a:endParaRPr lang="tr-TR" sz="2000" dirty="0"/>
          </a:p>
        </p:txBody>
      </p:sp>
      <p:sp>
        <p:nvSpPr>
          <p:cNvPr id="2" name="Dikdörtgen 1">
            <a:extLst>
              <a:ext uri="{FF2B5EF4-FFF2-40B4-BE49-F238E27FC236}">
                <a16:creationId xmlns:a16="http://schemas.microsoft.com/office/drawing/2014/main" id="{B35F3797-2597-41AB-94F7-CF48B3E83B5D}"/>
              </a:ext>
            </a:extLst>
          </p:cNvPr>
          <p:cNvSpPr/>
          <p:nvPr/>
        </p:nvSpPr>
        <p:spPr>
          <a:xfrm>
            <a:off x="1202652" y="1166842"/>
            <a:ext cx="10373830" cy="4524315"/>
          </a:xfrm>
          <a:prstGeom prst="rect">
            <a:avLst/>
          </a:prstGeom>
        </p:spPr>
        <p:txBody>
          <a:bodyPr wrap="square">
            <a:spAutoFit/>
          </a:bodyPr>
          <a:lstStyle/>
          <a:p>
            <a:pPr marL="285750" lvl="0" indent="-285750">
              <a:buFont typeface="Arial" panose="020B0604020202020204" pitchFamily="34" charset="0"/>
              <a:buChar char="•"/>
            </a:pPr>
            <a:r>
              <a:rPr lang="tr-TR" dirty="0"/>
              <a:t>Sistem ve fiziki dokümana ait sembolün işlem adımı gibi kullanılması,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Karar kullanımlarında hatalar bulunması, karar kullanılması gereken noktalarda karar sembolünün kullanılmaması,</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Girdi ve çıktı kullanımlarında eksiklikler bulunması,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Bir işlem adımı içerisine birden fazla işlem adımı yazılması,</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Girdi çıktıların yönlerinde hatalar bulunması,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Bazı bitiş noktalarında bitiş sembolünün kullanılmaması,</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Standart sembollerden farklı semboller kullanılması,</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Çizimlerin çizim standartlarına uygun olarak çizilmemesi.</a:t>
            </a:r>
          </a:p>
        </p:txBody>
      </p:sp>
    </p:spTree>
    <p:extLst>
      <p:ext uri="{BB962C8B-B14F-4D97-AF65-F5344CB8AC3E}">
        <p14:creationId xmlns:p14="http://schemas.microsoft.com/office/powerpoint/2010/main" val="427467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227191" y="387723"/>
            <a:ext cx="10530393" cy="521436"/>
          </a:xfrm>
        </p:spPr>
        <p:txBody>
          <a:bodyPr>
            <a:normAutofit/>
          </a:bodyPr>
          <a:lstStyle/>
          <a:p>
            <a:r>
              <a:rPr lang="tr-TR" sz="1800" dirty="0"/>
              <a:t>Sorumluluk Matrisi Formu</a:t>
            </a:r>
            <a:endParaRPr lang="tr-TR" sz="1800" dirty="0">
              <a:latin typeface="Myriad Pro" panose="020B0503030403020204" pitchFamily="34" charset="0"/>
            </a:endParaRPr>
          </a:p>
        </p:txBody>
      </p:sp>
      <p:sp>
        <p:nvSpPr>
          <p:cNvPr id="2" name="Dikdörtgen: Yuvarlatılmış Köşeler 1">
            <a:extLst>
              <a:ext uri="{FF2B5EF4-FFF2-40B4-BE49-F238E27FC236}">
                <a16:creationId xmlns:a16="http://schemas.microsoft.com/office/drawing/2014/main" id="{0832D78F-B300-4305-ACFC-283C4DAD4290}"/>
              </a:ext>
            </a:extLst>
          </p:cNvPr>
          <p:cNvSpPr/>
          <p:nvPr/>
        </p:nvSpPr>
        <p:spPr>
          <a:xfrm>
            <a:off x="729842" y="1393220"/>
            <a:ext cx="1694576" cy="3245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atin typeface="Myriad Pro" panose="020B0503030403020204" pitchFamily="34" charset="0"/>
              </a:rPr>
              <a:t>BİLEŞEN</a:t>
            </a:r>
          </a:p>
        </p:txBody>
      </p:sp>
      <p:sp>
        <p:nvSpPr>
          <p:cNvPr id="26" name="Dikdörtgen: Yuvarlatılmış Köşeler 25">
            <a:extLst>
              <a:ext uri="{FF2B5EF4-FFF2-40B4-BE49-F238E27FC236}">
                <a16:creationId xmlns:a16="http://schemas.microsoft.com/office/drawing/2014/main" id="{B229829E-3721-4EAB-9C9A-ECAA6C3F08EA}"/>
              </a:ext>
            </a:extLst>
          </p:cNvPr>
          <p:cNvSpPr/>
          <p:nvPr/>
        </p:nvSpPr>
        <p:spPr>
          <a:xfrm>
            <a:off x="2523911" y="1398706"/>
            <a:ext cx="5377215" cy="31911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bg1"/>
                </a:solidFill>
              </a:rPr>
              <a:t>Kontrol Ortamı</a:t>
            </a:r>
          </a:p>
        </p:txBody>
      </p:sp>
      <p:sp>
        <p:nvSpPr>
          <p:cNvPr id="27" name="Dikdörtgen: Yuvarlatılmış Köşeler 26">
            <a:extLst>
              <a:ext uri="{FF2B5EF4-FFF2-40B4-BE49-F238E27FC236}">
                <a16:creationId xmlns:a16="http://schemas.microsoft.com/office/drawing/2014/main" id="{001D2DFA-0643-4B1E-88F5-BC2ED30B1E1A}"/>
              </a:ext>
            </a:extLst>
          </p:cNvPr>
          <p:cNvSpPr/>
          <p:nvPr/>
        </p:nvSpPr>
        <p:spPr>
          <a:xfrm>
            <a:off x="729842" y="2232152"/>
            <a:ext cx="1694576" cy="3245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atin typeface="Myriad Pro" panose="020B0503030403020204" pitchFamily="34" charset="0"/>
              </a:rPr>
              <a:t>STANDART</a:t>
            </a:r>
          </a:p>
        </p:txBody>
      </p:sp>
      <p:sp>
        <p:nvSpPr>
          <p:cNvPr id="28" name="Dikdörtgen: Yuvarlatılmış Köşeler 27">
            <a:extLst>
              <a:ext uri="{FF2B5EF4-FFF2-40B4-BE49-F238E27FC236}">
                <a16:creationId xmlns:a16="http://schemas.microsoft.com/office/drawing/2014/main" id="{3AF33149-4C11-48C5-8A05-720B90E72F3D}"/>
              </a:ext>
            </a:extLst>
          </p:cNvPr>
          <p:cNvSpPr/>
          <p:nvPr/>
        </p:nvSpPr>
        <p:spPr>
          <a:xfrm>
            <a:off x="2523911" y="2081884"/>
            <a:ext cx="5377215" cy="86735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a:t>Yetki Devri: İdarelerde yetkiler ve yetki devrinin sınırları açıkça belirlenmeli ve yazılı olarak bildirilmelidir. Devredilen yetkinin önemi ve riski dikkate alınarak yetki devri yapılmalıdır.</a:t>
            </a:r>
          </a:p>
        </p:txBody>
      </p:sp>
      <p:sp>
        <p:nvSpPr>
          <p:cNvPr id="29" name="Dikdörtgen: Yuvarlatılmış Köşeler 28">
            <a:extLst>
              <a:ext uri="{FF2B5EF4-FFF2-40B4-BE49-F238E27FC236}">
                <a16:creationId xmlns:a16="http://schemas.microsoft.com/office/drawing/2014/main" id="{3EE840A5-4A39-43D5-A22D-402911A79C55}"/>
              </a:ext>
            </a:extLst>
          </p:cNvPr>
          <p:cNvSpPr/>
          <p:nvPr/>
        </p:nvSpPr>
        <p:spPr>
          <a:xfrm>
            <a:off x="729842" y="3331548"/>
            <a:ext cx="1694576" cy="3245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atin typeface="Myriad Pro" panose="020B0503030403020204" pitchFamily="34" charset="0"/>
              </a:rPr>
              <a:t>GENEL ŞART</a:t>
            </a:r>
          </a:p>
        </p:txBody>
      </p:sp>
      <p:sp>
        <p:nvSpPr>
          <p:cNvPr id="30" name="Dikdörtgen: Yuvarlatılmış Köşeler 29">
            <a:extLst>
              <a:ext uri="{FF2B5EF4-FFF2-40B4-BE49-F238E27FC236}">
                <a16:creationId xmlns:a16="http://schemas.microsoft.com/office/drawing/2014/main" id="{CF1F3D37-ECF2-4D2E-A009-4921AE5B741F}"/>
              </a:ext>
            </a:extLst>
          </p:cNvPr>
          <p:cNvSpPr/>
          <p:nvPr/>
        </p:nvSpPr>
        <p:spPr>
          <a:xfrm>
            <a:off x="2523911" y="3325008"/>
            <a:ext cx="5377215" cy="65689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t>İş akış süreçlerindeki imza ve onay mercileri belirlenmeli ve personele duyurulmalıdır.</a:t>
            </a:r>
          </a:p>
        </p:txBody>
      </p:sp>
      <p:sp>
        <p:nvSpPr>
          <p:cNvPr id="31" name="Dikdörtgen: Yuvarlatılmış Köşeler 30">
            <a:extLst>
              <a:ext uri="{FF2B5EF4-FFF2-40B4-BE49-F238E27FC236}">
                <a16:creationId xmlns:a16="http://schemas.microsoft.com/office/drawing/2014/main" id="{FF225C70-8414-4D3A-9CDD-7298CF6AC353}"/>
              </a:ext>
            </a:extLst>
          </p:cNvPr>
          <p:cNvSpPr/>
          <p:nvPr/>
        </p:nvSpPr>
        <p:spPr>
          <a:xfrm>
            <a:off x="729842" y="4356412"/>
            <a:ext cx="1694576" cy="40441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0100">
              <a:lnSpc>
                <a:spcPct val="90000"/>
              </a:lnSpc>
              <a:spcBef>
                <a:spcPct val="0"/>
              </a:spcBef>
              <a:spcAft>
                <a:spcPct val="35000"/>
              </a:spcAft>
            </a:pPr>
            <a:r>
              <a:rPr lang="tr-TR" sz="2400" b="1" dirty="0">
                <a:latin typeface="Myriad Pro" panose="020B0503030403020204" pitchFamily="34" charset="0"/>
              </a:rPr>
              <a:t>E.4.1.1</a:t>
            </a:r>
          </a:p>
        </p:txBody>
      </p:sp>
      <p:sp>
        <p:nvSpPr>
          <p:cNvPr id="32" name="Dikdörtgen: Yuvarlatılmış Köşeler 31">
            <a:extLst>
              <a:ext uri="{FF2B5EF4-FFF2-40B4-BE49-F238E27FC236}">
                <a16:creationId xmlns:a16="http://schemas.microsoft.com/office/drawing/2014/main" id="{02C1C1F6-AC5F-4AE5-AC3F-6D1C9DB9679C}"/>
              </a:ext>
            </a:extLst>
          </p:cNvPr>
          <p:cNvSpPr/>
          <p:nvPr/>
        </p:nvSpPr>
        <p:spPr>
          <a:xfrm>
            <a:off x="2523911" y="4356412"/>
            <a:ext cx="5377215" cy="82922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400" u="sng" dirty="0"/>
          </a:p>
          <a:p>
            <a:pPr algn="just"/>
            <a:r>
              <a:rPr lang="tr-TR" sz="1400" dirty="0"/>
              <a:t>Daire Başkanlığı/Başkanlık düzeyinde iş akış süreçlerindeki imza ve onay mercilerinin (Sorumluluk Matrisleri) mevzuat doğrultusunda hazırlanması</a:t>
            </a:r>
          </a:p>
          <a:p>
            <a:endParaRPr lang="tr-TR" sz="1400" dirty="0">
              <a:solidFill>
                <a:schemeClr val="bg1"/>
              </a:solidFill>
              <a:latin typeface="Myriad Pro" panose="020B0503030403020204" pitchFamily="34" charset="0"/>
            </a:endParaRPr>
          </a:p>
        </p:txBody>
      </p:sp>
      <p:sp>
        <p:nvSpPr>
          <p:cNvPr id="22" name="Ok: Aşağı 21">
            <a:extLst>
              <a:ext uri="{FF2B5EF4-FFF2-40B4-BE49-F238E27FC236}">
                <a16:creationId xmlns:a16="http://schemas.microsoft.com/office/drawing/2014/main" id="{682A94BF-DAE6-44D0-B79D-4DC8BCDBA186}"/>
              </a:ext>
            </a:extLst>
          </p:cNvPr>
          <p:cNvSpPr/>
          <p:nvPr/>
        </p:nvSpPr>
        <p:spPr>
          <a:xfrm>
            <a:off x="1333850" y="1799705"/>
            <a:ext cx="243280" cy="324599"/>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Ok: Aşağı 44">
            <a:extLst>
              <a:ext uri="{FF2B5EF4-FFF2-40B4-BE49-F238E27FC236}">
                <a16:creationId xmlns:a16="http://schemas.microsoft.com/office/drawing/2014/main" id="{BA836BFA-5FEE-4128-9614-F6DBC3E660FE}"/>
              </a:ext>
            </a:extLst>
          </p:cNvPr>
          <p:cNvSpPr/>
          <p:nvPr/>
        </p:nvSpPr>
        <p:spPr>
          <a:xfrm>
            <a:off x="1333850" y="2800937"/>
            <a:ext cx="243280" cy="324599"/>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Ok: Aşağı 45">
            <a:extLst>
              <a:ext uri="{FF2B5EF4-FFF2-40B4-BE49-F238E27FC236}">
                <a16:creationId xmlns:a16="http://schemas.microsoft.com/office/drawing/2014/main" id="{D6EF3DB0-8B79-45D3-A720-20AC72AD575D}"/>
              </a:ext>
            </a:extLst>
          </p:cNvPr>
          <p:cNvSpPr/>
          <p:nvPr/>
        </p:nvSpPr>
        <p:spPr>
          <a:xfrm>
            <a:off x="1333850" y="3906269"/>
            <a:ext cx="243280" cy="32459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Dikdörtgen 38">
            <a:extLst>
              <a:ext uri="{FF2B5EF4-FFF2-40B4-BE49-F238E27FC236}">
                <a16:creationId xmlns:a16="http://schemas.microsoft.com/office/drawing/2014/main" id="{B7A0C068-E8BE-4A04-9348-B0F0068292E9}"/>
              </a:ext>
            </a:extLst>
          </p:cNvPr>
          <p:cNvSpPr/>
          <p:nvPr/>
        </p:nvSpPr>
        <p:spPr>
          <a:xfrm>
            <a:off x="8634487" y="2949234"/>
            <a:ext cx="3263319" cy="1289175"/>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Dikdörtgen 39">
            <a:extLst>
              <a:ext uri="{FF2B5EF4-FFF2-40B4-BE49-F238E27FC236}">
                <a16:creationId xmlns:a16="http://schemas.microsoft.com/office/drawing/2014/main" id="{6572E2E2-0776-41C6-B538-56E719647654}"/>
              </a:ext>
            </a:extLst>
          </p:cNvPr>
          <p:cNvSpPr/>
          <p:nvPr/>
        </p:nvSpPr>
        <p:spPr>
          <a:xfrm>
            <a:off x="8797335" y="3337322"/>
            <a:ext cx="1642899" cy="157905"/>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Dikdörtgen 40">
            <a:extLst>
              <a:ext uri="{FF2B5EF4-FFF2-40B4-BE49-F238E27FC236}">
                <a16:creationId xmlns:a16="http://schemas.microsoft.com/office/drawing/2014/main" id="{DC09AB59-2FE2-4C90-8565-44057479D267}"/>
              </a:ext>
            </a:extLst>
          </p:cNvPr>
          <p:cNvSpPr/>
          <p:nvPr/>
        </p:nvSpPr>
        <p:spPr>
          <a:xfrm>
            <a:off x="8797335" y="3365816"/>
            <a:ext cx="105169" cy="105169"/>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Serbest Form: Şekil 41">
            <a:extLst>
              <a:ext uri="{FF2B5EF4-FFF2-40B4-BE49-F238E27FC236}">
                <a16:creationId xmlns:a16="http://schemas.microsoft.com/office/drawing/2014/main" id="{7E56D688-4A13-45D0-8CC2-2ECA4FC229B7}"/>
              </a:ext>
            </a:extLst>
          </p:cNvPr>
          <p:cNvSpPr/>
          <p:nvPr/>
        </p:nvSpPr>
        <p:spPr>
          <a:xfrm>
            <a:off x="8797335" y="3033280"/>
            <a:ext cx="1773573" cy="302555"/>
          </a:xfrm>
          <a:custGeom>
            <a:avLst/>
            <a:gdLst>
              <a:gd name="connsiteX0" fmla="*/ 0 w 1773573"/>
              <a:gd name="connsiteY0" fmla="*/ 0 h 302555"/>
              <a:gd name="connsiteX1" fmla="*/ 1773573 w 1773573"/>
              <a:gd name="connsiteY1" fmla="*/ 0 h 302555"/>
              <a:gd name="connsiteX2" fmla="*/ 1773573 w 1773573"/>
              <a:gd name="connsiteY2" fmla="*/ 302555 h 302555"/>
              <a:gd name="connsiteX3" fmla="*/ 0 w 1773573"/>
              <a:gd name="connsiteY3" fmla="*/ 302555 h 302555"/>
              <a:gd name="connsiteX4" fmla="*/ 0 w 1773573"/>
              <a:gd name="connsiteY4" fmla="*/ 0 h 302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573" h="302555">
                <a:moveTo>
                  <a:pt x="0" y="0"/>
                </a:moveTo>
                <a:lnTo>
                  <a:pt x="1773573" y="0"/>
                </a:lnTo>
                <a:lnTo>
                  <a:pt x="1773573" y="302555"/>
                </a:lnTo>
                <a:lnTo>
                  <a:pt x="0" y="3025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tr-TR" sz="1400" kern="1200" dirty="0">
                <a:latin typeface="Myriad Pro" panose="020B0503030403020204" pitchFamily="34" charset="0"/>
              </a:rPr>
              <a:t>Sorumlu Birimler</a:t>
            </a:r>
          </a:p>
        </p:txBody>
      </p:sp>
      <p:sp>
        <p:nvSpPr>
          <p:cNvPr id="43" name="Dikdörtgen 42">
            <a:extLst>
              <a:ext uri="{FF2B5EF4-FFF2-40B4-BE49-F238E27FC236}">
                <a16:creationId xmlns:a16="http://schemas.microsoft.com/office/drawing/2014/main" id="{2A1E7DCD-7EAF-462A-B06F-911C12A2A27B}"/>
              </a:ext>
            </a:extLst>
          </p:cNvPr>
          <p:cNvSpPr/>
          <p:nvPr/>
        </p:nvSpPr>
        <p:spPr>
          <a:xfrm>
            <a:off x="8798568" y="3634329"/>
            <a:ext cx="105166" cy="10516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4" name="Serbest Form: Şekil 43">
            <a:extLst>
              <a:ext uri="{FF2B5EF4-FFF2-40B4-BE49-F238E27FC236}">
                <a16:creationId xmlns:a16="http://schemas.microsoft.com/office/drawing/2014/main" id="{F26F0D73-AD81-47F8-8D02-420D918C3A27}"/>
              </a:ext>
            </a:extLst>
          </p:cNvPr>
          <p:cNvSpPr/>
          <p:nvPr/>
        </p:nvSpPr>
        <p:spPr>
          <a:xfrm>
            <a:off x="8898779" y="3564341"/>
            <a:ext cx="1331372" cy="245143"/>
          </a:xfrm>
          <a:custGeom>
            <a:avLst/>
            <a:gdLst>
              <a:gd name="connsiteX0" fmla="*/ 0 w 1331372"/>
              <a:gd name="connsiteY0" fmla="*/ 0 h 245143"/>
              <a:gd name="connsiteX1" fmla="*/ 1331372 w 1331372"/>
              <a:gd name="connsiteY1" fmla="*/ 0 h 245143"/>
              <a:gd name="connsiteX2" fmla="*/ 1331372 w 1331372"/>
              <a:gd name="connsiteY2" fmla="*/ 245143 h 245143"/>
              <a:gd name="connsiteX3" fmla="*/ 0 w 1331372"/>
              <a:gd name="connsiteY3" fmla="*/ 245143 h 245143"/>
              <a:gd name="connsiteX4" fmla="*/ 0 w 1331372"/>
              <a:gd name="connsiteY4" fmla="*/ 0 h 24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372" h="245143">
                <a:moveTo>
                  <a:pt x="0" y="0"/>
                </a:moveTo>
                <a:lnTo>
                  <a:pt x="1331372" y="0"/>
                </a:lnTo>
                <a:lnTo>
                  <a:pt x="1331372" y="245143"/>
                </a:lnTo>
                <a:lnTo>
                  <a:pt x="0" y="2451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tr-TR" sz="900" kern="1200" dirty="0">
                <a:latin typeface="Myriad Pro" panose="020B0503030403020204" pitchFamily="34" charset="0"/>
              </a:rPr>
              <a:t>Merkez Birimler</a:t>
            </a:r>
          </a:p>
        </p:txBody>
      </p:sp>
      <p:sp>
        <p:nvSpPr>
          <p:cNvPr id="47" name="Dikdörtgen: Kesik Çapraz Köşeler 46">
            <a:extLst>
              <a:ext uri="{FF2B5EF4-FFF2-40B4-BE49-F238E27FC236}">
                <a16:creationId xmlns:a16="http://schemas.microsoft.com/office/drawing/2014/main" id="{DD4FB8E5-844B-42C4-B22E-422A036057F8}"/>
              </a:ext>
            </a:extLst>
          </p:cNvPr>
          <p:cNvSpPr/>
          <p:nvPr/>
        </p:nvSpPr>
        <p:spPr>
          <a:xfrm>
            <a:off x="9916648" y="4034951"/>
            <a:ext cx="1773573" cy="829221"/>
          </a:xfrm>
          <a:prstGeom prst="snip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t>Sorumluluk Matrisi Formu</a:t>
            </a:r>
            <a:endParaRPr lang="tr-TR" sz="1600" b="1" kern="0" dirty="0">
              <a:solidFill>
                <a:sysClr val="windowText" lastClr="000000"/>
              </a:solidFill>
              <a:cs typeface="Times New Roman" panose="02020603050405020304" pitchFamily="18" charset="0"/>
            </a:endParaRPr>
          </a:p>
        </p:txBody>
      </p:sp>
      <p:sp>
        <p:nvSpPr>
          <p:cNvPr id="48" name="Dikdörtgen 47">
            <a:extLst>
              <a:ext uri="{FF2B5EF4-FFF2-40B4-BE49-F238E27FC236}">
                <a16:creationId xmlns:a16="http://schemas.microsoft.com/office/drawing/2014/main" id="{0D3E8C78-493A-4166-A395-C565A909F83A}"/>
              </a:ext>
            </a:extLst>
          </p:cNvPr>
          <p:cNvSpPr/>
          <p:nvPr/>
        </p:nvSpPr>
        <p:spPr>
          <a:xfrm>
            <a:off x="8798568" y="3877422"/>
            <a:ext cx="105166" cy="10516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Serbest Form: Şekil 48">
            <a:extLst>
              <a:ext uri="{FF2B5EF4-FFF2-40B4-BE49-F238E27FC236}">
                <a16:creationId xmlns:a16="http://schemas.microsoft.com/office/drawing/2014/main" id="{24CF4A26-419D-403D-9B5A-56178FB63267}"/>
              </a:ext>
            </a:extLst>
          </p:cNvPr>
          <p:cNvSpPr/>
          <p:nvPr/>
        </p:nvSpPr>
        <p:spPr>
          <a:xfrm>
            <a:off x="8898779" y="3807434"/>
            <a:ext cx="1331372" cy="245143"/>
          </a:xfrm>
          <a:custGeom>
            <a:avLst/>
            <a:gdLst>
              <a:gd name="connsiteX0" fmla="*/ 0 w 1331372"/>
              <a:gd name="connsiteY0" fmla="*/ 0 h 245143"/>
              <a:gd name="connsiteX1" fmla="*/ 1331372 w 1331372"/>
              <a:gd name="connsiteY1" fmla="*/ 0 h 245143"/>
              <a:gd name="connsiteX2" fmla="*/ 1331372 w 1331372"/>
              <a:gd name="connsiteY2" fmla="*/ 245143 h 245143"/>
              <a:gd name="connsiteX3" fmla="*/ 0 w 1331372"/>
              <a:gd name="connsiteY3" fmla="*/ 245143 h 245143"/>
              <a:gd name="connsiteX4" fmla="*/ 0 w 1331372"/>
              <a:gd name="connsiteY4" fmla="*/ 0 h 24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372" h="245143">
                <a:moveTo>
                  <a:pt x="0" y="0"/>
                </a:moveTo>
                <a:lnTo>
                  <a:pt x="1331372" y="0"/>
                </a:lnTo>
                <a:lnTo>
                  <a:pt x="1331372" y="245143"/>
                </a:lnTo>
                <a:lnTo>
                  <a:pt x="0" y="2451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tr-TR" sz="900" kern="1200" dirty="0">
                <a:latin typeface="Myriad Pro" panose="020B0503030403020204" pitchFamily="34" charset="0"/>
              </a:rPr>
              <a:t>İl Sağlık Müdürlükleri</a:t>
            </a:r>
          </a:p>
        </p:txBody>
      </p:sp>
    </p:spTree>
    <p:extLst>
      <p:ext uri="{BB962C8B-B14F-4D97-AF65-F5344CB8AC3E}">
        <p14:creationId xmlns:p14="http://schemas.microsoft.com/office/powerpoint/2010/main" val="374604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04373"/>
            <a:ext cx="9786696" cy="309230"/>
          </a:xfrm>
        </p:spPr>
        <p:txBody>
          <a:bodyPr/>
          <a:lstStyle/>
          <a:p>
            <a:r>
              <a:rPr lang="tr-TR" sz="2000" dirty="0"/>
              <a:t>Sorumluluk Matrisi Formu</a:t>
            </a:r>
          </a:p>
        </p:txBody>
      </p:sp>
      <p:pic>
        <p:nvPicPr>
          <p:cNvPr id="2" name="Resim 1">
            <a:extLst>
              <a:ext uri="{FF2B5EF4-FFF2-40B4-BE49-F238E27FC236}">
                <a16:creationId xmlns:a16="http://schemas.microsoft.com/office/drawing/2014/main" id="{ED64A903-3191-4B94-BA19-8FFB37BCC6A2}"/>
              </a:ext>
            </a:extLst>
          </p:cNvPr>
          <p:cNvPicPr>
            <a:picLocks noChangeAspect="1"/>
          </p:cNvPicPr>
          <p:nvPr/>
        </p:nvPicPr>
        <p:blipFill>
          <a:blip r:embed="rId3"/>
          <a:stretch>
            <a:fillRect/>
          </a:stretch>
        </p:blipFill>
        <p:spPr>
          <a:xfrm>
            <a:off x="746619" y="1303401"/>
            <a:ext cx="10880522" cy="4832821"/>
          </a:xfrm>
          <a:prstGeom prst="rect">
            <a:avLst/>
          </a:prstGeom>
        </p:spPr>
      </p:pic>
    </p:spTree>
    <p:extLst>
      <p:ext uri="{BB962C8B-B14F-4D97-AF65-F5344CB8AC3E}">
        <p14:creationId xmlns:p14="http://schemas.microsoft.com/office/powerpoint/2010/main" val="284347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7771AED-BBC8-4813-9CDB-A63D504DAC56}"/>
              </a:ext>
            </a:extLst>
          </p:cNvPr>
          <p:cNvSpPr/>
          <p:nvPr/>
        </p:nvSpPr>
        <p:spPr>
          <a:xfrm>
            <a:off x="3773010" y="1"/>
            <a:ext cx="841899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Unvan 3"/>
          <p:cNvSpPr>
            <a:spLocks noGrp="1"/>
          </p:cNvSpPr>
          <p:nvPr>
            <p:ph type="title"/>
          </p:nvPr>
        </p:nvSpPr>
        <p:spPr>
          <a:xfrm>
            <a:off x="687971" y="2898686"/>
            <a:ext cx="2476869" cy="521436"/>
          </a:xfrm>
        </p:spPr>
        <p:txBody>
          <a:bodyPr>
            <a:noAutofit/>
          </a:bodyPr>
          <a:lstStyle/>
          <a:p>
            <a:r>
              <a:rPr lang="tr-TR" sz="4800" dirty="0">
                <a:solidFill>
                  <a:srgbClr val="002060"/>
                </a:solidFill>
                <a:latin typeface="Myriad Pro" panose="020B0503030403020204" pitchFamily="34" charset="0"/>
              </a:rPr>
              <a:t>Sunum </a:t>
            </a:r>
            <a:br>
              <a:rPr lang="tr-TR" sz="4800" dirty="0">
                <a:solidFill>
                  <a:srgbClr val="002060"/>
                </a:solidFill>
                <a:latin typeface="Myriad Pro" panose="020B0503030403020204" pitchFamily="34" charset="0"/>
              </a:rPr>
            </a:br>
            <a:r>
              <a:rPr lang="tr-TR" sz="4800" dirty="0">
                <a:solidFill>
                  <a:srgbClr val="002060"/>
                </a:solidFill>
                <a:latin typeface="Myriad Pro" panose="020B0503030403020204" pitchFamily="34" charset="0"/>
              </a:rPr>
              <a:t>Planı</a:t>
            </a:r>
          </a:p>
        </p:txBody>
      </p:sp>
      <p:sp>
        <p:nvSpPr>
          <p:cNvPr id="3" name="Metin kutusu 2"/>
          <p:cNvSpPr txBox="1"/>
          <p:nvPr/>
        </p:nvSpPr>
        <p:spPr>
          <a:xfrm>
            <a:off x="4684524" y="1988598"/>
            <a:ext cx="7288912" cy="2458750"/>
          </a:xfrm>
          <a:prstGeom prst="rect">
            <a:avLst/>
          </a:prstGeom>
          <a:noFill/>
        </p:spPr>
        <p:txBody>
          <a:bodyPr wrap="square" rtlCol="0">
            <a:spAutoFit/>
          </a:bodyPr>
          <a:lstStyle/>
          <a:p>
            <a:pPr marL="342900" indent="-342900" algn="just">
              <a:lnSpc>
                <a:spcPct val="200000"/>
              </a:lnSpc>
              <a:buFont typeface="Arial" panose="020B0604020202020204" pitchFamily="34" charset="0"/>
              <a:buChar char="•"/>
            </a:pPr>
            <a:r>
              <a:rPr lang="tr-TR" sz="2000" dirty="0">
                <a:solidFill>
                  <a:schemeClr val="bg1"/>
                </a:solidFill>
                <a:cs typeface="Times New Roman" panose="02020603050405020304" pitchFamily="18" charset="0"/>
              </a:rPr>
              <a:t>E.2.3.1 – Görev Dağılım Formu </a:t>
            </a:r>
          </a:p>
          <a:p>
            <a:pPr marL="342900" indent="-342900" algn="just">
              <a:lnSpc>
                <a:spcPct val="200000"/>
              </a:lnSpc>
              <a:buFont typeface="Arial" panose="020B0604020202020204" pitchFamily="34" charset="0"/>
              <a:buChar char="•"/>
            </a:pPr>
            <a:r>
              <a:rPr lang="tr-TR" sz="2000" dirty="0">
                <a:solidFill>
                  <a:schemeClr val="bg1"/>
                </a:solidFill>
                <a:cs typeface="Times New Roman" panose="02020603050405020304" pitchFamily="18" charset="0"/>
              </a:rPr>
              <a:t>E.2.6.6 – İş Akış Şemaların Oluşturulması</a:t>
            </a:r>
          </a:p>
          <a:p>
            <a:pPr marL="342900" indent="-342900" algn="just">
              <a:lnSpc>
                <a:spcPct val="200000"/>
              </a:lnSpc>
              <a:buFont typeface="Arial" panose="020B0604020202020204" pitchFamily="34" charset="0"/>
              <a:buChar char="•"/>
            </a:pPr>
            <a:r>
              <a:rPr lang="tr-TR" sz="2000" dirty="0">
                <a:solidFill>
                  <a:schemeClr val="bg1"/>
                </a:solidFill>
                <a:cs typeface="Times New Roman" panose="02020603050405020304" pitchFamily="18" charset="0"/>
              </a:rPr>
              <a:t>E.4.1.1 – Sorumluluk Matrisi Formu</a:t>
            </a:r>
          </a:p>
          <a:p>
            <a:pPr algn="just">
              <a:lnSpc>
                <a:spcPct val="200000"/>
              </a:lnSpc>
            </a:pPr>
            <a:endParaRPr lang="tr-TR" sz="2000" dirty="0">
              <a:solidFill>
                <a:schemeClr val="bg1"/>
              </a:solidFill>
              <a:cs typeface="Times New Roman" panose="02020603050405020304" pitchFamily="18" charset="0"/>
            </a:endParaRPr>
          </a:p>
        </p:txBody>
      </p:sp>
      <p:cxnSp>
        <p:nvCxnSpPr>
          <p:cNvPr id="9" name="Düz Bağlayıcı 8">
            <a:extLst>
              <a:ext uri="{FF2B5EF4-FFF2-40B4-BE49-F238E27FC236}">
                <a16:creationId xmlns:a16="http://schemas.microsoft.com/office/drawing/2014/main" id="{F8A6BC13-DD21-4ECC-B4BC-EAE3CC8AE49A}"/>
              </a:ext>
            </a:extLst>
          </p:cNvPr>
          <p:cNvCxnSpPr/>
          <p:nvPr/>
        </p:nvCxnSpPr>
        <p:spPr>
          <a:xfrm>
            <a:off x="807870" y="3861786"/>
            <a:ext cx="281422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Ok: Beşgen 9">
            <a:extLst>
              <a:ext uri="{FF2B5EF4-FFF2-40B4-BE49-F238E27FC236}">
                <a16:creationId xmlns:a16="http://schemas.microsoft.com/office/drawing/2014/main" id="{68AE656C-EC79-4883-8182-115C6CC4FE5D}"/>
              </a:ext>
            </a:extLst>
          </p:cNvPr>
          <p:cNvSpPr/>
          <p:nvPr/>
        </p:nvSpPr>
        <p:spPr>
          <a:xfrm>
            <a:off x="3336551" y="3639844"/>
            <a:ext cx="736846" cy="319596"/>
          </a:xfrm>
          <a:prstGeom prst="homePlat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6025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04373"/>
            <a:ext cx="9786696" cy="309230"/>
          </a:xfrm>
        </p:spPr>
        <p:txBody>
          <a:bodyPr/>
          <a:lstStyle/>
          <a:p>
            <a:r>
              <a:rPr lang="tr-TR" sz="2000" dirty="0"/>
              <a:t>Sorumluluk Matrisi Formu (İsimli/İsimsiz)</a:t>
            </a:r>
          </a:p>
        </p:txBody>
      </p:sp>
      <p:pic>
        <p:nvPicPr>
          <p:cNvPr id="2" name="Resim 1">
            <a:extLst>
              <a:ext uri="{FF2B5EF4-FFF2-40B4-BE49-F238E27FC236}">
                <a16:creationId xmlns:a16="http://schemas.microsoft.com/office/drawing/2014/main" id="{12D35473-5CF8-41BD-A11F-3295855D1AB6}"/>
              </a:ext>
            </a:extLst>
          </p:cNvPr>
          <p:cNvPicPr>
            <a:picLocks noChangeAspect="1"/>
          </p:cNvPicPr>
          <p:nvPr/>
        </p:nvPicPr>
        <p:blipFill>
          <a:blip r:embed="rId3"/>
          <a:stretch>
            <a:fillRect/>
          </a:stretch>
        </p:blipFill>
        <p:spPr>
          <a:xfrm>
            <a:off x="973123" y="1486374"/>
            <a:ext cx="10735363" cy="4629200"/>
          </a:xfrm>
          <a:prstGeom prst="rect">
            <a:avLst/>
          </a:prstGeom>
        </p:spPr>
      </p:pic>
    </p:spTree>
    <p:extLst>
      <p:ext uri="{BB962C8B-B14F-4D97-AF65-F5344CB8AC3E}">
        <p14:creationId xmlns:p14="http://schemas.microsoft.com/office/powerpoint/2010/main" val="102897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04373"/>
            <a:ext cx="9786696" cy="309230"/>
          </a:xfrm>
        </p:spPr>
        <p:txBody>
          <a:bodyPr/>
          <a:lstStyle/>
          <a:p>
            <a:r>
              <a:rPr lang="tr-TR" sz="2000" dirty="0"/>
              <a:t>Sorumluluk Matrisi Formu – Sıkça Karşılaşılan Hatalar</a:t>
            </a:r>
          </a:p>
        </p:txBody>
      </p:sp>
      <p:sp>
        <p:nvSpPr>
          <p:cNvPr id="2" name="Dikdörtgen 1">
            <a:extLst>
              <a:ext uri="{FF2B5EF4-FFF2-40B4-BE49-F238E27FC236}">
                <a16:creationId xmlns:a16="http://schemas.microsoft.com/office/drawing/2014/main" id="{67ABD87D-6A08-4B65-AD34-3F61BF900707}"/>
              </a:ext>
            </a:extLst>
          </p:cNvPr>
          <p:cNvSpPr/>
          <p:nvPr/>
        </p:nvSpPr>
        <p:spPr>
          <a:xfrm>
            <a:off x="1202652" y="1864672"/>
            <a:ext cx="9786696" cy="2585323"/>
          </a:xfrm>
          <a:prstGeom prst="rect">
            <a:avLst/>
          </a:prstGeom>
        </p:spPr>
        <p:txBody>
          <a:bodyPr wrap="square">
            <a:spAutoFit/>
          </a:bodyPr>
          <a:lstStyle/>
          <a:p>
            <a:pPr marL="342900" lvl="0" indent="-342900" algn="just">
              <a:buFont typeface="Arial" panose="020B0604020202020204" pitchFamily="34" charset="0"/>
              <a:buChar char="•"/>
            </a:pPr>
            <a:r>
              <a:rPr lang="tr-TR" dirty="0"/>
              <a:t>İş süreçleri tanımlama formundaki alt süreçler ile sorumluluk matrisi formundaki alt süreçlerin birbiri ile uyumsuz olması,</a:t>
            </a:r>
          </a:p>
          <a:p>
            <a:pPr marL="342900" lvl="0" indent="-342900" algn="just">
              <a:buFont typeface="Arial" panose="020B0604020202020204" pitchFamily="34" charset="0"/>
              <a:buChar char="•"/>
            </a:pPr>
            <a:endParaRPr lang="tr-TR" dirty="0"/>
          </a:p>
          <a:p>
            <a:pPr marL="342900" lvl="0" indent="-342900" algn="just">
              <a:buFont typeface="Arial" panose="020B0604020202020204" pitchFamily="34" charset="0"/>
              <a:buChar char="•"/>
            </a:pPr>
            <a:r>
              <a:rPr lang="tr-TR" dirty="0"/>
              <a:t>İl sağlık müdürlüklerine bağlı birimlere (Doğrudan Yönetim Süreci) ait formların bulunmaması,</a:t>
            </a:r>
          </a:p>
          <a:p>
            <a:pPr marL="342900" lvl="0" indent="-342900" algn="just">
              <a:buFont typeface="Arial" panose="020B0604020202020204" pitchFamily="34" charset="0"/>
              <a:buChar char="•"/>
            </a:pPr>
            <a:endParaRPr lang="tr-TR" dirty="0"/>
          </a:p>
          <a:p>
            <a:pPr marL="342900" lvl="0" indent="-342900" algn="just">
              <a:buFont typeface="Arial" panose="020B0604020202020204" pitchFamily="34" charset="0"/>
              <a:buChar char="•"/>
            </a:pPr>
            <a:r>
              <a:rPr lang="tr-TR" dirty="0"/>
              <a:t>Formların birim düzeyinde hazırlanması,</a:t>
            </a:r>
          </a:p>
          <a:p>
            <a:pPr marL="342900" lvl="0" indent="-342900" algn="just">
              <a:buFont typeface="Arial" panose="020B0604020202020204" pitchFamily="34" charset="0"/>
              <a:buChar char="•"/>
            </a:pPr>
            <a:endParaRPr lang="tr-TR" dirty="0"/>
          </a:p>
          <a:p>
            <a:pPr marL="342900" lvl="0" indent="-342900" algn="just">
              <a:buFont typeface="Arial" panose="020B0604020202020204" pitchFamily="34" charset="0"/>
              <a:buChar char="•"/>
            </a:pPr>
            <a:r>
              <a:rPr lang="tr-TR" dirty="0"/>
              <a:t>Formların </a:t>
            </a:r>
            <a:r>
              <a:rPr lang="tr-TR" dirty="0" err="1"/>
              <a:t>word</a:t>
            </a:r>
            <a:r>
              <a:rPr lang="tr-TR" dirty="0"/>
              <a:t> formatında hazırlanması.</a:t>
            </a:r>
          </a:p>
        </p:txBody>
      </p:sp>
    </p:spTree>
    <p:extLst>
      <p:ext uri="{BB962C8B-B14F-4D97-AF65-F5344CB8AC3E}">
        <p14:creationId xmlns:p14="http://schemas.microsoft.com/office/powerpoint/2010/main" val="263771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E1CCB56C-D14B-45C4-8F81-779E6E00CFE7}"/>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7" name="object 11">
            <a:extLst>
              <a:ext uri="{FF2B5EF4-FFF2-40B4-BE49-F238E27FC236}">
                <a16:creationId xmlns:a16="http://schemas.microsoft.com/office/drawing/2014/main" id="{74881243-C156-4FDC-AC37-461CC58FF104}"/>
              </a:ext>
            </a:extLst>
          </p:cNvPr>
          <p:cNvPicPr/>
          <p:nvPr/>
        </p:nvPicPr>
        <p:blipFill>
          <a:blip r:embed="rId2" cstate="print">
            <a:duotone>
              <a:schemeClr val="accent3">
                <a:shade val="45000"/>
                <a:satMod val="135000"/>
              </a:schemeClr>
              <a:prstClr val="white"/>
            </a:duotone>
          </a:blip>
          <a:stretch>
            <a:fillRect/>
          </a:stretch>
        </p:blipFill>
        <p:spPr>
          <a:xfrm flipH="1">
            <a:off x="20737" y="1456469"/>
            <a:ext cx="4176187" cy="5401532"/>
          </a:xfrm>
          <a:prstGeom prst="rect">
            <a:avLst/>
          </a:prstGeom>
        </p:spPr>
      </p:pic>
      <p:grpSp>
        <p:nvGrpSpPr>
          <p:cNvPr id="50" name="Grafik 4">
            <a:extLst>
              <a:ext uri="{FF2B5EF4-FFF2-40B4-BE49-F238E27FC236}">
                <a16:creationId xmlns:a16="http://schemas.microsoft.com/office/drawing/2014/main" id="{D792FE3A-50BB-4E61-894D-2CB47001EBBA}"/>
              </a:ext>
            </a:extLst>
          </p:cNvPr>
          <p:cNvGrpSpPr/>
          <p:nvPr/>
        </p:nvGrpSpPr>
        <p:grpSpPr>
          <a:xfrm rot="10800000">
            <a:off x="-2" y="0"/>
            <a:ext cx="12214577" cy="6880578"/>
            <a:chOff x="-28784" y="304527"/>
            <a:chExt cx="9682104" cy="6064971"/>
          </a:xfrm>
        </p:grpSpPr>
        <p:sp>
          <p:nvSpPr>
            <p:cNvPr id="51" name="Serbest Form: Şekil 50">
              <a:extLst>
                <a:ext uri="{FF2B5EF4-FFF2-40B4-BE49-F238E27FC236}">
                  <a16:creationId xmlns:a16="http://schemas.microsoft.com/office/drawing/2014/main" id="{DBECD26E-894E-421F-B3BC-83CC908D128C}"/>
                </a:ext>
              </a:extLst>
            </p:cNvPr>
            <p:cNvSpPr/>
            <p:nvPr/>
          </p:nvSpPr>
          <p:spPr>
            <a:xfrm>
              <a:off x="-28784" y="2564015"/>
              <a:ext cx="7076603" cy="3065667"/>
            </a:xfrm>
            <a:custGeom>
              <a:avLst/>
              <a:gdLst>
                <a:gd name="connsiteX0" fmla="*/ 28783 w 7076603"/>
                <a:gd name="connsiteY0" fmla="*/ 27139 h 3065666"/>
                <a:gd name="connsiteX1" fmla="*/ 7054320 w 7076603"/>
                <a:gd name="connsiteY1" fmla="*/ 27139 h 3065666"/>
                <a:gd name="connsiteX2" fmla="*/ 7054320 w 7076603"/>
                <a:gd name="connsiteY2" fmla="*/ 3043755 h 3065666"/>
                <a:gd name="connsiteX3" fmla="*/ 28783 w 7076603"/>
                <a:gd name="connsiteY3" fmla="*/ 3043755 h 3065666"/>
              </a:gdLst>
              <a:ahLst/>
              <a:cxnLst>
                <a:cxn ang="0">
                  <a:pos x="connsiteX0" y="connsiteY0"/>
                </a:cxn>
                <a:cxn ang="0">
                  <a:pos x="connsiteX1" y="connsiteY1"/>
                </a:cxn>
                <a:cxn ang="0">
                  <a:pos x="connsiteX2" y="connsiteY2"/>
                </a:cxn>
                <a:cxn ang="0">
                  <a:pos x="connsiteX3" y="connsiteY3"/>
                </a:cxn>
              </a:cxnLst>
              <a:rect l="l" t="t" r="r" b="b"/>
              <a:pathLst>
                <a:path w="7076603" h="3065666">
                  <a:moveTo>
                    <a:pt x="28783" y="27139"/>
                  </a:moveTo>
                  <a:lnTo>
                    <a:pt x="7054320" y="27139"/>
                  </a:lnTo>
                  <a:lnTo>
                    <a:pt x="7054320" y="3043755"/>
                  </a:lnTo>
                  <a:lnTo>
                    <a:pt x="28783" y="3043755"/>
                  </a:lnTo>
                  <a:close/>
                </a:path>
              </a:pathLst>
            </a:custGeom>
            <a:solidFill>
              <a:srgbClr val="012532"/>
            </a:solidFill>
            <a:ln w="19112" cap="flat">
              <a:noFill/>
              <a:prstDash val="solid"/>
              <a:miter/>
            </a:ln>
          </p:spPr>
          <p:txBody>
            <a:bodyPr rtlCol="0" anchor="ctr"/>
            <a:lstStyle/>
            <a:p>
              <a:endParaRPr lang="tr-TR" dirty="0"/>
            </a:p>
          </p:txBody>
        </p:sp>
        <p:sp>
          <p:nvSpPr>
            <p:cNvPr id="52" name="Serbest Form: Şekil 51">
              <a:extLst>
                <a:ext uri="{FF2B5EF4-FFF2-40B4-BE49-F238E27FC236}">
                  <a16:creationId xmlns:a16="http://schemas.microsoft.com/office/drawing/2014/main" id="{1FE28982-1A79-4608-B785-57B83E5A9517}"/>
                </a:ext>
              </a:extLst>
            </p:cNvPr>
            <p:cNvSpPr/>
            <p:nvPr/>
          </p:nvSpPr>
          <p:spPr>
            <a:xfrm>
              <a:off x="3566798" y="5594065"/>
              <a:ext cx="3461798" cy="775433"/>
            </a:xfrm>
            <a:custGeom>
              <a:avLst/>
              <a:gdLst>
                <a:gd name="connsiteX0" fmla="*/ 14345 w 3461797"/>
                <a:gd name="connsiteY0" fmla="*/ 13525 h 775433"/>
                <a:gd name="connsiteX1" fmla="*/ 3458355 w 3461797"/>
                <a:gd name="connsiteY1" fmla="*/ 13525 h 775433"/>
                <a:gd name="connsiteX2" fmla="*/ 3458355 w 3461797"/>
                <a:gd name="connsiteY2" fmla="*/ 770565 h 775433"/>
                <a:gd name="connsiteX3" fmla="*/ 14344 w 3461797"/>
                <a:gd name="connsiteY3" fmla="*/ 770565 h 775433"/>
              </a:gdLst>
              <a:ahLst/>
              <a:cxnLst>
                <a:cxn ang="0">
                  <a:pos x="connsiteX0" y="connsiteY0"/>
                </a:cxn>
                <a:cxn ang="0">
                  <a:pos x="connsiteX1" y="connsiteY1"/>
                </a:cxn>
                <a:cxn ang="0">
                  <a:pos x="connsiteX2" y="connsiteY2"/>
                </a:cxn>
                <a:cxn ang="0">
                  <a:pos x="connsiteX3" y="connsiteY3"/>
                </a:cxn>
              </a:cxnLst>
              <a:rect l="l" t="t" r="r" b="b"/>
              <a:pathLst>
                <a:path w="3461797" h="775433">
                  <a:moveTo>
                    <a:pt x="14345" y="13525"/>
                  </a:moveTo>
                  <a:lnTo>
                    <a:pt x="3458355" y="13525"/>
                  </a:lnTo>
                  <a:lnTo>
                    <a:pt x="3458355" y="770565"/>
                  </a:lnTo>
                  <a:lnTo>
                    <a:pt x="14344" y="770565"/>
                  </a:lnTo>
                  <a:close/>
                </a:path>
              </a:pathLst>
            </a:custGeom>
            <a:solidFill>
              <a:srgbClr val="D7F2F6"/>
            </a:solidFill>
            <a:ln w="9525" cap="flat">
              <a:noFill/>
              <a:prstDash val="solid"/>
              <a:miter/>
            </a:ln>
          </p:spPr>
          <p:txBody>
            <a:bodyPr rtlCol="0" anchor="ctr"/>
            <a:lstStyle/>
            <a:p>
              <a:endParaRPr lang="tr-TR"/>
            </a:p>
          </p:txBody>
        </p:sp>
        <p:sp>
          <p:nvSpPr>
            <p:cNvPr id="53" name="Serbest Form: Şekil 52">
              <a:extLst>
                <a:ext uri="{FF2B5EF4-FFF2-40B4-BE49-F238E27FC236}">
                  <a16:creationId xmlns:a16="http://schemas.microsoft.com/office/drawing/2014/main" id="{CD34DE06-E052-4397-88FE-2369FAF327E1}"/>
                </a:ext>
              </a:extLst>
            </p:cNvPr>
            <p:cNvSpPr/>
            <p:nvPr/>
          </p:nvSpPr>
          <p:spPr>
            <a:xfrm>
              <a:off x="4419816" y="5594065"/>
              <a:ext cx="2601130" cy="775433"/>
            </a:xfrm>
            <a:custGeom>
              <a:avLst/>
              <a:gdLst>
                <a:gd name="connsiteX0" fmla="*/ 14344 w 2601129"/>
                <a:gd name="connsiteY0" fmla="*/ 13525 h 775433"/>
                <a:gd name="connsiteX1" fmla="*/ 2605338 w 2601129"/>
                <a:gd name="connsiteY1" fmla="*/ 13525 h 775433"/>
                <a:gd name="connsiteX2" fmla="*/ 2605338 w 2601129"/>
                <a:gd name="connsiteY2" fmla="*/ 770565 h 775433"/>
                <a:gd name="connsiteX3" fmla="*/ 14344 w 2601129"/>
                <a:gd name="connsiteY3" fmla="*/ 770565 h 775433"/>
              </a:gdLst>
              <a:ahLst/>
              <a:cxnLst>
                <a:cxn ang="0">
                  <a:pos x="connsiteX0" y="connsiteY0"/>
                </a:cxn>
                <a:cxn ang="0">
                  <a:pos x="connsiteX1" y="connsiteY1"/>
                </a:cxn>
                <a:cxn ang="0">
                  <a:pos x="connsiteX2" y="connsiteY2"/>
                </a:cxn>
                <a:cxn ang="0">
                  <a:pos x="connsiteX3" y="connsiteY3"/>
                </a:cxn>
              </a:cxnLst>
              <a:rect l="l" t="t" r="r" b="b"/>
              <a:pathLst>
                <a:path w="2601129" h="775433">
                  <a:moveTo>
                    <a:pt x="14344" y="13525"/>
                  </a:moveTo>
                  <a:lnTo>
                    <a:pt x="2605338" y="13525"/>
                  </a:lnTo>
                  <a:lnTo>
                    <a:pt x="2605338" y="770565"/>
                  </a:lnTo>
                  <a:lnTo>
                    <a:pt x="14344" y="770565"/>
                  </a:lnTo>
                  <a:close/>
                </a:path>
              </a:pathLst>
            </a:custGeom>
            <a:solidFill>
              <a:srgbClr val="AADEE5"/>
            </a:solidFill>
            <a:ln w="9525" cap="flat">
              <a:noFill/>
              <a:prstDash val="solid"/>
              <a:miter/>
            </a:ln>
          </p:spPr>
          <p:txBody>
            <a:bodyPr rtlCol="0" anchor="ctr"/>
            <a:lstStyle/>
            <a:p>
              <a:endParaRPr lang="tr-TR"/>
            </a:p>
          </p:txBody>
        </p:sp>
        <p:sp>
          <p:nvSpPr>
            <p:cNvPr id="54" name="Serbest Form: Şekil 53">
              <a:extLst>
                <a:ext uri="{FF2B5EF4-FFF2-40B4-BE49-F238E27FC236}">
                  <a16:creationId xmlns:a16="http://schemas.microsoft.com/office/drawing/2014/main" id="{F3F148B3-6485-4B3E-A41C-94A04A5D26C7}"/>
                </a:ext>
              </a:extLst>
            </p:cNvPr>
            <p:cNvSpPr/>
            <p:nvPr/>
          </p:nvSpPr>
          <p:spPr>
            <a:xfrm>
              <a:off x="5276085" y="5594065"/>
              <a:ext cx="1759588" cy="775433"/>
            </a:xfrm>
            <a:custGeom>
              <a:avLst/>
              <a:gdLst>
                <a:gd name="connsiteX0" fmla="*/ 14344 w 1759587"/>
                <a:gd name="connsiteY0" fmla="*/ 13525 h 775433"/>
                <a:gd name="connsiteX1" fmla="*/ 1749069 w 1759587"/>
                <a:gd name="connsiteY1" fmla="*/ 13525 h 775433"/>
                <a:gd name="connsiteX2" fmla="*/ 1749069 w 1759587"/>
                <a:gd name="connsiteY2" fmla="*/ 770565 h 775433"/>
                <a:gd name="connsiteX3" fmla="*/ 14344 w 1759587"/>
                <a:gd name="connsiteY3" fmla="*/ 770565 h 775433"/>
              </a:gdLst>
              <a:ahLst/>
              <a:cxnLst>
                <a:cxn ang="0">
                  <a:pos x="connsiteX0" y="connsiteY0"/>
                </a:cxn>
                <a:cxn ang="0">
                  <a:pos x="connsiteX1" y="connsiteY1"/>
                </a:cxn>
                <a:cxn ang="0">
                  <a:pos x="connsiteX2" y="connsiteY2"/>
                </a:cxn>
                <a:cxn ang="0">
                  <a:pos x="connsiteX3" y="connsiteY3"/>
                </a:cxn>
              </a:cxnLst>
              <a:rect l="l" t="t" r="r" b="b"/>
              <a:pathLst>
                <a:path w="1759587" h="775433">
                  <a:moveTo>
                    <a:pt x="14344" y="13525"/>
                  </a:moveTo>
                  <a:lnTo>
                    <a:pt x="1749069" y="13525"/>
                  </a:lnTo>
                  <a:lnTo>
                    <a:pt x="1749069" y="770565"/>
                  </a:lnTo>
                  <a:lnTo>
                    <a:pt x="14344" y="770565"/>
                  </a:lnTo>
                  <a:close/>
                </a:path>
              </a:pathLst>
            </a:custGeom>
            <a:solidFill>
              <a:srgbClr val="75D1DB"/>
            </a:solidFill>
            <a:ln w="9525" cap="flat">
              <a:noFill/>
              <a:prstDash val="solid"/>
              <a:miter/>
            </a:ln>
          </p:spPr>
          <p:txBody>
            <a:bodyPr rtlCol="0" anchor="ctr"/>
            <a:lstStyle/>
            <a:p>
              <a:endParaRPr lang="tr-TR"/>
            </a:p>
          </p:txBody>
        </p:sp>
        <p:sp>
          <p:nvSpPr>
            <p:cNvPr id="55" name="Serbest Form: Şekil 54">
              <a:extLst>
                <a:ext uri="{FF2B5EF4-FFF2-40B4-BE49-F238E27FC236}">
                  <a16:creationId xmlns:a16="http://schemas.microsoft.com/office/drawing/2014/main" id="{B472F992-2F75-4057-A349-537BB4092463}"/>
                </a:ext>
              </a:extLst>
            </p:cNvPr>
            <p:cNvSpPr/>
            <p:nvPr/>
          </p:nvSpPr>
          <p:spPr>
            <a:xfrm>
              <a:off x="6163912" y="5594065"/>
              <a:ext cx="860668" cy="775433"/>
            </a:xfrm>
            <a:custGeom>
              <a:avLst/>
              <a:gdLst>
                <a:gd name="connsiteX0" fmla="*/ 14344 w 860667"/>
                <a:gd name="connsiteY0" fmla="*/ 13525 h 775433"/>
                <a:gd name="connsiteX1" fmla="*/ 861242 w 860667"/>
                <a:gd name="connsiteY1" fmla="*/ 13525 h 775433"/>
                <a:gd name="connsiteX2" fmla="*/ 861242 w 860667"/>
                <a:gd name="connsiteY2" fmla="*/ 770565 h 775433"/>
                <a:gd name="connsiteX3" fmla="*/ 14344 w 860667"/>
                <a:gd name="connsiteY3" fmla="*/ 770565 h 775433"/>
              </a:gdLst>
              <a:ahLst/>
              <a:cxnLst>
                <a:cxn ang="0">
                  <a:pos x="connsiteX0" y="connsiteY0"/>
                </a:cxn>
                <a:cxn ang="0">
                  <a:pos x="connsiteX1" y="connsiteY1"/>
                </a:cxn>
                <a:cxn ang="0">
                  <a:pos x="connsiteX2" y="connsiteY2"/>
                </a:cxn>
                <a:cxn ang="0">
                  <a:pos x="connsiteX3" y="connsiteY3"/>
                </a:cxn>
              </a:cxnLst>
              <a:rect l="l" t="t" r="r" b="b"/>
              <a:pathLst>
                <a:path w="860667" h="775433">
                  <a:moveTo>
                    <a:pt x="14344" y="13525"/>
                  </a:moveTo>
                  <a:lnTo>
                    <a:pt x="861242" y="13525"/>
                  </a:lnTo>
                  <a:lnTo>
                    <a:pt x="861242" y="770565"/>
                  </a:lnTo>
                  <a:lnTo>
                    <a:pt x="14344" y="770565"/>
                  </a:lnTo>
                  <a:close/>
                </a:path>
              </a:pathLst>
            </a:custGeom>
            <a:solidFill>
              <a:srgbClr val="9FE5EB"/>
            </a:solidFill>
            <a:ln w="9525" cap="flat">
              <a:noFill/>
              <a:prstDash val="solid"/>
              <a:miter/>
            </a:ln>
          </p:spPr>
          <p:txBody>
            <a:bodyPr rtlCol="0" anchor="ctr"/>
            <a:lstStyle/>
            <a:p>
              <a:endParaRPr lang="tr-TR"/>
            </a:p>
          </p:txBody>
        </p:sp>
        <p:sp>
          <p:nvSpPr>
            <p:cNvPr id="56" name="Serbest Form: Şekil 55">
              <a:extLst>
                <a:ext uri="{FF2B5EF4-FFF2-40B4-BE49-F238E27FC236}">
                  <a16:creationId xmlns:a16="http://schemas.microsoft.com/office/drawing/2014/main" id="{0FB8E5EC-7543-406B-B693-79C93EC4DBA6}"/>
                </a:ext>
              </a:extLst>
            </p:cNvPr>
            <p:cNvSpPr/>
            <p:nvPr/>
          </p:nvSpPr>
          <p:spPr>
            <a:xfrm>
              <a:off x="5546" y="4837025"/>
              <a:ext cx="7019225" cy="775433"/>
            </a:xfrm>
            <a:custGeom>
              <a:avLst/>
              <a:gdLst>
                <a:gd name="connsiteX0" fmla="*/ 14344 w 7019225"/>
                <a:gd name="connsiteY0" fmla="*/ 13525 h 775433"/>
                <a:gd name="connsiteX1" fmla="*/ 7019990 w 7019225"/>
                <a:gd name="connsiteY1" fmla="*/ 13525 h 775433"/>
                <a:gd name="connsiteX2" fmla="*/ 7019990 w 7019225"/>
                <a:gd name="connsiteY2" fmla="*/ 770744 h 775433"/>
                <a:gd name="connsiteX3" fmla="*/ 14344 w 7019225"/>
                <a:gd name="connsiteY3" fmla="*/ 770744 h 775433"/>
              </a:gdLst>
              <a:ahLst/>
              <a:cxnLst>
                <a:cxn ang="0">
                  <a:pos x="connsiteX0" y="connsiteY0"/>
                </a:cxn>
                <a:cxn ang="0">
                  <a:pos x="connsiteX1" y="connsiteY1"/>
                </a:cxn>
                <a:cxn ang="0">
                  <a:pos x="connsiteX2" y="connsiteY2"/>
                </a:cxn>
                <a:cxn ang="0">
                  <a:pos x="connsiteX3" y="connsiteY3"/>
                </a:cxn>
              </a:cxnLst>
              <a:rect l="l" t="t" r="r" b="b"/>
              <a:pathLst>
                <a:path w="7019225" h="775433">
                  <a:moveTo>
                    <a:pt x="14344" y="13525"/>
                  </a:moveTo>
                  <a:lnTo>
                    <a:pt x="7019990" y="13525"/>
                  </a:lnTo>
                  <a:lnTo>
                    <a:pt x="7019990" y="770744"/>
                  </a:lnTo>
                  <a:lnTo>
                    <a:pt x="14344" y="770744"/>
                  </a:lnTo>
                  <a:close/>
                </a:path>
              </a:pathLst>
            </a:custGeom>
            <a:solidFill>
              <a:srgbClr val="1C617C"/>
            </a:solidFill>
            <a:ln w="9525" cap="flat">
              <a:noFill/>
              <a:prstDash val="solid"/>
              <a:miter/>
            </a:ln>
          </p:spPr>
          <p:txBody>
            <a:bodyPr rtlCol="0" anchor="ctr"/>
            <a:lstStyle/>
            <a:p>
              <a:endParaRPr lang="tr-TR"/>
            </a:p>
          </p:txBody>
        </p:sp>
        <p:sp>
          <p:nvSpPr>
            <p:cNvPr id="57" name="Serbest Form: Şekil 56">
              <a:extLst>
                <a:ext uri="{FF2B5EF4-FFF2-40B4-BE49-F238E27FC236}">
                  <a16:creationId xmlns:a16="http://schemas.microsoft.com/office/drawing/2014/main" id="{3E67C4D0-7B05-4ABF-B863-4D74E4BB8372}"/>
                </a:ext>
              </a:extLst>
            </p:cNvPr>
            <p:cNvSpPr/>
            <p:nvPr/>
          </p:nvSpPr>
          <p:spPr>
            <a:xfrm>
              <a:off x="928373" y="4837025"/>
              <a:ext cx="6101179" cy="775433"/>
            </a:xfrm>
            <a:custGeom>
              <a:avLst/>
              <a:gdLst>
                <a:gd name="connsiteX0" fmla="*/ 14344 w 6101179"/>
                <a:gd name="connsiteY0" fmla="*/ 13525 h 775433"/>
                <a:gd name="connsiteX1" fmla="*/ 6097163 w 6101179"/>
                <a:gd name="connsiteY1" fmla="*/ 13525 h 775433"/>
                <a:gd name="connsiteX2" fmla="*/ 6097163 w 6101179"/>
                <a:gd name="connsiteY2" fmla="*/ 770744 h 775433"/>
                <a:gd name="connsiteX3" fmla="*/ 14344 w 6101179"/>
                <a:gd name="connsiteY3" fmla="*/ 770744 h 775433"/>
              </a:gdLst>
              <a:ahLst/>
              <a:cxnLst>
                <a:cxn ang="0">
                  <a:pos x="connsiteX0" y="connsiteY0"/>
                </a:cxn>
                <a:cxn ang="0">
                  <a:pos x="connsiteX1" y="connsiteY1"/>
                </a:cxn>
                <a:cxn ang="0">
                  <a:pos x="connsiteX2" y="connsiteY2"/>
                </a:cxn>
                <a:cxn ang="0">
                  <a:pos x="connsiteX3" y="connsiteY3"/>
                </a:cxn>
              </a:cxnLst>
              <a:rect l="l" t="t" r="r" b="b"/>
              <a:pathLst>
                <a:path w="6101179" h="775433">
                  <a:moveTo>
                    <a:pt x="14344" y="13525"/>
                  </a:moveTo>
                  <a:lnTo>
                    <a:pt x="6097163" y="13525"/>
                  </a:lnTo>
                  <a:lnTo>
                    <a:pt x="6097163" y="770744"/>
                  </a:lnTo>
                  <a:lnTo>
                    <a:pt x="14344" y="770744"/>
                  </a:lnTo>
                  <a:close/>
                </a:path>
              </a:pathLst>
            </a:custGeom>
            <a:solidFill>
              <a:srgbClr val="0D4B68"/>
            </a:solidFill>
            <a:ln w="9525" cap="flat">
              <a:noFill/>
              <a:prstDash val="solid"/>
              <a:miter/>
            </a:ln>
          </p:spPr>
          <p:txBody>
            <a:bodyPr rtlCol="0" anchor="ctr"/>
            <a:lstStyle/>
            <a:p>
              <a:endParaRPr lang="tr-TR"/>
            </a:p>
          </p:txBody>
        </p:sp>
        <p:sp>
          <p:nvSpPr>
            <p:cNvPr id="58" name="Serbest Form: Şekil 57">
              <a:extLst>
                <a:ext uri="{FF2B5EF4-FFF2-40B4-BE49-F238E27FC236}">
                  <a16:creationId xmlns:a16="http://schemas.microsoft.com/office/drawing/2014/main" id="{7071C458-E501-4020-B48A-F75DA33E3D1A}"/>
                </a:ext>
              </a:extLst>
            </p:cNvPr>
            <p:cNvSpPr/>
            <p:nvPr/>
          </p:nvSpPr>
          <p:spPr>
            <a:xfrm>
              <a:off x="1832839" y="4837025"/>
              <a:ext cx="5202260" cy="775433"/>
            </a:xfrm>
            <a:custGeom>
              <a:avLst/>
              <a:gdLst>
                <a:gd name="connsiteX0" fmla="*/ 14345 w 5202259"/>
                <a:gd name="connsiteY0" fmla="*/ 13525 h 775433"/>
                <a:gd name="connsiteX1" fmla="*/ 5192506 w 5202259"/>
                <a:gd name="connsiteY1" fmla="*/ 13525 h 775433"/>
                <a:gd name="connsiteX2" fmla="*/ 5192506 w 5202259"/>
                <a:gd name="connsiteY2" fmla="*/ 770744 h 775433"/>
                <a:gd name="connsiteX3" fmla="*/ 14345 w 5202259"/>
                <a:gd name="connsiteY3" fmla="*/ 770744 h 775433"/>
              </a:gdLst>
              <a:ahLst/>
              <a:cxnLst>
                <a:cxn ang="0">
                  <a:pos x="connsiteX0" y="connsiteY0"/>
                </a:cxn>
                <a:cxn ang="0">
                  <a:pos x="connsiteX1" y="connsiteY1"/>
                </a:cxn>
                <a:cxn ang="0">
                  <a:pos x="connsiteX2" y="connsiteY2"/>
                </a:cxn>
                <a:cxn ang="0">
                  <a:pos x="connsiteX3" y="connsiteY3"/>
                </a:cxn>
              </a:cxnLst>
              <a:rect l="l" t="t" r="r" b="b"/>
              <a:pathLst>
                <a:path w="5202259" h="775433">
                  <a:moveTo>
                    <a:pt x="14345" y="13525"/>
                  </a:moveTo>
                  <a:lnTo>
                    <a:pt x="5192506" y="13525"/>
                  </a:lnTo>
                  <a:lnTo>
                    <a:pt x="5192506" y="770744"/>
                  </a:lnTo>
                  <a:lnTo>
                    <a:pt x="14345" y="770744"/>
                  </a:lnTo>
                  <a:close/>
                </a:path>
              </a:pathLst>
            </a:custGeom>
            <a:solidFill>
              <a:srgbClr val="0C3F57"/>
            </a:solidFill>
            <a:ln w="9525" cap="flat">
              <a:noFill/>
              <a:prstDash val="solid"/>
              <a:miter/>
            </a:ln>
          </p:spPr>
          <p:txBody>
            <a:bodyPr rtlCol="0" anchor="ctr"/>
            <a:lstStyle/>
            <a:p>
              <a:endParaRPr lang="tr-TR"/>
            </a:p>
          </p:txBody>
        </p:sp>
        <p:sp>
          <p:nvSpPr>
            <p:cNvPr id="59" name="Serbest Form: Şekil 58">
              <a:extLst>
                <a:ext uri="{FF2B5EF4-FFF2-40B4-BE49-F238E27FC236}">
                  <a16:creationId xmlns:a16="http://schemas.microsoft.com/office/drawing/2014/main" id="{6CDA6F67-AA73-4907-B324-0F65DB185D27}"/>
                </a:ext>
              </a:extLst>
            </p:cNvPr>
            <p:cNvSpPr/>
            <p:nvPr/>
          </p:nvSpPr>
          <p:spPr>
            <a:xfrm>
              <a:off x="2706895" y="4837025"/>
              <a:ext cx="4322466" cy="775433"/>
            </a:xfrm>
            <a:custGeom>
              <a:avLst/>
              <a:gdLst>
                <a:gd name="connsiteX0" fmla="*/ 14344 w 4322465"/>
                <a:gd name="connsiteY0" fmla="*/ 13525 h 775433"/>
                <a:gd name="connsiteX1" fmla="*/ 4318450 w 4322465"/>
                <a:gd name="connsiteY1" fmla="*/ 13525 h 775433"/>
                <a:gd name="connsiteX2" fmla="*/ 4318450 w 4322465"/>
                <a:gd name="connsiteY2" fmla="*/ 770744 h 775433"/>
                <a:gd name="connsiteX3" fmla="*/ 14345 w 4322465"/>
                <a:gd name="connsiteY3" fmla="*/ 770744 h 775433"/>
              </a:gdLst>
              <a:ahLst/>
              <a:cxnLst>
                <a:cxn ang="0">
                  <a:pos x="connsiteX0" y="connsiteY0"/>
                </a:cxn>
                <a:cxn ang="0">
                  <a:pos x="connsiteX1" y="connsiteY1"/>
                </a:cxn>
                <a:cxn ang="0">
                  <a:pos x="connsiteX2" y="connsiteY2"/>
                </a:cxn>
                <a:cxn ang="0">
                  <a:pos x="connsiteX3" y="connsiteY3"/>
                </a:cxn>
              </a:cxnLst>
              <a:rect l="l" t="t" r="r" b="b"/>
              <a:pathLst>
                <a:path w="4322465" h="775433">
                  <a:moveTo>
                    <a:pt x="14344" y="13525"/>
                  </a:moveTo>
                  <a:lnTo>
                    <a:pt x="4318450" y="13525"/>
                  </a:lnTo>
                  <a:lnTo>
                    <a:pt x="4318450" y="770744"/>
                  </a:lnTo>
                  <a:lnTo>
                    <a:pt x="14345" y="770744"/>
                  </a:lnTo>
                  <a:close/>
                </a:path>
              </a:pathLst>
            </a:custGeom>
            <a:solidFill>
              <a:srgbClr val="0A3247"/>
            </a:solidFill>
            <a:ln w="9525" cap="flat">
              <a:noFill/>
              <a:prstDash val="solid"/>
              <a:miter/>
            </a:ln>
          </p:spPr>
          <p:txBody>
            <a:bodyPr rtlCol="0" anchor="ctr"/>
            <a:lstStyle/>
            <a:p>
              <a:endParaRPr lang="tr-TR"/>
            </a:p>
          </p:txBody>
        </p:sp>
        <p:sp>
          <p:nvSpPr>
            <p:cNvPr id="60" name="Serbest Form: Şekil 59">
              <a:extLst>
                <a:ext uri="{FF2B5EF4-FFF2-40B4-BE49-F238E27FC236}">
                  <a16:creationId xmlns:a16="http://schemas.microsoft.com/office/drawing/2014/main" id="{7B6E9C94-A529-404A-8AE0-34860504A13F}"/>
                </a:ext>
              </a:extLst>
            </p:cNvPr>
            <p:cNvSpPr/>
            <p:nvPr/>
          </p:nvSpPr>
          <p:spPr>
            <a:xfrm>
              <a:off x="3566989" y="4837025"/>
              <a:ext cx="3461798" cy="775433"/>
            </a:xfrm>
            <a:custGeom>
              <a:avLst/>
              <a:gdLst>
                <a:gd name="connsiteX0" fmla="*/ 14344 w 3461797"/>
                <a:gd name="connsiteY0" fmla="*/ 13525 h 775433"/>
                <a:gd name="connsiteX1" fmla="*/ 3458355 w 3461797"/>
                <a:gd name="connsiteY1" fmla="*/ 13525 h 775433"/>
                <a:gd name="connsiteX2" fmla="*/ 3458355 w 3461797"/>
                <a:gd name="connsiteY2" fmla="*/ 770744 h 775433"/>
                <a:gd name="connsiteX3" fmla="*/ 14344 w 3461797"/>
                <a:gd name="connsiteY3" fmla="*/ 770744 h 775433"/>
              </a:gdLst>
              <a:ahLst/>
              <a:cxnLst>
                <a:cxn ang="0">
                  <a:pos x="connsiteX0" y="connsiteY0"/>
                </a:cxn>
                <a:cxn ang="0">
                  <a:pos x="connsiteX1" y="connsiteY1"/>
                </a:cxn>
                <a:cxn ang="0">
                  <a:pos x="connsiteX2" y="connsiteY2"/>
                </a:cxn>
                <a:cxn ang="0">
                  <a:pos x="connsiteX3" y="connsiteY3"/>
                </a:cxn>
              </a:cxnLst>
              <a:rect l="l" t="t" r="r" b="b"/>
              <a:pathLst>
                <a:path w="3461797" h="775433">
                  <a:moveTo>
                    <a:pt x="14344" y="13525"/>
                  </a:moveTo>
                  <a:lnTo>
                    <a:pt x="3458355" y="13525"/>
                  </a:lnTo>
                  <a:lnTo>
                    <a:pt x="3458355" y="770744"/>
                  </a:lnTo>
                  <a:lnTo>
                    <a:pt x="14344" y="770744"/>
                  </a:lnTo>
                  <a:close/>
                </a:path>
              </a:pathLst>
            </a:custGeom>
            <a:solidFill>
              <a:srgbClr val="093C53"/>
            </a:solidFill>
            <a:ln w="9525" cap="flat">
              <a:noFill/>
              <a:prstDash val="solid"/>
              <a:miter/>
            </a:ln>
          </p:spPr>
          <p:txBody>
            <a:bodyPr rtlCol="0" anchor="ctr"/>
            <a:lstStyle/>
            <a:p>
              <a:endParaRPr lang="tr-TR"/>
            </a:p>
          </p:txBody>
        </p:sp>
        <p:sp>
          <p:nvSpPr>
            <p:cNvPr id="61" name="Serbest Form: Şekil 60">
              <a:extLst>
                <a:ext uri="{FF2B5EF4-FFF2-40B4-BE49-F238E27FC236}">
                  <a16:creationId xmlns:a16="http://schemas.microsoft.com/office/drawing/2014/main" id="{A52C81F6-78D8-4904-AE53-B4865FB12466}"/>
                </a:ext>
              </a:extLst>
            </p:cNvPr>
            <p:cNvSpPr/>
            <p:nvPr/>
          </p:nvSpPr>
          <p:spPr>
            <a:xfrm>
              <a:off x="4420007" y="4837025"/>
              <a:ext cx="2601130" cy="775433"/>
            </a:xfrm>
            <a:custGeom>
              <a:avLst/>
              <a:gdLst>
                <a:gd name="connsiteX0" fmla="*/ 14345 w 2601129"/>
                <a:gd name="connsiteY0" fmla="*/ 13525 h 775433"/>
                <a:gd name="connsiteX1" fmla="*/ 2605338 w 2601129"/>
                <a:gd name="connsiteY1" fmla="*/ 13525 h 775433"/>
                <a:gd name="connsiteX2" fmla="*/ 2605338 w 2601129"/>
                <a:gd name="connsiteY2" fmla="*/ 770744 h 775433"/>
                <a:gd name="connsiteX3" fmla="*/ 14345 w 2601129"/>
                <a:gd name="connsiteY3" fmla="*/ 770744 h 775433"/>
              </a:gdLst>
              <a:ahLst/>
              <a:cxnLst>
                <a:cxn ang="0">
                  <a:pos x="connsiteX0" y="connsiteY0"/>
                </a:cxn>
                <a:cxn ang="0">
                  <a:pos x="connsiteX1" y="connsiteY1"/>
                </a:cxn>
                <a:cxn ang="0">
                  <a:pos x="connsiteX2" y="connsiteY2"/>
                </a:cxn>
                <a:cxn ang="0">
                  <a:pos x="connsiteX3" y="connsiteY3"/>
                </a:cxn>
              </a:cxnLst>
              <a:rect l="l" t="t" r="r" b="b"/>
              <a:pathLst>
                <a:path w="2601129" h="775433">
                  <a:moveTo>
                    <a:pt x="14345" y="13525"/>
                  </a:moveTo>
                  <a:lnTo>
                    <a:pt x="2605338" y="13525"/>
                  </a:lnTo>
                  <a:lnTo>
                    <a:pt x="2605338" y="770744"/>
                  </a:lnTo>
                  <a:lnTo>
                    <a:pt x="14345" y="770744"/>
                  </a:lnTo>
                  <a:close/>
                </a:path>
              </a:pathLst>
            </a:custGeom>
            <a:solidFill>
              <a:srgbClr val="042338"/>
            </a:solidFill>
            <a:ln w="9525" cap="flat">
              <a:noFill/>
              <a:prstDash val="solid"/>
              <a:miter/>
            </a:ln>
          </p:spPr>
          <p:txBody>
            <a:bodyPr rtlCol="0" anchor="ctr"/>
            <a:lstStyle/>
            <a:p>
              <a:endParaRPr lang="tr-TR"/>
            </a:p>
          </p:txBody>
        </p:sp>
        <p:sp>
          <p:nvSpPr>
            <p:cNvPr id="62" name="Serbest Form: Şekil 61">
              <a:extLst>
                <a:ext uri="{FF2B5EF4-FFF2-40B4-BE49-F238E27FC236}">
                  <a16:creationId xmlns:a16="http://schemas.microsoft.com/office/drawing/2014/main" id="{53283D43-BCDB-4240-8A40-939FFBA76CDA}"/>
                </a:ext>
              </a:extLst>
            </p:cNvPr>
            <p:cNvSpPr/>
            <p:nvPr/>
          </p:nvSpPr>
          <p:spPr>
            <a:xfrm>
              <a:off x="5276276" y="4837025"/>
              <a:ext cx="1759588" cy="775433"/>
            </a:xfrm>
            <a:custGeom>
              <a:avLst/>
              <a:gdLst>
                <a:gd name="connsiteX0" fmla="*/ 14344 w 1759587"/>
                <a:gd name="connsiteY0" fmla="*/ 13525 h 775433"/>
                <a:gd name="connsiteX1" fmla="*/ 1749069 w 1759587"/>
                <a:gd name="connsiteY1" fmla="*/ 13525 h 775433"/>
                <a:gd name="connsiteX2" fmla="*/ 1749069 w 1759587"/>
                <a:gd name="connsiteY2" fmla="*/ 770744 h 775433"/>
                <a:gd name="connsiteX3" fmla="*/ 14344 w 1759587"/>
                <a:gd name="connsiteY3" fmla="*/ 770744 h 775433"/>
              </a:gdLst>
              <a:ahLst/>
              <a:cxnLst>
                <a:cxn ang="0">
                  <a:pos x="connsiteX0" y="connsiteY0"/>
                </a:cxn>
                <a:cxn ang="0">
                  <a:pos x="connsiteX1" y="connsiteY1"/>
                </a:cxn>
                <a:cxn ang="0">
                  <a:pos x="connsiteX2" y="connsiteY2"/>
                </a:cxn>
                <a:cxn ang="0">
                  <a:pos x="connsiteX3" y="connsiteY3"/>
                </a:cxn>
              </a:cxnLst>
              <a:rect l="l" t="t" r="r" b="b"/>
              <a:pathLst>
                <a:path w="1759587" h="775433">
                  <a:moveTo>
                    <a:pt x="14344" y="13525"/>
                  </a:moveTo>
                  <a:lnTo>
                    <a:pt x="1749069" y="13525"/>
                  </a:lnTo>
                  <a:lnTo>
                    <a:pt x="1749069" y="770744"/>
                  </a:lnTo>
                  <a:lnTo>
                    <a:pt x="14344" y="770744"/>
                  </a:lnTo>
                  <a:close/>
                </a:path>
              </a:pathLst>
            </a:custGeom>
            <a:solidFill>
              <a:srgbClr val="062B40"/>
            </a:solidFill>
            <a:ln w="9525" cap="flat">
              <a:noFill/>
              <a:prstDash val="solid"/>
              <a:miter/>
            </a:ln>
          </p:spPr>
          <p:txBody>
            <a:bodyPr rtlCol="0" anchor="ctr"/>
            <a:lstStyle/>
            <a:p>
              <a:endParaRPr lang="tr-TR"/>
            </a:p>
          </p:txBody>
        </p:sp>
        <p:sp>
          <p:nvSpPr>
            <p:cNvPr id="63" name="Serbest Form: Şekil 62">
              <a:extLst>
                <a:ext uri="{FF2B5EF4-FFF2-40B4-BE49-F238E27FC236}">
                  <a16:creationId xmlns:a16="http://schemas.microsoft.com/office/drawing/2014/main" id="{BB5A556B-A395-46B6-AC04-5AF8E4C7FBA1}"/>
                </a:ext>
              </a:extLst>
            </p:cNvPr>
            <p:cNvSpPr/>
            <p:nvPr/>
          </p:nvSpPr>
          <p:spPr>
            <a:xfrm>
              <a:off x="6164294" y="4837025"/>
              <a:ext cx="860668" cy="775433"/>
            </a:xfrm>
            <a:custGeom>
              <a:avLst/>
              <a:gdLst>
                <a:gd name="connsiteX0" fmla="*/ 14344 w 860667"/>
                <a:gd name="connsiteY0" fmla="*/ 13525 h 775433"/>
                <a:gd name="connsiteX1" fmla="*/ 861241 w 860667"/>
                <a:gd name="connsiteY1" fmla="*/ 13525 h 775433"/>
                <a:gd name="connsiteX2" fmla="*/ 861241 w 860667"/>
                <a:gd name="connsiteY2" fmla="*/ 770744 h 775433"/>
                <a:gd name="connsiteX3" fmla="*/ 14344 w 860667"/>
                <a:gd name="connsiteY3" fmla="*/ 770744 h 775433"/>
              </a:gdLst>
              <a:ahLst/>
              <a:cxnLst>
                <a:cxn ang="0">
                  <a:pos x="connsiteX0" y="connsiteY0"/>
                </a:cxn>
                <a:cxn ang="0">
                  <a:pos x="connsiteX1" y="connsiteY1"/>
                </a:cxn>
                <a:cxn ang="0">
                  <a:pos x="connsiteX2" y="connsiteY2"/>
                </a:cxn>
                <a:cxn ang="0">
                  <a:pos x="connsiteX3" y="connsiteY3"/>
                </a:cxn>
              </a:cxnLst>
              <a:rect l="l" t="t" r="r" b="b"/>
              <a:pathLst>
                <a:path w="860667" h="775433">
                  <a:moveTo>
                    <a:pt x="14344" y="13525"/>
                  </a:moveTo>
                  <a:lnTo>
                    <a:pt x="861241" y="13525"/>
                  </a:lnTo>
                  <a:lnTo>
                    <a:pt x="861241" y="770744"/>
                  </a:lnTo>
                  <a:lnTo>
                    <a:pt x="14344" y="770744"/>
                  </a:lnTo>
                  <a:close/>
                </a:path>
              </a:pathLst>
            </a:custGeom>
            <a:solidFill>
              <a:srgbClr val="0B1F27"/>
            </a:solidFill>
            <a:ln w="9525" cap="flat">
              <a:noFill/>
              <a:prstDash val="solid"/>
              <a:miter/>
            </a:ln>
          </p:spPr>
          <p:txBody>
            <a:bodyPr rtlCol="0" anchor="ctr"/>
            <a:lstStyle/>
            <a:p>
              <a:endParaRPr lang="tr-TR"/>
            </a:p>
          </p:txBody>
        </p:sp>
        <p:sp>
          <p:nvSpPr>
            <p:cNvPr id="64" name="Serbest Form: Şekil 63">
              <a:extLst>
                <a:ext uri="{FF2B5EF4-FFF2-40B4-BE49-F238E27FC236}">
                  <a16:creationId xmlns:a16="http://schemas.microsoft.com/office/drawing/2014/main" id="{839E9112-85CC-4D34-82DE-4684063B443E}"/>
                </a:ext>
              </a:extLst>
            </p:cNvPr>
            <p:cNvSpPr/>
            <p:nvPr/>
          </p:nvSpPr>
          <p:spPr>
            <a:xfrm>
              <a:off x="7010809" y="4837025"/>
              <a:ext cx="898920" cy="775433"/>
            </a:xfrm>
            <a:custGeom>
              <a:avLst/>
              <a:gdLst>
                <a:gd name="connsiteX0" fmla="*/ 14344 w 898919"/>
                <a:gd name="connsiteY0" fmla="*/ 13525 h 775433"/>
                <a:gd name="connsiteX1" fmla="*/ 902362 w 898919"/>
                <a:gd name="connsiteY1" fmla="*/ 13525 h 775433"/>
                <a:gd name="connsiteX2" fmla="*/ 902362 w 898919"/>
                <a:gd name="connsiteY2" fmla="*/ 770744 h 775433"/>
                <a:gd name="connsiteX3" fmla="*/ 14344 w 898919"/>
                <a:gd name="connsiteY3" fmla="*/ 770744 h 775433"/>
              </a:gdLst>
              <a:ahLst/>
              <a:cxnLst>
                <a:cxn ang="0">
                  <a:pos x="connsiteX0" y="connsiteY0"/>
                </a:cxn>
                <a:cxn ang="0">
                  <a:pos x="connsiteX1" y="connsiteY1"/>
                </a:cxn>
                <a:cxn ang="0">
                  <a:pos x="connsiteX2" y="connsiteY2"/>
                </a:cxn>
                <a:cxn ang="0">
                  <a:pos x="connsiteX3" y="connsiteY3"/>
                </a:cxn>
              </a:cxnLst>
              <a:rect l="l" t="t" r="r" b="b"/>
              <a:pathLst>
                <a:path w="898919" h="775433">
                  <a:moveTo>
                    <a:pt x="14344" y="13525"/>
                  </a:moveTo>
                  <a:lnTo>
                    <a:pt x="902362" y="13525"/>
                  </a:lnTo>
                  <a:lnTo>
                    <a:pt x="902362" y="770744"/>
                  </a:lnTo>
                  <a:lnTo>
                    <a:pt x="14344" y="770744"/>
                  </a:lnTo>
                  <a:close/>
                </a:path>
              </a:pathLst>
            </a:custGeom>
            <a:solidFill>
              <a:srgbClr val="94DFE6"/>
            </a:solidFill>
            <a:ln w="9525" cap="flat">
              <a:noFill/>
              <a:prstDash val="solid"/>
              <a:miter/>
            </a:ln>
          </p:spPr>
          <p:txBody>
            <a:bodyPr rtlCol="0" anchor="ctr"/>
            <a:lstStyle/>
            <a:p>
              <a:endParaRPr lang="tr-TR"/>
            </a:p>
          </p:txBody>
        </p:sp>
        <p:sp>
          <p:nvSpPr>
            <p:cNvPr id="65" name="Serbest Form: Şekil 64">
              <a:extLst>
                <a:ext uri="{FF2B5EF4-FFF2-40B4-BE49-F238E27FC236}">
                  <a16:creationId xmlns:a16="http://schemas.microsoft.com/office/drawing/2014/main" id="{592FADFC-A213-4A70-A120-E6761EBDE92A}"/>
                </a:ext>
              </a:extLst>
            </p:cNvPr>
            <p:cNvSpPr/>
            <p:nvPr/>
          </p:nvSpPr>
          <p:spPr>
            <a:xfrm>
              <a:off x="6996460" y="4078723"/>
              <a:ext cx="1773937" cy="775433"/>
            </a:xfrm>
            <a:custGeom>
              <a:avLst/>
              <a:gdLst>
                <a:gd name="connsiteX0" fmla="*/ 14344 w 2601129"/>
                <a:gd name="connsiteY0" fmla="*/ 13525 h 775433"/>
                <a:gd name="connsiteX1" fmla="*/ 2595774 w 2601129"/>
                <a:gd name="connsiteY1" fmla="*/ 13525 h 775433"/>
                <a:gd name="connsiteX2" fmla="*/ 2595774 w 2601129"/>
                <a:gd name="connsiteY2" fmla="*/ 770745 h 775433"/>
                <a:gd name="connsiteX3" fmla="*/ 14344 w 2601129"/>
                <a:gd name="connsiteY3" fmla="*/ 770745 h 775433"/>
              </a:gdLst>
              <a:ahLst/>
              <a:cxnLst>
                <a:cxn ang="0">
                  <a:pos x="connsiteX0" y="connsiteY0"/>
                </a:cxn>
                <a:cxn ang="0">
                  <a:pos x="connsiteX1" y="connsiteY1"/>
                </a:cxn>
                <a:cxn ang="0">
                  <a:pos x="connsiteX2" y="connsiteY2"/>
                </a:cxn>
                <a:cxn ang="0">
                  <a:pos x="connsiteX3" y="connsiteY3"/>
                </a:cxn>
              </a:cxnLst>
              <a:rect l="l" t="t" r="r" b="b"/>
              <a:pathLst>
                <a:path w="2601129" h="775433">
                  <a:moveTo>
                    <a:pt x="14344" y="13525"/>
                  </a:moveTo>
                  <a:lnTo>
                    <a:pt x="2595774" y="13525"/>
                  </a:lnTo>
                  <a:lnTo>
                    <a:pt x="2595774" y="770745"/>
                  </a:lnTo>
                  <a:lnTo>
                    <a:pt x="14344" y="770745"/>
                  </a:lnTo>
                  <a:close/>
                </a:path>
              </a:pathLst>
            </a:custGeom>
            <a:solidFill>
              <a:srgbClr val="06405B"/>
            </a:solidFill>
            <a:ln w="9525" cap="flat">
              <a:noFill/>
              <a:prstDash val="solid"/>
              <a:miter/>
            </a:ln>
          </p:spPr>
          <p:txBody>
            <a:bodyPr rtlCol="0" anchor="ctr"/>
            <a:lstStyle/>
            <a:p>
              <a:endParaRPr lang="tr-TR" dirty="0"/>
            </a:p>
          </p:txBody>
        </p:sp>
        <p:sp>
          <p:nvSpPr>
            <p:cNvPr id="66" name="Serbest Form: Şekil 65">
              <a:extLst>
                <a:ext uri="{FF2B5EF4-FFF2-40B4-BE49-F238E27FC236}">
                  <a16:creationId xmlns:a16="http://schemas.microsoft.com/office/drawing/2014/main" id="{F6BB0CF3-58EC-4B68-9A98-1D8C9A9612B4}"/>
                </a:ext>
              </a:extLst>
            </p:cNvPr>
            <p:cNvSpPr/>
            <p:nvPr/>
          </p:nvSpPr>
          <p:spPr>
            <a:xfrm>
              <a:off x="7893732" y="4092320"/>
              <a:ext cx="1759588" cy="775433"/>
            </a:xfrm>
            <a:custGeom>
              <a:avLst/>
              <a:gdLst>
                <a:gd name="connsiteX0" fmla="*/ 14344 w 1759587"/>
                <a:gd name="connsiteY0" fmla="*/ 13525 h 775433"/>
                <a:gd name="connsiteX1" fmla="*/ 1749069 w 1759587"/>
                <a:gd name="connsiteY1" fmla="*/ 13525 h 775433"/>
                <a:gd name="connsiteX2" fmla="*/ 1749069 w 1759587"/>
                <a:gd name="connsiteY2" fmla="*/ 770745 h 775433"/>
                <a:gd name="connsiteX3" fmla="*/ 14344 w 1759587"/>
                <a:gd name="connsiteY3" fmla="*/ 770745 h 775433"/>
              </a:gdLst>
              <a:ahLst/>
              <a:cxnLst>
                <a:cxn ang="0">
                  <a:pos x="connsiteX0" y="connsiteY0"/>
                </a:cxn>
                <a:cxn ang="0">
                  <a:pos x="connsiteX1" y="connsiteY1"/>
                </a:cxn>
                <a:cxn ang="0">
                  <a:pos x="connsiteX2" y="connsiteY2"/>
                </a:cxn>
                <a:cxn ang="0">
                  <a:pos x="connsiteX3" y="connsiteY3"/>
                </a:cxn>
              </a:cxnLst>
              <a:rect l="l" t="t" r="r" b="b"/>
              <a:pathLst>
                <a:path w="1759587" h="775433">
                  <a:moveTo>
                    <a:pt x="14344" y="13525"/>
                  </a:moveTo>
                  <a:lnTo>
                    <a:pt x="1749069" y="13525"/>
                  </a:lnTo>
                  <a:lnTo>
                    <a:pt x="1749069" y="770745"/>
                  </a:lnTo>
                  <a:lnTo>
                    <a:pt x="14344" y="770745"/>
                  </a:lnTo>
                  <a:close/>
                </a:path>
              </a:pathLst>
            </a:custGeom>
            <a:solidFill>
              <a:srgbClr val="0F96B4"/>
            </a:solidFill>
            <a:ln w="9525" cap="flat">
              <a:noFill/>
              <a:prstDash val="solid"/>
              <a:miter/>
            </a:ln>
          </p:spPr>
          <p:txBody>
            <a:bodyPr rtlCol="0" anchor="ctr"/>
            <a:lstStyle/>
            <a:p>
              <a:endParaRPr lang="tr-TR"/>
            </a:p>
          </p:txBody>
        </p:sp>
        <p:sp>
          <p:nvSpPr>
            <p:cNvPr id="67" name="Serbest Form: Şekil 66">
              <a:extLst>
                <a:ext uri="{FF2B5EF4-FFF2-40B4-BE49-F238E27FC236}">
                  <a16:creationId xmlns:a16="http://schemas.microsoft.com/office/drawing/2014/main" id="{18178475-B245-4BAE-96BC-113B8A5CD8F9}"/>
                </a:ext>
              </a:extLst>
            </p:cNvPr>
            <p:cNvSpPr/>
            <p:nvPr/>
          </p:nvSpPr>
          <p:spPr>
            <a:xfrm>
              <a:off x="7898827" y="4079806"/>
              <a:ext cx="860668" cy="775433"/>
            </a:xfrm>
            <a:custGeom>
              <a:avLst/>
              <a:gdLst>
                <a:gd name="connsiteX0" fmla="*/ 14344 w 860667"/>
                <a:gd name="connsiteY0" fmla="*/ 13525 h 775433"/>
                <a:gd name="connsiteX1" fmla="*/ 861242 w 860667"/>
                <a:gd name="connsiteY1" fmla="*/ 13525 h 775433"/>
                <a:gd name="connsiteX2" fmla="*/ 861242 w 860667"/>
                <a:gd name="connsiteY2" fmla="*/ 770745 h 775433"/>
                <a:gd name="connsiteX3" fmla="*/ 14344 w 860667"/>
                <a:gd name="connsiteY3" fmla="*/ 770745 h 775433"/>
              </a:gdLst>
              <a:ahLst/>
              <a:cxnLst>
                <a:cxn ang="0">
                  <a:pos x="connsiteX0" y="connsiteY0"/>
                </a:cxn>
                <a:cxn ang="0">
                  <a:pos x="connsiteX1" y="connsiteY1"/>
                </a:cxn>
                <a:cxn ang="0">
                  <a:pos x="connsiteX2" y="connsiteY2"/>
                </a:cxn>
                <a:cxn ang="0">
                  <a:pos x="connsiteX3" y="connsiteY3"/>
                </a:cxn>
              </a:cxnLst>
              <a:rect l="l" t="t" r="r" b="b"/>
              <a:pathLst>
                <a:path w="860667" h="775433">
                  <a:moveTo>
                    <a:pt x="14344" y="13525"/>
                  </a:moveTo>
                  <a:lnTo>
                    <a:pt x="861242" y="13525"/>
                  </a:lnTo>
                  <a:lnTo>
                    <a:pt x="861242" y="770745"/>
                  </a:lnTo>
                  <a:lnTo>
                    <a:pt x="14344" y="770745"/>
                  </a:lnTo>
                  <a:close/>
                </a:path>
              </a:pathLst>
            </a:custGeom>
            <a:solidFill>
              <a:srgbClr val="9CD6D9"/>
            </a:solidFill>
            <a:ln w="9525" cap="flat">
              <a:noFill/>
              <a:prstDash val="solid"/>
              <a:miter/>
            </a:ln>
          </p:spPr>
          <p:txBody>
            <a:bodyPr rtlCol="0" anchor="ctr"/>
            <a:lstStyle/>
            <a:p>
              <a:endParaRPr lang="tr-TR"/>
            </a:p>
          </p:txBody>
        </p:sp>
        <p:sp>
          <p:nvSpPr>
            <p:cNvPr id="68" name="Serbest Form: Şekil 67">
              <a:extLst>
                <a:ext uri="{FF2B5EF4-FFF2-40B4-BE49-F238E27FC236}">
                  <a16:creationId xmlns:a16="http://schemas.microsoft.com/office/drawing/2014/main" id="{3D732ED6-C237-47DE-B144-371E01EBA79C}"/>
                </a:ext>
              </a:extLst>
            </p:cNvPr>
            <p:cNvSpPr/>
            <p:nvPr/>
          </p:nvSpPr>
          <p:spPr>
            <a:xfrm>
              <a:off x="7010809" y="3328176"/>
              <a:ext cx="1759588" cy="775433"/>
            </a:xfrm>
            <a:custGeom>
              <a:avLst/>
              <a:gdLst>
                <a:gd name="connsiteX0" fmla="*/ 14344 w 1759587"/>
                <a:gd name="connsiteY0" fmla="*/ 13525 h 775433"/>
                <a:gd name="connsiteX1" fmla="*/ 14344 w 1759587"/>
                <a:gd name="connsiteY1" fmla="*/ 765155 h 775433"/>
                <a:gd name="connsiteX2" fmla="*/ 1749260 w 1759587"/>
                <a:gd name="connsiteY2" fmla="*/ 765155 h 775433"/>
                <a:gd name="connsiteX3" fmla="*/ 1749260 w 1759587"/>
                <a:gd name="connsiteY3" fmla="*/ 13525 h 775433"/>
                <a:gd name="connsiteX4" fmla="*/ 14727 w 1759587"/>
                <a:gd name="connsiteY4" fmla="*/ 13525 h 775433"/>
                <a:gd name="connsiteX5" fmla="*/ 14344 w 1759587"/>
                <a:gd name="connsiteY5" fmla="*/ 13525 h 77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9587" h="775433">
                  <a:moveTo>
                    <a:pt x="14344" y="13525"/>
                  </a:moveTo>
                  <a:lnTo>
                    <a:pt x="14344" y="765155"/>
                  </a:lnTo>
                  <a:lnTo>
                    <a:pt x="1749260" y="765155"/>
                  </a:lnTo>
                  <a:lnTo>
                    <a:pt x="1749260" y="13525"/>
                  </a:lnTo>
                  <a:lnTo>
                    <a:pt x="14727" y="13525"/>
                  </a:lnTo>
                  <a:lnTo>
                    <a:pt x="14344" y="13525"/>
                  </a:lnTo>
                  <a:close/>
                </a:path>
              </a:pathLst>
            </a:custGeom>
            <a:solidFill>
              <a:srgbClr val="042B40"/>
            </a:solidFill>
            <a:ln w="9525" cap="flat">
              <a:noFill/>
              <a:prstDash val="solid"/>
              <a:miter/>
            </a:ln>
          </p:spPr>
          <p:txBody>
            <a:bodyPr rtlCol="0" anchor="ctr"/>
            <a:lstStyle/>
            <a:p>
              <a:endParaRPr lang="tr-TR"/>
            </a:p>
          </p:txBody>
        </p:sp>
        <p:sp>
          <p:nvSpPr>
            <p:cNvPr id="69" name="Serbest Form: Şekil 68">
              <a:extLst>
                <a:ext uri="{FF2B5EF4-FFF2-40B4-BE49-F238E27FC236}">
                  <a16:creationId xmlns:a16="http://schemas.microsoft.com/office/drawing/2014/main" id="{5D0C8E7B-E55A-4B5B-8E95-844099D35171}"/>
                </a:ext>
              </a:extLst>
            </p:cNvPr>
            <p:cNvSpPr/>
            <p:nvPr/>
          </p:nvSpPr>
          <p:spPr>
            <a:xfrm>
              <a:off x="7898827" y="3328176"/>
              <a:ext cx="860668" cy="775433"/>
            </a:xfrm>
            <a:custGeom>
              <a:avLst/>
              <a:gdLst>
                <a:gd name="connsiteX0" fmla="*/ 14344 w 860667"/>
                <a:gd name="connsiteY0" fmla="*/ 13525 h 775433"/>
                <a:gd name="connsiteX1" fmla="*/ 861242 w 860667"/>
                <a:gd name="connsiteY1" fmla="*/ 13525 h 775433"/>
                <a:gd name="connsiteX2" fmla="*/ 861242 w 860667"/>
                <a:gd name="connsiteY2" fmla="*/ 765154 h 775433"/>
                <a:gd name="connsiteX3" fmla="*/ 14344 w 860667"/>
                <a:gd name="connsiteY3" fmla="*/ 765154 h 775433"/>
              </a:gdLst>
              <a:ahLst/>
              <a:cxnLst>
                <a:cxn ang="0">
                  <a:pos x="connsiteX0" y="connsiteY0"/>
                </a:cxn>
                <a:cxn ang="0">
                  <a:pos x="connsiteX1" y="connsiteY1"/>
                </a:cxn>
                <a:cxn ang="0">
                  <a:pos x="connsiteX2" y="connsiteY2"/>
                </a:cxn>
                <a:cxn ang="0">
                  <a:pos x="connsiteX3" y="connsiteY3"/>
                </a:cxn>
              </a:cxnLst>
              <a:rect l="l" t="t" r="r" b="b"/>
              <a:pathLst>
                <a:path w="860667" h="775433">
                  <a:moveTo>
                    <a:pt x="14344" y="13525"/>
                  </a:moveTo>
                  <a:lnTo>
                    <a:pt x="861242" y="13525"/>
                  </a:lnTo>
                  <a:lnTo>
                    <a:pt x="861242" y="765154"/>
                  </a:lnTo>
                  <a:lnTo>
                    <a:pt x="14344" y="765154"/>
                  </a:lnTo>
                  <a:close/>
                </a:path>
              </a:pathLst>
            </a:custGeom>
            <a:solidFill>
              <a:srgbClr val="C5E3E6"/>
            </a:solidFill>
            <a:ln w="9525" cap="flat">
              <a:noFill/>
              <a:prstDash val="solid"/>
              <a:miter/>
            </a:ln>
          </p:spPr>
          <p:txBody>
            <a:bodyPr rtlCol="0" anchor="ctr"/>
            <a:lstStyle/>
            <a:p>
              <a:endParaRPr lang="tr-TR"/>
            </a:p>
          </p:txBody>
        </p:sp>
        <p:sp>
          <p:nvSpPr>
            <p:cNvPr id="70" name="Serbest Form: Şekil 69">
              <a:extLst>
                <a:ext uri="{FF2B5EF4-FFF2-40B4-BE49-F238E27FC236}">
                  <a16:creationId xmlns:a16="http://schemas.microsoft.com/office/drawing/2014/main" id="{95B24FC9-BB6C-4AD0-9ACF-F09B3E25AB18}"/>
                </a:ext>
              </a:extLst>
            </p:cNvPr>
            <p:cNvSpPr/>
            <p:nvPr/>
          </p:nvSpPr>
          <p:spPr>
            <a:xfrm>
              <a:off x="7011191" y="2577629"/>
              <a:ext cx="1759588" cy="775433"/>
            </a:xfrm>
            <a:custGeom>
              <a:avLst/>
              <a:gdLst>
                <a:gd name="connsiteX0" fmla="*/ 14344 w 1759587"/>
                <a:gd name="connsiteY0" fmla="*/ 13525 h 775433"/>
                <a:gd name="connsiteX1" fmla="*/ 1749069 w 1759587"/>
                <a:gd name="connsiteY1" fmla="*/ 13525 h 775433"/>
                <a:gd name="connsiteX2" fmla="*/ 1749069 w 1759587"/>
                <a:gd name="connsiteY2" fmla="*/ 764072 h 775433"/>
                <a:gd name="connsiteX3" fmla="*/ 14344 w 1759587"/>
                <a:gd name="connsiteY3" fmla="*/ 764072 h 775433"/>
              </a:gdLst>
              <a:ahLst/>
              <a:cxnLst>
                <a:cxn ang="0">
                  <a:pos x="connsiteX0" y="connsiteY0"/>
                </a:cxn>
                <a:cxn ang="0">
                  <a:pos x="connsiteX1" y="connsiteY1"/>
                </a:cxn>
                <a:cxn ang="0">
                  <a:pos x="connsiteX2" y="connsiteY2"/>
                </a:cxn>
                <a:cxn ang="0">
                  <a:pos x="connsiteX3" y="connsiteY3"/>
                </a:cxn>
              </a:cxnLst>
              <a:rect l="l" t="t" r="r" b="b"/>
              <a:pathLst>
                <a:path w="1759587" h="775433">
                  <a:moveTo>
                    <a:pt x="14344" y="13525"/>
                  </a:moveTo>
                  <a:lnTo>
                    <a:pt x="1749069" y="13525"/>
                  </a:lnTo>
                  <a:lnTo>
                    <a:pt x="1749069" y="764072"/>
                  </a:lnTo>
                  <a:lnTo>
                    <a:pt x="14344" y="764072"/>
                  </a:lnTo>
                  <a:close/>
                </a:path>
              </a:pathLst>
            </a:custGeom>
            <a:solidFill>
              <a:srgbClr val="0D223A"/>
            </a:solidFill>
            <a:ln w="9525" cap="flat">
              <a:noFill/>
              <a:prstDash val="solid"/>
              <a:miter/>
            </a:ln>
          </p:spPr>
          <p:txBody>
            <a:bodyPr rtlCol="0" anchor="ctr"/>
            <a:lstStyle/>
            <a:p>
              <a:endParaRPr lang="tr-TR"/>
            </a:p>
          </p:txBody>
        </p:sp>
        <p:sp>
          <p:nvSpPr>
            <p:cNvPr id="71" name="Serbest Form: Şekil 70">
              <a:extLst>
                <a:ext uri="{FF2B5EF4-FFF2-40B4-BE49-F238E27FC236}">
                  <a16:creationId xmlns:a16="http://schemas.microsoft.com/office/drawing/2014/main" id="{B318476B-52A0-4CD8-A56C-DA0F161E2486}"/>
                </a:ext>
              </a:extLst>
            </p:cNvPr>
            <p:cNvSpPr/>
            <p:nvPr/>
          </p:nvSpPr>
          <p:spPr>
            <a:xfrm>
              <a:off x="7899018" y="2577629"/>
              <a:ext cx="860668" cy="775433"/>
            </a:xfrm>
            <a:custGeom>
              <a:avLst/>
              <a:gdLst>
                <a:gd name="connsiteX0" fmla="*/ 14344 w 860667"/>
                <a:gd name="connsiteY0" fmla="*/ 13525 h 775433"/>
                <a:gd name="connsiteX1" fmla="*/ 861242 w 860667"/>
                <a:gd name="connsiteY1" fmla="*/ 13525 h 775433"/>
                <a:gd name="connsiteX2" fmla="*/ 861242 w 860667"/>
                <a:gd name="connsiteY2" fmla="*/ 764072 h 775433"/>
                <a:gd name="connsiteX3" fmla="*/ 14344 w 860667"/>
                <a:gd name="connsiteY3" fmla="*/ 764072 h 775433"/>
              </a:gdLst>
              <a:ahLst/>
              <a:cxnLst>
                <a:cxn ang="0">
                  <a:pos x="connsiteX0" y="connsiteY0"/>
                </a:cxn>
                <a:cxn ang="0">
                  <a:pos x="connsiteX1" y="connsiteY1"/>
                </a:cxn>
                <a:cxn ang="0">
                  <a:pos x="connsiteX2" y="connsiteY2"/>
                </a:cxn>
                <a:cxn ang="0">
                  <a:pos x="connsiteX3" y="connsiteY3"/>
                </a:cxn>
              </a:cxnLst>
              <a:rect l="l" t="t" r="r" b="b"/>
              <a:pathLst>
                <a:path w="860667" h="775433">
                  <a:moveTo>
                    <a:pt x="14344" y="13525"/>
                  </a:moveTo>
                  <a:lnTo>
                    <a:pt x="861242" y="13525"/>
                  </a:lnTo>
                  <a:lnTo>
                    <a:pt x="861242" y="764072"/>
                  </a:lnTo>
                  <a:lnTo>
                    <a:pt x="14344" y="764072"/>
                  </a:lnTo>
                  <a:close/>
                </a:path>
              </a:pathLst>
            </a:custGeom>
            <a:solidFill>
              <a:srgbClr val="A9E8EA"/>
            </a:solidFill>
            <a:ln w="9525" cap="flat">
              <a:noFill/>
              <a:prstDash val="solid"/>
              <a:miter/>
            </a:ln>
          </p:spPr>
          <p:txBody>
            <a:bodyPr rtlCol="0" anchor="ctr"/>
            <a:lstStyle/>
            <a:p>
              <a:endParaRPr lang="tr-TR"/>
            </a:p>
          </p:txBody>
        </p:sp>
        <p:sp>
          <p:nvSpPr>
            <p:cNvPr id="72" name="Serbest Form: Şekil 71">
              <a:extLst>
                <a:ext uri="{FF2B5EF4-FFF2-40B4-BE49-F238E27FC236}">
                  <a16:creationId xmlns:a16="http://schemas.microsoft.com/office/drawing/2014/main" id="{5A89FB9B-ED21-464C-8089-D3013ECF7916}"/>
                </a:ext>
              </a:extLst>
            </p:cNvPr>
            <p:cNvSpPr/>
            <p:nvPr/>
          </p:nvSpPr>
          <p:spPr>
            <a:xfrm>
              <a:off x="-8034" y="1819868"/>
              <a:ext cx="7038351" cy="775433"/>
            </a:xfrm>
            <a:custGeom>
              <a:avLst/>
              <a:gdLst>
                <a:gd name="connsiteX0" fmla="*/ 14344 w 7038351"/>
                <a:gd name="connsiteY0" fmla="*/ 13525 h 775433"/>
                <a:gd name="connsiteX1" fmla="*/ 7033570 w 7038351"/>
                <a:gd name="connsiteY1" fmla="*/ 13525 h 775433"/>
                <a:gd name="connsiteX2" fmla="*/ 7033570 w 7038351"/>
                <a:gd name="connsiteY2" fmla="*/ 771286 h 775433"/>
                <a:gd name="connsiteX3" fmla="*/ 14344 w 7038351"/>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7038351" h="775433">
                  <a:moveTo>
                    <a:pt x="14344" y="13525"/>
                  </a:moveTo>
                  <a:lnTo>
                    <a:pt x="7033570" y="13525"/>
                  </a:lnTo>
                  <a:lnTo>
                    <a:pt x="7033570" y="771286"/>
                  </a:lnTo>
                  <a:lnTo>
                    <a:pt x="14344" y="771286"/>
                  </a:lnTo>
                  <a:close/>
                </a:path>
              </a:pathLst>
            </a:custGeom>
            <a:solidFill>
              <a:srgbClr val="053F59"/>
            </a:solidFill>
            <a:ln w="9525" cap="flat">
              <a:noFill/>
              <a:prstDash val="solid"/>
              <a:miter/>
            </a:ln>
          </p:spPr>
          <p:txBody>
            <a:bodyPr rtlCol="0" anchor="ctr"/>
            <a:lstStyle/>
            <a:p>
              <a:endParaRPr lang="tr-TR"/>
            </a:p>
          </p:txBody>
        </p:sp>
        <p:sp>
          <p:nvSpPr>
            <p:cNvPr id="73" name="Serbest Form: Şekil 72">
              <a:extLst>
                <a:ext uri="{FF2B5EF4-FFF2-40B4-BE49-F238E27FC236}">
                  <a16:creationId xmlns:a16="http://schemas.microsoft.com/office/drawing/2014/main" id="{D2F21A7F-8BB6-4ADB-A37C-ED081C468938}"/>
                </a:ext>
              </a:extLst>
            </p:cNvPr>
            <p:cNvSpPr/>
            <p:nvPr/>
          </p:nvSpPr>
          <p:spPr>
            <a:xfrm>
              <a:off x="928564" y="1819868"/>
              <a:ext cx="6101179" cy="775433"/>
            </a:xfrm>
            <a:custGeom>
              <a:avLst/>
              <a:gdLst>
                <a:gd name="connsiteX0" fmla="*/ 14344 w 6101179"/>
                <a:gd name="connsiteY0" fmla="*/ 13525 h 775433"/>
                <a:gd name="connsiteX1" fmla="*/ 6097163 w 6101179"/>
                <a:gd name="connsiteY1" fmla="*/ 13525 h 775433"/>
                <a:gd name="connsiteX2" fmla="*/ 6097163 w 6101179"/>
                <a:gd name="connsiteY2" fmla="*/ 771286 h 775433"/>
                <a:gd name="connsiteX3" fmla="*/ 14344 w 6101179"/>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6101179" h="775433">
                  <a:moveTo>
                    <a:pt x="14344" y="13525"/>
                  </a:moveTo>
                  <a:lnTo>
                    <a:pt x="6097163" y="13525"/>
                  </a:lnTo>
                  <a:lnTo>
                    <a:pt x="6097163" y="771286"/>
                  </a:lnTo>
                  <a:lnTo>
                    <a:pt x="14344" y="771286"/>
                  </a:lnTo>
                  <a:close/>
                </a:path>
              </a:pathLst>
            </a:custGeom>
            <a:solidFill>
              <a:srgbClr val="072845"/>
            </a:solidFill>
            <a:ln w="9525" cap="flat">
              <a:noFill/>
              <a:prstDash val="solid"/>
              <a:miter/>
            </a:ln>
          </p:spPr>
          <p:txBody>
            <a:bodyPr rtlCol="0" anchor="ctr"/>
            <a:lstStyle/>
            <a:p>
              <a:endParaRPr lang="tr-TR"/>
            </a:p>
          </p:txBody>
        </p:sp>
        <p:sp>
          <p:nvSpPr>
            <p:cNvPr id="74" name="Serbest Form: Şekil 73">
              <a:extLst>
                <a:ext uri="{FF2B5EF4-FFF2-40B4-BE49-F238E27FC236}">
                  <a16:creationId xmlns:a16="http://schemas.microsoft.com/office/drawing/2014/main" id="{0E2B2144-1F15-4EAE-B693-367F47203E6F}"/>
                </a:ext>
              </a:extLst>
            </p:cNvPr>
            <p:cNvSpPr/>
            <p:nvPr/>
          </p:nvSpPr>
          <p:spPr>
            <a:xfrm>
              <a:off x="1833030" y="1819868"/>
              <a:ext cx="5202260" cy="775433"/>
            </a:xfrm>
            <a:custGeom>
              <a:avLst/>
              <a:gdLst>
                <a:gd name="connsiteX0" fmla="*/ 14344 w 5202259"/>
                <a:gd name="connsiteY0" fmla="*/ 13525 h 775433"/>
                <a:gd name="connsiteX1" fmla="*/ 5192505 w 5202259"/>
                <a:gd name="connsiteY1" fmla="*/ 13525 h 775433"/>
                <a:gd name="connsiteX2" fmla="*/ 5192505 w 5202259"/>
                <a:gd name="connsiteY2" fmla="*/ 771286 h 775433"/>
                <a:gd name="connsiteX3" fmla="*/ 14344 w 5202259"/>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5202259" h="775433">
                  <a:moveTo>
                    <a:pt x="14344" y="13525"/>
                  </a:moveTo>
                  <a:lnTo>
                    <a:pt x="5192505" y="13525"/>
                  </a:lnTo>
                  <a:lnTo>
                    <a:pt x="5192505" y="771286"/>
                  </a:lnTo>
                  <a:lnTo>
                    <a:pt x="14344" y="771286"/>
                  </a:lnTo>
                  <a:close/>
                </a:path>
              </a:pathLst>
            </a:custGeom>
            <a:solidFill>
              <a:srgbClr val="022038"/>
            </a:solidFill>
            <a:ln w="9525" cap="flat">
              <a:noFill/>
              <a:prstDash val="solid"/>
              <a:miter/>
            </a:ln>
          </p:spPr>
          <p:txBody>
            <a:bodyPr rtlCol="0" anchor="ctr"/>
            <a:lstStyle/>
            <a:p>
              <a:endParaRPr lang="tr-TR"/>
            </a:p>
          </p:txBody>
        </p:sp>
        <p:sp>
          <p:nvSpPr>
            <p:cNvPr id="75" name="Serbest Form: Şekil 74">
              <a:extLst>
                <a:ext uri="{FF2B5EF4-FFF2-40B4-BE49-F238E27FC236}">
                  <a16:creationId xmlns:a16="http://schemas.microsoft.com/office/drawing/2014/main" id="{0A3E5623-E7B2-40D3-BA68-64E137DF9DFE}"/>
                </a:ext>
              </a:extLst>
            </p:cNvPr>
            <p:cNvSpPr/>
            <p:nvPr/>
          </p:nvSpPr>
          <p:spPr>
            <a:xfrm>
              <a:off x="2707087" y="1819868"/>
              <a:ext cx="4322466" cy="775433"/>
            </a:xfrm>
            <a:custGeom>
              <a:avLst/>
              <a:gdLst>
                <a:gd name="connsiteX0" fmla="*/ 14344 w 4322465"/>
                <a:gd name="connsiteY0" fmla="*/ 13525 h 775433"/>
                <a:gd name="connsiteX1" fmla="*/ 4318449 w 4322465"/>
                <a:gd name="connsiteY1" fmla="*/ 13525 h 775433"/>
                <a:gd name="connsiteX2" fmla="*/ 4318449 w 4322465"/>
                <a:gd name="connsiteY2" fmla="*/ 771286 h 775433"/>
                <a:gd name="connsiteX3" fmla="*/ 14344 w 4322465"/>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4322465" h="775433">
                  <a:moveTo>
                    <a:pt x="14344" y="13525"/>
                  </a:moveTo>
                  <a:lnTo>
                    <a:pt x="4318449" y="13525"/>
                  </a:lnTo>
                  <a:lnTo>
                    <a:pt x="4318449" y="771286"/>
                  </a:lnTo>
                  <a:lnTo>
                    <a:pt x="14344" y="771286"/>
                  </a:lnTo>
                  <a:close/>
                </a:path>
              </a:pathLst>
            </a:custGeom>
            <a:solidFill>
              <a:srgbClr val="07293A"/>
            </a:solidFill>
            <a:ln w="9525" cap="flat">
              <a:noFill/>
              <a:prstDash val="solid"/>
              <a:miter/>
            </a:ln>
          </p:spPr>
          <p:txBody>
            <a:bodyPr rtlCol="0" anchor="ctr"/>
            <a:lstStyle/>
            <a:p>
              <a:endParaRPr lang="tr-TR"/>
            </a:p>
          </p:txBody>
        </p:sp>
        <p:sp>
          <p:nvSpPr>
            <p:cNvPr id="76" name="Serbest Form: Şekil 75">
              <a:extLst>
                <a:ext uri="{FF2B5EF4-FFF2-40B4-BE49-F238E27FC236}">
                  <a16:creationId xmlns:a16="http://schemas.microsoft.com/office/drawing/2014/main" id="{FCAD7E6B-B6CA-4052-B5D4-941A0909F7FB}"/>
                </a:ext>
              </a:extLst>
            </p:cNvPr>
            <p:cNvSpPr/>
            <p:nvPr/>
          </p:nvSpPr>
          <p:spPr>
            <a:xfrm>
              <a:off x="3567181" y="1819868"/>
              <a:ext cx="3461798" cy="775433"/>
            </a:xfrm>
            <a:custGeom>
              <a:avLst/>
              <a:gdLst>
                <a:gd name="connsiteX0" fmla="*/ 14344 w 3461797"/>
                <a:gd name="connsiteY0" fmla="*/ 13525 h 775433"/>
                <a:gd name="connsiteX1" fmla="*/ 3458355 w 3461797"/>
                <a:gd name="connsiteY1" fmla="*/ 13525 h 775433"/>
                <a:gd name="connsiteX2" fmla="*/ 3458355 w 3461797"/>
                <a:gd name="connsiteY2" fmla="*/ 771286 h 775433"/>
                <a:gd name="connsiteX3" fmla="*/ 14344 w 3461797"/>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3461797" h="775433">
                  <a:moveTo>
                    <a:pt x="14344" y="13525"/>
                  </a:moveTo>
                  <a:lnTo>
                    <a:pt x="3458355" y="13525"/>
                  </a:lnTo>
                  <a:lnTo>
                    <a:pt x="3458355" y="771286"/>
                  </a:lnTo>
                  <a:lnTo>
                    <a:pt x="14344" y="771286"/>
                  </a:lnTo>
                  <a:close/>
                </a:path>
              </a:pathLst>
            </a:custGeom>
            <a:solidFill>
              <a:srgbClr val="053049"/>
            </a:solidFill>
            <a:ln w="9525" cap="flat">
              <a:noFill/>
              <a:prstDash val="solid"/>
              <a:miter/>
            </a:ln>
          </p:spPr>
          <p:txBody>
            <a:bodyPr rtlCol="0" anchor="ctr"/>
            <a:lstStyle/>
            <a:p>
              <a:endParaRPr lang="tr-TR"/>
            </a:p>
          </p:txBody>
        </p:sp>
        <p:sp>
          <p:nvSpPr>
            <p:cNvPr id="77" name="Serbest Form: Şekil 76">
              <a:extLst>
                <a:ext uri="{FF2B5EF4-FFF2-40B4-BE49-F238E27FC236}">
                  <a16:creationId xmlns:a16="http://schemas.microsoft.com/office/drawing/2014/main" id="{C09CF9A4-6F89-4EA0-8568-30C98D7FE132}"/>
                </a:ext>
              </a:extLst>
            </p:cNvPr>
            <p:cNvSpPr/>
            <p:nvPr/>
          </p:nvSpPr>
          <p:spPr>
            <a:xfrm>
              <a:off x="4420198" y="1819868"/>
              <a:ext cx="2601130" cy="775433"/>
            </a:xfrm>
            <a:custGeom>
              <a:avLst/>
              <a:gdLst>
                <a:gd name="connsiteX0" fmla="*/ 14344 w 2601129"/>
                <a:gd name="connsiteY0" fmla="*/ 13525 h 775433"/>
                <a:gd name="connsiteX1" fmla="*/ 2605337 w 2601129"/>
                <a:gd name="connsiteY1" fmla="*/ 13525 h 775433"/>
                <a:gd name="connsiteX2" fmla="*/ 2605337 w 2601129"/>
                <a:gd name="connsiteY2" fmla="*/ 771286 h 775433"/>
                <a:gd name="connsiteX3" fmla="*/ 14344 w 2601129"/>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2601129" h="775433">
                  <a:moveTo>
                    <a:pt x="14344" y="13525"/>
                  </a:moveTo>
                  <a:lnTo>
                    <a:pt x="2605337" y="13525"/>
                  </a:lnTo>
                  <a:lnTo>
                    <a:pt x="2605337" y="771286"/>
                  </a:lnTo>
                  <a:lnTo>
                    <a:pt x="14344" y="771286"/>
                  </a:lnTo>
                  <a:close/>
                </a:path>
              </a:pathLst>
            </a:custGeom>
            <a:solidFill>
              <a:srgbClr val="012532"/>
            </a:solidFill>
            <a:ln w="9525" cap="flat">
              <a:noFill/>
              <a:prstDash val="solid"/>
              <a:miter/>
            </a:ln>
          </p:spPr>
          <p:txBody>
            <a:bodyPr rtlCol="0" anchor="ctr"/>
            <a:lstStyle/>
            <a:p>
              <a:endParaRPr lang="tr-TR"/>
            </a:p>
          </p:txBody>
        </p:sp>
        <p:sp>
          <p:nvSpPr>
            <p:cNvPr id="78" name="Serbest Form: Şekil 77">
              <a:extLst>
                <a:ext uri="{FF2B5EF4-FFF2-40B4-BE49-F238E27FC236}">
                  <a16:creationId xmlns:a16="http://schemas.microsoft.com/office/drawing/2014/main" id="{6891E284-FBC5-4006-B42C-75791E4BBD80}"/>
                </a:ext>
              </a:extLst>
            </p:cNvPr>
            <p:cNvSpPr/>
            <p:nvPr/>
          </p:nvSpPr>
          <p:spPr>
            <a:xfrm>
              <a:off x="5276467" y="1819868"/>
              <a:ext cx="1759588" cy="775433"/>
            </a:xfrm>
            <a:custGeom>
              <a:avLst/>
              <a:gdLst>
                <a:gd name="connsiteX0" fmla="*/ 14345 w 1759587"/>
                <a:gd name="connsiteY0" fmla="*/ 13525 h 775433"/>
                <a:gd name="connsiteX1" fmla="*/ 1749069 w 1759587"/>
                <a:gd name="connsiteY1" fmla="*/ 13525 h 775433"/>
                <a:gd name="connsiteX2" fmla="*/ 1749069 w 1759587"/>
                <a:gd name="connsiteY2" fmla="*/ 771286 h 775433"/>
                <a:gd name="connsiteX3" fmla="*/ 14345 w 1759587"/>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1759587" h="775433">
                  <a:moveTo>
                    <a:pt x="14345" y="13525"/>
                  </a:moveTo>
                  <a:lnTo>
                    <a:pt x="1749069" y="13525"/>
                  </a:lnTo>
                  <a:lnTo>
                    <a:pt x="1749069" y="771286"/>
                  </a:lnTo>
                  <a:lnTo>
                    <a:pt x="14345" y="771286"/>
                  </a:lnTo>
                  <a:close/>
                </a:path>
              </a:pathLst>
            </a:custGeom>
            <a:solidFill>
              <a:srgbClr val="0C334B"/>
            </a:solidFill>
            <a:ln w="9525" cap="flat">
              <a:noFill/>
              <a:prstDash val="solid"/>
              <a:miter/>
            </a:ln>
          </p:spPr>
          <p:txBody>
            <a:bodyPr rtlCol="0" anchor="ctr"/>
            <a:lstStyle/>
            <a:p>
              <a:endParaRPr lang="tr-TR"/>
            </a:p>
          </p:txBody>
        </p:sp>
        <p:sp>
          <p:nvSpPr>
            <p:cNvPr id="79" name="Serbest Form: Şekil 78">
              <a:extLst>
                <a:ext uri="{FF2B5EF4-FFF2-40B4-BE49-F238E27FC236}">
                  <a16:creationId xmlns:a16="http://schemas.microsoft.com/office/drawing/2014/main" id="{1F31F4F4-14C8-4D3D-99D7-46E50AE0E038}"/>
                </a:ext>
              </a:extLst>
            </p:cNvPr>
            <p:cNvSpPr/>
            <p:nvPr/>
          </p:nvSpPr>
          <p:spPr>
            <a:xfrm>
              <a:off x="6164485" y="1819868"/>
              <a:ext cx="860668" cy="775433"/>
            </a:xfrm>
            <a:custGeom>
              <a:avLst/>
              <a:gdLst>
                <a:gd name="connsiteX0" fmla="*/ 14344 w 860667"/>
                <a:gd name="connsiteY0" fmla="*/ 13525 h 775433"/>
                <a:gd name="connsiteX1" fmla="*/ 861242 w 860667"/>
                <a:gd name="connsiteY1" fmla="*/ 13525 h 775433"/>
                <a:gd name="connsiteX2" fmla="*/ 861242 w 860667"/>
                <a:gd name="connsiteY2" fmla="*/ 771286 h 775433"/>
                <a:gd name="connsiteX3" fmla="*/ 14344 w 860667"/>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860667" h="775433">
                  <a:moveTo>
                    <a:pt x="14344" y="13525"/>
                  </a:moveTo>
                  <a:lnTo>
                    <a:pt x="861242" y="13525"/>
                  </a:lnTo>
                  <a:lnTo>
                    <a:pt x="861242" y="771286"/>
                  </a:lnTo>
                  <a:lnTo>
                    <a:pt x="14344" y="771286"/>
                  </a:lnTo>
                  <a:close/>
                </a:path>
              </a:pathLst>
            </a:custGeom>
            <a:solidFill>
              <a:srgbClr val="0A425B"/>
            </a:solidFill>
            <a:ln w="9525" cap="flat">
              <a:noFill/>
              <a:prstDash val="solid"/>
              <a:miter/>
            </a:ln>
          </p:spPr>
          <p:txBody>
            <a:bodyPr rtlCol="0" anchor="ctr"/>
            <a:lstStyle/>
            <a:p>
              <a:endParaRPr lang="tr-TR"/>
            </a:p>
          </p:txBody>
        </p:sp>
        <p:sp>
          <p:nvSpPr>
            <p:cNvPr id="80" name="Serbest Form: Şekil 79">
              <a:extLst>
                <a:ext uri="{FF2B5EF4-FFF2-40B4-BE49-F238E27FC236}">
                  <a16:creationId xmlns:a16="http://schemas.microsoft.com/office/drawing/2014/main" id="{4C008548-1848-4325-9D07-68E04623C531}"/>
                </a:ext>
              </a:extLst>
            </p:cNvPr>
            <p:cNvSpPr/>
            <p:nvPr/>
          </p:nvSpPr>
          <p:spPr>
            <a:xfrm>
              <a:off x="7011191" y="1819688"/>
              <a:ext cx="1759588" cy="775433"/>
            </a:xfrm>
            <a:custGeom>
              <a:avLst/>
              <a:gdLst>
                <a:gd name="connsiteX0" fmla="*/ 14344 w 1759587"/>
                <a:gd name="connsiteY0" fmla="*/ 13525 h 775433"/>
                <a:gd name="connsiteX1" fmla="*/ 1749069 w 1759587"/>
                <a:gd name="connsiteY1" fmla="*/ 13525 h 775433"/>
                <a:gd name="connsiteX2" fmla="*/ 1749069 w 1759587"/>
                <a:gd name="connsiteY2" fmla="*/ 771286 h 775433"/>
                <a:gd name="connsiteX3" fmla="*/ 14344 w 1759587"/>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1759587" h="775433">
                  <a:moveTo>
                    <a:pt x="14344" y="13525"/>
                  </a:moveTo>
                  <a:lnTo>
                    <a:pt x="1749069" y="13525"/>
                  </a:lnTo>
                  <a:lnTo>
                    <a:pt x="1749069" y="771286"/>
                  </a:lnTo>
                  <a:lnTo>
                    <a:pt x="14344" y="771286"/>
                  </a:lnTo>
                  <a:close/>
                </a:path>
              </a:pathLst>
            </a:custGeom>
            <a:solidFill>
              <a:srgbClr val="75D1DB"/>
            </a:solidFill>
            <a:ln w="9525" cap="flat">
              <a:noFill/>
              <a:prstDash val="solid"/>
              <a:miter/>
            </a:ln>
          </p:spPr>
          <p:txBody>
            <a:bodyPr rtlCol="0" anchor="ctr"/>
            <a:lstStyle/>
            <a:p>
              <a:endParaRPr lang="tr-TR"/>
            </a:p>
          </p:txBody>
        </p:sp>
        <p:sp>
          <p:nvSpPr>
            <p:cNvPr id="81" name="Serbest Form: Şekil 80">
              <a:extLst>
                <a:ext uri="{FF2B5EF4-FFF2-40B4-BE49-F238E27FC236}">
                  <a16:creationId xmlns:a16="http://schemas.microsoft.com/office/drawing/2014/main" id="{6305FFD4-1801-4291-BA1F-A04724E3E983}"/>
                </a:ext>
              </a:extLst>
            </p:cNvPr>
            <p:cNvSpPr/>
            <p:nvPr/>
          </p:nvSpPr>
          <p:spPr>
            <a:xfrm>
              <a:off x="7899018" y="1819688"/>
              <a:ext cx="860668" cy="775433"/>
            </a:xfrm>
            <a:custGeom>
              <a:avLst/>
              <a:gdLst>
                <a:gd name="connsiteX0" fmla="*/ 14344 w 860667"/>
                <a:gd name="connsiteY0" fmla="*/ 13525 h 775433"/>
                <a:gd name="connsiteX1" fmla="*/ 861242 w 860667"/>
                <a:gd name="connsiteY1" fmla="*/ 13525 h 775433"/>
                <a:gd name="connsiteX2" fmla="*/ 861242 w 860667"/>
                <a:gd name="connsiteY2" fmla="*/ 771286 h 775433"/>
                <a:gd name="connsiteX3" fmla="*/ 14344 w 860667"/>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860667" h="775433">
                  <a:moveTo>
                    <a:pt x="14344" y="13525"/>
                  </a:moveTo>
                  <a:lnTo>
                    <a:pt x="861242" y="13525"/>
                  </a:lnTo>
                  <a:lnTo>
                    <a:pt x="861242" y="771286"/>
                  </a:lnTo>
                  <a:lnTo>
                    <a:pt x="14344" y="771286"/>
                  </a:lnTo>
                  <a:close/>
                </a:path>
              </a:pathLst>
            </a:custGeom>
            <a:solidFill>
              <a:srgbClr val="1EB7C5"/>
            </a:solidFill>
            <a:ln w="9525" cap="flat">
              <a:noFill/>
              <a:prstDash val="solid"/>
              <a:miter/>
            </a:ln>
          </p:spPr>
          <p:txBody>
            <a:bodyPr rtlCol="0" anchor="ctr"/>
            <a:lstStyle/>
            <a:p>
              <a:endParaRPr lang="tr-TR"/>
            </a:p>
          </p:txBody>
        </p:sp>
        <p:sp>
          <p:nvSpPr>
            <p:cNvPr id="82" name="Serbest Form: Şekil 81">
              <a:extLst>
                <a:ext uri="{FF2B5EF4-FFF2-40B4-BE49-F238E27FC236}">
                  <a16:creationId xmlns:a16="http://schemas.microsoft.com/office/drawing/2014/main" id="{F1F94CFD-6702-4440-9F4D-D6C7329DDD4A}"/>
                </a:ext>
              </a:extLst>
            </p:cNvPr>
            <p:cNvSpPr/>
            <p:nvPr/>
          </p:nvSpPr>
          <p:spPr>
            <a:xfrm>
              <a:off x="2705556" y="1062107"/>
              <a:ext cx="4322466" cy="775433"/>
            </a:xfrm>
            <a:custGeom>
              <a:avLst/>
              <a:gdLst>
                <a:gd name="connsiteX0" fmla="*/ 14345 w 4322465"/>
                <a:gd name="connsiteY0" fmla="*/ 13525 h 775433"/>
                <a:gd name="connsiteX1" fmla="*/ 4318449 w 4322465"/>
                <a:gd name="connsiteY1" fmla="*/ 13525 h 775433"/>
                <a:gd name="connsiteX2" fmla="*/ 4318449 w 4322465"/>
                <a:gd name="connsiteY2" fmla="*/ 771286 h 775433"/>
                <a:gd name="connsiteX3" fmla="*/ 14345 w 4322465"/>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4322465" h="775433">
                  <a:moveTo>
                    <a:pt x="14345" y="13525"/>
                  </a:moveTo>
                  <a:lnTo>
                    <a:pt x="4318449" y="13525"/>
                  </a:lnTo>
                  <a:lnTo>
                    <a:pt x="4318449" y="771286"/>
                  </a:lnTo>
                  <a:lnTo>
                    <a:pt x="14345" y="771286"/>
                  </a:lnTo>
                  <a:close/>
                </a:path>
              </a:pathLst>
            </a:custGeom>
            <a:solidFill>
              <a:srgbClr val="CDEAEE"/>
            </a:solidFill>
            <a:ln w="9525" cap="flat">
              <a:noFill/>
              <a:prstDash val="solid"/>
              <a:miter/>
            </a:ln>
          </p:spPr>
          <p:txBody>
            <a:bodyPr rtlCol="0" anchor="ctr"/>
            <a:lstStyle/>
            <a:p>
              <a:endParaRPr lang="tr-TR"/>
            </a:p>
          </p:txBody>
        </p:sp>
        <p:sp>
          <p:nvSpPr>
            <p:cNvPr id="83" name="Serbest Form: Şekil 82">
              <a:extLst>
                <a:ext uri="{FF2B5EF4-FFF2-40B4-BE49-F238E27FC236}">
                  <a16:creationId xmlns:a16="http://schemas.microsoft.com/office/drawing/2014/main" id="{76045D76-9546-4F0E-958E-2ABC9B2E4EA8}"/>
                </a:ext>
              </a:extLst>
            </p:cNvPr>
            <p:cNvSpPr/>
            <p:nvPr/>
          </p:nvSpPr>
          <p:spPr>
            <a:xfrm>
              <a:off x="3565651" y="1062107"/>
              <a:ext cx="3461798" cy="775433"/>
            </a:xfrm>
            <a:custGeom>
              <a:avLst/>
              <a:gdLst>
                <a:gd name="connsiteX0" fmla="*/ 14344 w 3461797"/>
                <a:gd name="connsiteY0" fmla="*/ 13525 h 775433"/>
                <a:gd name="connsiteX1" fmla="*/ 3458355 w 3461797"/>
                <a:gd name="connsiteY1" fmla="*/ 13525 h 775433"/>
                <a:gd name="connsiteX2" fmla="*/ 3458355 w 3461797"/>
                <a:gd name="connsiteY2" fmla="*/ 771286 h 775433"/>
                <a:gd name="connsiteX3" fmla="*/ 14344 w 3461797"/>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3461797" h="775433">
                  <a:moveTo>
                    <a:pt x="14344" y="13525"/>
                  </a:moveTo>
                  <a:lnTo>
                    <a:pt x="3458355" y="13525"/>
                  </a:lnTo>
                  <a:lnTo>
                    <a:pt x="3458355" y="771286"/>
                  </a:lnTo>
                  <a:lnTo>
                    <a:pt x="14344" y="771286"/>
                  </a:lnTo>
                  <a:close/>
                </a:path>
              </a:pathLst>
            </a:custGeom>
            <a:solidFill>
              <a:srgbClr val="A3DEE3"/>
            </a:solidFill>
            <a:ln w="9525" cap="flat">
              <a:noFill/>
              <a:prstDash val="solid"/>
              <a:miter/>
            </a:ln>
          </p:spPr>
          <p:txBody>
            <a:bodyPr rtlCol="0" anchor="ctr"/>
            <a:lstStyle/>
            <a:p>
              <a:endParaRPr lang="tr-TR"/>
            </a:p>
          </p:txBody>
        </p:sp>
        <p:sp>
          <p:nvSpPr>
            <p:cNvPr id="84" name="Serbest Form: Şekil 83">
              <a:extLst>
                <a:ext uri="{FF2B5EF4-FFF2-40B4-BE49-F238E27FC236}">
                  <a16:creationId xmlns:a16="http://schemas.microsoft.com/office/drawing/2014/main" id="{B1F91449-9E31-496A-BD80-0DF7F5D44D43}"/>
                </a:ext>
              </a:extLst>
            </p:cNvPr>
            <p:cNvSpPr/>
            <p:nvPr/>
          </p:nvSpPr>
          <p:spPr>
            <a:xfrm>
              <a:off x="4418668" y="1062107"/>
              <a:ext cx="2601130" cy="775433"/>
            </a:xfrm>
            <a:custGeom>
              <a:avLst/>
              <a:gdLst>
                <a:gd name="connsiteX0" fmla="*/ 14344 w 2601129"/>
                <a:gd name="connsiteY0" fmla="*/ 13525 h 775433"/>
                <a:gd name="connsiteX1" fmla="*/ 2605338 w 2601129"/>
                <a:gd name="connsiteY1" fmla="*/ 13525 h 775433"/>
                <a:gd name="connsiteX2" fmla="*/ 2605338 w 2601129"/>
                <a:gd name="connsiteY2" fmla="*/ 771286 h 775433"/>
                <a:gd name="connsiteX3" fmla="*/ 14344 w 2601129"/>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2601129" h="775433">
                  <a:moveTo>
                    <a:pt x="14344" y="13525"/>
                  </a:moveTo>
                  <a:lnTo>
                    <a:pt x="2605338" y="13525"/>
                  </a:lnTo>
                  <a:lnTo>
                    <a:pt x="2605338" y="771286"/>
                  </a:lnTo>
                  <a:lnTo>
                    <a:pt x="14344" y="771286"/>
                  </a:lnTo>
                  <a:close/>
                </a:path>
              </a:pathLst>
            </a:custGeom>
            <a:solidFill>
              <a:srgbClr val="64C2CD"/>
            </a:solidFill>
            <a:ln w="9525" cap="flat">
              <a:noFill/>
              <a:prstDash val="solid"/>
              <a:miter/>
            </a:ln>
          </p:spPr>
          <p:txBody>
            <a:bodyPr rtlCol="0" anchor="ctr"/>
            <a:lstStyle/>
            <a:p>
              <a:endParaRPr lang="tr-TR"/>
            </a:p>
          </p:txBody>
        </p:sp>
        <p:sp>
          <p:nvSpPr>
            <p:cNvPr id="85" name="Serbest Form: Şekil 84">
              <a:extLst>
                <a:ext uri="{FF2B5EF4-FFF2-40B4-BE49-F238E27FC236}">
                  <a16:creationId xmlns:a16="http://schemas.microsoft.com/office/drawing/2014/main" id="{C41FE4D2-4775-4C8C-9B63-281A7DED043B}"/>
                </a:ext>
              </a:extLst>
            </p:cNvPr>
            <p:cNvSpPr/>
            <p:nvPr/>
          </p:nvSpPr>
          <p:spPr>
            <a:xfrm>
              <a:off x="5274937" y="1062107"/>
              <a:ext cx="1759588" cy="775433"/>
            </a:xfrm>
            <a:custGeom>
              <a:avLst/>
              <a:gdLst>
                <a:gd name="connsiteX0" fmla="*/ 14344 w 1759587"/>
                <a:gd name="connsiteY0" fmla="*/ 13525 h 775433"/>
                <a:gd name="connsiteX1" fmla="*/ 1749069 w 1759587"/>
                <a:gd name="connsiteY1" fmla="*/ 13525 h 775433"/>
                <a:gd name="connsiteX2" fmla="*/ 1749069 w 1759587"/>
                <a:gd name="connsiteY2" fmla="*/ 771286 h 775433"/>
                <a:gd name="connsiteX3" fmla="*/ 14344 w 1759587"/>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1759587" h="775433">
                  <a:moveTo>
                    <a:pt x="14344" y="13525"/>
                  </a:moveTo>
                  <a:lnTo>
                    <a:pt x="1749069" y="13525"/>
                  </a:lnTo>
                  <a:lnTo>
                    <a:pt x="1749069" y="771286"/>
                  </a:lnTo>
                  <a:lnTo>
                    <a:pt x="14344" y="771286"/>
                  </a:lnTo>
                  <a:close/>
                </a:path>
              </a:pathLst>
            </a:custGeom>
            <a:solidFill>
              <a:srgbClr val="75D1DB"/>
            </a:solidFill>
            <a:ln w="9525" cap="flat">
              <a:noFill/>
              <a:prstDash val="solid"/>
              <a:miter/>
            </a:ln>
          </p:spPr>
          <p:txBody>
            <a:bodyPr rtlCol="0" anchor="ctr"/>
            <a:lstStyle/>
            <a:p>
              <a:endParaRPr lang="tr-TR"/>
            </a:p>
          </p:txBody>
        </p:sp>
        <p:sp>
          <p:nvSpPr>
            <p:cNvPr id="86" name="Serbest Form: Şekil 85">
              <a:extLst>
                <a:ext uri="{FF2B5EF4-FFF2-40B4-BE49-F238E27FC236}">
                  <a16:creationId xmlns:a16="http://schemas.microsoft.com/office/drawing/2014/main" id="{423963F3-35D4-4C32-A733-B7554FB0CA2C}"/>
                </a:ext>
              </a:extLst>
            </p:cNvPr>
            <p:cNvSpPr/>
            <p:nvPr/>
          </p:nvSpPr>
          <p:spPr>
            <a:xfrm>
              <a:off x="6162764" y="1062107"/>
              <a:ext cx="860668" cy="775433"/>
            </a:xfrm>
            <a:custGeom>
              <a:avLst/>
              <a:gdLst>
                <a:gd name="connsiteX0" fmla="*/ 14344 w 860667"/>
                <a:gd name="connsiteY0" fmla="*/ 13525 h 775433"/>
                <a:gd name="connsiteX1" fmla="*/ 861242 w 860667"/>
                <a:gd name="connsiteY1" fmla="*/ 13525 h 775433"/>
                <a:gd name="connsiteX2" fmla="*/ 861242 w 860667"/>
                <a:gd name="connsiteY2" fmla="*/ 771286 h 775433"/>
                <a:gd name="connsiteX3" fmla="*/ 14344 w 860667"/>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860667" h="775433">
                  <a:moveTo>
                    <a:pt x="14344" y="13525"/>
                  </a:moveTo>
                  <a:lnTo>
                    <a:pt x="861242" y="13525"/>
                  </a:lnTo>
                  <a:lnTo>
                    <a:pt x="861242" y="771286"/>
                  </a:lnTo>
                  <a:lnTo>
                    <a:pt x="14344" y="771286"/>
                  </a:lnTo>
                  <a:close/>
                </a:path>
              </a:pathLst>
            </a:custGeom>
            <a:solidFill>
              <a:srgbClr val="1EB7C5"/>
            </a:solidFill>
            <a:ln w="9525" cap="flat">
              <a:noFill/>
              <a:prstDash val="solid"/>
              <a:miter/>
            </a:ln>
          </p:spPr>
          <p:txBody>
            <a:bodyPr rtlCol="0" anchor="ctr"/>
            <a:lstStyle/>
            <a:p>
              <a:endParaRPr lang="tr-TR"/>
            </a:p>
          </p:txBody>
        </p:sp>
        <p:sp>
          <p:nvSpPr>
            <p:cNvPr id="87" name="Serbest Form: Şekil 86">
              <a:extLst>
                <a:ext uri="{FF2B5EF4-FFF2-40B4-BE49-F238E27FC236}">
                  <a16:creationId xmlns:a16="http://schemas.microsoft.com/office/drawing/2014/main" id="{BD084598-89C3-424E-ADD4-DBE7FC6933C0}"/>
                </a:ext>
              </a:extLst>
            </p:cNvPr>
            <p:cNvSpPr/>
            <p:nvPr/>
          </p:nvSpPr>
          <p:spPr>
            <a:xfrm>
              <a:off x="7009279" y="1062107"/>
              <a:ext cx="918046" cy="775433"/>
            </a:xfrm>
            <a:custGeom>
              <a:avLst/>
              <a:gdLst>
                <a:gd name="connsiteX0" fmla="*/ 14345 w 918045"/>
                <a:gd name="connsiteY0" fmla="*/ 13525 h 775433"/>
                <a:gd name="connsiteX1" fmla="*/ 904084 w 918045"/>
                <a:gd name="connsiteY1" fmla="*/ 13525 h 775433"/>
                <a:gd name="connsiteX2" fmla="*/ 904084 w 918045"/>
                <a:gd name="connsiteY2" fmla="*/ 771286 h 775433"/>
                <a:gd name="connsiteX3" fmla="*/ 14345 w 918045"/>
                <a:gd name="connsiteY3" fmla="*/ 771286 h 775433"/>
              </a:gdLst>
              <a:ahLst/>
              <a:cxnLst>
                <a:cxn ang="0">
                  <a:pos x="connsiteX0" y="connsiteY0"/>
                </a:cxn>
                <a:cxn ang="0">
                  <a:pos x="connsiteX1" y="connsiteY1"/>
                </a:cxn>
                <a:cxn ang="0">
                  <a:pos x="connsiteX2" y="connsiteY2"/>
                </a:cxn>
                <a:cxn ang="0">
                  <a:pos x="connsiteX3" y="connsiteY3"/>
                </a:cxn>
              </a:cxnLst>
              <a:rect l="l" t="t" r="r" b="b"/>
              <a:pathLst>
                <a:path w="918045" h="775433">
                  <a:moveTo>
                    <a:pt x="14345" y="13525"/>
                  </a:moveTo>
                  <a:lnTo>
                    <a:pt x="904084" y="13525"/>
                  </a:lnTo>
                  <a:lnTo>
                    <a:pt x="904084" y="771286"/>
                  </a:lnTo>
                  <a:lnTo>
                    <a:pt x="14345" y="771286"/>
                  </a:lnTo>
                  <a:close/>
                </a:path>
              </a:pathLst>
            </a:custGeom>
            <a:solidFill>
              <a:srgbClr val="BBE3E8"/>
            </a:solidFill>
            <a:ln w="9525" cap="flat">
              <a:noFill/>
              <a:prstDash val="solid"/>
              <a:miter/>
            </a:ln>
          </p:spPr>
          <p:txBody>
            <a:bodyPr rtlCol="0" anchor="ctr"/>
            <a:lstStyle/>
            <a:p>
              <a:endParaRPr lang="tr-TR"/>
            </a:p>
          </p:txBody>
        </p:sp>
        <p:sp>
          <p:nvSpPr>
            <p:cNvPr id="88" name="Serbest Form: Şekil 87">
              <a:extLst>
                <a:ext uri="{FF2B5EF4-FFF2-40B4-BE49-F238E27FC236}">
                  <a16:creationId xmlns:a16="http://schemas.microsoft.com/office/drawing/2014/main" id="{FEE41018-3A29-4AAE-B1AA-E2A3BB6F76E7}"/>
                </a:ext>
              </a:extLst>
            </p:cNvPr>
            <p:cNvSpPr/>
            <p:nvPr/>
          </p:nvSpPr>
          <p:spPr>
            <a:xfrm>
              <a:off x="4418668" y="304527"/>
              <a:ext cx="2601130" cy="775433"/>
            </a:xfrm>
            <a:custGeom>
              <a:avLst/>
              <a:gdLst>
                <a:gd name="connsiteX0" fmla="*/ 14344 w 2601129"/>
                <a:gd name="connsiteY0" fmla="*/ 13525 h 775433"/>
                <a:gd name="connsiteX1" fmla="*/ 14344 w 2601129"/>
                <a:gd name="connsiteY1" fmla="*/ 771105 h 775433"/>
                <a:gd name="connsiteX2" fmla="*/ 2605338 w 2601129"/>
                <a:gd name="connsiteY2" fmla="*/ 771105 h 775433"/>
                <a:gd name="connsiteX3" fmla="*/ 2605338 w 2601129"/>
                <a:gd name="connsiteY3" fmla="*/ 771286 h 775433"/>
                <a:gd name="connsiteX4" fmla="*/ 2605338 w 2601129"/>
                <a:gd name="connsiteY4" fmla="*/ 771286 h 775433"/>
                <a:gd name="connsiteX5" fmla="*/ 2605338 w 2601129"/>
                <a:gd name="connsiteY5" fmla="*/ 13525 h 775433"/>
                <a:gd name="connsiteX6" fmla="*/ 14344 w 2601129"/>
                <a:gd name="connsiteY6" fmla="*/ 13525 h 77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1129" h="775433">
                  <a:moveTo>
                    <a:pt x="14344" y="13525"/>
                  </a:moveTo>
                  <a:lnTo>
                    <a:pt x="14344" y="771105"/>
                  </a:lnTo>
                  <a:lnTo>
                    <a:pt x="2605338" y="771105"/>
                  </a:lnTo>
                  <a:lnTo>
                    <a:pt x="2605338" y="771286"/>
                  </a:lnTo>
                  <a:lnTo>
                    <a:pt x="2605338" y="771286"/>
                  </a:lnTo>
                  <a:lnTo>
                    <a:pt x="2605338" y="13525"/>
                  </a:lnTo>
                  <a:lnTo>
                    <a:pt x="14344" y="13525"/>
                  </a:lnTo>
                  <a:close/>
                </a:path>
              </a:pathLst>
            </a:custGeom>
            <a:solidFill>
              <a:srgbClr val="CFECF1"/>
            </a:solidFill>
            <a:ln w="9525" cap="flat">
              <a:noFill/>
              <a:prstDash val="solid"/>
              <a:miter/>
            </a:ln>
          </p:spPr>
          <p:txBody>
            <a:bodyPr rtlCol="0" anchor="ctr"/>
            <a:lstStyle/>
            <a:p>
              <a:endParaRPr lang="tr-TR"/>
            </a:p>
          </p:txBody>
        </p:sp>
        <p:sp>
          <p:nvSpPr>
            <p:cNvPr id="89" name="Serbest Form: Şekil 88">
              <a:extLst>
                <a:ext uri="{FF2B5EF4-FFF2-40B4-BE49-F238E27FC236}">
                  <a16:creationId xmlns:a16="http://schemas.microsoft.com/office/drawing/2014/main" id="{A0EB74D1-2321-443B-9F8C-8F28E988371F}"/>
                </a:ext>
              </a:extLst>
            </p:cNvPr>
            <p:cNvSpPr/>
            <p:nvPr/>
          </p:nvSpPr>
          <p:spPr>
            <a:xfrm>
              <a:off x="5274937" y="304527"/>
              <a:ext cx="1759588" cy="775433"/>
            </a:xfrm>
            <a:custGeom>
              <a:avLst/>
              <a:gdLst>
                <a:gd name="connsiteX0" fmla="*/ 14344 w 1759587"/>
                <a:gd name="connsiteY0" fmla="*/ 13525 h 775433"/>
                <a:gd name="connsiteX1" fmla="*/ 14344 w 1759587"/>
                <a:gd name="connsiteY1" fmla="*/ 771105 h 775433"/>
                <a:gd name="connsiteX2" fmla="*/ 1749069 w 1759587"/>
                <a:gd name="connsiteY2" fmla="*/ 771105 h 775433"/>
                <a:gd name="connsiteX3" fmla="*/ 1749069 w 1759587"/>
                <a:gd name="connsiteY3" fmla="*/ 771286 h 775433"/>
                <a:gd name="connsiteX4" fmla="*/ 1749069 w 1759587"/>
                <a:gd name="connsiteY4" fmla="*/ 771286 h 775433"/>
                <a:gd name="connsiteX5" fmla="*/ 1749069 w 1759587"/>
                <a:gd name="connsiteY5" fmla="*/ 13525 h 775433"/>
                <a:gd name="connsiteX6" fmla="*/ 14344 w 1759587"/>
                <a:gd name="connsiteY6" fmla="*/ 13525 h 77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9587" h="775433">
                  <a:moveTo>
                    <a:pt x="14344" y="13525"/>
                  </a:moveTo>
                  <a:lnTo>
                    <a:pt x="14344" y="771105"/>
                  </a:lnTo>
                  <a:lnTo>
                    <a:pt x="1749069" y="771105"/>
                  </a:lnTo>
                  <a:lnTo>
                    <a:pt x="1749069" y="771286"/>
                  </a:lnTo>
                  <a:lnTo>
                    <a:pt x="1749069" y="771286"/>
                  </a:lnTo>
                  <a:lnTo>
                    <a:pt x="1749069" y="13525"/>
                  </a:lnTo>
                  <a:lnTo>
                    <a:pt x="14344" y="13525"/>
                  </a:lnTo>
                  <a:close/>
                </a:path>
              </a:pathLst>
            </a:custGeom>
            <a:solidFill>
              <a:srgbClr val="97DDE4"/>
            </a:solidFill>
            <a:ln w="9525" cap="flat">
              <a:noFill/>
              <a:prstDash val="solid"/>
              <a:miter/>
            </a:ln>
          </p:spPr>
          <p:txBody>
            <a:bodyPr rtlCol="0" anchor="ctr"/>
            <a:lstStyle/>
            <a:p>
              <a:endParaRPr lang="tr-TR"/>
            </a:p>
          </p:txBody>
        </p:sp>
        <p:sp>
          <p:nvSpPr>
            <p:cNvPr id="90" name="Serbest Form: Şekil 89">
              <a:extLst>
                <a:ext uri="{FF2B5EF4-FFF2-40B4-BE49-F238E27FC236}">
                  <a16:creationId xmlns:a16="http://schemas.microsoft.com/office/drawing/2014/main" id="{E0EA8499-493A-47FE-B479-7FEA6D7AAFBD}"/>
                </a:ext>
              </a:extLst>
            </p:cNvPr>
            <p:cNvSpPr/>
            <p:nvPr/>
          </p:nvSpPr>
          <p:spPr>
            <a:xfrm>
              <a:off x="6162955" y="304527"/>
              <a:ext cx="860668" cy="775433"/>
            </a:xfrm>
            <a:custGeom>
              <a:avLst/>
              <a:gdLst>
                <a:gd name="connsiteX0" fmla="*/ 14344 w 860667"/>
                <a:gd name="connsiteY0" fmla="*/ 13525 h 775433"/>
                <a:gd name="connsiteX1" fmla="*/ 14344 w 860667"/>
                <a:gd name="connsiteY1" fmla="*/ 771105 h 775433"/>
                <a:gd name="connsiteX2" fmla="*/ 861050 w 860667"/>
                <a:gd name="connsiteY2" fmla="*/ 771105 h 775433"/>
                <a:gd name="connsiteX3" fmla="*/ 861050 w 860667"/>
                <a:gd name="connsiteY3" fmla="*/ 771286 h 775433"/>
                <a:gd name="connsiteX4" fmla="*/ 861050 w 860667"/>
                <a:gd name="connsiteY4" fmla="*/ 771286 h 775433"/>
                <a:gd name="connsiteX5" fmla="*/ 861050 w 860667"/>
                <a:gd name="connsiteY5" fmla="*/ 13525 h 775433"/>
                <a:gd name="connsiteX6" fmla="*/ 14344 w 860667"/>
                <a:gd name="connsiteY6" fmla="*/ 13525 h 77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667" h="775433">
                  <a:moveTo>
                    <a:pt x="14344" y="13525"/>
                  </a:moveTo>
                  <a:lnTo>
                    <a:pt x="14344" y="771105"/>
                  </a:lnTo>
                  <a:lnTo>
                    <a:pt x="861050" y="771105"/>
                  </a:lnTo>
                  <a:lnTo>
                    <a:pt x="861050" y="771286"/>
                  </a:lnTo>
                  <a:lnTo>
                    <a:pt x="861050" y="771286"/>
                  </a:lnTo>
                  <a:lnTo>
                    <a:pt x="861050" y="13525"/>
                  </a:lnTo>
                  <a:lnTo>
                    <a:pt x="14344" y="13525"/>
                  </a:lnTo>
                  <a:close/>
                </a:path>
              </a:pathLst>
            </a:custGeom>
            <a:solidFill>
              <a:srgbClr val="BBE3E8"/>
            </a:solidFill>
            <a:ln w="9525" cap="flat">
              <a:noFill/>
              <a:prstDash val="solid"/>
              <a:miter/>
            </a:ln>
          </p:spPr>
          <p:txBody>
            <a:bodyPr rtlCol="0" anchor="ctr"/>
            <a:lstStyle/>
            <a:p>
              <a:endParaRPr lang="tr-TR"/>
            </a:p>
          </p:txBody>
        </p:sp>
      </p:grpSp>
      <p:sp>
        <p:nvSpPr>
          <p:cNvPr id="91" name="Unvan 1">
            <a:extLst>
              <a:ext uri="{FF2B5EF4-FFF2-40B4-BE49-F238E27FC236}">
                <a16:creationId xmlns:a16="http://schemas.microsoft.com/office/drawing/2014/main" id="{79B86BE0-4856-488C-AB33-66A2059FB65F}"/>
              </a:ext>
            </a:extLst>
          </p:cNvPr>
          <p:cNvSpPr txBox="1">
            <a:spLocks/>
          </p:cNvSpPr>
          <p:nvPr/>
        </p:nvSpPr>
        <p:spPr>
          <a:xfrm>
            <a:off x="1902531" y="1074198"/>
            <a:ext cx="9469070" cy="3563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tr-TR" sz="1500" dirty="0">
                <a:cs typeface="Arial" panose="020B0604020202020204" pitchFamily="34" charset="0"/>
              </a:rPr>
            </a:br>
            <a:br>
              <a:rPr lang="tr-TR" sz="1600" dirty="0">
                <a:cs typeface="Arial" panose="020B0604020202020204" pitchFamily="34" charset="0"/>
              </a:rPr>
            </a:br>
            <a:endParaRPr lang="tr-TR" sz="1600" dirty="0">
              <a:cs typeface="Arial" panose="020B0604020202020204" pitchFamily="34" charset="0"/>
            </a:endParaRPr>
          </a:p>
        </p:txBody>
      </p:sp>
      <p:sp>
        <p:nvSpPr>
          <p:cNvPr id="2" name="Dikdörtgen 1">
            <a:extLst>
              <a:ext uri="{FF2B5EF4-FFF2-40B4-BE49-F238E27FC236}">
                <a16:creationId xmlns:a16="http://schemas.microsoft.com/office/drawing/2014/main" id="{A405C02E-0C35-4C77-AB49-FCF634D8A56E}"/>
              </a:ext>
            </a:extLst>
          </p:cNvPr>
          <p:cNvSpPr/>
          <p:nvPr/>
        </p:nvSpPr>
        <p:spPr>
          <a:xfrm>
            <a:off x="6000209" y="1993876"/>
            <a:ext cx="3445174" cy="584775"/>
          </a:xfrm>
          <a:prstGeom prst="rect">
            <a:avLst/>
          </a:prstGeom>
        </p:spPr>
        <p:txBody>
          <a:bodyPr wrap="none">
            <a:spAutoFit/>
          </a:bodyPr>
          <a:lstStyle/>
          <a:p>
            <a:r>
              <a:rPr lang="tr-TR" sz="3200" dirty="0">
                <a:solidFill>
                  <a:schemeClr val="bg1"/>
                </a:solidFill>
                <a:cs typeface="Arial" panose="020B0604020202020204" pitchFamily="34" charset="0"/>
              </a:rPr>
              <a:t>TEŞEKKÜR EDERİZ</a:t>
            </a:r>
            <a:endParaRPr lang="tr-TR" sz="3200" dirty="0">
              <a:solidFill>
                <a:schemeClr val="bg1"/>
              </a:solidFill>
            </a:endParaRPr>
          </a:p>
        </p:txBody>
      </p:sp>
      <p:sp>
        <p:nvSpPr>
          <p:cNvPr id="3" name="Dikdörtgen 2">
            <a:extLst>
              <a:ext uri="{FF2B5EF4-FFF2-40B4-BE49-F238E27FC236}">
                <a16:creationId xmlns:a16="http://schemas.microsoft.com/office/drawing/2014/main" id="{FE336A33-D83F-4D1D-A0ED-5F7F7E7B0285}"/>
              </a:ext>
            </a:extLst>
          </p:cNvPr>
          <p:cNvSpPr/>
          <p:nvPr/>
        </p:nvSpPr>
        <p:spPr>
          <a:xfrm>
            <a:off x="4682960" y="2567703"/>
            <a:ext cx="6562975" cy="2031325"/>
          </a:xfrm>
          <a:prstGeom prst="rect">
            <a:avLst/>
          </a:prstGeom>
        </p:spPr>
        <p:txBody>
          <a:bodyPr wrap="square">
            <a:spAutoFit/>
          </a:bodyPr>
          <a:lstStyle/>
          <a:p>
            <a:r>
              <a:rPr lang="tr-TR" dirty="0">
                <a:solidFill>
                  <a:schemeClr val="bg1"/>
                </a:solidFill>
                <a:cs typeface="Arial" panose="020B0604020202020204" pitchFamily="34" charset="0"/>
              </a:rPr>
              <a:t>Gülgün EĞRİÇAYIR -  Mali Hizmetler Uzmanı (Birim Sorumlusu)</a:t>
            </a:r>
            <a:br>
              <a:rPr lang="tr-TR" dirty="0">
                <a:solidFill>
                  <a:schemeClr val="bg1"/>
                </a:solidFill>
                <a:cs typeface="Arial" panose="020B0604020202020204" pitchFamily="34" charset="0"/>
              </a:rPr>
            </a:br>
            <a:r>
              <a:rPr lang="tr-TR" dirty="0">
                <a:solidFill>
                  <a:schemeClr val="bg1"/>
                </a:solidFill>
                <a:cs typeface="Arial" panose="020B0604020202020204" pitchFamily="34" charset="0"/>
              </a:rPr>
              <a:t>Büşra DOĞAN – Mali Hizmetler Uzman Yrd.</a:t>
            </a:r>
          </a:p>
          <a:p>
            <a:r>
              <a:rPr lang="tr-TR" dirty="0">
                <a:solidFill>
                  <a:schemeClr val="bg1"/>
                </a:solidFill>
                <a:cs typeface="Arial" panose="020B0604020202020204" pitchFamily="34" charset="0"/>
              </a:rPr>
              <a:t>Sevil KÜÇÜK - Mali Hizmetler Uzman Yrd.</a:t>
            </a:r>
          </a:p>
          <a:p>
            <a:r>
              <a:rPr lang="tr-TR" dirty="0">
                <a:solidFill>
                  <a:schemeClr val="bg1"/>
                </a:solidFill>
                <a:cs typeface="Arial" panose="020B0604020202020204" pitchFamily="34" charset="0"/>
              </a:rPr>
              <a:t>Hatice BAYRAK - Mali Hizmetler Uzman Yrd.</a:t>
            </a:r>
            <a:br>
              <a:rPr lang="tr-TR" dirty="0">
                <a:solidFill>
                  <a:schemeClr val="bg1"/>
                </a:solidFill>
                <a:cs typeface="Arial" panose="020B0604020202020204" pitchFamily="34" charset="0"/>
              </a:rPr>
            </a:br>
            <a:r>
              <a:rPr lang="tr-TR" dirty="0">
                <a:solidFill>
                  <a:schemeClr val="bg1"/>
                </a:solidFill>
                <a:cs typeface="Arial" panose="020B0604020202020204" pitchFamily="34" charset="0"/>
              </a:rPr>
              <a:t>Erman KAVAK – İç Kontrol Uzmanı (Danışman)</a:t>
            </a:r>
            <a:br>
              <a:rPr lang="tr-TR" dirty="0">
                <a:cs typeface="Arial" panose="020B0604020202020204" pitchFamily="34" charset="0"/>
              </a:rPr>
            </a:br>
            <a:endParaRPr lang="tr-TR" dirty="0">
              <a:cs typeface="Arial" panose="020B0604020202020204" pitchFamily="34" charset="0"/>
            </a:endParaRPr>
          </a:p>
          <a:p>
            <a:r>
              <a:rPr lang="tr-TR" dirty="0">
                <a:solidFill>
                  <a:schemeClr val="bg1"/>
                </a:solidFill>
                <a:cs typeface="Arial" panose="020B0604020202020204" pitchFamily="34" charset="0"/>
              </a:rPr>
              <a:t>E-posta: sgb.icku@saglik.gov.tr</a:t>
            </a:r>
            <a:endParaRPr lang="tr-TR" dirty="0">
              <a:solidFill>
                <a:schemeClr val="bg1"/>
              </a:solidFill>
            </a:endParaRPr>
          </a:p>
        </p:txBody>
      </p:sp>
    </p:spTree>
    <p:extLst>
      <p:ext uri="{BB962C8B-B14F-4D97-AF65-F5344CB8AC3E}">
        <p14:creationId xmlns:p14="http://schemas.microsoft.com/office/powerpoint/2010/main" val="403388501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BDEA5B4-F493-474B-B968-E26DE19FD20E}"/>
              </a:ext>
            </a:extLst>
          </p:cNvPr>
          <p:cNvPicPr>
            <a:picLocks noChangeAspect="1"/>
          </p:cNvPicPr>
          <p:nvPr/>
        </p:nvPicPr>
        <p:blipFill>
          <a:blip r:embed="rId3"/>
          <a:stretch>
            <a:fillRect/>
          </a:stretch>
        </p:blipFill>
        <p:spPr>
          <a:xfrm>
            <a:off x="2270233" y="797040"/>
            <a:ext cx="8810095" cy="6060959"/>
          </a:xfrm>
          <a:prstGeom prst="rect">
            <a:avLst/>
          </a:prstGeom>
        </p:spPr>
      </p:pic>
      <p:sp>
        <p:nvSpPr>
          <p:cNvPr id="4" name="Unvan 3"/>
          <p:cNvSpPr>
            <a:spLocks noGrp="1"/>
          </p:cNvSpPr>
          <p:nvPr>
            <p:ph type="title"/>
          </p:nvPr>
        </p:nvSpPr>
        <p:spPr>
          <a:xfrm>
            <a:off x="957254" y="4760505"/>
            <a:ext cx="10530393" cy="477813"/>
          </a:xfrm>
        </p:spPr>
        <p:txBody>
          <a:bodyPr>
            <a:noAutofit/>
          </a:bodyPr>
          <a:lstStyle/>
          <a:p>
            <a:r>
              <a:rPr lang="tr-TR" sz="3200" dirty="0">
                <a:solidFill>
                  <a:srgbClr val="002060"/>
                </a:solidFill>
                <a:latin typeface="Myriad Pro" panose="020B0503030403020204" pitchFamily="34" charset="0"/>
              </a:rPr>
              <a:t>FORMLAR ARASI </a:t>
            </a:r>
            <a:br>
              <a:rPr lang="tr-TR" sz="3200" dirty="0">
                <a:solidFill>
                  <a:srgbClr val="002060"/>
                </a:solidFill>
                <a:latin typeface="Myriad Pro" panose="020B0503030403020204" pitchFamily="34" charset="0"/>
              </a:rPr>
            </a:br>
            <a:r>
              <a:rPr lang="tr-TR" sz="3200" dirty="0">
                <a:solidFill>
                  <a:srgbClr val="002060"/>
                </a:solidFill>
                <a:latin typeface="Myriad Pro" panose="020B0503030403020204" pitchFamily="34" charset="0"/>
              </a:rPr>
              <a:t>İLİŞKİLER</a:t>
            </a:r>
          </a:p>
        </p:txBody>
      </p:sp>
    </p:spTree>
    <p:extLst>
      <p:ext uri="{BB962C8B-B14F-4D97-AF65-F5344CB8AC3E}">
        <p14:creationId xmlns:p14="http://schemas.microsoft.com/office/powerpoint/2010/main" val="20148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227191" y="387723"/>
            <a:ext cx="10530393" cy="521436"/>
          </a:xfrm>
        </p:spPr>
        <p:txBody>
          <a:bodyPr>
            <a:normAutofit/>
          </a:bodyPr>
          <a:lstStyle/>
          <a:p>
            <a:r>
              <a:rPr lang="tr-TR" sz="1800" dirty="0"/>
              <a:t>Görev Dağılım Formu</a:t>
            </a:r>
            <a:endParaRPr lang="tr-TR" sz="1800" dirty="0">
              <a:latin typeface="Myriad Pro" panose="020B0503030403020204" pitchFamily="34" charset="0"/>
            </a:endParaRPr>
          </a:p>
        </p:txBody>
      </p:sp>
      <p:sp>
        <p:nvSpPr>
          <p:cNvPr id="2" name="Dikdörtgen: Yuvarlatılmış Köşeler 1">
            <a:extLst>
              <a:ext uri="{FF2B5EF4-FFF2-40B4-BE49-F238E27FC236}">
                <a16:creationId xmlns:a16="http://schemas.microsoft.com/office/drawing/2014/main" id="{0832D78F-B300-4305-ACFC-283C4DAD4290}"/>
              </a:ext>
            </a:extLst>
          </p:cNvPr>
          <p:cNvSpPr/>
          <p:nvPr/>
        </p:nvSpPr>
        <p:spPr>
          <a:xfrm>
            <a:off x="729842" y="1393220"/>
            <a:ext cx="1694576" cy="3245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atin typeface="Myriad Pro" panose="020B0503030403020204" pitchFamily="34" charset="0"/>
              </a:rPr>
              <a:t>BİLEŞEN</a:t>
            </a:r>
          </a:p>
        </p:txBody>
      </p:sp>
      <p:sp>
        <p:nvSpPr>
          <p:cNvPr id="26" name="Dikdörtgen: Yuvarlatılmış Köşeler 25">
            <a:extLst>
              <a:ext uri="{FF2B5EF4-FFF2-40B4-BE49-F238E27FC236}">
                <a16:creationId xmlns:a16="http://schemas.microsoft.com/office/drawing/2014/main" id="{B229829E-3721-4EAB-9C9A-ECAA6C3F08EA}"/>
              </a:ext>
            </a:extLst>
          </p:cNvPr>
          <p:cNvSpPr/>
          <p:nvPr/>
        </p:nvSpPr>
        <p:spPr>
          <a:xfrm>
            <a:off x="2523911" y="1398706"/>
            <a:ext cx="5395830" cy="32459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latin typeface="Myriad Pro" panose="020B0503030403020204" pitchFamily="34" charset="0"/>
              </a:rPr>
              <a:t>Kontrol Ortamı</a:t>
            </a:r>
          </a:p>
        </p:txBody>
      </p:sp>
      <p:sp>
        <p:nvSpPr>
          <p:cNvPr id="27" name="Dikdörtgen: Yuvarlatılmış Köşeler 26">
            <a:extLst>
              <a:ext uri="{FF2B5EF4-FFF2-40B4-BE49-F238E27FC236}">
                <a16:creationId xmlns:a16="http://schemas.microsoft.com/office/drawing/2014/main" id="{001D2DFA-0643-4B1E-88F5-BC2ED30B1E1A}"/>
              </a:ext>
            </a:extLst>
          </p:cNvPr>
          <p:cNvSpPr/>
          <p:nvPr/>
        </p:nvSpPr>
        <p:spPr>
          <a:xfrm>
            <a:off x="729842" y="2206190"/>
            <a:ext cx="1694576" cy="3245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atin typeface="Myriad Pro" panose="020B0503030403020204" pitchFamily="34" charset="0"/>
              </a:rPr>
              <a:t>STANDART</a:t>
            </a:r>
          </a:p>
        </p:txBody>
      </p:sp>
      <p:sp>
        <p:nvSpPr>
          <p:cNvPr id="28" name="Dikdörtgen: Yuvarlatılmış Köşeler 27">
            <a:extLst>
              <a:ext uri="{FF2B5EF4-FFF2-40B4-BE49-F238E27FC236}">
                <a16:creationId xmlns:a16="http://schemas.microsoft.com/office/drawing/2014/main" id="{3AF33149-4C11-48C5-8A05-720B90E72F3D}"/>
              </a:ext>
            </a:extLst>
          </p:cNvPr>
          <p:cNvSpPr/>
          <p:nvPr/>
        </p:nvSpPr>
        <p:spPr>
          <a:xfrm>
            <a:off x="2523911" y="2081884"/>
            <a:ext cx="5395831" cy="95879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a:t>Misyon, organizasyon yapısı ve görevler: İdarelerin misyonu ile birimlerin ve personelin görev tanımları yazılı olarak belirlenmeli, personele duyurulmalı ve idarede uygun bir organizasyon yapısı oluşturulmalıdır.</a:t>
            </a:r>
          </a:p>
        </p:txBody>
      </p:sp>
      <p:sp>
        <p:nvSpPr>
          <p:cNvPr id="29" name="Dikdörtgen: Yuvarlatılmış Köşeler 28">
            <a:extLst>
              <a:ext uri="{FF2B5EF4-FFF2-40B4-BE49-F238E27FC236}">
                <a16:creationId xmlns:a16="http://schemas.microsoft.com/office/drawing/2014/main" id="{3EE840A5-4A39-43D5-A22D-402911A79C55}"/>
              </a:ext>
            </a:extLst>
          </p:cNvPr>
          <p:cNvSpPr/>
          <p:nvPr/>
        </p:nvSpPr>
        <p:spPr>
          <a:xfrm>
            <a:off x="729842" y="3395685"/>
            <a:ext cx="1694576" cy="3245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atin typeface="Myriad Pro" panose="020B0503030403020204" pitchFamily="34" charset="0"/>
              </a:rPr>
              <a:t>GENEL ŞART</a:t>
            </a:r>
          </a:p>
        </p:txBody>
      </p:sp>
      <p:sp>
        <p:nvSpPr>
          <p:cNvPr id="30" name="Dikdörtgen: Yuvarlatılmış Köşeler 29">
            <a:extLst>
              <a:ext uri="{FF2B5EF4-FFF2-40B4-BE49-F238E27FC236}">
                <a16:creationId xmlns:a16="http://schemas.microsoft.com/office/drawing/2014/main" id="{CF1F3D37-ECF2-4D2E-A009-4921AE5B741F}"/>
              </a:ext>
            </a:extLst>
          </p:cNvPr>
          <p:cNvSpPr/>
          <p:nvPr/>
        </p:nvSpPr>
        <p:spPr>
          <a:xfrm>
            <a:off x="2523912" y="3395685"/>
            <a:ext cx="5395830" cy="73243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t>İdare birimlerinde personelin görevlerini ve bu görevlere ilişkin yetki ve sorumluluklarını kapsayan görev dağılım çizelgesi oluşturulmalı ve personele bildirilmelidir.</a:t>
            </a:r>
          </a:p>
        </p:txBody>
      </p:sp>
      <p:sp>
        <p:nvSpPr>
          <p:cNvPr id="31" name="Dikdörtgen: Yuvarlatılmış Köşeler 30">
            <a:extLst>
              <a:ext uri="{FF2B5EF4-FFF2-40B4-BE49-F238E27FC236}">
                <a16:creationId xmlns:a16="http://schemas.microsoft.com/office/drawing/2014/main" id="{FF225C70-8414-4D3A-9CDD-7298CF6AC353}"/>
              </a:ext>
            </a:extLst>
          </p:cNvPr>
          <p:cNvSpPr/>
          <p:nvPr/>
        </p:nvSpPr>
        <p:spPr>
          <a:xfrm>
            <a:off x="729842" y="4358043"/>
            <a:ext cx="1694576" cy="40441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0100">
              <a:lnSpc>
                <a:spcPct val="90000"/>
              </a:lnSpc>
              <a:spcBef>
                <a:spcPct val="0"/>
              </a:spcBef>
              <a:spcAft>
                <a:spcPct val="35000"/>
              </a:spcAft>
            </a:pPr>
            <a:r>
              <a:rPr lang="tr-TR" sz="2400" b="1" dirty="0">
                <a:latin typeface="Myriad Pro" panose="020B0503030403020204" pitchFamily="34" charset="0"/>
              </a:rPr>
              <a:t>E.2.3.1</a:t>
            </a:r>
          </a:p>
        </p:txBody>
      </p:sp>
      <p:sp>
        <p:nvSpPr>
          <p:cNvPr id="32" name="Dikdörtgen: Yuvarlatılmış Köşeler 31">
            <a:extLst>
              <a:ext uri="{FF2B5EF4-FFF2-40B4-BE49-F238E27FC236}">
                <a16:creationId xmlns:a16="http://schemas.microsoft.com/office/drawing/2014/main" id="{02C1C1F6-AC5F-4AE5-AC3F-6D1C9DB9679C}"/>
              </a:ext>
            </a:extLst>
          </p:cNvPr>
          <p:cNvSpPr/>
          <p:nvPr/>
        </p:nvSpPr>
        <p:spPr>
          <a:xfrm>
            <a:off x="2523911" y="4358043"/>
            <a:ext cx="5507569" cy="5105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400" u="sng" dirty="0"/>
          </a:p>
          <a:p>
            <a:r>
              <a:rPr lang="tr-TR" sz="1400" dirty="0"/>
              <a:t>Daire Başkanlığı/Başkanlık düzeyinde Görev Dağılım Formunun hazırlanması</a:t>
            </a:r>
          </a:p>
          <a:p>
            <a:endParaRPr lang="tr-TR" sz="1400" dirty="0">
              <a:solidFill>
                <a:schemeClr val="bg1"/>
              </a:solidFill>
              <a:latin typeface="Myriad Pro" panose="020B0503030403020204" pitchFamily="34" charset="0"/>
            </a:endParaRPr>
          </a:p>
        </p:txBody>
      </p:sp>
      <p:sp>
        <p:nvSpPr>
          <p:cNvPr id="22" name="Ok: Aşağı 21">
            <a:extLst>
              <a:ext uri="{FF2B5EF4-FFF2-40B4-BE49-F238E27FC236}">
                <a16:creationId xmlns:a16="http://schemas.microsoft.com/office/drawing/2014/main" id="{682A94BF-DAE6-44D0-B79D-4DC8BCDBA186}"/>
              </a:ext>
            </a:extLst>
          </p:cNvPr>
          <p:cNvSpPr/>
          <p:nvPr/>
        </p:nvSpPr>
        <p:spPr>
          <a:xfrm>
            <a:off x="1333850" y="1799705"/>
            <a:ext cx="243280" cy="324599"/>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Ok: Aşağı 44">
            <a:extLst>
              <a:ext uri="{FF2B5EF4-FFF2-40B4-BE49-F238E27FC236}">
                <a16:creationId xmlns:a16="http://schemas.microsoft.com/office/drawing/2014/main" id="{BA836BFA-5FEE-4128-9614-F6DBC3E660FE}"/>
              </a:ext>
            </a:extLst>
          </p:cNvPr>
          <p:cNvSpPr/>
          <p:nvPr/>
        </p:nvSpPr>
        <p:spPr>
          <a:xfrm>
            <a:off x="1333850" y="2800937"/>
            <a:ext cx="243280" cy="324599"/>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Ok: Aşağı 45">
            <a:extLst>
              <a:ext uri="{FF2B5EF4-FFF2-40B4-BE49-F238E27FC236}">
                <a16:creationId xmlns:a16="http://schemas.microsoft.com/office/drawing/2014/main" id="{D6EF3DB0-8B79-45D3-A720-20AC72AD575D}"/>
              </a:ext>
            </a:extLst>
          </p:cNvPr>
          <p:cNvSpPr/>
          <p:nvPr/>
        </p:nvSpPr>
        <p:spPr>
          <a:xfrm>
            <a:off x="1333850" y="3906269"/>
            <a:ext cx="243280" cy="32459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Dikdörtgen 38">
            <a:extLst>
              <a:ext uri="{FF2B5EF4-FFF2-40B4-BE49-F238E27FC236}">
                <a16:creationId xmlns:a16="http://schemas.microsoft.com/office/drawing/2014/main" id="{B7A0C068-E8BE-4A04-9348-B0F0068292E9}"/>
              </a:ext>
            </a:extLst>
          </p:cNvPr>
          <p:cNvSpPr/>
          <p:nvPr/>
        </p:nvSpPr>
        <p:spPr>
          <a:xfrm>
            <a:off x="8598491" y="3002868"/>
            <a:ext cx="3263319" cy="1289175"/>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Dikdörtgen 39">
            <a:extLst>
              <a:ext uri="{FF2B5EF4-FFF2-40B4-BE49-F238E27FC236}">
                <a16:creationId xmlns:a16="http://schemas.microsoft.com/office/drawing/2014/main" id="{6572E2E2-0776-41C6-B538-56E719647654}"/>
              </a:ext>
            </a:extLst>
          </p:cNvPr>
          <p:cNvSpPr/>
          <p:nvPr/>
        </p:nvSpPr>
        <p:spPr>
          <a:xfrm>
            <a:off x="8797335" y="3337322"/>
            <a:ext cx="1642899" cy="157905"/>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Dikdörtgen 40">
            <a:extLst>
              <a:ext uri="{FF2B5EF4-FFF2-40B4-BE49-F238E27FC236}">
                <a16:creationId xmlns:a16="http://schemas.microsoft.com/office/drawing/2014/main" id="{DC09AB59-2FE2-4C90-8565-44057479D267}"/>
              </a:ext>
            </a:extLst>
          </p:cNvPr>
          <p:cNvSpPr/>
          <p:nvPr/>
        </p:nvSpPr>
        <p:spPr>
          <a:xfrm>
            <a:off x="8797335" y="3365816"/>
            <a:ext cx="105169" cy="105169"/>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Serbest Form: Şekil 41">
            <a:extLst>
              <a:ext uri="{FF2B5EF4-FFF2-40B4-BE49-F238E27FC236}">
                <a16:creationId xmlns:a16="http://schemas.microsoft.com/office/drawing/2014/main" id="{7E56D688-4A13-45D0-8CC2-2ECA4FC229B7}"/>
              </a:ext>
            </a:extLst>
          </p:cNvPr>
          <p:cNvSpPr/>
          <p:nvPr/>
        </p:nvSpPr>
        <p:spPr>
          <a:xfrm>
            <a:off x="8797335" y="3033280"/>
            <a:ext cx="1773573" cy="302555"/>
          </a:xfrm>
          <a:custGeom>
            <a:avLst/>
            <a:gdLst>
              <a:gd name="connsiteX0" fmla="*/ 0 w 1773573"/>
              <a:gd name="connsiteY0" fmla="*/ 0 h 302555"/>
              <a:gd name="connsiteX1" fmla="*/ 1773573 w 1773573"/>
              <a:gd name="connsiteY1" fmla="*/ 0 h 302555"/>
              <a:gd name="connsiteX2" fmla="*/ 1773573 w 1773573"/>
              <a:gd name="connsiteY2" fmla="*/ 302555 h 302555"/>
              <a:gd name="connsiteX3" fmla="*/ 0 w 1773573"/>
              <a:gd name="connsiteY3" fmla="*/ 302555 h 302555"/>
              <a:gd name="connsiteX4" fmla="*/ 0 w 1773573"/>
              <a:gd name="connsiteY4" fmla="*/ 0 h 302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573" h="302555">
                <a:moveTo>
                  <a:pt x="0" y="0"/>
                </a:moveTo>
                <a:lnTo>
                  <a:pt x="1773573" y="0"/>
                </a:lnTo>
                <a:lnTo>
                  <a:pt x="1773573" y="302555"/>
                </a:lnTo>
                <a:lnTo>
                  <a:pt x="0" y="3025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tr-TR" sz="1400" kern="1200" dirty="0">
                <a:latin typeface="Myriad Pro" panose="020B0503030403020204" pitchFamily="34" charset="0"/>
              </a:rPr>
              <a:t>Sorumlu Birimler</a:t>
            </a:r>
          </a:p>
        </p:txBody>
      </p:sp>
      <p:sp>
        <p:nvSpPr>
          <p:cNvPr id="43" name="Dikdörtgen 42">
            <a:extLst>
              <a:ext uri="{FF2B5EF4-FFF2-40B4-BE49-F238E27FC236}">
                <a16:creationId xmlns:a16="http://schemas.microsoft.com/office/drawing/2014/main" id="{2A1E7DCD-7EAF-462A-B06F-911C12A2A27B}"/>
              </a:ext>
            </a:extLst>
          </p:cNvPr>
          <p:cNvSpPr/>
          <p:nvPr/>
        </p:nvSpPr>
        <p:spPr>
          <a:xfrm>
            <a:off x="8798568" y="3634329"/>
            <a:ext cx="105166" cy="10516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4" name="Serbest Form: Şekil 43">
            <a:extLst>
              <a:ext uri="{FF2B5EF4-FFF2-40B4-BE49-F238E27FC236}">
                <a16:creationId xmlns:a16="http://schemas.microsoft.com/office/drawing/2014/main" id="{F26F0D73-AD81-47F8-8D02-420D918C3A27}"/>
              </a:ext>
            </a:extLst>
          </p:cNvPr>
          <p:cNvSpPr/>
          <p:nvPr/>
        </p:nvSpPr>
        <p:spPr>
          <a:xfrm>
            <a:off x="8898779" y="3564341"/>
            <a:ext cx="1331372" cy="245143"/>
          </a:xfrm>
          <a:custGeom>
            <a:avLst/>
            <a:gdLst>
              <a:gd name="connsiteX0" fmla="*/ 0 w 1331372"/>
              <a:gd name="connsiteY0" fmla="*/ 0 h 245143"/>
              <a:gd name="connsiteX1" fmla="*/ 1331372 w 1331372"/>
              <a:gd name="connsiteY1" fmla="*/ 0 h 245143"/>
              <a:gd name="connsiteX2" fmla="*/ 1331372 w 1331372"/>
              <a:gd name="connsiteY2" fmla="*/ 245143 h 245143"/>
              <a:gd name="connsiteX3" fmla="*/ 0 w 1331372"/>
              <a:gd name="connsiteY3" fmla="*/ 245143 h 245143"/>
              <a:gd name="connsiteX4" fmla="*/ 0 w 1331372"/>
              <a:gd name="connsiteY4" fmla="*/ 0 h 24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372" h="245143">
                <a:moveTo>
                  <a:pt x="0" y="0"/>
                </a:moveTo>
                <a:lnTo>
                  <a:pt x="1331372" y="0"/>
                </a:lnTo>
                <a:lnTo>
                  <a:pt x="1331372" y="245143"/>
                </a:lnTo>
                <a:lnTo>
                  <a:pt x="0" y="2451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tr-TR" sz="900" kern="1200" dirty="0">
                <a:latin typeface="Myriad Pro" panose="020B0503030403020204" pitchFamily="34" charset="0"/>
              </a:rPr>
              <a:t>Merkez Birimler</a:t>
            </a:r>
          </a:p>
        </p:txBody>
      </p:sp>
      <p:sp>
        <p:nvSpPr>
          <p:cNvPr id="47" name="Dikdörtgen: Kesik Çapraz Köşeler 46">
            <a:extLst>
              <a:ext uri="{FF2B5EF4-FFF2-40B4-BE49-F238E27FC236}">
                <a16:creationId xmlns:a16="http://schemas.microsoft.com/office/drawing/2014/main" id="{DD4FB8E5-844B-42C4-B22E-422A036057F8}"/>
              </a:ext>
            </a:extLst>
          </p:cNvPr>
          <p:cNvSpPr/>
          <p:nvPr/>
        </p:nvSpPr>
        <p:spPr>
          <a:xfrm>
            <a:off x="9916648" y="4034951"/>
            <a:ext cx="1773573" cy="829221"/>
          </a:xfrm>
          <a:prstGeom prst="snip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latin typeface="Myriad Pro" panose="020B0503030403020204" pitchFamily="34" charset="0"/>
              </a:rPr>
              <a:t>Görev Dağılım Formu</a:t>
            </a:r>
          </a:p>
        </p:txBody>
      </p:sp>
      <p:sp>
        <p:nvSpPr>
          <p:cNvPr id="48" name="Dikdörtgen 47">
            <a:extLst>
              <a:ext uri="{FF2B5EF4-FFF2-40B4-BE49-F238E27FC236}">
                <a16:creationId xmlns:a16="http://schemas.microsoft.com/office/drawing/2014/main" id="{0D3E8C78-493A-4166-A395-C565A909F83A}"/>
              </a:ext>
            </a:extLst>
          </p:cNvPr>
          <p:cNvSpPr/>
          <p:nvPr/>
        </p:nvSpPr>
        <p:spPr>
          <a:xfrm>
            <a:off x="8798568" y="3877422"/>
            <a:ext cx="105166" cy="10516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Serbest Form: Şekil 48">
            <a:extLst>
              <a:ext uri="{FF2B5EF4-FFF2-40B4-BE49-F238E27FC236}">
                <a16:creationId xmlns:a16="http://schemas.microsoft.com/office/drawing/2014/main" id="{24CF4A26-419D-403D-9B5A-56178FB63267}"/>
              </a:ext>
            </a:extLst>
          </p:cNvPr>
          <p:cNvSpPr/>
          <p:nvPr/>
        </p:nvSpPr>
        <p:spPr>
          <a:xfrm>
            <a:off x="8898779" y="3816270"/>
            <a:ext cx="1331372" cy="245143"/>
          </a:xfrm>
          <a:custGeom>
            <a:avLst/>
            <a:gdLst>
              <a:gd name="connsiteX0" fmla="*/ 0 w 1331372"/>
              <a:gd name="connsiteY0" fmla="*/ 0 h 245143"/>
              <a:gd name="connsiteX1" fmla="*/ 1331372 w 1331372"/>
              <a:gd name="connsiteY1" fmla="*/ 0 h 245143"/>
              <a:gd name="connsiteX2" fmla="*/ 1331372 w 1331372"/>
              <a:gd name="connsiteY2" fmla="*/ 245143 h 245143"/>
              <a:gd name="connsiteX3" fmla="*/ 0 w 1331372"/>
              <a:gd name="connsiteY3" fmla="*/ 245143 h 245143"/>
              <a:gd name="connsiteX4" fmla="*/ 0 w 1331372"/>
              <a:gd name="connsiteY4" fmla="*/ 0 h 24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372" h="245143">
                <a:moveTo>
                  <a:pt x="0" y="0"/>
                </a:moveTo>
                <a:lnTo>
                  <a:pt x="1331372" y="0"/>
                </a:lnTo>
                <a:lnTo>
                  <a:pt x="1331372" y="245143"/>
                </a:lnTo>
                <a:lnTo>
                  <a:pt x="0" y="2451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tr-TR" sz="900" kern="1200" dirty="0">
                <a:latin typeface="Myriad Pro" panose="020B0503030403020204" pitchFamily="34" charset="0"/>
              </a:rPr>
              <a:t>İl Sağlık Müdürlükleri</a:t>
            </a:r>
          </a:p>
        </p:txBody>
      </p:sp>
    </p:spTree>
    <p:extLst>
      <p:ext uri="{BB962C8B-B14F-4D97-AF65-F5344CB8AC3E}">
        <p14:creationId xmlns:p14="http://schemas.microsoft.com/office/powerpoint/2010/main" val="88170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04373"/>
            <a:ext cx="9786696" cy="309230"/>
          </a:xfrm>
        </p:spPr>
        <p:txBody>
          <a:bodyPr/>
          <a:lstStyle/>
          <a:p>
            <a:r>
              <a:rPr lang="tr-TR" sz="2000" dirty="0"/>
              <a:t>Görev Dağılım Formu</a:t>
            </a:r>
          </a:p>
        </p:txBody>
      </p:sp>
      <p:pic>
        <p:nvPicPr>
          <p:cNvPr id="2" name="Resim 1">
            <a:extLst>
              <a:ext uri="{FF2B5EF4-FFF2-40B4-BE49-F238E27FC236}">
                <a16:creationId xmlns:a16="http://schemas.microsoft.com/office/drawing/2014/main" id="{B7B08213-09D0-4C49-B6A0-8F68D01FE310}"/>
              </a:ext>
            </a:extLst>
          </p:cNvPr>
          <p:cNvPicPr>
            <a:picLocks noChangeAspect="1"/>
          </p:cNvPicPr>
          <p:nvPr/>
        </p:nvPicPr>
        <p:blipFill>
          <a:blip r:embed="rId3"/>
          <a:stretch>
            <a:fillRect/>
          </a:stretch>
        </p:blipFill>
        <p:spPr>
          <a:xfrm>
            <a:off x="1076356" y="1199626"/>
            <a:ext cx="10383005" cy="5017505"/>
          </a:xfrm>
          <a:prstGeom prst="rect">
            <a:avLst/>
          </a:prstGeom>
        </p:spPr>
      </p:pic>
    </p:spTree>
    <p:extLst>
      <p:ext uri="{BB962C8B-B14F-4D97-AF65-F5344CB8AC3E}">
        <p14:creationId xmlns:p14="http://schemas.microsoft.com/office/powerpoint/2010/main" val="70661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04373"/>
            <a:ext cx="9786696" cy="309230"/>
          </a:xfrm>
        </p:spPr>
        <p:txBody>
          <a:bodyPr/>
          <a:lstStyle/>
          <a:p>
            <a:r>
              <a:rPr lang="tr-TR" sz="2000" dirty="0"/>
              <a:t>Görev Dağılım Formu</a:t>
            </a:r>
          </a:p>
        </p:txBody>
      </p:sp>
      <p:pic>
        <p:nvPicPr>
          <p:cNvPr id="4" name="Resim 3">
            <a:extLst>
              <a:ext uri="{FF2B5EF4-FFF2-40B4-BE49-F238E27FC236}">
                <a16:creationId xmlns:a16="http://schemas.microsoft.com/office/drawing/2014/main" id="{71A34DFF-7779-49B9-9BDB-3B29DB99ABA2}"/>
              </a:ext>
            </a:extLst>
          </p:cNvPr>
          <p:cNvPicPr>
            <a:picLocks noChangeAspect="1"/>
          </p:cNvPicPr>
          <p:nvPr/>
        </p:nvPicPr>
        <p:blipFill>
          <a:blip r:embed="rId3"/>
          <a:stretch>
            <a:fillRect/>
          </a:stretch>
        </p:blipFill>
        <p:spPr>
          <a:xfrm>
            <a:off x="1202652" y="1251751"/>
            <a:ext cx="10027599" cy="5101876"/>
          </a:xfrm>
          <a:prstGeom prst="rect">
            <a:avLst/>
          </a:prstGeom>
        </p:spPr>
      </p:pic>
    </p:spTree>
    <p:extLst>
      <p:ext uri="{BB962C8B-B14F-4D97-AF65-F5344CB8AC3E}">
        <p14:creationId xmlns:p14="http://schemas.microsoft.com/office/powerpoint/2010/main" val="15501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13250"/>
            <a:ext cx="9786696" cy="309230"/>
          </a:xfrm>
        </p:spPr>
        <p:txBody>
          <a:bodyPr/>
          <a:lstStyle/>
          <a:p>
            <a:r>
              <a:rPr lang="tr-TR" sz="2000" dirty="0"/>
              <a:t>Görev Dağılım Formu – Sıkça Karşılaşılan Hatalar</a:t>
            </a:r>
          </a:p>
        </p:txBody>
      </p:sp>
      <p:sp>
        <p:nvSpPr>
          <p:cNvPr id="2" name="Dikdörtgen 1">
            <a:extLst>
              <a:ext uri="{FF2B5EF4-FFF2-40B4-BE49-F238E27FC236}">
                <a16:creationId xmlns:a16="http://schemas.microsoft.com/office/drawing/2014/main" id="{C7D2CDD9-C75A-467D-8A64-084A86E6ED94}"/>
              </a:ext>
            </a:extLst>
          </p:cNvPr>
          <p:cNvSpPr/>
          <p:nvPr/>
        </p:nvSpPr>
        <p:spPr>
          <a:xfrm>
            <a:off x="1202652" y="1694168"/>
            <a:ext cx="9974334" cy="3693319"/>
          </a:xfrm>
          <a:prstGeom prst="rect">
            <a:avLst/>
          </a:prstGeom>
        </p:spPr>
        <p:txBody>
          <a:bodyPr wrap="square">
            <a:spAutoFit/>
          </a:bodyPr>
          <a:lstStyle/>
          <a:p>
            <a:pPr marL="285750" indent="-285750" algn="just">
              <a:buFont typeface="Arial" panose="020B0604020202020204" pitchFamily="34" charset="0"/>
              <a:buChar char="•"/>
            </a:pPr>
            <a:r>
              <a:rPr lang="tr-TR" dirty="0"/>
              <a:t>Formların birim düzeyinde hazırlanması,</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Sağlık Bakanlığı Taşra Teşkilatı Kadro Standartları ile Çalışma Usul ve Esaslarına Dair </a:t>
            </a:r>
            <a:r>
              <a:rPr lang="tr-TR" dirty="0" err="1"/>
              <a:t>Yönerge’nin</a:t>
            </a:r>
            <a:r>
              <a:rPr lang="tr-TR" dirty="0"/>
              <a:t> atıfta bulunduğu EK-</a:t>
            </a:r>
            <a:r>
              <a:rPr lang="tr-TR" dirty="0" err="1"/>
              <a:t>III’teki</a:t>
            </a:r>
            <a:r>
              <a:rPr lang="tr-TR" dirty="0"/>
              <a:t> birim adı ve sayısı ile uyumsuz birimlere ait formlar bulunması (Bu formlar değerlendirmeye alınmamıştır.),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Görev unvanı bölümüne kadro unvanı yazılması,</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İl Sağlık Müdürlüklerine bağlı birimlere (Doğrudan Yönetim Süreci) ait formların  bulunmaması,</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Görev Dağılım Formundaki görevler alanında personelin yürüttüğü görevlerin detaylandırılmaması (Bu alan örneğin; … Başkanlığının iş ve işlemlerini yürütmektedir gibi bir ibare ile doldurulmuş).</a:t>
            </a:r>
          </a:p>
        </p:txBody>
      </p:sp>
    </p:spTree>
    <p:extLst>
      <p:ext uri="{BB962C8B-B14F-4D97-AF65-F5344CB8AC3E}">
        <p14:creationId xmlns:p14="http://schemas.microsoft.com/office/powerpoint/2010/main" val="422606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227191" y="387723"/>
            <a:ext cx="10530393" cy="521436"/>
          </a:xfrm>
        </p:spPr>
        <p:txBody>
          <a:bodyPr>
            <a:normAutofit/>
          </a:bodyPr>
          <a:lstStyle/>
          <a:p>
            <a:r>
              <a:rPr lang="tr-TR" sz="1800" dirty="0">
                <a:latin typeface="Myriad Pro" panose="020B0503030403020204" pitchFamily="34" charset="0"/>
              </a:rPr>
              <a:t>İş Akış Şemalarının Oluşturulması</a:t>
            </a:r>
          </a:p>
        </p:txBody>
      </p:sp>
      <p:sp>
        <p:nvSpPr>
          <p:cNvPr id="2" name="Dikdörtgen: Yuvarlatılmış Köşeler 1">
            <a:extLst>
              <a:ext uri="{FF2B5EF4-FFF2-40B4-BE49-F238E27FC236}">
                <a16:creationId xmlns:a16="http://schemas.microsoft.com/office/drawing/2014/main" id="{0832D78F-B300-4305-ACFC-283C4DAD4290}"/>
              </a:ext>
            </a:extLst>
          </p:cNvPr>
          <p:cNvSpPr/>
          <p:nvPr/>
        </p:nvSpPr>
        <p:spPr>
          <a:xfrm>
            <a:off x="729842" y="1393220"/>
            <a:ext cx="1694576" cy="3245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atin typeface="Myriad Pro" panose="020B0503030403020204" pitchFamily="34" charset="0"/>
              </a:rPr>
              <a:t>BİLEŞEN</a:t>
            </a:r>
          </a:p>
        </p:txBody>
      </p:sp>
      <p:sp>
        <p:nvSpPr>
          <p:cNvPr id="26" name="Dikdörtgen: Yuvarlatılmış Köşeler 25">
            <a:extLst>
              <a:ext uri="{FF2B5EF4-FFF2-40B4-BE49-F238E27FC236}">
                <a16:creationId xmlns:a16="http://schemas.microsoft.com/office/drawing/2014/main" id="{B229829E-3721-4EAB-9C9A-ECAA6C3F08EA}"/>
              </a:ext>
            </a:extLst>
          </p:cNvPr>
          <p:cNvSpPr/>
          <p:nvPr/>
        </p:nvSpPr>
        <p:spPr>
          <a:xfrm>
            <a:off x="2523911" y="1398706"/>
            <a:ext cx="5395830" cy="32459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latin typeface="Myriad Pro" panose="020B0503030403020204" pitchFamily="34" charset="0"/>
              </a:rPr>
              <a:t>Kontrol Ortamı</a:t>
            </a:r>
          </a:p>
        </p:txBody>
      </p:sp>
      <p:sp>
        <p:nvSpPr>
          <p:cNvPr id="27" name="Dikdörtgen: Yuvarlatılmış Köşeler 26">
            <a:extLst>
              <a:ext uri="{FF2B5EF4-FFF2-40B4-BE49-F238E27FC236}">
                <a16:creationId xmlns:a16="http://schemas.microsoft.com/office/drawing/2014/main" id="{001D2DFA-0643-4B1E-88F5-BC2ED30B1E1A}"/>
              </a:ext>
            </a:extLst>
          </p:cNvPr>
          <p:cNvSpPr/>
          <p:nvPr/>
        </p:nvSpPr>
        <p:spPr>
          <a:xfrm>
            <a:off x="729842" y="2206190"/>
            <a:ext cx="1694576" cy="3245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atin typeface="Myriad Pro" panose="020B0503030403020204" pitchFamily="34" charset="0"/>
              </a:rPr>
              <a:t>STANDART</a:t>
            </a:r>
          </a:p>
        </p:txBody>
      </p:sp>
      <p:sp>
        <p:nvSpPr>
          <p:cNvPr id="28" name="Dikdörtgen: Yuvarlatılmış Köşeler 27">
            <a:extLst>
              <a:ext uri="{FF2B5EF4-FFF2-40B4-BE49-F238E27FC236}">
                <a16:creationId xmlns:a16="http://schemas.microsoft.com/office/drawing/2014/main" id="{3AF33149-4C11-48C5-8A05-720B90E72F3D}"/>
              </a:ext>
            </a:extLst>
          </p:cNvPr>
          <p:cNvSpPr/>
          <p:nvPr/>
        </p:nvSpPr>
        <p:spPr>
          <a:xfrm>
            <a:off x="2523912" y="2166746"/>
            <a:ext cx="5395830" cy="95879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a:t>Misyon, Organizasyon Yapısı ve Görevler: İdarelerin misyonu ile birimlerin ve personelin görev tanımları yazılı olarak belirlenmeli, personele duyurulmalı ve idarede uygun bir organizasyon yapısı oluşturulmalıdır</a:t>
            </a:r>
          </a:p>
        </p:txBody>
      </p:sp>
      <p:sp>
        <p:nvSpPr>
          <p:cNvPr id="29" name="Dikdörtgen: Yuvarlatılmış Köşeler 28">
            <a:extLst>
              <a:ext uri="{FF2B5EF4-FFF2-40B4-BE49-F238E27FC236}">
                <a16:creationId xmlns:a16="http://schemas.microsoft.com/office/drawing/2014/main" id="{3EE840A5-4A39-43D5-A22D-402911A79C55}"/>
              </a:ext>
            </a:extLst>
          </p:cNvPr>
          <p:cNvSpPr/>
          <p:nvPr/>
        </p:nvSpPr>
        <p:spPr>
          <a:xfrm>
            <a:off x="712844" y="3504173"/>
            <a:ext cx="1694576" cy="3245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atin typeface="Myriad Pro" panose="020B0503030403020204" pitchFamily="34" charset="0"/>
              </a:rPr>
              <a:t>GENEL ŞART</a:t>
            </a:r>
          </a:p>
        </p:txBody>
      </p:sp>
      <p:sp>
        <p:nvSpPr>
          <p:cNvPr id="30" name="Dikdörtgen: Yuvarlatılmış Köşeler 29">
            <a:extLst>
              <a:ext uri="{FF2B5EF4-FFF2-40B4-BE49-F238E27FC236}">
                <a16:creationId xmlns:a16="http://schemas.microsoft.com/office/drawing/2014/main" id="{CF1F3D37-ECF2-4D2E-A009-4921AE5B741F}"/>
              </a:ext>
            </a:extLst>
          </p:cNvPr>
          <p:cNvSpPr/>
          <p:nvPr/>
        </p:nvSpPr>
        <p:spPr>
          <a:xfrm>
            <a:off x="2523912" y="3467602"/>
            <a:ext cx="5395828" cy="62665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t>İdarenin yöneticileri, faaliyetlerin yürütülmesinde hassas görevlere ilişkin prosedürleri belirlemeli ve personele duyurmalıdır.</a:t>
            </a:r>
          </a:p>
        </p:txBody>
      </p:sp>
      <p:sp>
        <p:nvSpPr>
          <p:cNvPr id="31" name="Dikdörtgen: Yuvarlatılmış Köşeler 30">
            <a:extLst>
              <a:ext uri="{FF2B5EF4-FFF2-40B4-BE49-F238E27FC236}">
                <a16:creationId xmlns:a16="http://schemas.microsoft.com/office/drawing/2014/main" id="{FF225C70-8414-4D3A-9CDD-7298CF6AC353}"/>
              </a:ext>
            </a:extLst>
          </p:cNvPr>
          <p:cNvSpPr/>
          <p:nvPr/>
        </p:nvSpPr>
        <p:spPr>
          <a:xfrm>
            <a:off x="729842" y="4459923"/>
            <a:ext cx="1694576" cy="40441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0100">
              <a:lnSpc>
                <a:spcPct val="90000"/>
              </a:lnSpc>
              <a:spcBef>
                <a:spcPct val="0"/>
              </a:spcBef>
              <a:spcAft>
                <a:spcPct val="35000"/>
              </a:spcAft>
            </a:pPr>
            <a:r>
              <a:rPr lang="tr-TR" sz="2400" b="1" dirty="0">
                <a:latin typeface="Myriad Pro" panose="020B0503030403020204" pitchFamily="34" charset="0"/>
              </a:rPr>
              <a:t>E.2.6.6</a:t>
            </a:r>
          </a:p>
        </p:txBody>
      </p:sp>
      <p:sp>
        <p:nvSpPr>
          <p:cNvPr id="32" name="Dikdörtgen: Yuvarlatılmış Köşeler 31">
            <a:extLst>
              <a:ext uri="{FF2B5EF4-FFF2-40B4-BE49-F238E27FC236}">
                <a16:creationId xmlns:a16="http://schemas.microsoft.com/office/drawing/2014/main" id="{02C1C1F6-AC5F-4AE5-AC3F-6D1C9DB9679C}"/>
              </a:ext>
            </a:extLst>
          </p:cNvPr>
          <p:cNvSpPr/>
          <p:nvPr/>
        </p:nvSpPr>
        <p:spPr>
          <a:xfrm>
            <a:off x="2523911" y="4463429"/>
            <a:ext cx="5395829" cy="6966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400" dirty="0"/>
          </a:p>
          <a:p>
            <a:r>
              <a:rPr lang="tr-TR" sz="1400" dirty="0"/>
              <a:t>Birim düzeyinde iş süreçlerine ait iş akış şemalarının oluşturulması</a:t>
            </a:r>
          </a:p>
          <a:p>
            <a:endParaRPr lang="tr-TR" sz="1400" dirty="0">
              <a:solidFill>
                <a:schemeClr val="bg1"/>
              </a:solidFill>
              <a:latin typeface="Myriad Pro" panose="020B0503030403020204" pitchFamily="34" charset="0"/>
            </a:endParaRPr>
          </a:p>
        </p:txBody>
      </p:sp>
      <p:sp>
        <p:nvSpPr>
          <p:cNvPr id="22" name="Ok: Aşağı 21">
            <a:extLst>
              <a:ext uri="{FF2B5EF4-FFF2-40B4-BE49-F238E27FC236}">
                <a16:creationId xmlns:a16="http://schemas.microsoft.com/office/drawing/2014/main" id="{682A94BF-DAE6-44D0-B79D-4DC8BCDBA186}"/>
              </a:ext>
            </a:extLst>
          </p:cNvPr>
          <p:cNvSpPr/>
          <p:nvPr/>
        </p:nvSpPr>
        <p:spPr>
          <a:xfrm>
            <a:off x="1333850" y="1799705"/>
            <a:ext cx="243280" cy="324599"/>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Ok: Aşağı 44">
            <a:extLst>
              <a:ext uri="{FF2B5EF4-FFF2-40B4-BE49-F238E27FC236}">
                <a16:creationId xmlns:a16="http://schemas.microsoft.com/office/drawing/2014/main" id="{BA836BFA-5FEE-4128-9614-F6DBC3E660FE}"/>
              </a:ext>
            </a:extLst>
          </p:cNvPr>
          <p:cNvSpPr/>
          <p:nvPr/>
        </p:nvSpPr>
        <p:spPr>
          <a:xfrm>
            <a:off x="1333850" y="2800937"/>
            <a:ext cx="243280" cy="324599"/>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Ok: Aşağı 45">
            <a:extLst>
              <a:ext uri="{FF2B5EF4-FFF2-40B4-BE49-F238E27FC236}">
                <a16:creationId xmlns:a16="http://schemas.microsoft.com/office/drawing/2014/main" id="{D6EF3DB0-8B79-45D3-A720-20AC72AD575D}"/>
              </a:ext>
            </a:extLst>
          </p:cNvPr>
          <p:cNvSpPr/>
          <p:nvPr/>
        </p:nvSpPr>
        <p:spPr>
          <a:xfrm>
            <a:off x="1333850" y="3906269"/>
            <a:ext cx="243280" cy="43108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Dikdörtgen 38">
            <a:extLst>
              <a:ext uri="{FF2B5EF4-FFF2-40B4-BE49-F238E27FC236}">
                <a16:creationId xmlns:a16="http://schemas.microsoft.com/office/drawing/2014/main" id="{B7A0C068-E8BE-4A04-9348-B0F0068292E9}"/>
              </a:ext>
            </a:extLst>
          </p:cNvPr>
          <p:cNvSpPr/>
          <p:nvPr/>
        </p:nvSpPr>
        <p:spPr>
          <a:xfrm>
            <a:off x="8695447" y="3479152"/>
            <a:ext cx="3263319" cy="1289175"/>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Dikdörtgen 39">
            <a:extLst>
              <a:ext uri="{FF2B5EF4-FFF2-40B4-BE49-F238E27FC236}">
                <a16:creationId xmlns:a16="http://schemas.microsoft.com/office/drawing/2014/main" id="{6572E2E2-0776-41C6-B538-56E719647654}"/>
              </a:ext>
            </a:extLst>
          </p:cNvPr>
          <p:cNvSpPr/>
          <p:nvPr/>
        </p:nvSpPr>
        <p:spPr>
          <a:xfrm>
            <a:off x="8858295" y="3867240"/>
            <a:ext cx="1642899" cy="157905"/>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Dikdörtgen 40">
            <a:extLst>
              <a:ext uri="{FF2B5EF4-FFF2-40B4-BE49-F238E27FC236}">
                <a16:creationId xmlns:a16="http://schemas.microsoft.com/office/drawing/2014/main" id="{DC09AB59-2FE2-4C90-8565-44057479D267}"/>
              </a:ext>
            </a:extLst>
          </p:cNvPr>
          <p:cNvSpPr/>
          <p:nvPr/>
        </p:nvSpPr>
        <p:spPr>
          <a:xfrm>
            <a:off x="8858295" y="3895734"/>
            <a:ext cx="105169" cy="105169"/>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Serbest Form: Şekil 41">
            <a:extLst>
              <a:ext uri="{FF2B5EF4-FFF2-40B4-BE49-F238E27FC236}">
                <a16:creationId xmlns:a16="http://schemas.microsoft.com/office/drawing/2014/main" id="{7E56D688-4A13-45D0-8CC2-2ECA4FC229B7}"/>
              </a:ext>
            </a:extLst>
          </p:cNvPr>
          <p:cNvSpPr/>
          <p:nvPr/>
        </p:nvSpPr>
        <p:spPr>
          <a:xfrm>
            <a:off x="8858295" y="3563198"/>
            <a:ext cx="1773573" cy="302555"/>
          </a:xfrm>
          <a:custGeom>
            <a:avLst/>
            <a:gdLst>
              <a:gd name="connsiteX0" fmla="*/ 0 w 1773573"/>
              <a:gd name="connsiteY0" fmla="*/ 0 h 302555"/>
              <a:gd name="connsiteX1" fmla="*/ 1773573 w 1773573"/>
              <a:gd name="connsiteY1" fmla="*/ 0 h 302555"/>
              <a:gd name="connsiteX2" fmla="*/ 1773573 w 1773573"/>
              <a:gd name="connsiteY2" fmla="*/ 302555 h 302555"/>
              <a:gd name="connsiteX3" fmla="*/ 0 w 1773573"/>
              <a:gd name="connsiteY3" fmla="*/ 302555 h 302555"/>
              <a:gd name="connsiteX4" fmla="*/ 0 w 1773573"/>
              <a:gd name="connsiteY4" fmla="*/ 0 h 302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573" h="302555">
                <a:moveTo>
                  <a:pt x="0" y="0"/>
                </a:moveTo>
                <a:lnTo>
                  <a:pt x="1773573" y="0"/>
                </a:lnTo>
                <a:lnTo>
                  <a:pt x="1773573" y="302555"/>
                </a:lnTo>
                <a:lnTo>
                  <a:pt x="0" y="3025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tr-TR" sz="1400" kern="1200" dirty="0">
                <a:latin typeface="Myriad Pro" panose="020B0503030403020204" pitchFamily="34" charset="0"/>
              </a:rPr>
              <a:t>Sorumlu Birimler</a:t>
            </a:r>
          </a:p>
        </p:txBody>
      </p:sp>
      <p:sp>
        <p:nvSpPr>
          <p:cNvPr id="43" name="Dikdörtgen 42">
            <a:extLst>
              <a:ext uri="{FF2B5EF4-FFF2-40B4-BE49-F238E27FC236}">
                <a16:creationId xmlns:a16="http://schemas.microsoft.com/office/drawing/2014/main" id="{2A1E7DCD-7EAF-462A-B06F-911C12A2A27B}"/>
              </a:ext>
            </a:extLst>
          </p:cNvPr>
          <p:cNvSpPr/>
          <p:nvPr/>
        </p:nvSpPr>
        <p:spPr>
          <a:xfrm>
            <a:off x="8859528" y="4164247"/>
            <a:ext cx="105166" cy="10516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4" name="Serbest Form: Şekil 43">
            <a:extLst>
              <a:ext uri="{FF2B5EF4-FFF2-40B4-BE49-F238E27FC236}">
                <a16:creationId xmlns:a16="http://schemas.microsoft.com/office/drawing/2014/main" id="{F26F0D73-AD81-47F8-8D02-420D918C3A27}"/>
              </a:ext>
            </a:extLst>
          </p:cNvPr>
          <p:cNvSpPr/>
          <p:nvPr/>
        </p:nvSpPr>
        <p:spPr>
          <a:xfrm>
            <a:off x="8959739" y="4094259"/>
            <a:ext cx="1331372" cy="245143"/>
          </a:xfrm>
          <a:custGeom>
            <a:avLst/>
            <a:gdLst>
              <a:gd name="connsiteX0" fmla="*/ 0 w 1331372"/>
              <a:gd name="connsiteY0" fmla="*/ 0 h 245143"/>
              <a:gd name="connsiteX1" fmla="*/ 1331372 w 1331372"/>
              <a:gd name="connsiteY1" fmla="*/ 0 h 245143"/>
              <a:gd name="connsiteX2" fmla="*/ 1331372 w 1331372"/>
              <a:gd name="connsiteY2" fmla="*/ 245143 h 245143"/>
              <a:gd name="connsiteX3" fmla="*/ 0 w 1331372"/>
              <a:gd name="connsiteY3" fmla="*/ 245143 h 245143"/>
              <a:gd name="connsiteX4" fmla="*/ 0 w 1331372"/>
              <a:gd name="connsiteY4" fmla="*/ 0 h 24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372" h="245143">
                <a:moveTo>
                  <a:pt x="0" y="0"/>
                </a:moveTo>
                <a:lnTo>
                  <a:pt x="1331372" y="0"/>
                </a:lnTo>
                <a:lnTo>
                  <a:pt x="1331372" y="245143"/>
                </a:lnTo>
                <a:lnTo>
                  <a:pt x="0" y="2451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tr-TR" sz="900" kern="1200" dirty="0">
                <a:latin typeface="Myriad Pro" panose="020B0503030403020204" pitchFamily="34" charset="0"/>
              </a:rPr>
              <a:t>Merkez Birimler</a:t>
            </a:r>
          </a:p>
        </p:txBody>
      </p:sp>
      <p:sp>
        <p:nvSpPr>
          <p:cNvPr id="47" name="Dikdörtgen: Kesik Çapraz Köşeler 46">
            <a:extLst>
              <a:ext uri="{FF2B5EF4-FFF2-40B4-BE49-F238E27FC236}">
                <a16:creationId xmlns:a16="http://schemas.microsoft.com/office/drawing/2014/main" id="{DD4FB8E5-844B-42C4-B22E-422A036057F8}"/>
              </a:ext>
            </a:extLst>
          </p:cNvPr>
          <p:cNvSpPr/>
          <p:nvPr/>
        </p:nvSpPr>
        <p:spPr>
          <a:xfrm>
            <a:off x="9977608" y="4564869"/>
            <a:ext cx="1773573" cy="829221"/>
          </a:xfrm>
          <a:prstGeom prst="snip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t>İş Akış Şemaları</a:t>
            </a:r>
            <a:endParaRPr lang="tr-TR" sz="1600" b="1" kern="0" dirty="0">
              <a:solidFill>
                <a:sysClr val="windowText" lastClr="000000"/>
              </a:solidFill>
              <a:cs typeface="Times New Roman" panose="02020603050405020304" pitchFamily="18" charset="0"/>
            </a:endParaRPr>
          </a:p>
        </p:txBody>
      </p:sp>
      <p:sp>
        <p:nvSpPr>
          <p:cNvPr id="48" name="Dikdörtgen 47">
            <a:extLst>
              <a:ext uri="{FF2B5EF4-FFF2-40B4-BE49-F238E27FC236}">
                <a16:creationId xmlns:a16="http://schemas.microsoft.com/office/drawing/2014/main" id="{0D3E8C78-493A-4166-A395-C565A909F83A}"/>
              </a:ext>
            </a:extLst>
          </p:cNvPr>
          <p:cNvSpPr/>
          <p:nvPr/>
        </p:nvSpPr>
        <p:spPr>
          <a:xfrm>
            <a:off x="8859528" y="4407340"/>
            <a:ext cx="105166" cy="10516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Serbest Form: Şekil 48">
            <a:extLst>
              <a:ext uri="{FF2B5EF4-FFF2-40B4-BE49-F238E27FC236}">
                <a16:creationId xmlns:a16="http://schemas.microsoft.com/office/drawing/2014/main" id="{24CF4A26-419D-403D-9B5A-56178FB63267}"/>
              </a:ext>
            </a:extLst>
          </p:cNvPr>
          <p:cNvSpPr/>
          <p:nvPr/>
        </p:nvSpPr>
        <p:spPr>
          <a:xfrm>
            <a:off x="8959739" y="4337352"/>
            <a:ext cx="1331372" cy="245143"/>
          </a:xfrm>
          <a:custGeom>
            <a:avLst/>
            <a:gdLst>
              <a:gd name="connsiteX0" fmla="*/ 0 w 1331372"/>
              <a:gd name="connsiteY0" fmla="*/ 0 h 245143"/>
              <a:gd name="connsiteX1" fmla="*/ 1331372 w 1331372"/>
              <a:gd name="connsiteY1" fmla="*/ 0 h 245143"/>
              <a:gd name="connsiteX2" fmla="*/ 1331372 w 1331372"/>
              <a:gd name="connsiteY2" fmla="*/ 245143 h 245143"/>
              <a:gd name="connsiteX3" fmla="*/ 0 w 1331372"/>
              <a:gd name="connsiteY3" fmla="*/ 245143 h 245143"/>
              <a:gd name="connsiteX4" fmla="*/ 0 w 1331372"/>
              <a:gd name="connsiteY4" fmla="*/ 0 h 24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372" h="245143">
                <a:moveTo>
                  <a:pt x="0" y="0"/>
                </a:moveTo>
                <a:lnTo>
                  <a:pt x="1331372" y="0"/>
                </a:lnTo>
                <a:lnTo>
                  <a:pt x="1331372" y="245143"/>
                </a:lnTo>
                <a:lnTo>
                  <a:pt x="0" y="2451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tr-TR" sz="900" kern="1200" dirty="0">
                <a:latin typeface="Myriad Pro" panose="020B0503030403020204" pitchFamily="34" charset="0"/>
              </a:rPr>
              <a:t>İl Sağlık Müdürlükleri</a:t>
            </a:r>
          </a:p>
        </p:txBody>
      </p:sp>
    </p:spTree>
    <p:extLst>
      <p:ext uri="{BB962C8B-B14F-4D97-AF65-F5344CB8AC3E}">
        <p14:creationId xmlns:p14="http://schemas.microsoft.com/office/powerpoint/2010/main" val="323249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04373"/>
            <a:ext cx="9786696" cy="309230"/>
          </a:xfrm>
        </p:spPr>
        <p:txBody>
          <a:bodyPr/>
          <a:lstStyle/>
          <a:p>
            <a:r>
              <a:rPr lang="tr-TR" sz="2000" dirty="0">
                <a:latin typeface="Myriad Pro" panose="020B0503030403020204" pitchFamily="34" charset="0"/>
              </a:rPr>
              <a:t>İş Akış Şemalarının Oluşturulması</a:t>
            </a:r>
            <a:endParaRPr lang="tr-TR" sz="2000" dirty="0"/>
          </a:p>
        </p:txBody>
      </p:sp>
      <p:sp>
        <p:nvSpPr>
          <p:cNvPr id="4" name="Dikdörtgen 3">
            <a:extLst>
              <a:ext uri="{FF2B5EF4-FFF2-40B4-BE49-F238E27FC236}">
                <a16:creationId xmlns:a16="http://schemas.microsoft.com/office/drawing/2014/main" id="{2E61A5A0-A85C-4D14-BCE2-9372655CDE22}"/>
              </a:ext>
            </a:extLst>
          </p:cNvPr>
          <p:cNvSpPr/>
          <p:nvPr/>
        </p:nvSpPr>
        <p:spPr>
          <a:xfrm>
            <a:off x="1202652" y="1396915"/>
            <a:ext cx="9786696" cy="871713"/>
          </a:xfrm>
          <a:prstGeom prst="rect">
            <a:avLst/>
          </a:prstGeom>
        </p:spPr>
        <p:txBody>
          <a:bodyPr wrap="square">
            <a:spAutoFit/>
          </a:bodyPr>
          <a:lstStyle/>
          <a:p>
            <a:pPr algn="just">
              <a:lnSpc>
                <a:spcPct val="150000"/>
              </a:lnSpc>
            </a:pPr>
            <a:r>
              <a:rPr lang="tr-TR" dirty="0">
                <a:cs typeface="Times New Roman" panose="02020603050405020304" pitchFamily="18" charset="0"/>
              </a:rPr>
              <a:t>Bir süreç içinde yer alan iş ve işlemlere yönelik gerçekleştirilen faaliyetlerin mantıksal sırasıyla; uygun uluslararası geçerli semboller, oklar ve açıklamalar kullanılarak ifade edildiği çizelgelerdir. </a:t>
            </a:r>
          </a:p>
        </p:txBody>
      </p:sp>
      <p:sp>
        <p:nvSpPr>
          <p:cNvPr id="6" name="Dikdörtgen 5">
            <a:extLst>
              <a:ext uri="{FF2B5EF4-FFF2-40B4-BE49-F238E27FC236}">
                <a16:creationId xmlns:a16="http://schemas.microsoft.com/office/drawing/2014/main" id="{690785FB-DE0D-4631-9EAF-F56DC2ADDB51}"/>
              </a:ext>
            </a:extLst>
          </p:cNvPr>
          <p:cNvSpPr/>
          <p:nvPr/>
        </p:nvSpPr>
        <p:spPr>
          <a:xfrm>
            <a:off x="1202652" y="3429000"/>
            <a:ext cx="6096000" cy="1287212"/>
          </a:xfrm>
          <a:prstGeom prst="rect">
            <a:avLst/>
          </a:prstGeom>
        </p:spPr>
        <p:txBody>
          <a:bodyPr>
            <a:spAutoFit/>
          </a:bodyPr>
          <a:lstStyle/>
          <a:p>
            <a:pPr algn="just">
              <a:lnSpc>
                <a:spcPct val="150000"/>
              </a:lnSpc>
            </a:pPr>
            <a:r>
              <a:rPr lang="tr-TR" dirty="0">
                <a:cs typeface="Times New Roman" panose="02020603050405020304" pitchFamily="18" charset="0"/>
              </a:rPr>
              <a:t>İş akışında her bir faaliyetten sorumlu personelin belirlenmesi ve belirlenen faaliyet için varsa gerekli evrakın belirtilmesi gerekir.</a:t>
            </a:r>
          </a:p>
        </p:txBody>
      </p:sp>
      <p:pic>
        <p:nvPicPr>
          <p:cNvPr id="7" name="Resim 6">
            <a:extLst>
              <a:ext uri="{FF2B5EF4-FFF2-40B4-BE49-F238E27FC236}">
                <a16:creationId xmlns:a16="http://schemas.microsoft.com/office/drawing/2014/main" id="{6BF60E02-A59E-4C26-B33A-444B8C4FAFBD}"/>
              </a:ext>
            </a:extLst>
          </p:cNvPr>
          <p:cNvPicPr>
            <a:picLocks noChangeAspect="1"/>
          </p:cNvPicPr>
          <p:nvPr/>
        </p:nvPicPr>
        <p:blipFill>
          <a:blip r:embed="rId3"/>
          <a:stretch>
            <a:fillRect/>
          </a:stretch>
        </p:blipFill>
        <p:spPr>
          <a:xfrm>
            <a:off x="7298653" y="3429000"/>
            <a:ext cx="3780680" cy="1979148"/>
          </a:xfrm>
          <a:prstGeom prst="rect">
            <a:avLst/>
          </a:prstGeom>
        </p:spPr>
      </p:pic>
    </p:spTree>
    <p:extLst>
      <p:ext uri="{BB962C8B-B14F-4D97-AF65-F5344CB8AC3E}">
        <p14:creationId xmlns:p14="http://schemas.microsoft.com/office/powerpoint/2010/main" val="33945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Özel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ŞehirHastaneleriSunu_R2.potx" id="{727406B5-28E1-4100-9254-1BBA9DF4DB10}" vid="{074677B7-0B57-43F9-8265-2AF153C7591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531DB61A35F6CD46B2A9CB1E0125EB9E" ma:contentTypeVersion="1" ma:contentTypeDescription="Yeni belge oluşturun." ma:contentTypeScope="" ma:versionID="58d1ec36a7a72bd1954e1e448aa54405">
  <xsd:schema xmlns:xsd="http://www.w3.org/2001/XMLSchema" xmlns:xs="http://www.w3.org/2001/XMLSchema" xmlns:p="http://schemas.microsoft.com/office/2006/metadata/properties" xmlns:ns2="9c6d2fee-6584-45c2-9ea3-7ef256f35574" targetNamespace="http://schemas.microsoft.com/office/2006/metadata/properties" ma:root="true" ma:fieldsID="17c74639cf5456367f0fa883482200e7" ns2:_="">
    <xsd:import namespace="9c6d2fee-6584-45c2-9ea3-7ef256f3557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d2fee-6584-45c2-9ea3-7ef256f35574"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DD5F03-5C8D-406B-B5B7-9E3C9BEE4B53}">
  <ds:schemaRefs>
    <ds:schemaRef ds:uri="http://schemas.microsoft.com/sharepoint/v3/contenttype/forms"/>
  </ds:schemaRefs>
</ds:datastoreItem>
</file>

<file path=customXml/itemProps2.xml><?xml version="1.0" encoding="utf-8"?>
<ds:datastoreItem xmlns:ds="http://schemas.openxmlformats.org/officeDocument/2006/customXml" ds:itemID="{C3BDAC3A-CB63-4BED-A596-E3C5ECD242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d2fee-6584-45c2-9ea3-7ef256f355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ACCD0F-EEC0-4831-9F04-AD95A16B564A}">
  <ds:schemaRefs>
    <ds:schemaRef ds:uri="http://schemas.microsoft.com/office/2006/metadata/properties"/>
    <ds:schemaRef ds:uri="http://schemas.microsoft.com/office/2006/documentManagement/types"/>
    <ds:schemaRef ds:uri="http://purl.org/dc/dcmitype/"/>
    <ds:schemaRef ds:uri="http://purl.org/dc/terms/"/>
    <ds:schemaRef ds:uri="9c6d2fee-6584-45c2-9ea3-7ef256f35574"/>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34452</TotalTime>
  <Words>1861</Words>
  <Application>Microsoft Office PowerPoint</Application>
  <PresentationFormat>Geniş ekran</PresentationFormat>
  <Paragraphs>225</Paragraphs>
  <Slides>22</Slides>
  <Notes>21</Notes>
  <HiddenSlides>0</HiddenSlides>
  <MMClips>0</MMClips>
  <ScaleCrop>false</ScaleCrop>
  <HeadingPairs>
    <vt:vector size="8" baseType="variant">
      <vt:variant>
        <vt:lpstr>Kullanılan Yazı Tipleri</vt:lpstr>
      </vt:variant>
      <vt:variant>
        <vt:i4>9</vt:i4>
      </vt:variant>
      <vt:variant>
        <vt:lpstr>Tema</vt:lpstr>
      </vt:variant>
      <vt:variant>
        <vt:i4>1</vt:i4>
      </vt:variant>
      <vt:variant>
        <vt:lpstr>Eklenmiş OLE Hizmet Programları</vt:lpstr>
      </vt:variant>
      <vt:variant>
        <vt:i4>1</vt:i4>
      </vt:variant>
      <vt:variant>
        <vt:lpstr>Slayt Başlıkları</vt:lpstr>
      </vt:variant>
      <vt:variant>
        <vt:i4>22</vt:i4>
      </vt:variant>
    </vt:vector>
  </HeadingPairs>
  <TitlesOfParts>
    <vt:vector size="33" baseType="lpstr">
      <vt:lpstr>Arial</vt:lpstr>
      <vt:lpstr>Arial Black</vt:lpstr>
      <vt:lpstr>Arial Narrow</vt:lpstr>
      <vt:lpstr>Calibri</vt:lpstr>
      <vt:lpstr>Helvetica Neue</vt:lpstr>
      <vt:lpstr>Myriad Pro</vt:lpstr>
      <vt:lpstr>Segoe UI</vt:lpstr>
      <vt:lpstr>Times New Roman</vt:lpstr>
      <vt:lpstr>Wingdings</vt:lpstr>
      <vt:lpstr>1_Office Teması</vt:lpstr>
      <vt:lpstr>Bit Eşlem Resmi</vt:lpstr>
      <vt:lpstr>PowerPoint Sunusu</vt:lpstr>
      <vt:lpstr>Sunum  Planı</vt:lpstr>
      <vt:lpstr>FORMLAR ARASI  İLİŞKİLER</vt:lpstr>
      <vt:lpstr>Görev Dağılım Formu</vt:lpstr>
      <vt:lpstr>Görev Dağılım Formu</vt:lpstr>
      <vt:lpstr>Görev Dağılım Formu</vt:lpstr>
      <vt:lpstr>Görev Dağılım Formu – Sıkça Karşılaşılan Hatalar</vt:lpstr>
      <vt:lpstr>İş Akış Şemalarının Oluşturulması</vt:lpstr>
      <vt:lpstr>İş Akış Şemalarının Oluşturulması</vt:lpstr>
      <vt:lpstr>İş Akış Şemalarının Oluşturulması</vt:lpstr>
      <vt:lpstr>PowerPoint Sunusu</vt:lpstr>
      <vt:lpstr>İş Akış Şemalarının Oluşturulması</vt:lpstr>
      <vt:lpstr>İş Akış Şemalarının Oluşturulması</vt:lpstr>
      <vt:lpstr>İş Akış Şemalarının Oluşturulması</vt:lpstr>
      <vt:lpstr>İş Akış Şemalarının Oluşturulması</vt:lpstr>
      <vt:lpstr>İş Akış Şemalarının Oluşturulması</vt:lpstr>
      <vt:lpstr>İş Akış Şemalarının Oluşturulması – Sıkça Karşılaşılan Hatalar</vt:lpstr>
      <vt:lpstr>Sorumluluk Matrisi Formu</vt:lpstr>
      <vt:lpstr>Sorumluluk Matrisi Formu</vt:lpstr>
      <vt:lpstr>Sorumluluk Matrisi Formu (İsimli/İsimsiz)</vt:lpstr>
      <vt:lpstr>Sorumluluk Matrisi Formu – Sıkça Karşılaşılan Hatalar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Uyumlaştırma Birimi</dc:creator>
  <cp:keywords>Kamu   hastaneleri yeni şablon</cp:keywords>
  <cp:lastModifiedBy>GÜLGÜN EĞRİÇAYIR</cp:lastModifiedBy>
  <cp:revision>1975</cp:revision>
  <cp:lastPrinted>2020-08-20T13:11:24Z</cp:lastPrinted>
  <dcterms:created xsi:type="dcterms:W3CDTF">2019-02-27T04:54:01Z</dcterms:created>
  <dcterms:modified xsi:type="dcterms:W3CDTF">2024-04-29T07:41:17Z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0x010100531DB61A35F6CD46B2A9CB1E0125EB9E</vt:lpwstr>
  </property>
</Properties>
</file>