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0"/>
  </p:notesMasterIdLst>
  <p:sldIdLst>
    <p:sldId id="1093" r:id="rId2"/>
    <p:sldId id="1092" r:id="rId3"/>
    <p:sldId id="1006" r:id="rId4"/>
    <p:sldId id="1009" r:id="rId5"/>
    <p:sldId id="1013" r:id="rId6"/>
    <p:sldId id="1017" r:id="rId7"/>
    <p:sldId id="1020" r:id="rId8"/>
    <p:sldId id="1021" r:id="rId9"/>
    <p:sldId id="1022" r:id="rId10"/>
    <p:sldId id="1029" r:id="rId11"/>
    <p:sldId id="1030" r:id="rId12"/>
    <p:sldId id="1033" r:id="rId13"/>
    <p:sldId id="1036" r:id="rId14"/>
    <p:sldId id="1037" r:id="rId15"/>
    <p:sldId id="1038" r:id="rId16"/>
    <p:sldId id="1039" r:id="rId17"/>
    <p:sldId id="1041" r:id="rId18"/>
    <p:sldId id="1042" r:id="rId19"/>
    <p:sldId id="1045" r:id="rId20"/>
    <p:sldId id="1047" r:id="rId21"/>
    <p:sldId id="1048" r:id="rId22"/>
    <p:sldId id="1050" r:id="rId23"/>
    <p:sldId id="1052" r:id="rId24"/>
    <p:sldId id="1053" r:id="rId25"/>
    <p:sldId id="1054" r:id="rId26"/>
    <p:sldId id="1059" r:id="rId27"/>
    <p:sldId id="1060" r:id="rId28"/>
    <p:sldId id="1061" r:id="rId29"/>
    <p:sldId id="1062" r:id="rId30"/>
    <p:sldId id="1063" r:id="rId31"/>
    <p:sldId id="1064" r:id="rId32"/>
    <p:sldId id="1067" r:id="rId33"/>
    <p:sldId id="1069" r:id="rId34"/>
    <p:sldId id="1071" r:id="rId35"/>
    <p:sldId id="1072" r:id="rId36"/>
    <p:sldId id="1073" r:id="rId37"/>
    <p:sldId id="1074" r:id="rId38"/>
    <p:sldId id="1075" r:id="rId39"/>
    <p:sldId id="1077" r:id="rId40"/>
    <p:sldId id="1080" r:id="rId41"/>
    <p:sldId id="1081" r:id="rId42"/>
    <p:sldId id="1083" r:id="rId43"/>
    <p:sldId id="1085" r:id="rId44"/>
    <p:sldId id="1086" r:id="rId45"/>
    <p:sldId id="1087" r:id="rId46"/>
    <p:sldId id="1088" r:id="rId47"/>
    <p:sldId id="1089" r:id="rId48"/>
    <p:sldId id="1091"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3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5411" autoAdjust="0"/>
  </p:normalViewPr>
  <p:slideViewPr>
    <p:cSldViewPr snapToGrid="0" snapToObjects="1">
      <p:cViewPr varScale="1">
        <p:scale>
          <a:sx n="77" d="100"/>
          <a:sy n="77" d="100"/>
        </p:scale>
        <p:origin x="114" y="93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67F23-4FC7-4D3E-A87D-D33E97606641}" type="doc">
      <dgm:prSet loTypeId="urn:microsoft.com/office/officeart/2005/8/layout/vList5" loCatId="list" qsTypeId="urn:microsoft.com/office/officeart/2005/8/quickstyle/simple1" qsCatId="simple" csTypeId="urn:microsoft.com/office/officeart/2005/8/colors/accent1_3" csCatId="accent1" phldr="1"/>
      <dgm:spPr/>
      <dgm:t>
        <a:bodyPr/>
        <a:lstStyle/>
        <a:p>
          <a:endParaRPr lang="tr-TR"/>
        </a:p>
      </dgm:t>
    </dgm:pt>
    <dgm:pt modelId="{869CCB1E-4C46-42E5-BF50-BDE10370D9C9}">
      <dgm:prSet custT="1"/>
      <dgm:spPr>
        <a:solidFill>
          <a:srgbClr val="C00000"/>
        </a:solidFill>
      </dgm:spPr>
      <dgm:t>
        <a:bodyPr/>
        <a:lstStyle/>
        <a:p>
          <a:pPr algn="ctr" rtl="0"/>
          <a:r>
            <a:rPr lang="tr-TR" sz="2200" dirty="0">
              <a:latin typeface="Times New Roman" panose="02020603050405020304" pitchFamily="18" charset="0"/>
              <a:cs typeface="Times New Roman" panose="02020603050405020304" pitchFamily="18" charset="0"/>
            </a:rPr>
            <a:t>Kamu Hukukuna </a:t>
          </a:r>
        </a:p>
        <a:p>
          <a:pPr algn="ctr" rtl="0"/>
          <a:r>
            <a:rPr lang="tr-TR" sz="2200" dirty="0">
              <a:latin typeface="Times New Roman" panose="02020603050405020304" pitchFamily="18" charset="0"/>
              <a:cs typeface="Times New Roman" panose="02020603050405020304" pitchFamily="18" charset="0"/>
            </a:rPr>
            <a:t>      Tabi Olan	</a:t>
          </a:r>
        </a:p>
      </dgm:t>
    </dgm:pt>
    <dgm:pt modelId="{BB4DA126-0884-409A-8BC0-9ACFCA627DA8}" type="parTrans" cxnId="{F5A0A560-E738-4356-88B8-D227C3123D4A}">
      <dgm:prSet/>
      <dgm:spPr/>
      <dgm:t>
        <a:bodyPr/>
        <a:lstStyle/>
        <a:p>
          <a:endParaRPr lang="tr-TR" sz="2400">
            <a:latin typeface="Cambria" panose="02040503050406030204" pitchFamily="18" charset="0"/>
          </a:endParaRPr>
        </a:p>
      </dgm:t>
    </dgm:pt>
    <dgm:pt modelId="{7F23BBBB-2735-4078-B28D-F81A79123529}" type="sibTrans" cxnId="{F5A0A560-E738-4356-88B8-D227C3123D4A}">
      <dgm:prSet/>
      <dgm:spPr/>
      <dgm:t>
        <a:bodyPr/>
        <a:lstStyle/>
        <a:p>
          <a:endParaRPr lang="tr-TR" sz="2400">
            <a:latin typeface="Cambria" panose="02040503050406030204" pitchFamily="18" charset="0"/>
          </a:endParaRPr>
        </a:p>
      </dgm:t>
    </dgm:pt>
    <dgm:pt modelId="{F448D023-2EE7-4A81-8CD4-A7CEE3377BF0}">
      <dgm:prSet custT="1"/>
      <dgm:spPr>
        <a:solidFill>
          <a:schemeClr val="bg2">
            <a:lumMod val="25000"/>
          </a:schemeClr>
        </a:solidFill>
      </dgm:spPr>
      <dgm:t>
        <a:bodyPr/>
        <a:lstStyle/>
        <a:p>
          <a:pPr rtl="0"/>
          <a:r>
            <a:rPr lang="tr-TR" sz="2200" dirty="0">
              <a:latin typeface="Times New Roman" panose="02020603050405020304" pitchFamily="18" charset="0"/>
              <a:cs typeface="Times New Roman" panose="02020603050405020304" pitchFamily="18" charset="0"/>
            </a:rPr>
            <a:t>Kamunun Denetimi Altında</a:t>
          </a:r>
        </a:p>
      </dgm:t>
    </dgm:pt>
    <dgm:pt modelId="{FD16EB67-3103-4BCF-A5C9-5D9340F02ADF}" type="parTrans" cxnId="{BB2967DD-F1D9-4677-B14A-93852F8AF379}">
      <dgm:prSet/>
      <dgm:spPr/>
      <dgm:t>
        <a:bodyPr/>
        <a:lstStyle/>
        <a:p>
          <a:endParaRPr lang="tr-TR" sz="2400">
            <a:latin typeface="Cambria" panose="02040503050406030204" pitchFamily="18" charset="0"/>
          </a:endParaRPr>
        </a:p>
      </dgm:t>
    </dgm:pt>
    <dgm:pt modelId="{8336E277-005B-4BD9-AEBE-D2BDD29EF2E3}" type="sibTrans" cxnId="{BB2967DD-F1D9-4677-B14A-93852F8AF379}">
      <dgm:prSet/>
      <dgm:spPr/>
      <dgm:t>
        <a:bodyPr/>
        <a:lstStyle/>
        <a:p>
          <a:endParaRPr lang="tr-TR" sz="2400">
            <a:latin typeface="Cambria" panose="02040503050406030204" pitchFamily="18" charset="0"/>
          </a:endParaRPr>
        </a:p>
      </dgm:t>
    </dgm:pt>
    <dgm:pt modelId="{B7823ED0-54E2-44FB-A226-5D39D8E8FDA6}">
      <dgm:prSet custT="1"/>
      <dgm:spPr>
        <a:solidFill>
          <a:schemeClr val="bg1">
            <a:lumMod val="50000"/>
          </a:schemeClr>
        </a:solidFill>
      </dgm:spPr>
      <dgm:t>
        <a:bodyPr/>
        <a:lstStyle/>
        <a:p>
          <a:pPr algn="ctr" rtl="0"/>
          <a:r>
            <a:rPr lang="tr-TR" sz="2200" dirty="0">
              <a:latin typeface="Times New Roman" panose="02020603050405020304" pitchFamily="18" charset="0"/>
              <a:cs typeface="Times New Roman" panose="02020603050405020304" pitchFamily="18" charset="0"/>
            </a:rPr>
            <a:t>Kamu Kaynağını </a:t>
          </a:r>
        </a:p>
        <a:p>
          <a:pPr algn="ctr" rtl="0"/>
          <a:r>
            <a:rPr lang="tr-TR" sz="2200" dirty="0">
              <a:latin typeface="Times New Roman" panose="02020603050405020304" pitchFamily="18" charset="0"/>
              <a:cs typeface="Times New Roman" panose="02020603050405020304" pitchFamily="18" charset="0"/>
            </a:rPr>
            <a:t>       Kullanan 	</a:t>
          </a:r>
        </a:p>
      </dgm:t>
    </dgm:pt>
    <dgm:pt modelId="{73EF68D9-5FB4-4900-B45D-CC184AE21C94}" type="parTrans" cxnId="{2A8C050F-35D2-4220-B0D0-5F0775CC7DB3}">
      <dgm:prSet/>
      <dgm:spPr/>
      <dgm:t>
        <a:bodyPr/>
        <a:lstStyle/>
        <a:p>
          <a:endParaRPr lang="tr-TR" sz="2400">
            <a:latin typeface="Cambria" panose="02040503050406030204" pitchFamily="18" charset="0"/>
          </a:endParaRPr>
        </a:p>
      </dgm:t>
    </dgm:pt>
    <dgm:pt modelId="{4E384670-0A8A-480D-9336-96520A5E6C06}" type="sibTrans" cxnId="{2A8C050F-35D2-4220-B0D0-5F0775CC7DB3}">
      <dgm:prSet/>
      <dgm:spPr/>
      <dgm:t>
        <a:bodyPr/>
        <a:lstStyle/>
        <a:p>
          <a:endParaRPr lang="tr-TR" sz="2400">
            <a:latin typeface="Cambria" panose="02040503050406030204" pitchFamily="18" charset="0"/>
          </a:endParaRPr>
        </a:p>
      </dgm:t>
    </dgm:pt>
    <dgm:pt modelId="{102D85BA-20E4-44C8-9C35-5BA1184DF9BA}" type="pres">
      <dgm:prSet presAssocID="{2E467F23-4FC7-4D3E-A87D-D33E97606641}" presName="Name0" presStyleCnt="0">
        <dgm:presLayoutVars>
          <dgm:dir/>
          <dgm:animLvl val="lvl"/>
          <dgm:resizeHandles val="exact"/>
        </dgm:presLayoutVars>
      </dgm:prSet>
      <dgm:spPr/>
      <dgm:t>
        <a:bodyPr/>
        <a:lstStyle/>
        <a:p>
          <a:endParaRPr lang="tr-TR"/>
        </a:p>
      </dgm:t>
    </dgm:pt>
    <dgm:pt modelId="{8620FF16-2E61-48B1-AF9F-88865C1BABEB}" type="pres">
      <dgm:prSet presAssocID="{869CCB1E-4C46-42E5-BF50-BDE10370D9C9}" presName="linNode" presStyleCnt="0"/>
      <dgm:spPr/>
    </dgm:pt>
    <dgm:pt modelId="{FA6610DD-8E7D-4208-926D-11F2F8C00314}" type="pres">
      <dgm:prSet presAssocID="{869CCB1E-4C46-42E5-BF50-BDE10370D9C9}" presName="parentText" presStyleLbl="node1" presStyleIdx="0" presStyleCnt="3" custScaleX="277778" custLinFactNeighborX="-136" custLinFactNeighborY="-6839">
        <dgm:presLayoutVars>
          <dgm:chMax val="1"/>
          <dgm:bulletEnabled val="1"/>
        </dgm:presLayoutVars>
      </dgm:prSet>
      <dgm:spPr/>
      <dgm:t>
        <a:bodyPr/>
        <a:lstStyle/>
        <a:p>
          <a:endParaRPr lang="tr-TR"/>
        </a:p>
      </dgm:t>
    </dgm:pt>
    <dgm:pt modelId="{5E6F0223-7A04-453E-BF24-13C87E2657D8}" type="pres">
      <dgm:prSet presAssocID="{7F23BBBB-2735-4078-B28D-F81A79123529}" presName="sp" presStyleCnt="0"/>
      <dgm:spPr/>
    </dgm:pt>
    <dgm:pt modelId="{A175B786-71AF-4A74-8BBD-C34914541138}" type="pres">
      <dgm:prSet presAssocID="{F448D023-2EE7-4A81-8CD4-A7CEE3377BF0}" presName="linNode" presStyleCnt="0"/>
      <dgm:spPr/>
    </dgm:pt>
    <dgm:pt modelId="{57BB49B2-919A-4DC3-AAB2-68267A45E459}" type="pres">
      <dgm:prSet presAssocID="{F448D023-2EE7-4A81-8CD4-A7CEE3377BF0}" presName="parentText" presStyleLbl="node1" presStyleIdx="1" presStyleCnt="3" custScaleX="277778">
        <dgm:presLayoutVars>
          <dgm:chMax val="1"/>
          <dgm:bulletEnabled val="1"/>
        </dgm:presLayoutVars>
      </dgm:prSet>
      <dgm:spPr/>
      <dgm:t>
        <a:bodyPr/>
        <a:lstStyle/>
        <a:p>
          <a:endParaRPr lang="tr-TR"/>
        </a:p>
      </dgm:t>
    </dgm:pt>
    <dgm:pt modelId="{59A291B9-39E5-4B8E-9EF5-79732768A8B9}" type="pres">
      <dgm:prSet presAssocID="{8336E277-005B-4BD9-AEBE-D2BDD29EF2E3}" presName="sp" presStyleCnt="0"/>
      <dgm:spPr/>
    </dgm:pt>
    <dgm:pt modelId="{7E638741-9C7F-474F-A352-9B9B64BC969D}" type="pres">
      <dgm:prSet presAssocID="{B7823ED0-54E2-44FB-A226-5D39D8E8FDA6}" presName="linNode" presStyleCnt="0"/>
      <dgm:spPr/>
    </dgm:pt>
    <dgm:pt modelId="{7BF4D33E-00C4-4D4B-8E76-0C41100024D0}" type="pres">
      <dgm:prSet presAssocID="{B7823ED0-54E2-44FB-A226-5D39D8E8FDA6}" presName="parentText" presStyleLbl="node1" presStyleIdx="2" presStyleCnt="3" custScaleX="277778" custLinFactNeighborX="91309" custLinFactNeighborY="5260">
        <dgm:presLayoutVars>
          <dgm:chMax val="1"/>
          <dgm:bulletEnabled val="1"/>
        </dgm:presLayoutVars>
      </dgm:prSet>
      <dgm:spPr/>
      <dgm:t>
        <a:bodyPr/>
        <a:lstStyle/>
        <a:p>
          <a:endParaRPr lang="tr-TR"/>
        </a:p>
      </dgm:t>
    </dgm:pt>
  </dgm:ptLst>
  <dgm:cxnLst>
    <dgm:cxn modelId="{BB2967DD-F1D9-4677-B14A-93852F8AF379}" srcId="{2E467F23-4FC7-4D3E-A87D-D33E97606641}" destId="{F448D023-2EE7-4A81-8CD4-A7CEE3377BF0}" srcOrd="1" destOrd="0" parTransId="{FD16EB67-3103-4BCF-A5C9-5D9340F02ADF}" sibTransId="{8336E277-005B-4BD9-AEBE-D2BDD29EF2E3}"/>
    <dgm:cxn modelId="{8CDC6D6F-3089-4DC6-B61F-7CFB6AAAF10C}" type="presOf" srcId="{F448D023-2EE7-4A81-8CD4-A7CEE3377BF0}" destId="{57BB49B2-919A-4DC3-AAB2-68267A45E459}" srcOrd="0" destOrd="0" presId="urn:microsoft.com/office/officeart/2005/8/layout/vList5"/>
    <dgm:cxn modelId="{2A8C050F-35D2-4220-B0D0-5F0775CC7DB3}" srcId="{2E467F23-4FC7-4D3E-A87D-D33E97606641}" destId="{B7823ED0-54E2-44FB-A226-5D39D8E8FDA6}" srcOrd="2" destOrd="0" parTransId="{73EF68D9-5FB4-4900-B45D-CC184AE21C94}" sibTransId="{4E384670-0A8A-480D-9336-96520A5E6C06}"/>
    <dgm:cxn modelId="{6D9077DB-EBE8-4512-8784-A4AD742FE86C}" type="presOf" srcId="{B7823ED0-54E2-44FB-A226-5D39D8E8FDA6}" destId="{7BF4D33E-00C4-4D4B-8E76-0C41100024D0}" srcOrd="0" destOrd="0" presId="urn:microsoft.com/office/officeart/2005/8/layout/vList5"/>
    <dgm:cxn modelId="{AB93D11A-C083-4DC6-9E16-CA22259FFF3B}" type="presOf" srcId="{2E467F23-4FC7-4D3E-A87D-D33E97606641}" destId="{102D85BA-20E4-44C8-9C35-5BA1184DF9BA}" srcOrd="0" destOrd="0" presId="urn:microsoft.com/office/officeart/2005/8/layout/vList5"/>
    <dgm:cxn modelId="{F5A0A560-E738-4356-88B8-D227C3123D4A}" srcId="{2E467F23-4FC7-4D3E-A87D-D33E97606641}" destId="{869CCB1E-4C46-42E5-BF50-BDE10370D9C9}" srcOrd="0" destOrd="0" parTransId="{BB4DA126-0884-409A-8BC0-9ACFCA627DA8}" sibTransId="{7F23BBBB-2735-4078-B28D-F81A79123529}"/>
    <dgm:cxn modelId="{9B751EF0-C0CE-42C1-BEAB-3C74B126EC90}" type="presOf" srcId="{869CCB1E-4C46-42E5-BF50-BDE10370D9C9}" destId="{FA6610DD-8E7D-4208-926D-11F2F8C00314}" srcOrd="0" destOrd="0" presId="urn:microsoft.com/office/officeart/2005/8/layout/vList5"/>
    <dgm:cxn modelId="{9B772784-AD32-4057-B5CB-F7B84CAC6D83}" type="presParOf" srcId="{102D85BA-20E4-44C8-9C35-5BA1184DF9BA}" destId="{8620FF16-2E61-48B1-AF9F-88865C1BABEB}" srcOrd="0" destOrd="0" presId="urn:microsoft.com/office/officeart/2005/8/layout/vList5"/>
    <dgm:cxn modelId="{4ADB3331-0325-425C-B289-C7CE63E77F57}" type="presParOf" srcId="{8620FF16-2E61-48B1-AF9F-88865C1BABEB}" destId="{FA6610DD-8E7D-4208-926D-11F2F8C00314}" srcOrd="0" destOrd="0" presId="urn:microsoft.com/office/officeart/2005/8/layout/vList5"/>
    <dgm:cxn modelId="{F48753C0-89AB-4176-82FE-D061C6630817}" type="presParOf" srcId="{102D85BA-20E4-44C8-9C35-5BA1184DF9BA}" destId="{5E6F0223-7A04-453E-BF24-13C87E2657D8}" srcOrd="1" destOrd="0" presId="urn:microsoft.com/office/officeart/2005/8/layout/vList5"/>
    <dgm:cxn modelId="{1AD76B82-EE14-4AE4-97DB-4569F9D66C8E}" type="presParOf" srcId="{102D85BA-20E4-44C8-9C35-5BA1184DF9BA}" destId="{A175B786-71AF-4A74-8BBD-C34914541138}" srcOrd="2" destOrd="0" presId="urn:microsoft.com/office/officeart/2005/8/layout/vList5"/>
    <dgm:cxn modelId="{1ADD4EAA-F0B4-4B1C-9C03-335625C3BBBE}" type="presParOf" srcId="{A175B786-71AF-4A74-8BBD-C34914541138}" destId="{57BB49B2-919A-4DC3-AAB2-68267A45E459}" srcOrd="0" destOrd="0" presId="urn:microsoft.com/office/officeart/2005/8/layout/vList5"/>
    <dgm:cxn modelId="{C104CD9E-8D69-4CA1-8A7E-5A38532CFB2F}" type="presParOf" srcId="{102D85BA-20E4-44C8-9C35-5BA1184DF9BA}" destId="{59A291B9-39E5-4B8E-9EF5-79732768A8B9}" srcOrd="3" destOrd="0" presId="urn:microsoft.com/office/officeart/2005/8/layout/vList5"/>
    <dgm:cxn modelId="{35407BAC-FEB8-49F9-839F-157C1F0080D4}" type="presParOf" srcId="{102D85BA-20E4-44C8-9C35-5BA1184DF9BA}" destId="{7E638741-9C7F-474F-A352-9B9B64BC969D}" srcOrd="4" destOrd="0" presId="urn:microsoft.com/office/officeart/2005/8/layout/vList5"/>
    <dgm:cxn modelId="{BD896BDD-302D-45D6-B4FB-6FDDE892681B}" type="presParOf" srcId="{7E638741-9C7F-474F-A352-9B9B64BC969D}" destId="{7BF4D33E-00C4-4D4B-8E76-0C41100024D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EB207BE-F02D-466A-81D2-7CA3F42CDFB6}" type="doc">
      <dgm:prSet loTypeId="urn:microsoft.com/office/officeart/2005/8/layout/hProcess9" loCatId="process" qsTypeId="urn:microsoft.com/office/officeart/2005/8/quickstyle/simple1" qsCatId="simple" csTypeId="urn:microsoft.com/office/officeart/2005/8/colors/accent1_2" csCatId="accent1" phldr="1"/>
      <dgm:spPr/>
    </dgm:pt>
    <dgm:pt modelId="{C0FD147A-6A04-41D5-AA27-BC1116547CD3}">
      <dgm:prSet phldrT="[Metin]" custT="1"/>
      <dgm:spPr>
        <a:solidFill>
          <a:srgbClr val="C00300"/>
        </a:solidFill>
      </dgm:spPr>
      <dgm:t>
        <a:bodyPr/>
        <a:lstStyle/>
        <a:p>
          <a:r>
            <a:rPr lang="tr-TR" altLang="tr-TR" sz="1400" dirty="0">
              <a:latin typeface="Times New Roman" panose="02020603050405020304" pitchFamily="18" charset="0"/>
              <a:cs typeface="Times New Roman" panose="02020603050405020304" pitchFamily="18" charset="0"/>
            </a:rPr>
            <a:t>Tüzel kişilerin şahıs şirketi olması halinde ortakların tamamı </a:t>
          </a:r>
          <a:endParaRPr lang="tr-TR" sz="1400" dirty="0">
            <a:latin typeface="Times New Roman" panose="02020603050405020304" pitchFamily="18" charset="0"/>
            <a:cs typeface="Times New Roman" panose="02020603050405020304" pitchFamily="18" charset="0"/>
          </a:endParaRPr>
        </a:p>
      </dgm:t>
    </dgm:pt>
    <dgm:pt modelId="{0B120C3D-9025-4B8D-B3D4-D7A006BA8108}" type="parTrans" cxnId="{F9281FB2-EFC0-4396-A5EE-01FAAD49F395}">
      <dgm:prSet/>
      <dgm:spPr/>
      <dgm:t>
        <a:bodyPr/>
        <a:lstStyle/>
        <a:p>
          <a:endParaRPr lang="tr-TR">
            <a:latin typeface="Times New Roman" panose="02020603050405020304" pitchFamily="18" charset="0"/>
            <a:cs typeface="Times New Roman" panose="02020603050405020304" pitchFamily="18" charset="0"/>
          </a:endParaRPr>
        </a:p>
      </dgm:t>
    </dgm:pt>
    <dgm:pt modelId="{3BC5DBF1-DA7A-42D0-9051-E2A4176ED141}" type="sibTrans" cxnId="{F9281FB2-EFC0-4396-A5EE-01FAAD49F395}">
      <dgm:prSet/>
      <dgm:spPr/>
      <dgm:t>
        <a:bodyPr/>
        <a:lstStyle/>
        <a:p>
          <a:endParaRPr lang="tr-TR">
            <a:latin typeface="Times New Roman" panose="02020603050405020304" pitchFamily="18" charset="0"/>
            <a:cs typeface="Times New Roman" panose="02020603050405020304" pitchFamily="18" charset="0"/>
          </a:endParaRPr>
        </a:p>
      </dgm:t>
    </dgm:pt>
    <dgm:pt modelId="{7AF7C159-6A15-486B-AA3A-452D9B3A4C62}">
      <dgm:prSet phldrT="[Metin]" custT="1"/>
      <dgm:spPr>
        <a:solidFill>
          <a:srgbClr val="C00300"/>
        </a:solidFill>
      </dgm:spPr>
      <dgm:t>
        <a:bodyPr/>
        <a:lstStyle/>
        <a:p>
          <a:r>
            <a:rPr lang="tr-TR" altLang="tr-TR" sz="1400" dirty="0">
              <a:latin typeface="Times New Roman" panose="02020603050405020304" pitchFamily="18" charset="0"/>
              <a:cs typeface="Times New Roman" panose="02020603050405020304" pitchFamily="18" charset="0"/>
            </a:rPr>
            <a:t>sermaye şirketi olması halinde yarısından fazlasına sahip olan ortakları ve bu ortakların diğer ortaklardaki sermayelerinin yarısından fazlasına sahip olduğu diğer ortaklıklarda yasaklanır.</a:t>
          </a:r>
          <a:endParaRPr lang="tr-TR" sz="1400" dirty="0">
            <a:latin typeface="Times New Roman" panose="02020603050405020304" pitchFamily="18" charset="0"/>
            <a:cs typeface="Times New Roman" panose="02020603050405020304" pitchFamily="18" charset="0"/>
          </a:endParaRPr>
        </a:p>
      </dgm:t>
    </dgm:pt>
    <dgm:pt modelId="{FB2040D3-AFE5-480B-AF69-19F17951770E}" type="parTrans" cxnId="{CE00CD07-5A09-4D3F-9B10-F7D023414014}">
      <dgm:prSet/>
      <dgm:spPr/>
      <dgm:t>
        <a:bodyPr/>
        <a:lstStyle/>
        <a:p>
          <a:endParaRPr lang="tr-TR">
            <a:latin typeface="Times New Roman" panose="02020603050405020304" pitchFamily="18" charset="0"/>
            <a:cs typeface="Times New Roman" panose="02020603050405020304" pitchFamily="18" charset="0"/>
          </a:endParaRPr>
        </a:p>
      </dgm:t>
    </dgm:pt>
    <dgm:pt modelId="{8AC3FEA4-8DB3-4F25-87C9-DE456798D073}" type="sibTrans" cxnId="{CE00CD07-5A09-4D3F-9B10-F7D023414014}">
      <dgm:prSet/>
      <dgm:spPr/>
      <dgm:t>
        <a:bodyPr/>
        <a:lstStyle/>
        <a:p>
          <a:endParaRPr lang="tr-TR">
            <a:latin typeface="Times New Roman" panose="02020603050405020304" pitchFamily="18" charset="0"/>
            <a:cs typeface="Times New Roman" panose="02020603050405020304" pitchFamily="18" charset="0"/>
          </a:endParaRPr>
        </a:p>
      </dgm:t>
    </dgm:pt>
    <dgm:pt modelId="{EAAAEAF5-833F-4F9F-A34D-CC28BDC875EC}">
      <dgm:prSet phldrT="[Metin]" custT="1"/>
      <dgm:spPr>
        <a:solidFill>
          <a:srgbClr val="C00300"/>
        </a:solidFill>
      </dgm:spPr>
      <dgm:t>
        <a:bodyPr/>
        <a:lstStyle/>
        <a:p>
          <a:r>
            <a:rPr lang="tr-TR" altLang="tr-TR" sz="1400" dirty="0">
              <a:latin typeface="Times New Roman" panose="02020603050405020304" pitchFamily="18" charset="0"/>
              <a:cs typeface="Times New Roman" panose="02020603050405020304" pitchFamily="18" charset="0"/>
            </a:rPr>
            <a:t>Yasak fiil ve davranışlarda bulunanlar yasaklama kararı yayınlanıncaya kadar, o ihaleye ve aynı idarenin diğer ihalelerine de iştirak ettirilmez</a:t>
          </a:r>
          <a:endParaRPr lang="tr-TR" altLang="tr-TR" sz="1400" b="1" dirty="0">
            <a:latin typeface="Times New Roman" panose="02020603050405020304" pitchFamily="18" charset="0"/>
            <a:cs typeface="Times New Roman" panose="02020603050405020304" pitchFamily="18" charset="0"/>
          </a:endParaRPr>
        </a:p>
        <a:p>
          <a:endParaRPr lang="tr-TR" sz="1400" dirty="0">
            <a:latin typeface="Times New Roman" panose="02020603050405020304" pitchFamily="18" charset="0"/>
            <a:cs typeface="Times New Roman" panose="02020603050405020304" pitchFamily="18" charset="0"/>
          </a:endParaRPr>
        </a:p>
      </dgm:t>
    </dgm:pt>
    <dgm:pt modelId="{2E00EE95-B2DD-4BE3-B4B8-6C98153BDE01}" type="parTrans" cxnId="{45C40642-2517-4670-B3E9-9CA99FA12DB2}">
      <dgm:prSet/>
      <dgm:spPr/>
      <dgm:t>
        <a:bodyPr/>
        <a:lstStyle/>
        <a:p>
          <a:endParaRPr lang="tr-TR">
            <a:latin typeface="Times New Roman" panose="02020603050405020304" pitchFamily="18" charset="0"/>
            <a:cs typeface="Times New Roman" panose="02020603050405020304" pitchFamily="18" charset="0"/>
          </a:endParaRPr>
        </a:p>
      </dgm:t>
    </dgm:pt>
    <dgm:pt modelId="{184544C6-8E5B-4519-BC30-18CAEF10C94C}" type="sibTrans" cxnId="{45C40642-2517-4670-B3E9-9CA99FA12DB2}">
      <dgm:prSet/>
      <dgm:spPr/>
      <dgm:t>
        <a:bodyPr/>
        <a:lstStyle/>
        <a:p>
          <a:endParaRPr lang="tr-TR">
            <a:latin typeface="Times New Roman" panose="02020603050405020304" pitchFamily="18" charset="0"/>
            <a:cs typeface="Times New Roman" panose="02020603050405020304" pitchFamily="18" charset="0"/>
          </a:endParaRPr>
        </a:p>
      </dgm:t>
    </dgm:pt>
    <dgm:pt modelId="{D14BE631-0D4A-4D1A-8714-DDE531C0C688}" type="pres">
      <dgm:prSet presAssocID="{4EB207BE-F02D-466A-81D2-7CA3F42CDFB6}" presName="CompostProcess" presStyleCnt="0">
        <dgm:presLayoutVars>
          <dgm:dir/>
          <dgm:resizeHandles val="exact"/>
        </dgm:presLayoutVars>
      </dgm:prSet>
      <dgm:spPr/>
    </dgm:pt>
    <dgm:pt modelId="{4AD7FE0B-B332-41D7-B83E-59ED028C0381}" type="pres">
      <dgm:prSet presAssocID="{4EB207BE-F02D-466A-81D2-7CA3F42CDFB6}" presName="arrow" presStyleLbl="bgShp" presStyleIdx="0" presStyleCnt="1"/>
      <dgm:spPr>
        <a:solidFill>
          <a:schemeClr val="bg1">
            <a:lumMod val="85000"/>
          </a:schemeClr>
        </a:solidFill>
      </dgm:spPr>
    </dgm:pt>
    <dgm:pt modelId="{D5CC255E-4C6F-4CCE-AB34-75F02CB9666A}" type="pres">
      <dgm:prSet presAssocID="{4EB207BE-F02D-466A-81D2-7CA3F42CDFB6}" presName="linearProcess" presStyleCnt="0"/>
      <dgm:spPr/>
    </dgm:pt>
    <dgm:pt modelId="{605ADC64-9862-48A1-A53D-75FA17BC2383}" type="pres">
      <dgm:prSet presAssocID="{C0FD147A-6A04-41D5-AA27-BC1116547CD3}" presName="textNode" presStyleLbl="node1" presStyleIdx="0" presStyleCnt="3">
        <dgm:presLayoutVars>
          <dgm:bulletEnabled val="1"/>
        </dgm:presLayoutVars>
      </dgm:prSet>
      <dgm:spPr/>
      <dgm:t>
        <a:bodyPr/>
        <a:lstStyle/>
        <a:p>
          <a:endParaRPr lang="tr-TR"/>
        </a:p>
      </dgm:t>
    </dgm:pt>
    <dgm:pt modelId="{9FBCCD50-8A3C-46CC-B9E9-18A6FE66E02C}" type="pres">
      <dgm:prSet presAssocID="{3BC5DBF1-DA7A-42D0-9051-E2A4176ED141}" presName="sibTrans" presStyleCnt="0"/>
      <dgm:spPr/>
    </dgm:pt>
    <dgm:pt modelId="{FE6D24B4-F13E-4C89-AE83-7478AF61CEB3}" type="pres">
      <dgm:prSet presAssocID="{7AF7C159-6A15-486B-AA3A-452D9B3A4C62}" presName="textNode" presStyleLbl="node1" presStyleIdx="1" presStyleCnt="3" custLinFactNeighborX="-22096" custLinFactNeighborY="1493">
        <dgm:presLayoutVars>
          <dgm:bulletEnabled val="1"/>
        </dgm:presLayoutVars>
      </dgm:prSet>
      <dgm:spPr/>
      <dgm:t>
        <a:bodyPr/>
        <a:lstStyle/>
        <a:p>
          <a:endParaRPr lang="tr-TR"/>
        </a:p>
      </dgm:t>
    </dgm:pt>
    <dgm:pt modelId="{1E7BA7B8-8870-4F7A-B99A-18A9E7D82A20}" type="pres">
      <dgm:prSet presAssocID="{8AC3FEA4-8DB3-4F25-87C9-DE456798D073}" presName="sibTrans" presStyleCnt="0"/>
      <dgm:spPr/>
    </dgm:pt>
    <dgm:pt modelId="{5FEE0DEA-BDD1-4789-BCB5-6B13151E44CE}" type="pres">
      <dgm:prSet presAssocID="{EAAAEAF5-833F-4F9F-A34D-CC28BDC875EC}" presName="textNode" presStyleLbl="node1" presStyleIdx="2" presStyleCnt="3">
        <dgm:presLayoutVars>
          <dgm:bulletEnabled val="1"/>
        </dgm:presLayoutVars>
      </dgm:prSet>
      <dgm:spPr/>
      <dgm:t>
        <a:bodyPr/>
        <a:lstStyle/>
        <a:p>
          <a:endParaRPr lang="tr-TR"/>
        </a:p>
      </dgm:t>
    </dgm:pt>
  </dgm:ptLst>
  <dgm:cxnLst>
    <dgm:cxn modelId="{F9281FB2-EFC0-4396-A5EE-01FAAD49F395}" srcId="{4EB207BE-F02D-466A-81D2-7CA3F42CDFB6}" destId="{C0FD147A-6A04-41D5-AA27-BC1116547CD3}" srcOrd="0" destOrd="0" parTransId="{0B120C3D-9025-4B8D-B3D4-D7A006BA8108}" sibTransId="{3BC5DBF1-DA7A-42D0-9051-E2A4176ED141}"/>
    <dgm:cxn modelId="{238A3C81-3F6F-4E76-B493-AADAEED187F4}" type="presOf" srcId="{C0FD147A-6A04-41D5-AA27-BC1116547CD3}" destId="{605ADC64-9862-48A1-A53D-75FA17BC2383}" srcOrd="0" destOrd="0" presId="urn:microsoft.com/office/officeart/2005/8/layout/hProcess9"/>
    <dgm:cxn modelId="{053647BF-88DC-41D7-B3F9-686D6EDDF0EC}" type="presOf" srcId="{4EB207BE-F02D-466A-81D2-7CA3F42CDFB6}" destId="{D14BE631-0D4A-4D1A-8714-DDE531C0C688}" srcOrd="0" destOrd="0" presId="urn:microsoft.com/office/officeart/2005/8/layout/hProcess9"/>
    <dgm:cxn modelId="{9125B245-A1BA-4B9C-8E46-3030AF36E924}" type="presOf" srcId="{7AF7C159-6A15-486B-AA3A-452D9B3A4C62}" destId="{FE6D24B4-F13E-4C89-AE83-7478AF61CEB3}" srcOrd="0" destOrd="0" presId="urn:microsoft.com/office/officeart/2005/8/layout/hProcess9"/>
    <dgm:cxn modelId="{D295D027-8112-407D-8281-35373EBA9CC7}" type="presOf" srcId="{EAAAEAF5-833F-4F9F-A34D-CC28BDC875EC}" destId="{5FEE0DEA-BDD1-4789-BCB5-6B13151E44CE}" srcOrd="0" destOrd="0" presId="urn:microsoft.com/office/officeart/2005/8/layout/hProcess9"/>
    <dgm:cxn modelId="{45C40642-2517-4670-B3E9-9CA99FA12DB2}" srcId="{4EB207BE-F02D-466A-81D2-7CA3F42CDFB6}" destId="{EAAAEAF5-833F-4F9F-A34D-CC28BDC875EC}" srcOrd="2" destOrd="0" parTransId="{2E00EE95-B2DD-4BE3-B4B8-6C98153BDE01}" sibTransId="{184544C6-8E5B-4519-BC30-18CAEF10C94C}"/>
    <dgm:cxn modelId="{CE00CD07-5A09-4D3F-9B10-F7D023414014}" srcId="{4EB207BE-F02D-466A-81D2-7CA3F42CDFB6}" destId="{7AF7C159-6A15-486B-AA3A-452D9B3A4C62}" srcOrd="1" destOrd="0" parTransId="{FB2040D3-AFE5-480B-AF69-19F17951770E}" sibTransId="{8AC3FEA4-8DB3-4F25-87C9-DE456798D073}"/>
    <dgm:cxn modelId="{A1DCAF98-00CC-4B1E-9E16-35E327E6D3AF}" type="presParOf" srcId="{D14BE631-0D4A-4D1A-8714-DDE531C0C688}" destId="{4AD7FE0B-B332-41D7-B83E-59ED028C0381}" srcOrd="0" destOrd="0" presId="urn:microsoft.com/office/officeart/2005/8/layout/hProcess9"/>
    <dgm:cxn modelId="{DAF24AD6-6643-48F4-95FE-FF40E87DB090}" type="presParOf" srcId="{D14BE631-0D4A-4D1A-8714-DDE531C0C688}" destId="{D5CC255E-4C6F-4CCE-AB34-75F02CB9666A}" srcOrd="1" destOrd="0" presId="urn:microsoft.com/office/officeart/2005/8/layout/hProcess9"/>
    <dgm:cxn modelId="{DFA8E506-7CB2-410F-97B6-7CCA8E5B11DF}" type="presParOf" srcId="{D5CC255E-4C6F-4CCE-AB34-75F02CB9666A}" destId="{605ADC64-9862-48A1-A53D-75FA17BC2383}" srcOrd="0" destOrd="0" presId="urn:microsoft.com/office/officeart/2005/8/layout/hProcess9"/>
    <dgm:cxn modelId="{A152968D-BDEA-4266-BF12-3A4110EBF7C3}" type="presParOf" srcId="{D5CC255E-4C6F-4CCE-AB34-75F02CB9666A}" destId="{9FBCCD50-8A3C-46CC-B9E9-18A6FE66E02C}" srcOrd="1" destOrd="0" presId="urn:microsoft.com/office/officeart/2005/8/layout/hProcess9"/>
    <dgm:cxn modelId="{12AC7AE2-DFF8-4467-B9DD-9E025F7F950D}" type="presParOf" srcId="{D5CC255E-4C6F-4CCE-AB34-75F02CB9666A}" destId="{FE6D24B4-F13E-4C89-AE83-7478AF61CEB3}" srcOrd="2" destOrd="0" presId="urn:microsoft.com/office/officeart/2005/8/layout/hProcess9"/>
    <dgm:cxn modelId="{9AF40B25-7857-48A8-9AD5-0623BB3A6CA0}" type="presParOf" srcId="{D5CC255E-4C6F-4CCE-AB34-75F02CB9666A}" destId="{1E7BA7B8-8870-4F7A-B99A-18A9E7D82A20}" srcOrd="3" destOrd="0" presId="urn:microsoft.com/office/officeart/2005/8/layout/hProcess9"/>
    <dgm:cxn modelId="{CF141586-52D5-4612-B8F1-B7821E643971}" type="presParOf" srcId="{D5CC255E-4C6F-4CCE-AB34-75F02CB9666A}" destId="{5FEE0DEA-BDD1-4789-BCB5-6B13151E44C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08FAA-A569-4902-BC09-48028C5900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A37475E7-1B66-4F75-908B-0AF2B462B1E9}">
      <dgm:prSet phldrT="[Metin]"/>
      <dgm:spPr/>
      <dgm:t>
        <a:bodyPr/>
        <a:lstStyle/>
        <a:p>
          <a:r>
            <a:rPr lang="tr-TR" dirty="0" smtClean="0"/>
            <a:t>Tedarikçi</a:t>
          </a:r>
          <a:endParaRPr lang="tr-TR" dirty="0"/>
        </a:p>
      </dgm:t>
    </dgm:pt>
    <dgm:pt modelId="{B7B7964E-425B-4155-ACEB-8EFFA7A7404B}" type="parTrans" cxnId="{FE951268-7A34-4446-97CE-9FC747FDBFAA}">
      <dgm:prSet/>
      <dgm:spPr/>
      <dgm:t>
        <a:bodyPr/>
        <a:lstStyle/>
        <a:p>
          <a:endParaRPr lang="tr-TR"/>
        </a:p>
      </dgm:t>
    </dgm:pt>
    <dgm:pt modelId="{B3CDDF81-B960-4C84-A376-12B18E09E145}" type="sibTrans" cxnId="{FE951268-7A34-4446-97CE-9FC747FDBFAA}">
      <dgm:prSet/>
      <dgm:spPr/>
      <dgm:t>
        <a:bodyPr/>
        <a:lstStyle/>
        <a:p>
          <a:endParaRPr lang="tr-TR"/>
        </a:p>
      </dgm:t>
    </dgm:pt>
    <dgm:pt modelId="{19479534-E4FC-405D-A1F5-CFD7F60B7742}">
      <dgm:prSet phldrT="[Metin]"/>
      <dgm:spPr/>
      <dgm:t>
        <a:bodyPr/>
        <a:lstStyle/>
        <a:p>
          <a:r>
            <a:rPr lang="tr-TR" dirty="0" smtClean="0"/>
            <a:t>Hizmet Sunucusu</a:t>
          </a:r>
          <a:endParaRPr lang="tr-TR" dirty="0"/>
        </a:p>
      </dgm:t>
    </dgm:pt>
    <dgm:pt modelId="{208D729B-0C4F-4242-BB90-D15FC1D956B2}" type="parTrans" cxnId="{D63A47B4-724D-4476-AE10-96BFFD8FB1FE}">
      <dgm:prSet/>
      <dgm:spPr/>
      <dgm:t>
        <a:bodyPr/>
        <a:lstStyle/>
        <a:p>
          <a:endParaRPr lang="tr-TR"/>
        </a:p>
      </dgm:t>
    </dgm:pt>
    <dgm:pt modelId="{0F4373DC-CA18-454A-96EE-300483E0091E}" type="sibTrans" cxnId="{D63A47B4-724D-4476-AE10-96BFFD8FB1FE}">
      <dgm:prSet/>
      <dgm:spPr/>
      <dgm:t>
        <a:bodyPr/>
        <a:lstStyle/>
        <a:p>
          <a:endParaRPr lang="tr-TR"/>
        </a:p>
      </dgm:t>
    </dgm:pt>
    <dgm:pt modelId="{0398A83A-5896-417B-95C4-2C374F8C48F8}">
      <dgm:prSet/>
      <dgm:spPr/>
      <dgm:t>
        <a:bodyPr/>
        <a:lstStyle/>
        <a:p>
          <a:r>
            <a:rPr lang="tr-TR" dirty="0" smtClean="0"/>
            <a:t>Mal Alımı</a:t>
          </a:r>
          <a:endParaRPr lang="tr-TR" dirty="0"/>
        </a:p>
      </dgm:t>
    </dgm:pt>
    <dgm:pt modelId="{44E8AC07-D014-41A3-BBCE-E9DB65924BDC}" type="parTrans" cxnId="{271C74DA-7720-4511-BC39-A66499788F7F}">
      <dgm:prSet/>
      <dgm:spPr/>
      <dgm:t>
        <a:bodyPr/>
        <a:lstStyle/>
        <a:p>
          <a:endParaRPr lang="tr-TR"/>
        </a:p>
      </dgm:t>
    </dgm:pt>
    <dgm:pt modelId="{3AC7BBF6-4F6C-47C4-BBBC-DC03B74A38BE}" type="sibTrans" cxnId="{271C74DA-7720-4511-BC39-A66499788F7F}">
      <dgm:prSet/>
      <dgm:spPr/>
      <dgm:t>
        <a:bodyPr/>
        <a:lstStyle/>
        <a:p>
          <a:endParaRPr lang="tr-TR"/>
        </a:p>
      </dgm:t>
    </dgm:pt>
    <dgm:pt modelId="{005A31E7-F948-42A9-869E-CB14ACC2B244}">
      <dgm:prSet/>
      <dgm:spPr/>
      <dgm:t>
        <a:bodyPr/>
        <a:lstStyle/>
        <a:p>
          <a:r>
            <a:rPr lang="tr-TR" dirty="0" smtClean="0"/>
            <a:t>Hizmet Alımı</a:t>
          </a:r>
          <a:endParaRPr lang="tr-TR" dirty="0"/>
        </a:p>
      </dgm:t>
    </dgm:pt>
    <dgm:pt modelId="{A375C067-0BFB-408B-A50F-D86FC42F12FE}" type="parTrans" cxnId="{45554454-6262-49D1-9D90-6F8614F1E9B3}">
      <dgm:prSet/>
      <dgm:spPr/>
      <dgm:t>
        <a:bodyPr/>
        <a:lstStyle/>
        <a:p>
          <a:endParaRPr lang="tr-TR"/>
        </a:p>
      </dgm:t>
    </dgm:pt>
    <dgm:pt modelId="{D63956F9-CE7D-4D09-A8E9-79CF182081E7}" type="sibTrans" cxnId="{45554454-6262-49D1-9D90-6F8614F1E9B3}">
      <dgm:prSet/>
      <dgm:spPr/>
      <dgm:t>
        <a:bodyPr/>
        <a:lstStyle/>
        <a:p>
          <a:endParaRPr lang="tr-TR"/>
        </a:p>
      </dgm:t>
    </dgm:pt>
    <dgm:pt modelId="{2305F06F-9DE9-44DD-8E0E-581D44FA1692}">
      <dgm:prSet phldrT="[Metin]"/>
      <dgm:spPr/>
      <dgm:t>
        <a:bodyPr/>
        <a:lstStyle/>
        <a:p>
          <a:r>
            <a:rPr lang="tr-TR" b="1" dirty="0" smtClean="0"/>
            <a:t>Yapım </a:t>
          </a:r>
          <a:r>
            <a:rPr lang="tr-TR" b="0" dirty="0" smtClean="0"/>
            <a:t>Müteahhidi</a:t>
          </a:r>
          <a:r>
            <a:rPr lang="tr-TR" b="1" dirty="0" smtClean="0"/>
            <a:t> </a:t>
          </a:r>
          <a:endParaRPr lang="tr-TR" dirty="0"/>
        </a:p>
      </dgm:t>
    </dgm:pt>
    <dgm:pt modelId="{FE51B230-87DB-41A4-8FBA-39C56A60FE7B}" type="sibTrans" cxnId="{A7589F17-2D3F-4C18-A933-AACD2F315345}">
      <dgm:prSet/>
      <dgm:spPr/>
      <dgm:t>
        <a:bodyPr/>
        <a:lstStyle/>
        <a:p>
          <a:endParaRPr lang="tr-TR"/>
        </a:p>
      </dgm:t>
    </dgm:pt>
    <dgm:pt modelId="{17F41B77-8FAA-4AD8-8F8C-74CA98AA394B}" type="parTrans" cxnId="{A7589F17-2D3F-4C18-A933-AACD2F315345}">
      <dgm:prSet/>
      <dgm:spPr/>
      <dgm:t>
        <a:bodyPr/>
        <a:lstStyle/>
        <a:p>
          <a:endParaRPr lang="tr-TR"/>
        </a:p>
      </dgm:t>
    </dgm:pt>
    <dgm:pt modelId="{85C0A52E-81F7-4EE3-87DF-010A15CAEB43}">
      <dgm:prSet/>
      <dgm:spPr/>
      <dgm:t>
        <a:bodyPr/>
        <a:lstStyle/>
        <a:p>
          <a:r>
            <a:rPr lang="tr-TR" dirty="0" smtClean="0"/>
            <a:t>Yapım İşleri</a:t>
          </a:r>
          <a:endParaRPr lang="tr-TR" dirty="0"/>
        </a:p>
      </dgm:t>
    </dgm:pt>
    <dgm:pt modelId="{A8F200A1-B643-4ECE-BF00-53DD949A03D1}" type="parTrans" cxnId="{5E3D13C0-5906-4210-8EE4-FDF247C18CE0}">
      <dgm:prSet/>
      <dgm:spPr/>
      <dgm:t>
        <a:bodyPr/>
        <a:lstStyle/>
        <a:p>
          <a:endParaRPr lang="tr-TR"/>
        </a:p>
      </dgm:t>
    </dgm:pt>
    <dgm:pt modelId="{792FD46C-E8CB-4F97-B80C-CA37776EAC30}" type="sibTrans" cxnId="{5E3D13C0-5906-4210-8EE4-FDF247C18CE0}">
      <dgm:prSet/>
      <dgm:spPr/>
      <dgm:t>
        <a:bodyPr/>
        <a:lstStyle/>
        <a:p>
          <a:endParaRPr lang="tr-TR"/>
        </a:p>
      </dgm:t>
    </dgm:pt>
    <dgm:pt modelId="{6DE008C0-281D-47C7-ABF1-3489ACB1859D}" type="pres">
      <dgm:prSet presAssocID="{F7208FAA-A569-4902-BC09-48028C5900A0}" presName="linear" presStyleCnt="0">
        <dgm:presLayoutVars>
          <dgm:dir/>
          <dgm:animLvl val="lvl"/>
          <dgm:resizeHandles val="exact"/>
        </dgm:presLayoutVars>
      </dgm:prSet>
      <dgm:spPr/>
      <dgm:t>
        <a:bodyPr/>
        <a:lstStyle/>
        <a:p>
          <a:endParaRPr lang="tr-TR"/>
        </a:p>
      </dgm:t>
    </dgm:pt>
    <dgm:pt modelId="{2F0FB935-5EE5-4497-B8ED-60410A1072CB}" type="pres">
      <dgm:prSet presAssocID="{A37475E7-1B66-4F75-908B-0AF2B462B1E9}" presName="parentLin" presStyleCnt="0"/>
      <dgm:spPr/>
    </dgm:pt>
    <dgm:pt modelId="{A65D1178-8227-41DE-818D-42C6F3495119}" type="pres">
      <dgm:prSet presAssocID="{A37475E7-1B66-4F75-908B-0AF2B462B1E9}" presName="parentLeftMargin" presStyleLbl="node1" presStyleIdx="0" presStyleCnt="3"/>
      <dgm:spPr/>
      <dgm:t>
        <a:bodyPr/>
        <a:lstStyle/>
        <a:p>
          <a:endParaRPr lang="tr-TR"/>
        </a:p>
      </dgm:t>
    </dgm:pt>
    <dgm:pt modelId="{1F35D231-D641-4323-8369-A943595A5AB3}" type="pres">
      <dgm:prSet presAssocID="{A37475E7-1B66-4F75-908B-0AF2B462B1E9}" presName="parentText" presStyleLbl="node1" presStyleIdx="0" presStyleCnt="3">
        <dgm:presLayoutVars>
          <dgm:chMax val="0"/>
          <dgm:bulletEnabled val="1"/>
        </dgm:presLayoutVars>
      </dgm:prSet>
      <dgm:spPr/>
      <dgm:t>
        <a:bodyPr/>
        <a:lstStyle/>
        <a:p>
          <a:endParaRPr lang="tr-TR"/>
        </a:p>
      </dgm:t>
    </dgm:pt>
    <dgm:pt modelId="{E2378DF2-FB58-49CC-993B-5D6C7A275E31}" type="pres">
      <dgm:prSet presAssocID="{A37475E7-1B66-4F75-908B-0AF2B462B1E9}" presName="negativeSpace" presStyleCnt="0"/>
      <dgm:spPr/>
    </dgm:pt>
    <dgm:pt modelId="{1C8CA888-43E6-49AB-9E2B-7EA3F5D9A8BC}" type="pres">
      <dgm:prSet presAssocID="{A37475E7-1B66-4F75-908B-0AF2B462B1E9}" presName="childText" presStyleLbl="conFgAcc1" presStyleIdx="0" presStyleCnt="3" custLinFactNeighborY="-4921">
        <dgm:presLayoutVars>
          <dgm:bulletEnabled val="1"/>
        </dgm:presLayoutVars>
      </dgm:prSet>
      <dgm:spPr/>
      <dgm:t>
        <a:bodyPr/>
        <a:lstStyle/>
        <a:p>
          <a:endParaRPr lang="tr-TR"/>
        </a:p>
      </dgm:t>
    </dgm:pt>
    <dgm:pt modelId="{9A27F250-C19D-49DA-9555-676BF5CAE381}" type="pres">
      <dgm:prSet presAssocID="{B3CDDF81-B960-4C84-A376-12B18E09E145}" presName="spaceBetweenRectangles" presStyleCnt="0"/>
      <dgm:spPr/>
    </dgm:pt>
    <dgm:pt modelId="{8B3D95F9-BE19-4093-B675-9FF8C3DEA37D}" type="pres">
      <dgm:prSet presAssocID="{19479534-E4FC-405D-A1F5-CFD7F60B7742}" presName="parentLin" presStyleCnt="0"/>
      <dgm:spPr/>
    </dgm:pt>
    <dgm:pt modelId="{1DBECA43-F45F-4927-8122-3EC1471BCC9C}" type="pres">
      <dgm:prSet presAssocID="{19479534-E4FC-405D-A1F5-CFD7F60B7742}" presName="parentLeftMargin" presStyleLbl="node1" presStyleIdx="0" presStyleCnt="3"/>
      <dgm:spPr/>
      <dgm:t>
        <a:bodyPr/>
        <a:lstStyle/>
        <a:p>
          <a:endParaRPr lang="tr-TR"/>
        </a:p>
      </dgm:t>
    </dgm:pt>
    <dgm:pt modelId="{6E566F5A-46BE-4059-9375-8FE8B43B4BA5}" type="pres">
      <dgm:prSet presAssocID="{19479534-E4FC-405D-A1F5-CFD7F60B7742}" presName="parentText" presStyleLbl="node1" presStyleIdx="1" presStyleCnt="3">
        <dgm:presLayoutVars>
          <dgm:chMax val="0"/>
          <dgm:bulletEnabled val="1"/>
        </dgm:presLayoutVars>
      </dgm:prSet>
      <dgm:spPr/>
      <dgm:t>
        <a:bodyPr/>
        <a:lstStyle/>
        <a:p>
          <a:endParaRPr lang="tr-TR"/>
        </a:p>
      </dgm:t>
    </dgm:pt>
    <dgm:pt modelId="{871CB2E2-CB0C-4B36-BE14-8B2AE117C825}" type="pres">
      <dgm:prSet presAssocID="{19479534-E4FC-405D-A1F5-CFD7F60B7742}" presName="negativeSpace" presStyleCnt="0"/>
      <dgm:spPr/>
    </dgm:pt>
    <dgm:pt modelId="{C1F67806-96C6-4109-9923-61AF5584D18D}" type="pres">
      <dgm:prSet presAssocID="{19479534-E4FC-405D-A1F5-CFD7F60B7742}" presName="childText" presStyleLbl="conFgAcc1" presStyleIdx="1" presStyleCnt="3">
        <dgm:presLayoutVars>
          <dgm:bulletEnabled val="1"/>
        </dgm:presLayoutVars>
      </dgm:prSet>
      <dgm:spPr/>
      <dgm:t>
        <a:bodyPr/>
        <a:lstStyle/>
        <a:p>
          <a:endParaRPr lang="tr-TR"/>
        </a:p>
      </dgm:t>
    </dgm:pt>
    <dgm:pt modelId="{B765D8E1-82C1-45D1-BD1A-F2271105551E}" type="pres">
      <dgm:prSet presAssocID="{0F4373DC-CA18-454A-96EE-300483E0091E}" presName="spaceBetweenRectangles" presStyleCnt="0"/>
      <dgm:spPr/>
    </dgm:pt>
    <dgm:pt modelId="{B07EF304-78A1-492E-BC4A-7AD56A36A433}" type="pres">
      <dgm:prSet presAssocID="{2305F06F-9DE9-44DD-8E0E-581D44FA1692}" presName="parentLin" presStyleCnt="0"/>
      <dgm:spPr/>
    </dgm:pt>
    <dgm:pt modelId="{5B0AA8D0-B89A-4AEB-9028-DF1460FD3BA3}" type="pres">
      <dgm:prSet presAssocID="{2305F06F-9DE9-44DD-8E0E-581D44FA1692}" presName="parentLeftMargin" presStyleLbl="node1" presStyleIdx="1" presStyleCnt="3"/>
      <dgm:spPr/>
      <dgm:t>
        <a:bodyPr/>
        <a:lstStyle/>
        <a:p>
          <a:endParaRPr lang="tr-TR"/>
        </a:p>
      </dgm:t>
    </dgm:pt>
    <dgm:pt modelId="{C7C4E9D1-1527-4ECE-9199-E198CB3425B0}" type="pres">
      <dgm:prSet presAssocID="{2305F06F-9DE9-44DD-8E0E-581D44FA1692}" presName="parentText" presStyleLbl="node1" presStyleIdx="2" presStyleCnt="3">
        <dgm:presLayoutVars>
          <dgm:chMax val="0"/>
          <dgm:bulletEnabled val="1"/>
        </dgm:presLayoutVars>
      </dgm:prSet>
      <dgm:spPr/>
      <dgm:t>
        <a:bodyPr/>
        <a:lstStyle/>
        <a:p>
          <a:endParaRPr lang="tr-TR"/>
        </a:p>
      </dgm:t>
    </dgm:pt>
    <dgm:pt modelId="{ACA518B1-3271-406B-A04E-4C0949A5E11D}" type="pres">
      <dgm:prSet presAssocID="{2305F06F-9DE9-44DD-8E0E-581D44FA1692}" presName="negativeSpace" presStyleCnt="0"/>
      <dgm:spPr/>
    </dgm:pt>
    <dgm:pt modelId="{E601B1F1-3D2F-4BFD-A0A2-329593AB83F0}" type="pres">
      <dgm:prSet presAssocID="{2305F06F-9DE9-44DD-8E0E-581D44FA1692}" presName="childText" presStyleLbl="conFgAcc1" presStyleIdx="2" presStyleCnt="3">
        <dgm:presLayoutVars>
          <dgm:bulletEnabled val="1"/>
        </dgm:presLayoutVars>
      </dgm:prSet>
      <dgm:spPr/>
      <dgm:t>
        <a:bodyPr/>
        <a:lstStyle/>
        <a:p>
          <a:endParaRPr lang="tr-TR"/>
        </a:p>
      </dgm:t>
    </dgm:pt>
  </dgm:ptLst>
  <dgm:cxnLst>
    <dgm:cxn modelId="{271C74DA-7720-4511-BC39-A66499788F7F}" srcId="{A37475E7-1B66-4F75-908B-0AF2B462B1E9}" destId="{0398A83A-5896-417B-95C4-2C374F8C48F8}" srcOrd="0" destOrd="0" parTransId="{44E8AC07-D014-41A3-BBCE-E9DB65924BDC}" sibTransId="{3AC7BBF6-4F6C-47C4-BBBC-DC03B74A38BE}"/>
    <dgm:cxn modelId="{41571934-B6F4-4F66-A79F-C46734C1753B}" type="presOf" srcId="{0398A83A-5896-417B-95C4-2C374F8C48F8}" destId="{1C8CA888-43E6-49AB-9E2B-7EA3F5D9A8BC}" srcOrd="0" destOrd="0" presId="urn:microsoft.com/office/officeart/2005/8/layout/list1"/>
    <dgm:cxn modelId="{24531503-4230-43CD-893A-B77E2A8CF965}" type="presOf" srcId="{2305F06F-9DE9-44DD-8E0E-581D44FA1692}" destId="{5B0AA8D0-B89A-4AEB-9028-DF1460FD3BA3}" srcOrd="0" destOrd="0" presId="urn:microsoft.com/office/officeart/2005/8/layout/list1"/>
    <dgm:cxn modelId="{FE951268-7A34-4446-97CE-9FC747FDBFAA}" srcId="{F7208FAA-A569-4902-BC09-48028C5900A0}" destId="{A37475E7-1B66-4F75-908B-0AF2B462B1E9}" srcOrd="0" destOrd="0" parTransId="{B7B7964E-425B-4155-ACEB-8EFFA7A7404B}" sibTransId="{B3CDDF81-B960-4C84-A376-12B18E09E145}"/>
    <dgm:cxn modelId="{A7589F17-2D3F-4C18-A933-AACD2F315345}" srcId="{F7208FAA-A569-4902-BC09-48028C5900A0}" destId="{2305F06F-9DE9-44DD-8E0E-581D44FA1692}" srcOrd="2" destOrd="0" parTransId="{17F41B77-8FAA-4AD8-8F8C-74CA98AA394B}" sibTransId="{FE51B230-87DB-41A4-8FBA-39C56A60FE7B}"/>
    <dgm:cxn modelId="{51763D33-405D-4A78-9524-55DE391572BB}" type="presOf" srcId="{2305F06F-9DE9-44DD-8E0E-581D44FA1692}" destId="{C7C4E9D1-1527-4ECE-9199-E198CB3425B0}" srcOrd="1" destOrd="0" presId="urn:microsoft.com/office/officeart/2005/8/layout/list1"/>
    <dgm:cxn modelId="{29F638C7-5593-4A39-AA5E-6EFAF6F3FBF7}" type="presOf" srcId="{005A31E7-F948-42A9-869E-CB14ACC2B244}" destId="{C1F67806-96C6-4109-9923-61AF5584D18D}" srcOrd="0" destOrd="0" presId="urn:microsoft.com/office/officeart/2005/8/layout/list1"/>
    <dgm:cxn modelId="{4B297DB9-C02E-4889-B617-CBE292E0AD57}" type="presOf" srcId="{19479534-E4FC-405D-A1F5-CFD7F60B7742}" destId="{6E566F5A-46BE-4059-9375-8FE8B43B4BA5}" srcOrd="1" destOrd="0" presId="urn:microsoft.com/office/officeart/2005/8/layout/list1"/>
    <dgm:cxn modelId="{DA5BD1E0-AA18-4A1E-800C-536D8CB43541}" type="presOf" srcId="{A37475E7-1B66-4F75-908B-0AF2B462B1E9}" destId="{1F35D231-D641-4323-8369-A943595A5AB3}" srcOrd="1" destOrd="0" presId="urn:microsoft.com/office/officeart/2005/8/layout/list1"/>
    <dgm:cxn modelId="{D63A47B4-724D-4476-AE10-96BFFD8FB1FE}" srcId="{F7208FAA-A569-4902-BC09-48028C5900A0}" destId="{19479534-E4FC-405D-A1F5-CFD7F60B7742}" srcOrd="1" destOrd="0" parTransId="{208D729B-0C4F-4242-BB90-D15FC1D956B2}" sibTransId="{0F4373DC-CA18-454A-96EE-300483E0091E}"/>
    <dgm:cxn modelId="{0B2C235A-2EC7-4DE6-88CE-7A63553F2E07}" type="presOf" srcId="{F7208FAA-A569-4902-BC09-48028C5900A0}" destId="{6DE008C0-281D-47C7-ABF1-3489ACB1859D}" srcOrd="0" destOrd="0" presId="urn:microsoft.com/office/officeart/2005/8/layout/list1"/>
    <dgm:cxn modelId="{5503DAE6-422C-4240-AED1-94791174F27D}" type="presOf" srcId="{19479534-E4FC-405D-A1F5-CFD7F60B7742}" destId="{1DBECA43-F45F-4927-8122-3EC1471BCC9C}" srcOrd="0" destOrd="0" presId="urn:microsoft.com/office/officeart/2005/8/layout/list1"/>
    <dgm:cxn modelId="{5E3D13C0-5906-4210-8EE4-FDF247C18CE0}" srcId="{2305F06F-9DE9-44DD-8E0E-581D44FA1692}" destId="{85C0A52E-81F7-4EE3-87DF-010A15CAEB43}" srcOrd="0" destOrd="0" parTransId="{A8F200A1-B643-4ECE-BF00-53DD949A03D1}" sibTransId="{792FD46C-E8CB-4F97-B80C-CA37776EAC30}"/>
    <dgm:cxn modelId="{45554454-6262-49D1-9D90-6F8614F1E9B3}" srcId="{19479534-E4FC-405D-A1F5-CFD7F60B7742}" destId="{005A31E7-F948-42A9-869E-CB14ACC2B244}" srcOrd="0" destOrd="0" parTransId="{A375C067-0BFB-408B-A50F-D86FC42F12FE}" sibTransId="{D63956F9-CE7D-4D09-A8E9-79CF182081E7}"/>
    <dgm:cxn modelId="{5777E979-28D3-4D62-817D-E4B9BF18C7D3}" type="presOf" srcId="{A37475E7-1B66-4F75-908B-0AF2B462B1E9}" destId="{A65D1178-8227-41DE-818D-42C6F3495119}" srcOrd="0" destOrd="0" presId="urn:microsoft.com/office/officeart/2005/8/layout/list1"/>
    <dgm:cxn modelId="{F234F76E-749E-488D-BD6F-138ED5EFBE8D}" type="presOf" srcId="{85C0A52E-81F7-4EE3-87DF-010A15CAEB43}" destId="{E601B1F1-3D2F-4BFD-A0A2-329593AB83F0}" srcOrd="0" destOrd="0" presId="urn:microsoft.com/office/officeart/2005/8/layout/list1"/>
    <dgm:cxn modelId="{BAE475EF-EDAC-42DD-92EF-85A8375D82E9}" type="presParOf" srcId="{6DE008C0-281D-47C7-ABF1-3489ACB1859D}" destId="{2F0FB935-5EE5-4497-B8ED-60410A1072CB}" srcOrd="0" destOrd="0" presId="urn:microsoft.com/office/officeart/2005/8/layout/list1"/>
    <dgm:cxn modelId="{66269386-042F-42A2-BA04-25A7BE4F6662}" type="presParOf" srcId="{2F0FB935-5EE5-4497-B8ED-60410A1072CB}" destId="{A65D1178-8227-41DE-818D-42C6F3495119}" srcOrd="0" destOrd="0" presId="urn:microsoft.com/office/officeart/2005/8/layout/list1"/>
    <dgm:cxn modelId="{79A710C5-115E-4D6A-AC02-F84009ED79C5}" type="presParOf" srcId="{2F0FB935-5EE5-4497-B8ED-60410A1072CB}" destId="{1F35D231-D641-4323-8369-A943595A5AB3}" srcOrd="1" destOrd="0" presId="urn:microsoft.com/office/officeart/2005/8/layout/list1"/>
    <dgm:cxn modelId="{EE206392-279A-414A-8857-47969976F068}" type="presParOf" srcId="{6DE008C0-281D-47C7-ABF1-3489ACB1859D}" destId="{E2378DF2-FB58-49CC-993B-5D6C7A275E31}" srcOrd="1" destOrd="0" presId="urn:microsoft.com/office/officeart/2005/8/layout/list1"/>
    <dgm:cxn modelId="{B42404A3-3221-404A-95DC-02AECF2228F4}" type="presParOf" srcId="{6DE008C0-281D-47C7-ABF1-3489ACB1859D}" destId="{1C8CA888-43E6-49AB-9E2B-7EA3F5D9A8BC}" srcOrd="2" destOrd="0" presId="urn:microsoft.com/office/officeart/2005/8/layout/list1"/>
    <dgm:cxn modelId="{80366BDC-1E43-4685-B027-A841A20C950D}" type="presParOf" srcId="{6DE008C0-281D-47C7-ABF1-3489ACB1859D}" destId="{9A27F250-C19D-49DA-9555-676BF5CAE381}" srcOrd="3" destOrd="0" presId="urn:microsoft.com/office/officeart/2005/8/layout/list1"/>
    <dgm:cxn modelId="{9FD7D18E-323C-4EEE-8084-F2D57BB007AB}" type="presParOf" srcId="{6DE008C0-281D-47C7-ABF1-3489ACB1859D}" destId="{8B3D95F9-BE19-4093-B675-9FF8C3DEA37D}" srcOrd="4" destOrd="0" presId="urn:microsoft.com/office/officeart/2005/8/layout/list1"/>
    <dgm:cxn modelId="{7053AA3E-3C03-4D8E-AA19-9B9EC2698738}" type="presParOf" srcId="{8B3D95F9-BE19-4093-B675-9FF8C3DEA37D}" destId="{1DBECA43-F45F-4927-8122-3EC1471BCC9C}" srcOrd="0" destOrd="0" presId="urn:microsoft.com/office/officeart/2005/8/layout/list1"/>
    <dgm:cxn modelId="{120DE405-6930-454D-A94B-D922847E0CCD}" type="presParOf" srcId="{8B3D95F9-BE19-4093-B675-9FF8C3DEA37D}" destId="{6E566F5A-46BE-4059-9375-8FE8B43B4BA5}" srcOrd="1" destOrd="0" presId="urn:microsoft.com/office/officeart/2005/8/layout/list1"/>
    <dgm:cxn modelId="{5BCCCFFF-20FA-45CA-A15D-16C39BDDBA6F}" type="presParOf" srcId="{6DE008C0-281D-47C7-ABF1-3489ACB1859D}" destId="{871CB2E2-CB0C-4B36-BE14-8B2AE117C825}" srcOrd="5" destOrd="0" presId="urn:microsoft.com/office/officeart/2005/8/layout/list1"/>
    <dgm:cxn modelId="{8ECEBEEF-13D6-436A-B16A-CC72A36D5AE3}" type="presParOf" srcId="{6DE008C0-281D-47C7-ABF1-3489ACB1859D}" destId="{C1F67806-96C6-4109-9923-61AF5584D18D}" srcOrd="6" destOrd="0" presId="urn:microsoft.com/office/officeart/2005/8/layout/list1"/>
    <dgm:cxn modelId="{FB8768D0-88BB-4AF8-870A-50F7849A3B2F}" type="presParOf" srcId="{6DE008C0-281D-47C7-ABF1-3489ACB1859D}" destId="{B765D8E1-82C1-45D1-BD1A-F2271105551E}" srcOrd="7" destOrd="0" presId="urn:microsoft.com/office/officeart/2005/8/layout/list1"/>
    <dgm:cxn modelId="{EEF51254-47DA-47A6-A658-C80AFE6C731D}" type="presParOf" srcId="{6DE008C0-281D-47C7-ABF1-3489ACB1859D}" destId="{B07EF304-78A1-492E-BC4A-7AD56A36A433}" srcOrd="8" destOrd="0" presId="urn:microsoft.com/office/officeart/2005/8/layout/list1"/>
    <dgm:cxn modelId="{FC68DF73-8618-4636-8D0E-FF07003D948B}" type="presParOf" srcId="{B07EF304-78A1-492E-BC4A-7AD56A36A433}" destId="{5B0AA8D0-B89A-4AEB-9028-DF1460FD3BA3}" srcOrd="0" destOrd="0" presId="urn:microsoft.com/office/officeart/2005/8/layout/list1"/>
    <dgm:cxn modelId="{BBE93EC7-BC23-4731-875F-F314EDA6BAB6}" type="presParOf" srcId="{B07EF304-78A1-492E-BC4A-7AD56A36A433}" destId="{C7C4E9D1-1527-4ECE-9199-E198CB3425B0}" srcOrd="1" destOrd="0" presId="urn:microsoft.com/office/officeart/2005/8/layout/list1"/>
    <dgm:cxn modelId="{D0BED378-1A28-4D45-BCF4-23A831ED2749}" type="presParOf" srcId="{6DE008C0-281D-47C7-ABF1-3489ACB1859D}" destId="{ACA518B1-3271-406B-A04E-4C0949A5E11D}" srcOrd="9" destOrd="0" presId="urn:microsoft.com/office/officeart/2005/8/layout/list1"/>
    <dgm:cxn modelId="{6FE1C2AA-453F-4D7E-BF49-B327C1C85D39}" type="presParOf" srcId="{6DE008C0-281D-47C7-ABF1-3489ACB1859D}" destId="{E601B1F1-3D2F-4BFD-A0A2-329593AB83F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F8F750-39C2-4B57-B33E-EA3E3E9F80A6}" type="doc">
      <dgm:prSet loTypeId="urn:microsoft.com/office/officeart/2005/8/layout/radial4" loCatId="relationship" qsTypeId="urn:microsoft.com/office/officeart/2005/8/quickstyle/simple5" qsCatId="simple" csTypeId="urn:microsoft.com/office/officeart/2005/8/colors/colorful1" csCatId="colorful" phldr="1"/>
      <dgm:spPr/>
      <dgm:t>
        <a:bodyPr/>
        <a:lstStyle/>
        <a:p>
          <a:endParaRPr lang="tr-TR"/>
        </a:p>
      </dgm:t>
    </dgm:pt>
    <dgm:pt modelId="{4C7FC36B-9AF0-4731-B72B-F7DAAC15805E}">
      <dgm:prSet phldrT="[Metin]" custT="1"/>
      <dgm:spPr>
        <a:xfrm>
          <a:off x="3142534" y="2789926"/>
          <a:ext cx="1704809" cy="1704809"/>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600" b="1" dirty="0">
              <a:solidFill>
                <a:sysClr val="window" lastClr="FFFFFF"/>
              </a:solidFill>
              <a:latin typeface="Times New Roman" panose="02020603050405020304" pitchFamily="18" charset="0"/>
              <a:ea typeface="+mn-ea"/>
              <a:cs typeface="Times New Roman" panose="02020603050405020304" pitchFamily="18" charset="0"/>
            </a:rPr>
            <a:t>İhalelerde  Temel İlkeler </a:t>
          </a:r>
          <a:endParaRPr lang="tr-TR" sz="1600" dirty="0">
            <a:solidFill>
              <a:sysClr val="window" lastClr="FFFFFF"/>
            </a:solidFill>
            <a:latin typeface="Times New Roman" panose="02020603050405020304" pitchFamily="18" charset="0"/>
            <a:ea typeface="+mn-ea"/>
            <a:cs typeface="Times New Roman" panose="02020603050405020304" pitchFamily="18" charset="0"/>
          </a:endParaRPr>
        </a:p>
      </dgm:t>
    </dgm:pt>
    <dgm:pt modelId="{654C569D-E4E4-474A-A8AA-3F7493D91695}" type="parTrans" cxnId="{210B8545-9265-40E5-B43A-4ADD11FCC2BA}">
      <dgm:prSet/>
      <dgm:spPr/>
      <dgm:t>
        <a:bodyPr/>
        <a:lstStyle/>
        <a:p>
          <a:endParaRPr lang="tr-TR" sz="1400">
            <a:latin typeface="Arial" panose="020B0604020202020204" pitchFamily="34" charset="0"/>
            <a:cs typeface="Arial" panose="020B0604020202020204" pitchFamily="34" charset="0"/>
          </a:endParaRPr>
        </a:p>
      </dgm:t>
    </dgm:pt>
    <dgm:pt modelId="{F1383FFE-D235-48BE-A28A-862D3AE032AC}" type="sibTrans" cxnId="{210B8545-9265-40E5-B43A-4ADD11FCC2BA}">
      <dgm:prSet/>
      <dgm:spPr/>
      <dgm:t>
        <a:bodyPr/>
        <a:lstStyle/>
        <a:p>
          <a:endParaRPr lang="tr-TR" sz="1400">
            <a:latin typeface="Arial" panose="020B0604020202020204" pitchFamily="34" charset="0"/>
            <a:cs typeface="Arial" panose="020B0604020202020204" pitchFamily="34" charset="0"/>
          </a:endParaRPr>
        </a:p>
      </dgm:t>
    </dgm:pt>
    <dgm:pt modelId="{7B97D8A8-8429-455B-8A5D-CB0DC70173B9}">
      <dgm:prSet phldrT="[Metin]" custT="1"/>
      <dgm:spPr>
        <a:xfrm>
          <a:off x="152969" y="3164984"/>
          <a:ext cx="1193366" cy="954693"/>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Saydamlık </a:t>
          </a:r>
        </a:p>
      </dgm:t>
    </dgm:pt>
    <dgm:pt modelId="{FB92BBF8-FADC-4DFA-B907-555F50D57923}" type="parTrans" cxnId="{92E54605-9016-4275-B9B9-BF21CA8BA5CE}">
      <dgm:prSet/>
      <dgm:spPr>
        <a:xfrm rot="10800000">
          <a:off x="749652" y="3399395"/>
          <a:ext cx="2261273" cy="485870"/>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611077F6-2D06-4B9A-AAC2-660018E6C1EC}" type="sibTrans" cxnId="{92E54605-9016-4275-B9B9-BF21CA8BA5CE}">
      <dgm:prSet/>
      <dgm:spPr/>
      <dgm:t>
        <a:bodyPr/>
        <a:lstStyle/>
        <a:p>
          <a:endParaRPr lang="tr-TR" sz="1400">
            <a:latin typeface="Arial" panose="020B0604020202020204" pitchFamily="34" charset="0"/>
            <a:cs typeface="Arial" panose="020B0604020202020204" pitchFamily="34" charset="0"/>
          </a:endParaRPr>
        </a:p>
      </dgm:t>
    </dgm:pt>
    <dgm:pt modelId="{66ACAD99-E07B-46C6-AB71-7118708A3ED3}">
      <dgm:prSet custT="1"/>
      <dgm:spPr>
        <a:xfrm>
          <a:off x="474354" y="1756907"/>
          <a:ext cx="1193366" cy="954693"/>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Rekabet </a:t>
          </a:r>
        </a:p>
      </dgm:t>
    </dgm:pt>
    <dgm:pt modelId="{CC53B5A1-CEFD-4D0B-A69E-B4EE55C686A3}" type="parTrans" cxnId="{C92ACF7C-99A6-437F-83FB-87F0FD266225}">
      <dgm:prSet/>
      <dgm:spPr>
        <a:xfrm rot="12342857">
          <a:off x="959069" y="2481883"/>
          <a:ext cx="2261273" cy="485870"/>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13CDDC4F-A8AC-4ACE-9186-800DEEA53A09}" type="sibTrans" cxnId="{C92ACF7C-99A6-437F-83FB-87F0FD266225}">
      <dgm:prSet/>
      <dgm:spPr/>
      <dgm:t>
        <a:bodyPr/>
        <a:lstStyle/>
        <a:p>
          <a:endParaRPr lang="tr-TR" sz="1400">
            <a:latin typeface="Arial" panose="020B0604020202020204" pitchFamily="34" charset="0"/>
            <a:cs typeface="Arial" panose="020B0604020202020204" pitchFamily="34" charset="0"/>
          </a:endParaRPr>
        </a:p>
      </dgm:t>
    </dgm:pt>
    <dgm:pt modelId="{50FD292F-4CCD-4D49-B1BE-60657E10E77A}">
      <dgm:prSet custT="1"/>
      <dgm:spPr>
        <a:xfrm>
          <a:off x="1374853" y="627717"/>
          <a:ext cx="1193366" cy="954693"/>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Eşitlik</a:t>
          </a:r>
        </a:p>
      </dgm:t>
    </dgm:pt>
    <dgm:pt modelId="{EA960ECA-BC18-4AAD-ADD5-16F99C866D28}" type="parTrans" cxnId="{AF219027-3BE1-4CEC-86CE-30F24DAC5F6B}">
      <dgm:prSet/>
      <dgm:spPr>
        <a:xfrm rot="13885714">
          <a:off x="1545840" y="1746096"/>
          <a:ext cx="2261273" cy="485870"/>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2B4EB4C1-6DD8-491E-82DE-C8C1844DD5F4}" type="sibTrans" cxnId="{AF219027-3BE1-4CEC-86CE-30F24DAC5F6B}">
      <dgm:prSet/>
      <dgm:spPr/>
      <dgm:t>
        <a:bodyPr/>
        <a:lstStyle/>
        <a:p>
          <a:endParaRPr lang="tr-TR" sz="1400">
            <a:latin typeface="Arial" panose="020B0604020202020204" pitchFamily="34" charset="0"/>
            <a:cs typeface="Arial" panose="020B0604020202020204" pitchFamily="34" charset="0"/>
          </a:endParaRPr>
        </a:p>
      </dgm:t>
    </dgm:pt>
    <dgm:pt modelId="{39EB1C92-8F54-4F7A-A6FA-8D912C3D9A1A}">
      <dgm:prSet custT="1"/>
      <dgm:spPr>
        <a:xfrm>
          <a:off x="2676112" y="1064"/>
          <a:ext cx="1193366" cy="954693"/>
        </a:xfr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Güvenirlik </a:t>
          </a:r>
        </a:p>
      </dgm:t>
    </dgm:pt>
    <dgm:pt modelId="{A6AFACD7-D59C-48F8-9647-F486D738A412}" type="parTrans" cxnId="{50CA501A-8C3B-44B0-A7A2-45326A12260C}">
      <dgm:prSet/>
      <dgm:spPr>
        <a:xfrm rot="15428571">
          <a:off x="2393748" y="1337764"/>
          <a:ext cx="2261273" cy="485870"/>
        </a:xfr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AC6A471E-600E-4767-A6A1-38A5CB4F77A7}" type="sibTrans" cxnId="{50CA501A-8C3B-44B0-A7A2-45326A12260C}">
      <dgm:prSet/>
      <dgm:spPr/>
      <dgm:t>
        <a:bodyPr/>
        <a:lstStyle/>
        <a:p>
          <a:endParaRPr lang="tr-TR" sz="1400">
            <a:latin typeface="Arial" panose="020B0604020202020204" pitchFamily="34" charset="0"/>
            <a:cs typeface="Arial" panose="020B0604020202020204" pitchFamily="34" charset="0"/>
          </a:endParaRPr>
        </a:p>
      </dgm:t>
    </dgm:pt>
    <dgm:pt modelId="{7132201F-A88A-4674-975A-0619B742BD5F}">
      <dgm:prSet custT="1"/>
      <dgm:spPr>
        <a:xfrm>
          <a:off x="4120400" y="1064"/>
          <a:ext cx="1193366" cy="954693"/>
        </a:xfr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Gizlilik </a:t>
          </a:r>
        </a:p>
      </dgm:t>
    </dgm:pt>
    <dgm:pt modelId="{C49200A5-3776-4FE0-8B1B-F2225B2B0174}" type="parTrans" cxnId="{419DB4AB-7676-48F6-BA3C-A6385262DD80}">
      <dgm:prSet/>
      <dgm:spPr>
        <a:xfrm rot="16971429">
          <a:off x="3334856" y="1337764"/>
          <a:ext cx="2261273" cy="485870"/>
        </a:xfr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4D4ABEFC-2DF2-4890-9370-8973874BA969}" type="sibTrans" cxnId="{419DB4AB-7676-48F6-BA3C-A6385262DD80}">
      <dgm:prSet/>
      <dgm:spPr/>
      <dgm:t>
        <a:bodyPr/>
        <a:lstStyle/>
        <a:p>
          <a:endParaRPr lang="tr-TR" sz="1400">
            <a:latin typeface="Arial" panose="020B0604020202020204" pitchFamily="34" charset="0"/>
            <a:cs typeface="Arial" panose="020B0604020202020204" pitchFamily="34" charset="0"/>
          </a:endParaRPr>
        </a:p>
      </dgm:t>
    </dgm:pt>
    <dgm:pt modelId="{06FE1E8C-306A-4C5E-B231-FD14CC32E64F}">
      <dgm:prSet custT="1"/>
      <dgm:spPr>
        <a:xfrm>
          <a:off x="5421659" y="627717"/>
          <a:ext cx="1193366" cy="954693"/>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u="none" dirty="0">
              <a:solidFill>
                <a:sysClr val="window" lastClr="FFFFFF"/>
              </a:solidFill>
              <a:latin typeface="Times New Roman" panose="02020603050405020304" pitchFamily="18" charset="0"/>
              <a:ea typeface="+mn-ea"/>
              <a:cs typeface="Times New Roman" panose="02020603050405020304" pitchFamily="18" charset="0"/>
            </a:rPr>
            <a:t>Kamuoyu denetimi </a:t>
          </a:r>
        </a:p>
      </dgm:t>
    </dgm:pt>
    <dgm:pt modelId="{046C55A5-51E4-4389-94EC-49AB261DEC12}" type="parTrans" cxnId="{D969AE1A-D0F9-49E0-93E8-83939753BA9E}">
      <dgm:prSet/>
      <dgm:spPr>
        <a:xfrm rot="18514286">
          <a:off x="4182765" y="1746096"/>
          <a:ext cx="2261273" cy="485870"/>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9A69300F-6E53-4826-9222-2050F86FAB76}" type="sibTrans" cxnId="{D969AE1A-D0F9-49E0-93E8-83939753BA9E}">
      <dgm:prSet/>
      <dgm:spPr/>
      <dgm:t>
        <a:bodyPr/>
        <a:lstStyle/>
        <a:p>
          <a:endParaRPr lang="tr-TR" sz="1400">
            <a:latin typeface="Arial" panose="020B0604020202020204" pitchFamily="34" charset="0"/>
            <a:cs typeface="Arial" panose="020B0604020202020204" pitchFamily="34" charset="0"/>
          </a:endParaRPr>
        </a:p>
      </dgm:t>
    </dgm:pt>
    <dgm:pt modelId="{AAA01DA3-8AAF-479A-B950-1854ABB453CC}">
      <dgm:prSet custT="1"/>
      <dgm:spPr>
        <a:xfrm>
          <a:off x="6113080" y="1756907"/>
          <a:ext cx="1611521" cy="954693"/>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200" b="1" dirty="0">
              <a:solidFill>
                <a:sysClr val="window" lastClr="FFFFFF"/>
              </a:solidFill>
              <a:latin typeface="Times New Roman" panose="02020603050405020304" pitchFamily="18" charset="0"/>
              <a:ea typeface="+mn-ea"/>
              <a:cs typeface="Times New Roman" panose="02020603050405020304" pitchFamily="18" charset="0"/>
            </a:rPr>
            <a:t>İhtiyaçlar uygun şartlar  ve zamanda </a:t>
          </a:r>
          <a:r>
            <a:rPr lang="tr-TR" sz="1200" b="1" dirty="0" smtClean="0">
              <a:solidFill>
                <a:sysClr val="window" lastClr="FFFFFF"/>
              </a:solidFill>
              <a:latin typeface="Times New Roman" panose="02020603050405020304" pitchFamily="18" charset="0"/>
              <a:ea typeface="+mn-ea"/>
              <a:cs typeface="Times New Roman" panose="02020603050405020304" pitchFamily="18" charset="0"/>
            </a:rPr>
            <a:t>karşılanması </a:t>
          </a:r>
          <a:endParaRPr lang="tr-TR" sz="1200"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6AAC27B9-199F-45AE-A109-F910CB66CAE1}" type="parTrans" cxnId="{85E5106F-6617-4845-B76C-4512CCB28E61}">
      <dgm:prSet/>
      <dgm:spPr>
        <a:xfrm rot="20057143">
          <a:off x="4769536" y="2481883"/>
          <a:ext cx="2261273" cy="485870"/>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EE059D20-1F87-48A3-932D-6387BF33F734}" type="sibTrans" cxnId="{85E5106F-6617-4845-B76C-4512CCB28E61}">
      <dgm:prSet/>
      <dgm:spPr/>
      <dgm:t>
        <a:bodyPr/>
        <a:lstStyle/>
        <a:p>
          <a:endParaRPr lang="tr-TR" sz="1400">
            <a:latin typeface="Arial" panose="020B0604020202020204" pitchFamily="34" charset="0"/>
            <a:cs typeface="Arial" panose="020B0604020202020204" pitchFamily="34" charset="0"/>
          </a:endParaRPr>
        </a:p>
      </dgm:t>
    </dgm:pt>
    <dgm:pt modelId="{8EDF800C-2CDA-4207-815C-B5C35BEA6F3F}">
      <dgm:prSet custT="1"/>
      <dgm:spPr>
        <a:xfrm>
          <a:off x="6480021" y="3164984"/>
          <a:ext cx="1520408" cy="954693"/>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1400" b="1" dirty="0">
              <a:solidFill>
                <a:sysClr val="window" lastClr="FFFFFF"/>
              </a:solidFill>
              <a:latin typeface="Times New Roman" panose="02020603050405020304" pitchFamily="18" charset="0"/>
              <a:ea typeface="+mn-ea"/>
              <a:cs typeface="Times New Roman" panose="02020603050405020304" pitchFamily="18" charset="0"/>
            </a:rPr>
            <a:t>Kaynaklar verimli </a:t>
          </a:r>
          <a:r>
            <a:rPr lang="tr-TR" sz="1400" b="1" dirty="0" smtClean="0">
              <a:solidFill>
                <a:sysClr val="window" lastClr="FFFFFF"/>
              </a:solidFill>
              <a:latin typeface="Times New Roman" panose="02020603050405020304" pitchFamily="18" charset="0"/>
              <a:ea typeface="+mn-ea"/>
              <a:cs typeface="Times New Roman" panose="02020603050405020304" pitchFamily="18" charset="0"/>
            </a:rPr>
            <a:t>kullanılması</a:t>
          </a:r>
          <a:endParaRPr lang="tr-TR" sz="1400"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D80C6890-A16F-4765-93C8-D2FEE82E571E}" type="parTrans" cxnId="{EB7C1F09-B6C2-47AD-9B01-6475C7462329}">
      <dgm:prSet/>
      <dgm:spPr>
        <a:xfrm>
          <a:off x="4978952" y="3399395"/>
          <a:ext cx="2261273" cy="485870"/>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Arial" panose="020B0604020202020204" pitchFamily="34" charset="0"/>
            <a:cs typeface="Arial" panose="020B0604020202020204" pitchFamily="34" charset="0"/>
          </a:endParaRPr>
        </a:p>
      </dgm:t>
    </dgm:pt>
    <dgm:pt modelId="{BF88A1F6-2018-43CA-9E75-45FFA6E25A17}" type="sibTrans" cxnId="{EB7C1F09-B6C2-47AD-9B01-6475C7462329}">
      <dgm:prSet/>
      <dgm:spPr/>
      <dgm:t>
        <a:bodyPr/>
        <a:lstStyle/>
        <a:p>
          <a:endParaRPr lang="tr-TR" sz="1400">
            <a:latin typeface="Arial" panose="020B0604020202020204" pitchFamily="34" charset="0"/>
            <a:cs typeface="Arial" panose="020B0604020202020204" pitchFamily="34" charset="0"/>
          </a:endParaRPr>
        </a:p>
      </dgm:t>
    </dgm:pt>
    <dgm:pt modelId="{4F45A41F-1E04-4EE2-8E93-DDCC122558BC}" type="pres">
      <dgm:prSet presAssocID="{89F8F750-39C2-4B57-B33E-EA3E3E9F80A6}" presName="cycle" presStyleCnt="0">
        <dgm:presLayoutVars>
          <dgm:chMax val="1"/>
          <dgm:dir/>
          <dgm:animLvl val="ctr"/>
          <dgm:resizeHandles val="exact"/>
        </dgm:presLayoutVars>
      </dgm:prSet>
      <dgm:spPr/>
      <dgm:t>
        <a:bodyPr/>
        <a:lstStyle/>
        <a:p>
          <a:endParaRPr lang="tr-TR"/>
        </a:p>
      </dgm:t>
    </dgm:pt>
    <dgm:pt modelId="{F9E3B8E1-AEAF-4D79-B092-A84917B064BB}" type="pres">
      <dgm:prSet presAssocID="{4C7FC36B-9AF0-4731-B72B-F7DAAC15805E}" presName="centerShape" presStyleLbl="node0" presStyleIdx="0" presStyleCnt="1" custScaleY="84826" custLinFactNeighborX="107"/>
      <dgm:spPr>
        <a:prstGeom prst="ellipse">
          <a:avLst/>
        </a:prstGeom>
      </dgm:spPr>
      <dgm:t>
        <a:bodyPr/>
        <a:lstStyle/>
        <a:p>
          <a:endParaRPr lang="tr-TR"/>
        </a:p>
      </dgm:t>
    </dgm:pt>
    <dgm:pt modelId="{E775D32B-0677-4E85-A0EC-9CD0481243BE}" type="pres">
      <dgm:prSet presAssocID="{FB92BBF8-FADC-4DFA-B907-555F50D57923}" presName="parTrans" presStyleLbl="bgSibTrans2D1" presStyleIdx="0" presStyleCnt="8"/>
      <dgm:spPr>
        <a:prstGeom prst="leftArrow">
          <a:avLst>
            <a:gd name="adj1" fmla="val 60000"/>
            <a:gd name="adj2" fmla="val 50000"/>
          </a:avLst>
        </a:prstGeom>
      </dgm:spPr>
      <dgm:t>
        <a:bodyPr/>
        <a:lstStyle/>
        <a:p>
          <a:endParaRPr lang="tr-TR"/>
        </a:p>
      </dgm:t>
    </dgm:pt>
    <dgm:pt modelId="{3F584210-99CB-44C6-B364-D8AC45C2C6A1}" type="pres">
      <dgm:prSet presAssocID="{7B97D8A8-8429-455B-8A5D-CB0DC70173B9}" presName="node" presStyleLbl="node1" presStyleIdx="0" presStyleCnt="8" custScaleX="132318" custRadScaleRad="99785">
        <dgm:presLayoutVars>
          <dgm:bulletEnabled val="1"/>
        </dgm:presLayoutVars>
      </dgm:prSet>
      <dgm:spPr>
        <a:prstGeom prst="roundRect">
          <a:avLst>
            <a:gd name="adj" fmla="val 10000"/>
          </a:avLst>
        </a:prstGeom>
      </dgm:spPr>
      <dgm:t>
        <a:bodyPr/>
        <a:lstStyle/>
        <a:p>
          <a:endParaRPr lang="tr-TR"/>
        </a:p>
      </dgm:t>
    </dgm:pt>
    <dgm:pt modelId="{2446AF50-48F7-45E1-9405-7B920B1749AD}" type="pres">
      <dgm:prSet presAssocID="{CC53B5A1-CEFD-4D0B-A69E-B4EE55C686A3}" presName="parTrans" presStyleLbl="bgSibTrans2D1" presStyleIdx="1" presStyleCnt="8"/>
      <dgm:spPr>
        <a:prstGeom prst="leftArrow">
          <a:avLst>
            <a:gd name="adj1" fmla="val 60000"/>
            <a:gd name="adj2" fmla="val 50000"/>
          </a:avLst>
        </a:prstGeom>
      </dgm:spPr>
      <dgm:t>
        <a:bodyPr/>
        <a:lstStyle/>
        <a:p>
          <a:endParaRPr lang="tr-TR"/>
        </a:p>
      </dgm:t>
    </dgm:pt>
    <dgm:pt modelId="{EA6DDB51-8494-4C9E-A9A8-E91213228B1B}" type="pres">
      <dgm:prSet presAssocID="{66ACAD99-E07B-46C6-AB71-7118708A3ED3}" presName="node" presStyleLbl="node1" presStyleIdx="1" presStyleCnt="8" custScaleX="144392" custRadScaleRad="99807" custRadScaleInc="238">
        <dgm:presLayoutVars>
          <dgm:bulletEnabled val="1"/>
        </dgm:presLayoutVars>
      </dgm:prSet>
      <dgm:spPr>
        <a:prstGeom prst="roundRect">
          <a:avLst>
            <a:gd name="adj" fmla="val 10000"/>
          </a:avLst>
        </a:prstGeom>
      </dgm:spPr>
      <dgm:t>
        <a:bodyPr/>
        <a:lstStyle/>
        <a:p>
          <a:endParaRPr lang="tr-TR"/>
        </a:p>
      </dgm:t>
    </dgm:pt>
    <dgm:pt modelId="{B3C1BDD5-7A06-4D2C-B829-3C64BC2FDDF1}" type="pres">
      <dgm:prSet presAssocID="{EA960ECA-BC18-4AAD-ADD5-16F99C866D28}" presName="parTrans" presStyleLbl="bgSibTrans2D1" presStyleIdx="2" presStyleCnt="8"/>
      <dgm:spPr>
        <a:prstGeom prst="leftArrow">
          <a:avLst>
            <a:gd name="adj1" fmla="val 60000"/>
            <a:gd name="adj2" fmla="val 50000"/>
          </a:avLst>
        </a:prstGeom>
      </dgm:spPr>
      <dgm:t>
        <a:bodyPr/>
        <a:lstStyle/>
        <a:p>
          <a:endParaRPr lang="tr-TR"/>
        </a:p>
      </dgm:t>
    </dgm:pt>
    <dgm:pt modelId="{86C42593-4ECA-41B6-81EC-1537D3794D77}" type="pres">
      <dgm:prSet presAssocID="{50FD292F-4CCD-4D49-B1BE-60657E10E77A}" presName="node" presStyleLbl="node1" presStyleIdx="2" presStyleCnt="8" custScaleX="106980" custScaleY="95666" custRadScaleRad="99866" custRadScaleInc="428">
        <dgm:presLayoutVars>
          <dgm:bulletEnabled val="1"/>
        </dgm:presLayoutVars>
      </dgm:prSet>
      <dgm:spPr>
        <a:prstGeom prst="roundRect">
          <a:avLst>
            <a:gd name="adj" fmla="val 10000"/>
          </a:avLst>
        </a:prstGeom>
      </dgm:spPr>
      <dgm:t>
        <a:bodyPr/>
        <a:lstStyle/>
        <a:p>
          <a:endParaRPr lang="tr-TR"/>
        </a:p>
      </dgm:t>
    </dgm:pt>
    <dgm:pt modelId="{0D5C878A-06D9-4550-A6CC-108502F22E19}" type="pres">
      <dgm:prSet presAssocID="{A6AFACD7-D59C-48F8-9647-F486D738A412}" presName="parTrans" presStyleLbl="bgSibTrans2D1" presStyleIdx="3" presStyleCnt="8"/>
      <dgm:spPr>
        <a:prstGeom prst="leftArrow">
          <a:avLst>
            <a:gd name="adj1" fmla="val 60000"/>
            <a:gd name="adj2" fmla="val 50000"/>
          </a:avLst>
        </a:prstGeom>
      </dgm:spPr>
      <dgm:t>
        <a:bodyPr/>
        <a:lstStyle/>
        <a:p>
          <a:endParaRPr lang="tr-TR"/>
        </a:p>
      </dgm:t>
    </dgm:pt>
    <dgm:pt modelId="{3BD813DE-E1C5-4A42-91DE-4CF40DFE5756}" type="pres">
      <dgm:prSet presAssocID="{39EB1C92-8F54-4F7A-A6FA-8D912C3D9A1A}" presName="node" presStyleLbl="node1" presStyleIdx="3" presStyleCnt="8" custScaleX="109553" custScaleY="80962">
        <dgm:presLayoutVars>
          <dgm:bulletEnabled val="1"/>
        </dgm:presLayoutVars>
      </dgm:prSet>
      <dgm:spPr>
        <a:prstGeom prst="roundRect">
          <a:avLst>
            <a:gd name="adj" fmla="val 10000"/>
          </a:avLst>
        </a:prstGeom>
      </dgm:spPr>
      <dgm:t>
        <a:bodyPr/>
        <a:lstStyle/>
        <a:p>
          <a:endParaRPr lang="tr-TR"/>
        </a:p>
      </dgm:t>
    </dgm:pt>
    <dgm:pt modelId="{08929098-125B-4CE4-9DFA-008B14B6578D}" type="pres">
      <dgm:prSet presAssocID="{C49200A5-3776-4FE0-8B1B-F2225B2B0174}" presName="parTrans" presStyleLbl="bgSibTrans2D1" presStyleIdx="4" presStyleCnt="8"/>
      <dgm:spPr>
        <a:prstGeom prst="leftArrow">
          <a:avLst>
            <a:gd name="adj1" fmla="val 60000"/>
            <a:gd name="adj2" fmla="val 50000"/>
          </a:avLst>
        </a:prstGeom>
      </dgm:spPr>
      <dgm:t>
        <a:bodyPr/>
        <a:lstStyle/>
        <a:p>
          <a:endParaRPr lang="tr-TR"/>
        </a:p>
      </dgm:t>
    </dgm:pt>
    <dgm:pt modelId="{A5EC30EB-01B2-46DA-AA5B-EBA2AB38C55A}" type="pres">
      <dgm:prSet presAssocID="{7132201F-A88A-4674-975A-0619B742BD5F}" presName="node" presStyleLbl="node1" presStyleIdx="4" presStyleCnt="8" custScaleX="103541" custScaleY="82024">
        <dgm:presLayoutVars>
          <dgm:bulletEnabled val="1"/>
        </dgm:presLayoutVars>
      </dgm:prSet>
      <dgm:spPr>
        <a:prstGeom prst="roundRect">
          <a:avLst>
            <a:gd name="adj" fmla="val 10000"/>
          </a:avLst>
        </a:prstGeom>
      </dgm:spPr>
      <dgm:t>
        <a:bodyPr/>
        <a:lstStyle/>
        <a:p>
          <a:endParaRPr lang="tr-TR"/>
        </a:p>
      </dgm:t>
    </dgm:pt>
    <dgm:pt modelId="{FC220481-F00F-4CA3-A364-A0C491D43E0F}" type="pres">
      <dgm:prSet presAssocID="{046C55A5-51E4-4389-94EC-49AB261DEC12}" presName="parTrans" presStyleLbl="bgSibTrans2D1" presStyleIdx="5" presStyleCnt="8"/>
      <dgm:spPr>
        <a:prstGeom prst="leftArrow">
          <a:avLst>
            <a:gd name="adj1" fmla="val 60000"/>
            <a:gd name="adj2" fmla="val 50000"/>
          </a:avLst>
        </a:prstGeom>
      </dgm:spPr>
      <dgm:t>
        <a:bodyPr/>
        <a:lstStyle/>
        <a:p>
          <a:endParaRPr lang="tr-TR"/>
        </a:p>
      </dgm:t>
    </dgm:pt>
    <dgm:pt modelId="{7DFB9F65-3E35-47DD-ABB5-85FBCFD9EF13}" type="pres">
      <dgm:prSet presAssocID="{06FE1E8C-306A-4C5E-B231-FD14CC32E64F}" presName="node" presStyleLbl="node1" presStyleIdx="5" presStyleCnt="8" custScaleX="112992" custScaleY="91104">
        <dgm:presLayoutVars>
          <dgm:bulletEnabled val="1"/>
        </dgm:presLayoutVars>
      </dgm:prSet>
      <dgm:spPr>
        <a:prstGeom prst="roundRect">
          <a:avLst>
            <a:gd name="adj" fmla="val 10000"/>
          </a:avLst>
        </a:prstGeom>
      </dgm:spPr>
      <dgm:t>
        <a:bodyPr/>
        <a:lstStyle/>
        <a:p>
          <a:endParaRPr lang="tr-TR"/>
        </a:p>
      </dgm:t>
    </dgm:pt>
    <dgm:pt modelId="{5F20D5FC-0DC3-4F7C-9541-DF38872C9131}" type="pres">
      <dgm:prSet presAssocID="{6AAC27B9-199F-45AE-A109-F910CB66CAE1}" presName="parTrans" presStyleLbl="bgSibTrans2D1" presStyleIdx="6" presStyleCnt="8"/>
      <dgm:spPr>
        <a:prstGeom prst="leftArrow">
          <a:avLst>
            <a:gd name="adj1" fmla="val 60000"/>
            <a:gd name="adj2" fmla="val 50000"/>
          </a:avLst>
        </a:prstGeom>
      </dgm:spPr>
      <dgm:t>
        <a:bodyPr/>
        <a:lstStyle/>
        <a:p>
          <a:endParaRPr lang="tr-TR"/>
        </a:p>
      </dgm:t>
    </dgm:pt>
    <dgm:pt modelId="{B7287D42-B335-4251-8354-DF19582FA075}" type="pres">
      <dgm:prSet presAssocID="{AAA01DA3-8AAF-479A-B950-1854ABB453CC}" presName="node" presStyleLbl="node1" presStyleIdx="6" presStyleCnt="8" custScaleX="152075" custScaleY="114922">
        <dgm:presLayoutVars>
          <dgm:bulletEnabled val="1"/>
        </dgm:presLayoutVars>
      </dgm:prSet>
      <dgm:spPr>
        <a:prstGeom prst="roundRect">
          <a:avLst>
            <a:gd name="adj" fmla="val 10000"/>
          </a:avLst>
        </a:prstGeom>
      </dgm:spPr>
      <dgm:t>
        <a:bodyPr/>
        <a:lstStyle/>
        <a:p>
          <a:endParaRPr lang="tr-TR"/>
        </a:p>
      </dgm:t>
    </dgm:pt>
    <dgm:pt modelId="{59015A0D-2164-438E-A254-21BEE299066F}" type="pres">
      <dgm:prSet presAssocID="{D80C6890-A16F-4765-93C8-D2FEE82E571E}" presName="parTrans" presStyleLbl="bgSibTrans2D1" presStyleIdx="7" presStyleCnt="8"/>
      <dgm:spPr>
        <a:prstGeom prst="leftArrow">
          <a:avLst>
            <a:gd name="adj1" fmla="val 60000"/>
            <a:gd name="adj2" fmla="val 50000"/>
          </a:avLst>
        </a:prstGeom>
      </dgm:spPr>
      <dgm:t>
        <a:bodyPr/>
        <a:lstStyle/>
        <a:p>
          <a:endParaRPr lang="tr-TR"/>
        </a:p>
      </dgm:t>
    </dgm:pt>
    <dgm:pt modelId="{D3D620E0-D8EB-4A52-B800-8D3E7E515A80}" type="pres">
      <dgm:prSet presAssocID="{8EDF800C-2CDA-4207-815C-B5C35BEA6F3F}" presName="node" presStyleLbl="node1" presStyleIdx="7" presStyleCnt="8" custScaleX="135264">
        <dgm:presLayoutVars>
          <dgm:bulletEnabled val="1"/>
        </dgm:presLayoutVars>
      </dgm:prSet>
      <dgm:spPr>
        <a:prstGeom prst="roundRect">
          <a:avLst>
            <a:gd name="adj" fmla="val 10000"/>
          </a:avLst>
        </a:prstGeom>
      </dgm:spPr>
      <dgm:t>
        <a:bodyPr/>
        <a:lstStyle/>
        <a:p>
          <a:endParaRPr lang="tr-TR"/>
        </a:p>
      </dgm:t>
    </dgm:pt>
  </dgm:ptLst>
  <dgm:cxnLst>
    <dgm:cxn modelId="{D16424A1-8D91-4B41-A962-2D11715EE643}" type="presOf" srcId="{046C55A5-51E4-4389-94EC-49AB261DEC12}" destId="{FC220481-F00F-4CA3-A364-A0C491D43E0F}" srcOrd="0" destOrd="0" presId="urn:microsoft.com/office/officeart/2005/8/layout/radial4"/>
    <dgm:cxn modelId="{DBB52008-C1B6-4C3A-8A6E-DD97D2388BAD}" type="presOf" srcId="{06FE1E8C-306A-4C5E-B231-FD14CC32E64F}" destId="{7DFB9F65-3E35-47DD-ABB5-85FBCFD9EF13}" srcOrd="0" destOrd="0" presId="urn:microsoft.com/office/officeart/2005/8/layout/radial4"/>
    <dgm:cxn modelId="{C92ACF7C-99A6-437F-83FB-87F0FD266225}" srcId="{4C7FC36B-9AF0-4731-B72B-F7DAAC15805E}" destId="{66ACAD99-E07B-46C6-AB71-7118708A3ED3}" srcOrd="1" destOrd="0" parTransId="{CC53B5A1-CEFD-4D0B-A69E-B4EE55C686A3}" sibTransId="{13CDDC4F-A8AC-4ACE-9186-800DEEA53A09}"/>
    <dgm:cxn modelId="{EB7C1F09-B6C2-47AD-9B01-6475C7462329}" srcId="{4C7FC36B-9AF0-4731-B72B-F7DAAC15805E}" destId="{8EDF800C-2CDA-4207-815C-B5C35BEA6F3F}" srcOrd="7" destOrd="0" parTransId="{D80C6890-A16F-4765-93C8-D2FEE82E571E}" sibTransId="{BF88A1F6-2018-43CA-9E75-45FFA6E25A17}"/>
    <dgm:cxn modelId="{AF219027-3BE1-4CEC-86CE-30F24DAC5F6B}" srcId="{4C7FC36B-9AF0-4731-B72B-F7DAAC15805E}" destId="{50FD292F-4CCD-4D49-B1BE-60657E10E77A}" srcOrd="2" destOrd="0" parTransId="{EA960ECA-BC18-4AAD-ADD5-16F99C866D28}" sibTransId="{2B4EB4C1-6DD8-491E-82DE-C8C1844DD5F4}"/>
    <dgm:cxn modelId="{419DB4AB-7676-48F6-BA3C-A6385262DD80}" srcId="{4C7FC36B-9AF0-4731-B72B-F7DAAC15805E}" destId="{7132201F-A88A-4674-975A-0619B742BD5F}" srcOrd="4" destOrd="0" parTransId="{C49200A5-3776-4FE0-8B1B-F2225B2B0174}" sibTransId="{4D4ABEFC-2DF2-4890-9370-8973874BA969}"/>
    <dgm:cxn modelId="{3CC66149-0F04-4FC7-A7D5-F35A8A06097C}" type="presOf" srcId="{66ACAD99-E07B-46C6-AB71-7118708A3ED3}" destId="{EA6DDB51-8494-4C9E-A9A8-E91213228B1B}" srcOrd="0" destOrd="0" presId="urn:microsoft.com/office/officeart/2005/8/layout/radial4"/>
    <dgm:cxn modelId="{64833BE4-2F2D-47DD-80C3-C63A4342E56B}" type="presOf" srcId="{7132201F-A88A-4674-975A-0619B742BD5F}" destId="{A5EC30EB-01B2-46DA-AA5B-EBA2AB38C55A}" srcOrd="0" destOrd="0" presId="urn:microsoft.com/office/officeart/2005/8/layout/radial4"/>
    <dgm:cxn modelId="{A9178D89-7995-41EC-85EC-3CD20507C042}" type="presOf" srcId="{7B97D8A8-8429-455B-8A5D-CB0DC70173B9}" destId="{3F584210-99CB-44C6-B364-D8AC45C2C6A1}" srcOrd="0" destOrd="0" presId="urn:microsoft.com/office/officeart/2005/8/layout/radial4"/>
    <dgm:cxn modelId="{92E54605-9016-4275-B9B9-BF21CA8BA5CE}" srcId="{4C7FC36B-9AF0-4731-B72B-F7DAAC15805E}" destId="{7B97D8A8-8429-455B-8A5D-CB0DC70173B9}" srcOrd="0" destOrd="0" parTransId="{FB92BBF8-FADC-4DFA-B907-555F50D57923}" sibTransId="{611077F6-2D06-4B9A-AAC2-660018E6C1EC}"/>
    <dgm:cxn modelId="{D969AE1A-D0F9-49E0-93E8-83939753BA9E}" srcId="{4C7FC36B-9AF0-4731-B72B-F7DAAC15805E}" destId="{06FE1E8C-306A-4C5E-B231-FD14CC32E64F}" srcOrd="5" destOrd="0" parTransId="{046C55A5-51E4-4389-94EC-49AB261DEC12}" sibTransId="{9A69300F-6E53-4826-9222-2050F86FAB76}"/>
    <dgm:cxn modelId="{C05E62A7-8149-4DB5-8B8F-A930C43D1619}" type="presOf" srcId="{FB92BBF8-FADC-4DFA-B907-555F50D57923}" destId="{E775D32B-0677-4E85-A0EC-9CD0481243BE}" srcOrd="0" destOrd="0" presId="urn:microsoft.com/office/officeart/2005/8/layout/radial4"/>
    <dgm:cxn modelId="{85E5106F-6617-4845-B76C-4512CCB28E61}" srcId="{4C7FC36B-9AF0-4731-B72B-F7DAAC15805E}" destId="{AAA01DA3-8AAF-479A-B950-1854ABB453CC}" srcOrd="6" destOrd="0" parTransId="{6AAC27B9-199F-45AE-A109-F910CB66CAE1}" sibTransId="{EE059D20-1F87-48A3-932D-6387BF33F734}"/>
    <dgm:cxn modelId="{90B381A0-3C08-4352-B6F3-3E55FBD6A042}" type="presOf" srcId="{4C7FC36B-9AF0-4731-B72B-F7DAAC15805E}" destId="{F9E3B8E1-AEAF-4D79-B092-A84917B064BB}" srcOrd="0" destOrd="0" presId="urn:microsoft.com/office/officeart/2005/8/layout/radial4"/>
    <dgm:cxn modelId="{0609F044-E800-4CE6-B1FD-8D3829760B58}" type="presOf" srcId="{A6AFACD7-D59C-48F8-9647-F486D738A412}" destId="{0D5C878A-06D9-4550-A6CC-108502F22E19}" srcOrd="0" destOrd="0" presId="urn:microsoft.com/office/officeart/2005/8/layout/radial4"/>
    <dgm:cxn modelId="{3F8E24A5-4DB9-48ED-83A4-068E9E919A9F}" type="presOf" srcId="{8EDF800C-2CDA-4207-815C-B5C35BEA6F3F}" destId="{D3D620E0-D8EB-4A52-B800-8D3E7E515A80}" srcOrd="0" destOrd="0" presId="urn:microsoft.com/office/officeart/2005/8/layout/radial4"/>
    <dgm:cxn modelId="{A1001FA3-89A8-42CF-92CC-87C3BCE6CBC5}" type="presOf" srcId="{89F8F750-39C2-4B57-B33E-EA3E3E9F80A6}" destId="{4F45A41F-1E04-4EE2-8E93-DDCC122558BC}" srcOrd="0" destOrd="0" presId="urn:microsoft.com/office/officeart/2005/8/layout/radial4"/>
    <dgm:cxn modelId="{F8960957-AE84-457D-B542-EE606619B1FA}" type="presOf" srcId="{D80C6890-A16F-4765-93C8-D2FEE82E571E}" destId="{59015A0D-2164-438E-A254-21BEE299066F}" srcOrd="0" destOrd="0" presId="urn:microsoft.com/office/officeart/2005/8/layout/radial4"/>
    <dgm:cxn modelId="{A345B4FE-3FF7-41AD-844A-7B6E7ADFB42F}" type="presOf" srcId="{50FD292F-4CCD-4D49-B1BE-60657E10E77A}" destId="{86C42593-4ECA-41B6-81EC-1537D3794D77}" srcOrd="0" destOrd="0" presId="urn:microsoft.com/office/officeart/2005/8/layout/radial4"/>
    <dgm:cxn modelId="{50CA501A-8C3B-44B0-A7A2-45326A12260C}" srcId="{4C7FC36B-9AF0-4731-B72B-F7DAAC15805E}" destId="{39EB1C92-8F54-4F7A-A6FA-8D912C3D9A1A}" srcOrd="3" destOrd="0" parTransId="{A6AFACD7-D59C-48F8-9647-F486D738A412}" sibTransId="{AC6A471E-600E-4767-A6A1-38A5CB4F77A7}"/>
    <dgm:cxn modelId="{1C22E228-3BD2-4712-AB68-6693B22D082A}" type="presOf" srcId="{CC53B5A1-CEFD-4D0B-A69E-B4EE55C686A3}" destId="{2446AF50-48F7-45E1-9405-7B920B1749AD}" srcOrd="0" destOrd="0" presId="urn:microsoft.com/office/officeart/2005/8/layout/radial4"/>
    <dgm:cxn modelId="{3030F435-48EF-4EA1-8D2E-383B005AA792}" type="presOf" srcId="{EA960ECA-BC18-4AAD-ADD5-16F99C866D28}" destId="{B3C1BDD5-7A06-4D2C-B829-3C64BC2FDDF1}" srcOrd="0" destOrd="0" presId="urn:microsoft.com/office/officeart/2005/8/layout/radial4"/>
    <dgm:cxn modelId="{72C62BA0-508F-42BC-A5A8-1BA26E65B767}" type="presOf" srcId="{AAA01DA3-8AAF-479A-B950-1854ABB453CC}" destId="{B7287D42-B335-4251-8354-DF19582FA075}" srcOrd="0" destOrd="0" presId="urn:microsoft.com/office/officeart/2005/8/layout/radial4"/>
    <dgm:cxn modelId="{9550FDFA-120A-4852-B2D0-C7CA01C6F988}" type="presOf" srcId="{6AAC27B9-199F-45AE-A109-F910CB66CAE1}" destId="{5F20D5FC-0DC3-4F7C-9541-DF38872C9131}" srcOrd="0" destOrd="0" presId="urn:microsoft.com/office/officeart/2005/8/layout/radial4"/>
    <dgm:cxn modelId="{04A8C5E2-AEA2-4975-BE8B-8F31B83554F4}" type="presOf" srcId="{39EB1C92-8F54-4F7A-A6FA-8D912C3D9A1A}" destId="{3BD813DE-E1C5-4A42-91DE-4CF40DFE5756}" srcOrd="0" destOrd="0" presId="urn:microsoft.com/office/officeart/2005/8/layout/radial4"/>
    <dgm:cxn modelId="{210B8545-9265-40E5-B43A-4ADD11FCC2BA}" srcId="{89F8F750-39C2-4B57-B33E-EA3E3E9F80A6}" destId="{4C7FC36B-9AF0-4731-B72B-F7DAAC15805E}" srcOrd="0" destOrd="0" parTransId="{654C569D-E4E4-474A-A8AA-3F7493D91695}" sibTransId="{F1383FFE-D235-48BE-A28A-862D3AE032AC}"/>
    <dgm:cxn modelId="{6342E6D7-7B37-44B2-9C80-6C044429BB68}" type="presOf" srcId="{C49200A5-3776-4FE0-8B1B-F2225B2B0174}" destId="{08929098-125B-4CE4-9DFA-008B14B6578D}" srcOrd="0" destOrd="0" presId="urn:microsoft.com/office/officeart/2005/8/layout/radial4"/>
    <dgm:cxn modelId="{4B08BCF1-8C41-4348-A766-AC786817575D}" type="presParOf" srcId="{4F45A41F-1E04-4EE2-8E93-DDCC122558BC}" destId="{F9E3B8E1-AEAF-4D79-B092-A84917B064BB}" srcOrd="0" destOrd="0" presId="urn:microsoft.com/office/officeart/2005/8/layout/radial4"/>
    <dgm:cxn modelId="{A3E75606-8DEC-4B1F-AF79-F0EEB0992FB3}" type="presParOf" srcId="{4F45A41F-1E04-4EE2-8E93-DDCC122558BC}" destId="{E775D32B-0677-4E85-A0EC-9CD0481243BE}" srcOrd="1" destOrd="0" presId="urn:microsoft.com/office/officeart/2005/8/layout/radial4"/>
    <dgm:cxn modelId="{E440F743-26B1-4078-AD06-B79B7F72A6C3}" type="presParOf" srcId="{4F45A41F-1E04-4EE2-8E93-DDCC122558BC}" destId="{3F584210-99CB-44C6-B364-D8AC45C2C6A1}" srcOrd="2" destOrd="0" presId="urn:microsoft.com/office/officeart/2005/8/layout/radial4"/>
    <dgm:cxn modelId="{3E77500E-8902-426C-B40C-02DC722F5F81}" type="presParOf" srcId="{4F45A41F-1E04-4EE2-8E93-DDCC122558BC}" destId="{2446AF50-48F7-45E1-9405-7B920B1749AD}" srcOrd="3" destOrd="0" presId="urn:microsoft.com/office/officeart/2005/8/layout/radial4"/>
    <dgm:cxn modelId="{B5366F5E-A22B-4C8A-A1CD-FBB8D628D5A7}" type="presParOf" srcId="{4F45A41F-1E04-4EE2-8E93-DDCC122558BC}" destId="{EA6DDB51-8494-4C9E-A9A8-E91213228B1B}" srcOrd="4" destOrd="0" presId="urn:microsoft.com/office/officeart/2005/8/layout/radial4"/>
    <dgm:cxn modelId="{FD37C556-0796-4F2B-A213-D29AE90F481C}" type="presParOf" srcId="{4F45A41F-1E04-4EE2-8E93-DDCC122558BC}" destId="{B3C1BDD5-7A06-4D2C-B829-3C64BC2FDDF1}" srcOrd="5" destOrd="0" presId="urn:microsoft.com/office/officeart/2005/8/layout/radial4"/>
    <dgm:cxn modelId="{8CA56AE0-34BF-4045-9C34-5128569EB435}" type="presParOf" srcId="{4F45A41F-1E04-4EE2-8E93-DDCC122558BC}" destId="{86C42593-4ECA-41B6-81EC-1537D3794D77}" srcOrd="6" destOrd="0" presId="urn:microsoft.com/office/officeart/2005/8/layout/radial4"/>
    <dgm:cxn modelId="{6FF04BDD-7033-45F1-BA1A-77448BBEF940}" type="presParOf" srcId="{4F45A41F-1E04-4EE2-8E93-DDCC122558BC}" destId="{0D5C878A-06D9-4550-A6CC-108502F22E19}" srcOrd="7" destOrd="0" presId="urn:microsoft.com/office/officeart/2005/8/layout/radial4"/>
    <dgm:cxn modelId="{08B3CEC8-1D88-4901-A82C-A94888F2F6B1}" type="presParOf" srcId="{4F45A41F-1E04-4EE2-8E93-DDCC122558BC}" destId="{3BD813DE-E1C5-4A42-91DE-4CF40DFE5756}" srcOrd="8" destOrd="0" presId="urn:microsoft.com/office/officeart/2005/8/layout/radial4"/>
    <dgm:cxn modelId="{6E58A8E4-F335-450A-8BB0-4E709DCA61F7}" type="presParOf" srcId="{4F45A41F-1E04-4EE2-8E93-DDCC122558BC}" destId="{08929098-125B-4CE4-9DFA-008B14B6578D}" srcOrd="9" destOrd="0" presId="urn:microsoft.com/office/officeart/2005/8/layout/radial4"/>
    <dgm:cxn modelId="{9A714537-1792-4E8C-9E37-7DE28F63A80B}" type="presParOf" srcId="{4F45A41F-1E04-4EE2-8E93-DDCC122558BC}" destId="{A5EC30EB-01B2-46DA-AA5B-EBA2AB38C55A}" srcOrd="10" destOrd="0" presId="urn:microsoft.com/office/officeart/2005/8/layout/radial4"/>
    <dgm:cxn modelId="{CA44F47F-08E7-4DFD-9483-40C6EC7EA463}" type="presParOf" srcId="{4F45A41F-1E04-4EE2-8E93-DDCC122558BC}" destId="{FC220481-F00F-4CA3-A364-A0C491D43E0F}" srcOrd="11" destOrd="0" presId="urn:microsoft.com/office/officeart/2005/8/layout/radial4"/>
    <dgm:cxn modelId="{B6CB4325-0339-45F7-BA23-F07833EF6D1A}" type="presParOf" srcId="{4F45A41F-1E04-4EE2-8E93-DDCC122558BC}" destId="{7DFB9F65-3E35-47DD-ABB5-85FBCFD9EF13}" srcOrd="12" destOrd="0" presId="urn:microsoft.com/office/officeart/2005/8/layout/radial4"/>
    <dgm:cxn modelId="{D89C190C-5BDE-46EE-AE83-CD80ACE80C91}" type="presParOf" srcId="{4F45A41F-1E04-4EE2-8E93-DDCC122558BC}" destId="{5F20D5FC-0DC3-4F7C-9541-DF38872C9131}" srcOrd="13" destOrd="0" presId="urn:microsoft.com/office/officeart/2005/8/layout/radial4"/>
    <dgm:cxn modelId="{F5E81952-DFD1-4ACC-B10F-BF2E5AAA4296}" type="presParOf" srcId="{4F45A41F-1E04-4EE2-8E93-DDCC122558BC}" destId="{B7287D42-B335-4251-8354-DF19582FA075}" srcOrd="14" destOrd="0" presId="urn:microsoft.com/office/officeart/2005/8/layout/radial4"/>
    <dgm:cxn modelId="{0FE4EE2F-9DBA-41CD-AF34-023515E9CAE2}" type="presParOf" srcId="{4F45A41F-1E04-4EE2-8E93-DDCC122558BC}" destId="{59015A0D-2164-438E-A254-21BEE299066F}" srcOrd="15" destOrd="0" presId="urn:microsoft.com/office/officeart/2005/8/layout/radial4"/>
    <dgm:cxn modelId="{3DDD8B7A-87B6-4851-ABEA-B02B8686D82B}" type="presParOf" srcId="{4F45A41F-1E04-4EE2-8E93-DDCC122558BC}" destId="{D3D620E0-D8EB-4A52-B800-8D3E7E515A80}" srcOrd="16" destOrd="0" presId="urn:microsoft.com/office/officeart/2005/8/layout/radial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CC80D3-D950-46ED-BA63-564F85098EA5}"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tr-TR"/>
        </a:p>
      </dgm:t>
    </dgm:pt>
    <dgm:pt modelId="{5FFA99E1-52CC-48C4-B917-ED927B66E708}">
      <dgm:prSet custT="1"/>
      <dgm:spPr>
        <a:solidFill>
          <a:schemeClr val="accent1">
            <a:lumMod val="75000"/>
          </a:schemeClr>
        </a:solidFill>
      </dgm:spPr>
      <dgm:t>
        <a:bodyPr/>
        <a:lstStyle/>
        <a:p>
          <a:pPr rtl="0"/>
          <a:r>
            <a:rPr lang="tr-TR" sz="2000" dirty="0">
              <a:latin typeface="Times New Roman" panose="02020603050405020304" pitchFamily="18" charset="0"/>
              <a:cs typeface="Times New Roman" panose="02020603050405020304" pitchFamily="18" charset="0"/>
            </a:rPr>
            <a:t>Ekonomik ve mali yeterlik </a:t>
          </a:r>
        </a:p>
      </dgm:t>
    </dgm:pt>
    <dgm:pt modelId="{798B3A6C-6F19-4521-959E-6115732BFF45}" type="parTrans" cxnId="{E2698152-29F9-49EE-90B8-6207723D4CAE}">
      <dgm:prSet/>
      <dgm:spPr/>
      <dgm:t>
        <a:bodyPr/>
        <a:lstStyle/>
        <a:p>
          <a:endParaRPr lang="tr-TR" sz="2000">
            <a:latin typeface="Times New Roman" panose="02020603050405020304" pitchFamily="18" charset="0"/>
            <a:cs typeface="Times New Roman" panose="02020603050405020304" pitchFamily="18" charset="0"/>
          </a:endParaRPr>
        </a:p>
      </dgm:t>
    </dgm:pt>
    <dgm:pt modelId="{EB624FFD-707A-4A1D-8365-744BC3297C5B}" type="sibTrans" cxnId="{E2698152-29F9-49EE-90B8-6207723D4CAE}">
      <dgm:prSet/>
      <dgm:spPr/>
      <dgm:t>
        <a:bodyPr/>
        <a:lstStyle/>
        <a:p>
          <a:endParaRPr lang="tr-TR" sz="2000">
            <a:latin typeface="Times New Roman" panose="02020603050405020304" pitchFamily="18" charset="0"/>
            <a:cs typeface="Times New Roman" panose="02020603050405020304" pitchFamily="18" charset="0"/>
          </a:endParaRPr>
        </a:p>
      </dgm:t>
    </dgm:pt>
    <dgm:pt modelId="{819E2F53-3CB0-4934-B1BE-42D07EB2203B}">
      <dgm:prSet custT="1"/>
      <dgm:spPr/>
      <dgm:t>
        <a:bodyPr/>
        <a:lstStyle/>
        <a:p>
          <a:pPr rtl="0"/>
          <a:r>
            <a:rPr lang="tr-TR" sz="2000" dirty="0">
              <a:latin typeface="Times New Roman" panose="02020603050405020304" pitchFamily="18" charset="0"/>
              <a:cs typeface="Times New Roman" panose="02020603050405020304" pitchFamily="18" charset="0"/>
            </a:rPr>
            <a:t>Mesleki ve teknik yeterlik</a:t>
          </a:r>
        </a:p>
      </dgm:t>
    </dgm:pt>
    <dgm:pt modelId="{3864E823-3C69-4A86-BFE4-691AE8D4F5F9}" type="parTrans" cxnId="{E095BE0A-7BB4-457E-A546-FA7B1316769D}">
      <dgm:prSet/>
      <dgm:spPr/>
      <dgm:t>
        <a:bodyPr/>
        <a:lstStyle/>
        <a:p>
          <a:endParaRPr lang="tr-TR" sz="2000">
            <a:latin typeface="Times New Roman" panose="02020603050405020304" pitchFamily="18" charset="0"/>
            <a:cs typeface="Times New Roman" panose="02020603050405020304" pitchFamily="18" charset="0"/>
          </a:endParaRPr>
        </a:p>
      </dgm:t>
    </dgm:pt>
    <dgm:pt modelId="{C2DF14C9-FB4B-4F5F-B7B6-BAFE0BADF52E}" type="sibTrans" cxnId="{E095BE0A-7BB4-457E-A546-FA7B1316769D}">
      <dgm:prSet/>
      <dgm:spPr/>
      <dgm:t>
        <a:bodyPr/>
        <a:lstStyle/>
        <a:p>
          <a:endParaRPr lang="tr-TR" sz="2000">
            <a:latin typeface="Times New Roman" panose="02020603050405020304" pitchFamily="18" charset="0"/>
            <a:cs typeface="Times New Roman" panose="02020603050405020304" pitchFamily="18" charset="0"/>
          </a:endParaRPr>
        </a:p>
      </dgm:t>
    </dgm:pt>
    <dgm:pt modelId="{15124AE8-2372-418C-A1F5-07E82A35E000}" type="pres">
      <dgm:prSet presAssocID="{4ACC80D3-D950-46ED-BA63-564F85098EA5}" presName="diagram" presStyleCnt="0">
        <dgm:presLayoutVars>
          <dgm:dir/>
          <dgm:resizeHandles val="exact"/>
        </dgm:presLayoutVars>
      </dgm:prSet>
      <dgm:spPr/>
      <dgm:t>
        <a:bodyPr/>
        <a:lstStyle/>
        <a:p>
          <a:endParaRPr lang="tr-TR"/>
        </a:p>
      </dgm:t>
    </dgm:pt>
    <dgm:pt modelId="{9D9F6E47-DD05-4C43-A8B2-AE6F4BBB6C0B}" type="pres">
      <dgm:prSet presAssocID="{5FFA99E1-52CC-48C4-B917-ED927B66E708}" presName="node" presStyleLbl="node1" presStyleIdx="0" presStyleCnt="2" custLinFactNeighborY="-23321">
        <dgm:presLayoutVars>
          <dgm:bulletEnabled val="1"/>
        </dgm:presLayoutVars>
      </dgm:prSet>
      <dgm:spPr/>
      <dgm:t>
        <a:bodyPr/>
        <a:lstStyle/>
        <a:p>
          <a:endParaRPr lang="tr-TR"/>
        </a:p>
      </dgm:t>
    </dgm:pt>
    <dgm:pt modelId="{64354A1D-63C3-42BE-AC5E-D4F3A9F8602A}" type="pres">
      <dgm:prSet presAssocID="{EB624FFD-707A-4A1D-8365-744BC3297C5B}" presName="sibTrans" presStyleCnt="0"/>
      <dgm:spPr/>
    </dgm:pt>
    <dgm:pt modelId="{7DD5D1B1-1D92-44B4-AE32-4E92DD35A372}" type="pres">
      <dgm:prSet presAssocID="{819E2F53-3CB0-4934-B1BE-42D07EB2203B}" presName="node" presStyleLbl="node1" presStyleIdx="1" presStyleCnt="2" custLinFactNeighborX="648" custLinFactNeighborY="3377">
        <dgm:presLayoutVars>
          <dgm:bulletEnabled val="1"/>
        </dgm:presLayoutVars>
      </dgm:prSet>
      <dgm:spPr/>
      <dgm:t>
        <a:bodyPr/>
        <a:lstStyle/>
        <a:p>
          <a:endParaRPr lang="tr-TR"/>
        </a:p>
      </dgm:t>
    </dgm:pt>
  </dgm:ptLst>
  <dgm:cxnLst>
    <dgm:cxn modelId="{E280B599-4189-4239-9D90-45D0E40A7F8B}" type="presOf" srcId="{4ACC80D3-D950-46ED-BA63-564F85098EA5}" destId="{15124AE8-2372-418C-A1F5-07E82A35E000}" srcOrd="0" destOrd="0" presId="urn:microsoft.com/office/officeart/2005/8/layout/default"/>
    <dgm:cxn modelId="{E095BE0A-7BB4-457E-A546-FA7B1316769D}" srcId="{4ACC80D3-D950-46ED-BA63-564F85098EA5}" destId="{819E2F53-3CB0-4934-B1BE-42D07EB2203B}" srcOrd="1" destOrd="0" parTransId="{3864E823-3C69-4A86-BFE4-691AE8D4F5F9}" sibTransId="{C2DF14C9-FB4B-4F5F-B7B6-BAFE0BADF52E}"/>
    <dgm:cxn modelId="{67FBCEC7-0C05-40FB-B766-A05485519BF7}" type="presOf" srcId="{5FFA99E1-52CC-48C4-B917-ED927B66E708}" destId="{9D9F6E47-DD05-4C43-A8B2-AE6F4BBB6C0B}" srcOrd="0" destOrd="0" presId="urn:microsoft.com/office/officeart/2005/8/layout/default"/>
    <dgm:cxn modelId="{E2698152-29F9-49EE-90B8-6207723D4CAE}" srcId="{4ACC80D3-D950-46ED-BA63-564F85098EA5}" destId="{5FFA99E1-52CC-48C4-B917-ED927B66E708}" srcOrd="0" destOrd="0" parTransId="{798B3A6C-6F19-4521-959E-6115732BFF45}" sibTransId="{EB624FFD-707A-4A1D-8365-744BC3297C5B}"/>
    <dgm:cxn modelId="{CCDA5D87-EC35-4F8F-9EB1-C6486BBDE74B}" type="presOf" srcId="{819E2F53-3CB0-4934-B1BE-42D07EB2203B}" destId="{7DD5D1B1-1D92-44B4-AE32-4E92DD35A372}" srcOrd="0" destOrd="0" presId="urn:microsoft.com/office/officeart/2005/8/layout/default"/>
    <dgm:cxn modelId="{E0A39C97-2987-4CAF-8619-D29736199BB9}" type="presParOf" srcId="{15124AE8-2372-418C-A1F5-07E82A35E000}" destId="{9D9F6E47-DD05-4C43-A8B2-AE6F4BBB6C0B}" srcOrd="0" destOrd="0" presId="urn:microsoft.com/office/officeart/2005/8/layout/default"/>
    <dgm:cxn modelId="{0F63DFA2-76C7-4839-8199-CC3C4877BC16}" type="presParOf" srcId="{15124AE8-2372-418C-A1F5-07E82A35E000}" destId="{64354A1D-63C3-42BE-AC5E-D4F3A9F8602A}" srcOrd="1" destOrd="0" presId="urn:microsoft.com/office/officeart/2005/8/layout/default"/>
    <dgm:cxn modelId="{244AE8FD-463C-46C3-A3EE-D4DDE78418B7}" type="presParOf" srcId="{15124AE8-2372-418C-A1F5-07E82A35E000}" destId="{7DD5D1B1-1D92-44B4-AE32-4E92DD35A37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638B26-5D73-4B85-9576-3561BFBA9F73}" type="doc">
      <dgm:prSet loTypeId="urn:microsoft.com/office/officeart/2005/8/layout/hProcess11" loCatId="process" qsTypeId="urn:microsoft.com/office/officeart/2005/8/quickstyle/simple2" qsCatId="simple" csTypeId="urn:microsoft.com/office/officeart/2005/8/colors/accent1_5" csCatId="accent1" phldr="1"/>
      <dgm:spPr/>
      <dgm:t>
        <a:bodyPr/>
        <a:lstStyle/>
        <a:p>
          <a:endParaRPr lang="tr-TR"/>
        </a:p>
      </dgm:t>
    </dgm:pt>
    <dgm:pt modelId="{F411D258-6B77-47FF-B12D-C02413CBB909}">
      <dgm:prSet custT="1"/>
      <dgm:spPr/>
      <dgm:t>
        <a:bodyPr/>
        <a:lstStyle/>
        <a:p>
          <a:pPr rtl="0"/>
          <a:r>
            <a:rPr lang="tr-TR" sz="1400" b="1" u="sng" dirty="0">
              <a:latin typeface="Times New Roman" panose="02020603050405020304" pitchFamily="18" charset="0"/>
              <a:cs typeface="Times New Roman" panose="02020603050405020304" pitchFamily="18" charset="0"/>
            </a:rPr>
            <a:t>İhale saatinde ihaleye başlanır</a:t>
          </a:r>
          <a:r>
            <a:rPr lang="tr-TR" sz="1400" b="1" dirty="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ve bu saate kadar kaç teklif verilmiş olduğu bir tutanakla tespit edilerek hazır bulunanlara duyurulur</a:t>
          </a:r>
          <a:r>
            <a:rPr lang="tr-TR" sz="1400" dirty="0">
              <a:latin typeface="Calibri" panose="020F0502020204030204" pitchFamily="34" charset="0"/>
              <a:cs typeface="Calibri" panose="020F0502020204030204" pitchFamily="34" charset="0"/>
            </a:rPr>
            <a:t>.</a:t>
          </a:r>
        </a:p>
      </dgm:t>
    </dgm:pt>
    <dgm:pt modelId="{A3545B45-4C4A-4B9A-81A3-57B3453A5AD0}" type="parTrans" cxnId="{626AE888-F4D8-464D-BEF2-AE84B3B5A48C}">
      <dgm:prSet/>
      <dgm:spPr/>
      <dgm:t>
        <a:bodyPr/>
        <a:lstStyle/>
        <a:p>
          <a:endParaRPr lang="tr-TR" sz="1400">
            <a:latin typeface="Arial" panose="020B0604020202020204" pitchFamily="34" charset="0"/>
            <a:cs typeface="Arial" panose="020B0604020202020204" pitchFamily="34" charset="0"/>
          </a:endParaRPr>
        </a:p>
      </dgm:t>
    </dgm:pt>
    <dgm:pt modelId="{DEFEC114-EAB2-48B2-AA0A-9382B8F53630}" type="sibTrans" cxnId="{626AE888-F4D8-464D-BEF2-AE84B3B5A48C}">
      <dgm:prSet custT="1"/>
      <dgm:spPr/>
      <dgm:t>
        <a:bodyPr/>
        <a:lstStyle/>
        <a:p>
          <a:endParaRPr lang="tr-TR" sz="1400">
            <a:latin typeface="Arial" panose="020B0604020202020204" pitchFamily="34" charset="0"/>
            <a:cs typeface="Arial" panose="020B0604020202020204" pitchFamily="34" charset="0"/>
          </a:endParaRPr>
        </a:p>
      </dgm:t>
    </dgm:pt>
    <dgm:pt modelId="{793B7263-5635-4EBD-B071-C385340CE6EE}">
      <dgm:prSet custT="1"/>
      <dgm:spPr/>
      <dgm:t>
        <a:bodyPr/>
        <a:lstStyle/>
        <a:p>
          <a:pPr rtl="0"/>
          <a:r>
            <a:rPr lang="tr-TR" sz="1400" dirty="0">
              <a:latin typeface="Times New Roman" panose="02020603050405020304" pitchFamily="18" charset="0"/>
              <a:cs typeface="Times New Roman" panose="02020603050405020304" pitchFamily="18" charset="0"/>
            </a:rPr>
            <a:t>İhale komisyonu teklif zarflarını </a:t>
          </a:r>
          <a:r>
            <a:rPr lang="tr-TR" sz="1400" b="1" u="sng" dirty="0">
              <a:latin typeface="Times New Roman" panose="02020603050405020304" pitchFamily="18" charset="0"/>
              <a:cs typeface="Times New Roman" panose="02020603050405020304" pitchFamily="18" charset="0"/>
            </a:rPr>
            <a:t>alınış sırasına göre</a:t>
          </a:r>
          <a:r>
            <a:rPr lang="tr-TR" sz="1400" b="1" dirty="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inceler. </a:t>
          </a:r>
        </a:p>
      </dgm:t>
    </dgm:pt>
    <dgm:pt modelId="{0D9FDEFD-AD31-4511-A2E4-414A5EE761BC}" type="parTrans" cxnId="{22E003F4-90D2-4683-A868-4430B66F9A8D}">
      <dgm:prSet/>
      <dgm:spPr/>
      <dgm:t>
        <a:bodyPr/>
        <a:lstStyle/>
        <a:p>
          <a:endParaRPr lang="tr-TR" sz="1400">
            <a:latin typeface="Arial" panose="020B0604020202020204" pitchFamily="34" charset="0"/>
            <a:cs typeface="Arial" panose="020B0604020202020204" pitchFamily="34" charset="0"/>
          </a:endParaRPr>
        </a:p>
      </dgm:t>
    </dgm:pt>
    <dgm:pt modelId="{46326581-A069-4674-8A1E-22A4F982FBC3}" type="sibTrans" cxnId="{22E003F4-90D2-4683-A868-4430B66F9A8D}">
      <dgm:prSet custT="1"/>
      <dgm:spPr/>
      <dgm:t>
        <a:bodyPr/>
        <a:lstStyle/>
        <a:p>
          <a:endParaRPr lang="tr-TR" sz="1400">
            <a:latin typeface="Arial" panose="020B0604020202020204" pitchFamily="34" charset="0"/>
            <a:cs typeface="Arial" panose="020B0604020202020204" pitchFamily="34" charset="0"/>
          </a:endParaRPr>
        </a:p>
      </dgm:t>
    </dgm:pt>
    <dgm:pt modelId="{0F75054D-4C84-4BD1-B3BC-14383C6AD81A}">
      <dgm:prSet custT="1"/>
      <dgm:spPr/>
      <dgm:t>
        <a:bodyPr/>
        <a:lstStyle/>
        <a:p>
          <a:pPr rtl="0"/>
          <a:r>
            <a:rPr lang="tr-TR" sz="1400" b="1" u="sng" dirty="0">
              <a:latin typeface="Times New Roman" panose="02020603050405020304" pitchFamily="18" charset="0"/>
              <a:cs typeface="Times New Roman" panose="02020603050405020304" pitchFamily="18" charset="0"/>
            </a:rPr>
            <a:t>Bu incelemede teklif zarflarının usulüne uygun olup olmadığına bakılır. </a:t>
          </a:r>
          <a:endParaRPr lang="tr-TR" sz="1400" dirty="0">
            <a:latin typeface="Times New Roman" panose="02020603050405020304" pitchFamily="18" charset="0"/>
            <a:cs typeface="Times New Roman" panose="02020603050405020304" pitchFamily="18" charset="0"/>
          </a:endParaRPr>
        </a:p>
      </dgm:t>
    </dgm:pt>
    <dgm:pt modelId="{6C63ADAF-F4AE-407D-B059-FB2875188E97}" type="parTrans" cxnId="{FD01F23D-85A6-4F6E-85D2-FA3C3AB1AB1E}">
      <dgm:prSet/>
      <dgm:spPr/>
      <dgm:t>
        <a:bodyPr/>
        <a:lstStyle/>
        <a:p>
          <a:endParaRPr lang="tr-TR" sz="1400">
            <a:latin typeface="Arial" panose="020B0604020202020204" pitchFamily="34" charset="0"/>
            <a:cs typeface="Arial" panose="020B0604020202020204" pitchFamily="34" charset="0"/>
          </a:endParaRPr>
        </a:p>
      </dgm:t>
    </dgm:pt>
    <dgm:pt modelId="{4E4D464E-1B73-49CA-B7B3-51987D06F3DE}" type="sibTrans" cxnId="{FD01F23D-85A6-4F6E-85D2-FA3C3AB1AB1E}">
      <dgm:prSet custT="1"/>
      <dgm:spPr/>
      <dgm:t>
        <a:bodyPr/>
        <a:lstStyle/>
        <a:p>
          <a:endParaRPr lang="tr-TR" sz="1400">
            <a:latin typeface="Arial" panose="020B0604020202020204" pitchFamily="34" charset="0"/>
            <a:cs typeface="Arial" panose="020B0604020202020204" pitchFamily="34" charset="0"/>
          </a:endParaRPr>
        </a:p>
      </dgm:t>
    </dgm:pt>
    <dgm:pt modelId="{6D9D9541-4B74-4189-8C2D-AD93AC8E9899}">
      <dgm:prSet custT="1"/>
      <dgm:spPr/>
      <dgm:t>
        <a:bodyPr/>
        <a:lstStyle/>
        <a:p>
          <a:pPr rtl="0"/>
          <a:r>
            <a:rPr lang="tr-TR" sz="1400" dirty="0">
              <a:latin typeface="Times New Roman" panose="02020603050405020304" pitchFamily="18" charset="0"/>
              <a:cs typeface="Times New Roman" panose="02020603050405020304" pitchFamily="18" charset="0"/>
            </a:rPr>
            <a:t>Usule uygun olmayan zarflar bir tutanakla belirlenerek </a:t>
          </a:r>
          <a:r>
            <a:rPr lang="tr-TR" sz="1400" b="1" u="sng" dirty="0">
              <a:latin typeface="Times New Roman" panose="02020603050405020304" pitchFamily="18" charset="0"/>
              <a:cs typeface="Times New Roman" panose="02020603050405020304" pitchFamily="18" charset="0"/>
            </a:rPr>
            <a:t>değerlendirmeye alınmaz.</a:t>
          </a:r>
          <a:endParaRPr lang="tr-TR" sz="1400" dirty="0">
            <a:latin typeface="Times New Roman" panose="02020603050405020304" pitchFamily="18" charset="0"/>
            <a:cs typeface="Times New Roman" panose="02020603050405020304" pitchFamily="18" charset="0"/>
          </a:endParaRPr>
        </a:p>
      </dgm:t>
    </dgm:pt>
    <dgm:pt modelId="{FD7D0B47-8769-437D-8A77-7EC5F5D902FC}" type="parTrans" cxnId="{D484C00F-CE00-4AAB-9998-8E5A5F19C976}">
      <dgm:prSet/>
      <dgm:spPr/>
      <dgm:t>
        <a:bodyPr/>
        <a:lstStyle/>
        <a:p>
          <a:endParaRPr lang="tr-TR" sz="1400">
            <a:latin typeface="Arial" panose="020B0604020202020204" pitchFamily="34" charset="0"/>
            <a:cs typeface="Arial" panose="020B0604020202020204" pitchFamily="34" charset="0"/>
          </a:endParaRPr>
        </a:p>
      </dgm:t>
    </dgm:pt>
    <dgm:pt modelId="{867B00D6-198B-40ED-A3C0-FEE1AF103CA6}" type="sibTrans" cxnId="{D484C00F-CE00-4AAB-9998-8E5A5F19C976}">
      <dgm:prSet/>
      <dgm:spPr/>
      <dgm:t>
        <a:bodyPr/>
        <a:lstStyle/>
        <a:p>
          <a:endParaRPr lang="tr-TR" sz="1400">
            <a:latin typeface="Arial" panose="020B0604020202020204" pitchFamily="34" charset="0"/>
            <a:cs typeface="Arial" panose="020B0604020202020204" pitchFamily="34" charset="0"/>
          </a:endParaRPr>
        </a:p>
      </dgm:t>
    </dgm:pt>
    <dgm:pt modelId="{F6658454-BC1D-493B-B47C-3143CF604DA2}" type="pres">
      <dgm:prSet presAssocID="{9D638B26-5D73-4B85-9576-3561BFBA9F73}" presName="Name0" presStyleCnt="0">
        <dgm:presLayoutVars>
          <dgm:dir/>
          <dgm:resizeHandles val="exact"/>
        </dgm:presLayoutVars>
      </dgm:prSet>
      <dgm:spPr/>
      <dgm:t>
        <a:bodyPr/>
        <a:lstStyle/>
        <a:p>
          <a:endParaRPr lang="tr-TR"/>
        </a:p>
      </dgm:t>
    </dgm:pt>
    <dgm:pt modelId="{1936BFC4-060C-459D-ADAA-A365D65BA050}" type="pres">
      <dgm:prSet presAssocID="{9D638B26-5D73-4B85-9576-3561BFBA9F73}" presName="arrow" presStyleLbl="bgShp" presStyleIdx="0" presStyleCnt="1" custLinFactNeighborX="1390" custLinFactNeighborY="-1349"/>
      <dgm:spPr>
        <a:solidFill>
          <a:schemeClr val="bg1">
            <a:lumMod val="85000"/>
          </a:schemeClr>
        </a:solidFill>
      </dgm:spPr>
    </dgm:pt>
    <dgm:pt modelId="{AB4934FC-4256-440D-9C65-FF4A4DD433A7}" type="pres">
      <dgm:prSet presAssocID="{9D638B26-5D73-4B85-9576-3561BFBA9F73}" presName="points" presStyleCnt="0"/>
      <dgm:spPr/>
    </dgm:pt>
    <dgm:pt modelId="{C79888AA-919B-49E3-9759-756298D2BB56}" type="pres">
      <dgm:prSet presAssocID="{F411D258-6B77-47FF-B12D-C02413CBB909}" presName="compositeA" presStyleCnt="0"/>
      <dgm:spPr/>
    </dgm:pt>
    <dgm:pt modelId="{E4CC41A3-C350-44E9-A1E5-12D42352F9DB}" type="pres">
      <dgm:prSet presAssocID="{F411D258-6B77-47FF-B12D-C02413CBB909}" presName="textA" presStyleLbl="revTx" presStyleIdx="0" presStyleCnt="4" custScaleX="215129">
        <dgm:presLayoutVars>
          <dgm:bulletEnabled val="1"/>
        </dgm:presLayoutVars>
      </dgm:prSet>
      <dgm:spPr/>
      <dgm:t>
        <a:bodyPr/>
        <a:lstStyle/>
        <a:p>
          <a:endParaRPr lang="tr-TR"/>
        </a:p>
      </dgm:t>
    </dgm:pt>
    <dgm:pt modelId="{D03EDE09-F297-4A92-A1C3-FCF7F8003BA3}" type="pres">
      <dgm:prSet presAssocID="{F411D258-6B77-47FF-B12D-C02413CBB909}" presName="circleA" presStyleLbl="node1" presStyleIdx="0" presStyleCnt="4"/>
      <dgm:spPr>
        <a:solidFill>
          <a:srgbClr val="C00000"/>
        </a:solidFill>
      </dgm:spPr>
    </dgm:pt>
    <dgm:pt modelId="{B152E720-ADCA-457C-86DD-857247BB8541}" type="pres">
      <dgm:prSet presAssocID="{F411D258-6B77-47FF-B12D-C02413CBB909}" presName="spaceA" presStyleCnt="0"/>
      <dgm:spPr/>
    </dgm:pt>
    <dgm:pt modelId="{922BC400-BE42-4DCA-B63F-0C48FD6D9515}" type="pres">
      <dgm:prSet presAssocID="{DEFEC114-EAB2-48B2-AA0A-9382B8F53630}" presName="space" presStyleCnt="0"/>
      <dgm:spPr/>
    </dgm:pt>
    <dgm:pt modelId="{DC0A4AE6-46DC-4AFC-B544-D650C5A609AF}" type="pres">
      <dgm:prSet presAssocID="{793B7263-5635-4EBD-B071-C385340CE6EE}" presName="compositeB" presStyleCnt="0"/>
      <dgm:spPr/>
    </dgm:pt>
    <dgm:pt modelId="{E3A353C0-62F7-4320-8DC6-CE06D7AC7142}" type="pres">
      <dgm:prSet presAssocID="{793B7263-5635-4EBD-B071-C385340CE6EE}" presName="textB" presStyleLbl="revTx" presStyleIdx="1" presStyleCnt="4" custScaleX="198389" custLinFactNeighborX="-17532" custLinFactNeighborY="-377">
        <dgm:presLayoutVars>
          <dgm:bulletEnabled val="1"/>
        </dgm:presLayoutVars>
      </dgm:prSet>
      <dgm:spPr/>
      <dgm:t>
        <a:bodyPr/>
        <a:lstStyle/>
        <a:p>
          <a:endParaRPr lang="tr-TR"/>
        </a:p>
      </dgm:t>
    </dgm:pt>
    <dgm:pt modelId="{BBC07581-4A84-4E1C-BF5D-AE2E0456D1DF}" type="pres">
      <dgm:prSet presAssocID="{793B7263-5635-4EBD-B071-C385340CE6EE}" presName="circleB" presStyleLbl="node1" presStyleIdx="1" presStyleCnt="4"/>
      <dgm:spPr>
        <a:solidFill>
          <a:srgbClr val="C00000"/>
        </a:solidFill>
      </dgm:spPr>
    </dgm:pt>
    <dgm:pt modelId="{041C0FD8-7B4F-4A96-9772-3C1F45DAE3A0}" type="pres">
      <dgm:prSet presAssocID="{793B7263-5635-4EBD-B071-C385340CE6EE}" presName="spaceB" presStyleCnt="0"/>
      <dgm:spPr/>
    </dgm:pt>
    <dgm:pt modelId="{0ECC1EB6-05C7-47A4-A4C9-B3CAFF109241}" type="pres">
      <dgm:prSet presAssocID="{46326581-A069-4674-8A1E-22A4F982FBC3}" presName="space" presStyleCnt="0"/>
      <dgm:spPr/>
    </dgm:pt>
    <dgm:pt modelId="{468A98CF-771E-46A8-A295-9B0493317F33}" type="pres">
      <dgm:prSet presAssocID="{0F75054D-4C84-4BD1-B3BC-14383C6AD81A}" presName="compositeA" presStyleCnt="0"/>
      <dgm:spPr/>
    </dgm:pt>
    <dgm:pt modelId="{7D818287-4EEC-4D32-9EF3-3983919EB0B3}" type="pres">
      <dgm:prSet presAssocID="{0F75054D-4C84-4BD1-B3BC-14383C6AD81A}" presName="textA" presStyleLbl="revTx" presStyleIdx="2" presStyleCnt="4" custScaleX="180982">
        <dgm:presLayoutVars>
          <dgm:bulletEnabled val="1"/>
        </dgm:presLayoutVars>
      </dgm:prSet>
      <dgm:spPr/>
      <dgm:t>
        <a:bodyPr/>
        <a:lstStyle/>
        <a:p>
          <a:endParaRPr lang="tr-TR"/>
        </a:p>
      </dgm:t>
    </dgm:pt>
    <dgm:pt modelId="{3983EDE0-2A6C-4F39-B327-3AFC1AF8A13E}" type="pres">
      <dgm:prSet presAssocID="{0F75054D-4C84-4BD1-B3BC-14383C6AD81A}" presName="circleA" presStyleLbl="node1" presStyleIdx="2" presStyleCnt="4"/>
      <dgm:spPr>
        <a:solidFill>
          <a:srgbClr val="C00000"/>
        </a:solidFill>
      </dgm:spPr>
    </dgm:pt>
    <dgm:pt modelId="{117D68AE-F71D-47F4-A633-D48EA509E5EB}" type="pres">
      <dgm:prSet presAssocID="{0F75054D-4C84-4BD1-B3BC-14383C6AD81A}" presName="spaceA" presStyleCnt="0"/>
      <dgm:spPr/>
    </dgm:pt>
    <dgm:pt modelId="{982C41FD-9729-4573-8BCF-95E699B25E8A}" type="pres">
      <dgm:prSet presAssocID="{4E4D464E-1B73-49CA-B7B3-51987D06F3DE}" presName="space" presStyleCnt="0"/>
      <dgm:spPr/>
    </dgm:pt>
    <dgm:pt modelId="{1E2957A5-BAAA-4CDE-9E81-ADAC108EC4A9}" type="pres">
      <dgm:prSet presAssocID="{6D9D9541-4B74-4189-8C2D-AD93AC8E9899}" presName="compositeB" presStyleCnt="0"/>
      <dgm:spPr/>
    </dgm:pt>
    <dgm:pt modelId="{02268B7B-05A9-44EF-8A17-ABBF45F240B6}" type="pres">
      <dgm:prSet presAssocID="{6D9D9541-4B74-4189-8C2D-AD93AC8E9899}" presName="textB" presStyleLbl="revTx" presStyleIdx="3" presStyleCnt="4" custScaleX="244606">
        <dgm:presLayoutVars>
          <dgm:bulletEnabled val="1"/>
        </dgm:presLayoutVars>
      </dgm:prSet>
      <dgm:spPr/>
      <dgm:t>
        <a:bodyPr/>
        <a:lstStyle/>
        <a:p>
          <a:endParaRPr lang="tr-TR"/>
        </a:p>
      </dgm:t>
    </dgm:pt>
    <dgm:pt modelId="{C2680441-2115-434B-A5CE-BD3F4D44BCF0}" type="pres">
      <dgm:prSet presAssocID="{6D9D9541-4B74-4189-8C2D-AD93AC8E9899}" presName="circleB" presStyleLbl="node1" presStyleIdx="3" presStyleCnt="4"/>
      <dgm:spPr>
        <a:solidFill>
          <a:srgbClr val="C00000"/>
        </a:solidFill>
      </dgm:spPr>
    </dgm:pt>
    <dgm:pt modelId="{467F0D90-DC23-49E9-9002-868DADF0739F}" type="pres">
      <dgm:prSet presAssocID="{6D9D9541-4B74-4189-8C2D-AD93AC8E9899}" presName="spaceB" presStyleCnt="0"/>
      <dgm:spPr/>
    </dgm:pt>
  </dgm:ptLst>
  <dgm:cxnLst>
    <dgm:cxn modelId="{626AE888-F4D8-464D-BEF2-AE84B3B5A48C}" srcId="{9D638B26-5D73-4B85-9576-3561BFBA9F73}" destId="{F411D258-6B77-47FF-B12D-C02413CBB909}" srcOrd="0" destOrd="0" parTransId="{A3545B45-4C4A-4B9A-81A3-57B3453A5AD0}" sibTransId="{DEFEC114-EAB2-48B2-AA0A-9382B8F53630}"/>
    <dgm:cxn modelId="{22E003F4-90D2-4683-A868-4430B66F9A8D}" srcId="{9D638B26-5D73-4B85-9576-3561BFBA9F73}" destId="{793B7263-5635-4EBD-B071-C385340CE6EE}" srcOrd="1" destOrd="0" parTransId="{0D9FDEFD-AD31-4511-A2E4-414A5EE761BC}" sibTransId="{46326581-A069-4674-8A1E-22A4F982FBC3}"/>
    <dgm:cxn modelId="{FD01F23D-85A6-4F6E-85D2-FA3C3AB1AB1E}" srcId="{9D638B26-5D73-4B85-9576-3561BFBA9F73}" destId="{0F75054D-4C84-4BD1-B3BC-14383C6AD81A}" srcOrd="2" destOrd="0" parTransId="{6C63ADAF-F4AE-407D-B059-FB2875188E97}" sibTransId="{4E4D464E-1B73-49CA-B7B3-51987D06F3DE}"/>
    <dgm:cxn modelId="{D484C00F-CE00-4AAB-9998-8E5A5F19C976}" srcId="{9D638B26-5D73-4B85-9576-3561BFBA9F73}" destId="{6D9D9541-4B74-4189-8C2D-AD93AC8E9899}" srcOrd="3" destOrd="0" parTransId="{FD7D0B47-8769-437D-8A77-7EC5F5D902FC}" sibTransId="{867B00D6-198B-40ED-A3C0-FEE1AF103CA6}"/>
    <dgm:cxn modelId="{FC5B516B-487F-4383-B5EE-760F0813D9C4}" type="presOf" srcId="{6D9D9541-4B74-4189-8C2D-AD93AC8E9899}" destId="{02268B7B-05A9-44EF-8A17-ABBF45F240B6}" srcOrd="0" destOrd="0" presId="urn:microsoft.com/office/officeart/2005/8/layout/hProcess11"/>
    <dgm:cxn modelId="{7AC08AD0-995E-4C1E-9191-028A7D5E3475}" type="presOf" srcId="{0F75054D-4C84-4BD1-B3BC-14383C6AD81A}" destId="{7D818287-4EEC-4D32-9EF3-3983919EB0B3}" srcOrd="0" destOrd="0" presId="urn:microsoft.com/office/officeart/2005/8/layout/hProcess11"/>
    <dgm:cxn modelId="{9BDCA69F-EA15-4CA6-A148-9A1712731301}" type="presOf" srcId="{9D638B26-5D73-4B85-9576-3561BFBA9F73}" destId="{F6658454-BC1D-493B-B47C-3143CF604DA2}" srcOrd="0" destOrd="0" presId="urn:microsoft.com/office/officeart/2005/8/layout/hProcess11"/>
    <dgm:cxn modelId="{A9C1DFCD-E6E8-4752-8660-F2071725DAB6}" type="presOf" srcId="{F411D258-6B77-47FF-B12D-C02413CBB909}" destId="{E4CC41A3-C350-44E9-A1E5-12D42352F9DB}" srcOrd="0" destOrd="0" presId="urn:microsoft.com/office/officeart/2005/8/layout/hProcess11"/>
    <dgm:cxn modelId="{0FCD821E-A6B5-4210-ACA6-4801694F9505}" type="presOf" srcId="{793B7263-5635-4EBD-B071-C385340CE6EE}" destId="{E3A353C0-62F7-4320-8DC6-CE06D7AC7142}" srcOrd="0" destOrd="0" presId="urn:microsoft.com/office/officeart/2005/8/layout/hProcess11"/>
    <dgm:cxn modelId="{84FEB043-D57B-4DAF-A8A0-D383D2205AF5}" type="presParOf" srcId="{F6658454-BC1D-493B-B47C-3143CF604DA2}" destId="{1936BFC4-060C-459D-ADAA-A365D65BA050}" srcOrd="0" destOrd="0" presId="urn:microsoft.com/office/officeart/2005/8/layout/hProcess11"/>
    <dgm:cxn modelId="{33DB1021-8CB0-434E-9E4A-95567FF67A4E}" type="presParOf" srcId="{F6658454-BC1D-493B-B47C-3143CF604DA2}" destId="{AB4934FC-4256-440D-9C65-FF4A4DD433A7}" srcOrd="1" destOrd="0" presId="urn:microsoft.com/office/officeart/2005/8/layout/hProcess11"/>
    <dgm:cxn modelId="{16C045DF-A5B2-4D80-B6F0-DE4C21AF622D}" type="presParOf" srcId="{AB4934FC-4256-440D-9C65-FF4A4DD433A7}" destId="{C79888AA-919B-49E3-9759-756298D2BB56}" srcOrd="0" destOrd="0" presId="urn:microsoft.com/office/officeart/2005/8/layout/hProcess11"/>
    <dgm:cxn modelId="{2BC1B03E-EF32-4447-8338-17C8836D6B9A}" type="presParOf" srcId="{C79888AA-919B-49E3-9759-756298D2BB56}" destId="{E4CC41A3-C350-44E9-A1E5-12D42352F9DB}" srcOrd="0" destOrd="0" presId="urn:microsoft.com/office/officeart/2005/8/layout/hProcess11"/>
    <dgm:cxn modelId="{4A2CD1ED-6643-403C-AF88-F832BF0C0418}" type="presParOf" srcId="{C79888AA-919B-49E3-9759-756298D2BB56}" destId="{D03EDE09-F297-4A92-A1C3-FCF7F8003BA3}" srcOrd="1" destOrd="0" presId="urn:microsoft.com/office/officeart/2005/8/layout/hProcess11"/>
    <dgm:cxn modelId="{0D20F3C9-DBA5-4A16-84EB-C602DAB41194}" type="presParOf" srcId="{C79888AA-919B-49E3-9759-756298D2BB56}" destId="{B152E720-ADCA-457C-86DD-857247BB8541}" srcOrd="2" destOrd="0" presId="urn:microsoft.com/office/officeart/2005/8/layout/hProcess11"/>
    <dgm:cxn modelId="{A8CC466B-29F5-4AA8-893A-E053B277CEEA}" type="presParOf" srcId="{AB4934FC-4256-440D-9C65-FF4A4DD433A7}" destId="{922BC400-BE42-4DCA-B63F-0C48FD6D9515}" srcOrd="1" destOrd="0" presId="urn:microsoft.com/office/officeart/2005/8/layout/hProcess11"/>
    <dgm:cxn modelId="{DF1AEFD3-4332-4AE9-9544-87FF5E1AD17C}" type="presParOf" srcId="{AB4934FC-4256-440D-9C65-FF4A4DD433A7}" destId="{DC0A4AE6-46DC-4AFC-B544-D650C5A609AF}" srcOrd="2" destOrd="0" presId="urn:microsoft.com/office/officeart/2005/8/layout/hProcess11"/>
    <dgm:cxn modelId="{89C264DD-E5FF-45C9-9914-77521059602B}" type="presParOf" srcId="{DC0A4AE6-46DC-4AFC-B544-D650C5A609AF}" destId="{E3A353C0-62F7-4320-8DC6-CE06D7AC7142}" srcOrd="0" destOrd="0" presId="urn:microsoft.com/office/officeart/2005/8/layout/hProcess11"/>
    <dgm:cxn modelId="{FE21CAD1-6129-48D4-826C-3BEEA07DF6B4}" type="presParOf" srcId="{DC0A4AE6-46DC-4AFC-B544-D650C5A609AF}" destId="{BBC07581-4A84-4E1C-BF5D-AE2E0456D1DF}" srcOrd="1" destOrd="0" presId="urn:microsoft.com/office/officeart/2005/8/layout/hProcess11"/>
    <dgm:cxn modelId="{29F8AE8E-3328-42DD-9FBF-5615532462B1}" type="presParOf" srcId="{DC0A4AE6-46DC-4AFC-B544-D650C5A609AF}" destId="{041C0FD8-7B4F-4A96-9772-3C1F45DAE3A0}" srcOrd="2" destOrd="0" presId="urn:microsoft.com/office/officeart/2005/8/layout/hProcess11"/>
    <dgm:cxn modelId="{BB71AF0A-2FDF-4BEB-B95F-34CBA246A2F3}" type="presParOf" srcId="{AB4934FC-4256-440D-9C65-FF4A4DD433A7}" destId="{0ECC1EB6-05C7-47A4-A4C9-B3CAFF109241}" srcOrd="3" destOrd="0" presId="urn:microsoft.com/office/officeart/2005/8/layout/hProcess11"/>
    <dgm:cxn modelId="{6F375E9A-BD32-4572-AC01-BDFFBF02D54C}" type="presParOf" srcId="{AB4934FC-4256-440D-9C65-FF4A4DD433A7}" destId="{468A98CF-771E-46A8-A295-9B0493317F33}" srcOrd="4" destOrd="0" presId="urn:microsoft.com/office/officeart/2005/8/layout/hProcess11"/>
    <dgm:cxn modelId="{140E0E11-EA8C-4C8C-BAB2-39BF55AFAD9B}" type="presParOf" srcId="{468A98CF-771E-46A8-A295-9B0493317F33}" destId="{7D818287-4EEC-4D32-9EF3-3983919EB0B3}" srcOrd="0" destOrd="0" presId="urn:microsoft.com/office/officeart/2005/8/layout/hProcess11"/>
    <dgm:cxn modelId="{35B961B4-DD9D-4827-8554-E47596219E7E}" type="presParOf" srcId="{468A98CF-771E-46A8-A295-9B0493317F33}" destId="{3983EDE0-2A6C-4F39-B327-3AFC1AF8A13E}" srcOrd="1" destOrd="0" presId="urn:microsoft.com/office/officeart/2005/8/layout/hProcess11"/>
    <dgm:cxn modelId="{AB67158B-0F3F-4F6C-ADC2-325DDA88B79F}" type="presParOf" srcId="{468A98CF-771E-46A8-A295-9B0493317F33}" destId="{117D68AE-F71D-47F4-A633-D48EA509E5EB}" srcOrd="2" destOrd="0" presId="urn:microsoft.com/office/officeart/2005/8/layout/hProcess11"/>
    <dgm:cxn modelId="{3A543BA6-5D40-42D6-BE97-D9C311E78D76}" type="presParOf" srcId="{AB4934FC-4256-440D-9C65-FF4A4DD433A7}" destId="{982C41FD-9729-4573-8BCF-95E699B25E8A}" srcOrd="5" destOrd="0" presId="urn:microsoft.com/office/officeart/2005/8/layout/hProcess11"/>
    <dgm:cxn modelId="{8407F4D6-E242-4311-990F-2E56A913EF77}" type="presParOf" srcId="{AB4934FC-4256-440D-9C65-FF4A4DD433A7}" destId="{1E2957A5-BAAA-4CDE-9E81-ADAC108EC4A9}" srcOrd="6" destOrd="0" presId="urn:microsoft.com/office/officeart/2005/8/layout/hProcess11"/>
    <dgm:cxn modelId="{27DC8952-F25F-4074-B323-FB914E3E8730}" type="presParOf" srcId="{1E2957A5-BAAA-4CDE-9E81-ADAC108EC4A9}" destId="{02268B7B-05A9-44EF-8A17-ABBF45F240B6}" srcOrd="0" destOrd="0" presId="urn:microsoft.com/office/officeart/2005/8/layout/hProcess11"/>
    <dgm:cxn modelId="{317CF425-1AC7-4B76-ABA9-6462F953BCBE}" type="presParOf" srcId="{1E2957A5-BAAA-4CDE-9E81-ADAC108EC4A9}" destId="{C2680441-2115-434B-A5CE-BD3F4D44BCF0}" srcOrd="1" destOrd="0" presId="urn:microsoft.com/office/officeart/2005/8/layout/hProcess11"/>
    <dgm:cxn modelId="{7188CC96-A883-4C94-9C96-30E36752F835}" type="presParOf" srcId="{1E2957A5-BAAA-4CDE-9E81-ADAC108EC4A9}" destId="{467F0D90-DC23-49E9-9002-868DADF0739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DA6B3B-BC4E-493A-9131-FEDA83848330}" type="doc">
      <dgm:prSet loTypeId="urn:microsoft.com/office/officeart/2005/8/layout/hProcess11" loCatId="process" qsTypeId="urn:microsoft.com/office/officeart/2005/8/quickstyle/simple2" qsCatId="simple" csTypeId="urn:microsoft.com/office/officeart/2005/8/colors/accent1_4" csCatId="accent1" phldr="1"/>
      <dgm:spPr/>
      <dgm:t>
        <a:bodyPr/>
        <a:lstStyle/>
        <a:p>
          <a:endParaRPr lang="tr-TR"/>
        </a:p>
      </dgm:t>
    </dgm:pt>
    <dgm:pt modelId="{7F64D8A5-262F-4EB2-B546-D57F85033D27}">
      <dgm:prSet custT="1"/>
      <dgm:spPr/>
      <dgm:t>
        <a:bodyPr/>
        <a:lstStyle/>
        <a:p>
          <a:pPr rtl="0"/>
          <a:r>
            <a:rPr lang="tr-TR" sz="1400" dirty="0">
              <a:latin typeface="Times New Roman" panose="02020603050405020304" pitchFamily="18" charset="0"/>
              <a:cs typeface="Times New Roman" panose="02020603050405020304" pitchFamily="18" charset="0"/>
            </a:rPr>
            <a:t>Tekliflerin değerlendirilmesinde, öncelikle belgeleri eksik olduğu veya teklif mektubu ile geçici teminatı usulüne uygun olmadığı ilk oturumda tespit edilen isteklilerin tekliflerinin </a:t>
          </a:r>
          <a:r>
            <a:rPr lang="tr-TR" sz="1400" b="1" u="sng" dirty="0">
              <a:latin typeface="Times New Roman" panose="02020603050405020304" pitchFamily="18" charset="0"/>
              <a:cs typeface="Times New Roman" panose="02020603050405020304" pitchFamily="18" charset="0"/>
            </a:rPr>
            <a:t>değerlendirme dışı bırakılmasına karar verilir.</a:t>
          </a:r>
          <a:endParaRPr lang="tr-TR" sz="1400" dirty="0">
            <a:latin typeface="Times New Roman" panose="02020603050405020304" pitchFamily="18" charset="0"/>
            <a:cs typeface="Times New Roman" panose="02020603050405020304" pitchFamily="18" charset="0"/>
          </a:endParaRPr>
        </a:p>
      </dgm:t>
    </dgm:pt>
    <dgm:pt modelId="{D3A923F1-7D07-4E6E-9634-3C026BCA8898}" type="parTrans" cxnId="{D2CEAF6A-91A6-4956-B09F-D3D67D8EE85B}">
      <dgm:prSet/>
      <dgm:spPr/>
      <dgm:t>
        <a:bodyPr/>
        <a:lstStyle/>
        <a:p>
          <a:endParaRPr lang="tr-TR" sz="1400">
            <a:latin typeface="Arial" panose="020B0604020202020204" pitchFamily="34" charset="0"/>
            <a:cs typeface="Arial" panose="020B0604020202020204" pitchFamily="34" charset="0"/>
          </a:endParaRPr>
        </a:p>
      </dgm:t>
    </dgm:pt>
    <dgm:pt modelId="{AB7FDA65-B653-4754-92DB-691B82DB2AB0}" type="sibTrans" cxnId="{D2CEAF6A-91A6-4956-B09F-D3D67D8EE85B}">
      <dgm:prSet custT="1"/>
      <dgm:spPr/>
      <dgm:t>
        <a:bodyPr/>
        <a:lstStyle/>
        <a:p>
          <a:endParaRPr lang="tr-TR" sz="1400">
            <a:latin typeface="Arial" panose="020B0604020202020204" pitchFamily="34" charset="0"/>
            <a:cs typeface="Arial" panose="020B0604020202020204" pitchFamily="34" charset="0"/>
          </a:endParaRPr>
        </a:p>
      </dgm:t>
    </dgm:pt>
    <dgm:pt modelId="{312E29DC-A529-46EA-9AE9-C34309DF96C6}">
      <dgm:prSet custT="1"/>
      <dgm:spPr/>
      <dgm:t>
        <a:bodyPr/>
        <a:lstStyle/>
        <a:p>
          <a:pPr rtl="0"/>
          <a:r>
            <a:rPr lang="tr-TR" sz="1400" dirty="0">
              <a:latin typeface="Times New Roman" panose="02020603050405020304" pitchFamily="18" charset="0"/>
              <a:cs typeface="Times New Roman" panose="02020603050405020304" pitchFamily="18" charset="0"/>
            </a:rPr>
            <a:t>Belge eksikliği tamamlatılmayacaktır.</a:t>
          </a:r>
        </a:p>
      </dgm:t>
    </dgm:pt>
    <dgm:pt modelId="{3D73A37A-BE3F-4ECD-830A-C276E395688D}" type="parTrans" cxnId="{5E68F107-DCEB-4B70-B813-E4C1FC7C9F0A}">
      <dgm:prSet/>
      <dgm:spPr/>
      <dgm:t>
        <a:bodyPr/>
        <a:lstStyle/>
        <a:p>
          <a:endParaRPr lang="tr-TR" sz="1400">
            <a:latin typeface="Arial" panose="020B0604020202020204" pitchFamily="34" charset="0"/>
            <a:cs typeface="Arial" panose="020B0604020202020204" pitchFamily="34" charset="0"/>
          </a:endParaRPr>
        </a:p>
      </dgm:t>
    </dgm:pt>
    <dgm:pt modelId="{1FF1025F-F9B3-45D2-B3CC-C61849811557}" type="sibTrans" cxnId="{5E68F107-DCEB-4B70-B813-E4C1FC7C9F0A}">
      <dgm:prSet custT="1"/>
      <dgm:spPr/>
      <dgm:t>
        <a:bodyPr/>
        <a:lstStyle/>
        <a:p>
          <a:endParaRPr lang="tr-TR" sz="1400">
            <a:latin typeface="Arial" panose="020B0604020202020204" pitchFamily="34" charset="0"/>
            <a:cs typeface="Arial" panose="020B0604020202020204" pitchFamily="34" charset="0"/>
          </a:endParaRPr>
        </a:p>
      </dgm:t>
    </dgm:pt>
    <dgm:pt modelId="{0121F904-D05D-4BD9-9E3D-5386CBA061BC}">
      <dgm:prSet custT="1"/>
      <dgm:spPr/>
      <dgm:t>
        <a:bodyPr/>
        <a:lstStyle/>
        <a:p>
          <a:pPr rtl="0"/>
          <a:r>
            <a:rPr lang="tr-TR" sz="1400" dirty="0">
              <a:latin typeface="Times New Roman" panose="02020603050405020304" pitchFamily="18" charset="0"/>
              <a:cs typeface="Times New Roman" panose="02020603050405020304" pitchFamily="18" charset="0"/>
            </a:rPr>
            <a:t>Ancak teklifin esasını değiştirecek nitelikte olmaması kaydıyla, sunulan belgelerde bilgi eksikliği bulunması bunların giderilmesi için </a:t>
          </a:r>
          <a:r>
            <a:rPr lang="tr-TR" sz="1400" b="1" u="sng" dirty="0">
              <a:latin typeface="Times New Roman" panose="02020603050405020304" pitchFamily="18" charset="0"/>
              <a:cs typeface="Times New Roman" panose="02020603050405020304" pitchFamily="18" charset="0"/>
            </a:rPr>
            <a:t>iki iş gününden az olmamak üzere süre verilecektir.</a:t>
          </a:r>
          <a:endParaRPr lang="tr-TR" sz="1400" dirty="0">
            <a:latin typeface="Times New Roman" panose="02020603050405020304" pitchFamily="18" charset="0"/>
            <a:cs typeface="Times New Roman" panose="02020603050405020304" pitchFamily="18" charset="0"/>
          </a:endParaRPr>
        </a:p>
      </dgm:t>
    </dgm:pt>
    <dgm:pt modelId="{9B4FE20A-5D79-4AFE-ADA8-18026BEBC3E4}" type="parTrans" cxnId="{CF001E5F-3766-4D3C-BADF-7C232A8B921E}">
      <dgm:prSet/>
      <dgm:spPr/>
      <dgm:t>
        <a:bodyPr/>
        <a:lstStyle/>
        <a:p>
          <a:endParaRPr lang="tr-TR" sz="1400">
            <a:latin typeface="Arial" panose="020B0604020202020204" pitchFamily="34" charset="0"/>
            <a:cs typeface="Arial" panose="020B0604020202020204" pitchFamily="34" charset="0"/>
          </a:endParaRPr>
        </a:p>
      </dgm:t>
    </dgm:pt>
    <dgm:pt modelId="{5F157CD6-62E5-44BF-89F4-3AB886196B67}" type="sibTrans" cxnId="{CF001E5F-3766-4D3C-BADF-7C232A8B921E}">
      <dgm:prSet/>
      <dgm:spPr/>
      <dgm:t>
        <a:bodyPr/>
        <a:lstStyle/>
        <a:p>
          <a:endParaRPr lang="tr-TR" sz="1400">
            <a:latin typeface="Arial" panose="020B0604020202020204" pitchFamily="34" charset="0"/>
            <a:cs typeface="Arial" panose="020B0604020202020204" pitchFamily="34" charset="0"/>
          </a:endParaRPr>
        </a:p>
      </dgm:t>
    </dgm:pt>
    <dgm:pt modelId="{0A480D14-643E-4FDF-B944-0EF9E73AA4D3}" type="pres">
      <dgm:prSet presAssocID="{60DA6B3B-BC4E-493A-9131-FEDA83848330}" presName="Name0" presStyleCnt="0">
        <dgm:presLayoutVars>
          <dgm:dir/>
          <dgm:resizeHandles val="exact"/>
        </dgm:presLayoutVars>
      </dgm:prSet>
      <dgm:spPr/>
      <dgm:t>
        <a:bodyPr/>
        <a:lstStyle/>
        <a:p>
          <a:endParaRPr lang="tr-TR"/>
        </a:p>
      </dgm:t>
    </dgm:pt>
    <dgm:pt modelId="{17CA8147-06A6-43A4-B0DE-9AF80A687CAB}" type="pres">
      <dgm:prSet presAssocID="{60DA6B3B-BC4E-493A-9131-FEDA83848330}" presName="arrow" presStyleLbl="bgShp" presStyleIdx="0" presStyleCnt="1" custScaleY="86866" custLinFactNeighborX="1777" custLinFactNeighborY="-1588"/>
      <dgm:spPr>
        <a:solidFill>
          <a:schemeClr val="bg1">
            <a:lumMod val="85000"/>
          </a:schemeClr>
        </a:solidFill>
      </dgm:spPr>
    </dgm:pt>
    <dgm:pt modelId="{5A286D0C-80AD-4850-B330-39918C8E14C8}" type="pres">
      <dgm:prSet presAssocID="{60DA6B3B-BC4E-493A-9131-FEDA83848330}" presName="points" presStyleCnt="0"/>
      <dgm:spPr/>
    </dgm:pt>
    <dgm:pt modelId="{DCF27A1F-968D-4F02-802E-EC3F71DE65BF}" type="pres">
      <dgm:prSet presAssocID="{7F64D8A5-262F-4EB2-B546-D57F85033D27}" presName="compositeA" presStyleCnt="0"/>
      <dgm:spPr/>
    </dgm:pt>
    <dgm:pt modelId="{BA012DB4-3B9D-43E5-B208-81BEA20B55FF}" type="pres">
      <dgm:prSet presAssocID="{7F64D8A5-262F-4EB2-B546-D57F85033D27}" presName="textA" presStyleLbl="revTx" presStyleIdx="0" presStyleCnt="3" custScaleX="282381" custLinFactNeighborX="-18">
        <dgm:presLayoutVars>
          <dgm:bulletEnabled val="1"/>
        </dgm:presLayoutVars>
      </dgm:prSet>
      <dgm:spPr/>
      <dgm:t>
        <a:bodyPr/>
        <a:lstStyle/>
        <a:p>
          <a:endParaRPr lang="tr-TR"/>
        </a:p>
      </dgm:t>
    </dgm:pt>
    <dgm:pt modelId="{D1CA99DF-11A2-4FE8-86BA-A6E1C2E9A92A}" type="pres">
      <dgm:prSet presAssocID="{7F64D8A5-262F-4EB2-B546-D57F85033D27}" presName="circleA" presStyleLbl="node1" presStyleIdx="0" presStyleCnt="3"/>
      <dgm:spPr>
        <a:solidFill>
          <a:srgbClr val="C00000"/>
        </a:solidFill>
      </dgm:spPr>
    </dgm:pt>
    <dgm:pt modelId="{58054468-0CAF-49F5-9490-1EAE5029EE27}" type="pres">
      <dgm:prSet presAssocID="{7F64D8A5-262F-4EB2-B546-D57F85033D27}" presName="spaceA" presStyleCnt="0"/>
      <dgm:spPr/>
    </dgm:pt>
    <dgm:pt modelId="{09988790-0C58-4F6A-B0BD-3C5D87FDDCF3}" type="pres">
      <dgm:prSet presAssocID="{AB7FDA65-B653-4754-92DB-691B82DB2AB0}" presName="space" presStyleCnt="0"/>
      <dgm:spPr/>
    </dgm:pt>
    <dgm:pt modelId="{B2A73D52-90C1-492A-B0BD-392252295AB0}" type="pres">
      <dgm:prSet presAssocID="{312E29DC-A529-46EA-9AE9-C34309DF96C6}" presName="compositeB" presStyleCnt="0"/>
      <dgm:spPr/>
    </dgm:pt>
    <dgm:pt modelId="{15C6A615-AA28-4635-B5B1-011A18406603}" type="pres">
      <dgm:prSet presAssocID="{312E29DC-A529-46EA-9AE9-C34309DF96C6}" presName="textB" presStyleLbl="revTx" presStyleIdx="1" presStyleCnt="3" custScaleX="260065">
        <dgm:presLayoutVars>
          <dgm:bulletEnabled val="1"/>
        </dgm:presLayoutVars>
      </dgm:prSet>
      <dgm:spPr/>
      <dgm:t>
        <a:bodyPr/>
        <a:lstStyle/>
        <a:p>
          <a:endParaRPr lang="tr-TR"/>
        </a:p>
      </dgm:t>
    </dgm:pt>
    <dgm:pt modelId="{96930A8E-45FC-44B3-A734-8B8002466055}" type="pres">
      <dgm:prSet presAssocID="{312E29DC-A529-46EA-9AE9-C34309DF96C6}" presName="circleB" presStyleLbl="node1" presStyleIdx="1" presStyleCnt="3"/>
      <dgm:spPr>
        <a:solidFill>
          <a:srgbClr val="C00000"/>
        </a:solidFill>
      </dgm:spPr>
    </dgm:pt>
    <dgm:pt modelId="{6A9BB72E-1C86-4E1C-9FEE-40E0177E8689}" type="pres">
      <dgm:prSet presAssocID="{312E29DC-A529-46EA-9AE9-C34309DF96C6}" presName="spaceB" presStyleCnt="0"/>
      <dgm:spPr/>
    </dgm:pt>
    <dgm:pt modelId="{58194B3C-3EF8-4D24-B6FF-6BAA9BD97892}" type="pres">
      <dgm:prSet presAssocID="{1FF1025F-F9B3-45D2-B3CC-C61849811557}" presName="space" presStyleCnt="0"/>
      <dgm:spPr/>
    </dgm:pt>
    <dgm:pt modelId="{D1326309-EE87-4180-9EAF-A7F6158534B8}" type="pres">
      <dgm:prSet presAssocID="{0121F904-D05D-4BD9-9E3D-5386CBA061BC}" presName="compositeA" presStyleCnt="0"/>
      <dgm:spPr/>
    </dgm:pt>
    <dgm:pt modelId="{F2B93B35-E426-4107-90AD-CA0144385B2C}" type="pres">
      <dgm:prSet presAssocID="{0121F904-D05D-4BD9-9E3D-5386CBA061BC}" presName="textA" presStyleLbl="revTx" presStyleIdx="2" presStyleCnt="3" custScaleX="249084" custLinFactNeighborX="-35926" custLinFactNeighborY="3973">
        <dgm:presLayoutVars>
          <dgm:bulletEnabled val="1"/>
        </dgm:presLayoutVars>
      </dgm:prSet>
      <dgm:spPr/>
      <dgm:t>
        <a:bodyPr/>
        <a:lstStyle/>
        <a:p>
          <a:endParaRPr lang="tr-TR"/>
        </a:p>
      </dgm:t>
    </dgm:pt>
    <dgm:pt modelId="{2D565497-94A7-4D43-A844-AA55CCD28271}" type="pres">
      <dgm:prSet presAssocID="{0121F904-D05D-4BD9-9E3D-5386CBA061BC}" presName="circleA" presStyleLbl="node1" presStyleIdx="2" presStyleCnt="3"/>
      <dgm:spPr>
        <a:solidFill>
          <a:srgbClr val="C00000"/>
        </a:solidFill>
      </dgm:spPr>
    </dgm:pt>
    <dgm:pt modelId="{A75E85D3-CBA2-40F1-AE4E-544E5BADF749}" type="pres">
      <dgm:prSet presAssocID="{0121F904-D05D-4BD9-9E3D-5386CBA061BC}" presName="spaceA" presStyleCnt="0"/>
      <dgm:spPr/>
    </dgm:pt>
  </dgm:ptLst>
  <dgm:cxnLst>
    <dgm:cxn modelId="{977D1390-C664-4238-8962-F4C105FC9618}" type="presOf" srcId="{312E29DC-A529-46EA-9AE9-C34309DF96C6}" destId="{15C6A615-AA28-4635-B5B1-011A18406603}" srcOrd="0" destOrd="0" presId="urn:microsoft.com/office/officeart/2005/8/layout/hProcess11"/>
    <dgm:cxn modelId="{52CEDAE4-D7BB-4358-8FA4-CDE69D8EA56D}" type="presOf" srcId="{0121F904-D05D-4BD9-9E3D-5386CBA061BC}" destId="{F2B93B35-E426-4107-90AD-CA0144385B2C}" srcOrd="0" destOrd="0" presId="urn:microsoft.com/office/officeart/2005/8/layout/hProcess11"/>
    <dgm:cxn modelId="{5E68F107-DCEB-4B70-B813-E4C1FC7C9F0A}" srcId="{60DA6B3B-BC4E-493A-9131-FEDA83848330}" destId="{312E29DC-A529-46EA-9AE9-C34309DF96C6}" srcOrd="1" destOrd="0" parTransId="{3D73A37A-BE3F-4ECD-830A-C276E395688D}" sibTransId="{1FF1025F-F9B3-45D2-B3CC-C61849811557}"/>
    <dgm:cxn modelId="{CF001E5F-3766-4D3C-BADF-7C232A8B921E}" srcId="{60DA6B3B-BC4E-493A-9131-FEDA83848330}" destId="{0121F904-D05D-4BD9-9E3D-5386CBA061BC}" srcOrd="2" destOrd="0" parTransId="{9B4FE20A-5D79-4AFE-ADA8-18026BEBC3E4}" sibTransId="{5F157CD6-62E5-44BF-89F4-3AB886196B67}"/>
    <dgm:cxn modelId="{8D2BDD7A-5922-4F9A-BA47-CC6EF04CA9DC}" type="presOf" srcId="{7F64D8A5-262F-4EB2-B546-D57F85033D27}" destId="{BA012DB4-3B9D-43E5-B208-81BEA20B55FF}" srcOrd="0" destOrd="0" presId="urn:microsoft.com/office/officeart/2005/8/layout/hProcess11"/>
    <dgm:cxn modelId="{D2CEAF6A-91A6-4956-B09F-D3D67D8EE85B}" srcId="{60DA6B3B-BC4E-493A-9131-FEDA83848330}" destId="{7F64D8A5-262F-4EB2-B546-D57F85033D27}" srcOrd="0" destOrd="0" parTransId="{D3A923F1-7D07-4E6E-9634-3C026BCA8898}" sibTransId="{AB7FDA65-B653-4754-92DB-691B82DB2AB0}"/>
    <dgm:cxn modelId="{53FDDBA1-E020-459A-A0FD-1BF18DE2A4B4}" type="presOf" srcId="{60DA6B3B-BC4E-493A-9131-FEDA83848330}" destId="{0A480D14-643E-4FDF-B944-0EF9E73AA4D3}" srcOrd="0" destOrd="0" presId="urn:microsoft.com/office/officeart/2005/8/layout/hProcess11"/>
    <dgm:cxn modelId="{9FD4BBB3-7CB3-493C-9F3C-060B90D4D4C5}" type="presParOf" srcId="{0A480D14-643E-4FDF-B944-0EF9E73AA4D3}" destId="{17CA8147-06A6-43A4-B0DE-9AF80A687CAB}" srcOrd="0" destOrd="0" presId="urn:microsoft.com/office/officeart/2005/8/layout/hProcess11"/>
    <dgm:cxn modelId="{F2FBFA99-E66E-4393-BABD-335FBDD80013}" type="presParOf" srcId="{0A480D14-643E-4FDF-B944-0EF9E73AA4D3}" destId="{5A286D0C-80AD-4850-B330-39918C8E14C8}" srcOrd="1" destOrd="0" presId="urn:microsoft.com/office/officeart/2005/8/layout/hProcess11"/>
    <dgm:cxn modelId="{475BC14F-CFB7-4EF8-A433-9BFF972DEC0D}" type="presParOf" srcId="{5A286D0C-80AD-4850-B330-39918C8E14C8}" destId="{DCF27A1F-968D-4F02-802E-EC3F71DE65BF}" srcOrd="0" destOrd="0" presId="urn:microsoft.com/office/officeart/2005/8/layout/hProcess11"/>
    <dgm:cxn modelId="{D595DD3E-CBB7-41CA-9886-3E9FE99413E9}" type="presParOf" srcId="{DCF27A1F-968D-4F02-802E-EC3F71DE65BF}" destId="{BA012DB4-3B9D-43E5-B208-81BEA20B55FF}" srcOrd="0" destOrd="0" presId="urn:microsoft.com/office/officeart/2005/8/layout/hProcess11"/>
    <dgm:cxn modelId="{BA0FCA8C-45FC-4524-BBC8-52435C47D200}" type="presParOf" srcId="{DCF27A1F-968D-4F02-802E-EC3F71DE65BF}" destId="{D1CA99DF-11A2-4FE8-86BA-A6E1C2E9A92A}" srcOrd="1" destOrd="0" presId="urn:microsoft.com/office/officeart/2005/8/layout/hProcess11"/>
    <dgm:cxn modelId="{54A808E1-EBCE-4223-A8DB-287723058A6F}" type="presParOf" srcId="{DCF27A1F-968D-4F02-802E-EC3F71DE65BF}" destId="{58054468-0CAF-49F5-9490-1EAE5029EE27}" srcOrd="2" destOrd="0" presId="urn:microsoft.com/office/officeart/2005/8/layout/hProcess11"/>
    <dgm:cxn modelId="{7EB5E30D-3A58-4300-B12D-530AF4D3471E}" type="presParOf" srcId="{5A286D0C-80AD-4850-B330-39918C8E14C8}" destId="{09988790-0C58-4F6A-B0BD-3C5D87FDDCF3}" srcOrd="1" destOrd="0" presId="urn:microsoft.com/office/officeart/2005/8/layout/hProcess11"/>
    <dgm:cxn modelId="{271A7856-AFAA-4A7A-BD02-74BFE1569EDF}" type="presParOf" srcId="{5A286D0C-80AD-4850-B330-39918C8E14C8}" destId="{B2A73D52-90C1-492A-B0BD-392252295AB0}" srcOrd="2" destOrd="0" presId="urn:microsoft.com/office/officeart/2005/8/layout/hProcess11"/>
    <dgm:cxn modelId="{95285FB8-2019-4177-B4B5-79EC7B9A94D7}" type="presParOf" srcId="{B2A73D52-90C1-492A-B0BD-392252295AB0}" destId="{15C6A615-AA28-4635-B5B1-011A18406603}" srcOrd="0" destOrd="0" presId="urn:microsoft.com/office/officeart/2005/8/layout/hProcess11"/>
    <dgm:cxn modelId="{D4FAC31C-F05C-48B6-B3F8-5AFB6CFD597F}" type="presParOf" srcId="{B2A73D52-90C1-492A-B0BD-392252295AB0}" destId="{96930A8E-45FC-44B3-A734-8B8002466055}" srcOrd="1" destOrd="0" presId="urn:microsoft.com/office/officeart/2005/8/layout/hProcess11"/>
    <dgm:cxn modelId="{64221634-9286-4BE2-9273-239859D32ACD}" type="presParOf" srcId="{B2A73D52-90C1-492A-B0BD-392252295AB0}" destId="{6A9BB72E-1C86-4E1C-9FEE-40E0177E8689}" srcOrd="2" destOrd="0" presId="urn:microsoft.com/office/officeart/2005/8/layout/hProcess11"/>
    <dgm:cxn modelId="{5C7ADC08-EE3A-47F3-A64B-546C20736914}" type="presParOf" srcId="{5A286D0C-80AD-4850-B330-39918C8E14C8}" destId="{58194B3C-3EF8-4D24-B6FF-6BAA9BD97892}" srcOrd="3" destOrd="0" presId="urn:microsoft.com/office/officeart/2005/8/layout/hProcess11"/>
    <dgm:cxn modelId="{5AA29EFD-B2F6-454F-9BCB-5D787C72466D}" type="presParOf" srcId="{5A286D0C-80AD-4850-B330-39918C8E14C8}" destId="{D1326309-EE87-4180-9EAF-A7F6158534B8}" srcOrd="4" destOrd="0" presId="urn:microsoft.com/office/officeart/2005/8/layout/hProcess11"/>
    <dgm:cxn modelId="{8D2F1D85-86FC-4277-9839-38C8CF2DD80A}" type="presParOf" srcId="{D1326309-EE87-4180-9EAF-A7F6158534B8}" destId="{F2B93B35-E426-4107-90AD-CA0144385B2C}" srcOrd="0" destOrd="0" presId="urn:microsoft.com/office/officeart/2005/8/layout/hProcess11"/>
    <dgm:cxn modelId="{47E507E3-9B45-4EF2-80A8-4422A29EF203}" type="presParOf" srcId="{D1326309-EE87-4180-9EAF-A7F6158534B8}" destId="{2D565497-94A7-4D43-A844-AA55CCD28271}" srcOrd="1" destOrd="0" presId="urn:microsoft.com/office/officeart/2005/8/layout/hProcess11"/>
    <dgm:cxn modelId="{F0522FCE-4F4E-4AAD-9EA7-BD42D177701B}" type="presParOf" srcId="{D1326309-EE87-4180-9EAF-A7F6158534B8}" destId="{A75E85D3-CBA2-40F1-AE4E-544E5BADF74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59E89C-9890-47BD-AAB9-AEEE43F081CE}" type="doc">
      <dgm:prSet loTypeId="urn:microsoft.com/office/officeart/2005/8/layout/hProcess11" loCatId="process" qsTypeId="urn:microsoft.com/office/officeart/2005/8/quickstyle/simple2" qsCatId="simple" csTypeId="urn:microsoft.com/office/officeart/2005/8/colors/accent1_5" csCatId="accent1" phldr="1"/>
      <dgm:spPr/>
      <dgm:t>
        <a:bodyPr/>
        <a:lstStyle/>
        <a:p>
          <a:endParaRPr lang="tr-TR"/>
        </a:p>
      </dgm:t>
    </dgm:pt>
    <dgm:pt modelId="{1017208A-6FB7-494C-A77E-694B63415B1D}">
      <dgm:prSet custT="1"/>
      <dgm:spPr/>
      <dgm:t>
        <a:bodyPr/>
        <a:lstStyle/>
        <a:p>
          <a:pPr rtl="0"/>
          <a:r>
            <a:rPr lang="tr-TR" sz="1600" dirty="0">
              <a:latin typeface="Times New Roman" panose="02020603050405020304" pitchFamily="18" charset="0"/>
              <a:cs typeface="Times New Roman" panose="02020603050405020304" pitchFamily="18" charset="0"/>
            </a:rPr>
            <a:t>İstekliler ve teklif bedelleri açıklanarak </a:t>
          </a:r>
          <a:r>
            <a:rPr lang="tr-TR" sz="1600" b="1" u="sng" dirty="0">
              <a:latin typeface="Times New Roman" panose="02020603050405020304" pitchFamily="18" charset="0"/>
              <a:cs typeface="Times New Roman" panose="02020603050405020304" pitchFamily="18" charset="0"/>
            </a:rPr>
            <a:t>tutanağa bağlanır. </a:t>
          </a:r>
          <a:endParaRPr lang="tr-TR" sz="1600" dirty="0">
            <a:latin typeface="Times New Roman" panose="02020603050405020304" pitchFamily="18" charset="0"/>
            <a:cs typeface="Times New Roman" panose="02020603050405020304" pitchFamily="18" charset="0"/>
          </a:endParaRPr>
        </a:p>
      </dgm:t>
    </dgm:pt>
    <dgm:pt modelId="{20BC9F65-4F63-44E6-BAD7-583BF2686FCC}" type="parTrans" cxnId="{8A72E85F-9D92-44CA-A2DD-2B10205BBB41}">
      <dgm:prSet/>
      <dgm:spPr/>
      <dgm:t>
        <a:bodyPr/>
        <a:lstStyle/>
        <a:p>
          <a:endParaRPr lang="tr-TR" sz="1600">
            <a:latin typeface="Arial" panose="020B0604020202020204" pitchFamily="34" charset="0"/>
            <a:cs typeface="Arial" panose="020B0604020202020204" pitchFamily="34" charset="0"/>
          </a:endParaRPr>
        </a:p>
      </dgm:t>
    </dgm:pt>
    <dgm:pt modelId="{05D1A31B-1320-4B0E-A25B-942F7C281EF3}" type="sibTrans" cxnId="{8A72E85F-9D92-44CA-A2DD-2B10205BBB41}">
      <dgm:prSet/>
      <dgm:spPr/>
      <dgm:t>
        <a:bodyPr/>
        <a:lstStyle/>
        <a:p>
          <a:endParaRPr lang="tr-TR" sz="1600">
            <a:latin typeface="Arial" panose="020B0604020202020204" pitchFamily="34" charset="0"/>
            <a:cs typeface="Arial" panose="020B0604020202020204" pitchFamily="34" charset="0"/>
          </a:endParaRPr>
        </a:p>
      </dgm:t>
    </dgm:pt>
    <dgm:pt modelId="{D2DA1C3F-D0E4-4A5E-B358-97575E488859}">
      <dgm:prSet custT="1"/>
      <dgm:spPr/>
      <dgm:t>
        <a:bodyPr/>
        <a:lstStyle/>
        <a:p>
          <a:pPr rtl="0"/>
          <a:r>
            <a:rPr lang="tr-TR" sz="1600" dirty="0">
              <a:latin typeface="Times New Roman" panose="02020603050405020304" pitchFamily="18" charset="0"/>
              <a:cs typeface="Times New Roman" panose="02020603050405020304" pitchFamily="18" charset="0"/>
            </a:rPr>
            <a:t>Düzenlenen bu tutanakların onaylanmış bir sureti </a:t>
          </a:r>
          <a:r>
            <a:rPr lang="tr-TR" sz="1600" b="1" u="sng" dirty="0">
              <a:latin typeface="Times New Roman" panose="02020603050405020304" pitchFamily="18" charset="0"/>
              <a:cs typeface="Times New Roman" panose="02020603050405020304" pitchFamily="18" charset="0"/>
            </a:rPr>
            <a:t>isteyenlere imza karşılığı verilir.</a:t>
          </a:r>
          <a:endParaRPr lang="tr-TR" sz="1600" dirty="0">
            <a:latin typeface="Times New Roman" panose="02020603050405020304" pitchFamily="18" charset="0"/>
            <a:cs typeface="Times New Roman" panose="02020603050405020304" pitchFamily="18" charset="0"/>
          </a:endParaRPr>
        </a:p>
      </dgm:t>
    </dgm:pt>
    <dgm:pt modelId="{2FDDB790-F82C-4769-87B2-DF9A0B7B9203}" type="parTrans" cxnId="{FBB46D8D-B376-490E-BAF4-14120D990329}">
      <dgm:prSet/>
      <dgm:spPr/>
      <dgm:t>
        <a:bodyPr/>
        <a:lstStyle/>
        <a:p>
          <a:endParaRPr lang="tr-TR" sz="1600">
            <a:latin typeface="Arial" panose="020B0604020202020204" pitchFamily="34" charset="0"/>
            <a:cs typeface="Arial" panose="020B0604020202020204" pitchFamily="34" charset="0"/>
          </a:endParaRPr>
        </a:p>
      </dgm:t>
    </dgm:pt>
    <dgm:pt modelId="{F994AD61-7320-4276-874F-DEA9DB67662E}" type="sibTrans" cxnId="{FBB46D8D-B376-490E-BAF4-14120D990329}">
      <dgm:prSet/>
      <dgm:spPr/>
      <dgm:t>
        <a:bodyPr/>
        <a:lstStyle/>
        <a:p>
          <a:endParaRPr lang="tr-TR" sz="1600">
            <a:latin typeface="Arial" panose="020B0604020202020204" pitchFamily="34" charset="0"/>
            <a:cs typeface="Arial" panose="020B0604020202020204" pitchFamily="34" charset="0"/>
          </a:endParaRPr>
        </a:p>
      </dgm:t>
    </dgm:pt>
    <dgm:pt modelId="{DD8303EC-BA36-49F2-8B75-3048755CCECF}">
      <dgm:prSet custT="1"/>
      <dgm:spPr/>
      <dgm:t>
        <a:bodyPr/>
        <a:lstStyle/>
        <a:p>
          <a:pPr rtl="0"/>
          <a:r>
            <a:rPr lang="tr-TR" sz="1600" b="1" u="sng" dirty="0">
              <a:latin typeface="Times New Roman" panose="02020603050405020304" pitchFamily="18" charset="0"/>
              <a:cs typeface="Times New Roman" panose="02020603050405020304" pitchFamily="18" charset="0"/>
            </a:rPr>
            <a:t>Tekliflerin açılması aşamasında,</a:t>
          </a:r>
          <a:r>
            <a:rPr lang="tr-TR" sz="1600" dirty="0">
              <a:latin typeface="Times New Roman" panose="02020603050405020304" pitchFamily="18" charset="0"/>
              <a:cs typeface="Times New Roman" panose="02020603050405020304" pitchFamily="18" charset="0"/>
            </a:rPr>
            <a:t> hiçbir teklifin reddine veya kabulüne karar verilmez, teklifi oluşturan belgeler düzeltilemez ve tamamlanamaz. </a:t>
          </a:r>
        </a:p>
      </dgm:t>
    </dgm:pt>
    <dgm:pt modelId="{7732E53B-C112-4656-BCA9-9547851D084B}" type="parTrans" cxnId="{262713D1-A6BD-40A6-9162-531A96693C21}">
      <dgm:prSet/>
      <dgm:spPr/>
      <dgm:t>
        <a:bodyPr/>
        <a:lstStyle/>
        <a:p>
          <a:endParaRPr lang="tr-TR" sz="1600">
            <a:latin typeface="Arial" panose="020B0604020202020204" pitchFamily="34" charset="0"/>
            <a:cs typeface="Arial" panose="020B0604020202020204" pitchFamily="34" charset="0"/>
          </a:endParaRPr>
        </a:p>
      </dgm:t>
    </dgm:pt>
    <dgm:pt modelId="{76D55E7A-59F1-4CD9-A3DF-D5BDEBAACD35}" type="sibTrans" cxnId="{262713D1-A6BD-40A6-9162-531A96693C21}">
      <dgm:prSet/>
      <dgm:spPr/>
      <dgm:t>
        <a:bodyPr/>
        <a:lstStyle/>
        <a:p>
          <a:endParaRPr lang="tr-TR" sz="1600">
            <a:latin typeface="Arial" panose="020B0604020202020204" pitchFamily="34" charset="0"/>
            <a:cs typeface="Arial" panose="020B0604020202020204" pitchFamily="34" charset="0"/>
          </a:endParaRPr>
        </a:p>
      </dgm:t>
    </dgm:pt>
    <dgm:pt modelId="{D67DABA5-F004-42E0-90BA-BE766C8F1D26}">
      <dgm:prSet custT="1"/>
      <dgm:spPr/>
      <dgm:t>
        <a:bodyPr/>
        <a:lstStyle/>
        <a:p>
          <a:pPr rtl="0"/>
          <a:r>
            <a:rPr lang="tr-TR" sz="1600" dirty="0">
              <a:latin typeface="Times New Roman" panose="02020603050405020304" pitchFamily="18" charset="0"/>
              <a:cs typeface="Times New Roman" panose="02020603050405020304" pitchFamily="18" charset="0"/>
            </a:rPr>
            <a:t>Teklifler ihale komisyonunca değerlendirilmek üzere </a:t>
          </a:r>
          <a:r>
            <a:rPr lang="tr-TR" sz="1600" b="1" u="sng" dirty="0">
              <a:latin typeface="Times New Roman" panose="02020603050405020304" pitchFamily="18" charset="0"/>
              <a:cs typeface="Times New Roman" panose="02020603050405020304" pitchFamily="18" charset="0"/>
            </a:rPr>
            <a:t>ilk oturum kapatılır. </a:t>
          </a:r>
          <a:endParaRPr lang="tr-TR" sz="1600" dirty="0">
            <a:latin typeface="Times New Roman" panose="02020603050405020304" pitchFamily="18" charset="0"/>
            <a:cs typeface="Times New Roman" panose="02020603050405020304" pitchFamily="18" charset="0"/>
          </a:endParaRPr>
        </a:p>
      </dgm:t>
    </dgm:pt>
    <dgm:pt modelId="{D0FA52D8-5A6D-41C6-82A0-51E0F063FA02}" type="parTrans" cxnId="{262E5FB6-0F22-412D-86C0-2C2D5A863EBA}">
      <dgm:prSet/>
      <dgm:spPr/>
      <dgm:t>
        <a:bodyPr/>
        <a:lstStyle/>
        <a:p>
          <a:endParaRPr lang="tr-TR" sz="1600">
            <a:latin typeface="Arial" panose="020B0604020202020204" pitchFamily="34" charset="0"/>
            <a:cs typeface="Arial" panose="020B0604020202020204" pitchFamily="34" charset="0"/>
          </a:endParaRPr>
        </a:p>
      </dgm:t>
    </dgm:pt>
    <dgm:pt modelId="{95FC5DF7-AA23-4507-888B-0BD96E4B9272}" type="sibTrans" cxnId="{262E5FB6-0F22-412D-86C0-2C2D5A863EBA}">
      <dgm:prSet/>
      <dgm:spPr/>
      <dgm:t>
        <a:bodyPr/>
        <a:lstStyle/>
        <a:p>
          <a:endParaRPr lang="tr-TR" sz="1600">
            <a:latin typeface="Arial" panose="020B0604020202020204" pitchFamily="34" charset="0"/>
            <a:cs typeface="Arial" panose="020B0604020202020204" pitchFamily="34" charset="0"/>
          </a:endParaRPr>
        </a:p>
      </dgm:t>
    </dgm:pt>
    <dgm:pt modelId="{85868C18-E803-48E7-ACEE-1013194385E7}" type="pres">
      <dgm:prSet presAssocID="{2359E89C-9890-47BD-AAB9-AEEE43F081CE}" presName="Name0" presStyleCnt="0">
        <dgm:presLayoutVars>
          <dgm:dir/>
          <dgm:resizeHandles val="exact"/>
        </dgm:presLayoutVars>
      </dgm:prSet>
      <dgm:spPr/>
      <dgm:t>
        <a:bodyPr/>
        <a:lstStyle/>
        <a:p>
          <a:endParaRPr lang="tr-TR"/>
        </a:p>
      </dgm:t>
    </dgm:pt>
    <dgm:pt modelId="{EAF3B141-E711-4193-A128-9279E8A84828}" type="pres">
      <dgm:prSet presAssocID="{2359E89C-9890-47BD-AAB9-AEEE43F081CE}" presName="arrow" presStyleLbl="bgShp" presStyleIdx="0" presStyleCnt="1" custScaleY="75812"/>
      <dgm:spPr>
        <a:solidFill>
          <a:schemeClr val="bg1">
            <a:lumMod val="95000"/>
          </a:schemeClr>
        </a:solidFill>
      </dgm:spPr>
    </dgm:pt>
    <dgm:pt modelId="{C67EB9A8-39EF-4B9D-8F73-38465C1B34DB}" type="pres">
      <dgm:prSet presAssocID="{2359E89C-9890-47BD-AAB9-AEEE43F081CE}" presName="points" presStyleCnt="0"/>
      <dgm:spPr/>
    </dgm:pt>
    <dgm:pt modelId="{12943873-EF60-4EB8-AAC8-AC6F6B7E1952}" type="pres">
      <dgm:prSet presAssocID="{1017208A-6FB7-494C-A77E-694B63415B1D}" presName="compositeA" presStyleCnt="0"/>
      <dgm:spPr/>
    </dgm:pt>
    <dgm:pt modelId="{C8DBC61E-A242-43B4-8B7F-014DC6C7C6E4}" type="pres">
      <dgm:prSet presAssocID="{1017208A-6FB7-494C-A77E-694B63415B1D}" presName="textA" presStyleLbl="revTx" presStyleIdx="0" presStyleCnt="4" custScaleX="114890">
        <dgm:presLayoutVars>
          <dgm:bulletEnabled val="1"/>
        </dgm:presLayoutVars>
      </dgm:prSet>
      <dgm:spPr/>
      <dgm:t>
        <a:bodyPr/>
        <a:lstStyle/>
        <a:p>
          <a:endParaRPr lang="tr-TR"/>
        </a:p>
      </dgm:t>
    </dgm:pt>
    <dgm:pt modelId="{1CAE374D-3A89-4FBA-B96F-C395338D3D1C}" type="pres">
      <dgm:prSet presAssocID="{1017208A-6FB7-494C-A77E-694B63415B1D}" presName="circleA" presStyleLbl="node1" presStyleIdx="0" presStyleCnt="4"/>
      <dgm:spPr>
        <a:solidFill>
          <a:srgbClr val="C00000"/>
        </a:solidFill>
      </dgm:spPr>
    </dgm:pt>
    <dgm:pt modelId="{8D1FEF43-E2D8-46F2-9563-B8C0B1DDAE4B}" type="pres">
      <dgm:prSet presAssocID="{1017208A-6FB7-494C-A77E-694B63415B1D}" presName="spaceA" presStyleCnt="0"/>
      <dgm:spPr/>
    </dgm:pt>
    <dgm:pt modelId="{082A0AE3-4FDB-4C1E-923D-B1F5E2A99BFF}" type="pres">
      <dgm:prSet presAssocID="{05D1A31B-1320-4B0E-A25B-942F7C281EF3}" presName="space" presStyleCnt="0"/>
      <dgm:spPr/>
    </dgm:pt>
    <dgm:pt modelId="{8A05F924-3435-435C-8589-43F24FC45754}" type="pres">
      <dgm:prSet presAssocID="{D2DA1C3F-D0E4-4A5E-B358-97575E488859}" presName="compositeB" presStyleCnt="0"/>
      <dgm:spPr/>
    </dgm:pt>
    <dgm:pt modelId="{CE83CB50-9E43-4233-AA77-809B2A3925D4}" type="pres">
      <dgm:prSet presAssocID="{D2DA1C3F-D0E4-4A5E-B358-97575E488859}" presName="textB" presStyleLbl="revTx" presStyleIdx="1" presStyleCnt="4" custScaleX="157179">
        <dgm:presLayoutVars>
          <dgm:bulletEnabled val="1"/>
        </dgm:presLayoutVars>
      </dgm:prSet>
      <dgm:spPr/>
      <dgm:t>
        <a:bodyPr/>
        <a:lstStyle/>
        <a:p>
          <a:endParaRPr lang="tr-TR"/>
        </a:p>
      </dgm:t>
    </dgm:pt>
    <dgm:pt modelId="{D594592C-BE76-4889-8D39-672C142F8CCD}" type="pres">
      <dgm:prSet presAssocID="{D2DA1C3F-D0E4-4A5E-B358-97575E488859}" presName="circleB" presStyleLbl="node1" presStyleIdx="1" presStyleCnt="4"/>
      <dgm:spPr>
        <a:solidFill>
          <a:srgbClr val="C00000"/>
        </a:solidFill>
      </dgm:spPr>
    </dgm:pt>
    <dgm:pt modelId="{A022EAED-C247-4BC4-BF90-02008FE50663}" type="pres">
      <dgm:prSet presAssocID="{D2DA1C3F-D0E4-4A5E-B358-97575E488859}" presName="spaceB" presStyleCnt="0"/>
      <dgm:spPr/>
    </dgm:pt>
    <dgm:pt modelId="{CF014D1E-F95E-471F-A858-1459B2C0727B}" type="pres">
      <dgm:prSet presAssocID="{F994AD61-7320-4276-874F-DEA9DB67662E}" presName="space" presStyleCnt="0"/>
      <dgm:spPr/>
    </dgm:pt>
    <dgm:pt modelId="{D47CEEAB-8826-4B21-8335-4CF5979DCA35}" type="pres">
      <dgm:prSet presAssocID="{DD8303EC-BA36-49F2-8B75-3048755CCECF}" presName="compositeA" presStyleCnt="0"/>
      <dgm:spPr/>
    </dgm:pt>
    <dgm:pt modelId="{9476D6A6-2126-4791-A29D-9E0D2C5C44F7}" type="pres">
      <dgm:prSet presAssocID="{DD8303EC-BA36-49F2-8B75-3048755CCECF}" presName="textA" presStyleLbl="revTx" presStyleIdx="2" presStyleCnt="4" custScaleX="205904" custLinFactNeighborX="-616" custLinFactNeighborY="3973">
        <dgm:presLayoutVars>
          <dgm:bulletEnabled val="1"/>
        </dgm:presLayoutVars>
      </dgm:prSet>
      <dgm:spPr/>
      <dgm:t>
        <a:bodyPr/>
        <a:lstStyle/>
        <a:p>
          <a:endParaRPr lang="tr-TR"/>
        </a:p>
      </dgm:t>
    </dgm:pt>
    <dgm:pt modelId="{0A040615-4C47-4E1D-B33C-1128EABBFCAC}" type="pres">
      <dgm:prSet presAssocID="{DD8303EC-BA36-49F2-8B75-3048755CCECF}" presName="circleA" presStyleLbl="node1" presStyleIdx="2" presStyleCnt="4"/>
      <dgm:spPr>
        <a:solidFill>
          <a:srgbClr val="C00000"/>
        </a:solidFill>
      </dgm:spPr>
    </dgm:pt>
    <dgm:pt modelId="{2AB25226-CEC9-4A64-B669-85198882016E}" type="pres">
      <dgm:prSet presAssocID="{DD8303EC-BA36-49F2-8B75-3048755CCECF}" presName="spaceA" presStyleCnt="0"/>
      <dgm:spPr/>
    </dgm:pt>
    <dgm:pt modelId="{C99E529A-BDF2-49F8-8916-BDF70CCCB38F}" type="pres">
      <dgm:prSet presAssocID="{76D55E7A-59F1-4CD9-A3DF-D5BDEBAACD35}" presName="space" presStyleCnt="0"/>
      <dgm:spPr/>
    </dgm:pt>
    <dgm:pt modelId="{710BAF7D-687D-48C4-933C-CC9D80E44BED}" type="pres">
      <dgm:prSet presAssocID="{D67DABA5-F004-42E0-90BA-BE766C8F1D26}" presName="compositeB" presStyleCnt="0"/>
      <dgm:spPr/>
    </dgm:pt>
    <dgm:pt modelId="{2E2B0708-94BD-4E09-B167-5737E76939E0}" type="pres">
      <dgm:prSet presAssocID="{D67DABA5-F004-42E0-90BA-BE766C8F1D26}" presName="textB" presStyleLbl="revTx" presStyleIdx="3" presStyleCnt="4" custScaleX="177744" custLinFactNeighborX="769" custLinFactNeighborY="-6961">
        <dgm:presLayoutVars>
          <dgm:bulletEnabled val="1"/>
        </dgm:presLayoutVars>
      </dgm:prSet>
      <dgm:spPr/>
      <dgm:t>
        <a:bodyPr/>
        <a:lstStyle/>
        <a:p>
          <a:endParaRPr lang="tr-TR"/>
        </a:p>
      </dgm:t>
    </dgm:pt>
    <dgm:pt modelId="{7FDC9B29-2ADC-436F-854E-BC9B21B53DEA}" type="pres">
      <dgm:prSet presAssocID="{D67DABA5-F004-42E0-90BA-BE766C8F1D26}" presName="circleB" presStyleLbl="node1" presStyleIdx="3" presStyleCnt="4"/>
      <dgm:spPr>
        <a:solidFill>
          <a:srgbClr val="C00000"/>
        </a:solidFill>
      </dgm:spPr>
    </dgm:pt>
    <dgm:pt modelId="{3B965500-042B-41E6-81DE-3091E52D75E0}" type="pres">
      <dgm:prSet presAssocID="{D67DABA5-F004-42E0-90BA-BE766C8F1D26}" presName="spaceB" presStyleCnt="0"/>
      <dgm:spPr/>
    </dgm:pt>
  </dgm:ptLst>
  <dgm:cxnLst>
    <dgm:cxn modelId="{262E5FB6-0F22-412D-86C0-2C2D5A863EBA}" srcId="{2359E89C-9890-47BD-AAB9-AEEE43F081CE}" destId="{D67DABA5-F004-42E0-90BA-BE766C8F1D26}" srcOrd="3" destOrd="0" parTransId="{D0FA52D8-5A6D-41C6-82A0-51E0F063FA02}" sibTransId="{95FC5DF7-AA23-4507-888B-0BD96E4B9272}"/>
    <dgm:cxn modelId="{330FE420-F644-490C-8356-C9421C65F6D6}" type="presOf" srcId="{2359E89C-9890-47BD-AAB9-AEEE43F081CE}" destId="{85868C18-E803-48E7-ACEE-1013194385E7}" srcOrd="0" destOrd="0" presId="urn:microsoft.com/office/officeart/2005/8/layout/hProcess11"/>
    <dgm:cxn modelId="{713FC494-FC09-48F3-A6A6-28CB2DE3077B}" type="presOf" srcId="{1017208A-6FB7-494C-A77E-694B63415B1D}" destId="{C8DBC61E-A242-43B4-8B7F-014DC6C7C6E4}" srcOrd="0" destOrd="0" presId="urn:microsoft.com/office/officeart/2005/8/layout/hProcess11"/>
    <dgm:cxn modelId="{FBB46D8D-B376-490E-BAF4-14120D990329}" srcId="{2359E89C-9890-47BD-AAB9-AEEE43F081CE}" destId="{D2DA1C3F-D0E4-4A5E-B358-97575E488859}" srcOrd="1" destOrd="0" parTransId="{2FDDB790-F82C-4769-87B2-DF9A0B7B9203}" sibTransId="{F994AD61-7320-4276-874F-DEA9DB67662E}"/>
    <dgm:cxn modelId="{8A72E85F-9D92-44CA-A2DD-2B10205BBB41}" srcId="{2359E89C-9890-47BD-AAB9-AEEE43F081CE}" destId="{1017208A-6FB7-494C-A77E-694B63415B1D}" srcOrd="0" destOrd="0" parTransId="{20BC9F65-4F63-44E6-BAD7-583BF2686FCC}" sibTransId="{05D1A31B-1320-4B0E-A25B-942F7C281EF3}"/>
    <dgm:cxn modelId="{262713D1-A6BD-40A6-9162-531A96693C21}" srcId="{2359E89C-9890-47BD-AAB9-AEEE43F081CE}" destId="{DD8303EC-BA36-49F2-8B75-3048755CCECF}" srcOrd="2" destOrd="0" parTransId="{7732E53B-C112-4656-BCA9-9547851D084B}" sibTransId="{76D55E7A-59F1-4CD9-A3DF-D5BDEBAACD35}"/>
    <dgm:cxn modelId="{1115921B-64EE-4F42-A59C-799DA59FF67B}" type="presOf" srcId="{D67DABA5-F004-42E0-90BA-BE766C8F1D26}" destId="{2E2B0708-94BD-4E09-B167-5737E76939E0}" srcOrd="0" destOrd="0" presId="urn:microsoft.com/office/officeart/2005/8/layout/hProcess11"/>
    <dgm:cxn modelId="{FDF994C9-2331-4FDA-8537-B6F42D6CBA14}" type="presOf" srcId="{D2DA1C3F-D0E4-4A5E-B358-97575E488859}" destId="{CE83CB50-9E43-4233-AA77-809B2A3925D4}" srcOrd="0" destOrd="0" presId="urn:microsoft.com/office/officeart/2005/8/layout/hProcess11"/>
    <dgm:cxn modelId="{022210D3-68B1-458C-A0E1-379296AEECD4}" type="presOf" srcId="{DD8303EC-BA36-49F2-8B75-3048755CCECF}" destId="{9476D6A6-2126-4791-A29D-9E0D2C5C44F7}" srcOrd="0" destOrd="0" presId="urn:microsoft.com/office/officeart/2005/8/layout/hProcess11"/>
    <dgm:cxn modelId="{2E9E7257-241F-41DE-AA0E-49DEED9ECC44}" type="presParOf" srcId="{85868C18-E803-48E7-ACEE-1013194385E7}" destId="{EAF3B141-E711-4193-A128-9279E8A84828}" srcOrd="0" destOrd="0" presId="urn:microsoft.com/office/officeart/2005/8/layout/hProcess11"/>
    <dgm:cxn modelId="{8551C50D-20E1-4BD8-A119-1B4260B5F59D}" type="presParOf" srcId="{85868C18-E803-48E7-ACEE-1013194385E7}" destId="{C67EB9A8-39EF-4B9D-8F73-38465C1B34DB}" srcOrd="1" destOrd="0" presId="urn:microsoft.com/office/officeart/2005/8/layout/hProcess11"/>
    <dgm:cxn modelId="{0189A9B2-C927-40AC-BE2B-597A77DA0769}" type="presParOf" srcId="{C67EB9A8-39EF-4B9D-8F73-38465C1B34DB}" destId="{12943873-EF60-4EB8-AAC8-AC6F6B7E1952}" srcOrd="0" destOrd="0" presId="urn:microsoft.com/office/officeart/2005/8/layout/hProcess11"/>
    <dgm:cxn modelId="{98340529-F512-4E3A-809B-010B67555443}" type="presParOf" srcId="{12943873-EF60-4EB8-AAC8-AC6F6B7E1952}" destId="{C8DBC61E-A242-43B4-8B7F-014DC6C7C6E4}" srcOrd="0" destOrd="0" presId="urn:microsoft.com/office/officeart/2005/8/layout/hProcess11"/>
    <dgm:cxn modelId="{102AF47B-3D4C-42E0-A0B0-36AE2DE112F1}" type="presParOf" srcId="{12943873-EF60-4EB8-AAC8-AC6F6B7E1952}" destId="{1CAE374D-3A89-4FBA-B96F-C395338D3D1C}" srcOrd="1" destOrd="0" presId="urn:microsoft.com/office/officeart/2005/8/layout/hProcess11"/>
    <dgm:cxn modelId="{EABDC8FD-3BE0-435F-B508-7AD91F57B7ED}" type="presParOf" srcId="{12943873-EF60-4EB8-AAC8-AC6F6B7E1952}" destId="{8D1FEF43-E2D8-46F2-9563-B8C0B1DDAE4B}" srcOrd="2" destOrd="0" presId="urn:microsoft.com/office/officeart/2005/8/layout/hProcess11"/>
    <dgm:cxn modelId="{75982C8C-8570-42C8-9932-A60DC4CE592E}" type="presParOf" srcId="{C67EB9A8-39EF-4B9D-8F73-38465C1B34DB}" destId="{082A0AE3-4FDB-4C1E-923D-B1F5E2A99BFF}" srcOrd="1" destOrd="0" presId="urn:microsoft.com/office/officeart/2005/8/layout/hProcess11"/>
    <dgm:cxn modelId="{09F269D1-FF49-4AAB-A527-6DC4DCB2BEF8}" type="presParOf" srcId="{C67EB9A8-39EF-4B9D-8F73-38465C1B34DB}" destId="{8A05F924-3435-435C-8589-43F24FC45754}" srcOrd="2" destOrd="0" presId="urn:microsoft.com/office/officeart/2005/8/layout/hProcess11"/>
    <dgm:cxn modelId="{D7B2BF32-25C0-4F89-9DFB-7E9C095BC9B9}" type="presParOf" srcId="{8A05F924-3435-435C-8589-43F24FC45754}" destId="{CE83CB50-9E43-4233-AA77-809B2A3925D4}" srcOrd="0" destOrd="0" presId="urn:microsoft.com/office/officeart/2005/8/layout/hProcess11"/>
    <dgm:cxn modelId="{1E3D6AE5-E769-4365-AC54-68362D39F68A}" type="presParOf" srcId="{8A05F924-3435-435C-8589-43F24FC45754}" destId="{D594592C-BE76-4889-8D39-672C142F8CCD}" srcOrd="1" destOrd="0" presId="urn:microsoft.com/office/officeart/2005/8/layout/hProcess11"/>
    <dgm:cxn modelId="{7E97CAE7-B7A0-4F98-ACD6-DD9DA2119847}" type="presParOf" srcId="{8A05F924-3435-435C-8589-43F24FC45754}" destId="{A022EAED-C247-4BC4-BF90-02008FE50663}" srcOrd="2" destOrd="0" presId="urn:microsoft.com/office/officeart/2005/8/layout/hProcess11"/>
    <dgm:cxn modelId="{E6104156-AB4E-4CF8-A087-DA08CF1CC857}" type="presParOf" srcId="{C67EB9A8-39EF-4B9D-8F73-38465C1B34DB}" destId="{CF014D1E-F95E-471F-A858-1459B2C0727B}" srcOrd="3" destOrd="0" presId="urn:microsoft.com/office/officeart/2005/8/layout/hProcess11"/>
    <dgm:cxn modelId="{DC3EF0AA-4C6B-4F89-BA5D-59C54B199D6E}" type="presParOf" srcId="{C67EB9A8-39EF-4B9D-8F73-38465C1B34DB}" destId="{D47CEEAB-8826-4B21-8335-4CF5979DCA35}" srcOrd="4" destOrd="0" presId="urn:microsoft.com/office/officeart/2005/8/layout/hProcess11"/>
    <dgm:cxn modelId="{5E032A58-8945-4231-8A65-EF4A4A4C3F78}" type="presParOf" srcId="{D47CEEAB-8826-4B21-8335-4CF5979DCA35}" destId="{9476D6A6-2126-4791-A29D-9E0D2C5C44F7}" srcOrd="0" destOrd="0" presId="urn:microsoft.com/office/officeart/2005/8/layout/hProcess11"/>
    <dgm:cxn modelId="{C9FCF1C8-84CF-4E7E-A39E-0C66875F8CCC}" type="presParOf" srcId="{D47CEEAB-8826-4B21-8335-4CF5979DCA35}" destId="{0A040615-4C47-4E1D-B33C-1128EABBFCAC}" srcOrd="1" destOrd="0" presId="urn:microsoft.com/office/officeart/2005/8/layout/hProcess11"/>
    <dgm:cxn modelId="{82EDF30A-28E1-474F-B667-A85E4791D06A}" type="presParOf" srcId="{D47CEEAB-8826-4B21-8335-4CF5979DCA35}" destId="{2AB25226-CEC9-4A64-B669-85198882016E}" srcOrd="2" destOrd="0" presId="urn:microsoft.com/office/officeart/2005/8/layout/hProcess11"/>
    <dgm:cxn modelId="{A4F909AA-44B9-470A-B641-EB02C872E062}" type="presParOf" srcId="{C67EB9A8-39EF-4B9D-8F73-38465C1B34DB}" destId="{C99E529A-BDF2-49F8-8916-BDF70CCCB38F}" srcOrd="5" destOrd="0" presId="urn:microsoft.com/office/officeart/2005/8/layout/hProcess11"/>
    <dgm:cxn modelId="{21236D36-DAEB-455C-B2F7-AA6E37067D52}" type="presParOf" srcId="{C67EB9A8-39EF-4B9D-8F73-38465C1B34DB}" destId="{710BAF7D-687D-48C4-933C-CC9D80E44BED}" srcOrd="6" destOrd="0" presId="urn:microsoft.com/office/officeart/2005/8/layout/hProcess11"/>
    <dgm:cxn modelId="{07E0182F-29A7-403A-8591-CA8F5B5AC3A3}" type="presParOf" srcId="{710BAF7D-687D-48C4-933C-CC9D80E44BED}" destId="{2E2B0708-94BD-4E09-B167-5737E76939E0}" srcOrd="0" destOrd="0" presId="urn:microsoft.com/office/officeart/2005/8/layout/hProcess11"/>
    <dgm:cxn modelId="{2AB9ED56-0BD1-46CE-A616-DDFA2902F9E6}" type="presParOf" srcId="{710BAF7D-687D-48C4-933C-CC9D80E44BED}" destId="{7FDC9B29-2ADC-436F-854E-BC9B21B53DEA}" srcOrd="1" destOrd="0" presId="urn:microsoft.com/office/officeart/2005/8/layout/hProcess11"/>
    <dgm:cxn modelId="{A36601BD-626B-474F-A22B-C7D106C4D4DD}" type="presParOf" srcId="{710BAF7D-687D-48C4-933C-CC9D80E44BED}" destId="{3B965500-042B-41E6-81DE-3091E52D75E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4BCFEA6-A997-4E37-A34B-43754BC85FC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tr-TR"/>
        </a:p>
      </dgm:t>
    </dgm:pt>
    <dgm:pt modelId="{A7BB7F85-605F-47E6-8B26-83A0BCAAC207}">
      <dgm:prSet custT="1"/>
      <dgm:spPr/>
      <dgm:t>
        <a:bodyPr/>
        <a:lstStyle/>
        <a:p>
          <a:pPr rtl="0"/>
          <a:r>
            <a:rPr lang="tr-TR" sz="1400" dirty="0">
              <a:latin typeface="Times New Roman" panose="02020603050405020304" pitchFamily="18" charset="0"/>
              <a:cs typeface="Times New Roman" panose="02020603050405020304" pitchFamily="18" charset="0"/>
            </a:rPr>
            <a:t>İsteklilerin ihale konusu işi yapabilme kapasitelerini belirleyen yeterlik kriterlerine ve tekliflerin ihale dokümanında belirtilen şartlara uygun olup olmadığı </a:t>
          </a:r>
          <a:r>
            <a:rPr lang="tr-TR" sz="1400" dirty="0" smtClean="0">
              <a:latin typeface="Times New Roman" panose="02020603050405020304" pitchFamily="18" charset="0"/>
              <a:cs typeface="Times New Roman" panose="02020603050405020304" pitchFamily="18" charset="0"/>
            </a:rPr>
            <a:t>incelenecektir.</a:t>
          </a:r>
          <a:endParaRPr lang="tr-TR" sz="1400" dirty="0">
            <a:latin typeface="Times New Roman" panose="02020603050405020304" pitchFamily="18" charset="0"/>
            <a:cs typeface="Times New Roman" panose="02020603050405020304" pitchFamily="18" charset="0"/>
          </a:endParaRPr>
        </a:p>
      </dgm:t>
    </dgm:pt>
    <dgm:pt modelId="{DB63ACE2-0005-4B1F-B611-3959DC832F6D}" type="parTrans" cxnId="{FC408801-C672-4325-8ADF-E4FF804174ED}">
      <dgm:prSet/>
      <dgm:spPr/>
      <dgm:t>
        <a:bodyPr/>
        <a:lstStyle/>
        <a:p>
          <a:endParaRPr lang="tr-TR" sz="1400">
            <a:latin typeface="Arial" panose="020B0604020202020204" pitchFamily="34" charset="0"/>
            <a:cs typeface="Arial" panose="020B0604020202020204" pitchFamily="34" charset="0"/>
          </a:endParaRPr>
        </a:p>
      </dgm:t>
    </dgm:pt>
    <dgm:pt modelId="{2FD9C38A-DD60-46D8-A88B-AC1F76981D2D}" type="sibTrans" cxnId="{FC408801-C672-4325-8ADF-E4FF804174ED}">
      <dgm:prSet/>
      <dgm:spPr/>
      <dgm:t>
        <a:bodyPr/>
        <a:lstStyle/>
        <a:p>
          <a:endParaRPr lang="tr-TR" sz="1400">
            <a:latin typeface="Arial" panose="020B0604020202020204" pitchFamily="34" charset="0"/>
            <a:cs typeface="Arial" panose="020B0604020202020204" pitchFamily="34" charset="0"/>
          </a:endParaRPr>
        </a:p>
      </dgm:t>
    </dgm:pt>
    <dgm:pt modelId="{A266DF13-43EA-4F0D-86BE-CBB0F923A192}">
      <dgm:prSet custT="1"/>
      <dgm:spPr/>
      <dgm:t>
        <a:bodyPr/>
        <a:lstStyle/>
        <a:p>
          <a:pPr rtl="0"/>
          <a:r>
            <a:rPr lang="tr-TR" sz="1400" dirty="0">
              <a:latin typeface="Times New Roman" panose="02020603050405020304" pitchFamily="18" charset="0"/>
              <a:cs typeface="Times New Roman" panose="02020603050405020304" pitchFamily="18" charset="0"/>
            </a:rPr>
            <a:t>Birim fiyat teklif cetvellerinde </a:t>
          </a:r>
          <a:r>
            <a:rPr lang="tr-TR" sz="1400" b="1" u="sng" dirty="0">
              <a:latin typeface="Times New Roman" panose="02020603050405020304" pitchFamily="18" charset="0"/>
              <a:cs typeface="Times New Roman" panose="02020603050405020304" pitchFamily="18" charset="0"/>
            </a:rPr>
            <a:t>aritmetik hata </a:t>
          </a:r>
          <a:r>
            <a:rPr lang="tr-TR" sz="1400" dirty="0">
              <a:latin typeface="Times New Roman" panose="02020603050405020304" pitchFamily="18" charset="0"/>
              <a:cs typeface="Times New Roman" panose="02020603050405020304" pitchFamily="18" charset="0"/>
            </a:rPr>
            <a:t>bulunup bulunmadığı </a:t>
          </a:r>
          <a:r>
            <a:rPr lang="tr-TR" sz="1400" dirty="0" smtClean="0">
              <a:latin typeface="Times New Roman" panose="02020603050405020304" pitchFamily="18" charset="0"/>
              <a:cs typeface="Times New Roman" panose="02020603050405020304" pitchFamily="18" charset="0"/>
            </a:rPr>
            <a:t>incelenecektir.</a:t>
          </a:r>
          <a:endParaRPr lang="tr-TR" sz="1400" dirty="0">
            <a:latin typeface="Times New Roman" panose="02020603050405020304" pitchFamily="18" charset="0"/>
            <a:cs typeface="Times New Roman" panose="02020603050405020304" pitchFamily="18" charset="0"/>
          </a:endParaRPr>
        </a:p>
      </dgm:t>
    </dgm:pt>
    <dgm:pt modelId="{8430BB62-173A-4190-9BC3-07C64276BB1C}" type="parTrans" cxnId="{A5B3FEB4-6E9C-4F98-B9D0-43648276E67B}">
      <dgm:prSet/>
      <dgm:spPr/>
      <dgm:t>
        <a:bodyPr/>
        <a:lstStyle/>
        <a:p>
          <a:endParaRPr lang="tr-TR" sz="1400">
            <a:latin typeface="Arial" panose="020B0604020202020204" pitchFamily="34" charset="0"/>
            <a:cs typeface="Arial" panose="020B0604020202020204" pitchFamily="34" charset="0"/>
          </a:endParaRPr>
        </a:p>
      </dgm:t>
    </dgm:pt>
    <dgm:pt modelId="{D753AC96-8D79-4390-ACB0-84B1BF6A5011}" type="sibTrans" cxnId="{A5B3FEB4-6E9C-4F98-B9D0-43648276E67B}">
      <dgm:prSet/>
      <dgm:spPr/>
      <dgm:t>
        <a:bodyPr/>
        <a:lstStyle/>
        <a:p>
          <a:endParaRPr lang="tr-TR" sz="1400">
            <a:latin typeface="Arial" panose="020B0604020202020204" pitchFamily="34" charset="0"/>
            <a:cs typeface="Arial" panose="020B0604020202020204" pitchFamily="34" charset="0"/>
          </a:endParaRPr>
        </a:p>
      </dgm:t>
    </dgm:pt>
    <dgm:pt modelId="{FE78A061-DCDD-4C14-91FC-4B5AC289E6C3}">
      <dgm:prSet custT="1"/>
      <dgm:spPr/>
      <dgm:t>
        <a:bodyPr/>
        <a:lstStyle/>
        <a:p>
          <a:pPr rtl="0"/>
          <a:r>
            <a:rPr lang="tr-TR" sz="1400" dirty="0">
              <a:latin typeface="Times New Roman" panose="02020603050405020304" pitchFamily="18" charset="0"/>
              <a:cs typeface="Times New Roman" panose="02020603050405020304" pitchFamily="18" charset="0"/>
            </a:rPr>
            <a:t>Uygun olmadığı belirlenen teklifler ile birim fiyat teklif cetvellerinde </a:t>
          </a:r>
          <a:r>
            <a:rPr lang="tr-TR" sz="1400" b="1" u="sng" dirty="0">
              <a:latin typeface="Times New Roman" panose="02020603050405020304" pitchFamily="18" charset="0"/>
              <a:cs typeface="Times New Roman" panose="02020603050405020304" pitchFamily="18" charset="0"/>
            </a:rPr>
            <a:t>aritmetik hata bulunan teklifler değerlendirme dışı bırakılacaktır. </a:t>
          </a:r>
          <a:endParaRPr lang="tr-TR" sz="1400" dirty="0">
            <a:latin typeface="Times New Roman" panose="02020603050405020304" pitchFamily="18" charset="0"/>
            <a:cs typeface="Times New Roman" panose="02020603050405020304" pitchFamily="18" charset="0"/>
          </a:endParaRPr>
        </a:p>
      </dgm:t>
    </dgm:pt>
    <dgm:pt modelId="{5E425964-07D5-4130-877B-F07D85BA8E23}" type="parTrans" cxnId="{29E47D47-3A43-4EF9-82B8-DF13BCB0F570}">
      <dgm:prSet/>
      <dgm:spPr/>
      <dgm:t>
        <a:bodyPr/>
        <a:lstStyle/>
        <a:p>
          <a:endParaRPr lang="tr-TR" sz="1400">
            <a:latin typeface="Arial" panose="020B0604020202020204" pitchFamily="34" charset="0"/>
            <a:cs typeface="Arial" panose="020B0604020202020204" pitchFamily="34" charset="0"/>
          </a:endParaRPr>
        </a:p>
      </dgm:t>
    </dgm:pt>
    <dgm:pt modelId="{E5DAED55-6BD5-42AD-ACF6-AD4B8C946B49}" type="sibTrans" cxnId="{29E47D47-3A43-4EF9-82B8-DF13BCB0F570}">
      <dgm:prSet/>
      <dgm:spPr/>
      <dgm:t>
        <a:bodyPr/>
        <a:lstStyle/>
        <a:p>
          <a:endParaRPr lang="tr-TR" sz="1400">
            <a:latin typeface="Arial" panose="020B0604020202020204" pitchFamily="34" charset="0"/>
            <a:cs typeface="Arial" panose="020B0604020202020204" pitchFamily="34" charset="0"/>
          </a:endParaRPr>
        </a:p>
      </dgm:t>
    </dgm:pt>
    <dgm:pt modelId="{9EFCFDC7-4F78-4985-B947-2BD7EC217D1E}" type="pres">
      <dgm:prSet presAssocID="{34BCFEA6-A997-4E37-A34B-43754BC85FCF}" presName="Name0" presStyleCnt="0">
        <dgm:presLayoutVars>
          <dgm:dir/>
          <dgm:resizeHandles val="exact"/>
        </dgm:presLayoutVars>
      </dgm:prSet>
      <dgm:spPr/>
      <dgm:t>
        <a:bodyPr/>
        <a:lstStyle/>
        <a:p>
          <a:endParaRPr lang="tr-TR"/>
        </a:p>
      </dgm:t>
    </dgm:pt>
    <dgm:pt modelId="{71731E5C-701F-49EA-A09D-95D0C3E8A8B4}" type="pres">
      <dgm:prSet presAssocID="{34BCFEA6-A997-4E37-A34B-43754BC85FCF}" presName="arrow" presStyleLbl="bgShp" presStyleIdx="0" presStyleCnt="1"/>
      <dgm:spPr>
        <a:solidFill>
          <a:schemeClr val="bg1">
            <a:lumMod val="85000"/>
          </a:schemeClr>
        </a:solidFill>
      </dgm:spPr>
    </dgm:pt>
    <dgm:pt modelId="{5363B824-7A57-4FE0-A2CF-DA187D24B6C1}" type="pres">
      <dgm:prSet presAssocID="{34BCFEA6-A997-4E37-A34B-43754BC85FCF}" presName="points" presStyleCnt="0"/>
      <dgm:spPr/>
    </dgm:pt>
    <dgm:pt modelId="{7C948398-F9C4-4769-B54B-C193A349D087}" type="pres">
      <dgm:prSet presAssocID="{A7BB7F85-605F-47E6-8B26-83A0BCAAC207}" presName="compositeA" presStyleCnt="0"/>
      <dgm:spPr/>
    </dgm:pt>
    <dgm:pt modelId="{120B310C-764D-47A9-A336-D360926D8CD1}" type="pres">
      <dgm:prSet presAssocID="{A7BB7F85-605F-47E6-8B26-83A0BCAAC207}" presName="textA" presStyleLbl="revTx" presStyleIdx="0" presStyleCnt="3" custScaleX="184564">
        <dgm:presLayoutVars>
          <dgm:bulletEnabled val="1"/>
        </dgm:presLayoutVars>
      </dgm:prSet>
      <dgm:spPr/>
      <dgm:t>
        <a:bodyPr/>
        <a:lstStyle/>
        <a:p>
          <a:endParaRPr lang="tr-TR"/>
        </a:p>
      </dgm:t>
    </dgm:pt>
    <dgm:pt modelId="{83CC64F1-3079-40AD-A952-D6085B99EF4D}" type="pres">
      <dgm:prSet presAssocID="{A7BB7F85-605F-47E6-8B26-83A0BCAAC207}" presName="circleA" presStyleLbl="node1" presStyleIdx="0" presStyleCnt="3"/>
      <dgm:spPr>
        <a:solidFill>
          <a:srgbClr val="C00300"/>
        </a:solidFill>
      </dgm:spPr>
    </dgm:pt>
    <dgm:pt modelId="{CCD782E8-1F3C-4A64-88D4-2A137BCBEAB4}" type="pres">
      <dgm:prSet presAssocID="{A7BB7F85-605F-47E6-8B26-83A0BCAAC207}" presName="spaceA" presStyleCnt="0"/>
      <dgm:spPr/>
    </dgm:pt>
    <dgm:pt modelId="{9308DD6D-C412-4F17-803C-B431049C11E9}" type="pres">
      <dgm:prSet presAssocID="{2FD9C38A-DD60-46D8-A88B-AC1F76981D2D}" presName="space" presStyleCnt="0"/>
      <dgm:spPr/>
    </dgm:pt>
    <dgm:pt modelId="{BF1F020F-156B-4C14-9BEE-138E8C324255}" type="pres">
      <dgm:prSet presAssocID="{A266DF13-43EA-4F0D-86BE-CBB0F923A192}" presName="compositeB" presStyleCnt="0"/>
      <dgm:spPr/>
    </dgm:pt>
    <dgm:pt modelId="{36A77C0E-DCE8-4CD3-9D5E-41BF4132C462}" type="pres">
      <dgm:prSet presAssocID="{A266DF13-43EA-4F0D-86BE-CBB0F923A192}" presName="textB" presStyleLbl="revTx" presStyleIdx="1" presStyleCnt="3" custScaleX="125854">
        <dgm:presLayoutVars>
          <dgm:bulletEnabled val="1"/>
        </dgm:presLayoutVars>
      </dgm:prSet>
      <dgm:spPr/>
      <dgm:t>
        <a:bodyPr/>
        <a:lstStyle/>
        <a:p>
          <a:endParaRPr lang="tr-TR"/>
        </a:p>
      </dgm:t>
    </dgm:pt>
    <dgm:pt modelId="{672ED677-BD87-4863-9D2F-073DC634EE9E}" type="pres">
      <dgm:prSet presAssocID="{A266DF13-43EA-4F0D-86BE-CBB0F923A192}" presName="circleB" presStyleLbl="node1" presStyleIdx="1" presStyleCnt="3"/>
      <dgm:spPr>
        <a:solidFill>
          <a:srgbClr val="C00300"/>
        </a:solidFill>
      </dgm:spPr>
    </dgm:pt>
    <dgm:pt modelId="{6B50F62D-500C-4894-8BF2-075999F9E9C3}" type="pres">
      <dgm:prSet presAssocID="{A266DF13-43EA-4F0D-86BE-CBB0F923A192}" presName="spaceB" presStyleCnt="0"/>
      <dgm:spPr/>
    </dgm:pt>
    <dgm:pt modelId="{5B4544E8-19EF-4032-885D-64F9A576AC14}" type="pres">
      <dgm:prSet presAssocID="{D753AC96-8D79-4390-ACB0-84B1BF6A5011}" presName="space" presStyleCnt="0"/>
      <dgm:spPr/>
    </dgm:pt>
    <dgm:pt modelId="{8F3B5879-727F-4FC2-A38B-8286611C5AB4}" type="pres">
      <dgm:prSet presAssocID="{FE78A061-DCDD-4C14-91FC-4B5AC289E6C3}" presName="compositeA" presStyleCnt="0"/>
      <dgm:spPr/>
    </dgm:pt>
    <dgm:pt modelId="{1C9A373A-7940-4FF1-AA1E-9C421CA05A5E}" type="pres">
      <dgm:prSet presAssocID="{FE78A061-DCDD-4C14-91FC-4B5AC289E6C3}" presName="textA" presStyleLbl="revTx" presStyleIdx="2" presStyleCnt="3" custScaleX="177754">
        <dgm:presLayoutVars>
          <dgm:bulletEnabled val="1"/>
        </dgm:presLayoutVars>
      </dgm:prSet>
      <dgm:spPr/>
      <dgm:t>
        <a:bodyPr/>
        <a:lstStyle/>
        <a:p>
          <a:endParaRPr lang="tr-TR"/>
        </a:p>
      </dgm:t>
    </dgm:pt>
    <dgm:pt modelId="{BB886376-3C1D-484A-B54D-525804478BA0}" type="pres">
      <dgm:prSet presAssocID="{FE78A061-DCDD-4C14-91FC-4B5AC289E6C3}" presName="circleA" presStyleLbl="node1" presStyleIdx="2" presStyleCnt="3"/>
      <dgm:spPr>
        <a:solidFill>
          <a:srgbClr val="C00300"/>
        </a:solidFill>
      </dgm:spPr>
    </dgm:pt>
    <dgm:pt modelId="{11808DE7-A6E1-42BE-B043-E902D8AB4C7F}" type="pres">
      <dgm:prSet presAssocID="{FE78A061-DCDD-4C14-91FC-4B5AC289E6C3}" presName="spaceA" presStyleCnt="0"/>
      <dgm:spPr/>
    </dgm:pt>
  </dgm:ptLst>
  <dgm:cxnLst>
    <dgm:cxn modelId="{B7C1E351-1817-4E0E-B710-BE02315A92D8}" type="presOf" srcId="{A7BB7F85-605F-47E6-8B26-83A0BCAAC207}" destId="{120B310C-764D-47A9-A336-D360926D8CD1}" srcOrd="0" destOrd="0" presId="urn:microsoft.com/office/officeart/2005/8/layout/hProcess11"/>
    <dgm:cxn modelId="{A5B3FEB4-6E9C-4F98-B9D0-43648276E67B}" srcId="{34BCFEA6-A997-4E37-A34B-43754BC85FCF}" destId="{A266DF13-43EA-4F0D-86BE-CBB0F923A192}" srcOrd="1" destOrd="0" parTransId="{8430BB62-173A-4190-9BC3-07C64276BB1C}" sibTransId="{D753AC96-8D79-4390-ACB0-84B1BF6A5011}"/>
    <dgm:cxn modelId="{BB88520D-DB55-4F17-9878-FFEBAA280F66}" type="presOf" srcId="{34BCFEA6-A997-4E37-A34B-43754BC85FCF}" destId="{9EFCFDC7-4F78-4985-B947-2BD7EC217D1E}" srcOrd="0" destOrd="0" presId="urn:microsoft.com/office/officeart/2005/8/layout/hProcess11"/>
    <dgm:cxn modelId="{29E47D47-3A43-4EF9-82B8-DF13BCB0F570}" srcId="{34BCFEA6-A997-4E37-A34B-43754BC85FCF}" destId="{FE78A061-DCDD-4C14-91FC-4B5AC289E6C3}" srcOrd="2" destOrd="0" parTransId="{5E425964-07D5-4130-877B-F07D85BA8E23}" sibTransId="{E5DAED55-6BD5-42AD-ACF6-AD4B8C946B49}"/>
    <dgm:cxn modelId="{FC408801-C672-4325-8ADF-E4FF804174ED}" srcId="{34BCFEA6-A997-4E37-A34B-43754BC85FCF}" destId="{A7BB7F85-605F-47E6-8B26-83A0BCAAC207}" srcOrd="0" destOrd="0" parTransId="{DB63ACE2-0005-4B1F-B611-3959DC832F6D}" sibTransId="{2FD9C38A-DD60-46D8-A88B-AC1F76981D2D}"/>
    <dgm:cxn modelId="{3B1761B2-296B-4896-AD2A-495F31BDBB9A}" type="presOf" srcId="{FE78A061-DCDD-4C14-91FC-4B5AC289E6C3}" destId="{1C9A373A-7940-4FF1-AA1E-9C421CA05A5E}" srcOrd="0" destOrd="0" presId="urn:microsoft.com/office/officeart/2005/8/layout/hProcess11"/>
    <dgm:cxn modelId="{D0294557-102F-4C17-A125-8901AAA4A8F6}" type="presOf" srcId="{A266DF13-43EA-4F0D-86BE-CBB0F923A192}" destId="{36A77C0E-DCE8-4CD3-9D5E-41BF4132C462}" srcOrd="0" destOrd="0" presId="urn:microsoft.com/office/officeart/2005/8/layout/hProcess11"/>
    <dgm:cxn modelId="{F560AFF8-B5E4-4A08-8497-4231832BC67D}" type="presParOf" srcId="{9EFCFDC7-4F78-4985-B947-2BD7EC217D1E}" destId="{71731E5C-701F-49EA-A09D-95D0C3E8A8B4}" srcOrd="0" destOrd="0" presId="urn:microsoft.com/office/officeart/2005/8/layout/hProcess11"/>
    <dgm:cxn modelId="{1AF8B6EF-187B-4A0E-9125-A089D5EE2E1A}" type="presParOf" srcId="{9EFCFDC7-4F78-4985-B947-2BD7EC217D1E}" destId="{5363B824-7A57-4FE0-A2CF-DA187D24B6C1}" srcOrd="1" destOrd="0" presId="urn:microsoft.com/office/officeart/2005/8/layout/hProcess11"/>
    <dgm:cxn modelId="{56971D4C-9B53-4014-BAA6-812B03DE5E0B}" type="presParOf" srcId="{5363B824-7A57-4FE0-A2CF-DA187D24B6C1}" destId="{7C948398-F9C4-4769-B54B-C193A349D087}" srcOrd="0" destOrd="0" presId="urn:microsoft.com/office/officeart/2005/8/layout/hProcess11"/>
    <dgm:cxn modelId="{DA1B78BB-1DDE-4A2D-800F-F1979F5073AA}" type="presParOf" srcId="{7C948398-F9C4-4769-B54B-C193A349D087}" destId="{120B310C-764D-47A9-A336-D360926D8CD1}" srcOrd="0" destOrd="0" presId="urn:microsoft.com/office/officeart/2005/8/layout/hProcess11"/>
    <dgm:cxn modelId="{217C3C03-B0C3-4443-AAFD-E818DC15F953}" type="presParOf" srcId="{7C948398-F9C4-4769-B54B-C193A349D087}" destId="{83CC64F1-3079-40AD-A952-D6085B99EF4D}" srcOrd="1" destOrd="0" presId="urn:microsoft.com/office/officeart/2005/8/layout/hProcess11"/>
    <dgm:cxn modelId="{AE5FAB1B-14B5-4651-B417-D78F362742DB}" type="presParOf" srcId="{7C948398-F9C4-4769-B54B-C193A349D087}" destId="{CCD782E8-1F3C-4A64-88D4-2A137BCBEAB4}" srcOrd="2" destOrd="0" presId="urn:microsoft.com/office/officeart/2005/8/layout/hProcess11"/>
    <dgm:cxn modelId="{5FC33A6B-FB2E-4534-821A-1447C05D3CBA}" type="presParOf" srcId="{5363B824-7A57-4FE0-A2CF-DA187D24B6C1}" destId="{9308DD6D-C412-4F17-803C-B431049C11E9}" srcOrd="1" destOrd="0" presId="urn:microsoft.com/office/officeart/2005/8/layout/hProcess11"/>
    <dgm:cxn modelId="{43AB9AEF-2A8F-4DEC-8C1E-EFEF845570DF}" type="presParOf" srcId="{5363B824-7A57-4FE0-A2CF-DA187D24B6C1}" destId="{BF1F020F-156B-4C14-9BEE-138E8C324255}" srcOrd="2" destOrd="0" presId="urn:microsoft.com/office/officeart/2005/8/layout/hProcess11"/>
    <dgm:cxn modelId="{C4470017-5BC2-4BD9-BE99-D6BAC65A6564}" type="presParOf" srcId="{BF1F020F-156B-4C14-9BEE-138E8C324255}" destId="{36A77C0E-DCE8-4CD3-9D5E-41BF4132C462}" srcOrd="0" destOrd="0" presId="urn:microsoft.com/office/officeart/2005/8/layout/hProcess11"/>
    <dgm:cxn modelId="{994939DD-E8DC-4B89-A268-03709CBF1F7C}" type="presParOf" srcId="{BF1F020F-156B-4C14-9BEE-138E8C324255}" destId="{672ED677-BD87-4863-9D2F-073DC634EE9E}" srcOrd="1" destOrd="0" presId="urn:microsoft.com/office/officeart/2005/8/layout/hProcess11"/>
    <dgm:cxn modelId="{89D06A37-5230-4626-B12D-158B0816214F}" type="presParOf" srcId="{BF1F020F-156B-4C14-9BEE-138E8C324255}" destId="{6B50F62D-500C-4894-8BF2-075999F9E9C3}" srcOrd="2" destOrd="0" presId="urn:microsoft.com/office/officeart/2005/8/layout/hProcess11"/>
    <dgm:cxn modelId="{4728FDCE-0426-4440-8767-7D793B4A503B}" type="presParOf" srcId="{5363B824-7A57-4FE0-A2CF-DA187D24B6C1}" destId="{5B4544E8-19EF-4032-885D-64F9A576AC14}" srcOrd="3" destOrd="0" presId="urn:microsoft.com/office/officeart/2005/8/layout/hProcess11"/>
    <dgm:cxn modelId="{44041AAA-7534-417B-9E54-DB7F621E570E}" type="presParOf" srcId="{5363B824-7A57-4FE0-A2CF-DA187D24B6C1}" destId="{8F3B5879-727F-4FC2-A38B-8286611C5AB4}" srcOrd="4" destOrd="0" presId="urn:microsoft.com/office/officeart/2005/8/layout/hProcess11"/>
    <dgm:cxn modelId="{2E4C2DDA-8E49-4EE4-AAEE-5DC2EB4D160C}" type="presParOf" srcId="{8F3B5879-727F-4FC2-A38B-8286611C5AB4}" destId="{1C9A373A-7940-4FF1-AA1E-9C421CA05A5E}" srcOrd="0" destOrd="0" presId="urn:microsoft.com/office/officeart/2005/8/layout/hProcess11"/>
    <dgm:cxn modelId="{23024AEF-A57C-47F4-8DD4-B129C88B225C}" type="presParOf" srcId="{8F3B5879-727F-4FC2-A38B-8286611C5AB4}" destId="{BB886376-3C1D-484A-B54D-525804478BA0}" srcOrd="1" destOrd="0" presId="urn:microsoft.com/office/officeart/2005/8/layout/hProcess11"/>
    <dgm:cxn modelId="{8FAD98BB-D315-4A42-8A26-D40892676DA1}" type="presParOf" srcId="{8F3B5879-727F-4FC2-A38B-8286611C5AB4}" destId="{11808DE7-A6E1-42BE-B043-E902D8AB4C7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CA8A1D5-E0BA-4E03-A5E8-35CC18539349}"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tr-TR"/>
        </a:p>
      </dgm:t>
    </dgm:pt>
    <dgm:pt modelId="{EA0F16D0-96E3-4931-8EEE-9F53AA35BC37}">
      <dgm:prSet phldrT="[Metin]" custT="1"/>
      <dgm:spPr>
        <a:solidFill>
          <a:srgbClr val="C00300"/>
        </a:solidFill>
      </dgm:spPr>
      <dgm:t>
        <a:bodyPr/>
        <a:lstStyle/>
        <a:p>
          <a:r>
            <a:rPr lang="tr-TR" sz="2200" b="1" dirty="0">
              <a:latin typeface="Times New Roman" panose="02020603050405020304" pitchFamily="18" charset="0"/>
              <a:cs typeface="Times New Roman" panose="02020603050405020304" pitchFamily="18" charset="0"/>
            </a:rPr>
            <a:t>Yasaklama</a:t>
          </a:r>
        </a:p>
      </dgm:t>
    </dgm:pt>
    <dgm:pt modelId="{632D5A5D-E988-498A-9E6B-ED6ADFB2B254}" type="parTrans" cxnId="{E9B3DD99-2681-47B3-9C12-5B7F47930B27}">
      <dgm:prSet/>
      <dgm:spPr/>
      <dgm:t>
        <a:bodyPr/>
        <a:lstStyle/>
        <a:p>
          <a:endParaRPr lang="tr-TR" sz="1800">
            <a:latin typeface="Times New Roman" panose="02020603050405020304" pitchFamily="18" charset="0"/>
            <a:cs typeface="Times New Roman" panose="02020603050405020304" pitchFamily="18" charset="0"/>
          </a:endParaRPr>
        </a:p>
      </dgm:t>
    </dgm:pt>
    <dgm:pt modelId="{5E424D24-82D7-4D67-81F2-8B5CA507B9B2}" type="sibTrans" cxnId="{E9B3DD99-2681-47B3-9C12-5B7F47930B27}">
      <dgm:prSet/>
      <dgm:spPr/>
      <dgm:t>
        <a:bodyPr/>
        <a:lstStyle/>
        <a:p>
          <a:endParaRPr lang="tr-TR" sz="1800">
            <a:latin typeface="Times New Roman" panose="02020603050405020304" pitchFamily="18" charset="0"/>
            <a:cs typeface="Times New Roman" panose="02020603050405020304" pitchFamily="18" charset="0"/>
          </a:endParaRPr>
        </a:p>
      </dgm:t>
    </dgm:pt>
    <dgm:pt modelId="{49C7B95F-0F71-4E06-A128-21EBB7D083C2}">
      <dgm:prSet phldrT="[Metin]" custT="1"/>
      <dgm:spPr/>
      <dgm:t>
        <a:bodyPr anchor="ctr"/>
        <a:lstStyle/>
        <a:p>
          <a:r>
            <a:rPr lang="tr-TR" altLang="tr-TR" sz="1800" dirty="0" smtClean="0">
              <a:latin typeface="Times New Roman" panose="02020603050405020304" pitchFamily="18" charset="0"/>
              <a:cs typeface="Times New Roman" panose="02020603050405020304" pitchFamily="18" charset="0"/>
            </a:rPr>
            <a:t>17’nci maddeyi </a:t>
          </a:r>
          <a:r>
            <a:rPr lang="tr-TR" altLang="tr-TR" sz="1800" dirty="0">
              <a:latin typeface="Times New Roman" panose="02020603050405020304" pitchFamily="18" charset="0"/>
              <a:cs typeface="Times New Roman" panose="02020603050405020304" pitchFamily="18" charset="0"/>
            </a:rPr>
            <a:t>ihlal edenler 1 yıldan 2 yıla kadar</a:t>
          </a:r>
          <a:endParaRPr lang="tr-TR" sz="1800" dirty="0">
            <a:latin typeface="Times New Roman" panose="02020603050405020304" pitchFamily="18" charset="0"/>
            <a:cs typeface="Times New Roman" panose="02020603050405020304" pitchFamily="18" charset="0"/>
          </a:endParaRPr>
        </a:p>
      </dgm:t>
    </dgm:pt>
    <dgm:pt modelId="{4824DDD9-0C88-45A2-8360-49A7CEEE0F24}" type="parTrans" cxnId="{584DBAB8-9B2E-4177-82DD-D1DF596214C6}">
      <dgm:prSet custT="1"/>
      <dgm:spPr/>
      <dgm:t>
        <a:bodyPr/>
        <a:lstStyle/>
        <a:p>
          <a:endParaRPr lang="tr-TR" sz="1800">
            <a:latin typeface="Times New Roman" panose="02020603050405020304" pitchFamily="18" charset="0"/>
            <a:cs typeface="Times New Roman" panose="02020603050405020304" pitchFamily="18" charset="0"/>
          </a:endParaRPr>
        </a:p>
      </dgm:t>
    </dgm:pt>
    <dgm:pt modelId="{038A39A0-519F-4B1D-A50E-0C68C33FEFD6}" type="sibTrans" cxnId="{584DBAB8-9B2E-4177-82DD-D1DF596214C6}">
      <dgm:prSet/>
      <dgm:spPr/>
      <dgm:t>
        <a:bodyPr/>
        <a:lstStyle/>
        <a:p>
          <a:endParaRPr lang="tr-TR" sz="1800">
            <a:latin typeface="Times New Roman" panose="02020603050405020304" pitchFamily="18" charset="0"/>
            <a:cs typeface="Times New Roman" panose="02020603050405020304" pitchFamily="18" charset="0"/>
          </a:endParaRPr>
        </a:p>
      </dgm:t>
    </dgm:pt>
    <dgm:pt modelId="{E4C84ABA-5B19-4C4B-BD24-02F03F579007}">
      <dgm:prSet phldrT="[Metin]" custT="1"/>
      <dgm:spPr/>
      <dgm:t>
        <a:bodyPr anchor="ctr"/>
        <a:lstStyle/>
        <a:p>
          <a:r>
            <a:rPr lang="tr-TR" altLang="tr-TR" sz="1800" dirty="0">
              <a:latin typeface="Times New Roman" panose="02020603050405020304" pitchFamily="18" charset="0"/>
              <a:cs typeface="Times New Roman" panose="02020603050405020304" pitchFamily="18" charset="0"/>
            </a:rPr>
            <a:t>Sözleşme imzalamayanlar 6 aydan 1 yıla kadar yasaklanırlar.</a:t>
          </a:r>
        </a:p>
      </dgm:t>
    </dgm:pt>
    <dgm:pt modelId="{4EF4E7D5-C14D-429C-B96B-E84CE7804179}" type="parTrans" cxnId="{222B32A0-CDE8-407C-9E59-570A34C9EB45}">
      <dgm:prSet custT="1"/>
      <dgm:spPr/>
      <dgm:t>
        <a:bodyPr/>
        <a:lstStyle/>
        <a:p>
          <a:endParaRPr lang="tr-TR" sz="1800">
            <a:latin typeface="Times New Roman" panose="02020603050405020304" pitchFamily="18" charset="0"/>
            <a:cs typeface="Times New Roman" panose="02020603050405020304" pitchFamily="18" charset="0"/>
          </a:endParaRPr>
        </a:p>
      </dgm:t>
    </dgm:pt>
    <dgm:pt modelId="{C30299C6-D440-4CEF-A64A-8A9B39496069}" type="sibTrans" cxnId="{222B32A0-CDE8-407C-9E59-570A34C9EB45}">
      <dgm:prSet/>
      <dgm:spPr/>
      <dgm:t>
        <a:bodyPr/>
        <a:lstStyle/>
        <a:p>
          <a:endParaRPr lang="tr-TR" sz="1800">
            <a:latin typeface="Times New Roman" panose="02020603050405020304" pitchFamily="18" charset="0"/>
            <a:cs typeface="Times New Roman" panose="02020603050405020304" pitchFamily="18" charset="0"/>
          </a:endParaRPr>
        </a:p>
      </dgm:t>
    </dgm:pt>
    <dgm:pt modelId="{9488D218-674E-48F5-B150-80137E61B8D0}">
      <dgm:prSet custT="1"/>
      <dgm:spPr/>
      <dgm:t>
        <a:bodyPr anchor="ctr"/>
        <a:lstStyle/>
        <a:p>
          <a:r>
            <a:rPr lang="tr-TR" altLang="tr-TR" sz="1800" dirty="0">
              <a:latin typeface="Times New Roman" panose="02020603050405020304" pitchFamily="18" charset="0"/>
              <a:cs typeface="Times New Roman" panose="02020603050405020304" pitchFamily="18" charset="0"/>
            </a:rPr>
            <a:t>Yasaklama kararı ihaleyi yapan bakanlık tarafından 45 gün içinde verilir ve Resmi </a:t>
          </a:r>
          <a:r>
            <a:rPr lang="tr-TR" altLang="tr-TR" sz="1800" dirty="0" err="1">
              <a:latin typeface="Times New Roman" panose="02020603050405020304" pitchFamily="18" charset="0"/>
              <a:cs typeface="Times New Roman" panose="02020603050405020304" pitchFamily="18" charset="0"/>
            </a:rPr>
            <a:t>Gazete’de</a:t>
          </a:r>
          <a:r>
            <a:rPr lang="tr-TR" altLang="tr-TR" sz="1800" dirty="0">
              <a:latin typeface="Times New Roman" panose="02020603050405020304" pitchFamily="18" charset="0"/>
              <a:cs typeface="Times New Roman" panose="02020603050405020304" pitchFamily="18" charset="0"/>
            </a:rPr>
            <a:t> yayımlanır.</a:t>
          </a:r>
        </a:p>
      </dgm:t>
    </dgm:pt>
    <dgm:pt modelId="{772A7FEB-C7A0-4E14-B793-B05307CF9B9D}" type="parTrans" cxnId="{95ADB6B1-A123-45D9-B48C-1FAF242F26ED}">
      <dgm:prSet custT="1"/>
      <dgm:spPr/>
      <dgm:t>
        <a:bodyPr/>
        <a:lstStyle/>
        <a:p>
          <a:endParaRPr lang="tr-TR" sz="1800">
            <a:latin typeface="Times New Roman" panose="02020603050405020304" pitchFamily="18" charset="0"/>
            <a:cs typeface="Times New Roman" panose="02020603050405020304" pitchFamily="18" charset="0"/>
          </a:endParaRPr>
        </a:p>
      </dgm:t>
    </dgm:pt>
    <dgm:pt modelId="{405D5C52-BF96-4230-98F2-6EB7F1E7436E}" type="sibTrans" cxnId="{95ADB6B1-A123-45D9-B48C-1FAF242F26ED}">
      <dgm:prSet/>
      <dgm:spPr/>
      <dgm:t>
        <a:bodyPr/>
        <a:lstStyle/>
        <a:p>
          <a:endParaRPr lang="tr-TR" sz="1800">
            <a:latin typeface="Times New Roman" panose="02020603050405020304" pitchFamily="18" charset="0"/>
            <a:cs typeface="Times New Roman" panose="02020603050405020304" pitchFamily="18" charset="0"/>
          </a:endParaRPr>
        </a:p>
      </dgm:t>
    </dgm:pt>
    <dgm:pt modelId="{6B414841-0663-4037-976B-A95DF1F3C8FC}" type="pres">
      <dgm:prSet presAssocID="{3CA8A1D5-E0BA-4E03-A5E8-35CC18539349}" presName="Name0" presStyleCnt="0">
        <dgm:presLayoutVars>
          <dgm:chPref val="1"/>
          <dgm:dir/>
          <dgm:animOne val="branch"/>
          <dgm:animLvl val="lvl"/>
          <dgm:resizeHandles val="exact"/>
        </dgm:presLayoutVars>
      </dgm:prSet>
      <dgm:spPr/>
      <dgm:t>
        <a:bodyPr/>
        <a:lstStyle/>
        <a:p>
          <a:endParaRPr lang="tr-TR"/>
        </a:p>
      </dgm:t>
    </dgm:pt>
    <dgm:pt modelId="{357443E9-0364-4410-A515-8AAC992C3D10}" type="pres">
      <dgm:prSet presAssocID="{EA0F16D0-96E3-4931-8EEE-9F53AA35BC37}" presName="root1" presStyleCnt="0"/>
      <dgm:spPr/>
    </dgm:pt>
    <dgm:pt modelId="{CCBA4456-D7B9-4B6A-B81F-A2F2C7B83678}" type="pres">
      <dgm:prSet presAssocID="{EA0F16D0-96E3-4931-8EEE-9F53AA35BC37}" presName="LevelOneTextNode" presStyleLbl="node0" presStyleIdx="0" presStyleCnt="1">
        <dgm:presLayoutVars>
          <dgm:chPref val="3"/>
        </dgm:presLayoutVars>
      </dgm:prSet>
      <dgm:spPr/>
      <dgm:t>
        <a:bodyPr/>
        <a:lstStyle/>
        <a:p>
          <a:endParaRPr lang="tr-TR"/>
        </a:p>
      </dgm:t>
    </dgm:pt>
    <dgm:pt modelId="{B478E6BA-F923-4BFF-A30D-984BB15D2B60}" type="pres">
      <dgm:prSet presAssocID="{EA0F16D0-96E3-4931-8EEE-9F53AA35BC37}" presName="level2hierChild" presStyleCnt="0"/>
      <dgm:spPr/>
    </dgm:pt>
    <dgm:pt modelId="{58A065E4-DDE3-476B-98BC-042B7C5571C9}" type="pres">
      <dgm:prSet presAssocID="{4824DDD9-0C88-45A2-8360-49A7CEEE0F24}" presName="conn2-1" presStyleLbl="parChTrans1D2" presStyleIdx="0" presStyleCnt="3"/>
      <dgm:spPr/>
      <dgm:t>
        <a:bodyPr/>
        <a:lstStyle/>
        <a:p>
          <a:endParaRPr lang="tr-TR"/>
        </a:p>
      </dgm:t>
    </dgm:pt>
    <dgm:pt modelId="{6AEE3F55-8896-4DEF-9CC0-95C1E2D89580}" type="pres">
      <dgm:prSet presAssocID="{4824DDD9-0C88-45A2-8360-49A7CEEE0F24}" presName="connTx" presStyleLbl="parChTrans1D2" presStyleIdx="0" presStyleCnt="3"/>
      <dgm:spPr/>
      <dgm:t>
        <a:bodyPr/>
        <a:lstStyle/>
        <a:p>
          <a:endParaRPr lang="tr-TR"/>
        </a:p>
      </dgm:t>
    </dgm:pt>
    <dgm:pt modelId="{3585D273-736F-4C6B-AAC2-DB947BE013D2}" type="pres">
      <dgm:prSet presAssocID="{49C7B95F-0F71-4E06-A128-21EBB7D083C2}" presName="root2" presStyleCnt="0"/>
      <dgm:spPr/>
    </dgm:pt>
    <dgm:pt modelId="{C1C8DA84-A48C-4761-8DA3-3F67D6EB1308}" type="pres">
      <dgm:prSet presAssocID="{49C7B95F-0F71-4E06-A128-21EBB7D083C2}" presName="LevelTwoTextNode" presStyleLbl="node2" presStyleIdx="0" presStyleCnt="3" custScaleX="171488" custScaleY="105168" custLinFactNeighborX="-3259">
        <dgm:presLayoutVars>
          <dgm:chPref val="3"/>
        </dgm:presLayoutVars>
      </dgm:prSet>
      <dgm:spPr/>
      <dgm:t>
        <a:bodyPr/>
        <a:lstStyle/>
        <a:p>
          <a:endParaRPr lang="tr-TR"/>
        </a:p>
      </dgm:t>
    </dgm:pt>
    <dgm:pt modelId="{B8A30C47-7E32-4938-BCE1-40A950E187F3}" type="pres">
      <dgm:prSet presAssocID="{49C7B95F-0F71-4E06-A128-21EBB7D083C2}" presName="level3hierChild" presStyleCnt="0"/>
      <dgm:spPr/>
    </dgm:pt>
    <dgm:pt modelId="{57C4C488-89D9-4DE0-A414-6DC50B415B47}" type="pres">
      <dgm:prSet presAssocID="{4EF4E7D5-C14D-429C-B96B-E84CE7804179}" presName="conn2-1" presStyleLbl="parChTrans1D2" presStyleIdx="1" presStyleCnt="3"/>
      <dgm:spPr/>
      <dgm:t>
        <a:bodyPr/>
        <a:lstStyle/>
        <a:p>
          <a:endParaRPr lang="tr-TR"/>
        </a:p>
      </dgm:t>
    </dgm:pt>
    <dgm:pt modelId="{0432A6D4-0EC2-46F8-9503-2DC642888128}" type="pres">
      <dgm:prSet presAssocID="{4EF4E7D5-C14D-429C-B96B-E84CE7804179}" presName="connTx" presStyleLbl="parChTrans1D2" presStyleIdx="1" presStyleCnt="3"/>
      <dgm:spPr/>
      <dgm:t>
        <a:bodyPr/>
        <a:lstStyle/>
        <a:p>
          <a:endParaRPr lang="tr-TR"/>
        </a:p>
      </dgm:t>
    </dgm:pt>
    <dgm:pt modelId="{4E37F2FC-BC2A-4022-A7D0-BFFAC406C9B1}" type="pres">
      <dgm:prSet presAssocID="{E4C84ABA-5B19-4C4B-BD24-02F03F579007}" presName="root2" presStyleCnt="0"/>
      <dgm:spPr/>
    </dgm:pt>
    <dgm:pt modelId="{01E4DC1F-25FA-4079-8B19-BC02F2CBA739}" type="pres">
      <dgm:prSet presAssocID="{E4C84ABA-5B19-4C4B-BD24-02F03F579007}" presName="LevelTwoTextNode" presStyleLbl="node2" presStyleIdx="1" presStyleCnt="3" custScaleX="171243" custScaleY="93317" custLinFactNeighborX="-3259" custLinFactNeighborY="1411">
        <dgm:presLayoutVars>
          <dgm:chPref val="3"/>
        </dgm:presLayoutVars>
      </dgm:prSet>
      <dgm:spPr/>
      <dgm:t>
        <a:bodyPr/>
        <a:lstStyle/>
        <a:p>
          <a:endParaRPr lang="tr-TR"/>
        </a:p>
      </dgm:t>
    </dgm:pt>
    <dgm:pt modelId="{03A94529-669A-4C52-BC7B-781D28AA7F86}" type="pres">
      <dgm:prSet presAssocID="{E4C84ABA-5B19-4C4B-BD24-02F03F579007}" presName="level3hierChild" presStyleCnt="0"/>
      <dgm:spPr/>
    </dgm:pt>
    <dgm:pt modelId="{C04B900B-67C2-44F6-B728-78646931599B}" type="pres">
      <dgm:prSet presAssocID="{772A7FEB-C7A0-4E14-B793-B05307CF9B9D}" presName="conn2-1" presStyleLbl="parChTrans1D2" presStyleIdx="2" presStyleCnt="3"/>
      <dgm:spPr/>
      <dgm:t>
        <a:bodyPr/>
        <a:lstStyle/>
        <a:p>
          <a:endParaRPr lang="tr-TR"/>
        </a:p>
      </dgm:t>
    </dgm:pt>
    <dgm:pt modelId="{0E662E7C-639F-4CF3-8B18-A886E5C7A7FD}" type="pres">
      <dgm:prSet presAssocID="{772A7FEB-C7A0-4E14-B793-B05307CF9B9D}" presName="connTx" presStyleLbl="parChTrans1D2" presStyleIdx="2" presStyleCnt="3"/>
      <dgm:spPr/>
      <dgm:t>
        <a:bodyPr/>
        <a:lstStyle/>
        <a:p>
          <a:endParaRPr lang="tr-TR"/>
        </a:p>
      </dgm:t>
    </dgm:pt>
    <dgm:pt modelId="{3E88B8C2-35A9-4C4A-9285-D38E31DC05F1}" type="pres">
      <dgm:prSet presAssocID="{9488D218-674E-48F5-B150-80137E61B8D0}" presName="root2" presStyleCnt="0"/>
      <dgm:spPr/>
    </dgm:pt>
    <dgm:pt modelId="{7C568313-00A6-483A-B380-38E94FDF22AB}" type="pres">
      <dgm:prSet presAssocID="{9488D218-674E-48F5-B150-80137E61B8D0}" presName="LevelTwoTextNode" presStyleLbl="node2" presStyleIdx="2" presStyleCnt="3" custScaleX="173136" custScaleY="106778" custLinFactNeighborX="-3945" custLinFactNeighborY="1515">
        <dgm:presLayoutVars>
          <dgm:chPref val="3"/>
        </dgm:presLayoutVars>
      </dgm:prSet>
      <dgm:spPr/>
      <dgm:t>
        <a:bodyPr/>
        <a:lstStyle/>
        <a:p>
          <a:endParaRPr lang="tr-TR"/>
        </a:p>
      </dgm:t>
    </dgm:pt>
    <dgm:pt modelId="{8D8A7076-6C20-4166-8BCF-7299BB9ACA1A}" type="pres">
      <dgm:prSet presAssocID="{9488D218-674E-48F5-B150-80137E61B8D0}" presName="level3hierChild" presStyleCnt="0"/>
      <dgm:spPr/>
    </dgm:pt>
  </dgm:ptLst>
  <dgm:cxnLst>
    <dgm:cxn modelId="{E9B3DD99-2681-47B3-9C12-5B7F47930B27}" srcId="{3CA8A1D5-E0BA-4E03-A5E8-35CC18539349}" destId="{EA0F16D0-96E3-4931-8EEE-9F53AA35BC37}" srcOrd="0" destOrd="0" parTransId="{632D5A5D-E988-498A-9E6B-ED6ADFB2B254}" sibTransId="{5E424D24-82D7-4D67-81F2-8B5CA507B9B2}"/>
    <dgm:cxn modelId="{584DBAB8-9B2E-4177-82DD-D1DF596214C6}" srcId="{EA0F16D0-96E3-4931-8EEE-9F53AA35BC37}" destId="{49C7B95F-0F71-4E06-A128-21EBB7D083C2}" srcOrd="0" destOrd="0" parTransId="{4824DDD9-0C88-45A2-8360-49A7CEEE0F24}" sibTransId="{038A39A0-519F-4B1D-A50E-0C68C33FEFD6}"/>
    <dgm:cxn modelId="{7C5DA737-454B-436E-BDD5-716A940F2E92}" type="presOf" srcId="{772A7FEB-C7A0-4E14-B793-B05307CF9B9D}" destId="{0E662E7C-639F-4CF3-8B18-A886E5C7A7FD}" srcOrd="1" destOrd="0" presId="urn:microsoft.com/office/officeart/2008/layout/HorizontalMultiLevelHierarchy"/>
    <dgm:cxn modelId="{86D4B95F-6CEA-4187-907D-4D00DD715F2B}" type="presOf" srcId="{4EF4E7D5-C14D-429C-B96B-E84CE7804179}" destId="{0432A6D4-0EC2-46F8-9503-2DC642888128}" srcOrd="1" destOrd="0" presId="urn:microsoft.com/office/officeart/2008/layout/HorizontalMultiLevelHierarchy"/>
    <dgm:cxn modelId="{977FC6C9-D4BA-4E24-8E04-A8D627F56435}" type="presOf" srcId="{49C7B95F-0F71-4E06-A128-21EBB7D083C2}" destId="{C1C8DA84-A48C-4761-8DA3-3F67D6EB1308}" srcOrd="0" destOrd="0" presId="urn:microsoft.com/office/officeart/2008/layout/HorizontalMultiLevelHierarchy"/>
    <dgm:cxn modelId="{95ADB6B1-A123-45D9-B48C-1FAF242F26ED}" srcId="{EA0F16D0-96E3-4931-8EEE-9F53AA35BC37}" destId="{9488D218-674E-48F5-B150-80137E61B8D0}" srcOrd="2" destOrd="0" parTransId="{772A7FEB-C7A0-4E14-B793-B05307CF9B9D}" sibTransId="{405D5C52-BF96-4230-98F2-6EB7F1E7436E}"/>
    <dgm:cxn modelId="{88FE2EF7-CA14-42A3-989F-1E40092E15CC}" type="presOf" srcId="{9488D218-674E-48F5-B150-80137E61B8D0}" destId="{7C568313-00A6-483A-B380-38E94FDF22AB}" srcOrd="0" destOrd="0" presId="urn:microsoft.com/office/officeart/2008/layout/HorizontalMultiLevelHierarchy"/>
    <dgm:cxn modelId="{766DC89A-9502-48CC-A8A0-429D8BD561AC}" type="presOf" srcId="{772A7FEB-C7A0-4E14-B793-B05307CF9B9D}" destId="{C04B900B-67C2-44F6-B728-78646931599B}" srcOrd="0" destOrd="0" presId="urn:microsoft.com/office/officeart/2008/layout/HorizontalMultiLevelHierarchy"/>
    <dgm:cxn modelId="{E60CC828-6AD8-4293-B808-E76BD31A6B13}" type="presOf" srcId="{4EF4E7D5-C14D-429C-B96B-E84CE7804179}" destId="{57C4C488-89D9-4DE0-A414-6DC50B415B47}" srcOrd="0" destOrd="0" presId="urn:microsoft.com/office/officeart/2008/layout/HorizontalMultiLevelHierarchy"/>
    <dgm:cxn modelId="{222B32A0-CDE8-407C-9E59-570A34C9EB45}" srcId="{EA0F16D0-96E3-4931-8EEE-9F53AA35BC37}" destId="{E4C84ABA-5B19-4C4B-BD24-02F03F579007}" srcOrd="1" destOrd="0" parTransId="{4EF4E7D5-C14D-429C-B96B-E84CE7804179}" sibTransId="{C30299C6-D440-4CEF-A64A-8A9B39496069}"/>
    <dgm:cxn modelId="{F03E38BB-BD3D-4C22-93A5-FEF41F7F3D2B}" type="presOf" srcId="{4824DDD9-0C88-45A2-8360-49A7CEEE0F24}" destId="{6AEE3F55-8896-4DEF-9CC0-95C1E2D89580}" srcOrd="1" destOrd="0" presId="urn:microsoft.com/office/officeart/2008/layout/HorizontalMultiLevelHierarchy"/>
    <dgm:cxn modelId="{E3E0BB16-5CC2-433F-91A4-BB64686ECD1F}" type="presOf" srcId="{3CA8A1D5-E0BA-4E03-A5E8-35CC18539349}" destId="{6B414841-0663-4037-976B-A95DF1F3C8FC}" srcOrd="0" destOrd="0" presId="urn:microsoft.com/office/officeart/2008/layout/HorizontalMultiLevelHierarchy"/>
    <dgm:cxn modelId="{10E267D0-3E20-482F-8DE6-47366AE106E0}" type="presOf" srcId="{E4C84ABA-5B19-4C4B-BD24-02F03F579007}" destId="{01E4DC1F-25FA-4079-8B19-BC02F2CBA739}" srcOrd="0" destOrd="0" presId="urn:microsoft.com/office/officeart/2008/layout/HorizontalMultiLevelHierarchy"/>
    <dgm:cxn modelId="{FD09993A-F7FC-4EEC-BB3B-164F6C2E980E}" type="presOf" srcId="{EA0F16D0-96E3-4931-8EEE-9F53AA35BC37}" destId="{CCBA4456-D7B9-4B6A-B81F-A2F2C7B83678}" srcOrd="0" destOrd="0" presId="urn:microsoft.com/office/officeart/2008/layout/HorizontalMultiLevelHierarchy"/>
    <dgm:cxn modelId="{77797698-4BB3-4901-95D0-5E8B94EB79A1}" type="presOf" srcId="{4824DDD9-0C88-45A2-8360-49A7CEEE0F24}" destId="{58A065E4-DDE3-476B-98BC-042B7C5571C9}" srcOrd="0" destOrd="0" presId="urn:microsoft.com/office/officeart/2008/layout/HorizontalMultiLevelHierarchy"/>
    <dgm:cxn modelId="{E8EA7F33-302D-4BAB-96A1-03A268333B24}" type="presParOf" srcId="{6B414841-0663-4037-976B-A95DF1F3C8FC}" destId="{357443E9-0364-4410-A515-8AAC992C3D10}" srcOrd="0" destOrd="0" presId="urn:microsoft.com/office/officeart/2008/layout/HorizontalMultiLevelHierarchy"/>
    <dgm:cxn modelId="{E1779155-58A1-49E8-8BC3-25345676B064}" type="presParOf" srcId="{357443E9-0364-4410-A515-8AAC992C3D10}" destId="{CCBA4456-D7B9-4B6A-B81F-A2F2C7B83678}" srcOrd="0" destOrd="0" presId="urn:microsoft.com/office/officeart/2008/layout/HorizontalMultiLevelHierarchy"/>
    <dgm:cxn modelId="{FCB5D391-6163-4552-94CA-6A56339745F1}" type="presParOf" srcId="{357443E9-0364-4410-A515-8AAC992C3D10}" destId="{B478E6BA-F923-4BFF-A30D-984BB15D2B60}" srcOrd="1" destOrd="0" presId="urn:microsoft.com/office/officeart/2008/layout/HorizontalMultiLevelHierarchy"/>
    <dgm:cxn modelId="{1143AECE-0079-4CFC-AE0A-EC3B0B2379CC}" type="presParOf" srcId="{B478E6BA-F923-4BFF-A30D-984BB15D2B60}" destId="{58A065E4-DDE3-476B-98BC-042B7C5571C9}" srcOrd="0" destOrd="0" presId="urn:microsoft.com/office/officeart/2008/layout/HorizontalMultiLevelHierarchy"/>
    <dgm:cxn modelId="{CD5298D1-2A49-49B8-B470-1B8E823EF6D9}" type="presParOf" srcId="{58A065E4-DDE3-476B-98BC-042B7C5571C9}" destId="{6AEE3F55-8896-4DEF-9CC0-95C1E2D89580}" srcOrd="0" destOrd="0" presId="urn:microsoft.com/office/officeart/2008/layout/HorizontalMultiLevelHierarchy"/>
    <dgm:cxn modelId="{BF897FA6-849B-4A11-976F-62D7AE054471}" type="presParOf" srcId="{B478E6BA-F923-4BFF-A30D-984BB15D2B60}" destId="{3585D273-736F-4C6B-AAC2-DB947BE013D2}" srcOrd="1" destOrd="0" presId="urn:microsoft.com/office/officeart/2008/layout/HorizontalMultiLevelHierarchy"/>
    <dgm:cxn modelId="{6486C88C-ADE9-4EC4-AE4F-8AF118A8921D}" type="presParOf" srcId="{3585D273-736F-4C6B-AAC2-DB947BE013D2}" destId="{C1C8DA84-A48C-4761-8DA3-3F67D6EB1308}" srcOrd="0" destOrd="0" presId="urn:microsoft.com/office/officeart/2008/layout/HorizontalMultiLevelHierarchy"/>
    <dgm:cxn modelId="{BBB990BE-CA90-491D-A2CC-C6FF573F0C47}" type="presParOf" srcId="{3585D273-736F-4C6B-AAC2-DB947BE013D2}" destId="{B8A30C47-7E32-4938-BCE1-40A950E187F3}" srcOrd="1" destOrd="0" presId="urn:microsoft.com/office/officeart/2008/layout/HorizontalMultiLevelHierarchy"/>
    <dgm:cxn modelId="{32082350-953F-48C8-A097-AE9DB80042EA}" type="presParOf" srcId="{B478E6BA-F923-4BFF-A30D-984BB15D2B60}" destId="{57C4C488-89D9-4DE0-A414-6DC50B415B47}" srcOrd="2" destOrd="0" presId="urn:microsoft.com/office/officeart/2008/layout/HorizontalMultiLevelHierarchy"/>
    <dgm:cxn modelId="{A85CF408-E0D6-4982-97E3-39181B2D48F0}" type="presParOf" srcId="{57C4C488-89D9-4DE0-A414-6DC50B415B47}" destId="{0432A6D4-0EC2-46F8-9503-2DC642888128}" srcOrd="0" destOrd="0" presId="urn:microsoft.com/office/officeart/2008/layout/HorizontalMultiLevelHierarchy"/>
    <dgm:cxn modelId="{D824C1E8-D1CC-4793-89D3-4E0C605E80F8}" type="presParOf" srcId="{B478E6BA-F923-4BFF-A30D-984BB15D2B60}" destId="{4E37F2FC-BC2A-4022-A7D0-BFFAC406C9B1}" srcOrd="3" destOrd="0" presId="urn:microsoft.com/office/officeart/2008/layout/HorizontalMultiLevelHierarchy"/>
    <dgm:cxn modelId="{F4E0D41A-4E1D-4A45-B6CF-26678DC15BBA}" type="presParOf" srcId="{4E37F2FC-BC2A-4022-A7D0-BFFAC406C9B1}" destId="{01E4DC1F-25FA-4079-8B19-BC02F2CBA739}" srcOrd="0" destOrd="0" presId="urn:microsoft.com/office/officeart/2008/layout/HorizontalMultiLevelHierarchy"/>
    <dgm:cxn modelId="{DD95C35C-5182-4D81-9EC8-65727F1CB22A}" type="presParOf" srcId="{4E37F2FC-BC2A-4022-A7D0-BFFAC406C9B1}" destId="{03A94529-669A-4C52-BC7B-781D28AA7F86}" srcOrd="1" destOrd="0" presId="urn:microsoft.com/office/officeart/2008/layout/HorizontalMultiLevelHierarchy"/>
    <dgm:cxn modelId="{6EA8604A-A263-4030-8C07-702F916ADBA8}" type="presParOf" srcId="{B478E6BA-F923-4BFF-A30D-984BB15D2B60}" destId="{C04B900B-67C2-44F6-B728-78646931599B}" srcOrd="4" destOrd="0" presId="urn:microsoft.com/office/officeart/2008/layout/HorizontalMultiLevelHierarchy"/>
    <dgm:cxn modelId="{7375728D-7D23-4082-A5C9-3109E0E66A8F}" type="presParOf" srcId="{C04B900B-67C2-44F6-B728-78646931599B}" destId="{0E662E7C-639F-4CF3-8B18-A886E5C7A7FD}" srcOrd="0" destOrd="0" presId="urn:microsoft.com/office/officeart/2008/layout/HorizontalMultiLevelHierarchy"/>
    <dgm:cxn modelId="{E818BB90-BB83-419C-A6EF-FBB336AEC24C}" type="presParOf" srcId="{B478E6BA-F923-4BFF-A30D-984BB15D2B60}" destId="{3E88B8C2-35A9-4C4A-9285-D38E31DC05F1}" srcOrd="5" destOrd="0" presId="urn:microsoft.com/office/officeart/2008/layout/HorizontalMultiLevelHierarchy"/>
    <dgm:cxn modelId="{5308B081-300C-483C-8222-F4126DB06FCA}" type="presParOf" srcId="{3E88B8C2-35A9-4C4A-9285-D38E31DC05F1}" destId="{7C568313-00A6-483A-B380-38E94FDF22AB}" srcOrd="0" destOrd="0" presId="urn:microsoft.com/office/officeart/2008/layout/HorizontalMultiLevelHierarchy"/>
    <dgm:cxn modelId="{310B6995-C555-4589-BC72-6CB045B0118A}" type="presParOf" srcId="{3E88B8C2-35A9-4C4A-9285-D38E31DC05F1}" destId="{8D8A7076-6C20-4166-8BCF-7299BB9ACA1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610DD-8E7D-4208-926D-11F2F8C00314}">
      <dsp:nvSpPr>
        <dsp:cNvPr id="0" name=""/>
        <dsp:cNvSpPr/>
      </dsp:nvSpPr>
      <dsp:spPr>
        <a:xfrm>
          <a:off x="0" y="0"/>
          <a:ext cx="3167311" cy="1007594"/>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Kamu Hukukuna </a:t>
          </a:r>
        </a:p>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      Tabi Olan	</a:t>
          </a:r>
        </a:p>
      </dsp:txBody>
      <dsp:txXfrm>
        <a:off x="49187" y="49187"/>
        <a:ext cx="3068937" cy="909220"/>
      </dsp:txXfrm>
    </dsp:sp>
    <dsp:sp modelId="{57BB49B2-919A-4DC3-AAB2-68267A45E459}">
      <dsp:nvSpPr>
        <dsp:cNvPr id="0" name=""/>
        <dsp:cNvSpPr/>
      </dsp:nvSpPr>
      <dsp:spPr>
        <a:xfrm>
          <a:off x="1546" y="1059501"/>
          <a:ext cx="3167311" cy="1007594"/>
        </a:xfrm>
        <a:prstGeom prst="roundRect">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Kamunun Denetimi Altında</a:t>
          </a:r>
        </a:p>
      </dsp:txBody>
      <dsp:txXfrm>
        <a:off x="50733" y="1108688"/>
        <a:ext cx="3068937" cy="909220"/>
      </dsp:txXfrm>
    </dsp:sp>
    <dsp:sp modelId="{7BF4D33E-00C4-4D4B-8E76-0C41100024D0}">
      <dsp:nvSpPr>
        <dsp:cNvPr id="0" name=""/>
        <dsp:cNvSpPr/>
      </dsp:nvSpPr>
      <dsp:spPr>
        <a:xfrm>
          <a:off x="3093" y="2119002"/>
          <a:ext cx="3167311" cy="1007594"/>
        </a:xfrm>
        <a:prstGeom prst="round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Kamu Kaynağını </a:t>
          </a:r>
        </a:p>
        <a:p>
          <a:pPr lvl="0" algn="ctr" defTabSz="977900" rtl="0">
            <a:lnSpc>
              <a:spcPct val="90000"/>
            </a:lnSpc>
            <a:spcBef>
              <a:spcPct val="0"/>
            </a:spcBef>
            <a:spcAft>
              <a:spcPct val="35000"/>
            </a:spcAft>
          </a:pPr>
          <a:r>
            <a:rPr lang="tr-TR" sz="2200" kern="1200" dirty="0">
              <a:latin typeface="Times New Roman" panose="02020603050405020304" pitchFamily="18" charset="0"/>
              <a:cs typeface="Times New Roman" panose="02020603050405020304" pitchFamily="18" charset="0"/>
            </a:rPr>
            <a:t>       Kullanan 	</a:t>
          </a:r>
        </a:p>
      </dsp:txBody>
      <dsp:txXfrm>
        <a:off x="52280" y="2168189"/>
        <a:ext cx="3068937" cy="9092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7FE0B-B332-41D7-B83E-59ED028C0381}">
      <dsp:nvSpPr>
        <dsp:cNvPr id="0" name=""/>
        <dsp:cNvSpPr/>
      </dsp:nvSpPr>
      <dsp:spPr>
        <a:xfrm>
          <a:off x="594065" y="0"/>
          <a:ext cx="6732748" cy="5256583"/>
        </a:xfrm>
        <a:prstGeom prst="rightArrow">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605ADC64-9862-48A1-A53D-75FA17BC2383}">
      <dsp:nvSpPr>
        <dsp:cNvPr id="0" name=""/>
        <dsp:cNvSpPr/>
      </dsp:nvSpPr>
      <dsp:spPr>
        <a:xfrm>
          <a:off x="0" y="1576975"/>
          <a:ext cx="2376264" cy="2102633"/>
        </a:xfrm>
        <a:prstGeom prst="roundRect">
          <a:avLst/>
        </a:prstGeom>
        <a:solidFill>
          <a:srgbClr val="C00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altLang="tr-TR" sz="1400" kern="1200" dirty="0">
              <a:latin typeface="Times New Roman" panose="02020603050405020304" pitchFamily="18" charset="0"/>
              <a:cs typeface="Times New Roman" panose="02020603050405020304" pitchFamily="18" charset="0"/>
            </a:rPr>
            <a:t>Tüzel kişilerin şahıs şirketi olması halinde ortakların tamamı </a:t>
          </a:r>
          <a:endParaRPr lang="tr-TR" sz="1400" kern="1200" dirty="0">
            <a:latin typeface="Times New Roman" panose="02020603050405020304" pitchFamily="18" charset="0"/>
            <a:cs typeface="Times New Roman" panose="02020603050405020304" pitchFamily="18" charset="0"/>
          </a:endParaRPr>
        </a:p>
      </dsp:txBody>
      <dsp:txXfrm>
        <a:off x="102642" y="1679617"/>
        <a:ext cx="2170980" cy="1897349"/>
      </dsp:txXfrm>
    </dsp:sp>
    <dsp:sp modelId="{FE6D24B4-F13E-4C89-AE83-7478AF61CEB3}">
      <dsp:nvSpPr>
        <dsp:cNvPr id="0" name=""/>
        <dsp:cNvSpPr/>
      </dsp:nvSpPr>
      <dsp:spPr>
        <a:xfrm>
          <a:off x="2684798" y="1608367"/>
          <a:ext cx="2376264" cy="2102633"/>
        </a:xfrm>
        <a:prstGeom prst="roundRect">
          <a:avLst/>
        </a:prstGeom>
        <a:solidFill>
          <a:srgbClr val="C00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altLang="tr-TR" sz="1400" kern="1200" dirty="0">
              <a:latin typeface="Times New Roman" panose="02020603050405020304" pitchFamily="18" charset="0"/>
              <a:cs typeface="Times New Roman" panose="02020603050405020304" pitchFamily="18" charset="0"/>
            </a:rPr>
            <a:t>sermaye şirketi olması halinde yarısından fazlasına sahip olan ortakları ve bu ortakların diğer ortaklardaki sermayelerinin yarısından fazlasına sahip olduğu diğer ortaklıklarda yasaklanır.</a:t>
          </a:r>
          <a:endParaRPr lang="tr-TR" sz="1400" kern="1200" dirty="0">
            <a:latin typeface="Times New Roman" panose="02020603050405020304" pitchFamily="18" charset="0"/>
            <a:cs typeface="Times New Roman" panose="02020603050405020304" pitchFamily="18" charset="0"/>
          </a:endParaRPr>
        </a:p>
      </dsp:txBody>
      <dsp:txXfrm>
        <a:off x="2787440" y="1711009"/>
        <a:ext cx="2170980" cy="1897349"/>
      </dsp:txXfrm>
    </dsp:sp>
    <dsp:sp modelId="{5FEE0DEA-BDD1-4789-BCB5-6B13151E44CE}">
      <dsp:nvSpPr>
        <dsp:cNvPr id="0" name=""/>
        <dsp:cNvSpPr/>
      </dsp:nvSpPr>
      <dsp:spPr>
        <a:xfrm>
          <a:off x="5544616" y="1576975"/>
          <a:ext cx="2376264" cy="2102633"/>
        </a:xfrm>
        <a:prstGeom prst="roundRect">
          <a:avLst/>
        </a:prstGeom>
        <a:solidFill>
          <a:srgbClr val="C00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altLang="tr-TR" sz="1400" kern="1200" dirty="0">
              <a:latin typeface="Times New Roman" panose="02020603050405020304" pitchFamily="18" charset="0"/>
              <a:cs typeface="Times New Roman" panose="02020603050405020304" pitchFamily="18" charset="0"/>
            </a:rPr>
            <a:t>Yasak fiil ve davranışlarda bulunanlar yasaklama kararı yayınlanıncaya kadar, o ihaleye ve aynı idarenin diğer ihalelerine de iştirak ettirilmez</a:t>
          </a:r>
          <a:endParaRPr lang="tr-TR" altLang="tr-TR" sz="1400" b="1" kern="1200" dirty="0">
            <a:latin typeface="Times New Roman" panose="02020603050405020304" pitchFamily="18" charset="0"/>
            <a:cs typeface="Times New Roman" panose="02020603050405020304" pitchFamily="18" charset="0"/>
          </a:endParaRPr>
        </a:p>
        <a:p>
          <a:pPr lvl="0" algn="ctr" defTabSz="622300">
            <a:lnSpc>
              <a:spcPct val="90000"/>
            </a:lnSpc>
            <a:spcBef>
              <a:spcPct val="0"/>
            </a:spcBef>
            <a:spcAft>
              <a:spcPct val="35000"/>
            </a:spcAft>
          </a:pPr>
          <a:endParaRPr lang="tr-TR" sz="1400" kern="1200" dirty="0">
            <a:latin typeface="Times New Roman" panose="02020603050405020304" pitchFamily="18" charset="0"/>
            <a:cs typeface="Times New Roman" panose="02020603050405020304" pitchFamily="18" charset="0"/>
          </a:endParaRPr>
        </a:p>
      </dsp:txBody>
      <dsp:txXfrm>
        <a:off x="5647258" y="1679617"/>
        <a:ext cx="2170980" cy="1897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CA888-43E6-49AB-9E2B-7EA3F5D9A8BC}">
      <dsp:nvSpPr>
        <dsp:cNvPr id="0" name=""/>
        <dsp:cNvSpPr/>
      </dsp:nvSpPr>
      <dsp:spPr>
        <a:xfrm>
          <a:off x="0" y="225226"/>
          <a:ext cx="5943257" cy="595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61263" tIns="291592" rIns="461263" bIns="99568" numCol="1" spcCol="1270" anchor="t" anchorCtr="0">
          <a:noAutofit/>
        </a:bodyPr>
        <a:lstStyle/>
        <a:p>
          <a:pPr marL="114300" lvl="1" indent="-114300" algn="l" defTabSz="622300">
            <a:lnSpc>
              <a:spcPct val="90000"/>
            </a:lnSpc>
            <a:spcBef>
              <a:spcPct val="0"/>
            </a:spcBef>
            <a:spcAft>
              <a:spcPct val="15000"/>
            </a:spcAft>
            <a:buChar char="••"/>
          </a:pPr>
          <a:r>
            <a:rPr lang="tr-TR" sz="1400" kern="1200" dirty="0" smtClean="0"/>
            <a:t>Mal Alımı</a:t>
          </a:r>
          <a:endParaRPr lang="tr-TR" sz="1400" kern="1200" dirty="0"/>
        </a:p>
      </dsp:txBody>
      <dsp:txXfrm>
        <a:off x="0" y="225226"/>
        <a:ext cx="5943257" cy="595350"/>
      </dsp:txXfrm>
    </dsp:sp>
    <dsp:sp modelId="{1F35D231-D641-4323-8369-A943595A5AB3}">
      <dsp:nvSpPr>
        <dsp:cNvPr id="0" name=""/>
        <dsp:cNvSpPr/>
      </dsp:nvSpPr>
      <dsp:spPr>
        <a:xfrm>
          <a:off x="297162" y="22306"/>
          <a:ext cx="416027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7249" tIns="0" rIns="157249" bIns="0" numCol="1" spcCol="1270" anchor="ctr" anchorCtr="0">
          <a:noAutofit/>
        </a:bodyPr>
        <a:lstStyle/>
        <a:p>
          <a:pPr lvl="0" algn="l" defTabSz="622300">
            <a:lnSpc>
              <a:spcPct val="90000"/>
            </a:lnSpc>
            <a:spcBef>
              <a:spcPct val="0"/>
            </a:spcBef>
            <a:spcAft>
              <a:spcPct val="35000"/>
            </a:spcAft>
          </a:pPr>
          <a:r>
            <a:rPr lang="tr-TR" sz="1400" kern="1200" dirty="0" smtClean="0"/>
            <a:t>Tedarikçi</a:t>
          </a:r>
          <a:endParaRPr lang="tr-TR" sz="1400" kern="1200" dirty="0"/>
        </a:p>
      </dsp:txBody>
      <dsp:txXfrm>
        <a:off x="317337" y="42481"/>
        <a:ext cx="4119929" cy="372930"/>
      </dsp:txXfrm>
    </dsp:sp>
    <dsp:sp modelId="{C1F67806-96C6-4109-9923-61AF5584D18D}">
      <dsp:nvSpPr>
        <dsp:cNvPr id="0" name=""/>
        <dsp:cNvSpPr/>
      </dsp:nvSpPr>
      <dsp:spPr>
        <a:xfrm>
          <a:off x="0" y="1106536"/>
          <a:ext cx="5943257" cy="595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61263" tIns="291592" rIns="461263" bIns="99568" numCol="1" spcCol="1270" anchor="t" anchorCtr="0">
          <a:noAutofit/>
        </a:bodyPr>
        <a:lstStyle/>
        <a:p>
          <a:pPr marL="114300" lvl="1" indent="-114300" algn="l" defTabSz="622300">
            <a:lnSpc>
              <a:spcPct val="90000"/>
            </a:lnSpc>
            <a:spcBef>
              <a:spcPct val="0"/>
            </a:spcBef>
            <a:spcAft>
              <a:spcPct val="15000"/>
            </a:spcAft>
            <a:buChar char="••"/>
          </a:pPr>
          <a:r>
            <a:rPr lang="tr-TR" sz="1400" kern="1200" dirty="0" smtClean="0"/>
            <a:t>Hizmet Alımı</a:t>
          </a:r>
          <a:endParaRPr lang="tr-TR" sz="1400" kern="1200" dirty="0"/>
        </a:p>
      </dsp:txBody>
      <dsp:txXfrm>
        <a:off x="0" y="1106536"/>
        <a:ext cx="5943257" cy="595350"/>
      </dsp:txXfrm>
    </dsp:sp>
    <dsp:sp modelId="{6E566F5A-46BE-4059-9375-8FE8B43B4BA5}">
      <dsp:nvSpPr>
        <dsp:cNvPr id="0" name=""/>
        <dsp:cNvSpPr/>
      </dsp:nvSpPr>
      <dsp:spPr>
        <a:xfrm>
          <a:off x="297162" y="899897"/>
          <a:ext cx="416027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7249" tIns="0" rIns="157249" bIns="0" numCol="1" spcCol="1270" anchor="ctr" anchorCtr="0">
          <a:noAutofit/>
        </a:bodyPr>
        <a:lstStyle/>
        <a:p>
          <a:pPr lvl="0" algn="l" defTabSz="622300">
            <a:lnSpc>
              <a:spcPct val="90000"/>
            </a:lnSpc>
            <a:spcBef>
              <a:spcPct val="0"/>
            </a:spcBef>
            <a:spcAft>
              <a:spcPct val="35000"/>
            </a:spcAft>
          </a:pPr>
          <a:r>
            <a:rPr lang="tr-TR" sz="1400" kern="1200" dirty="0" smtClean="0"/>
            <a:t>Hizmet Sunucusu</a:t>
          </a:r>
          <a:endParaRPr lang="tr-TR" sz="1400" kern="1200" dirty="0"/>
        </a:p>
      </dsp:txBody>
      <dsp:txXfrm>
        <a:off x="317337" y="920072"/>
        <a:ext cx="4119929" cy="372930"/>
      </dsp:txXfrm>
    </dsp:sp>
    <dsp:sp modelId="{E601B1F1-3D2F-4BFD-A0A2-329593AB83F0}">
      <dsp:nvSpPr>
        <dsp:cNvPr id="0" name=""/>
        <dsp:cNvSpPr/>
      </dsp:nvSpPr>
      <dsp:spPr>
        <a:xfrm>
          <a:off x="0" y="1984126"/>
          <a:ext cx="5943257" cy="595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61263" tIns="291592" rIns="461263" bIns="99568" numCol="1" spcCol="1270" anchor="t" anchorCtr="0">
          <a:noAutofit/>
        </a:bodyPr>
        <a:lstStyle/>
        <a:p>
          <a:pPr marL="114300" lvl="1" indent="-114300" algn="l" defTabSz="622300">
            <a:lnSpc>
              <a:spcPct val="90000"/>
            </a:lnSpc>
            <a:spcBef>
              <a:spcPct val="0"/>
            </a:spcBef>
            <a:spcAft>
              <a:spcPct val="15000"/>
            </a:spcAft>
            <a:buChar char="••"/>
          </a:pPr>
          <a:r>
            <a:rPr lang="tr-TR" sz="1400" kern="1200" dirty="0" smtClean="0"/>
            <a:t>Yapım İşleri</a:t>
          </a:r>
          <a:endParaRPr lang="tr-TR" sz="1400" kern="1200" dirty="0"/>
        </a:p>
      </dsp:txBody>
      <dsp:txXfrm>
        <a:off x="0" y="1984126"/>
        <a:ext cx="5943257" cy="595350"/>
      </dsp:txXfrm>
    </dsp:sp>
    <dsp:sp modelId="{C7C4E9D1-1527-4ECE-9199-E198CB3425B0}">
      <dsp:nvSpPr>
        <dsp:cNvPr id="0" name=""/>
        <dsp:cNvSpPr/>
      </dsp:nvSpPr>
      <dsp:spPr>
        <a:xfrm>
          <a:off x="297162" y="1777487"/>
          <a:ext cx="4160279"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7249" tIns="0" rIns="157249" bIns="0" numCol="1" spcCol="1270" anchor="ctr" anchorCtr="0">
          <a:noAutofit/>
        </a:bodyPr>
        <a:lstStyle/>
        <a:p>
          <a:pPr lvl="0" algn="l" defTabSz="622300">
            <a:lnSpc>
              <a:spcPct val="90000"/>
            </a:lnSpc>
            <a:spcBef>
              <a:spcPct val="0"/>
            </a:spcBef>
            <a:spcAft>
              <a:spcPct val="35000"/>
            </a:spcAft>
          </a:pPr>
          <a:r>
            <a:rPr lang="tr-TR" sz="1400" b="1" kern="1200" dirty="0" smtClean="0"/>
            <a:t>Yapım </a:t>
          </a:r>
          <a:r>
            <a:rPr lang="tr-TR" sz="1400" b="0" kern="1200" dirty="0" smtClean="0"/>
            <a:t>Müteahhidi</a:t>
          </a:r>
          <a:r>
            <a:rPr lang="tr-TR" sz="1400" b="1" kern="1200" dirty="0" smtClean="0"/>
            <a:t> </a:t>
          </a:r>
          <a:endParaRPr lang="tr-TR" sz="1400" kern="1200" dirty="0"/>
        </a:p>
      </dsp:txBody>
      <dsp:txXfrm>
        <a:off x="317337" y="1797662"/>
        <a:ext cx="4119929"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3B8E1-AEAF-4D79-B092-A84917B064BB}">
      <dsp:nvSpPr>
        <dsp:cNvPr id="0" name=""/>
        <dsp:cNvSpPr/>
      </dsp:nvSpPr>
      <dsp:spPr>
        <a:xfrm>
          <a:off x="3212494" y="2969149"/>
          <a:ext cx="1718560" cy="1457785"/>
        </a:xfrm>
        <a:prstGeom prst="ellipse">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a:solidFill>
                <a:sysClr val="window" lastClr="FFFFFF"/>
              </a:solidFill>
              <a:latin typeface="Times New Roman" panose="02020603050405020304" pitchFamily="18" charset="0"/>
              <a:ea typeface="+mn-ea"/>
              <a:cs typeface="Times New Roman" panose="02020603050405020304" pitchFamily="18" charset="0"/>
            </a:rPr>
            <a:t>İhalelerde  Temel İlkeler </a:t>
          </a:r>
          <a:endParaRPr lang="tr-TR" sz="1600" kern="1200" dirty="0">
            <a:solidFill>
              <a:sysClr val="window" lastClr="FFFFFF"/>
            </a:solidFill>
            <a:latin typeface="Times New Roman" panose="02020603050405020304" pitchFamily="18" charset="0"/>
            <a:ea typeface="+mn-ea"/>
            <a:cs typeface="Times New Roman" panose="02020603050405020304" pitchFamily="18" charset="0"/>
          </a:endParaRPr>
        </a:p>
      </dsp:txBody>
      <dsp:txXfrm>
        <a:off x="3464171" y="3182637"/>
        <a:ext cx="1215206" cy="1030809"/>
      </dsp:txXfrm>
    </dsp:sp>
    <dsp:sp modelId="{E775D32B-0677-4E85-A0EC-9CD0481243BE}">
      <dsp:nvSpPr>
        <dsp:cNvPr id="0" name=""/>
        <dsp:cNvSpPr/>
      </dsp:nvSpPr>
      <dsp:spPr>
        <a:xfrm rot="10800000">
          <a:off x="795896" y="3453147"/>
          <a:ext cx="2283684" cy="489789"/>
        </a:xfrm>
        <a:prstGeom prst="leftArrow">
          <a:avLst>
            <a:gd name="adj1" fmla="val 60000"/>
            <a:gd name="adj2" fmla="val 5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F584210-99CB-44C6-B364-D8AC45C2C6A1}">
      <dsp:nvSpPr>
        <dsp:cNvPr id="0" name=""/>
        <dsp:cNvSpPr/>
      </dsp:nvSpPr>
      <dsp:spPr>
        <a:xfrm>
          <a:off x="9" y="3216845"/>
          <a:ext cx="1591775" cy="962393"/>
        </a:xfrm>
        <a:prstGeom prst="roundRect">
          <a:avLst>
            <a:gd name="adj" fmla="val 1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Saydamlık </a:t>
          </a:r>
        </a:p>
      </dsp:txBody>
      <dsp:txXfrm>
        <a:off x="28197" y="3245033"/>
        <a:ext cx="1535399" cy="906017"/>
      </dsp:txXfrm>
    </dsp:sp>
    <dsp:sp modelId="{2446AF50-48F7-45E1-9405-7B920B1749AD}">
      <dsp:nvSpPr>
        <dsp:cNvPr id="0" name=""/>
        <dsp:cNvSpPr/>
      </dsp:nvSpPr>
      <dsp:spPr>
        <a:xfrm rot="12342872">
          <a:off x="1005814" y="2533338"/>
          <a:ext cx="2311954" cy="489789"/>
        </a:xfrm>
        <a:prstGeom prst="leftArrow">
          <a:avLst>
            <a:gd name="adj1" fmla="val 60000"/>
            <a:gd name="adj2" fmla="val 5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A6DDB51-8494-4C9E-A9A8-E91213228B1B}">
      <dsp:nvSpPr>
        <dsp:cNvPr id="0" name=""/>
        <dsp:cNvSpPr/>
      </dsp:nvSpPr>
      <dsp:spPr>
        <a:xfrm>
          <a:off x="251782" y="1795471"/>
          <a:ext cx="1737024" cy="962393"/>
        </a:xfrm>
        <a:prstGeom prst="roundRect">
          <a:avLst>
            <a:gd name="adj" fmla="val 1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Rekabet </a:t>
          </a:r>
        </a:p>
      </dsp:txBody>
      <dsp:txXfrm>
        <a:off x="279970" y="1823659"/>
        <a:ext cx="1680648" cy="906017"/>
      </dsp:txXfrm>
    </dsp:sp>
    <dsp:sp modelId="{B3C1BDD5-7A06-4D2C-B829-3C64BC2FDDF1}">
      <dsp:nvSpPr>
        <dsp:cNvPr id="0" name=""/>
        <dsp:cNvSpPr/>
      </dsp:nvSpPr>
      <dsp:spPr>
        <a:xfrm rot="13885733">
          <a:off x="1583892" y="1816848"/>
          <a:ext cx="2365983" cy="489789"/>
        </a:xfrm>
        <a:prstGeom prst="leftArrow">
          <a:avLst>
            <a:gd name="adj1" fmla="val 60000"/>
            <a:gd name="adj2" fmla="val 5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6C42593-4ECA-41B6-81EC-1537D3794D77}">
      <dsp:nvSpPr>
        <dsp:cNvPr id="0" name=""/>
        <dsp:cNvSpPr/>
      </dsp:nvSpPr>
      <dsp:spPr>
        <a:xfrm>
          <a:off x="1385825" y="676497"/>
          <a:ext cx="1286960" cy="920683"/>
        </a:xfrm>
        <a:prstGeom prst="roundRect">
          <a:avLst>
            <a:gd name="adj" fmla="val 1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Eşitlik</a:t>
          </a:r>
        </a:p>
      </dsp:txBody>
      <dsp:txXfrm>
        <a:off x="1412791" y="703463"/>
        <a:ext cx="1233028" cy="866751"/>
      </dsp:txXfrm>
    </dsp:sp>
    <dsp:sp modelId="{0D5C878A-06D9-4550-A6CC-108502F22E19}">
      <dsp:nvSpPr>
        <dsp:cNvPr id="0" name=""/>
        <dsp:cNvSpPr/>
      </dsp:nvSpPr>
      <dsp:spPr>
        <a:xfrm rot="15421403">
          <a:off x="2403916" y="1430425"/>
          <a:ext cx="2403489" cy="489789"/>
        </a:xfrm>
        <a:prstGeom prst="leftArrow">
          <a:avLst>
            <a:gd name="adj1" fmla="val 60000"/>
            <a:gd name="adj2" fmla="val 50000"/>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BD813DE-E1C5-4A42-91DE-4CF40DFE5756}">
      <dsp:nvSpPr>
        <dsp:cNvPr id="0" name=""/>
        <dsp:cNvSpPr/>
      </dsp:nvSpPr>
      <dsp:spPr>
        <a:xfrm>
          <a:off x="2676848" y="114679"/>
          <a:ext cx="1317913" cy="779173"/>
        </a:xfrm>
        <a:prstGeom prst="roundRect">
          <a:avLst>
            <a:gd name="adj" fmla="val 10000"/>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Güvenirlik </a:t>
          </a:r>
        </a:p>
      </dsp:txBody>
      <dsp:txXfrm>
        <a:off x="2699669" y="137500"/>
        <a:ext cx="1272271" cy="733531"/>
      </dsp:txXfrm>
    </dsp:sp>
    <dsp:sp modelId="{08929098-125B-4CE4-9DFA-008B14B6578D}">
      <dsp:nvSpPr>
        <dsp:cNvPr id="0" name=""/>
        <dsp:cNvSpPr/>
      </dsp:nvSpPr>
      <dsp:spPr>
        <a:xfrm rot="16964253">
          <a:off x="3328700" y="1430190"/>
          <a:ext cx="2400719" cy="489789"/>
        </a:xfrm>
        <a:prstGeom prst="leftArrow">
          <a:avLst>
            <a:gd name="adj1" fmla="val 60000"/>
            <a:gd name="adj2" fmla="val 50000"/>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5EC30EB-01B2-46DA-AA5B-EBA2AB38C55A}">
      <dsp:nvSpPr>
        <dsp:cNvPr id="0" name=""/>
        <dsp:cNvSpPr/>
      </dsp:nvSpPr>
      <dsp:spPr>
        <a:xfrm>
          <a:off x="4170927" y="109568"/>
          <a:ext cx="1245590" cy="789393"/>
        </a:xfrm>
        <a:prstGeom prst="roundRect">
          <a:avLst>
            <a:gd name="adj" fmla="val 10000"/>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Gizlilik </a:t>
          </a:r>
        </a:p>
      </dsp:txBody>
      <dsp:txXfrm>
        <a:off x="4194048" y="132689"/>
        <a:ext cx="1199348" cy="743151"/>
      </dsp:txXfrm>
    </dsp:sp>
    <dsp:sp modelId="{FC220481-F00F-4CA3-A364-A0C491D43E0F}">
      <dsp:nvSpPr>
        <dsp:cNvPr id="0" name=""/>
        <dsp:cNvSpPr/>
      </dsp:nvSpPr>
      <dsp:spPr>
        <a:xfrm rot="18508526">
          <a:off x="4191413" y="1816538"/>
          <a:ext cx="2362065" cy="489789"/>
        </a:xfrm>
        <a:prstGeom prst="leftArrow">
          <a:avLst>
            <a:gd name="adj1" fmla="val 60000"/>
            <a:gd name="adj2" fmla="val 5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DFB9F65-3E35-47DD-ABB5-85FBCFD9EF13}">
      <dsp:nvSpPr>
        <dsp:cNvPr id="0" name=""/>
        <dsp:cNvSpPr/>
      </dsp:nvSpPr>
      <dsp:spPr>
        <a:xfrm>
          <a:off x="5427618" y="698442"/>
          <a:ext cx="1359284" cy="876779"/>
        </a:xfrm>
        <a:prstGeom prst="roundRect">
          <a:avLst>
            <a:gd name="adj" fmla="val 1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u="none" kern="1200" dirty="0">
              <a:solidFill>
                <a:sysClr val="window" lastClr="FFFFFF"/>
              </a:solidFill>
              <a:latin typeface="Times New Roman" panose="02020603050405020304" pitchFamily="18" charset="0"/>
              <a:ea typeface="+mn-ea"/>
              <a:cs typeface="Times New Roman" panose="02020603050405020304" pitchFamily="18" charset="0"/>
            </a:rPr>
            <a:t>Kamuoyu denetimi </a:t>
          </a:r>
        </a:p>
      </dsp:txBody>
      <dsp:txXfrm>
        <a:off x="5453298" y="724122"/>
        <a:ext cx="1307924" cy="825419"/>
      </dsp:txXfrm>
    </dsp:sp>
    <dsp:sp modelId="{5F20D5FC-0DC3-4F7C-9541-DF38872C9131}">
      <dsp:nvSpPr>
        <dsp:cNvPr id="0" name=""/>
        <dsp:cNvSpPr/>
      </dsp:nvSpPr>
      <dsp:spPr>
        <a:xfrm rot="20053945">
          <a:off x="4824813" y="2533038"/>
          <a:ext cx="2306097" cy="489789"/>
        </a:xfrm>
        <a:prstGeom prst="leftArrow">
          <a:avLst>
            <a:gd name="adj1" fmla="val 60000"/>
            <a:gd name="adj2" fmla="val 5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7287D42-B335-4251-8354-DF19582FA075}">
      <dsp:nvSpPr>
        <dsp:cNvPr id="0" name=""/>
        <dsp:cNvSpPr/>
      </dsp:nvSpPr>
      <dsp:spPr>
        <a:xfrm>
          <a:off x="6101532" y="1723676"/>
          <a:ext cx="1829450" cy="1106002"/>
        </a:xfrm>
        <a:prstGeom prst="roundRect">
          <a:avLst>
            <a:gd name="adj" fmla="val 1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tr-TR" sz="1200" b="1" kern="1200" dirty="0">
              <a:solidFill>
                <a:sysClr val="window" lastClr="FFFFFF"/>
              </a:solidFill>
              <a:latin typeface="Times New Roman" panose="02020603050405020304" pitchFamily="18" charset="0"/>
              <a:ea typeface="+mn-ea"/>
              <a:cs typeface="Times New Roman" panose="02020603050405020304" pitchFamily="18" charset="0"/>
            </a:rPr>
            <a:t>İhtiyaçlar uygun şartlar  ve zamanda </a:t>
          </a:r>
          <a:r>
            <a:rPr lang="tr-TR" sz="1200" b="1" kern="1200" dirty="0" smtClean="0">
              <a:solidFill>
                <a:sysClr val="window" lastClr="FFFFFF"/>
              </a:solidFill>
              <a:latin typeface="Times New Roman" panose="02020603050405020304" pitchFamily="18" charset="0"/>
              <a:ea typeface="+mn-ea"/>
              <a:cs typeface="Times New Roman" panose="02020603050405020304" pitchFamily="18" charset="0"/>
            </a:rPr>
            <a:t>karşılanması </a:t>
          </a:r>
          <a:endParaRPr lang="tr-TR" sz="1200" b="1" kern="1200" dirty="0">
            <a:solidFill>
              <a:sysClr val="window" lastClr="FFFFFF"/>
            </a:solidFill>
            <a:latin typeface="Times New Roman" panose="02020603050405020304" pitchFamily="18" charset="0"/>
            <a:ea typeface="+mn-ea"/>
            <a:cs typeface="Times New Roman" panose="02020603050405020304" pitchFamily="18" charset="0"/>
          </a:endParaRPr>
        </a:p>
      </dsp:txBody>
      <dsp:txXfrm>
        <a:off x="6133926" y="1756070"/>
        <a:ext cx="1764662" cy="1041214"/>
      </dsp:txXfrm>
    </dsp:sp>
    <dsp:sp modelId="{59015A0D-2164-438E-A254-21BEE299066F}">
      <dsp:nvSpPr>
        <dsp:cNvPr id="0" name=""/>
        <dsp:cNvSpPr/>
      </dsp:nvSpPr>
      <dsp:spPr>
        <a:xfrm>
          <a:off x="5063583" y="3453147"/>
          <a:ext cx="2277090" cy="489789"/>
        </a:xfrm>
        <a:prstGeom prst="leftArrow">
          <a:avLst>
            <a:gd name="adj1" fmla="val 60000"/>
            <a:gd name="adj2" fmla="val 5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3D620E0-D8EB-4A52-B800-8D3E7E515A80}">
      <dsp:nvSpPr>
        <dsp:cNvPr id="0" name=""/>
        <dsp:cNvSpPr/>
      </dsp:nvSpPr>
      <dsp:spPr>
        <a:xfrm>
          <a:off x="6527066" y="3216845"/>
          <a:ext cx="1627215" cy="962393"/>
        </a:xfrm>
        <a:prstGeom prst="roundRect">
          <a:avLst>
            <a:gd name="adj" fmla="val 1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tr-TR" sz="1400" b="1" kern="1200" dirty="0">
              <a:solidFill>
                <a:sysClr val="window" lastClr="FFFFFF"/>
              </a:solidFill>
              <a:latin typeface="Times New Roman" panose="02020603050405020304" pitchFamily="18" charset="0"/>
              <a:ea typeface="+mn-ea"/>
              <a:cs typeface="Times New Roman" panose="02020603050405020304" pitchFamily="18" charset="0"/>
            </a:rPr>
            <a:t>Kaynaklar verimli </a:t>
          </a:r>
          <a:r>
            <a:rPr lang="tr-TR" sz="1400" b="1" kern="1200" dirty="0" smtClean="0">
              <a:solidFill>
                <a:sysClr val="window" lastClr="FFFFFF"/>
              </a:solidFill>
              <a:latin typeface="Times New Roman" panose="02020603050405020304" pitchFamily="18" charset="0"/>
              <a:ea typeface="+mn-ea"/>
              <a:cs typeface="Times New Roman" panose="02020603050405020304" pitchFamily="18" charset="0"/>
            </a:rPr>
            <a:t>kullanılması</a:t>
          </a:r>
          <a:endParaRPr lang="tr-TR" sz="1400" b="1" kern="1200" dirty="0">
            <a:solidFill>
              <a:sysClr val="window" lastClr="FFFFFF"/>
            </a:solidFill>
            <a:latin typeface="Times New Roman" panose="02020603050405020304" pitchFamily="18" charset="0"/>
            <a:ea typeface="+mn-ea"/>
            <a:cs typeface="Times New Roman" panose="02020603050405020304" pitchFamily="18" charset="0"/>
          </a:endParaRPr>
        </a:p>
      </dsp:txBody>
      <dsp:txXfrm>
        <a:off x="6555254" y="3245033"/>
        <a:ext cx="1570839" cy="9060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F6E47-DD05-4C43-A8B2-AE6F4BBB6C0B}">
      <dsp:nvSpPr>
        <dsp:cNvPr id="0" name=""/>
        <dsp:cNvSpPr/>
      </dsp:nvSpPr>
      <dsp:spPr>
        <a:xfrm>
          <a:off x="190599" y="0"/>
          <a:ext cx="2235645" cy="1341387"/>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a:latin typeface="Times New Roman" panose="02020603050405020304" pitchFamily="18" charset="0"/>
              <a:cs typeface="Times New Roman" panose="02020603050405020304" pitchFamily="18" charset="0"/>
            </a:rPr>
            <a:t>Ekonomik ve mali yeterlik </a:t>
          </a:r>
        </a:p>
      </dsp:txBody>
      <dsp:txXfrm>
        <a:off x="190599" y="0"/>
        <a:ext cx="2235645" cy="1341387"/>
      </dsp:txXfrm>
    </dsp:sp>
    <dsp:sp modelId="{7DD5D1B1-1D92-44B4-AE32-4E92DD35A372}">
      <dsp:nvSpPr>
        <dsp:cNvPr id="0" name=""/>
        <dsp:cNvSpPr/>
      </dsp:nvSpPr>
      <dsp:spPr>
        <a:xfrm>
          <a:off x="2664297" y="119"/>
          <a:ext cx="2235645" cy="1341387"/>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a:latin typeface="Times New Roman" panose="02020603050405020304" pitchFamily="18" charset="0"/>
              <a:cs typeface="Times New Roman" panose="02020603050405020304" pitchFamily="18" charset="0"/>
            </a:rPr>
            <a:t>Mesleki ve teknik yeterlik</a:t>
          </a:r>
        </a:p>
      </dsp:txBody>
      <dsp:txXfrm>
        <a:off x="2664297" y="119"/>
        <a:ext cx="2235645" cy="13413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6BFC4-060C-459D-ADAA-A365D65BA050}">
      <dsp:nvSpPr>
        <dsp:cNvPr id="0" name=""/>
        <dsp:cNvSpPr/>
      </dsp:nvSpPr>
      <dsp:spPr>
        <a:xfrm>
          <a:off x="0" y="1368143"/>
          <a:ext cx="8784976" cy="1857603"/>
        </a:xfrm>
        <a:prstGeom prst="notchedRightArrow">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E4CC41A3-C350-44E9-A1E5-12D42352F9DB}">
      <dsp:nvSpPr>
        <dsp:cNvPr id="0" name=""/>
        <dsp:cNvSpPr/>
      </dsp:nvSpPr>
      <dsp:spPr>
        <a:xfrm>
          <a:off x="542" y="0"/>
          <a:ext cx="1991180" cy="1857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tr-TR" sz="1400" b="1" u="sng" kern="1200" dirty="0">
              <a:latin typeface="Times New Roman" panose="02020603050405020304" pitchFamily="18" charset="0"/>
              <a:cs typeface="Times New Roman" panose="02020603050405020304" pitchFamily="18" charset="0"/>
            </a:rPr>
            <a:t>İhale saatinde ihaleye başlanır</a:t>
          </a:r>
          <a:r>
            <a:rPr lang="tr-TR" sz="1400" b="1" kern="1200" dirty="0">
              <a:latin typeface="Times New Roman" panose="02020603050405020304" pitchFamily="18" charset="0"/>
              <a:cs typeface="Times New Roman" panose="02020603050405020304" pitchFamily="18" charset="0"/>
            </a:rPr>
            <a:t> </a:t>
          </a:r>
          <a:r>
            <a:rPr lang="tr-TR" sz="1400" kern="1200" dirty="0">
              <a:latin typeface="Times New Roman" panose="02020603050405020304" pitchFamily="18" charset="0"/>
              <a:cs typeface="Times New Roman" panose="02020603050405020304" pitchFamily="18" charset="0"/>
            </a:rPr>
            <a:t>ve bu saate kadar kaç teklif verilmiş olduğu bir tutanakla tespit edilerek hazır bulunanlara duyurulur</a:t>
          </a:r>
          <a:r>
            <a:rPr lang="tr-TR" sz="1400" kern="1200" dirty="0">
              <a:latin typeface="Calibri" panose="020F0502020204030204" pitchFamily="34" charset="0"/>
              <a:cs typeface="Calibri" panose="020F0502020204030204" pitchFamily="34" charset="0"/>
            </a:rPr>
            <a:t>.</a:t>
          </a:r>
        </a:p>
      </dsp:txBody>
      <dsp:txXfrm>
        <a:off x="542" y="0"/>
        <a:ext cx="1991180" cy="1857603"/>
      </dsp:txXfrm>
    </dsp:sp>
    <dsp:sp modelId="{D03EDE09-F297-4A92-A1C3-FCF7F8003BA3}">
      <dsp:nvSpPr>
        <dsp:cNvPr id="0" name=""/>
        <dsp:cNvSpPr/>
      </dsp:nvSpPr>
      <dsp:spPr>
        <a:xfrm>
          <a:off x="763932" y="2089803"/>
          <a:ext cx="464400" cy="464400"/>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3A353C0-62F7-4320-8DC6-CE06D7AC7142}">
      <dsp:nvSpPr>
        <dsp:cNvPr id="0" name=""/>
        <dsp:cNvSpPr/>
      </dsp:nvSpPr>
      <dsp:spPr>
        <a:xfrm>
          <a:off x="1875729" y="2779401"/>
          <a:ext cx="1836239" cy="1857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tr-TR" sz="1400" kern="1200" dirty="0">
              <a:latin typeface="Times New Roman" panose="02020603050405020304" pitchFamily="18" charset="0"/>
              <a:cs typeface="Times New Roman" panose="02020603050405020304" pitchFamily="18" charset="0"/>
            </a:rPr>
            <a:t>İhale komisyonu teklif zarflarını </a:t>
          </a:r>
          <a:r>
            <a:rPr lang="tr-TR" sz="1400" b="1" u="sng" kern="1200" dirty="0">
              <a:latin typeface="Times New Roman" panose="02020603050405020304" pitchFamily="18" charset="0"/>
              <a:cs typeface="Times New Roman" panose="02020603050405020304" pitchFamily="18" charset="0"/>
            </a:rPr>
            <a:t>alınış sırasına göre</a:t>
          </a:r>
          <a:r>
            <a:rPr lang="tr-TR" sz="1400" b="1" kern="1200" dirty="0">
              <a:latin typeface="Times New Roman" panose="02020603050405020304" pitchFamily="18" charset="0"/>
              <a:cs typeface="Times New Roman" panose="02020603050405020304" pitchFamily="18" charset="0"/>
            </a:rPr>
            <a:t> </a:t>
          </a:r>
          <a:r>
            <a:rPr lang="tr-TR" sz="1400" kern="1200" dirty="0">
              <a:latin typeface="Times New Roman" panose="02020603050405020304" pitchFamily="18" charset="0"/>
              <a:cs typeface="Times New Roman" panose="02020603050405020304" pitchFamily="18" charset="0"/>
            </a:rPr>
            <a:t>inceler. </a:t>
          </a:r>
        </a:p>
      </dsp:txBody>
      <dsp:txXfrm>
        <a:off x="1875729" y="2779401"/>
        <a:ext cx="1836239" cy="1857603"/>
      </dsp:txXfrm>
    </dsp:sp>
    <dsp:sp modelId="{BBC07581-4A84-4E1C-BF5D-AE2E0456D1DF}">
      <dsp:nvSpPr>
        <dsp:cNvPr id="0" name=""/>
        <dsp:cNvSpPr/>
      </dsp:nvSpPr>
      <dsp:spPr>
        <a:xfrm>
          <a:off x="2723921" y="2089803"/>
          <a:ext cx="464400" cy="464400"/>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7D818287-4EEC-4D32-9EF3-3983919EB0B3}">
      <dsp:nvSpPr>
        <dsp:cNvPr id="0" name=""/>
        <dsp:cNvSpPr/>
      </dsp:nvSpPr>
      <dsp:spPr>
        <a:xfrm>
          <a:off x="3920520" y="0"/>
          <a:ext cx="1675124" cy="1857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tr-TR" sz="1400" b="1" u="sng" kern="1200" dirty="0">
              <a:latin typeface="Times New Roman" panose="02020603050405020304" pitchFamily="18" charset="0"/>
              <a:cs typeface="Times New Roman" panose="02020603050405020304" pitchFamily="18" charset="0"/>
            </a:rPr>
            <a:t>Bu incelemede teklif zarflarının usulüne uygun olup olmadığına bakılır. </a:t>
          </a:r>
          <a:endParaRPr lang="tr-TR" sz="1400" kern="1200" dirty="0">
            <a:latin typeface="Times New Roman" panose="02020603050405020304" pitchFamily="18" charset="0"/>
            <a:cs typeface="Times New Roman" panose="02020603050405020304" pitchFamily="18" charset="0"/>
          </a:endParaRPr>
        </a:p>
      </dsp:txBody>
      <dsp:txXfrm>
        <a:off x="3920520" y="0"/>
        <a:ext cx="1675124" cy="1857603"/>
      </dsp:txXfrm>
    </dsp:sp>
    <dsp:sp modelId="{3983EDE0-2A6C-4F39-B327-3AFC1AF8A13E}">
      <dsp:nvSpPr>
        <dsp:cNvPr id="0" name=""/>
        <dsp:cNvSpPr/>
      </dsp:nvSpPr>
      <dsp:spPr>
        <a:xfrm>
          <a:off x="4525882" y="2089803"/>
          <a:ext cx="464400" cy="464400"/>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2268B7B-05A9-44EF-8A17-ABBF45F240B6}">
      <dsp:nvSpPr>
        <dsp:cNvPr id="0" name=""/>
        <dsp:cNvSpPr/>
      </dsp:nvSpPr>
      <dsp:spPr>
        <a:xfrm>
          <a:off x="5641923" y="2786404"/>
          <a:ext cx="2264012" cy="1857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tr-TR" sz="1400" kern="1200" dirty="0">
              <a:latin typeface="Times New Roman" panose="02020603050405020304" pitchFamily="18" charset="0"/>
              <a:cs typeface="Times New Roman" panose="02020603050405020304" pitchFamily="18" charset="0"/>
            </a:rPr>
            <a:t>Usule uygun olmayan zarflar bir tutanakla belirlenerek </a:t>
          </a:r>
          <a:r>
            <a:rPr lang="tr-TR" sz="1400" b="1" u="sng" kern="1200" dirty="0">
              <a:latin typeface="Times New Roman" panose="02020603050405020304" pitchFamily="18" charset="0"/>
              <a:cs typeface="Times New Roman" panose="02020603050405020304" pitchFamily="18" charset="0"/>
            </a:rPr>
            <a:t>değerlendirmeye alınmaz.</a:t>
          </a:r>
          <a:endParaRPr lang="tr-TR" sz="1400" kern="1200" dirty="0">
            <a:latin typeface="Times New Roman" panose="02020603050405020304" pitchFamily="18" charset="0"/>
            <a:cs typeface="Times New Roman" panose="02020603050405020304" pitchFamily="18" charset="0"/>
          </a:endParaRPr>
        </a:p>
      </dsp:txBody>
      <dsp:txXfrm>
        <a:off x="5641923" y="2786404"/>
        <a:ext cx="2264012" cy="1857603"/>
      </dsp:txXfrm>
    </dsp:sp>
    <dsp:sp modelId="{C2680441-2115-434B-A5CE-BD3F4D44BCF0}">
      <dsp:nvSpPr>
        <dsp:cNvPr id="0" name=""/>
        <dsp:cNvSpPr/>
      </dsp:nvSpPr>
      <dsp:spPr>
        <a:xfrm>
          <a:off x="6541729" y="2089803"/>
          <a:ext cx="464400" cy="464400"/>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A8147-06A6-43A4-B0DE-9AF80A687CAB}">
      <dsp:nvSpPr>
        <dsp:cNvPr id="0" name=""/>
        <dsp:cNvSpPr/>
      </dsp:nvSpPr>
      <dsp:spPr>
        <a:xfrm>
          <a:off x="0" y="1725889"/>
          <a:ext cx="8895332" cy="1874506"/>
        </a:xfrm>
        <a:prstGeom prst="notchedRightArrow">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BA012DB4-3B9D-43E5-B208-81BEA20B55FF}">
      <dsp:nvSpPr>
        <dsp:cNvPr id="0" name=""/>
        <dsp:cNvSpPr/>
      </dsp:nvSpPr>
      <dsp:spPr>
        <a:xfrm>
          <a:off x="0" y="0"/>
          <a:ext cx="2820337" cy="2157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tr-TR" sz="1400" kern="1200" dirty="0">
              <a:latin typeface="Times New Roman" panose="02020603050405020304" pitchFamily="18" charset="0"/>
              <a:cs typeface="Times New Roman" panose="02020603050405020304" pitchFamily="18" charset="0"/>
            </a:rPr>
            <a:t>Tekliflerin değerlendirilmesinde, öncelikle belgeleri eksik olduğu veya teklif mektubu ile geçici teminatı usulüne uygun olmadığı ilk oturumda tespit edilen isteklilerin tekliflerinin </a:t>
          </a:r>
          <a:r>
            <a:rPr lang="tr-TR" sz="1400" b="1" u="sng" kern="1200" dirty="0">
              <a:latin typeface="Times New Roman" panose="02020603050405020304" pitchFamily="18" charset="0"/>
              <a:cs typeface="Times New Roman" panose="02020603050405020304" pitchFamily="18" charset="0"/>
            </a:rPr>
            <a:t>değerlendirme dışı bırakılmasına karar verilir.</a:t>
          </a:r>
          <a:endParaRPr lang="tr-TR" sz="1400" kern="1200" dirty="0">
            <a:latin typeface="Times New Roman" panose="02020603050405020304" pitchFamily="18" charset="0"/>
            <a:cs typeface="Times New Roman" panose="02020603050405020304" pitchFamily="18" charset="0"/>
          </a:endParaRPr>
        </a:p>
      </dsp:txBody>
      <dsp:txXfrm>
        <a:off x="0" y="0"/>
        <a:ext cx="2820337" cy="2157928"/>
      </dsp:txXfrm>
    </dsp:sp>
    <dsp:sp modelId="{D1CA99DF-11A2-4FE8-86BA-A6E1C2E9A92A}">
      <dsp:nvSpPr>
        <dsp:cNvPr id="0" name=""/>
        <dsp:cNvSpPr/>
      </dsp:nvSpPr>
      <dsp:spPr>
        <a:xfrm>
          <a:off x="1140605" y="2427669"/>
          <a:ext cx="539482" cy="539482"/>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5C6A615-AA28-4635-B5B1-011A18406603}">
      <dsp:nvSpPr>
        <dsp:cNvPr id="0" name=""/>
        <dsp:cNvSpPr/>
      </dsp:nvSpPr>
      <dsp:spPr>
        <a:xfrm>
          <a:off x="2870453" y="3236892"/>
          <a:ext cx="2597452" cy="2157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tr-TR" sz="1400" kern="1200" dirty="0">
              <a:latin typeface="Times New Roman" panose="02020603050405020304" pitchFamily="18" charset="0"/>
              <a:cs typeface="Times New Roman" panose="02020603050405020304" pitchFamily="18" charset="0"/>
            </a:rPr>
            <a:t>Belge eksikliği tamamlatılmayacaktır.</a:t>
          </a:r>
        </a:p>
      </dsp:txBody>
      <dsp:txXfrm>
        <a:off x="2870453" y="3236892"/>
        <a:ext cx="2597452" cy="2157928"/>
      </dsp:txXfrm>
    </dsp:sp>
    <dsp:sp modelId="{96930A8E-45FC-44B3-A734-8B8002466055}">
      <dsp:nvSpPr>
        <dsp:cNvPr id="0" name=""/>
        <dsp:cNvSpPr/>
      </dsp:nvSpPr>
      <dsp:spPr>
        <a:xfrm>
          <a:off x="3899438" y="2427669"/>
          <a:ext cx="539482" cy="539482"/>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2B93B35-E426-4107-90AD-CA0144385B2C}">
      <dsp:nvSpPr>
        <dsp:cNvPr id="0" name=""/>
        <dsp:cNvSpPr/>
      </dsp:nvSpPr>
      <dsp:spPr>
        <a:xfrm>
          <a:off x="5159025" y="85734"/>
          <a:ext cx="2487777" cy="2157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tr-TR" sz="1400" kern="1200" dirty="0">
              <a:latin typeface="Times New Roman" panose="02020603050405020304" pitchFamily="18" charset="0"/>
              <a:cs typeface="Times New Roman" panose="02020603050405020304" pitchFamily="18" charset="0"/>
            </a:rPr>
            <a:t>Ancak teklifin esasını değiştirecek nitelikte olmaması kaydıyla, sunulan belgelerde bilgi eksikliği bulunması bunların giderilmesi için </a:t>
          </a:r>
          <a:r>
            <a:rPr lang="tr-TR" sz="1400" b="1" u="sng" kern="1200" dirty="0">
              <a:latin typeface="Times New Roman" panose="02020603050405020304" pitchFamily="18" charset="0"/>
              <a:cs typeface="Times New Roman" panose="02020603050405020304" pitchFamily="18" charset="0"/>
            </a:rPr>
            <a:t>iki iş gününden az olmamak üzere süre verilecektir.</a:t>
          </a:r>
          <a:endParaRPr lang="tr-TR" sz="1400" kern="1200" dirty="0">
            <a:latin typeface="Times New Roman" panose="02020603050405020304" pitchFamily="18" charset="0"/>
            <a:cs typeface="Times New Roman" panose="02020603050405020304" pitchFamily="18" charset="0"/>
          </a:endParaRPr>
        </a:p>
      </dsp:txBody>
      <dsp:txXfrm>
        <a:off x="5159025" y="85734"/>
        <a:ext cx="2487777" cy="2157928"/>
      </dsp:txXfrm>
    </dsp:sp>
    <dsp:sp modelId="{2D565497-94A7-4D43-A844-AA55CCD28271}">
      <dsp:nvSpPr>
        <dsp:cNvPr id="0" name=""/>
        <dsp:cNvSpPr/>
      </dsp:nvSpPr>
      <dsp:spPr>
        <a:xfrm>
          <a:off x="6491991" y="2427669"/>
          <a:ext cx="539482" cy="539482"/>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3B141-E711-4193-A128-9279E8A84828}">
      <dsp:nvSpPr>
        <dsp:cNvPr id="0" name=""/>
        <dsp:cNvSpPr/>
      </dsp:nvSpPr>
      <dsp:spPr>
        <a:xfrm>
          <a:off x="0" y="1578395"/>
          <a:ext cx="8784976" cy="1373933"/>
        </a:xfrm>
        <a:prstGeom prst="notchedRightArrow">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C8DBC61E-A242-43B4-8B7F-014DC6C7C6E4}">
      <dsp:nvSpPr>
        <dsp:cNvPr id="0" name=""/>
        <dsp:cNvSpPr/>
      </dsp:nvSpPr>
      <dsp:spPr>
        <a:xfrm>
          <a:off x="4465" y="0"/>
          <a:ext cx="1352805" cy="1812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tr-TR" sz="1600" kern="1200" dirty="0">
              <a:latin typeface="Times New Roman" panose="02020603050405020304" pitchFamily="18" charset="0"/>
              <a:cs typeface="Times New Roman" panose="02020603050405020304" pitchFamily="18" charset="0"/>
            </a:rPr>
            <a:t>İstekliler ve teklif bedelleri açıklanarak </a:t>
          </a:r>
          <a:r>
            <a:rPr lang="tr-TR" sz="1600" b="1" u="sng" kern="1200" dirty="0">
              <a:latin typeface="Times New Roman" panose="02020603050405020304" pitchFamily="18" charset="0"/>
              <a:cs typeface="Times New Roman" panose="02020603050405020304" pitchFamily="18" charset="0"/>
            </a:rPr>
            <a:t>tutanağa bağlanır. </a:t>
          </a:r>
          <a:endParaRPr lang="tr-TR" sz="1600" kern="1200" dirty="0">
            <a:latin typeface="Times New Roman" panose="02020603050405020304" pitchFamily="18" charset="0"/>
            <a:cs typeface="Times New Roman" panose="02020603050405020304" pitchFamily="18" charset="0"/>
          </a:endParaRPr>
        </a:p>
      </dsp:txBody>
      <dsp:txXfrm>
        <a:off x="4465" y="0"/>
        <a:ext cx="1352805" cy="1812290"/>
      </dsp:txXfrm>
    </dsp:sp>
    <dsp:sp modelId="{1CAE374D-3A89-4FBA-B96F-C395338D3D1C}">
      <dsp:nvSpPr>
        <dsp:cNvPr id="0" name=""/>
        <dsp:cNvSpPr/>
      </dsp:nvSpPr>
      <dsp:spPr>
        <a:xfrm>
          <a:off x="454331" y="2038826"/>
          <a:ext cx="453072" cy="453072"/>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E83CB50-9E43-4233-AA77-809B2A3925D4}">
      <dsp:nvSpPr>
        <dsp:cNvPr id="0" name=""/>
        <dsp:cNvSpPr/>
      </dsp:nvSpPr>
      <dsp:spPr>
        <a:xfrm>
          <a:off x="1416143" y="2718434"/>
          <a:ext cx="1850748" cy="1812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tr-TR" sz="1600" kern="1200" dirty="0">
              <a:latin typeface="Times New Roman" panose="02020603050405020304" pitchFamily="18" charset="0"/>
              <a:cs typeface="Times New Roman" panose="02020603050405020304" pitchFamily="18" charset="0"/>
            </a:rPr>
            <a:t>Düzenlenen bu tutanakların onaylanmış bir sureti </a:t>
          </a:r>
          <a:r>
            <a:rPr lang="tr-TR" sz="1600" b="1" u="sng" kern="1200" dirty="0">
              <a:latin typeface="Times New Roman" panose="02020603050405020304" pitchFamily="18" charset="0"/>
              <a:cs typeface="Times New Roman" panose="02020603050405020304" pitchFamily="18" charset="0"/>
            </a:rPr>
            <a:t>isteyenlere imza karşılığı verilir.</a:t>
          </a:r>
          <a:endParaRPr lang="tr-TR" sz="1600" kern="1200" dirty="0">
            <a:latin typeface="Times New Roman" panose="02020603050405020304" pitchFamily="18" charset="0"/>
            <a:cs typeface="Times New Roman" panose="02020603050405020304" pitchFamily="18" charset="0"/>
          </a:endParaRPr>
        </a:p>
      </dsp:txBody>
      <dsp:txXfrm>
        <a:off x="1416143" y="2718434"/>
        <a:ext cx="1850748" cy="1812290"/>
      </dsp:txXfrm>
    </dsp:sp>
    <dsp:sp modelId="{D594592C-BE76-4889-8D39-672C142F8CCD}">
      <dsp:nvSpPr>
        <dsp:cNvPr id="0" name=""/>
        <dsp:cNvSpPr/>
      </dsp:nvSpPr>
      <dsp:spPr>
        <a:xfrm>
          <a:off x="2114982" y="2038826"/>
          <a:ext cx="453072" cy="453072"/>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9476D6A6-2126-4791-A29D-9E0D2C5C44F7}">
      <dsp:nvSpPr>
        <dsp:cNvPr id="0" name=""/>
        <dsp:cNvSpPr/>
      </dsp:nvSpPr>
      <dsp:spPr>
        <a:xfrm>
          <a:off x="3318513" y="72002"/>
          <a:ext cx="2424475" cy="1812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tr-TR" sz="1600" b="1" u="sng" kern="1200" dirty="0">
              <a:latin typeface="Times New Roman" panose="02020603050405020304" pitchFamily="18" charset="0"/>
              <a:cs typeface="Times New Roman" panose="02020603050405020304" pitchFamily="18" charset="0"/>
            </a:rPr>
            <a:t>Tekliflerin açılması aşamasında,</a:t>
          </a:r>
          <a:r>
            <a:rPr lang="tr-TR" sz="1600" kern="1200" dirty="0">
              <a:latin typeface="Times New Roman" panose="02020603050405020304" pitchFamily="18" charset="0"/>
              <a:cs typeface="Times New Roman" panose="02020603050405020304" pitchFamily="18" charset="0"/>
            </a:rPr>
            <a:t> hiçbir teklifin reddine veya kabulüne karar verilmez, teklifi oluşturan belgeler düzeltilemez ve tamamlanamaz. </a:t>
          </a:r>
        </a:p>
      </dsp:txBody>
      <dsp:txXfrm>
        <a:off x="3318513" y="72002"/>
        <a:ext cx="2424475" cy="1812290"/>
      </dsp:txXfrm>
    </dsp:sp>
    <dsp:sp modelId="{0A040615-4C47-4E1D-B33C-1128EABBFCAC}">
      <dsp:nvSpPr>
        <dsp:cNvPr id="0" name=""/>
        <dsp:cNvSpPr/>
      </dsp:nvSpPr>
      <dsp:spPr>
        <a:xfrm>
          <a:off x="4311468" y="2038826"/>
          <a:ext cx="453072" cy="453072"/>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E2B0708-94BD-4E09-B167-5737E76939E0}">
      <dsp:nvSpPr>
        <dsp:cNvPr id="0" name=""/>
        <dsp:cNvSpPr/>
      </dsp:nvSpPr>
      <dsp:spPr>
        <a:xfrm>
          <a:off x="5818170" y="2592281"/>
          <a:ext cx="2092897" cy="1812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tr-TR" sz="1600" kern="1200" dirty="0">
              <a:latin typeface="Times New Roman" panose="02020603050405020304" pitchFamily="18" charset="0"/>
              <a:cs typeface="Times New Roman" panose="02020603050405020304" pitchFamily="18" charset="0"/>
            </a:rPr>
            <a:t>Teklifler ihale komisyonunca değerlendirilmek üzere </a:t>
          </a:r>
          <a:r>
            <a:rPr lang="tr-TR" sz="1600" b="1" u="sng" kern="1200" dirty="0">
              <a:latin typeface="Times New Roman" panose="02020603050405020304" pitchFamily="18" charset="0"/>
              <a:cs typeface="Times New Roman" panose="02020603050405020304" pitchFamily="18" charset="0"/>
            </a:rPr>
            <a:t>ilk oturum kapatılır. </a:t>
          </a:r>
          <a:endParaRPr lang="tr-TR" sz="1600" kern="1200" dirty="0">
            <a:latin typeface="Times New Roman" panose="02020603050405020304" pitchFamily="18" charset="0"/>
            <a:cs typeface="Times New Roman" panose="02020603050405020304" pitchFamily="18" charset="0"/>
          </a:endParaRPr>
        </a:p>
      </dsp:txBody>
      <dsp:txXfrm>
        <a:off x="5818170" y="2592281"/>
        <a:ext cx="2092897" cy="1812290"/>
      </dsp:txXfrm>
    </dsp:sp>
    <dsp:sp modelId="{7FDC9B29-2ADC-436F-854E-BC9B21B53DEA}">
      <dsp:nvSpPr>
        <dsp:cNvPr id="0" name=""/>
        <dsp:cNvSpPr/>
      </dsp:nvSpPr>
      <dsp:spPr>
        <a:xfrm>
          <a:off x="6629028" y="2038826"/>
          <a:ext cx="453072" cy="453072"/>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31E5C-701F-49EA-A09D-95D0C3E8A8B4}">
      <dsp:nvSpPr>
        <dsp:cNvPr id="0" name=""/>
        <dsp:cNvSpPr/>
      </dsp:nvSpPr>
      <dsp:spPr>
        <a:xfrm>
          <a:off x="0" y="1359217"/>
          <a:ext cx="8368481" cy="1812290"/>
        </a:xfrm>
        <a:prstGeom prst="notchedRightArrow">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120B310C-764D-47A9-A336-D360926D8CD1}">
      <dsp:nvSpPr>
        <dsp:cNvPr id="0" name=""/>
        <dsp:cNvSpPr/>
      </dsp:nvSpPr>
      <dsp:spPr>
        <a:xfrm>
          <a:off x="943" y="0"/>
          <a:ext cx="2789639" cy="1812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tr-TR" sz="1400" kern="1200" dirty="0">
              <a:latin typeface="Times New Roman" panose="02020603050405020304" pitchFamily="18" charset="0"/>
              <a:cs typeface="Times New Roman" panose="02020603050405020304" pitchFamily="18" charset="0"/>
            </a:rPr>
            <a:t>İsteklilerin ihale konusu işi yapabilme kapasitelerini belirleyen yeterlik kriterlerine ve tekliflerin ihale dokümanında belirtilen şartlara uygun olup olmadığı </a:t>
          </a:r>
          <a:r>
            <a:rPr lang="tr-TR" sz="1400" kern="1200" dirty="0" smtClean="0">
              <a:latin typeface="Times New Roman" panose="02020603050405020304" pitchFamily="18" charset="0"/>
              <a:cs typeface="Times New Roman" panose="02020603050405020304" pitchFamily="18" charset="0"/>
            </a:rPr>
            <a:t>incelenecektir.</a:t>
          </a:r>
          <a:endParaRPr lang="tr-TR" sz="1400" kern="1200" dirty="0">
            <a:latin typeface="Times New Roman" panose="02020603050405020304" pitchFamily="18" charset="0"/>
            <a:cs typeface="Times New Roman" panose="02020603050405020304" pitchFamily="18" charset="0"/>
          </a:endParaRPr>
        </a:p>
      </dsp:txBody>
      <dsp:txXfrm>
        <a:off x="943" y="0"/>
        <a:ext cx="2789639" cy="1812290"/>
      </dsp:txXfrm>
    </dsp:sp>
    <dsp:sp modelId="{83CC64F1-3079-40AD-A952-D6085B99EF4D}">
      <dsp:nvSpPr>
        <dsp:cNvPr id="0" name=""/>
        <dsp:cNvSpPr/>
      </dsp:nvSpPr>
      <dsp:spPr>
        <a:xfrm>
          <a:off x="1169226" y="2038826"/>
          <a:ext cx="453072" cy="453072"/>
        </a:xfrm>
        <a:prstGeom prst="ellipse">
          <a:avLst/>
        </a:prstGeom>
        <a:solidFill>
          <a:srgbClr val="C00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A77C0E-DCE8-4CD3-9D5E-41BF4132C462}">
      <dsp:nvSpPr>
        <dsp:cNvPr id="0" name=""/>
        <dsp:cNvSpPr/>
      </dsp:nvSpPr>
      <dsp:spPr>
        <a:xfrm>
          <a:off x="2866156" y="2718434"/>
          <a:ext cx="1902251" cy="1812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tr-TR" sz="1400" kern="1200" dirty="0">
              <a:latin typeface="Times New Roman" panose="02020603050405020304" pitchFamily="18" charset="0"/>
              <a:cs typeface="Times New Roman" panose="02020603050405020304" pitchFamily="18" charset="0"/>
            </a:rPr>
            <a:t>Birim fiyat teklif cetvellerinde </a:t>
          </a:r>
          <a:r>
            <a:rPr lang="tr-TR" sz="1400" b="1" u="sng" kern="1200" dirty="0">
              <a:latin typeface="Times New Roman" panose="02020603050405020304" pitchFamily="18" charset="0"/>
              <a:cs typeface="Times New Roman" panose="02020603050405020304" pitchFamily="18" charset="0"/>
            </a:rPr>
            <a:t>aritmetik hata </a:t>
          </a:r>
          <a:r>
            <a:rPr lang="tr-TR" sz="1400" kern="1200" dirty="0">
              <a:latin typeface="Times New Roman" panose="02020603050405020304" pitchFamily="18" charset="0"/>
              <a:cs typeface="Times New Roman" panose="02020603050405020304" pitchFamily="18" charset="0"/>
            </a:rPr>
            <a:t>bulunup bulunmadığı </a:t>
          </a:r>
          <a:r>
            <a:rPr lang="tr-TR" sz="1400" kern="1200" dirty="0" smtClean="0">
              <a:latin typeface="Times New Roman" panose="02020603050405020304" pitchFamily="18" charset="0"/>
              <a:cs typeface="Times New Roman" panose="02020603050405020304" pitchFamily="18" charset="0"/>
            </a:rPr>
            <a:t>incelenecektir.</a:t>
          </a:r>
          <a:endParaRPr lang="tr-TR" sz="1400" kern="1200" dirty="0">
            <a:latin typeface="Times New Roman" panose="02020603050405020304" pitchFamily="18" charset="0"/>
            <a:cs typeface="Times New Roman" panose="02020603050405020304" pitchFamily="18" charset="0"/>
          </a:endParaRPr>
        </a:p>
      </dsp:txBody>
      <dsp:txXfrm>
        <a:off x="2866156" y="2718434"/>
        <a:ext cx="1902251" cy="1812290"/>
      </dsp:txXfrm>
    </dsp:sp>
    <dsp:sp modelId="{672ED677-BD87-4863-9D2F-073DC634EE9E}">
      <dsp:nvSpPr>
        <dsp:cNvPr id="0" name=""/>
        <dsp:cNvSpPr/>
      </dsp:nvSpPr>
      <dsp:spPr>
        <a:xfrm>
          <a:off x="3590745" y="2038826"/>
          <a:ext cx="453072" cy="453072"/>
        </a:xfrm>
        <a:prstGeom prst="ellipse">
          <a:avLst/>
        </a:prstGeom>
        <a:solidFill>
          <a:srgbClr val="C00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9A373A-7940-4FF1-AA1E-9C421CA05A5E}">
      <dsp:nvSpPr>
        <dsp:cNvPr id="0" name=""/>
        <dsp:cNvSpPr/>
      </dsp:nvSpPr>
      <dsp:spPr>
        <a:xfrm>
          <a:off x="4843981" y="0"/>
          <a:ext cx="2686707" cy="1812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tr-TR" sz="1400" kern="1200" dirty="0">
              <a:latin typeface="Times New Roman" panose="02020603050405020304" pitchFamily="18" charset="0"/>
              <a:cs typeface="Times New Roman" panose="02020603050405020304" pitchFamily="18" charset="0"/>
            </a:rPr>
            <a:t>Uygun olmadığı belirlenen teklifler ile birim fiyat teklif cetvellerinde </a:t>
          </a:r>
          <a:r>
            <a:rPr lang="tr-TR" sz="1400" b="1" u="sng" kern="1200" dirty="0">
              <a:latin typeface="Times New Roman" panose="02020603050405020304" pitchFamily="18" charset="0"/>
              <a:cs typeface="Times New Roman" panose="02020603050405020304" pitchFamily="18" charset="0"/>
            </a:rPr>
            <a:t>aritmetik hata bulunan teklifler değerlendirme dışı bırakılacaktır. </a:t>
          </a:r>
          <a:endParaRPr lang="tr-TR" sz="1400" kern="1200" dirty="0">
            <a:latin typeface="Times New Roman" panose="02020603050405020304" pitchFamily="18" charset="0"/>
            <a:cs typeface="Times New Roman" panose="02020603050405020304" pitchFamily="18" charset="0"/>
          </a:endParaRPr>
        </a:p>
      </dsp:txBody>
      <dsp:txXfrm>
        <a:off x="4843981" y="0"/>
        <a:ext cx="2686707" cy="1812290"/>
      </dsp:txXfrm>
    </dsp:sp>
    <dsp:sp modelId="{BB886376-3C1D-484A-B54D-525804478BA0}">
      <dsp:nvSpPr>
        <dsp:cNvPr id="0" name=""/>
        <dsp:cNvSpPr/>
      </dsp:nvSpPr>
      <dsp:spPr>
        <a:xfrm>
          <a:off x="5960799" y="2038826"/>
          <a:ext cx="453072" cy="453072"/>
        </a:xfrm>
        <a:prstGeom prst="ellipse">
          <a:avLst/>
        </a:prstGeom>
        <a:solidFill>
          <a:srgbClr val="C00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4B900B-67C2-44F6-B728-78646931599B}">
      <dsp:nvSpPr>
        <dsp:cNvPr id="0" name=""/>
        <dsp:cNvSpPr/>
      </dsp:nvSpPr>
      <dsp:spPr>
        <a:xfrm>
          <a:off x="1517351" y="2201429"/>
          <a:ext cx="439667" cy="1049962"/>
        </a:xfrm>
        <a:custGeom>
          <a:avLst/>
          <a:gdLst/>
          <a:ahLst/>
          <a:cxnLst/>
          <a:rect l="0" t="0" r="0" b="0"/>
          <a:pathLst>
            <a:path>
              <a:moveTo>
                <a:pt x="0" y="0"/>
              </a:moveTo>
              <a:lnTo>
                <a:pt x="219833" y="0"/>
              </a:lnTo>
              <a:lnTo>
                <a:pt x="219833" y="1049962"/>
              </a:lnTo>
              <a:lnTo>
                <a:pt x="439667" y="104996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tr-TR" sz="1800" kern="1200">
            <a:latin typeface="Times New Roman" panose="02020603050405020304" pitchFamily="18" charset="0"/>
            <a:cs typeface="Times New Roman" panose="02020603050405020304" pitchFamily="18" charset="0"/>
          </a:endParaRPr>
        </a:p>
      </dsp:txBody>
      <dsp:txXfrm>
        <a:off x="1708727" y="2697953"/>
        <a:ext cx="56915" cy="56915"/>
      </dsp:txXfrm>
    </dsp:sp>
    <dsp:sp modelId="{57C4C488-89D9-4DE0-A414-6DC50B415B47}">
      <dsp:nvSpPr>
        <dsp:cNvPr id="0" name=""/>
        <dsp:cNvSpPr/>
      </dsp:nvSpPr>
      <dsp:spPr>
        <a:xfrm>
          <a:off x="1517351" y="2155709"/>
          <a:ext cx="458453" cy="91440"/>
        </a:xfrm>
        <a:custGeom>
          <a:avLst/>
          <a:gdLst/>
          <a:ahLst/>
          <a:cxnLst/>
          <a:rect l="0" t="0" r="0" b="0"/>
          <a:pathLst>
            <a:path>
              <a:moveTo>
                <a:pt x="0" y="45720"/>
              </a:moveTo>
              <a:lnTo>
                <a:pt x="229226" y="45720"/>
              </a:lnTo>
              <a:lnTo>
                <a:pt x="229226" y="50779"/>
              </a:lnTo>
              <a:lnTo>
                <a:pt x="458453" y="5077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tr-TR" sz="1800" kern="1200">
            <a:latin typeface="Times New Roman" panose="02020603050405020304" pitchFamily="18" charset="0"/>
            <a:cs typeface="Times New Roman" panose="02020603050405020304" pitchFamily="18" charset="0"/>
          </a:endParaRPr>
        </a:p>
      </dsp:txBody>
      <dsp:txXfrm>
        <a:off x="1735115" y="2189967"/>
        <a:ext cx="22924" cy="22924"/>
      </dsp:txXfrm>
    </dsp:sp>
    <dsp:sp modelId="{58A065E4-DDE3-476B-98BC-042B7C5571C9}">
      <dsp:nvSpPr>
        <dsp:cNvPr id="0" name=""/>
        <dsp:cNvSpPr/>
      </dsp:nvSpPr>
      <dsp:spPr>
        <a:xfrm>
          <a:off x="1517351" y="1157395"/>
          <a:ext cx="458453" cy="1044034"/>
        </a:xfrm>
        <a:custGeom>
          <a:avLst/>
          <a:gdLst/>
          <a:ahLst/>
          <a:cxnLst/>
          <a:rect l="0" t="0" r="0" b="0"/>
          <a:pathLst>
            <a:path>
              <a:moveTo>
                <a:pt x="0" y="1044034"/>
              </a:moveTo>
              <a:lnTo>
                <a:pt x="229226" y="1044034"/>
              </a:lnTo>
              <a:lnTo>
                <a:pt x="229226" y="0"/>
              </a:lnTo>
              <a:lnTo>
                <a:pt x="458453"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tr-TR" sz="1800" kern="1200">
            <a:latin typeface="Times New Roman" panose="02020603050405020304" pitchFamily="18" charset="0"/>
            <a:cs typeface="Times New Roman" panose="02020603050405020304" pitchFamily="18" charset="0"/>
          </a:endParaRPr>
        </a:p>
      </dsp:txBody>
      <dsp:txXfrm>
        <a:off x="1718071" y="1650905"/>
        <a:ext cx="57012" cy="57012"/>
      </dsp:txXfrm>
    </dsp:sp>
    <dsp:sp modelId="{CCBA4456-D7B9-4B6A-B81F-A2F2C7B83678}">
      <dsp:nvSpPr>
        <dsp:cNvPr id="0" name=""/>
        <dsp:cNvSpPr/>
      </dsp:nvSpPr>
      <dsp:spPr>
        <a:xfrm rot="16200000">
          <a:off x="-1097235" y="1783974"/>
          <a:ext cx="4394263" cy="834910"/>
        </a:xfrm>
        <a:prstGeom prst="rect">
          <a:avLst/>
        </a:prstGeom>
        <a:solidFill>
          <a:srgbClr val="C00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b="1" kern="1200" dirty="0">
              <a:latin typeface="Times New Roman" panose="02020603050405020304" pitchFamily="18" charset="0"/>
              <a:cs typeface="Times New Roman" panose="02020603050405020304" pitchFamily="18" charset="0"/>
            </a:rPr>
            <a:t>Yasaklama</a:t>
          </a:r>
        </a:p>
      </dsp:txBody>
      <dsp:txXfrm>
        <a:off x="-1097235" y="1783974"/>
        <a:ext cx="4394263" cy="834910"/>
      </dsp:txXfrm>
    </dsp:sp>
    <dsp:sp modelId="{C1C8DA84-A48C-4761-8DA3-3F67D6EB1308}">
      <dsp:nvSpPr>
        <dsp:cNvPr id="0" name=""/>
        <dsp:cNvSpPr/>
      </dsp:nvSpPr>
      <dsp:spPr>
        <a:xfrm>
          <a:off x="1975804" y="718366"/>
          <a:ext cx="4696207" cy="87805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altLang="tr-TR" sz="1800" kern="1200" dirty="0" smtClean="0">
              <a:latin typeface="Times New Roman" panose="02020603050405020304" pitchFamily="18" charset="0"/>
              <a:cs typeface="Times New Roman" panose="02020603050405020304" pitchFamily="18" charset="0"/>
            </a:rPr>
            <a:t>17’nci maddeyi </a:t>
          </a:r>
          <a:r>
            <a:rPr lang="tr-TR" altLang="tr-TR" sz="1800" kern="1200" dirty="0">
              <a:latin typeface="Times New Roman" panose="02020603050405020304" pitchFamily="18" charset="0"/>
              <a:cs typeface="Times New Roman" panose="02020603050405020304" pitchFamily="18" charset="0"/>
            </a:rPr>
            <a:t>ihlal edenler 1 yıldan 2 yıla kadar</a:t>
          </a:r>
          <a:endParaRPr lang="tr-TR" sz="1800" kern="1200" dirty="0">
            <a:latin typeface="Times New Roman" panose="02020603050405020304" pitchFamily="18" charset="0"/>
            <a:cs typeface="Times New Roman" panose="02020603050405020304" pitchFamily="18" charset="0"/>
          </a:endParaRPr>
        </a:p>
      </dsp:txBody>
      <dsp:txXfrm>
        <a:off x="1975804" y="718366"/>
        <a:ext cx="4696207" cy="878058"/>
      </dsp:txXfrm>
    </dsp:sp>
    <dsp:sp modelId="{01E4DC1F-25FA-4079-8B19-BC02F2CBA739}">
      <dsp:nvSpPr>
        <dsp:cNvPr id="0" name=""/>
        <dsp:cNvSpPr/>
      </dsp:nvSpPr>
      <dsp:spPr>
        <a:xfrm>
          <a:off x="1975804" y="1816932"/>
          <a:ext cx="4689498" cy="77911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altLang="tr-TR" sz="1800" kern="1200" dirty="0">
              <a:latin typeface="Times New Roman" panose="02020603050405020304" pitchFamily="18" charset="0"/>
              <a:cs typeface="Times New Roman" panose="02020603050405020304" pitchFamily="18" charset="0"/>
            </a:rPr>
            <a:t>Sözleşme imzalamayanlar 6 aydan 1 yıla kadar yasaklanırlar.</a:t>
          </a:r>
        </a:p>
      </dsp:txBody>
      <dsp:txXfrm>
        <a:off x="1975804" y="1816932"/>
        <a:ext cx="4689498" cy="779113"/>
      </dsp:txXfrm>
    </dsp:sp>
    <dsp:sp modelId="{7C568313-00A6-483A-B380-38E94FDF22AB}">
      <dsp:nvSpPr>
        <dsp:cNvPr id="0" name=""/>
        <dsp:cNvSpPr/>
      </dsp:nvSpPr>
      <dsp:spPr>
        <a:xfrm>
          <a:off x="1957018" y="2805641"/>
          <a:ext cx="4741338" cy="8915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altLang="tr-TR" sz="1800" kern="1200" dirty="0">
              <a:latin typeface="Times New Roman" panose="02020603050405020304" pitchFamily="18" charset="0"/>
              <a:cs typeface="Times New Roman" panose="02020603050405020304" pitchFamily="18" charset="0"/>
            </a:rPr>
            <a:t>Yasaklama kararı ihaleyi yapan bakanlık tarafından 45 gün içinde verilir ve Resmi </a:t>
          </a:r>
          <a:r>
            <a:rPr lang="tr-TR" altLang="tr-TR" sz="1800" kern="1200" dirty="0" err="1">
              <a:latin typeface="Times New Roman" panose="02020603050405020304" pitchFamily="18" charset="0"/>
              <a:cs typeface="Times New Roman" panose="02020603050405020304" pitchFamily="18" charset="0"/>
            </a:rPr>
            <a:t>Gazete’de</a:t>
          </a:r>
          <a:r>
            <a:rPr lang="tr-TR" altLang="tr-TR" sz="1800" kern="1200" dirty="0">
              <a:latin typeface="Times New Roman" panose="02020603050405020304" pitchFamily="18" charset="0"/>
              <a:cs typeface="Times New Roman" panose="02020603050405020304" pitchFamily="18" charset="0"/>
            </a:rPr>
            <a:t> yayımlanır.</a:t>
          </a:r>
        </a:p>
      </dsp:txBody>
      <dsp:txXfrm>
        <a:off x="1957018" y="2805641"/>
        <a:ext cx="4741338" cy="89150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a:defRPr>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a:defRPr>
            </a:lvl1pPr>
          </a:lstStyle>
          <a:p>
            <a:fld id="{28790DF6-2037-5B49-8259-A557EC430D3B}" type="datetimeFigureOut">
              <a:rPr lang="tr-TR" smtClean="0"/>
              <a:pPr/>
              <a:t>28.01.2021</a:t>
            </a:fld>
            <a:endParaRPr lang="tr-TR" dirty="0"/>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a:defRPr>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a:defRPr>
            </a:lvl1pPr>
          </a:lstStyle>
          <a:p>
            <a:fld id="{4166DCED-8D81-7E44-B95C-DB845ED72391}" type="slidenum">
              <a:rPr lang="tr-TR" smtClean="0"/>
              <a:pPr/>
              <a:t>‹#›</a:t>
            </a:fld>
            <a:endParaRPr lang="tr-TR" dirty="0"/>
          </a:p>
        </p:txBody>
      </p:sp>
    </p:spTree>
    <p:extLst>
      <p:ext uri="{BB962C8B-B14F-4D97-AF65-F5344CB8AC3E}">
        <p14:creationId xmlns:p14="http://schemas.microsoft.com/office/powerpoint/2010/main" val="1260103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a:prstGeom prst="rect">
            <a:avLst/>
          </a:prstGeom>
        </p:spPr>
        <p:txBody>
          <a:bodyPr/>
          <a:lstStyle>
            <a:lvl1pPr>
              <a:defRPr>
                <a:latin typeface="Myriad Pro" panose="020B0503030403020204" pitchFamily="34" charset="0"/>
                <a:cs typeface="Calibri" panose="020F0502020204030204" pitchFamily="34" charset="0"/>
              </a:defRPr>
            </a:lvl1pPr>
          </a:lstStyle>
          <a:p>
            <a:r>
              <a:rPr lang="tr-TR" dirty="0"/>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Myriad Pro" panose="020B050303040302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a:t>Asıl alt başlık stilini düzenlemek için tıklatın</a:t>
            </a:r>
          </a:p>
        </p:txBody>
      </p:sp>
    </p:spTree>
    <p:extLst>
      <p:ext uri="{BB962C8B-B14F-4D97-AF65-F5344CB8AC3E}">
        <p14:creationId xmlns:p14="http://schemas.microsoft.com/office/powerpoint/2010/main" val="34074271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7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90999517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0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55815298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3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413521386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402474217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5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395592176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304837947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19190845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33336200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2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67168657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60235950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874431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5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96401572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7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74257316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80410452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0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3328304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51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3643317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5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13840522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57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78931372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88605667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5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36660345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60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32990851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205125694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1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15446200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6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99028954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6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22581859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6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57022803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6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4932902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70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79738409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71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72256036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72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76056965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7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402537870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77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9154427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0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898935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7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24724528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80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53721579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82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48941332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83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95659718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8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48812530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85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36658168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8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41109979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8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6817714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şlık ve İçerik">
    <p:spTree>
      <p:nvGrpSpPr>
        <p:cNvPr id="1" name=""/>
        <p:cNvGrpSpPr/>
        <p:nvPr/>
      </p:nvGrpSpPr>
      <p:grpSpPr>
        <a:xfrm>
          <a:off x="0" y="0"/>
          <a:ext cx="0" cy="0"/>
          <a:chOff x="0" y="0"/>
          <a:chExt cx="0" cy="0"/>
        </a:xfrm>
      </p:grpSpPr>
      <p:sp>
        <p:nvSpPr>
          <p:cNvPr id="4" name="Veri Yer Tutucusu 3">
            <a:extLst>
              <a:ext uri="{FF2B5EF4-FFF2-40B4-BE49-F238E27FC236}">
                <a16:creationId xmlns:a16="http://schemas.microsoft.com/office/drawing/2014/main" id="{BE8CDA48-8E4C-754F-BC38-C3939A1A536D}"/>
              </a:ext>
            </a:extLst>
          </p:cNvPr>
          <p:cNvSpPr>
            <a:spLocks noGrp="1"/>
          </p:cNvSpPr>
          <p:nvPr>
            <p:ph type="dt" sz="half" idx="10"/>
          </p:nvPr>
        </p:nvSpPr>
        <p:spPr/>
        <p:txBody>
          <a:bodyPr/>
          <a:lstStyle>
            <a:lvl1pPr>
              <a:defRPr/>
            </a:lvl1pPr>
          </a:lstStyle>
          <a:p>
            <a:pPr>
              <a:defRPr/>
            </a:pPr>
            <a:endParaRPr lang="tr-TR" dirty="0"/>
          </a:p>
        </p:txBody>
      </p:sp>
      <p:sp>
        <p:nvSpPr>
          <p:cNvPr id="5" name="Altbilgi Yer Tutucusu 4">
            <a:extLst>
              <a:ext uri="{FF2B5EF4-FFF2-40B4-BE49-F238E27FC236}">
                <a16:creationId xmlns:a16="http://schemas.microsoft.com/office/drawing/2014/main" id="{88435E2C-26D4-9D46-AF2F-AF762E750606}"/>
              </a:ext>
            </a:extLst>
          </p:cNvPr>
          <p:cNvSpPr>
            <a:spLocks noGrp="1"/>
          </p:cNvSpPr>
          <p:nvPr>
            <p:ph type="ftr" sz="quarter" idx="11"/>
          </p:nvPr>
        </p:nvSpPr>
        <p:spPr/>
        <p:txBody>
          <a:bodyPr/>
          <a:lstStyle>
            <a:lvl1pPr>
              <a:defRPr/>
            </a:lvl1pPr>
          </a:lstStyle>
          <a:p>
            <a:pPr>
              <a:defRPr/>
            </a:pPr>
            <a:endParaRPr lang="tr-TR" dirty="0"/>
          </a:p>
        </p:txBody>
      </p:sp>
    </p:spTree>
    <p:extLst>
      <p:ext uri="{BB962C8B-B14F-4D97-AF65-F5344CB8AC3E}">
        <p14:creationId xmlns:p14="http://schemas.microsoft.com/office/powerpoint/2010/main" val="411174788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402251386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7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2043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219256836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226069824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6_Başlık ve İçerik">
    <p:spTree>
      <p:nvGrpSpPr>
        <p:cNvPr id="1" name=""/>
        <p:cNvGrpSpPr/>
        <p:nvPr/>
      </p:nvGrpSpPr>
      <p:grpSpPr>
        <a:xfrm>
          <a:off x="0" y="0"/>
          <a:ext cx="0" cy="0"/>
          <a:chOff x="0" y="0"/>
          <a:chExt cx="0" cy="0"/>
        </a:xfrm>
      </p:grpSpPr>
      <p:sp>
        <p:nvSpPr>
          <p:cNvPr id="4" name="Veri Yer Tutucusu 3">
            <a:extLst>
              <a:ext uri="{FF2B5EF4-FFF2-40B4-BE49-F238E27FC236}">
                <a16:creationId xmlns:a16="http://schemas.microsoft.com/office/drawing/2014/main" id="{BE8CDA48-8E4C-754F-BC38-C3939A1A536D}"/>
              </a:ext>
            </a:extLst>
          </p:cNvPr>
          <p:cNvSpPr>
            <a:spLocks noGrp="1"/>
          </p:cNvSpPr>
          <p:nvPr>
            <p:ph type="dt" sz="half" idx="10"/>
          </p:nvPr>
        </p:nvSpPr>
        <p:spPr/>
        <p:txBody>
          <a:bodyPr/>
          <a:lstStyle>
            <a:lvl1pPr>
              <a:defRPr/>
            </a:lvl1pPr>
          </a:lstStyle>
          <a:p>
            <a:pPr>
              <a:defRPr/>
            </a:pPr>
            <a:endParaRPr lang="tr-TR" dirty="0"/>
          </a:p>
        </p:txBody>
      </p:sp>
      <p:sp>
        <p:nvSpPr>
          <p:cNvPr id="5" name="Altbilgi Yer Tutucusu 4">
            <a:extLst>
              <a:ext uri="{FF2B5EF4-FFF2-40B4-BE49-F238E27FC236}">
                <a16:creationId xmlns:a16="http://schemas.microsoft.com/office/drawing/2014/main" id="{88435E2C-26D4-9D46-AF2F-AF762E750606}"/>
              </a:ext>
            </a:extLst>
          </p:cNvPr>
          <p:cNvSpPr>
            <a:spLocks noGrp="1"/>
          </p:cNvSpPr>
          <p:nvPr>
            <p:ph type="ftr" sz="quarter" idx="11"/>
          </p:nvPr>
        </p:nvSpPr>
        <p:spPr/>
        <p:txBody>
          <a:bodyPr/>
          <a:lstStyle>
            <a:lvl1pPr>
              <a:defRPr/>
            </a:lvl1pPr>
          </a:lstStyle>
          <a:p>
            <a:pPr>
              <a:defRPr/>
            </a:pPr>
            <a:endParaRPr lang="tr-TR" dirty="0"/>
          </a:p>
        </p:txBody>
      </p:sp>
    </p:spTree>
    <p:extLst>
      <p:ext uri="{BB962C8B-B14F-4D97-AF65-F5344CB8AC3E}">
        <p14:creationId xmlns:p14="http://schemas.microsoft.com/office/powerpoint/2010/main" val="107551923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Dikdörtgen 7">
            <a:extLst>
              <a:ext uri="{FF2B5EF4-FFF2-40B4-BE49-F238E27FC236}">
                <a16:creationId xmlns:a16="http://schemas.microsoft.com/office/drawing/2014/main" id="{2D9C3014-8CC6-C348-B099-A0FD884C7B36}"/>
              </a:ext>
            </a:extLst>
          </p:cNvPr>
          <p:cNvSpPr/>
          <p:nvPr userDrawn="1"/>
        </p:nvSpPr>
        <p:spPr>
          <a:xfrm>
            <a:off x="0" y="6462395"/>
            <a:ext cx="9144000" cy="205746"/>
          </a:xfrm>
          <a:prstGeom prst="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err="1">
              <a:solidFill>
                <a:schemeClr val="tx1"/>
              </a:solidFill>
              <a:latin typeface="Arial" panose="020B0604020202020204" pitchFamily="34" charset="0"/>
              <a:cs typeface="Arial" panose="020B0604020202020204" pitchFamily="34" charset="0"/>
            </a:endParaRPr>
          </a:p>
        </p:txBody>
      </p:sp>
      <p:sp>
        <p:nvSpPr>
          <p:cNvPr id="9" name="Dikdörtgen 10">
            <a:extLst>
              <a:ext uri="{FF2B5EF4-FFF2-40B4-BE49-F238E27FC236}">
                <a16:creationId xmlns:a16="http://schemas.microsoft.com/office/drawing/2014/main" id="{D9BF654B-49BC-DA47-9088-0AE0F128DDB5}"/>
              </a:ext>
            </a:extLst>
          </p:cNvPr>
          <p:cNvSpPr/>
          <p:nvPr userDrawn="1"/>
        </p:nvSpPr>
        <p:spPr>
          <a:xfrm>
            <a:off x="0" y="404664"/>
            <a:ext cx="9144000" cy="427646"/>
          </a:xfrm>
          <a:prstGeom prst="rect">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Arial" panose="020B0604020202020204" pitchFamily="34" charset="0"/>
              <a:cs typeface="Arial" panose="020B0604020202020204" pitchFamily="34" charset="0"/>
            </a:endParaRPr>
          </a:p>
        </p:txBody>
      </p:sp>
      <p:pic>
        <p:nvPicPr>
          <p:cNvPr id="16" name="Resim 15">
            <a:extLst>
              <a:ext uri="{FF2B5EF4-FFF2-40B4-BE49-F238E27FC236}">
                <a16:creationId xmlns:a16="http://schemas.microsoft.com/office/drawing/2014/main" id="{6B124EE0-65F8-9041-990C-42B85C4ECC7A}"/>
              </a:ext>
            </a:extLst>
          </p:cNvPr>
          <p:cNvPicPr>
            <a:picLocks noChangeAspect="1"/>
          </p:cNvPicPr>
          <p:nvPr userDrawn="1"/>
        </p:nvPicPr>
        <p:blipFill>
          <a:blip r:embed="rId50"/>
          <a:stretch>
            <a:fillRect/>
          </a:stretch>
        </p:blipFill>
        <p:spPr>
          <a:xfrm>
            <a:off x="7965377" y="196037"/>
            <a:ext cx="846889" cy="846889"/>
          </a:xfrm>
          <a:prstGeom prst="rect">
            <a:avLst/>
          </a:prstGeom>
        </p:spPr>
      </p:pic>
      <p:sp>
        <p:nvSpPr>
          <p:cNvPr id="15" name="Unvan 1">
            <a:extLst>
              <a:ext uri="{FF2B5EF4-FFF2-40B4-BE49-F238E27FC236}">
                <a16:creationId xmlns:a16="http://schemas.microsoft.com/office/drawing/2014/main" id="{E4492274-C475-0F49-AFEE-1C7DB37EC480}"/>
              </a:ext>
            </a:extLst>
          </p:cNvPr>
          <p:cNvSpPr txBox="1">
            <a:spLocks/>
          </p:cNvSpPr>
          <p:nvPr userDrawn="1"/>
        </p:nvSpPr>
        <p:spPr>
          <a:xfrm>
            <a:off x="202742" y="424767"/>
            <a:ext cx="8277412" cy="42764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a:lstStyle>
          <a:p>
            <a:pPr algn="l">
              <a:buNone/>
            </a:pPr>
            <a:r>
              <a:rPr lang="tr-TR" altLang="tr-TR" sz="2000" b="1" dirty="0" smtClean="0">
                <a:solidFill>
                  <a:schemeClr val="bg1"/>
                </a:solidFill>
                <a:latin typeface="Arial" panose="020B0604020202020204" pitchFamily="34" charset="0"/>
                <a:cs typeface="Arial" panose="020B0604020202020204" pitchFamily="34" charset="0"/>
              </a:rPr>
              <a:t>4734 SAYILI KAMU İHALE KANUNU VE ÖN MALİ KONTROL</a:t>
            </a:r>
            <a:endParaRPr lang="tr-TR" altLang="tr-TR" sz="2000" b="1" dirty="0">
              <a:solidFill>
                <a:schemeClr val="bg1"/>
              </a:solidFill>
              <a:latin typeface="Arial" panose="020B0604020202020204" pitchFamily="34" charset="0"/>
              <a:cs typeface="Arial" panose="020B0604020202020204" pitchFamily="34" charset="0"/>
            </a:endParaRPr>
          </a:p>
        </p:txBody>
      </p:sp>
      <p:sp>
        <p:nvSpPr>
          <p:cNvPr id="2" name="Metin kutusu 1"/>
          <p:cNvSpPr txBox="1"/>
          <p:nvPr userDrawn="1"/>
        </p:nvSpPr>
        <p:spPr>
          <a:xfrm>
            <a:off x="7950203" y="6426196"/>
            <a:ext cx="846667" cy="276999"/>
          </a:xfrm>
          <a:prstGeom prst="rect">
            <a:avLst/>
          </a:prstGeom>
          <a:noFill/>
        </p:spPr>
        <p:txBody>
          <a:bodyPr wrap="square" rtlCol="0">
            <a:spAutoFit/>
          </a:bodyPr>
          <a:lstStyle/>
          <a:p>
            <a:fld id="{BDC31887-9BB1-4EDB-989C-4FB38C7E7DFD}" type="slidenum">
              <a:rPr lang="tr-TR" sz="1200" smtClean="0">
                <a:solidFill>
                  <a:schemeClr val="bg1"/>
                </a:solidFill>
              </a:rPr>
              <a:t>‹#›</a:t>
            </a:fld>
            <a:r>
              <a:rPr lang="tr-TR" sz="1200" dirty="0" smtClean="0">
                <a:solidFill>
                  <a:schemeClr val="bg1"/>
                </a:solidFill>
              </a:rPr>
              <a:t>/47</a:t>
            </a:r>
            <a:endParaRPr lang="tr-TR" sz="1200" dirty="0">
              <a:solidFill>
                <a:schemeClr val="bg1"/>
              </a:solidFill>
            </a:endParaRPr>
          </a:p>
        </p:txBody>
      </p:sp>
    </p:spTree>
    <p:extLst>
      <p:ext uri="{BB962C8B-B14F-4D97-AF65-F5344CB8AC3E}">
        <p14:creationId xmlns:p14="http://schemas.microsoft.com/office/powerpoint/2010/main" val="2205722722"/>
      </p:ext>
    </p:extLst>
  </p:cSld>
  <p:clrMap bg1="lt1" tx1="dk1" bg2="lt2" tx2="dk2" accent1="accent1" accent2="accent2" accent3="accent3" accent4="accent4" accent5="accent5" accent6="accent6" hlink="hlink" folHlink="folHlink"/>
  <p:sldLayoutIdLst>
    <p:sldLayoutId id="2147483663" r:id="rId1"/>
    <p:sldLayoutId id="2147483666" r:id="rId2"/>
    <p:sldLayoutId id="2147483669" r:id="rId3"/>
    <p:sldLayoutId id="2147483673" r:id="rId4"/>
    <p:sldLayoutId id="2147483677" r:id="rId5"/>
    <p:sldLayoutId id="2147483680" r:id="rId6"/>
    <p:sldLayoutId id="2147483681" r:id="rId7"/>
    <p:sldLayoutId id="2147483682" r:id="rId8"/>
    <p:sldLayoutId id="2147483689" r:id="rId9"/>
    <p:sldLayoutId id="2147483690" r:id="rId10"/>
    <p:sldLayoutId id="2147483693" r:id="rId11"/>
    <p:sldLayoutId id="2147483696" r:id="rId12"/>
    <p:sldLayoutId id="2147483697" r:id="rId13"/>
    <p:sldLayoutId id="2147483698" r:id="rId14"/>
    <p:sldLayoutId id="2147483699" r:id="rId15"/>
    <p:sldLayoutId id="2147483701" r:id="rId16"/>
    <p:sldLayoutId id="2147483702" r:id="rId17"/>
    <p:sldLayoutId id="2147483705" r:id="rId18"/>
    <p:sldLayoutId id="2147483707" r:id="rId19"/>
    <p:sldLayoutId id="2147483708" r:id="rId20"/>
    <p:sldLayoutId id="2147483710" r:id="rId21"/>
    <p:sldLayoutId id="2147483712" r:id="rId22"/>
    <p:sldLayoutId id="2147483713" r:id="rId23"/>
    <p:sldLayoutId id="2147483714" r:id="rId24"/>
    <p:sldLayoutId id="2147483719" r:id="rId25"/>
    <p:sldLayoutId id="2147483720" r:id="rId26"/>
    <p:sldLayoutId id="2147483721" r:id="rId27"/>
    <p:sldLayoutId id="2147483722" r:id="rId28"/>
    <p:sldLayoutId id="2147483723" r:id="rId29"/>
    <p:sldLayoutId id="2147483724" r:id="rId30"/>
    <p:sldLayoutId id="2147483727" r:id="rId31"/>
    <p:sldLayoutId id="2147483729" r:id="rId32"/>
    <p:sldLayoutId id="2147483731" r:id="rId33"/>
    <p:sldLayoutId id="2147483732" r:id="rId34"/>
    <p:sldLayoutId id="2147483733" r:id="rId35"/>
    <p:sldLayoutId id="2147483734" r:id="rId36"/>
    <p:sldLayoutId id="2147483735" r:id="rId37"/>
    <p:sldLayoutId id="2147483737" r:id="rId38"/>
    <p:sldLayoutId id="2147483740" r:id="rId39"/>
    <p:sldLayoutId id="2147483741" r:id="rId40"/>
    <p:sldLayoutId id="2147483743" r:id="rId41"/>
    <p:sldLayoutId id="2147483745" r:id="rId42"/>
    <p:sldLayoutId id="2147483746" r:id="rId43"/>
    <p:sldLayoutId id="2147483747" r:id="rId44"/>
    <p:sldLayoutId id="2147483748" r:id="rId45"/>
    <p:sldLayoutId id="2147483749" r:id="rId46"/>
    <p:sldLayoutId id="2147483751" r:id="rId47"/>
    <p:sldLayoutId id="2147483752" r:id="rId48"/>
  </p:sldLayoutIdLst>
  <p:hf hdr="0" ftr="0" dt="0"/>
  <p:txStyles>
    <p:title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60A8A587-E2FE-CC4C-A2E1-789A183BF66B}"/>
              </a:ext>
            </a:extLst>
          </p:cNvPr>
          <p:cNvPicPr>
            <a:picLocks noChangeAspect="1"/>
          </p:cNvPicPr>
          <p:nvPr/>
        </p:nvPicPr>
        <p:blipFill>
          <a:blip r:embed="rId2"/>
          <a:stretch>
            <a:fillRect/>
          </a:stretch>
        </p:blipFill>
        <p:spPr>
          <a:xfrm>
            <a:off x="10391" y="8238"/>
            <a:ext cx="9144000" cy="6928776"/>
          </a:xfrm>
          <a:prstGeom prst="rect">
            <a:avLst/>
          </a:prstGeom>
        </p:spPr>
      </p:pic>
      <p:sp>
        <p:nvSpPr>
          <p:cNvPr id="6" name="Alt Başlık 2">
            <a:extLst>
              <a:ext uri="{FF2B5EF4-FFF2-40B4-BE49-F238E27FC236}">
                <a16:creationId xmlns:a16="http://schemas.microsoft.com/office/drawing/2014/main" id="{4B47418F-2317-974E-9869-E21C8FECB8DB}"/>
              </a:ext>
            </a:extLst>
          </p:cNvPr>
          <p:cNvSpPr txBox="1">
            <a:spLocks/>
          </p:cNvSpPr>
          <p:nvPr/>
        </p:nvSpPr>
        <p:spPr>
          <a:xfrm>
            <a:off x="4149990" y="3778388"/>
            <a:ext cx="4463716" cy="867754"/>
          </a:xfrm>
          <a:prstGeom prst="rect">
            <a:avLst/>
          </a:prstGeom>
          <a:effectLst>
            <a:outerShdw blurRad="50800" dist="38100" dir="2700000" algn="tl" rotWithShape="0">
              <a:prstClr val="black">
                <a:alpha val="40000"/>
              </a:prstClr>
            </a:outerShd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tr-TR" altLang="tr-TR" sz="2400" b="1" dirty="0">
                <a:solidFill>
                  <a:schemeClr val="bg1"/>
                </a:solidFill>
                <a:latin typeface="Times New Roman" panose="02020603050405020304" pitchFamily="18" charset="0"/>
                <a:cs typeface="Times New Roman" panose="02020603050405020304" pitchFamily="18" charset="0"/>
              </a:rPr>
              <a:t>4734 SAYILI KAMU İHALE KANUNU </a:t>
            </a: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2645" y="739346"/>
            <a:ext cx="4221061" cy="2689654"/>
          </a:xfrm>
          <a:prstGeom prst="rect">
            <a:avLst/>
          </a:prstGeom>
        </p:spPr>
      </p:pic>
    </p:spTree>
    <p:extLst>
      <p:ext uri="{BB962C8B-B14F-4D97-AF65-F5344CB8AC3E}">
        <p14:creationId xmlns:p14="http://schemas.microsoft.com/office/powerpoint/2010/main" val="160696118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C3C3005-2A82-B647-B7E9-D46C55CB8B4C}"/>
              </a:ext>
            </a:extLst>
          </p:cNvPr>
          <p:cNvSpPr>
            <a:spLocks noGrp="1" noChangeArrowheads="1"/>
          </p:cNvSpPr>
          <p:nvPr>
            <p:ph type="title" idx="4294967295"/>
          </p:nvPr>
        </p:nvSpPr>
        <p:spPr>
          <a:xfrm>
            <a:off x="874526" y="1272566"/>
            <a:ext cx="8277412" cy="427647"/>
          </a:xfrm>
          <a:prstGeom prst="rect">
            <a:avLst/>
          </a:prstGeom>
        </p:spPr>
        <p:txBody>
          <a:bodyPr>
            <a:normAutofit/>
          </a:bodyPr>
          <a:lstStyle/>
          <a:p>
            <a:pPr algn="l" eaLnBrk="1" hangingPunct="1">
              <a:defRPr/>
            </a:pPr>
            <a:r>
              <a:rPr lang="tr-TR" altLang="tr-TR" sz="1800" b="1" dirty="0">
                <a:solidFill>
                  <a:srgbClr val="C00300"/>
                </a:solidFill>
                <a:latin typeface="Times New Roman" panose="02020603050405020304" pitchFamily="18" charset="0"/>
                <a:cs typeface="Times New Roman" panose="02020603050405020304" pitchFamily="18" charset="0"/>
              </a:rPr>
              <a:t>İdarelerce Uyulması Gereken Kurallar</a:t>
            </a:r>
          </a:p>
        </p:txBody>
      </p:sp>
      <p:sp>
        <p:nvSpPr>
          <p:cNvPr id="60419" name="Rectangle 3">
            <a:extLst>
              <a:ext uri="{FF2B5EF4-FFF2-40B4-BE49-F238E27FC236}">
                <a16:creationId xmlns:a16="http://schemas.microsoft.com/office/drawing/2014/main" id="{F2861EC5-75A9-FC49-BD95-C868E96CB897}"/>
              </a:ext>
            </a:extLst>
          </p:cNvPr>
          <p:cNvSpPr>
            <a:spLocks noGrp="1" noChangeArrowheads="1"/>
          </p:cNvSpPr>
          <p:nvPr>
            <p:ph sz="quarter" idx="4294967295"/>
          </p:nvPr>
        </p:nvSpPr>
        <p:spPr>
          <a:xfrm>
            <a:off x="874526" y="1854200"/>
            <a:ext cx="7167413" cy="3975100"/>
          </a:xfrm>
          <a:prstGeom prst="rect">
            <a:avLst/>
          </a:prstGeom>
        </p:spPr>
        <p:txBody>
          <a:bodyPr/>
          <a:lstStyle/>
          <a:p>
            <a:pPr algn="just" eaLnBrk="1" hangingPunct="1">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Aralarında kabul edilebilir, doğal bir bağlantı olmadığı sürece mal alımı, hizmet alımı ve yapım işleri bir arada ihale edilemez.	</a:t>
            </a:r>
          </a:p>
          <a:p>
            <a:pPr marL="617538" lvl="1" indent="-342900" algn="just" eaLnBrk="1" hangingPunct="1">
              <a:lnSpc>
                <a:spcPct val="100000"/>
              </a:lnSpc>
              <a:buClr>
                <a:srgbClr val="C00000"/>
              </a:buClr>
              <a:defRPr/>
            </a:pPr>
            <a:r>
              <a:rPr lang="tr-TR" altLang="tr-TR" sz="2200" i="1" dirty="0">
                <a:latin typeface="Times New Roman" panose="02020603050405020304" pitchFamily="18" charset="0"/>
                <a:cs typeface="Times New Roman" panose="02020603050405020304" pitchFamily="18" charset="0"/>
              </a:rPr>
              <a:t>(Yapım işlerinde bir proje içinde gerçekleştirilecek işler veya mal alımları ile hizmet alımlarında ise bir bütünü oluşturan mal ve hizmet alımları “doğal bağlantının” bulunduğu </a:t>
            </a:r>
            <a:r>
              <a:rPr lang="tr-TR" altLang="tr-TR" sz="2200" i="1" dirty="0" smtClean="0">
                <a:latin typeface="Times New Roman" panose="02020603050405020304" pitchFamily="18" charset="0"/>
                <a:cs typeface="Times New Roman" panose="02020603050405020304" pitchFamily="18" charset="0"/>
              </a:rPr>
              <a:t>durumlardır.)</a:t>
            </a:r>
            <a:endParaRPr lang="tr-TR" altLang="tr-TR" sz="2200" i="1" dirty="0">
              <a:latin typeface="Times New Roman" panose="02020603050405020304" pitchFamily="18" charset="0"/>
              <a:cs typeface="Times New Roman" panose="02020603050405020304" pitchFamily="18" charset="0"/>
            </a:endParaRPr>
          </a:p>
          <a:p>
            <a:pPr algn="just" eaLnBrk="1" hangingPunct="1">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Eşik değerlerin altında kalmak amacıyla mal alımları, hizmet alımları ve yapım işleri kısımlara </a:t>
            </a:r>
            <a:r>
              <a:rPr lang="tr-TR" altLang="tr-TR" sz="2200" dirty="0" smtClean="0">
                <a:latin typeface="Times New Roman" panose="02020603050405020304" pitchFamily="18" charset="0"/>
                <a:cs typeface="Times New Roman" panose="02020603050405020304" pitchFamily="18" charset="0"/>
              </a:rPr>
              <a:t>bölünemez</a:t>
            </a:r>
            <a:r>
              <a:rPr lang="en-US" altLang="tr-TR" sz="2200" dirty="0" smtClean="0">
                <a:latin typeface="Times New Roman" panose="02020603050405020304" pitchFamily="18" charset="0"/>
                <a:cs typeface="Times New Roman" panose="02020603050405020304" pitchFamily="18" charset="0"/>
              </a:rPr>
              <a:t> </a:t>
            </a:r>
            <a:r>
              <a:rPr lang="tr-TR" altLang="tr-TR" sz="2200" i="1" dirty="0">
                <a:latin typeface="Times New Roman" panose="02020603050405020304" pitchFamily="18" charset="0"/>
                <a:cs typeface="Times New Roman" panose="02020603050405020304" pitchFamily="18" charset="0"/>
              </a:rPr>
              <a:t>(</a:t>
            </a:r>
            <a:r>
              <a:rPr lang="en-US" altLang="tr-TR" sz="2200" i="1" dirty="0" err="1">
                <a:latin typeface="Times New Roman" panose="02020603050405020304" pitchFamily="18" charset="0"/>
                <a:cs typeface="Times New Roman" panose="02020603050405020304" pitchFamily="18" charset="0"/>
              </a:rPr>
              <a:t>Ekonomik</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ve</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teknik</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anlamda</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bütünlük</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arzeden</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alımlar</a:t>
            </a:r>
            <a:r>
              <a:rPr lang="en-US" altLang="tr-TR" sz="2200" i="1" dirty="0">
                <a:latin typeface="Times New Roman" panose="02020603050405020304" pitchFamily="18" charset="0"/>
                <a:cs typeface="Times New Roman" panose="02020603050405020304" pitchFamily="18" charset="0"/>
              </a:rPr>
              <a:t> </a:t>
            </a:r>
            <a:r>
              <a:rPr lang="en-US" altLang="tr-TR" sz="2200" i="1" dirty="0" err="1">
                <a:latin typeface="Times New Roman" panose="02020603050405020304" pitchFamily="18" charset="0"/>
                <a:cs typeface="Times New Roman" panose="02020603050405020304" pitchFamily="18" charset="0"/>
              </a:rPr>
              <a:t>bölünemez</a:t>
            </a:r>
            <a:r>
              <a:rPr lang="tr-TR" altLang="tr-TR" sz="2200" i="1" dirty="0" smtClean="0">
                <a:latin typeface="Times New Roman" panose="02020603050405020304" pitchFamily="18" charset="0"/>
                <a:cs typeface="Times New Roman" panose="02020603050405020304" pitchFamily="18" charset="0"/>
              </a:rPr>
              <a:t>).</a:t>
            </a:r>
            <a:endParaRPr lang="tr-TR" altLang="tr-TR" sz="2200" i="1" dirty="0">
              <a:latin typeface="Times New Roman" panose="02020603050405020304" pitchFamily="18" charset="0"/>
              <a:cs typeface="Times New Roman" panose="02020603050405020304" pitchFamily="18" charset="0"/>
            </a:endParaRPr>
          </a:p>
          <a:p>
            <a:pPr algn="just" eaLnBrk="1" hangingPunct="1">
              <a:lnSpc>
                <a:spcPct val="150000"/>
              </a:lnSpc>
              <a:buClr>
                <a:srgbClr val="C00000"/>
              </a:buClr>
              <a:buFont typeface="Wingdings" panose="05000000000000000000" pitchFamily="2" charset="2"/>
              <a:buChar char="ü"/>
              <a:defRPr/>
            </a:pPr>
            <a:endParaRPr lang="tr-TR" alt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40095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3142CE2-6EFF-D04B-AE8A-7B99F5137F87}"/>
              </a:ext>
            </a:extLst>
          </p:cNvPr>
          <p:cNvSpPr txBox="1">
            <a:spLocks noChangeArrowheads="1"/>
          </p:cNvSpPr>
          <p:nvPr/>
        </p:nvSpPr>
        <p:spPr>
          <a:xfrm>
            <a:off x="834691" y="1857374"/>
            <a:ext cx="5838919" cy="264872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altLang="tr-TR" sz="2200" dirty="0">
                <a:latin typeface="Times New Roman" panose="02020603050405020304" pitchFamily="18" charset="0"/>
                <a:cs typeface="Times New Roman" panose="02020603050405020304" pitchFamily="18" charset="0"/>
              </a:rPr>
              <a:t>Ödeneği olmadan ihaleye çıkılamaz. Yatırım işlerinde proje maliyetinin % 10’u oranında başlangıç yılı ödeneği ayrılır ve daha sonraki yıllar için planlanmış ödenek dilimleri azaltılamaz.</a:t>
            </a:r>
          </a:p>
          <a:p>
            <a:pPr marL="0" indent="0" algn="just">
              <a:lnSpc>
                <a:spcPct val="150000"/>
              </a:lnSpc>
              <a:buNone/>
            </a:pPr>
            <a:endParaRPr lang="tr-TR" altLang="tr-TR" sz="2200" dirty="0">
              <a:latin typeface="Times New Roman" panose="02020603050405020304" pitchFamily="18" charset="0"/>
              <a:cs typeface="Times New Roman" panose="02020603050405020304" pitchFamily="18" charset="0"/>
            </a:endParaRPr>
          </a:p>
          <a:p>
            <a:pPr marL="0" indent="0">
              <a:lnSpc>
                <a:spcPct val="150000"/>
              </a:lnSpc>
              <a:buNone/>
            </a:pPr>
            <a:endParaRPr lang="tr-TR" altLang="tr-TR" sz="2200" dirty="0">
              <a:latin typeface="Times New Roman" panose="02020603050405020304" pitchFamily="18" charset="0"/>
              <a:cs typeface="Times New Roman" panose="02020603050405020304" pitchFamily="18" charset="0"/>
            </a:endParaRPr>
          </a:p>
          <a:p>
            <a:pPr marL="0" indent="0">
              <a:lnSpc>
                <a:spcPct val="150000"/>
              </a:lnSpc>
              <a:buNone/>
            </a:pPr>
            <a:endParaRPr lang="tr-TR" altLang="tr-TR" sz="2200" dirty="0">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76BC9EEB-902A-AC48-91A2-EFD64A201EA9}"/>
              </a:ext>
            </a:extLst>
          </p:cNvPr>
          <p:cNvSpPr/>
          <p:nvPr/>
        </p:nvSpPr>
        <p:spPr>
          <a:xfrm>
            <a:off x="6906805" y="2060575"/>
            <a:ext cx="1591009" cy="1452562"/>
          </a:xfrm>
          <a:prstGeom prst="ellipse">
            <a:avLst/>
          </a:prstGeom>
          <a:solidFill>
            <a:schemeClr val="bg1"/>
          </a:solidFill>
          <a:ln w="349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3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%10</a:t>
            </a:r>
          </a:p>
        </p:txBody>
      </p:sp>
      <p:sp>
        <p:nvSpPr>
          <p:cNvPr id="7" name="Oval 6">
            <a:extLst>
              <a:ext uri="{FF2B5EF4-FFF2-40B4-BE49-F238E27FC236}">
                <a16:creationId xmlns:a16="http://schemas.microsoft.com/office/drawing/2014/main" id="{69444FB2-B393-074E-8E76-EB1039593A52}"/>
              </a:ext>
            </a:extLst>
          </p:cNvPr>
          <p:cNvSpPr/>
          <p:nvPr/>
        </p:nvSpPr>
        <p:spPr>
          <a:xfrm>
            <a:off x="874526" y="4746487"/>
            <a:ext cx="1655763" cy="1452562"/>
          </a:xfrm>
          <a:prstGeom prst="ellipse">
            <a:avLst/>
          </a:prstGeom>
          <a:solidFill>
            <a:schemeClr val="bg1"/>
          </a:solidFill>
          <a:ln w="349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3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9</a:t>
            </a:r>
          </a:p>
        </p:txBody>
      </p:sp>
      <p:sp>
        <p:nvSpPr>
          <p:cNvPr id="8" name="Dikdörtgen 1">
            <a:extLst>
              <a:ext uri="{FF2B5EF4-FFF2-40B4-BE49-F238E27FC236}">
                <a16:creationId xmlns:a16="http://schemas.microsoft.com/office/drawing/2014/main" id="{EA6E39ED-93CF-D548-A61A-A966A2B48D09}"/>
              </a:ext>
            </a:extLst>
          </p:cNvPr>
          <p:cNvSpPr>
            <a:spLocks noChangeArrowheads="1"/>
          </p:cNvSpPr>
          <p:nvPr/>
        </p:nvSpPr>
        <p:spPr bwMode="auto">
          <a:xfrm>
            <a:off x="2965270" y="4644008"/>
            <a:ext cx="5543550" cy="155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defRPr>
            </a:lvl2pPr>
            <a:lvl3pPr marL="1143000" indent="-228600">
              <a:spcBef>
                <a:spcPct val="20000"/>
              </a:spcBef>
              <a:buClr>
                <a:srgbClr val="C32D2E"/>
              </a:buClr>
              <a:buSzPct val="75000"/>
              <a:buFont typeface="Wingdings 2" pitchFamily="2" charset="2"/>
              <a:buChar char=""/>
              <a:defRPr sz="2000">
                <a:solidFill>
                  <a:schemeClr val="tx1"/>
                </a:solidFill>
                <a:latin typeface="Georgia" panose="02040502050405020303" pitchFamily="18" charset="0"/>
              </a:defRPr>
            </a:lvl3pPr>
            <a:lvl4pPr marL="1600200" indent="-228600">
              <a:spcBef>
                <a:spcPct val="20000"/>
              </a:spcBef>
              <a:buClr>
                <a:srgbClr val="84AA33"/>
              </a:buClr>
              <a:buSzPct val="70000"/>
              <a:buFont typeface="Wingdings" pitchFamily="2" charset="2"/>
              <a:buChar char=""/>
              <a:defRPr sz="2000">
                <a:solidFill>
                  <a:schemeClr val="tx2"/>
                </a:solidFill>
                <a:latin typeface="Georgia" panose="02040502050405020303" pitchFamily="18" charset="0"/>
              </a:defRPr>
            </a:lvl4pPr>
            <a:lvl5pPr marL="2057400" indent="-228600">
              <a:spcBef>
                <a:spcPct val="20000"/>
              </a:spcBef>
              <a:buClr>
                <a:srgbClr val="964305"/>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9pPr>
          </a:lstStyle>
          <a:p>
            <a:pPr marL="0" indent="0" algn="just" eaLnBrk="1" hangingPunct="1">
              <a:lnSpc>
                <a:spcPct val="150000"/>
              </a:lnSpc>
              <a:buClr>
                <a:srgbClr val="3891A7"/>
              </a:buClr>
              <a:buNone/>
            </a:pPr>
            <a:r>
              <a:rPr lang="tr-TR" altLang="tr-TR" sz="2200" dirty="0">
                <a:solidFill>
                  <a:srgbClr val="000000"/>
                </a:solidFill>
                <a:latin typeface="Times New Roman" panose="02020603050405020304" pitchFamily="18" charset="0"/>
                <a:cs typeface="Times New Roman" panose="02020603050405020304" pitchFamily="18" charset="0"/>
              </a:rPr>
              <a:t>İhaleler zamanında yapılır, birden fazla yılı kapsayan ve yatırım niteliğinde olan işlerde ihale yılın ilk dokuz ayında sonuçlandırılır.</a:t>
            </a:r>
          </a:p>
        </p:txBody>
      </p:sp>
      <p:sp>
        <p:nvSpPr>
          <p:cNvPr id="9" name="Rectangle 2">
            <a:extLst>
              <a:ext uri="{FF2B5EF4-FFF2-40B4-BE49-F238E27FC236}">
                <a16:creationId xmlns:a16="http://schemas.microsoft.com/office/drawing/2014/main" id="{4C3C3005-2A82-B647-B7E9-D46C55CB8B4C}"/>
              </a:ext>
            </a:extLst>
          </p:cNvPr>
          <p:cNvSpPr>
            <a:spLocks noGrp="1" noChangeArrowheads="1"/>
          </p:cNvSpPr>
          <p:nvPr>
            <p:ph type="title" idx="4294967295"/>
          </p:nvPr>
        </p:nvSpPr>
        <p:spPr>
          <a:xfrm>
            <a:off x="874526" y="1272566"/>
            <a:ext cx="8277412" cy="427647"/>
          </a:xfrm>
          <a:prstGeom prst="rect">
            <a:avLst/>
          </a:prstGeom>
        </p:spPr>
        <p:txBody>
          <a:bodyPr>
            <a:normAutofit/>
          </a:bodyPr>
          <a:lstStyle/>
          <a:p>
            <a:pPr algn="l" eaLnBrk="1" hangingPunct="1">
              <a:defRPr/>
            </a:pPr>
            <a:r>
              <a:rPr lang="tr-TR" altLang="tr-TR" sz="1800" b="1" dirty="0">
                <a:solidFill>
                  <a:srgbClr val="C00300"/>
                </a:solidFill>
                <a:latin typeface="Times New Roman" panose="02020603050405020304" pitchFamily="18" charset="0"/>
                <a:cs typeface="Times New Roman" panose="02020603050405020304" pitchFamily="18" charset="0"/>
              </a:rPr>
              <a:t>İdarelerce Uyulması Gereken Kurallar</a:t>
            </a:r>
          </a:p>
        </p:txBody>
      </p:sp>
    </p:spTree>
    <p:extLst>
      <p:ext uri="{BB962C8B-B14F-4D97-AF65-F5344CB8AC3E}">
        <p14:creationId xmlns:p14="http://schemas.microsoft.com/office/powerpoint/2010/main" val="32925011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p:txBody>
          <a:bodyPr>
            <a:normAutofit/>
          </a:bodyPr>
          <a:lstStyle/>
          <a:p>
            <a:pPr lvl="0">
              <a:spcBef>
                <a:spcPct val="20000"/>
              </a:spcBef>
            </a:pPr>
            <a:r>
              <a:rPr lang="tr-TR" altLang="tr-TR" sz="1800" dirty="0">
                <a:solidFill>
                  <a:srgbClr val="C00300"/>
                </a:solidFill>
                <a:latin typeface="Times New Roman" panose="02020603050405020304" pitchFamily="18" charset="0"/>
                <a:cs typeface="Times New Roman" panose="02020603050405020304" pitchFamily="18" charset="0"/>
              </a:rPr>
              <a:t>İhtiyacın Karşılanma Yolları</a:t>
            </a:r>
            <a:endParaRPr lang="tr-TR" sz="1800" dirty="0">
              <a:solidFill>
                <a:srgbClr val="C00300"/>
              </a:solidFill>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866588" y="1842936"/>
            <a:ext cx="8280400" cy="29311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50000"/>
              </a:lnSpc>
              <a:buClr>
                <a:schemeClr val="tx1"/>
              </a:buClr>
              <a:buFont typeface="+mj-lt"/>
              <a:buAutoNum type="arabicPeriod"/>
              <a:defRPr/>
            </a:pPr>
            <a:r>
              <a:rPr lang="tr-TR" altLang="tr-TR" sz="1800" b="1" dirty="0">
                <a:latin typeface="Times New Roman" panose="02020603050405020304" pitchFamily="18" charset="0"/>
                <a:cs typeface="Times New Roman" panose="02020603050405020304" pitchFamily="18" charset="0"/>
              </a:rPr>
              <a:t>İhale </a:t>
            </a:r>
          </a:p>
          <a:p>
            <a:pPr lvl="1">
              <a:lnSpc>
                <a:spcPct val="150000"/>
              </a:lnSpc>
              <a:buClr>
                <a:srgbClr val="C00000"/>
              </a:buClr>
              <a:buFont typeface="Wingdings" panose="05000000000000000000" pitchFamily="2" charset="2"/>
              <a:buChar char="ü"/>
              <a:defRPr/>
            </a:pPr>
            <a:r>
              <a:rPr lang="tr-TR" altLang="tr-TR" sz="1800" dirty="0">
                <a:latin typeface="Times New Roman" panose="02020603050405020304" pitchFamily="18" charset="0"/>
                <a:cs typeface="Times New Roman" panose="02020603050405020304" pitchFamily="18" charset="0"/>
              </a:rPr>
              <a:t>Açık İhale</a:t>
            </a:r>
          </a:p>
          <a:p>
            <a:pPr lvl="1">
              <a:lnSpc>
                <a:spcPct val="150000"/>
              </a:lnSpc>
              <a:buClr>
                <a:srgbClr val="C00000"/>
              </a:buClr>
              <a:buFont typeface="Wingdings" panose="05000000000000000000" pitchFamily="2" charset="2"/>
              <a:buChar char="ü"/>
              <a:defRPr/>
            </a:pPr>
            <a:r>
              <a:rPr lang="tr-TR" altLang="tr-TR" sz="1800" dirty="0">
                <a:latin typeface="Times New Roman" panose="02020603050405020304" pitchFamily="18" charset="0"/>
                <a:cs typeface="Times New Roman" panose="02020603050405020304" pitchFamily="18" charset="0"/>
              </a:rPr>
              <a:t>Belli İstekliler arasında ihale</a:t>
            </a:r>
          </a:p>
          <a:p>
            <a:pPr lvl="1">
              <a:lnSpc>
                <a:spcPct val="150000"/>
              </a:lnSpc>
              <a:buClr>
                <a:srgbClr val="C00000"/>
              </a:buClr>
              <a:buFont typeface="Wingdings" panose="05000000000000000000" pitchFamily="2" charset="2"/>
              <a:buChar char="ü"/>
              <a:defRPr/>
            </a:pPr>
            <a:r>
              <a:rPr lang="tr-TR" altLang="tr-TR" sz="1800" dirty="0">
                <a:latin typeface="Times New Roman" panose="02020603050405020304" pitchFamily="18" charset="0"/>
                <a:cs typeface="Times New Roman" panose="02020603050405020304" pitchFamily="18" charset="0"/>
              </a:rPr>
              <a:t>Pazarlık</a:t>
            </a:r>
          </a:p>
          <a:p>
            <a:pPr marL="457200" indent="-457200">
              <a:lnSpc>
                <a:spcPct val="150000"/>
              </a:lnSpc>
              <a:buClr>
                <a:schemeClr val="tx1"/>
              </a:buClr>
              <a:buFont typeface="+mj-lt"/>
              <a:buAutoNum type="arabicPeriod"/>
              <a:defRPr/>
            </a:pPr>
            <a:r>
              <a:rPr lang="tr-TR" altLang="tr-TR" sz="1800" b="1" dirty="0">
                <a:latin typeface="Times New Roman" panose="02020603050405020304" pitchFamily="18" charset="0"/>
                <a:cs typeface="Times New Roman" panose="02020603050405020304" pitchFamily="18" charset="0"/>
              </a:rPr>
              <a:t>Doğrudan temin</a:t>
            </a:r>
          </a:p>
          <a:p>
            <a:pPr marL="457200" indent="-457200">
              <a:lnSpc>
                <a:spcPct val="150000"/>
              </a:lnSpc>
              <a:buClr>
                <a:schemeClr val="tx1"/>
              </a:buClr>
              <a:buFont typeface="+mj-lt"/>
              <a:buAutoNum type="arabicPeriod"/>
              <a:defRPr/>
            </a:pPr>
            <a:r>
              <a:rPr lang="tr-TR" altLang="tr-TR" sz="1800" b="1" dirty="0">
                <a:latin typeface="Times New Roman" panose="02020603050405020304" pitchFamily="18" charset="0"/>
                <a:cs typeface="Times New Roman" panose="02020603050405020304" pitchFamily="18" charset="0"/>
              </a:rPr>
              <a:t>İstisna kapsamında alım</a:t>
            </a:r>
          </a:p>
        </p:txBody>
      </p:sp>
      <p:sp>
        <p:nvSpPr>
          <p:cNvPr id="6" name="Rectangle 3">
            <a:extLst>
              <a:ext uri="{FF2B5EF4-FFF2-40B4-BE49-F238E27FC236}">
                <a16:creationId xmlns:a16="http://schemas.microsoft.com/office/drawing/2014/main" id="{87149152-9026-AD44-BB57-6A5F139BE88B}"/>
              </a:ext>
            </a:extLst>
          </p:cNvPr>
          <p:cNvSpPr txBox="1">
            <a:spLocks noChangeArrowheads="1"/>
          </p:cNvSpPr>
          <p:nvPr/>
        </p:nvSpPr>
        <p:spPr>
          <a:xfrm>
            <a:off x="863600" y="1842936"/>
            <a:ext cx="8280400" cy="29311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50000"/>
              </a:lnSpc>
              <a:buClr>
                <a:schemeClr val="tx1"/>
              </a:buClr>
              <a:buFont typeface="+mj-lt"/>
              <a:buAutoNum type="arabicPeriod"/>
              <a:defRPr/>
            </a:pPr>
            <a:r>
              <a:rPr lang="tr-TR" altLang="tr-TR" sz="1800" b="1" dirty="0">
                <a:latin typeface="Times New Roman" panose="02020603050405020304" pitchFamily="18" charset="0"/>
                <a:cs typeface="Times New Roman" panose="02020603050405020304" pitchFamily="18" charset="0"/>
              </a:rPr>
              <a:t>İhale </a:t>
            </a:r>
          </a:p>
          <a:p>
            <a:pPr lvl="1">
              <a:lnSpc>
                <a:spcPct val="150000"/>
              </a:lnSpc>
              <a:buClr>
                <a:srgbClr val="C00000"/>
              </a:buClr>
              <a:buFont typeface="Wingdings" panose="05000000000000000000" pitchFamily="2" charset="2"/>
              <a:buChar char="ü"/>
              <a:defRPr/>
            </a:pPr>
            <a:r>
              <a:rPr lang="tr-TR" altLang="tr-TR" sz="1800" dirty="0">
                <a:latin typeface="Times New Roman" panose="02020603050405020304" pitchFamily="18" charset="0"/>
                <a:cs typeface="Times New Roman" panose="02020603050405020304" pitchFamily="18" charset="0"/>
              </a:rPr>
              <a:t>Açık İhale</a:t>
            </a:r>
          </a:p>
          <a:p>
            <a:pPr lvl="1">
              <a:lnSpc>
                <a:spcPct val="150000"/>
              </a:lnSpc>
              <a:buClr>
                <a:srgbClr val="C00000"/>
              </a:buClr>
              <a:buFont typeface="Wingdings" panose="05000000000000000000" pitchFamily="2" charset="2"/>
              <a:buChar char="ü"/>
              <a:defRPr/>
            </a:pPr>
            <a:r>
              <a:rPr lang="tr-TR" altLang="tr-TR" sz="1800" dirty="0">
                <a:latin typeface="Times New Roman" panose="02020603050405020304" pitchFamily="18" charset="0"/>
                <a:cs typeface="Times New Roman" panose="02020603050405020304" pitchFamily="18" charset="0"/>
              </a:rPr>
              <a:t>Belli İstekliler arasında ihale</a:t>
            </a:r>
          </a:p>
          <a:p>
            <a:pPr lvl="1">
              <a:lnSpc>
                <a:spcPct val="150000"/>
              </a:lnSpc>
              <a:buClr>
                <a:srgbClr val="C00000"/>
              </a:buClr>
              <a:buFont typeface="Wingdings" panose="05000000000000000000" pitchFamily="2" charset="2"/>
              <a:buChar char="ü"/>
              <a:defRPr/>
            </a:pPr>
            <a:r>
              <a:rPr lang="tr-TR" altLang="tr-TR" sz="1800" dirty="0">
                <a:latin typeface="Times New Roman" panose="02020603050405020304" pitchFamily="18" charset="0"/>
                <a:cs typeface="Times New Roman" panose="02020603050405020304" pitchFamily="18" charset="0"/>
              </a:rPr>
              <a:t>Pazarlık</a:t>
            </a:r>
          </a:p>
          <a:p>
            <a:pPr marL="457200" indent="-457200">
              <a:lnSpc>
                <a:spcPct val="150000"/>
              </a:lnSpc>
              <a:buClr>
                <a:schemeClr val="tx1"/>
              </a:buClr>
              <a:buFont typeface="+mj-lt"/>
              <a:buAutoNum type="arabicPeriod"/>
              <a:defRPr/>
            </a:pPr>
            <a:r>
              <a:rPr lang="tr-TR" altLang="tr-TR" sz="1800" b="1" dirty="0">
                <a:latin typeface="Times New Roman" panose="02020603050405020304" pitchFamily="18" charset="0"/>
                <a:cs typeface="Times New Roman" panose="02020603050405020304" pitchFamily="18" charset="0"/>
              </a:rPr>
              <a:t>Doğrudan temin</a:t>
            </a:r>
          </a:p>
          <a:p>
            <a:pPr marL="457200" indent="-457200">
              <a:lnSpc>
                <a:spcPct val="150000"/>
              </a:lnSpc>
              <a:buClr>
                <a:schemeClr val="tx1"/>
              </a:buClr>
              <a:buFont typeface="+mj-lt"/>
              <a:buAutoNum type="arabicPeriod"/>
              <a:defRPr/>
            </a:pPr>
            <a:r>
              <a:rPr lang="tr-TR" altLang="tr-TR" sz="1800" b="1" dirty="0">
                <a:latin typeface="Times New Roman" panose="02020603050405020304" pitchFamily="18" charset="0"/>
                <a:cs typeface="Times New Roman" panose="02020603050405020304" pitchFamily="18" charset="0"/>
              </a:rPr>
              <a:t>İstisna kapsamında alım</a:t>
            </a:r>
          </a:p>
        </p:txBody>
      </p:sp>
      <p:sp>
        <p:nvSpPr>
          <p:cNvPr id="7" name="Dikdörtgen 6">
            <a:extLst>
              <a:ext uri="{FF2B5EF4-FFF2-40B4-BE49-F238E27FC236}">
                <a16:creationId xmlns:a16="http://schemas.microsoft.com/office/drawing/2014/main" id="{C812842D-069D-3E4E-918F-9753B4750624}"/>
              </a:ext>
            </a:extLst>
          </p:cNvPr>
          <p:cNvSpPr/>
          <p:nvPr/>
        </p:nvSpPr>
        <p:spPr>
          <a:xfrm>
            <a:off x="5155221" y="1613577"/>
            <a:ext cx="2882520" cy="830997"/>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pPr algn="ctr">
              <a:defRPr/>
            </a:pPr>
            <a:r>
              <a:rPr lang="fi-FI" altLang="tr-TR" sz="2400" dirty="0">
                <a:latin typeface="Times New Roman" panose="02020603050405020304" pitchFamily="18" charset="0"/>
                <a:cs typeface="Times New Roman" panose="02020603050405020304" pitchFamily="18" charset="0"/>
              </a:rPr>
              <a:t>Hangi yolu ne zaman </a:t>
            </a:r>
            <a:endParaRPr lang="tr-TR" altLang="tr-TR" sz="2400" dirty="0">
              <a:latin typeface="Times New Roman" panose="02020603050405020304" pitchFamily="18" charset="0"/>
              <a:cs typeface="Times New Roman" panose="02020603050405020304" pitchFamily="18" charset="0"/>
            </a:endParaRPr>
          </a:p>
          <a:p>
            <a:pPr algn="ctr">
              <a:defRPr/>
            </a:pPr>
            <a:r>
              <a:rPr lang="fi-FI" altLang="tr-TR" sz="2400" dirty="0">
                <a:latin typeface="Times New Roman" panose="02020603050405020304" pitchFamily="18" charset="0"/>
                <a:cs typeface="Times New Roman" panose="02020603050405020304" pitchFamily="18" charset="0"/>
              </a:rPr>
              <a:t>kullanmalıyız?</a:t>
            </a:r>
          </a:p>
        </p:txBody>
      </p:sp>
      <p:grpSp>
        <p:nvGrpSpPr>
          <p:cNvPr id="8" name="Grup 7"/>
          <p:cNvGrpSpPr/>
          <p:nvPr/>
        </p:nvGrpSpPr>
        <p:grpSpPr>
          <a:xfrm>
            <a:off x="4312587" y="3422342"/>
            <a:ext cx="4026688" cy="2224366"/>
            <a:chOff x="866588" y="2145743"/>
            <a:chExt cx="7556593" cy="4265613"/>
          </a:xfrm>
        </p:grpSpPr>
        <p:pic>
          <p:nvPicPr>
            <p:cNvPr id="10" name="Picture 6" descr="B001G25">
              <a:extLst>
                <a:ext uri="{FF2B5EF4-FFF2-40B4-BE49-F238E27FC236}">
                  <a16:creationId xmlns:a16="http://schemas.microsoft.com/office/drawing/2014/main" id="{51E6A0D6-021C-2A4A-B323-CDC8B6E66F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88" y="2145743"/>
              <a:ext cx="3167062"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B001G26">
              <a:extLst>
                <a:ext uri="{FF2B5EF4-FFF2-40B4-BE49-F238E27FC236}">
                  <a16:creationId xmlns:a16="http://schemas.microsoft.com/office/drawing/2014/main" id="{483E447C-69DF-CE46-856F-5A4ABA1657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5294" y="2145744"/>
              <a:ext cx="341788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descr="B001G24">
              <a:extLst>
                <a:ext uri="{FF2B5EF4-FFF2-40B4-BE49-F238E27FC236}">
                  <a16:creationId xmlns:a16="http://schemas.microsoft.com/office/drawing/2014/main" id="{3EA36439-C739-3442-BC0F-C0B63C4A8D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3663" y="4233306"/>
              <a:ext cx="3313112"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195040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869576" y="1258072"/>
            <a:ext cx="7138725" cy="50526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tr-TR" altLang="tr-TR" sz="2200" b="1" dirty="0">
                <a:solidFill>
                  <a:srgbClr val="C00300"/>
                </a:solidFill>
                <a:latin typeface="Times New Roman" panose="02020603050405020304" pitchFamily="18" charset="0"/>
                <a:cs typeface="Times New Roman" panose="02020603050405020304" pitchFamily="18" charset="0"/>
              </a:rPr>
              <a:t>Açık İhale Usulü</a:t>
            </a:r>
            <a:r>
              <a:rPr lang="tr-TR" altLang="tr-TR" sz="2200" b="1" dirty="0" smtClean="0">
                <a:solidFill>
                  <a:srgbClr val="C00300"/>
                </a:solidFill>
                <a:latin typeface="Times New Roman" panose="02020603050405020304" pitchFamily="18" charset="0"/>
                <a:cs typeface="Times New Roman" panose="02020603050405020304" pitchFamily="18" charset="0"/>
              </a:rPr>
              <a:t>:</a:t>
            </a:r>
          </a:p>
          <a:p>
            <a:pPr marL="0" indent="0">
              <a:lnSpc>
                <a:spcPct val="100000"/>
              </a:lnSpc>
              <a:spcBef>
                <a:spcPts val="0"/>
              </a:spcBef>
              <a:buNone/>
              <a:defRPr/>
            </a:pPr>
            <a:endParaRPr lang="tr-TR" altLang="tr-TR" sz="2200" dirty="0">
              <a:solidFill>
                <a:srgbClr val="C00300"/>
              </a:solidFill>
              <a:latin typeface="Times New Roman" panose="02020603050405020304" pitchFamily="18" charset="0"/>
              <a:cs typeface="Times New Roman" panose="02020603050405020304" pitchFamily="18" charset="0"/>
            </a:endParaRPr>
          </a:p>
          <a:p>
            <a:pPr>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Bütün isteklilerin teklif verebildiği usuldür.</a:t>
            </a:r>
            <a:endParaRPr lang="tr-TR" altLang="tr-TR" sz="2200" b="1" dirty="0">
              <a:latin typeface="Times New Roman" panose="02020603050405020304" pitchFamily="18" charset="0"/>
              <a:cs typeface="Times New Roman" panose="02020603050405020304" pitchFamily="18" charset="0"/>
            </a:endParaRPr>
          </a:p>
          <a:p>
            <a:pPr>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Tek bir isteklinin teklif vermesi durumunda da ihale gerçekleştirilebilir</a:t>
            </a:r>
            <a:r>
              <a:rPr lang="tr-TR" altLang="tr-TR" sz="2200" dirty="0" smtClean="0">
                <a:latin typeface="Times New Roman" panose="02020603050405020304" pitchFamily="18" charset="0"/>
                <a:cs typeface="Times New Roman" panose="02020603050405020304" pitchFamily="18" charset="0"/>
              </a:rPr>
              <a:t>.</a:t>
            </a:r>
          </a:p>
          <a:p>
            <a:pPr marL="0" indent="0">
              <a:lnSpc>
                <a:spcPct val="100000"/>
              </a:lnSpc>
              <a:spcBef>
                <a:spcPts val="0"/>
              </a:spcBef>
              <a:buClr>
                <a:srgbClr val="C00000"/>
              </a:buClr>
              <a:buNone/>
              <a:defRPr/>
            </a:pPr>
            <a:endParaRPr lang="tr-TR" altLang="tr-TR" sz="2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defRPr/>
            </a:pPr>
            <a:r>
              <a:rPr lang="tr-TR" altLang="tr-TR" sz="2200" b="1" dirty="0" smtClean="0">
                <a:solidFill>
                  <a:srgbClr val="C00000"/>
                </a:solidFill>
                <a:latin typeface="Times New Roman" panose="02020603050405020304" pitchFamily="18" charset="0"/>
                <a:cs typeface="Times New Roman" panose="02020603050405020304" pitchFamily="18" charset="0"/>
              </a:rPr>
              <a:t>Belli </a:t>
            </a:r>
            <a:r>
              <a:rPr lang="tr-TR" altLang="tr-TR" sz="2200" b="1" dirty="0">
                <a:solidFill>
                  <a:srgbClr val="C00000"/>
                </a:solidFill>
                <a:latin typeface="Times New Roman" panose="02020603050405020304" pitchFamily="18" charset="0"/>
                <a:cs typeface="Times New Roman" panose="02020603050405020304" pitchFamily="18" charset="0"/>
              </a:rPr>
              <a:t>İstekliler Arasında İhale Usulü</a:t>
            </a:r>
            <a:r>
              <a:rPr lang="tr-TR" altLang="tr-TR" sz="2200" b="1" dirty="0" smtClean="0">
                <a:solidFill>
                  <a:srgbClr val="C00000"/>
                </a:solidFill>
                <a:latin typeface="Times New Roman" panose="02020603050405020304" pitchFamily="18" charset="0"/>
                <a:cs typeface="Times New Roman" panose="02020603050405020304" pitchFamily="18" charset="0"/>
              </a:rPr>
              <a:t>:</a:t>
            </a:r>
          </a:p>
          <a:p>
            <a:pPr marL="0" indent="0" algn="just">
              <a:lnSpc>
                <a:spcPct val="100000"/>
              </a:lnSpc>
              <a:spcBef>
                <a:spcPts val="0"/>
              </a:spcBef>
              <a:buNone/>
              <a:defRPr/>
            </a:pPr>
            <a:endParaRPr lang="tr-TR" altLang="tr-TR" sz="2200" dirty="0">
              <a:solidFill>
                <a:srgbClr val="C00000"/>
              </a:solidFill>
              <a:latin typeface="Times New Roman" panose="02020603050405020304" pitchFamily="18" charset="0"/>
              <a:cs typeface="Times New Roman" panose="02020603050405020304" pitchFamily="18" charset="0"/>
            </a:endParaRPr>
          </a:p>
          <a:p>
            <a:pPr algn="just">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Yapılacak ön yeterlik değerlendirmesi sonucunda idarece davet edilen isteklilerin teklif verebildiği usuldür.</a:t>
            </a:r>
          </a:p>
          <a:p>
            <a:pPr algn="just">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Yapım 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endParaRPr lang="tr-TR" altLang="tr-TR" sz="2200" b="1" dirty="0">
              <a:latin typeface="Times New Roman" panose="02020603050405020304" pitchFamily="18" charset="0"/>
              <a:cs typeface="Times New Roman" panose="02020603050405020304" pitchFamily="18" charset="0"/>
            </a:endParaRPr>
          </a:p>
        </p:txBody>
      </p:sp>
      <p:sp>
        <p:nvSpPr>
          <p:cNvPr id="6" name="Unvan 1">
            <a:extLst>
              <a:ext uri="{FF2B5EF4-FFF2-40B4-BE49-F238E27FC236}">
                <a16:creationId xmlns:a16="http://schemas.microsoft.com/office/drawing/2014/main" id="{E4492274-C475-0F49-AFEE-1C7DB37EC480}"/>
              </a:ext>
            </a:extLst>
          </p:cNvPr>
          <p:cNvSpPr>
            <a:spLocks noGrp="1"/>
          </p:cNvSpPr>
          <p:nvPr>
            <p:ph type="title"/>
          </p:nvPr>
        </p:nvSpPr>
        <p:spPr>
          <a:xfrm>
            <a:off x="869576" y="830425"/>
            <a:ext cx="8277412" cy="427647"/>
          </a:xfrm>
        </p:spPr>
        <p:txBody>
          <a:bodyPr>
            <a:normAutofit/>
          </a:bodyPr>
          <a:lstStyle/>
          <a:p>
            <a:pPr lvl="0">
              <a:spcBef>
                <a:spcPct val="20000"/>
              </a:spcBef>
            </a:pPr>
            <a:r>
              <a:rPr lang="tr-TR" altLang="tr-TR" sz="2000" dirty="0">
                <a:solidFill>
                  <a:srgbClr val="C00300"/>
                </a:solidFill>
                <a:latin typeface="Times New Roman" panose="02020603050405020304" pitchFamily="18" charset="0"/>
                <a:cs typeface="Times New Roman" panose="02020603050405020304" pitchFamily="18" charset="0"/>
              </a:rPr>
              <a:t>İhale Usulleri</a:t>
            </a:r>
            <a:endParaRPr lang="tr-TR" sz="2000" dirty="0">
              <a:solidFill>
                <a:srgbClr val="C00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72182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869576" y="1312238"/>
            <a:ext cx="7294001" cy="55475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1200"/>
              </a:spcAft>
              <a:buNone/>
              <a:defRPr/>
            </a:pPr>
            <a:r>
              <a:rPr lang="tr-TR" altLang="tr-TR" sz="2200" b="1" dirty="0">
                <a:solidFill>
                  <a:srgbClr val="C00000"/>
                </a:solidFill>
                <a:latin typeface="Times New Roman" panose="02020603050405020304" pitchFamily="18" charset="0"/>
                <a:cs typeface="Times New Roman" panose="02020603050405020304" pitchFamily="18" charset="0"/>
              </a:rPr>
              <a:t>Pazarlık Usulü:</a:t>
            </a:r>
          </a:p>
          <a:p>
            <a:pPr marL="284400" indent="-284400" algn="just">
              <a:lnSpc>
                <a:spcPct val="100000"/>
              </a:lnSpc>
              <a:spcBef>
                <a:spcPts val="0"/>
              </a:spcBef>
              <a:spcAft>
                <a:spcPts val="1200"/>
              </a:spcAft>
              <a:buFont typeface="+mj-lt"/>
              <a:buAutoNum type="alphaLcParenR"/>
              <a:defRPr/>
            </a:pPr>
            <a:r>
              <a:rPr lang="tr-TR" altLang="tr-TR" sz="2200" dirty="0">
                <a:latin typeface="Times New Roman" panose="02020603050405020304" pitchFamily="18" charset="0"/>
                <a:cs typeface="Times New Roman" panose="02020603050405020304" pitchFamily="18" charset="0"/>
              </a:rPr>
              <a:t>Açık ihale usulü veya belli istekliler arasında ihale usulü ile yapılan ihale sonucunda teklif çıkmaması. </a:t>
            </a:r>
          </a:p>
          <a:p>
            <a:pPr marL="284400" indent="-284400" algn="just">
              <a:lnSpc>
                <a:spcPct val="100000"/>
              </a:lnSpc>
              <a:spcBef>
                <a:spcPts val="0"/>
              </a:spcBef>
              <a:buFont typeface="+mj-lt"/>
              <a:buAutoNum type="alphaLcParenR"/>
              <a:defRPr/>
            </a:pPr>
            <a:r>
              <a:rPr lang="tr-TR" sz="2200" dirty="0">
                <a:latin typeface="Times New Roman" panose="02020603050405020304" pitchFamily="18" charset="0"/>
                <a:cs typeface="Times New Roman" panose="02020603050405020304" pitchFamily="18" charset="0"/>
              </a:rPr>
              <a:t>Doğal afetler, salgın hastalıklar, can veya mal kaybı tehlikesi gibi ani ve beklenmeyen veya  </a:t>
            </a:r>
            <a:r>
              <a:rPr lang="tr-TR" sz="1800" dirty="0">
                <a:latin typeface="Times New Roman" panose="02020603050405020304" pitchFamily="18" charset="0"/>
                <a:cs typeface="Times New Roman" panose="02020603050405020304" pitchFamily="18" charset="0"/>
              </a:rPr>
              <a:t>(Ek ibare: </a:t>
            </a:r>
            <a:r>
              <a:rPr lang="tr-TR" sz="1600" dirty="0">
                <a:latin typeface="Times New Roman" panose="02020603050405020304" pitchFamily="18" charset="0"/>
                <a:cs typeface="Times New Roman" panose="02020603050405020304" pitchFamily="18" charset="0"/>
              </a:rPr>
              <a:t>16/05/2018-7144/11 </a:t>
            </a:r>
            <a:r>
              <a:rPr lang="tr-TR" sz="1600" dirty="0" err="1">
                <a:latin typeface="Times New Roman" panose="02020603050405020304" pitchFamily="18" charset="0"/>
                <a:cs typeface="Times New Roman" panose="02020603050405020304" pitchFamily="18" charset="0"/>
              </a:rPr>
              <a:t>md.</a:t>
            </a:r>
            <a:r>
              <a:rPr lang="tr-TR" sz="1800" dirty="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 yapım tekniği açısından özellik arz eden veya yapı veya can ve mal güvenliğinin sağlanması açısından ivedilikle yapılması gerekliliği idarece belirlenen hallerde veyahut idare tarafından önceden öngörülemeyen olayların ortaya çıkması üzerine ihalenin ivedi olarak yapılmasının zorunlu olması.</a:t>
            </a:r>
          </a:p>
          <a:p>
            <a:pPr marL="284400" indent="-284400" algn="just">
              <a:lnSpc>
                <a:spcPct val="100000"/>
              </a:lnSpc>
              <a:spcBef>
                <a:spcPts val="0"/>
              </a:spcBef>
              <a:spcAft>
                <a:spcPts val="1200"/>
              </a:spcAft>
              <a:buFont typeface="+mj-lt"/>
              <a:buAutoNum type="alphaLcParenR"/>
              <a:defRPr/>
            </a:pPr>
            <a:r>
              <a:rPr lang="tr-TR" altLang="tr-TR" sz="2200" dirty="0" smtClean="0">
                <a:latin typeface="Times New Roman" panose="02020603050405020304" pitchFamily="18" charset="0"/>
                <a:cs typeface="Times New Roman" panose="02020603050405020304" pitchFamily="18" charset="0"/>
              </a:rPr>
              <a:t>Savunma </a:t>
            </a:r>
            <a:r>
              <a:rPr lang="tr-TR" altLang="tr-TR" sz="2200" dirty="0">
                <a:latin typeface="Times New Roman" panose="02020603050405020304" pitchFamily="18" charset="0"/>
                <a:cs typeface="Times New Roman" panose="02020603050405020304" pitchFamily="18" charset="0"/>
              </a:rPr>
              <a:t>ve güvenlikle ilgili özel durumların ortaya çıkması üzerine ihalenin ivedi olarak yapılmasının zorunlu olması. </a:t>
            </a:r>
          </a:p>
        </p:txBody>
      </p:sp>
      <p:sp>
        <p:nvSpPr>
          <p:cNvPr id="6" name="Unvan 1">
            <a:extLst>
              <a:ext uri="{FF2B5EF4-FFF2-40B4-BE49-F238E27FC236}">
                <a16:creationId xmlns:a16="http://schemas.microsoft.com/office/drawing/2014/main" id="{E4492274-C475-0F49-AFEE-1C7DB37EC480}"/>
              </a:ext>
            </a:extLst>
          </p:cNvPr>
          <p:cNvSpPr>
            <a:spLocks noGrp="1"/>
          </p:cNvSpPr>
          <p:nvPr>
            <p:ph type="title"/>
          </p:nvPr>
        </p:nvSpPr>
        <p:spPr>
          <a:xfrm>
            <a:off x="869576" y="882838"/>
            <a:ext cx="8277412" cy="427647"/>
          </a:xfrm>
        </p:spPr>
        <p:txBody>
          <a:bodyPr>
            <a:normAutofit/>
          </a:bodyPr>
          <a:lstStyle/>
          <a:p>
            <a:pPr lvl="0">
              <a:spcBef>
                <a:spcPct val="20000"/>
              </a:spcBef>
            </a:pPr>
            <a:r>
              <a:rPr lang="tr-TR" altLang="tr-TR" sz="2000" dirty="0">
                <a:solidFill>
                  <a:srgbClr val="C00300"/>
                </a:solidFill>
                <a:latin typeface="Times New Roman" panose="02020603050405020304" pitchFamily="18" charset="0"/>
                <a:cs typeface="Times New Roman" panose="02020603050405020304" pitchFamily="18" charset="0"/>
              </a:rPr>
              <a:t>İhale Usulleri</a:t>
            </a:r>
            <a:endParaRPr lang="tr-TR" sz="2000" dirty="0">
              <a:solidFill>
                <a:srgbClr val="C00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343775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866588" y="1089894"/>
            <a:ext cx="8277412" cy="427647"/>
          </a:xfrm>
        </p:spPr>
        <p:txBody>
          <a:bodyPr>
            <a:normAutofit/>
          </a:bodyPr>
          <a:lstStyle/>
          <a:p>
            <a:pPr lvl="0">
              <a:spcBef>
                <a:spcPct val="20000"/>
              </a:spcBef>
            </a:pPr>
            <a:r>
              <a:rPr lang="tr-TR" altLang="tr-TR" sz="1800" dirty="0">
                <a:solidFill>
                  <a:srgbClr val="C00300"/>
                </a:solidFill>
                <a:latin typeface="Times New Roman" panose="02020603050405020304" pitchFamily="18" charset="0"/>
                <a:cs typeface="Times New Roman" panose="02020603050405020304" pitchFamily="18" charset="0"/>
              </a:rPr>
              <a:t>İhale Usulleri</a:t>
            </a:r>
            <a:endParaRPr lang="tr-TR" sz="1800" dirty="0">
              <a:solidFill>
                <a:srgbClr val="C00300"/>
              </a:solidFill>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865094" y="1616536"/>
            <a:ext cx="7321374" cy="50668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spcAft>
                <a:spcPts val="1200"/>
              </a:spcAft>
              <a:buNone/>
              <a:defRPr/>
            </a:pPr>
            <a:r>
              <a:rPr lang="tr-TR" altLang="tr-TR" sz="2200" b="1" dirty="0">
                <a:solidFill>
                  <a:srgbClr val="C00000"/>
                </a:solidFill>
                <a:latin typeface="Times New Roman" panose="02020603050405020304" pitchFamily="18" charset="0"/>
                <a:cs typeface="Times New Roman" panose="02020603050405020304" pitchFamily="18" charset="0"/>
              </a:rPr>
              <a:t>Pazarlık Usulü:</a:t>
            </a:r>
          </a:p>
          <a:p>
            <a:pPr marL="284400" indent="-284400" algn="just">
              <a:lnSpc>
                <a:spcPct val="150000"/>
              </a:lnSpc>
              <a:spcBef>
                <a:spcPts val="0"/>
              </a:spcBef>
              <a:spcAft>
                <a:spcPts val="1200"/>
              </a:spcAft>
              <a:buFont typeface="Georgia" panose="02040502050405020303" pitchFamily="18" charset="0"/>
              <a:buAutoNum type="alphaLcParenR" startAt="4"/>
            </a:pPr>
            <a:r>
              <a:rPr lang="tr-TR" altLang="tr-TR" sz="2200" dirty="0">
                <a:latin typeface="Times New Roman" panose="02020603050405020304" pitchFamily="18" charset="0"/>
                <a:cs typeface="Times New Roman" panose="02020603050405020304" pitchFamily="18" charset="0"/>
              </a:rPr>
              <a:t>İhalenin, araştırma ve geliştirme sürecine ihtiyaç gösteren ve seri üretime konu olmayan nitelikte </a:t>
            </a:r>
            <a:r>
              <a:rPr lang="tr-TR" altLang="tr-TR" sz="2200" dirty="0" smtClean="0">
                <a:latin typeface="Times New Roman" panose="02020603050405020304" pitchFamily="18" charset="0"/>
                <a:cs typeface="Times New Roman" panose="02020603050405020304" pitchFamily="18" charset="0"/>
              </a:rPr>
              <a:t>olması.</a:t>
            </a:r>
            <a:endParaRPr lang="tr-TR" altLang="tr-TR" sz="2200" dirty="0">
              <a:latin typeface="Times New Roman" panose="02020603050405020304" pitchFamily="18" charset="0"/>
              <a:cs typeface="Times New Roman" panose="02020603050405020304" pitchFamily="18" charset="0"/>
            </a:endParaRPr>
          </a:p>
          <a:p>
            <a:pPr marL="284400" indent="-284400" algn="just">
              <a:lnSpc>
                <a:spcPct val="150000"/>
              </a:lnSpc>
              <a:spcBef>
                <a:spcPts val="0"/>
              </a:spcBef>
              <a:spcAft>
                <a:spcPts val="1200"/>
              </a:spcAft>
              <a:buFont typeface="Georgia" panose="02040502050405020303" pitchFamily="18" charset="0"/>
              <a:buAutoNum type="alphaLcParenR" startAt="4"/>
            </a:pPr>
            <a:r>
              <a:rPr lang="tr-TR" altLang="tr-TR" sz="2200" dirty="0">
                <a:latin typeface="Times New Roman" panose="02020603050405020304" pitchFamily="18" charset="0"/>
                <a:cs typeface="Times New Roman" panose="02020603050405020304" pitchFamily="18" charset="0"/>
              </a:rPr>
              <a:t>İhale konusu mal veya hizmet alımları ile yapım işlerinin özgün nitelikte ve karmaşık olması nedeniyle teknik ve malî özelliklerinin gerekli olan netlikte </a:t>
            </a:r>
            <a:r>
              <a:rPr lang="tr-TR" altLang="tr-TR" sz="2200" dirty="0" smtClean="0">
                <a:latin typeface="Times New Roman" panose="02020603050405020304" pitchFamily="18" charset="0"/>
                <a:cs typeface="Times New Roman" panose="02020603050405020304" pitchFamily="18" charset="0"/>
              </a:rPr>
              <a:t>belirlenememesi.</a:t>
            </a:r>
            <a:endParaRPr lang="tr-TR" altLang="tr-TR" sz="2200" dirty="0">
              <a:latin typeface="Times New Roman" panose="02020603050405020304" pitchFamily="18" charset="0"/>
              <a:cs typeface="Times New Roman" panose="02020603050405020304" pitchFamily="18" charset="0"/>
            </a:endParaRPr>
          </a:p>
          <a:p>
            <a:pPr marL="284400" indent="-284400" algn="just">
              <a:lnSpc>
                <a:spcPct val="150000"/>
              </a:lnSpc>
              <a:spcBef>
                <a:spcPts val="0"/>
              </a:spcBef>
              <a:spcAft>
                <a:spcPts val="1200"/>
              </a:spcAft>
              <a:buFont typeface="Georgia" panose="02040502050405020303" pitchFamily="18" charset="0"/>
              <a:buAutoNum type="alphaLcParenR" startAt="4"/>
            </a:pPr>
            <a:r>
              <a:rPr lang="tr-TR" altLang="tr-TR" sz="2200" dirty="0">
                <a:latin typeface="Times New Roman" panose="02020603050405020304" pitchFamily="18" charset="0"/>
                <a:cs typeface="Times New Roman" panose="02020603050405020304" pitchFamily="18" charset="0"/>
              </a:rPr>
              <a:t>İdarelerin yaklaşık maliyeti  </a:t>
            </a:r>
            <a:r>
              <a:rPr lang="tr-TR" altLang="tr-TR" sz="2200" dirty="0" smtClean="0">
                <a:solidFill>
                  <a:srgbClr val="C00000"/>
                </a:solidFill>
                <a:latin typeface="Times New Roman" panose="02020603050405020304" pitchFamily="18" charset="0"/>
                <a:cs typeface="Times New Roman" panose="02020603050405020304" pitchFamily="18" charset="0"/>
              </a:rPr>
              <a:t>404.732,00 </a:t>
            </a:r>
            <a:r>
              <a:rPr lang="tr-TR" altLang="tr-TR" sz="2200" dirty="0" smtClean="0">
                <a:latin typeface="Times New Roman" panose="02020603050405020304" pitchFamily="18" charset="0"/>
                <a:cs typeface="Times New Roman" panose="02020603050405020304" pitchFamily="18" charset="0"/>
              </a:rPr>
              <a:t>Türk </a:t>
            </a:r>
            <a:r>
              <a:rPr lang="tr-TR" altLang="tr-TR" sz="2200" dirty="0">
                <a:latin typeface="Times New Roman" panose="02020603050405020304" pitchFamily="18" charset="0"/>
                <a:cs typeface="Times New Roman" panose="02020603050405020304" pitchFamily="18" charset="0"/>
              </a:rPr>
              <a:t>Lirasına</a:t>
            </a:r>
            <a:r>
              <a:rPr lang="tr-TR" altLang="tr-TR" sz="2200" b="1" dirty="0">
                <a:latin typeface="Times New Roman" panose="02020603050405020304" pitchFamily="18" charset="0"/>
                <a:cs typeface="Times New Roman" panose="02020603050405020304" pitchFamily="18" charset="0"/>
              </a:rPr>
              <a:t> </a:t>
            </a:r>
            <a:r>
              <a:rPr lang="tr-TR" altLang="tr-TR" sz="2200" dirty="0">
                <a:solidFill>
                  <a:srgbClr val="C00300"/>
                </a:solidFill>
                <a:latin typeface="Times New Roman" panose="02020603050405020304" pitchFamily="18" charset="0"/>
                <a:cs typeface="Times New Roman" panose="02020603050405020304" pitchFamily="18" charset="0"/>
              </a:rPr>
              <a:t>(</a:t>
            </a:r>
            <a:r>
              <a:rPr lang="tr-TR" altLang="tr-TR" sz="2200" dirty="0" smtClean="0">
                <a:solidFill>
                  <a:srgbClr val="C00300"/>
                </a:solidFill>
                <a:latin typeface="Times New Roman" panose="02020603050405020304" pitchFamily="18" charset="0"/>
                <a:cs typeface="Times New Roman" panose="02020603050405020304" pitchFamily="18" charset="0"/>
              </a:rPr>
              <a:t>2</a:t>
            </a:r>
            <a:r>
              <a:rPr lang="tr-TR" altLang="tr-TR" sz="2200" dirty="0" smtClean="0">
                <a:solidFill>
                  <a:srgbClr val="C00000"/>
                </a:solidFill>
                <a:latin typeface="Times New Roman" panose="02020603050405020304" pitchFamily="18" charset="0"/>
                <a:cs typeface="Times New Roman" panose="02020603050405020304" pitchFamily="18" charset="0"/>
              </a:rPr>
              <a:t>021 </a:t>
            </a:r>
            <a:r>
              <a:rPr lang="tr-TR" altLang="tr-TR" sz="2200" dirty="0">
                <a:solidFill>
                  <a:srgbClr val="C00000"/>
                </a:solidFill>
                <a:latin typeface="Times New Roman" panose="02020603050405020304" pitchFamily="18" charset="0"/>
                <a:cs typeface="Times New Roman" panose="02020603050405020304" pitchFamily="18" charset="0"/>
              </a:rPr>
              <a:t>yılı) </a:t>
            </a:r>
            <a:r>
              <a:rPr lang="tr-TR" altLang="tr-TR" sz="2200" dirty="0" smtClean="0">
                <a:latin typeface="Times New Roman" panose="02020603050405020304" pitchFamily="18" charset="0"/>
                <a:cs typeface="Times New Roman" panose="02020603050405020304" pitchFamily="18" charset="0"/>
              </a:rPr>
              <a:t>kadar olan </a:t>
            </a:r>
            <a:r>
              <a:rPr lang="tr-TR" altLang="tr-TR" sz="2200" dirty="0">
                <a:latin typeface="Times New Roman" panose="02020603050405020304" pitchFamily="18" charset="0"/>
                <a:cs typeface="Times New Roman" panose="02020603050405020304" pitchFamily="18" charset="0"/>
              </a:rPr>
              <a:t>mamul mal, malzeme veya hizmet </a:t>
            </a:r>
            <a:r>
              <a:rPr lang="tr-TR" altLang="tr-TR" sz="2200" dirty="0" smtClean="0">
                <a:latin typeface="Times New Roman" panose="02020603050405020304" pitchFamily="18" charset="0"/>
                <a:cs typeface="Times New Roman" panose="02020603050405020304" pitchFamily="18" charset="0"/>
              </a:rPr>
              <a:t>alımları. </a:t>
            </a:r>
            <a:endParaRPr lang="tr-TR" alt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32196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p:txBody>
          <a:bodyPr>
            <a:normAutofit/>
          </a:bodyPr>
          <a:lstStyle/>
          <a:p>
            <a:pPr lvl="0">
              <a:spcBef>
                <a:spcPct val="20000"/>
              </a:spcBef>
            </a:pPr>
            <a:r>
              <a:rPr lang="tr-TR" altLang="tr-TR" sz="1800" dirty="0">
                <a:solidFill>
                  <a:srgbClr val="C00300"/>
                </a:solidFill>
                <a:latin typeface="Times New Roman" panose="02020603050405020304" pitchFamily="18" charset="0"/>
                <a:cs typeface="Times New Roman" panose="02020603050405020304" pitchFamily="18" charset="0"/>
              </a:rPr>
              <a:t>İhale Süreci</a:t>
            </a:r>
            <a:endParaRPr lang="tr-TR" sz="1800" dirty="0">
              <a:solidFill>
                <a:srgbClr val="C00300"/>
              </a:solidFill>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934140" y="2297011"/>
            <a:ext cx="7226449" cy="27321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ct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İhale süreci, ihale onayı ile başlar.</a:t>
            </a:r>
          </a:p>
          <a:p>
            <a:pPr algn="just">
              <a:lnSpc>
                <a:spcPct val="150000"/>
              </a:lnSpc>
              <a:spcBef>
                <a:spcPct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ihale onay </a:t>
            </a: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belgesine; yaklaşık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maliyet hesap </a:t>
            </a: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cetveli, </a:t>
            </a:r>
            <a:r>
              <a:rPr lang="tr-TR" altLang="tr-TR" sz="2200" dirty="0" smtClean="0">
                <a:latin typeface="Times New Roman" panose="02020603050405020304" pitchFamily="18" charset="0"/>
                <a:cs typeface="Times New Roman" panose="02020603050405020304" pitchFamily="18" charset="0"/>
              </a:rPr>
              <a:t>şartnameler (</a:t>
            </a:r>
            <a:r>
              <a:rPr lang="tr-TR" altLang="tr-TR" sz="2200" dirty="0">
                <a:latin typeface="Times New Roman" panose="02020603050405020304" pitchFamily="18" charset="0"/>
                <a:cs typeface="Times New Roman" panose="02020603050405020304" pitchFamily="18" charset="0"/>
              </a:rPr>
              <a:t>idari ve </a:t>
            </a:r>
            <a:r>
              <a:rPr lang="tr-TR" altLang="tr-TR" sz="2200" dirty="0" smtClean="0">
                <a:latin typeface="Times New Roman" panose="02020603050405020304" pitchFamily="18" charset="0"/>
                <a:cs typeface="Times New Roman" panose="02020603050405020304" pitchFamily="18" charset="0"/>
              </a:rPr>
              <a:t>teknik), </a:t>
            </a:r>
            <a:r>
              <a:rPr lang="tr-TR" altLang="tr-TR" sz="2200" dirty="0">
                <a:latin typeface="Times New Roman" panose="02020603050405020304" pitchFamily="18" charset="0"/>
                <a:cs typeface="Times New Roman" panose="02020603050405020304" pitchFamily="18" charset="0"/>
              </a:rPr>
              <a:t>sözleşme tasarısı ve diğer </a:t>
            </a:r>
            <a:r>
              <a:rPr lang="tr-TR" altLang="tr-TR" sz="2200" dirty="0" smtClean="0">
                <a:latin typeface="Times New Roman" panose="02020603050405020304" pitchFamily="18" charset="0"/>
                <a:cs typeface="Times New Roman" panose="02020603050405020304" pitchFamily="18" charset="0"/>
              </a:rPr>
              <a:t>dokümanlar</a:t>
            </a: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 eklenerek </a:t>
            </a:r>
            <a:r>
              <a:rPr lang="tr-TR" altLang="tr-TR" sz="2200" u="sng"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ihale </a:t>
            </a:r>
            <a:r>
              <a:rPr lang="tr-TR" altLang="tr-TR" sz="2200"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yetkilisinin onayına sunulur.</a:t>
            </a:r>
          </a:p>
        </p:txBody>
      </p:sp>
    </p:spTree>
    <p:extLst>
      <p:ext uri="{BB962C8B-B14F-4D97-AF65-F5344CB8AC3E}">
        <p14:creationId xmlns:p14="http://schemas.microsoft.com/office/powerpoint/2010/main" val="316371900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lstStyle/>
          <a:p>
            <a:r>
              <a:rPr lang="tr-TR" sz="1800" dirty="0">
                <a:solidFill>
                  <a:srgbClr val="C00300"/>
                </a:solidFill>
                <a:latin typeface="Times New Roman" panose="02020603050405020304" pitchFamily="18" charset="0"/>
                <a:cs typeface="Times New Roman" panose="02020603050405020304" pitchFamily="18" charset="0"/>
              </a:rPr>
              <a:t>İhale Komisyonu</a:t>
            </a: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866588" y="1826134"/>
            <a:ext cx="4846638" cy="4572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Clr>
                <a:schemeClr val="tx1"/>
              </a:buClr>
              <a:buNone/>
              <a:defRPr/>
            </a:pPr>
            <a:r>
              <a:rPr lang="tr-TR" sz="1800" kern="0" dirty="0">
                <a:solidFill>
                  <a:sysClr val="windowText" lastClr="000000"/>
                </a:solidFill>
                <a:latin typeface="Times New Roman" panose="02020603050405020304" pitchFamily="18" charset="0"/>
                <a:cs typeface="Times New Roman" panose="02020603050405020304" pitchFamily="18" charset="0"/>
              </a:rPr>
              <a:t>İhale </a:t>
            </a:r>
            <a:r>
              <a:rPr lang="tr-TR" sz="1800" kern="0" dirty="0" smtClean="0">
                <a:solidFill>
                  <a:sysClr val="windowText" lastClr="000000"/>
                </a:solidFill>
                <a:latin typeface="Times New Roman" panose="02020603050405020304" pitchFamily="18" charset="0"/>
                <a:cs typeface="Times New Roman" panose="02020603050405020304" pitchFamily="18" charset="0"/>
              </a:rPr>
              <a:t>yetkilisi, </a:t>
            </a:r>
            <a:r>
              <a:rPr lang="tr-TR" sz="1800" kern="0" dirty="0">
                <a:solidFill>
                  <a:sysClr val="windowText" lastClr="000000"/>
                </a:solidFill>
                <a:latin typeface="Times New Roman" panose="02020603050405020304" pitchFamily="18" charset="0"/>
                <a:cs typeface="Times New Roman" panose="02020603050405020304" pitchFamily="18" charset="0"/>
              </a:rPr>
              <a:t>ihale ilanı veya ön yeterlik ilanı ya da davet tarihini </a:t>
            </a:r>
            <a:r>
              <a:rPr lang="tr-TR" sz="1800" b="1" kern="0" dirty="0">
                <a:solidFill>
                  <a:srgbClr val="C00000"/>
                </a:solidFill>
                <a:latin typeface="Times New Roman" panose="02020603050405020304" pitchFamily="18" charset="0"/>
                <a:cs typeface="Times New Roman" panose="02020603050405020304" pitchFamily="18" charset="0"/>
              </a:rPr>
              <a:t>izleyen en geç üç gün içinde ihale komisyonunu oluşturur.</a:t>
            </a:r>
          </a:p>
          <a:p>
            <a:pPr>
              <a:lnSpc>
                <a:spcPct val="150000"/>
              </a:lnSpc>
              <a:spcBef>
                <a:spcPts val="0"/>
              </a:spcBef>
              <a:buClr>
                <a:schemeClr val="tx1"/>
              </a:buClr>
              <a:defRPr/>
            </a:pPr>
            <a:endParaRPr lang="tr-TR" sz="1600" kern="0" dirty="0">
              <a:solidFill>
                <a:sysClr val="windowText" lastClr="000000"/>
              </a:solidFill>
              <a:latin typeface="Times New Roman" panose="02020603050405020304" pitchFamily="18" charset="0"/>
              <a:cs typeface="Times New Roman" panose="02020603050405020304" pitchFamily="18" charset="0"/>
            </a:endParaRPr>
          </a:p>
          <a:p>
            <a:pPr>
              <a:lnSpc>
                <a:spcPct val="150000"/>
              </a:lnSpc>
              <a:spcBef>
                <a:spcPts val="0"/>
              </a:spcBef>
              <a:buClr>
                <a:schemeClr val="tx1"/>
              </a:buClr>
              <a:defRPr/>
            </a:pPr>
            <a:endParaRPr lang="tr-TR" sz="1600" kern="0" dirty="0">
              <a:solidFill>
                <a:sysClr val="windowText" lastClr="000000"/>
              </a:solidFill>
              <a:latin typeface="Times New Roman" panose="02020603050405020304" pitchFamily="18" charset="0"/>
              <a:cs typeface="Times New Roman" panose="02020603050405020304" pitchFamily="18" charset="0"/>
            </a:endParaRPr>
          </a:p>
          <a:p>
            <a:pPr>
              <a:lnSpc>
                <a:spcPct val="150000"/>
              </a:lnSpc>
              <a:spcBef>
                <a:spcPts val="0"/>
              </a:spcBef>
              <a:buClr>
                <a:schemeClr val="tx1"/>
              </a:buClr>
              <a:defRPr/>
            </a:pPr>
            <a:endParaRPr lang="tr-TR" sz="1600" kern="0" dirty="0">
              <a:solidFill>
                <a:sysClr val="windowText" lastClr="000000"/>
              </a:solidFill>
              <a:latin typeface="Times New Roman" panose="02020603050405020304" pitchFamily="18" charset="0"/>
              <a:cs typeface="Times New Roman" panose="02020603050405020304" pitchFamily="18" charset="0"/>
            </a:endParaRPr>
          </a:p>
          <a:p>
            <a:pPr>
              <a:lnSpc>
                <a:spcPct val="150000"/>
              </a:lnSpc>
              <a:spcBef>
                <a:spcPts val="0"/>
              </a:spcBef>
              <a:buClr>
                <a:schemeClr val="tx1"/>
              </a:buClr>
              <a:defRPr/>
            </a:pPr>
            <a:endParaRPr lang="tr-TR" sz="1600" kern="0" dirty="0">
              <a:solidFill>
                <a:sysClr val="windowText" lastClr="000000"/>
              </a:solidFill>
              <a:latin typeface="Times New Roman" panose="02020603050405020304" pitchFamily="18" charset="0"/>
              <a:cs typeface="Times New Roman" panose="02020603050405020304" pitchFamily="18" charset="0"/>
            </a:endParaRPr>
          </a:p>
          <a:p>
            <a:pPr>
              <a:lnSpc>
                <a:spcPct val="150000"/>
              </a:lnSpc>
              <a:buClr>
                <a:schemeClr val="tx1"/>
              </a:buClr>
              <a:defRPr/>
            </a:pPr>
            <a:endParaRPr lang="tr-TR" sz="1600" dirty="0">
              <a:latin typeface="Times New Roman" panose="02020603050405020304" pitchFamily="18" charset="0"/>
              <a:cs typeface="Times New Roman" panose="02020603050405020304" pitchFamily="18" charset="0"/>
            </a:endParaRPr>
          </a:p>
        </p:txBody>
      </p:sp>
      <p:sp>
        <p:nvSpPr>
          <p:cNvPr id="5" name="Dikdörtgen 4">
            <a:extLst>
              <a:ext uri="{FF2B5EF4-FFF2-40B4-BE49-F238E27FC236}">
                <a16:creationId xmlns:a16="http://schemas.microsoft.com/office/drawing/2014/main" id="{02E7F98B-B49B-2D4C-9075-63008D27B3CD}"/>
              </a:ext>
            </a:extLst>
          </p:cNvPr>
          <p:cNvSpPr/>
          <p:nvPr/>
        </p:nvSpPr>
        <p:spPr>
          <a:xfrm>
            <a:off x="3009713" y="4452495"/>
            <a:ext cx="4572000" cy="464871"/>
          </a:xfrm>
          <a:prstGeom prst="rect">
            <a:avLst/>
          </a:prstGeom>
        </p:spPr>
        <p:txBody>
          <a:bodyPr>
            <a:spAutoFit/>
          </a:bodyPr>
          <a:lstStyle/>
          <a:p>
            <a:pPr eaLnBrk="1" fontAlgn="auto" hangingPunct="1">
              <a:lnSpc>
                <a:spcPct val="150000"/>
              </a:lnSpc>
              <a:spcBef>
                <a:spcPts val="0"/>
              </a:spcBef>
              <a:spcAft>
                <a:spcPts val="0"/>
              </a:spcAft>
              <a:buClr>
                <a:schemeClr val="tx1"/>
              </a:buClr>
              <a:defRPr/>
            </a:pPr>
            <a:r>
              <a:rPr lang="tr-TR" kern="0" dirty="0">
                <a:solidFill>
                  <a:sysClr val="windowText" lastClr="000000"/>
                </a:solidFill>
                <a:latin typeface="Times New Roman" panose="02020603050405020304" pitchFamily="18" charset="0"/>
                <a:cs typeface="Times New Roman" panose="02020603050405020304" pitchFamily="18" charset="0"/>
              </a:rPr>
              <a:t>İhale komisyonu en az beş kişiden oluşur.</a:t>
            </a:r>
          </a:p>
        </p:txBody>
      </p:sp>
      <p:pic>
        <p:nvPicPr>
          <p:cNvPr id="6" name="Resim 5">
            <a:extLst>
              <a:ext uri="{FF2B5EF4-FFF2-40B4-BE49-F238E27FC236}">
                <a16:creationId xmlns:a16="http://schemas.microsoft.com/office/drawing/2014/main" id="{FB888D45-5456-F440-AC82-F90B8F2C3D7C}"/>
              </a:ext>
            </a:extLst>
          </p:cNvPr>
          <p:cNvPicPr>
            <a:picLocks noChangeAspect="1"/>
          </p:cNvPicPr>
          <p:nvPr/>
        </p:nvPicPr>
        <p:blipFill>
          <a:blip r:embed="rId2"/>
          <a:stretch>
            <a:fillRect/>
          </a:stretch>
        </p:blipFill>
        <p:spPr>
          <a:xfrm>
            <a:off x="5876406" y="1402712"/>
            <a:ext cx="2143125" cy="2143125"/>
          </a:xfrm>
          <a:prstGeom prst="ellipse">
            <a:avLst/>
          </a:prstGeom>
          <a:ln>
            <a:noFill/>
          </a:ln>
          <a:effectLst>
            <a:softEdge rad="112500"/>
          </a:effectLst>
        </p:spPr>
      </p:pic>
      <p:pic>
        <p:nvPicPr>
          <p:cNvPr id="7" name="Resim 6">
            <a:extLst>
              <a:ext uri="{FF2B5EF4-FFF2-40B4-BE49-F238E27FC236}">
                <a16:creationId xmlns:a16="http://schemas.microsoft.com/office/drawing/2014/main" id="{8C52335E-4FDF-DF4A-9120-EC7F79B4621F}"/>
              </a:ext>
            </a:extLst>
          </p:cNvPr>
          <p:cNvPicPr>
            <a:picLocks noChangeAspect="1"/>
          </p:cNvPicPr>
          <p:nvPr/>
        </p:nvPicPr>
        <p:blipFill>
          <a:blip r:embed="rId3"/>
          <a:stretch>
            <a:fillRect/>
          </a:stretch>
        </p:blipFill>
        <p:spPr>
          <a:xfrm>
            <a:off x="866588" y="3771875"/>
            <a:ext cx="2143125" cy="2143125"/>
          </a:xfrm>
          <a:prstGeom prst="ellipse">
            <a:avLst/>
          </a:prstGeom>
          <a:ln>
            <a:noFill/>
          </a:ln>
          <a:effectLst>
            <a:softEdge rad="112500"/>
          </a:effectLst>
        </p:spPr>
      </p:pic>
    </p:spTree>
    <p:extLst>
      <p:ext uri="{BB962C8B-B14F-4D97-AF65-F5344CB8AC3E}">
        <p14:creationId xmlns:p14="http://schemas.microsoft.com/office/powerpoint/2010/main" val="24721003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09177" y="1188889"/>
            <a:ext cx="8277412" cy="427647"/>
          </a:xfrm>
        </p:spPr>
        <p:txBody>
          <a:bodyPr/>
          <a:lstStyle/>
          <a:p>
            <a:r>
              <a:rPr lang="tr-TR" sz="1800" dirty="0">
                <a:solidFill>
                  <a:srgbClr val="C00300"/>
                </a:solidFill>
                <a:latin typeface="Times New Roman" panose="02020603050405020304" pitchFamily="18" charset="0"/>
                <a:cs typeface="Times New Roman" panose="02020603050405020304" pitchFamily="18" charset="0"/>
              </a:rPr>
              <a:t>İhale Komisyonu</a:t>
            </a: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714959" y="2127680"/>
            <a:ext cx="7910057" cy="300449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Aft>
                <a:spcPts val="600"/>
              </a:spcAft>
              <a:buClr>
                <a:srgbClr val="C00000"/>
              </a:buClr>
              <a:buFont typeface="Wingdings" panose="05000000000000000000" pitchFamily="2" charset="2"/>
              <a:buChar char="ü"/>
              <a:defRPr/>
            </a:pPr>
            <a:r>
              <a:rPr lang="tr-TR" sz="2000" kern="0" dirty="0" smtClean="0">
                <a:solidFill>
                  <a:sysClr val="windowText" lastClr="000000"/>
                </a:solidFill>
                <a:latin typeface="Times New Roman" panose="02020603050405020304" pitchFamily="18" charset="0"/>
                <a:cs typeface="Times New Roman" panose="02020603050405020304" pitchFamily="18" charset="0"/>
              </a:rPr>
              <a:t>Üyelerden </a:t>
            </a:r>
            <a:r>
              <a:rPr lang="tr-TR" sz="2000" b="1" kern="0" dirty="0">
                <a:solidFill>
                  <a:srgbClr val="C00000"/>
                </a:solidFill>
                <a:latin typeface="Times New Roman" panose="02020603050405020304" pitchFamily="18" charset="0"/>
                <a:cs typeface="Times New Roman" panose="02020603050405020304" pitchFamily="18" charset="0"/>
              </a:rPr>
              <a:t>en az ikisi ihale konusu işin uzmanı </a:t>
            </a:r>
            <a:r>
              <a:rPr lang="tr-TR" sz="2000" b="1" kern="0" dirty="0" smtClean="0">
                <a:solidFill>
                  <a:srgbClr val="C00000"/>
                </a:solidFill>
                <a:latin typeface="Times New Roman" panose="02020603050405020304" pitchFamily="18" charset="0"/>
                <a:cs typeface="Times New Roman" panose="02020603050405020304" pitchFamily="18" charset="0"/>
              </a:rPr>
              <a:t>olacaktır</a:t>
            </a:r>
            <a:r>
              <a:rPr lang="ar-SA" sz="2000" kern="0" dirty="0" smtClean="0">
                <a:solidFill>
                  <a:srgbClr val="C00000"/>
                </a:solidFill>
                <a:latin typeface="Times New Roman" panose="02020603050405020304" pitchFamily="18" charset="0"/>
                <a:cs typeface="Times New Roman" panose="02020603050405020304" pitchFamily="18" charset="0"/>
              </a:rPr>
              <a:t>‏</a:t>
            </a:r>
            <a:r>
              <a:rPr lang="tr-TR" sz="2000" kern="0" dirty="0" smtClean="0">
                <a:solidFill>
                  <a:srgbClr val="C00000"/>
                </a:solidFill>
                <a:latin typeface="Times New Roman" panose="02020603050405020304" pitchFamily="18" charset="0"/>
                <a:cs typeface="Times New Roman" panose="02020603050405020304" pitchFamily="18" charset="0"/>
              </a:rPr>
              <a:t>.</a:t>
            </a:r>
            <a:endParaRPr lang="tr-TR" sz="2000" kern="0" dirty="0">
              <a:solidFill>
                <a:srgbClr val="C00000"/>
              </a:solidFill>
              <a:latin typeface="Times New Roman" panose="02020603050405020304" pitchFamily="18" charset="0"/>
              <a:cs typeface="Times New Roman" panose="02020603050405020304" pitchFamily="18" charset="0"/>
            </a:endParaRPr>
          </a:p>
          <a:p>
            <a:pPr algn="just">
              <a:lnSpc>
                <a:spcPct val="100000"/>
              </a:lnSpc>
              <a:spcBef>
                <a:spcPts val="0"/>
              </a:spcBef>
              <a:spcAft>
                <a:spcPts val="600"/>
              </a:spcAft>
              <a:buClr>
                <a:srgbClr val="C00000"/>
              </a:buClr>
              <a:buFont typeface="Wingdings" panose="05000000000000000000" pitchFamily="2" charset="2"/>
              <a:buChar char="ü"/>
              <a:defRPr/>
            </a:pPr>
            <a:r>
              <a:rPr lang="tr-TR" sz="2000" kern="0" dirty="0">
                <a:latin typeface="Times New Roman" panose="02020603050405020304" pitchFamily="18" charset="0"/>
                <a:cs typeface="Times New Roman" panose="02020603050405020304" pitchFamily="18" charset="0"/>
              </a:rPr>
              <a:t>Bir üyenin </a:t>
            </a:r>
            <a:r>
              <a:rPr lang="tr-TR" sz="2000" kern="0" dirty="0">
                <a:solidFill>
                  <a:srgbClr val="C00000"/>
                </a:solidFill>
                <a:latin typeface="Times New Roman" panose="02020603050405020304" pitchFamily="18" charset="0"/>
                <a:cs typeface="Times New Roman" panose="02020603050405020304" pitchFamily="18" charset="0"/>
              </a:rPr>
              <a:t>muhasebe veya mali işlerden </a:t>
            </a:r>
            <a:r>
              <a:rPr lang="tr-TR" sz="2000" kern="0" dirty="0">
                <a:latin typeface="Times New Roman" panose="02020603050405020304" pitchFamily="18" charset="0"/>
                <a:cs typeface="Times New Roman" panose="02020603050405020304" pitchFamily="18" charset="0"/>
              </a:rPr>
              <a:t>sorumlu personel olması </a:t>
            </a:r>
            <a:r>
              <a:rPr lang="tr-TR" sz="2000" b="1" kern="0" dirty="0">
                <a:latin typeface="Times New Roman" panose="02020603050405020304" pitchFamily="18" charset="0"/>
                <a:cs typeface="Times New Roman" panose="02020603050405020304" pitchFamily="18" charset="0"/>
              </a:rPr>
              <a:t>zorunludur</a:t>
            </a:r>
            <a:r>
              <a:rPr lang="tr-TR" sz="2000" kern="0" dirty="0" smtClean="0">
                <a:latin typeface="Times New Roman" panose="02020603050405020304" pitchFamily="18" charset="0"/>
                <a:cs typeface="Times New Roman" panose="02020603050405020304" pitchFamily="18" charset="0"/>
              </a:rPr>
              <a:t>.</a:t>
            </a:r>
          </a:p>
          <a:p>
            <a:pPr algn="just">
              <a:lnSpc>
                <a:spcPct val="100000"/>
              </a:lnSpc>
              <a:spcBef>
                <a:spcPts val="0"/>
              </a:spcBef>
              <a:spcAft>
                <a:spcPts val="600"/>
              </a:spcAft>
              <a:buClr>
                <a:srgbClr val="C00000"/>
              </a:buClr>
              <a:buFont typeface="Wingdings" panose="05000000000000000000" pitchFamily="2" charset="2"/>
              <a:buChar char="ü"/>
              <a:defRPr/>
            </a:pPr>
            <a:r>
              <a:rPr lang="tr-TR" altLang="tr-TR" sz="2000" dirty="0">
                <a:latin typeface="Times New Roman" panose="02020603050405020304" pitchFamily="18" charset="0"/>
                <a:cs typeface="Times New Roman" panose="02020603050405020304" pitchFamily="18" charset="0"/>
              </a:rPr>
              <a:t>İhale yetkilisi, ihale komisyonunda görev alamaz</a:t>
            </a:r>
            <a:r>
              <a:rPr lang="tr-TR" altLang="tr-TR" sz="2000" dirty="0" smtClean="0">
                <a:latin typeface="Times New Roman" panose="02020603050405020304" pitchFamily="18" charset="0"/>
                <a:cs typeface="Times New Roman" panose="02020603050405020304" pitchFamily="18" charset="0"/>
              </a:rPr>
              <a:t>.</a:t>
            </a:r>
            <a:endParaRPr lang="tr-TR" sz="2000" kern="0" dirty="0" smtClean="0">
              <a:latin typeface="Times New Roman" panose="02020603050405020304" pitchFamily="18" charset="0"/>
              <a:cs typeface="Times New Roman" panose="02020603050405020304" pitchFamily="18" charset="0"/>
            </a:endParaRPr>
          </a:p>
          <a:p>
            <a:pPr algn="just">
              <a:lnSpc>
                <a:spcPct val="100000"/>
              </a:lnSpc>
              <a:spcBef>
                <a:spcPts val="0"/>
              </a:spcBef>
              <a:spcAft>
                <a:spcPts val="600"/>
              </a:spcAft>
              <a:buClr>
                <a:srgbClr val="C00000"/>
              </a:buClr>
              <a:buFont typeface="Wingdings" panose="05000000000000000000" pitchFamily="2" charset="2"/>
              <a:buChar char="ü"/>
            </a:pPr>
            <a:r>
              <a:rPr lang="tr-TR" altLang="tr-TR" sz="2000" dirty="0">
                <a:latin typeface="Times New Roman" panose="02020603050405020304" pitchFamily="18" charset="0"/>
                <a:cs typeface="Times New Roman" panose="02020603050405020304" pitchFamily="18" charset="0"/>
              </a:rPr>
              <a:t>Yeterli sayıda veya nitelikte personel yoksa </a:t>
            </a:r>
            <a:r>
              <a:rPr lang="tr-TR" altLang="tr-TR" sz="2000" b="1" dirty="0">
                <a:solidFill>
                  <a:srgbClr val="C00000"/>
                </a:solidFill>
                <a:latin typeface="Times New Roman" panose="02020603050405020304" pitchFamily="18" charset="0"/>
                <a:cs typeface="Times New Roman" panose="02020603050405020304" pitchFamily="18" charset="0"/>
              </a:rPr>
              <a:t>Kanun kapsamındaki idarelerden komisyona üye alınabilir.</a:t>
            </a:r>
          </a:p>
          <a:p>
            <a:pPr algn="just">
              <a:lnSpc>
                <a:spcPct val="100000"/>
              </a:lnSpc>
              <a:spcBef>
                <a:spcPts val="0"/>
              </a:spcBef>
              <a:spcAft>
                <a:spcPts val="600"/>
              </a:spcAft>
              <a:buClr>
                <a:srgbClr val="C00000"/>
              </a:buClr>
              <a:buFont typeface="Wingdings" panose="05000000000000000000" pitchFamily="2" charset="2"/>
              <a:buChar char="ü"/>
            </a:pPr>
            <a:r>
              <a:rPr lang="tr-TR" altLang="tr-TR" sz="2000" dirty="0">
                <a:latin typeface="Times New Roman" panose="02020603050405020304" pitchFamily="18" charset="0"/>
                <a:cs typeface="Times New Roman" panose="02020603050405020304" pitchFamily="18" charset="0"/>
              </a:rPr>
              <a:t>Komisyon eksiksiz olarak toplanır ve kararlar çoğunlukla alınır. Üyeler kararlarda </a:t>
            </a:r>
            <a:r>
              <a:rPr lang="tr-TR" altLang="tr-TR" sz="2000" b="1" dirty="0">
                <a:solidFill>
                  <a:srgbClr val="C00000"/>
                </a:solidFill>
                <a:latin typeface="Times New Roman" panose="02020603050405020304" pitchFamily="18" charset="0"/>
                <a:cs typeface="Times New Roman" panose="02020603050405020304" pitchFamily="18" charset="0"/>
              </a:rPr>
              <a:t>çekimser kalamaz (eksik üye ile karar alınamaz)</a:t>
            </a:r>
            <a:r>
              <a:rPr lang="ar-SA" altLang="tr-TR" sz="2000" b="1" dirty="0">
                <a:solidFill>
                  <a:srgbClr val="C00000"/>
                </a:solidFill>
                <a:latin typeface="Times New Roman" panose="02020603050405020304" pitchFamily="18" charset="0"/>
                <a:cs typeface="Times New Roman" panose="02020603050405020304" pitchFamily="18" charset="0"/>
              </a:rPr>
              <a:t>‏</a:t>
            </a:r>
            <a:r>
              <a:rPr lang="tr-TR" altLang="tr-TR" sz="2000" b="1" dirty="0">
                <a:solidFill>
                  <a:srgbClr val="C00000"/>
                </a:solidFill>
                <a:latin typeface="Times New Roman" panose="02020603050405020304" pitchFamily="18" charset="0"/>
                <a:cs typeface="Times New Roman" panose="02020603050405020304" pitchFamily="18" charset="0"/>
              </a:rPr>
              <a:t>.</a:t>
            </a:r>
          </a:p>
          <a:p>
            <a:pPr marL="0" indent="0" algn="just">
              <a:lnSpc>
                <a:spcPct val="150000"/>
              </a:lnSpc>
              <a:spcBef>
                <a:spcPts val="0"/>
              </a:spcBef>
              <a:spcAft>
                <a:spcPts val="1200"/>
              </a:spcAft>
              <a:buClr>
                <a:srgbClr val="C00000"/>
              </a:buClr>
              <a:buNone/>
              <a:defRPr/>
            </a:pPr>
            <a:endParaRPr lang="tr-TR"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571069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lstStyle/>
          <a:p>
            <a:r>
              <a:rPr lang="tr-TR" dirty="0">
                <a:solidFill>
                  <a:srgbClr val="C00000"/>
                </a:solidFill>
                <a:latin typeface="Times New Roman" panose="02020603050405020304" pitchFamily="18" charset="0"/>
                <a:cs typeface="Times New Roman" panose="02020603050405020304" pitchFamily="18" charset="0"/>
              </a:rPr>
              <a:t>İhale </a:t>
            </a:r>
            <a:r>
              <a:rPr lang="tr-TR" sz="1800" dirty="0">
                <a:solidFill>
                  <a:srgbClr val="C00000"/>
                </a:solidFill>
                <a:latin typeface="Times New Roman" panose="02020603050405020304" pitchFamily="18" charset="0"/>
                <a:cs typeface="Times New Roman" panose="02020603050405020304" pitchFamily="18" charset="0"/>
              </a:rPr>
              <a:t>Komisyonu</a:t>
            </a: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1012898" y="1976468"/>
            <a:ext cx="7229401" cy="42019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Söz konusu ihaleye ilişkin olarak kurulan  </a:t>
            </a:r>
            <a:r>
              <a:rPr lang="tr-TR" altLang="tr-TR" sz="2200" b="1" dirty="0">
                <a:solidFill>
                  <a:srgbClr val="C00000"/>
                </a:solidFill>
                <a:latin typeface="Times New Roman" panose="02020603050405020304" pitchFamily="18" charset="0"/>
                <a:cs typeface="Times New Roman" panose="02020603050405020304" pitchFamily="18" charset="0"/>
              </a:rPr>
              <a:t>muayene ve kabul komisyonunda veya kontrol teşkilatında görev alabilir.  </a:t>
            </a:r>
          </a:p>
          <a:p>
            <a:pPr marL="560388" lvl="1" indent="-285750" algn="just">
              <a:lnSpc>
                <a:spcPct val="150000"/>
              </a:lnSpc>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Ancak yapılan bir sözleşme ile ilgili olarak kontrol teşkilatında yer alan görevliler, sözleşme sonucunda hizmet alımları ve yapım işleriyle ilgili </a:t>
            </a:r>
            <a:r>
              <a:rPr lang="tr-TR" altLang="tr-TR" sz="2200" b="1" dirty="0">
                <a:solidFill>
                  <a:srgbClr val="C00000"/>
                </a:solidFill>
                <a:latin typeface="Times New Roman" panose="02020603050405020304" pitchFamily="18" charset="0"/>
                <a:cs typeface="Times New Roman" panose="02020603050405020304" pitchFamily="18" charset="0"/>
              </a:rPr>
              <a:t>muayene ve kabul komisyonunda görev alamazlar.</a:t>
            </a:r>
            <a:endParaRPr lang="tr-TR" altLang="tr-TR" sz="2200" b="1"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ü"/>
              <a:defRPr/>
            </a:pPr>
            <a:r>
              <a:rPr lang="tr-TR" altLang="tr-TR" sz="2200" b="1" dirty="0">
                <a:latin typeface="Times New Roman" panose="02020603050405020304" pitchFamily="18" charset="0"/>
                <a:cs typeface="Times New Roman" panose="02020603050405020304" pitchFamily="18" charset="0"/>
              </a:rPr>
              <a:t> </a:t>
            </a:r>
            <a:r>
              <a:rPr lang="tr-TR" altLang="tr-TR" sz="2200" b="1" dirty="0">
                <a:solidFill>
                  <a:srgbClr val="C00000"/>
                </a:solidFill>
                <a:latin typeface="Times New Roman" panose="02020603050405020304" pitchFamily="18" charset="0"/>
                <a:cs typeface="Times New Roman" panose="02020603050405020304" pitchFamily="18" charset="0"/>
              </a:rPr>
              <a:t>İhale yetkilisi,</a:t>
            </a:r>
            <a:r>
              <a:rPr lang="tr-TR" altLang="tr-TR" sz="2200" dirty="0">
                <a:solidFill>
                  <a:srgbClr val="C00000"/>
                </a:solidFill>
                <a:latin typeface="Times New Roman" panose="02020603050405020304" pitchFamily="18" charset="0"/>
                <a:cs typeface="Times New Roman" panose="02020603050405020304" pitchFamily="18" charset="0"/>
              </a:rPr>
              <a:t> </a:t>
            </a:r>
            <a:r>
              <a:rPr lang="tr-TR" altLang="tr-TR" sz="2200" dirty="0">
                <a:latin typeface="Times New Roman" panose="02020603050405020304" pitchFamily="18" charset="0"/>
                <a:cs typeface="Times New Roman" panose="02020603050405020304" pitchFamily="18" charset="0"/>
              </a:rPr>
              <a:t>ihale ve muayene kabul komisyonunda görev alamaz.</a:t>
            </a:r>
          </a:p>
        </p:txBody>
      </p:sp>
    </p:spTree>
    <p:extLst>
      <p:ext uri="{BB962C8B-B14F-4D97-AF65-F5344CB8AC3E}">
        <p14:creationId xmlns:p14="http://schemas.microsoft.com/office/powerpoint/2010/main" val="134568005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330610E5-0C5E-4F36-9F56-23D7EE2E8C99}"/>
              </a:ext>
            </a:extLst>
          </p:cNvPr>
          <p:cNvPicPr>
            <a:picLocks noChangeAspect="1"/>
          </p:cNvPicPr>
          <p:nvPr/>
        </p:nvPicPr>
        <p:blipFill>
          <a:blip r:embed="rId2"/>
          <a:stretch>
            <a:fillRect/>
          </a:stretch>
        </p:blipFill>
        <p:spPr>
          <a:xfrm>
            <a:off x="0" y="1019175"/>
            <a:ext cx="9144000" cy="5143500"/>
          </a:xfrm>
          <a:prstGeom prst="rect">
            <a:avLst/>
          </a:prstGeom>
        </p:spPr>
      </p:pic>
      <p:sp>
        <p:nvSpPr>
          <p:cNvPr id="4" name="TextBox 6">
            <a:extLst>
              <a:ext uri="{FF2B5EF4-FFF2-40B4-BE49-F238E27FC236}">
                <a16:creationId xmlns:a16="http://schemas.microsoft.com/office/drawing/2014/main" id="{DCC9457D-275E-402E-A5CE-2F38806AABA8}"/>
              </a:ext>
            </a:extLst>
          </p:cNvPr>
          <p:cNvSpPr txBox="1"/>
          <p:nvPr/>
        </p:nvSpPr>
        <p:spPr>
          <a:xfrm>
            <a:off x="3894444" y="1788284"/>
            <a:ext cx="4589252" cy="3954929"/>
          </a:xfrm>
          <a:prstGeom prst="rect">
            <a:avLst/>
          </a:prstGeom>
          <a:noFill/>
        </p:spPr>
        <p:txBody>
          <a:bodyPr wrap="square" rtlCol="0">
            <a:spAutoFit/>
          </a:bodyPr>
          <a:lstStyle/>
          <a:p>
            <a:pPr marL="540506" lvl="1" indent="-342900" algn="just">
              <a:spcAft>
                <a:spcPts val="600"/>
              </a:spcAft>
              <a:buClr>
                <a:srgbClr val="C00000"/>
              </a:buClr>
              <a:buSzTx/>
              <a:buFont typeface="Wingdings" panose="05000000000000000000" pitchFamily="2" charset="2"/>
              <a:buChar char="ü"/>
            </a:pPr>
            <a:r>
              <a:rPr lang="tr-TR" altLang="tr-TR" dirty="0" smtClean="0">
                <a:solidFill>
                  <a:srgbClr val="262626"/>
                </a:solidFill>
                <a:latin typeface="Times New Roman" panose="02020603050405020304" pitchFamily="18" charset="0"/>
                <a:cs typeface="Times New Roman" panose="02020603050405020304" pitchFamily="18" charset="0"/>
              </a:rPr>
              <a:t>4734 </a:t>
            </a:r>
            <a:r>
              <a:rPr lang="tr-TR" altLang="tr-TR" dirty="0">
                <a:solidFill>
                  <a:srgbClr val="262626"/>
                </a:solidFill>
                <a:latin typeface="Times New Roman" panose="02020603050405020304" pitchFamily="18" charset="0"/>
                <a:cs typeface="Times New Roman" panose="02020603050405020304" pitchFamily="18" charset="0"/>
              </a:rPr>
              <a:t>sayılı Kamu İhale Kanunu </a:t>
            </a:r>
            <a:r>
              <a:rPr lang="tr-TR" altLang="tr-TR" dirty="0" smtClean="0">
                <a:solidFill>
                  <a:srgbClr val="262626"/>
                </a:solidFill>
                <a:latin typeface="Times New Roman" panose="02020603050405020304" pitchFamily="18" charset="0"/>
                <a:cs typeface="Times New Roman" panose="02020603050405020304" pitchFamily="18" charset="0"/>
              </a:rPr>
              <a:t>İle Kamu Satın Alma Süreci,</a:t>
            </a:r>
          </a:p>
          <a:p>
            <a:pPr marL="540506" lvl="1" indent="-342900" algn="just">
              <a:spcAft>
                <a:spcPts val="600"/>
              </a:spcAft>
              <a:buClr>
                <a:srgbClr val="C00000"/>
              </a:buClr>
              <a:buSzTx/>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Temel İlkeler,</a:t>
            </a:r>
          </a:p>
          <a:p>
            <a:pPr marL="540506" lvl="1" indent="-342900" algn="just">
              <a:spcAft>
                <a:spcPts val="600"/>
              </a:spcAft>
              <a:buClr>
                <a:srgbClr val="C00000"/>
              </a:buClr>
              <a:buSzTx/>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İhtiyacın Karşılanma Yolları,</a:t>
            </a:r>
          </a:p>
          <a:p>
            <a:pPr marL="540506" lvl="1" indent="-342900" algn="just">
              <a:spcAft>
                <a:spcPts val="600"/>
              </a:spcAft>
              <a:buClr>
                <a:srgbClr val="C00000"/>
              </a:buClr>
              <a:buSzTx/>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İhale Komisyonu, Yaklaşık Maliyet, Teminatlar,</a:t>
            </a:r>
            <a:endParaRPr lang="tr-TR" dirty="0">
              <a:latin typeface="Times New Roman" panose="02020603050405020304" pitchFamily="18" charset="0"/>
              <a:cs typeface="Times New Roman" panose="02020603050405020304" pitchFamily="18" charset="0"/>
            </a:endParaRPr>
          </a:p>
          <a:p>
            <a:pPr marL="540506" lvl="1" indent="-342900" algn="just">
              <a:spcAft>
                <a:spcPts val="600"/>
              </a:spcAft>
              <a:buClr>
                <a:srgbClr val="C00000"/>
              </a:buClr>
              <a:buSzTx/>
              <a:buFont typeface="Wingdings" panose="05000000000000000000" pitchFamily="2" charset="2"/>
              <a:buChar char="ü"/>
            </a:pPr>
            <a:r>
              <a:rPr lang="tr-TR" altLang="tr-TR" dirty="0">
                <a:latin typeface="Times New Roman" panose="02020603050405020304" pitchFamily="18" charset="0"/>
                <a:cs typeface="Times New Roman" panose="02020603050405020304" pitchFamily="18" charset="0"/>
              </a:rPr>
              <a:t>Tekliflerin </a:t>
            </a:r>
            <a:r>
              <a:rPr lang="tr-TR" altLang="tr-TR" dirty="0" smtClean="0">
                <a:latin typeface="Times New Roman" panose="02020603050405020304" pitchFamily="18" charset="0"/>
                <a:cs typeface="Times New Roman" panose="02020603050405020304" pitchFamily="18" charset="0"/>
              </a:rPr>
              <a:t>Hazırlanması, Sunulması, Açılması ve Değerlendirilmesi,</a:t>
            </a:r>
            <a:endParaRPr lang="tr-TR" dirty="0">
              <a:latin typeface="Times New Roman" panose="02020603050405020304" pitchFamily="18" charset="0"/>
              <a:cs typeface="Times New Roman" panose="02020603050405020304" pitchFamily="18" charset="0"/>
            </a:endParaRPr>
          </a:p>
          <a:p>
            <a:pPr marL="540506" lvl="1" indent="-342900" algn="just">
              <a:spcAft>
                <a:spcPts val="600"/>
              </a:spcAft>
              <a:buClr>
                <a:srgbClr val="C00000"/>
              </a:buClr>
              <a:buSzTx/>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İhale Sonucunun Bildirilmesi ve Sözleşme </a:t>
            </a:r>
            <a:r>
              <a:rPr lang="tr-TR" dirty="0">
                <a:latin typeface="Times New Roman" panose="02020603050405020304" pitchFamily="18" charset="0"/>
                <a:cs typeface="Times New Roman" panose="02020603050405020304" pitchFamily="18" charset="0"/>
              </a:rPr>
              <a:t>Y</a:t>
            </a:r>
            <a:r>
              <a:rPr lang="tr-TR" dirty="0" smtClean="0">
                <a:latin typeface="Times New Roman" panose="02020603050405020304" pitchFamily="18" charset="0"/>
                <a:cs typeface="Times New Roman" panose="02020603050405020304" pitchFamily="18" charset="0"/>
              </a:rPr>
              <a:t>önetimi</a:t>
            </a:r>
          </a:p>
          <a:p>
            <a:pPr marL="197606" lvl="1" algn="just">
              <a:spcAft>
                <a:spcPts val="600"/>
              </a:spcAft>
              <a:buClr>
                <a:srgbClr val="C00000"/>
              </a:buClr>
              <a:buSzTx/>
            </a:pPr>
            <a:endParaRPr lang="tr-TR" altLang="tr-TR" dirty="0">
              <a:solidFill>
                <a:srgbClr val="262626"/>
              </a:solidFill>
              <a:latin typeface="Times New Roman" panose="02020603050405020304" pitchFamily="18" charset="0"/>
              <a:cs typeface="Times New Roman" panose="02020603050405020304" pitchFamily="18" charset="0"/>
            </a:endParaRPr>
          </a:p>
          <a:p>
            <a:pPr algn="just"/>
            <a:endParaRPr lang="tr-TR"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632930"/>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İhale İşlem Dosyası</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866588" y="1616536"/>
            <a:ext cx="7602164" cy="47923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ct val="0"/>
              </a:spcBef>
              <a:spcAft>
                <a:spcPts val="1200"/>
              </a:spcAft>
              <a:buClr>
                <a:srgbClr val="C00000"/>
              </a:buClr>
              <a:buFont typeface="Wingdings" panose="05000000000000000000" pitchFamily="2" charset="2"/>
              <a:buChar char="ü"/>
            </a:pP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Önce ihale dokümanı hazırlanmalı,</a:t>
            </a:r>
          </a:p>
          <a:p>
            <a:pPr>
              <a:lnSpc>
                <a:spcPct val="150000"/>
              </a:lnSpc>
              <a:spcBef>
                <a:spcPct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Dokümandaki düzenlemelere uygun olmalı, dokümanda belirtilmeyen hususlar içermemeli,</a:t>
            </a:r>
          </a:p>
          <a:p>
            <a:pPr>
              <a:lnSpc>
                <a:spcPct val="150000"/>
              </a:lnSpc>
              <a:spcBef>
                <a:spcPct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Standart formlar kullanılarak yayımlanır. </a:t>
            </a:r>
          </a:p>
          <a:p>
            <a:pPr>
              <a:lnSpc>
                <a:spcPct val="100000"/>
              </a:lnSpc>
              <a:spcBef>
                <a:spcPct val="0"/>
              </a:spcBef>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Süre hesabında;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yayım günü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dikkate alınır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ihale günü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dikkate alınmaz. </a:t>
            </a:r>
          </a:p>
          <a:p>
            <a:pPr>
              <a:lnSpc>
                <a:spcPct val="150000"/>
              </a:lnSpc>
              <a:spcBef>
                <a:spcPct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İlan metinleri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yeterli süre öncesinde</a:t>
            </a:r>
            <a:r>
              <a:rPr lang="tr-TR" altLang="tr-TR" sz="2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gönderilmeli</a:t>
            </a:r>
          </a:p>
          <a:p>
            <a:pPr>
              <a:lnSpc>
                <a:spcPct val="150000"/>
              </a:lnSpc>
              <a:spcBef>
                <a:spcPct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Bütün ilanların </a:t>
            </a: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Elektronik Kamu Alımları Platformunda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(E</a:t>
            </a:r>
            <a:r>
              <a:rPr lang="tr-TR" altLang="tr-TR" sz="22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KAP)</a:t>
            </a:r>
            <a:r>
              <a:rPr lang="tr-TR" altLang="tr-TR" sz="2200" dirty="0" smtClean="0">
                <a:latin typeface="Times New Roman" panose="02020603050405020304" pitchFamily="18" charset="0"/>
                <a:ea typeface="Verdana" panose="020B0604030504040204" pitchFamily="34" charset="0"/>
                <a:cs typeface="Times New Roman" panose="02020603050405020304" pitchFamily="18" charset="0"/>
              </a:rPr>
              <a:t>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yayımlanması (4734 Ek Md: 1)</a:t>
            </a:r>
          </a:p>
        </p:txBody>
      </p:sp>
    </p:spTree>
    <p:extLst>
      <p:ext uri="{BB962C8B-B14F-4D97-AF65-F5344CB8AC3E}">
        <p14:creationId xmlns:p14="http://schemas.microsoft.com/office/powerpoint/2010/main" val="7901074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Eşik Değerler</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923998" y="1811332"/>
            <a:ext cx="7521502" cy="43862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Katılım kriterleri eşik değerlere göre belirlenmektedir.</a:t>
            </a:r>
            <a:endParaRPr lang="tr-TR" altLang="tr-TR" sz="2200" b="1" dirty="0">
              <a:latin typeface="Times New Roman" panose="02020603050405020304" pitchFamily="18" charset="0"/>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İlan süreleri ve ilan yapılacak yerler eşik değerlere göre belirlenmektedir.</a:t>
            </a:r>
            <a:endParaRPr lang="tr-TR" altLang="tr-TR" sz="2200" b="1" dirty="0">
              <a:latin typeface="Times New Roman" panose="02020603050405020304" pitchFamily="18" charset="0"/>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Eşik değerlerin altındaki ihalelerin sadece yerli isteklilere açık olması, üzerindeki ihalelerde ise </a:t>
            </a:r>
            <a:r>
              <a:rPr lang="tr-TR" altLang="tr-TR" sz="2200" b="1" dirty="0">
                <a:solidFill>
                  <a:srgbClr val="C00000"/>
                </a:solidFill>
                <a:latin typeface="Times New Roman" panose="02020603050405020304" pitchFamily="18" charset="0"/>
                <a:cs typeface="Times New Roman" panose="02020603050405020304" pitchFamily="18" charset="0"/>
              </a:rPr>
              <a:t>yerli istekliler lehine </a:t>
            </a:r>
            <a:r>
              <a:rPr lang="tr-TR" altLang="tr-TR" sz="2200" b="1" dirty="0" smtClean="0">
                <a:solidFill>
                  <a:srgbClr val="C00000"/>
                </a:solidFill>
                <a:latin typeface="Times New Roman" panose="02020603050405020304" pitchFamily="18" charset="0"/>
                <a:cs typeface="Times New Roman" panose="02020603050405020304" pitchFamily="18" charset="0"/>
              </a:rPr>
              <a:t>%15 </a:t>
            </a:r>
            <a:r>
              <a:rPr lang="tr-TR" altLang="tr-TR" sz="2200" b="1" dirty="0">
                <a:solidFill>
                  <a:srgbClr val="C00000"/>
                </a:solidFill>
                <a:latin typeface="Times New Roman" panose="02020603050405020304" pitchFamily="18" charset="0"/>
                <a:cs typeface="Times New Roman" panose="02020603050405020304" pitchFamily="18" charset="0"/>
              </a:rPr>
              <a:t>oranına kadar fiyat </a:t>
            </a:r>
            <a:r>
              <a:rPr lang="tr-TR" altLang="tr-TR" sz="2200" b="1" dirty="0" smtClean="0">
                <a:solidFill>
                  <a:srgbClr val="C00000"/>
                </a:solidFill>
                <a:latin typeface="Times New Roman" panose="02020603050405020304" pitchFamily="18" charset="0"/>
                <a:cs typeface="Times New Roman" panose="02020603050405020304" pitchFamily="18" charset="0"/>
              </a:rPr>
              <a:t>avantajı</a:t>
            </a:r>
            <a:r>
              <a:rPr lang="tr-TR" altLang="tr-TR" sz="2200" dirty="0">
                <a:latin typeface="Times New Roman" panose="02020603050405020304" pitchFamily="18" charset="0"/>
                <a:cs typeface="Times New Roman" panose="02020603050405020304" pitchFamily="18" charset="0"/>
              </a:rPr>
              <a:t> </a:t>
            </a:r>
            <a:r>
              <a:rPr lang="tr-TR" altLang="tr-TR" sz="2200" dirty="0" smtClean="0">
                <a:latin typeface="Times New Roman" panose="02020603050405020304" pitchFamily="18" charset="0"/>
                <a:cs typeface="Times New Roman" panose="02020603050405020304" pitchFamily="18" charset="0"/>
              </a:rPr>
              <a:t>sağlanması </a:t>
            </a:r>
            <a:r>
              <a:rPr lang="tr-TR" altLang="tr-TR" sz="2200" dirty="0">
                <a:latin typeface="Times New Roman" panose="02020603050405020304" pitchFamily="18" charset="0"/>
                <a:cs typeface="Times New Roman" panose="02020603050405020304" pitchFamily="18" charset="0"/>
              </a:rPr>
              <a:t>olanağı getirilmiştir.</a:t>
            </a:r>
            <a:endParaRPr lang="tr-TR" alt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14123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1282146"/>
            <a:ext cx="8277412" cy="427647"/>
          </a:xfrm>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Yaklaşık Maliyet</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866588" y="2048591"/>
            <a:ext cx="7141700" cy="33801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Mal veya hizmet alımları ile yapım işlerinin ihalesi yapılmadan önce idarece, her türlü fiyat araştırması yapılarak katma değer vergisi hariç olmak üzere yaklaşık maliyet belirlenir ve dayanaklarıyla birlikte bir hesap cetvelinde gösterilir</a:t>
            </a:r>
            <a:r>
              <a:rPr lang="tr-TR" altLang="tr-TR" sz="2200" dirty="0" smtClean="0">
                <a:latin typeface="Times New Roman" panose="02020603050405020304" pitchFamily="18" charset="0"/>
                <a:cs typeface="Times New Roman" panose="02020603050405020304" pitchFamily="18" charset="0"/>
              </a:rPr>
              <a:t>.</a:t>
            </a:r>
          </a:p>
          <a:p>
            <a:pPr algn="just">
              <a:lnSpc>
                <a:spcPct val="100000"/>
              </a:lnSpc>
              <a:buClr>
                <a:srgbClr val="C00000"/>
              </a:buClr>
              <a:buFont typeface="Wingdings" panose="05000000000000000000" pitchFamily="2" charset="2"/>
              <a:buChar char="ü"/>
            </a:pPr>
            <a:endParaRPr lang="tr-TR" altLang="tr-TR" sz="2200" dirty="0" smtClean="0">
              <a:latin typeface="Times New Roman" panose="02020603050405020304" pitchFamily="18" charset="0"/>
              <a:cs typeface="Times New Roman" panose="02020603050405020304" pitchFamily="18" charset="0"/>
            </a:endParaRPr>
          </a:p>
          <a:p>
            <a:pPr algn="just">
              <a:lnSpc>
                <a:spcPct val="100000"/>
              </a:lnSpc>
              <a:spcBef>
                <a:spcPct val="20000"/>
              </a:spcBef>
              <a:buClr>
                <a:srgbClr val="C00000"/>
              </a:buClr>
              <a:buSzPct val="85000"/>
              <a:buFont typeface="Wingdings" panose="05000000000000000000" pitchFamily="2" charset="2"/>
              <a:buChar char="ü"/>
              <a:defRPr/>
            </a:pPr>
            <a:r>
              <a:rPr lang="tr-TR" altLang="tr-TR" sz="2200" dirty="0" smtClean="0">
                <a:solidFill>
                  <a:prstClr val="black"/>
                </a:solidFill>
                <a:latin typeface="Times New Roman" panose="02020603050405020304" pitchFamily="18" charset="0"/>
                <a:cs typeface="Times New Roman" panose="02020603050405020304" pitchFamily="18" charset="0"/>
              </a:rPr>
              <a:t>Yaklaşık </a:t>
            </a:r>
            <a:r>
              <a:rPr lang="tr-TR" altLang="tr-TR" sz="2200" dirty="0">
                <a:solidFill>
                  <a:prstClr val="black"/>
                </a:solidFill>
                <a:latin typeface="Times New Roman" panose="02020603050405020304" pitchFamily="18" charset="0"/>
                <a:cs typeface="Times New Roman" panose="02020603050405020304" pitchFamily="18" charset="0"/>
              </a:rPr>
              <a:t>maliyete ihale ve ön yeterlik ilanlarında yer verilmez, isteklilere veya ihale süreci ile resmi ilişki olmayan </a:t>
            </a:r>
            <a:r>
              <a:rPr lang="tr-TR" altLang="tr-TR" sz="2200" b="1" dirty="0">
                <a:solidFill>
                  <a:srgbClr val="C00000"/>
                </a:solidFill>
                <a:latin typeface="Times New Roman" panose="02020603050405020304" pitchFamily="18" charset="0"/>
                <a:cs typeface="Times New Roman" panose="02020603050405020304" pitchFamily="18" charset="0"/>
              </a:rPr>
              <a:t>diğer kişilere açıklanmaz.</a:t>
            </a:r>
          </a:p>
        </p:txBody>
      </p:sp>
    </p:spTree>
    <p:extLst>
      <p:ext uri="{BB962C8B-B14F-4D97-AF65-F5344CB8AC3E}">
        <p14:creationId xmlns:p14="http://schemas.microsoft.com/office/powerpoint/2010/main" val="142409825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975065"/>
            <a:ext cx="8277412" cy="427647"/>
          </a:xfrm>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Yaklaşık Maliyeti  İlişkin  Fiyatların Tespitinde; </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866588" y="1423360"/>
            <a:ext cx="7864422" cy="49028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4400" indent="-284400" algn="just">
              <a:lnSpc>
                <a:spcPct val="100000"/>
              </a:lnSpc>
              <a:spcBef>
                <a:spcPts val="0"/>
              </a:spcBef>
              <a:spcAft>
                <a:spcPts val="1200"/>
              </a:spcAft>
              <a:buFont typeface="+mj-lt"/>
              <a:buAutoNum type="alphaLcParenR"/>
              <a:defRPr/>
            </a:pPr>
            <a:r>
              <a:rPr lang="tr-TR" altLang="tr-TR" sz="2000" dirty="0">
                <a:latin typeface="Times New Roman" panose="02020603050405020304" pitchFamily="18" charset="0"/>
                <a:cs typeface="Times New Roman" panose="02020603050405020304" pitchFamily="18" charset="0"/>
              </a:rPr>
              <a:t>Kamu kurum ve kuruluşlarınca işin niteliğine göre belirlenmiş fiyatlar, </a:t>
            </a:r>
          </a:p>
          <a:p>
            <a:pPr marL="284400" indent="-284400" algn="just">
              <a:lnSpc>
                <a:spcPct val="100000"/>
              </a:lnSpc>
              <a:spcBef>
                <a:spcPts val="0"/>
              </a:spcBef>
              <a:spcAft>
                <a:spcPts val="1200"/>
              </a:spcAft>
              <a:buFont typeface="+mj-lt"/>
              <a:buAutoNum type="alphaLcParenR"/>
              <a:defRPr/>
            </a:pPr>
            <a:r>
              <a:rPr lang="tr-TR" altLang="tr-TR" sz="2000" dirty="0">
                <a:latin typeface="Times New Roman" panose="02020603050405020304" pitchFamily="18" charset="0"/>
                <a:cs typeface="Times New Roman" panose="02020603050405020304" pitchFamily="18" charset="0"/>
              </a:rPr>
              <a:t>İhaleyi yapan idare veya diğer idarelerce gerçekleştirilmiş aynı veya benzer </a:t>
            </a:r>
            <a:r>
              <a:rPr lang="tr-TR" altLang="tr-TR" sz="2000" dirty="0" smtClean="0">
                <a:latin typeface="Times New Roman" panose="02020603050405020304" pitchFamily="18" charset="0"/>
                <a:cs typeface="Times New Roman" panose="02020603050405020304" pitchFamily="18" charset="0"/>
              </a:rPr>
              <a:t>işlerdeki </a:t>
            </a:r>
            <a:r>
              <a:rPr lang="tr-TR" altLang="tr-TR" sz="2000" dirty="0">
                <a:latin typeface="Times New Roman" panose="02020603050405020304" pitchFamily="18" charset="0"/>
                <a:cs typeface="Times New Roman" panose="02020603050405020304" pitchFamily="18" charset="0"/>
              </a:rPr>
              <a:t>fiyatlar, </a:t>
            </a:r>
          </a:p>
          <a:p>
            <a:pPr marL="284400" indent="-284400" algn="just">
              <a:lnSpc>
                <a:spcPct val="100000"/>
              </a:lnSpc>
              <a:spcBef>
                <a:spcPts val="0"/>
              </a:spcBef>
              <a:spcAft>
                <a:spcPts val="1200"/>
              </a:spcAft>
              <a:buFont typeface="+mj-lt"/>
              <a:buAutoNum type="alphaLcParenR"/>
              <a:defRPr/>
            </a:pPr>
            <a:r>
              <a:rPr lang="tr-TR" altLang="tr-TR" sz="2000" dirty="0">
                <a:latin typeface="Times New Roman" panose="02020603050405020304" pitchFamily="18" charset="0"/>
                <a:cs typeface="Times New Roman" panose="02020603050405020304" pitchFamily="18" charset="0"/>
              </a:rPr>
              <a:t>İlgili odalarca belirlenmiş fiyatlar,</a:t>
            </a:r>
          </a:p>
          <a:p>
            <a:pPr marL="284400" indent="-284400" algn="just">
              <a:lnSpc>
                <a:spcPct val="100000"/>
              </a:lnSpc>
              <a:spcBef>
                <a:spcPts val="0"/>
              </a:spcBef>
              <a:buFont typeface="+mj-lt"/>
              <a:buAutoNum type="alphaLcParenR"/>
              <a:defRPr/>
            </a:pPr>
            <a:r>
              <a:rPr lang="tr-TR" altLang="tr-TR" sz="2000" dirty="0">
                <a:latin typeface="Times New Roman" panose="02020603050405020304" pitchFamily="18" charset="0"/>
                <a:cs typeface="Times New Roman" panose="02020603050405020304" pitchFamily="18" charset="0"/>
              </a:rPr>
              <a:t>İhale konusu işi oluşturan iş kalemlerine veya gruplarına ilişkin olarak piyasadan yapılacak fiyat araştırması kapsamında elde edilecek fiyat tekliflerinin aritmetik ortalaması alınmak suretiyle ya da konusunda uzman bilirkişi ve ekspertizlerden soruşturularak oluşturulan fiyatlar,</a:t>
            </a:r>
          </a:p>
          <a:p>
            <a:pPr marL="284400" indent="-284400" algn="just">
              <a:lnSpc>
                <a:spcPct val="100000"/>
              </a:lnSpc>
              <a:spcBef>
                <a:spcPts val="0"/>
              </a:spcBef>
              <a:spcAft>
                <a:spcPts val="1200"/>
              </a:spcAft>
              <a:buFont typeface="+mj-lt"/>
              <a:buAutoNum type="alphaLcParenR"/>
              <a:defRPr/>
            </a:pPr>
            <a:r>
              <a:rPr lang="tr-TR" altLang="tr-TR" sz="2000" dirty="0">
                <a:latin typeface="Times New Roman" panose="02020603050405020304" pitchFamily="18" charset="0"/>
                <a:cs typeface="Times New Roman" panose="02020603050405020304" pitchFamily="18" charset="0"/>
              </a:rPr>
              <a:t>İhale konusu işe ilişkin olarak Bütçe Uygulama Talimatlarında ve/veya Sağlık Uygulama Tebliğinde yer alan fiyatlardan KDV veya farklı nitelikteki diğer giderler indirilmek suretiyle bulunan fiyatlar esas alınır.</a:t>
            </a:r>
          </a:p>
          <a:p>
            <a:pPr marL="0" indent="0" algn="just">
              <a:lnSpc>
                <a:spcPct val="100000"/>
              </a:lnSpc>
              <a:spcBef>
                <a:spcPts val="0"/>
              </a:spcBef>
              <a:spcAft>
                <a:spcPts val="1200"/>
              </a:spcAft>
              <a:buNone/>
              <a:defRPr/>
            </a:pPr>
            <a:r>
              <a:rPr lang="tr-TR" altLang="tr-TR" sz="2000" i="1" dirty="0">
                <a:latin typeface="Times New Roman" panose="02020603050405020304" pitchFamily="18" charset="0"/>
                <a:cs typeface="Times New Roman" panose="02020603050405020304" pitchFamily="18" charset="0"/>
              </a:rPr>
              <a:t>İdareler yaklaşık maliyete ilişkin fiyatların tespitinde, (a), (b), (c</a:t>
            </a:r>
            <a:r>
              <a:rPr lang="tr-TR" altLang="tr-TR" sz="2000" i="1" dirty="0" smtClean="0">
                <a:latin typeface="Times New Roman" panose="02020603050405020304" pitchFamily="18" charset="0"/>
                <a:cs typeface="Times New Roman" panose="02020603050405020304" pitchFamily="18" charset="0"/>
              </a:rPr>
              <a:t>), (ç) </a:t>
            </a:r>
            <a:r>
              <a:rPr lang="tr-TR" altLang="tr-TR" sz="2000" i="1" dirty="0">
                <a:latin typeface="Times New Roman" panose="02020603050405020304" pitchFamily="18" charset="0"/>
                <a:cs typeface="Times New Roman" panose="02020603050405020304" pitchFamily="18" charset="0"/>
              </a:rPr>
              <a:t>ve (d) bentlerinde belirtilen fiyatların birini, birkaçını veya tamamını herhangi bir öncelik sırası olmaksızın kullanabilirler.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67698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İhaleye Katılımda Yeterlik Kuralları</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5" name="Rectangle 3">
            <a:extLst>
              <a:ext uri="{FF2B5EF4-FFF2-40B4-BE49-F238E27FC236}">
                <a16:creationId xmlns:a16="http://schemas.microsoft.com/office/drawing/2014/main" id="{D8B986C6-D5B5-E646-8DD0-20B52EC7AB04}"/>
              </a:ext>
            </a:extLst>
          </p:cNvPr>
          <p:cNvSpPr txBox="1">
            <a:spLocks noChangeArrowheads="1"/>
          </p:cNvSpPr>
          <p:nvPr/>
        </p:nvSpPr>
        <p:spPr>
          <a:xfrm>
            <a:off x="866588" y="3903090"/>
            <a:ext cx="7772400" cy="128671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tr-TR" altLang="tr-TR" sz="2200" dirty="0">
                <a:latin typeface="Times New Roman" panose="02020603050405020304" pitchFamily="18" charset="0"/>
                <a:cs typeface="Times New Roman" panose="02020603050405020304" pitchFamily="18" charset="0"/>
              </a:rPr>
              <a:t>İhale konusu işin niteliğine göre belirtilen bilgi veya belgelerden hangilerinin yeterlik değerlendirmesinde kullanılacağı, ihale dokümanında ve ihale veya ön yeterliğe ilişkin ilân veya davet belgelerinde belirtilir.</a:t>
            </a:r>
            <a:endParaRPr lang="tr-TR" altLang="tr-TR" sz="2200" b="1" dirty="0">
              <a:latin typeface="Times New Roman" panose="02020603050405020304" pitchFamily="18" charset="0"/>
              <a:cs typeface="Times New Roman" panose="02020603050405020304" pitchFamily="18" charset="0"/>
            </a:endParaRPr>
          </a:p>
        </p:txBody>
      </p:sp>
      <p:graphicFrame>
        <p:nvGraphicFramePr>
          <p:cNvPr id="6" name="Diyagram 5">
            <a:extLst>
              <a:ext uri="{FF2B5EF4-FFF2-40B4-BE49-F238E27FC236}">
                <a16:creationId xmlns:a16="http://schemas.microsoft.com/office/drawing/2014/main" id="{2FAF94DD-B94C-6640-9D11-558B92BFD49E}"/>
              </a:ext>
            </a:extLst>
          </p:cNvPr>
          <p:cNvGraphicFramePr/>
          <p:nvPr>
            <p:extLst/>
          </p:nvPr>
        </p:nvGraphicFramePr>
        <p:xfrm>
          <a:off x="1856172" y="2110096"/>
          <a:ext cx="5076056" cy="1341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082406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2">
            <a:extLst>
              <a:ext uri="{FF2B5EF4-FFF2-40B4-BE49-F238E27FC236}">
                <a16:creationId xmlns:a16="http://schemas.microsoft.com/office/drawing/2014/main" id="{3491C2E6-B36B-B34B-A743-4C65E19503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34046" y="1651379"/>
            <a:ext cx="1319954" cy="8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975065"/>
            <a:ext cx="8277412" cy="427647"/>
          </a:xfrm>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İhale Dışı Bırakılacak Olanlar</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663409" y="1402712"/>
            <a:ext cx="7940601" cy="50181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İflas eden ve tasfiye halinde </a:t>
            </a:r>
            <a:r>
              <a:rPr lang="tr-TR" altLang="tr-TR" sz="2200" dirty="0" smtClean="0">
                <a:latin typeface="Times New Roman" panose="02020603050405020304" pitchFamily="18" charset="0"/>
                <a:cs typeface="Times New Roman" panose="02020603050405020304" pitchFamily="18" charset="0"/>
              </a:rPr>
              <a:t>olanlar,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Sosyal güvenlik prim borcu </a:t>
            </a:r>
            <a:r>
              <a:rPr lang="tr-TR" altLang="tr-TR" sz="2200" dirty="0" smtClean="0">
                <a:latin typeface="Times New Roman" panose="02020603050405020304" pitchFamily="18" charset="0"/>
                <a:cs typeface="Times New Roman" panose="02020603050405020304" pitchFamily="18" charset="0"/>
              </a:rPr>
              <a:t>olanlar,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Vergi borcu </a:t>
            </a:r>
            <a:r>
              <a:rPr lang="tr-TR" altLang="tr-TR" sz="2200" dirty="0" smtClean="0">
                <a:latin typeface="Times New Roman" panose="02020603050405020304" pitchFamily="18" charset="0"/>
                <a:cs typeface="Times New Roman" panose="02020603050405020304" pitchFamily="18" charset="0"/>
              </a:rPr>
              <a:t>olanlar,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İhale tarihinden önceki 5 yıl içinde mesleki faaliyetinden dolayı hüküm </a:t>
            </a:r>
            <a:r>
              <a:rPr lang="tr-TR" altLang="tr-TR" sz="2200" dirty="0" smtClean="0">
                <a:latin typeface="Times New Roman" panose="02020603050405020304" pitchFamily="18" charset="0"/>
                <a:cs typeface="Times New Roman" panose="02020603050405020304" pitchFamily="18" charset="0"/>
              </a:rPr>
              <a:t>giyenler,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İhaleyi yapan idareye yaptığı iş sırasında iş ve meslek ahlakına aykırı hareket ettiği bu idare tarafından ispat </a:t>
            </a:r>
            <a:r>
              <a:rPr lang="tr-TR" altLang="tr-TR" sz="2200" dirty="0" smtClean="0">
                <a:latin typeface="Times New Roman" panose="02020603050405020304" pitchFamily="18" charset="0"/>
                <a:cs typeface="Times New Roman" panose="02020603050405020304" pitchFamily="18" charset="0"/>
              </a:rPr>
              <a:t>edilenler,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Kayıtlı bulunduğu oda tarafından mesleki faaliyetten men </a:t>
            </a:r>
            <a:r>
              <a:rPr lang="tr-TR" altLang="tr-TR" sz="2200" dirty="0" smtClean="0">
                <a:latin typeface="Times New Roman" panose="02020603050405020304" pitchFamily="18" charset="0"/>
                <a:cs typeface="Times New Roman" panose="02020603050405020304" pitchFamily="18" charset="0"/>
              </a:rPr>
              <a:t>edilenler,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Eksik, sahte veya yanıltıcı bilgi, belge </a:t>
            </a:r>
            <a:r>
              <a:rPr lang="tr-TR" altLang="tr-TR" sz="2200" dirty="0" smtClean="0">
                <a:latin typeface="Times New Roman" panose="02020603050405020304" pitchFamily="18" charset="0"/>
                <a:cs typeface="Times New Roman" panose="02020603050405020304" pitchFamily="18" charset="0"/>
              </a:rPr>
              <a:t>verenler,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smtClean="0">
                <a:latin typeface="Times New Roman" panose="02020603050405020304" pitchFamily="18" charset="0"/>
                <a:cs typeface="Times New Roman" panose="02020603050405020304" pitchFamily="18" charset="0"/>
              </a:rPr>
              <a:t>11’inci </a:t>
            </a:r>
            <a:r>
              <a:rPr lang="tr-TR" altLang="tr-TR" sz="2200" dirty="0">
                <a:latin typeface="Times New Roman" panose="02020603050405020304" pitchFamily="18" charset="0"/>
                <a:cs typeface="Times New Roman" panose="02020603050405020304" pitchFamily="18" charset="0"/>
              </a:rPr>
              <a:t>maddeye göre ihaleye katılamayacağı belirtildiği halde ihaleye </a:t>
            </a:r>
            <a:r>
              <a:rPr lang="tr-TR" altLang="tr-TR" sz="2200" dirty="0" smtClean="0">
                <a:latin typeface="Times New Roman" panose="02020603050405020304" pitchFamily="18" charset="0"/>
                <a:cs typeface="Times New Roman" panose="02020603050405020304" pitchFamily="18" charset="0"/>
              </a:rPr>
              <a:t>katılanlar,</a:t>
            </a:r>
            <a:endParaRPr lang="tr-TR" altLang="tr-TR" sz="2200" b="1" dirty="0">
              <a:latin typeface="Times New Roman" panose="02020603050405020304" pitchFamily="18" charset="0"/>
              <a:cs typeface="Times New Roman" panose="02020603050405020304" pitchFamily="18" charset="0"/>
            </a:endParaRPr>
          </a:p>
          <a:p>
            <a:pPr algn="just">
              <a:buClr>
                <a:srgbClr val="C00000"/>
              </a:buClr>
              <a:buFont typeface="Wingdings" panose="05000000000000000000" pitchFamily="2" charset="2"/>
              <a:buChar char="ü"/>
            </a:pPr>
            <a:r>
              <a:rPr lang="tr-TR" altLang="tr-TR" sz="2200" dirty="0" smtClean="0">
                <a:latin typeface="Times New Roman" panose="02020603050405020304" pitchFamily="18" charset="0"/>
                <a:cs typeface="Times New Roman" panose="02020603050405020304" pitchFamily="18" charset="0"/>
              </a:rPr>
              <a:t>17’nci </a:t>
            </a:r>
            <a:r>
              <a:rPr lang="tr-TR" altLang="tr-TR" sz="2200" dirty="0">
                <a:latin typeface="Times New Roman" panose="02020603050405020304" pitchFamily="18" charset="0"/>
                <a:cs typeface="Times New Roman" panose="02020603050405020304" pitchFamily="18" charset="0"/>
              </a:rPr>
              <a:t>madde sayıları yasak fiil ve davranışlarda </a:t>
            </a:r>
            <a:r>
              <a:rPr lang="tr-TR" altLang="tr-TR" sz="2200" dirty="0" smtClean="0">
                <a:latin typeface="Times New Roman" panose="02020603050405020304" pitchFamily="18" charset="0"/>
                <a:cs typeface="Times New Roman" panose="02020603050405020304" pitchFamily="18" charset="0"/>
              </a:rPr>
              <a:t>bulunanlar,</a:t>
            </a:r>
            <a:endParaRPr lang="tr-TR" altLang="tr-TR" sz="2200" b="1" dirty="0">
              <a:latin typeface="Times New Roman" panose="02020603050405020304" pitchFamily="18" charset="0"/>
              <a:cs typeface="Times New Roman" panose="02020603050405020304" pitchFamily="18" charset="0"/>
            </a:endParaRPr>
          </a:p>
        </p:txBody>
      </p:sp>
      <p:pic>
        <p:nvPicPr>
          <p:cNvPr id="5" name="Resim 1">
            <a:extLst>
              <a:ext uri="{FF2B5EF4-FFF2-40B4-BE49-F238E27FC236}">
                <a16:creationId xmlns:a16="http://schemas.microsoft.com/office/drawing/2014/main" id="{94F12554-E42D-8143-AEF5-1E148D019E9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52338" y="1312154"/>
            <a:ext cx="1101662" cy="65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029822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İhale İlan Süreleri ve Kuralları</a:t>
            </a:r>
            <a:endParaRPr lang="tr-TR" sz="18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Group 122">
            <a:extLst>
              <a:ext uri="{FF2B5EF4-FFF2-40B4-BE49-F238E27FC236}">
                <a16:creationId xmlns:a16="http://schemas.microsoft.com/office/drawing/2014/main" id="{67B9D28E-906F-494D-8CE9-9C7A6C10D422}"/>
              </a:ext>
            </a:extLst>
          </p:cNvPr>
          <p:cNvGraphicFramePr>
            <a:graphicFrameLocks/>
          </p:cNvGraphicFramePr>
          <p:nvPr>
            <p:extLst>
              <p:ext uri="{D42A27DB-BD31-4B8C-83A1-F6EECF244321}">
                <p14:modId xmlns:p14="http://schemas.microsoft.com/office/powerpoint/2010/main" val="47619814"/>
              </p:ext>
            </p:extLst>
          </p:nvPr>
        </p:nvGraphicFramePr>
        <p:xfrm>
          <a:off x="961878" y="1763704"/>
          <a:ext cx="7233215" cy="2368540"/>
        </p:xfrm>
        <a:graphic>
          <a:graphicData uri="http://schemas.openxmlformats.org/drawingml/2006/table">
            <a:tbl>
              <a:tblPr/>
              <a:tblGrid>
                <a:gridCol w="1452006">
                  <a:extLst>
                    <a:ext uri="{9D8B030D-6E8A-4147-A177-3AD203B41FA5}">
                      <a16:colId xmlns:a16="http://schemas.microsoft.com/office/drawing/2014/main" val="20000"/>
                    </a:ext>
                  </a:extLst>
                </a:gridCol>
                <a:gridCol w="1210026">
                  <a:extLst>
                    <a:ext uri="{9D8B030D-6E8A-4147-A177-3AD203B41FA5}">
                      <a16:colId xmlns:a16="http://schemas.microsoft.com/office/drawing/2014/main" val="20001"/>
                    </a:ext>
                  </a:extLst>
                </a:gridCol>
                <a:gridCol w="1603284">
                  <a:extLst>
                    <a:ext uri="{9D8B030D-6E8A-4147-A177-3AD203B41FA5}">
                      <a16:colId xmlns:a16="http://schemas.microsoft.com/office/drawing/2014/main" val="20002"/>
                    </a:ext>
                  </a:extLst>
                </a:gridCol>
                <a:gridCol w="1603284">
                  <a:extLst>
                    <a:ext uri="{9D8B030D-6E8A-4147-A177-3AD203B41FA5}">
                      <a16:colId xmlns:a16="http://schemas.microsoft.com/office/drawing/2014/main" val="20003"/>
                    </a:ext>
                  </a:extLst>
                </a:gridCol>
                <a:gridCol w="1364615">
                  <a:extLst>
                    <a:ext uri="{9D8B030D-6E8A-4147-A177-3AD203B41FA5}">
                      <a16:colId xmlns:a16="http://schemas.microsoft.com/office/drawing/2014/main" val="20004"/>
                    </a:ext>
                  </a:extLst>
                </a:gridCol>
              </a:tblGrid>
              <a:tr h="64174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İhale Usulleri</a:t>
                      </a: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Açık İhale </a:t>
                      </a: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Belli İstekliler Arasında İhale  </a:t>
                      </a: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solidFill>
                  </a:tcPr>
                </a:tc>
                <a:tc hMerge="1">
                  <a:txBody>
                    <a:bodyPr/>
                    <a:lstStyle/>
                    <a:p>
                      <a:endParaRPr lang="tr-TR" dirty="0"/>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Pazarlık </a:t>
                      </a:r>
                      <a:b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br>
                      <a: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(21/ b-c-f  İlan Zorunlu Değil)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solidFill>
                  </a:tcPr>
                </a:tc>
                <a:extLst>
                  <a:ext uri="{0D108BD9-81ED-4DB2-BD59-A6C34878D82A}">
                    <a16:rowId xmlns:a16="http://schemas.microsoft.com/office/drawing/2014/main" val="10000"/>
                  </a:ext>
                </a:extLst>
              </a:tr>
              <a:tr h="163701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Yaklaşık maliyeti</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eşik değerlere eşit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veya bu değerleri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aşan ihaleler</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ts val="500"/>
                        </a:spcBef>
                        <a:spcAft>
                          <a:spcPts val="50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tarihinden </a:t>
                      </a:r>
                      <a:b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en az </a:t>
                      </a:r>
                      <a:b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40 gün önce</a:t>
                      </a:r>
                      <a:b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Kamu İhale Bülteninde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Ön yeterlilik ilanları son başvuru tarihinden en az </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14 gün önce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Kamu İhale Bülteninde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lang="tr-TR" sz="1400" b="0" kern="1200" dirty="0">
                          <a:solidFill>
                            <a:schemeClr val="tx1"/>
                          </a:solidFill>
                          <a:effectLst/>
                          <a:latin typeface="Times New Roman" panose="02020603050405020304" pitchFamily="18" charset="0"/>
                          <a:ea typeface="+mn-ea"/>
                          <a:cs typeface="Times New Roman" panose="02020603050405020304" pitchFamily="18" charset="0"/>
                        </a:rPr>
                        <a:t>Davet mektubu ihale gününden en az 40 gün önce </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tarihinden </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en az </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25 gün önce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Kamu İhale Bülteninde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bl>
          </a:graphicData>
        </a:graphic>
      </p:graphicFrame>
      <p:graphicFrame>
        <p:nvGraphicFramePr>
          <p:cNvPr id="6" name="3 Tablo">
            <a:extLst>
              <a:ext uri="{FF2B5EF4-FFF2-40B4-BE49-F238E27FC236}">
                <a16:creationId xmlns:a16="http://schemas.microsoft.com/office/drawing/2014/main" id="{9D5E9A03-2167-3046-9FE7-185D20F8082D}"/>
              </a:ext>
            </a:extLst>
          </p:cNvPr>
          <p:cNvGraphicFramePr>
            <a:graphicFrameLocks noGrp="1"/>
          </p:cNvGraphicFramePr>
          <p:nvPr>
            <p:extLst>
              <p:ext uri="{D42A27DB-BD31-4B8C-83A1-F6EECF244321}">
                <p14:modId xmlns:p14="http://schemas.microsoft.com/office/powerpoint/2010/main" val="1621073379"/>
              </p:ext>
            </p:extLst>
          </p:nvPr>
        </p:nvGraphicFramePr>
        <p:xfrm>
          <a:off x="961879" y="4302032"/>
          <a:ext cx="7233215" cy="1951037"/>
        </p:xfrm>
        <a:graphic>
          <a:graphicData uri="http://schemas.openxmlformats.org/drawingml/2006/table">
            <a:tbl>
              <a:tblPr/>
              <a:tblGrid>
                <a:gridCol w="3116981">
                  <a:extLst>
                    <a:ext uri="{9D8B030D-6E8A-4147-A177-3AD203B41FA5}">
                      <a16:colId xmlns:a16="http://schemas.microsoft.com/office/drawing/2014/main" val="20000"/>
                    </a:ext>
                  </a:extLst>
                </a:gridCol>
                <a:gridCol w="2159248">
                  <a:extLst>
                    <a:ext uri="{9D8B030D-6E8A-4147-A177-3AD203B41FA5}">
                      <a16:colId xmlns:a16="http://schemas.microsoft.com/office/drawing/2014/main" val="20001"/>
                    </a:ext>
                  </a:extLst>
                </a:gridCol>
                <a:gridCol w="1956986">
                  <a:extLst>
                    <a:ext uri="{9D8B030D-6E8A-4147-A177-3AD203B41FA5}">
                      <a16:colId xmlns:a16="http://schemas.microsoft.com/office/drawing/2014/main" val="20002"/>
                    </a:ext>
                  </a:extLst>
                </a:gridCol>
              </a:tblGrid>
              <a:tr h="640221">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Eşik Değerler</a:t>
                      </a:r>
                    </a:p>
                  </a:txBody>
                  <a:tcPr marL="91439" marR="91439"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Mal / Hizmet </a:t>
                      </a:r>
                      <a:r>
                        <a:rPr kumimoji="0" lang="tr-TR" sz="1400" b="1" i="0" u="none" strike="noStrike" cap="none" normalizeH="0" baseline="0" dirty="0" smtClean="0">
                          <a:ln>
                            <a:noFill/>
                          </a:ln>
                          <a:solidFill>
                            <a:srgbClr val="FFFFFF"/>
                          </a:solidFill>
                          <a:effectLst/>
                          <a:latin typeface="Times New Roman" panose="02020603050405020304" pitchFamily="18" charset="0"/>
                          <a:cs typeface="Times New Roman" panose="02020603050405020304" pitchFamily="18" charset="0"/>
                        </a:rPr>
                        <a:t>Alımları (</a:t>
                      </a:r>
                      <a:r>
                        <a:rPr kumimoji="0" lang="tr-TR" sz="1400" b="1" i="0" u="none" strike="noStrike" cap="none" normalizeH="0" baseline="0" dirty="0" smtClean="0">
                          <a:ln>
                            <a:noFill/>
                          </a:ln>
                          <a:solidFill>
                            <a:srgbClr val="FFFFFF"/>
                          </a:solidFill>
                          <a:effectLst/>
                          <a:latin typeface="Times New Roman" panose="02020603050405020304" pitchFamily="18" charset="0"/>
                          <a:cs typeface="Times New Roman" panose="02020603050405020304" pitchFamily="18" charset="0"/>
                        </a:rPr>
                        <a:t>2021 </a:t>
                      </a:r>
                      <a:r>
                        <a:rPr kumimoji="0" lang="tr-TR" sz="1400" b="1" i="0" u="none" strike="noStrike" cap="none" normalizeH="0" baseline="0" dirty="0" smtClean="0">
                          <a:ln>
                            <a:noFill/>
                          </a:ln>
                          <a:solidFill>
                            <a:srgbClr val="FFFFFF"/>
                          </a:solidFill>
                          <a:effectLst/>
                          <a:latin typeface="Times New Roman" panose="02020603050405020304" pitchFamily="18" charset="0"/>
                          <a:cs typeface="Times New Roman" panose="02020603050405020304" pitchFamily="18" charset="0"/>
                        </a:rPr>
                        <a:t>yılı</a:t>
                      </a:r>
                      <a:r>
                        <a:rPr kumimoji="0" lang="tr-TR" sz="14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a:t>
                      </a:r>
                    </a:p>
                  </a:txBody>
                  <a:tcPr marL="91439" marR="91439"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Yapım </a:t>
                      </a:r>
                      <a:r>
                        <a:rPr kumimoji="0" lang="tr-TR" sz="1400" b="1" i="0" u="none" strike="noStrike" cap="none" normalizeH="0" baseline="0" dirty="0" smtClean="0">
                          <a:ln>
                            <a:noFill/>
                          </a:ln>
                          <a:solidFill>
                            <a:srgbClr val="FFFFFF"/>
                          </a:solidFill>
                          <a:effectLst/>
                          <a:latin typeface="Times New Roman" panose="02020603050405020304" pitchFamily="18" charset="0"/>
                          <a:cs typeface="Times New Roman" panose="02020603050405020304" pitchFamily="18" charset="0"/>
                        </a:rPr>
                        <a:t>İşleri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FFFFFF"/>
                          </a:solidFill>
                          <a:effectLst/>
                          <a:latin typeface="Times New Roman" panose="02020603050405020304" pitchFamily="18" charset="0"/>
                          <a:cs typeface="Times New Roman" panose="02020603050405020304" pitchFamily="18" charset="0"/>
                        </a:rPr>
                        <a:t>(</a:t>
                      </a:r>
                      <a:r>
                        <a:rPr kumimoji="0" lang="tr-TR" sz="1400" b="1" i="0" u="none" strike="noStrike" cap="none" normalizeH="0" baseline="0" dirty="0" smtClean="0">
                          <a:ln>
                            <a:noFill/>
                          </a:ln>
                          <a:solidFill>
                            <a:srgbClr val="FFFFFF"/>
                          </a:solidFill>
                          <a:effectLst/>
                          <a:latin typeface="Times New Roman" panose="02020603050405020304" pitchFamily="18" charset="0"/>
                          <a:cs typeface="Times New Roman" panose="02020603050405020304" pitchFamily="18" charset="0"/>
                        </a:rPr>
                        <a:t>2021 </a:t>
                      </a:r>
                      <a:r>
                        <a:rPr kumimoji="0" lang="tr-TR" sz="1400" b="1" i="0" u="none" strike="noStrike" cap="none" normalizeH="0" baseline="0" dirty="0" smtClean="0">
                          <a:ln>
                            <a:noFill/>
                          </a:ln>
                          <a:solidFill>
                            <a:srgbClr val="FFFFFF"/>
                          </a:solidFill>
                          <a:effectLst/>
                          <a:latin typeface="Times New Roman" panose="02020603050405020304" pitchFamily="18" charset="0"/>
                          <a:cs typeface="Times New Roman" panose="02020603050405020304" pitchFamily="18" charset="0"/>
                        </a:rPr>
                        <a:t>yılı</a:t>
                      </a:r>
                      <a:r>
                        <a:rPr kumimoji="0" lang="tr-TR" sz="14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a:t>
                      </a:r>
                    </a:p>
                  </a:txBody>
                  <a:tcPr marL="91439" marR="91439"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extLst>
                  <a:ext uri="{0D108BD9-81ED-4DB2-BD59-A6C34878D82A}">
                    <a16:rowId xmlns:a16="http://schemas.microsoft.com/office/drawing/2014/main" val="10000"/>
                  </a:ext>
                </a:extLst>
              </a:tr>
              <a:tr h="73156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Kanun Kapsamındaki Genel ve Özel Bütçeli İdareler </a:t>
                      </a:r>
                    </a:p>
                  </a:txBody>
                  <a:tcPr marL="91439" marR="91439"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dirty="0" smtClean="0">
                          <a:latin typeface="Times New Roman" panose="02020603050405020304" pitchFamily="18" charset="0"/>
                          <a:cs typeface="Times New Roman" panose="02020603050405020304" pitchFamily="18" charset="0"/>
                        </a:rPr>
                        <a:t>2.225.824</a:t>
                      </a:r>
                      <a:r>
                        <a:rPr kumimoji="0" lang="tr-TR" sz="1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-TL</a:t>
                      </a:r>
                      <a:endParaRPr kumimoji="0" lang="tr-TR"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91439" marR="91439"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tr-TR" sz="1400" kern="1200" dirty="0" smtClean="0">
                          <a:solidFill>
                            <a:schemeClr val="tx1"/>
                          </a:solidFill>
                          <a:latin typeface="Times New Roman" panose="02020603050405020304" pitchFamily="18" charset="0"/>
                          <a:ea typeface="+mn-ea"/>
                          <a:cs typeface="Times New Roman" panose="02020603050405020304" pitchFamily="18" charset="0"/>
                        </a:rPr>
                        <a:t>81.614.303-TL</a:t>
                      </a:r>
                      <a:endParaRPr lang="tr-TR" sz="1400" kern="1200" dirty="0">
                        <a:solidFill>
                          <a:schemeClr val="tx1"/>
                        </a:solidFill>
                        <a:latin typeface="Times New Roman" panose="02020603050405020304" pitchFamily="18" charset="0"/>
                        <a:ea typeface="+mn-ea"/>
                        <a:cs typeface="Times New Roman" panose="02020603050405020304" pitchFamily="18" charset="0"/>
                      </a:endParaRPr>
                    </a:p>
                  </a:txBody>
                  <a:tcPr marL="91439" marR="91439"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57924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Kanun Kapsamındaki Diğer İdareler </a:t>
                      </a:r>
                    </a:p>
                  </a:txBody>
                  <a:tcPr marL="91439" marR="91439"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400" kern="1200" dirty="0">
                          <a:solidFill>
                            <a:schemeClr val="tx1"/>
                          </a:solidFill>
                          <a:effectLst/>
                          <a:latin typeface="Times New Roman" panose="02020603050405020304" pitchFamily="18" charset="0"/>
                          <a:ea typeface="+mn-ea"/>
                          <a:cs typeface="Times New Roman" panose="02020603050405020304" pitchFamily="18" charset="0"/>
                        </a:rPr>
                        <a:t> </a:t>
                      </a:r>
                      <a:r>
                        <a:rPr kumimoji="0" lang="tr-TR" sz="1400" kern="1200" dirty="0" smtClean="0">
                          <a:solidFill>
                            <a:schemeClr val="tx1"/>
                          </a:solidFill>
                          <a:effectLst/>
                          <a:latin typeface="Times New Roman" panose="02020603050405020304" pitchFamily="18" charset="0"/>
                          <a:ea typeface="+mn-ea"/>
                          <a:cs typeface="Times New Roman" panose="02020603050405020304" pitchFamily="18" charset="0"/>
                        </a:rPr>
                        <a:t>3</a:t>
                      </a:r>
                      <a:r>
                        <a:rPr lang="tr-TR" sz="1400" kern="1200" dirty="0" smtClean="0">
                          <a:solidFill>
                            <a:schemeClr val="tx1"/>
                          </a:solidFill>
                          <a:latin typeface="Times New Roman" panose="02020603050405020304" pitchFamily="18" charset="0"/>
                          <a:ea typeface="+mn-ea"/>
                          <a:cs typeface="Times New Roman" panose="02020603050405020304" pitchFamily="18" charset="0"/>
                        </a:rPr>
                        <a:t>.709.717-TL</a:t>
                      </a:r>
                      <a:endParaRPr lang="tr-TR" sz="1400" kern="1200" dirty="0">
                        <a:solidFill>
                          <a:schemeClr val="tx1"/>
                        </a:solidFill>
                        <a:latin typeface="Times New Roman" panose="02020603050405020304" pitchFamily="18" charset="0"/>
                        <a:ea typeface="+mn-ea"/>
                        <a:cs typeface="Times New Roman" panose="02020603050405020304" pitchFamily="18" charset="0"/>
                      </a:endParaRPr>
                    </a:p>
                  </a:txBody>
                  <a:tcPr marL="91439" marR="91439"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tr-TR" sz="1400" kern="1200" dirty="0" smtClean="0">
                          <a:solidFill>
                            <a:schemeClr val="tx1"/>
                          </a:solidFill>
                          <a:latin typeface="Times New Roman" panose="02020603050405020304" pitchFamily="18" charset="0"/>
                          <a:ea typeface="+mn-ea"/>
                          <a:cs typeface="Times New Roman" panose="02020603050405020304" pitchFamily="18" charset="0"/>
                        </a:rPr>
                        <a:t>81.614.303-TL</a:t>
                      </a:r>
                      <a:endParaRPr lang="tr-TR" sz="1400" kern="1200" dirty="0">
                        <a:solidFill>
                          <a:schemeClr val="tx1"/>
                        </a:solidFill>
                        <a:latin typeface="Times New Roman" panose="02020603050405020304" pitchFamily="18" charset="0"/>
                        <a:ea typeface="+mn-ea"/>
                        <a:cs typeface="Times New Roman" panose="02020603050405020304" pitchFamily="18" charset="0"/>
                      </a:endParaRPr>
                    </a:p>
                  </a:txBody>
                  <a:tcPr marL="91439" marR="91439"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7747142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954788" y="975065"/>
            <a:ext cx="8277412" cy="427647"/>
          </a:xfrm>
        </p:spPr>
        <p:txBody>
          <a:bodyPr anchor="ct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40 Gün İlan Süresi Olan Bir İhale İçin (KSP-EKAP İle)</a:t>
            </a:r>
            <a:endParaRPr lang="tr-TR" sz="1800" dirty="0">
              <a:solidFill>
                <a:srgbClr val="C00000"/>
              </a:solidFill>
              <a:latin typeface="Times New Roman" panose="02020603050405020304" pitchFamily="18" charset="0"/>
              <a:cs typeface="Times New Roman" panose="02020603050405020304" pitchFamily="18" charset="0"/>
            </a:endParaRPr>
          </a:p>
        </p:txBody>
      </p:sp>
      <p:graphicFrame>
        <p:nvGraphicFramePr>
          <p:cNvPr id="7" name="Group 67">
            <a:extLst>
              <a:ext uri="{FF2B5EF4-FFF2-40B4-BE49-F238E27FC236}">
                <a16:creationId xmlns:a16="http://schemas.microsoft.com/office/drawing/2014/main" id="{846B1462-F2BC-634B-822E-72F9F5E08D3E}"/>
              </a:ext>
            </a:extLst>
          </p:cNvPr>
          <p:cNvGraphicFramePr>
            <a:graphicFrameLocks/>
          </p:cNvGraphicFramePr>
          <p:nvPr>
            <p:extLst>
              <p:ext uri="{D42A27DB-BD31-4B8C-83A1-F6EECF244321}">
                <p14:modId xmlns:p14="http://schemas.microsoft.com/office/powerpoint/2010/main" val="268017084"/>
              </p:ext>
            </p:extLst>
          </p:nvPr>
        </p:nvGraphicFramePr>
        <p:xfrm>
          <a:off x="954788" y="1616536"/>
          <a:ext cx="7248933" cy="4684929"/>
        </p:xfrm>
        <a:graphic>
          <a:graphicData uri="http://schemas.openxmlformats.org/drawingml/2006/table">
            <a:tbl>
              <a:tblPr/>
              <a:tblGrid>
                <a:gridCol w="4882651">
                  <a:extLst>
                    <a:ext uri="{9D8B030D-6E8A-4147-A177-3AD203B41FA5}">
                      <a16:colId xmlns:a16="http://schemas.microsoft.com/office/drawing/2014/main" val="20000"/>
                    </a:ext>
                  </a:extLst>
                </a:gridCol>
                <a:gridCol w="2366282">
                  <a:extLst>
                    <a:ext uri="{9D8B030D-6E8A-4147-A177-3AD203B41FA5}">
                      <a16:colId xmlns:a16="http://schemas.microsoft.com/office/drawing/2014/main" val="20001"/>
                    </a:ext>
                  </a:extLst>
                </a:gridCol>
              </a:tblGrid>
              <a:tr h="35041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Yapılacak Olan İşlem</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Gerekli Süre (Gün)</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solidFill>
                  </a:tcPr>
                </a:tc>
                <a:extLst>
                  <a:ext uri="{0D108BD9-81ED-4DB2-BD59-A6C34878D82A}">
                    <a16:rowId xmlns:a16="http://schemas.microsoft.com/office/drawing/2014/main" val="10000"/>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Doküman Hazırlığı</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7 </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Onay İşlemleri</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İlan Hazırlığı </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İlan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lang="tr-TR" altLang="tr-TR" sz="1400" b="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Elektronik Kamu Alımları Platformundan (EKAP))</a:t>
                      </a:r>
                      <a:endPar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rgbClr val="C00300"/>
                          </a:solidFill>
                          <a:effectLst/>
                          <a:latin typeface="Times New Roman" panose="02020603050405020304" pitchFamily="18" charset="0"/>
                          <a:cs typeface="Times New Roman" panose="02020603050405020304" pitchFamily="18" charset="0"/>
                        </a:rPr>
                        <a:t>40---33----28</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4"/>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Komisyon Çalışması</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5"/>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Tebliğ</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6"/>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İdareye İtiraz Süresi</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7"/>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İdarenin Cevabı ve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Tebliği (</a:t>
                      </a: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Posta)</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7</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8"/>
                  </a:ext>
                </a:extLst>
              </a:tr>
              <a:tr h="2919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KİK’e İtiraz Süresi</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9"/>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KİK’in Değerlendirmesi ve Tebliğ</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27</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10"/>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Sözleşmeye Davet</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1"/>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Sözleşmenin İmzalanması</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12"/>
                  </a:ext>
                </a:extLst>
              </a:tr>
              <a:tr h="3358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Toplam</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100</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36370599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İhaleye Katılamayacak Olanlar</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923998" y="1770269"/>
            <a:ext cx="8016802" cy="44873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4400" indent="-284400" algn="just">
              <a:lnSpc>
                <a:spcPct val="100000"/>
              </a:lnSpc>
              <a:spcBef>
                <a:spcPts val="0"/>
              </a:spcBef>
              <a:buFont typeface="Georgia" panose="02040502050405020303" pitchFamily="18" charset="0"/>
              <a:buAutoNum type="alphaLcParenR"/>
            </a:pPr>
            <a:r>
              <a:rPr lang="tr-TR" altLang="tr-TR" sz="2200" dirty="0">
                <a:latin typeface="Times New Roman" panose="02020603050405020304" pitchFamily="18" charset="0"/>
                <a:cs typeface="Times New Roman" panose="02020603050405020304" pitchFamily="18" charset="0"/>
              </a:rPr>
              <a:t>Bu Kanun ve diğer kanunlardaki hükümler gereğince geçici veya sürekli olarak kamu ihalelerine katılmaktan yasaklanmış olanlar ile 3713 sayılı Terörle Mücadele Kanunu kapsamına giren suçlardan ve organize suçlardan dolayı hükümlü bulunanlar</a:t>
            </a:r>
            <a:r>
              <a:rPr lang="tr-TR" altLang="tr-TR" sz="2200" dirty="0" smtClean="0">
                <a:latin typeface="Times New Roman" panose="02020603050405020304" pitchFamily="18" charset="0"/>
                <a:cs typeface="Times New Roman" panose="02020603050405020304" pitchFamily="18" charset="0"/>
              </a:rPr>
              <a:t>.</a:t>
            </a:r>
          </a:p>
          <a:p>
            <a:pPr marL="284400" indent="-284400" algn="just">
              <a:lnSpc>
                <a:spcPct val="100000"/>
              </a:lnSpc>
              <a:spcBef>
                <a:spcPts val="0"/>
              </a:spcBef>
              <a:buFont typeface="Georgia" panose="02040502050405020303" pitchFamily="18" charset="0"/>
              <a:buAutoNum type="alphaLcParenR"/>
            </a:pPr>
            <a:endParaRPr lang="tr-TR" altLang="tr-TR" sz="2200" dirty="0">
              <a:latin typeface="Times New Roman" panose="02020603050405020304" pitchFamily="18" charset="0"/>
              <a:cs typeface="Times New Roman" panose="02020603050405020304" pitchFamily="18" charset="0"/>
            </a:endParaRPr>
          </a:p>
          <a:p>
            <a:pPr marL="284400" indent="-284400" algn="just">
              <a:lnSpc>
                <a:spcPct val="100000"/>
              </a:lnSpc>
              <a:spcBef>
                <a:spcPts val="0"/>
              </a:spcBef>
              <a:buFont typeface="Georgia" panose="02040502050405020303" pitchFamily="18" charset="0"/>
              <a:buAutoNum type="alphaLcParenR"/>
            </a:pPr>
            <a:r>
              <a:rPr lang="tr-TR" altLang="tr-TR" sz="2200" dirty="0">
                <a:latin typeface="Times New Roman" panose="02020603050405020304" pitchFamily="18" charset="0"/>
                <a:cs typeface="Times New Roman" panose="02020603050405020304" pitchFamily="18" charset="0"/>
              </a:rPr>
              <a:t>İlgili mercilerce hileli iflas ettiğine karar verilenler</a:t>
            </a:r>
            <a:r>
              <a:rPr lang="tr-TR" altLang="tr-TR" sz="2200" dirty="0" smtClean="0">
                <a:latin typeface="Times New Roman" panose="02020603050405020304" pitchFamily="18" charset="0"/>
                <a:cs typeface="Times New Roman" panose="02020603050405020304" pitchFamily="18" charset="0"/>
              </a:rPr>
              <a:t>.</a:t>
            </a:r>
          </a:p>
          <a:p>
            <a:pPr marL="284400" indent="-284400" algn="just">
              <a:lnSpc>
                <a:spcPct val="100000"/>
              </a:lnSpc>
              <a:spcBef>
                <a:spcPts val="0"/>
              </a:spcBef>
              <a:buFont typeface="Georgia" panose="02040502050405020303" pitchFamily="18" charset="0"/>
              <a:buAutoNum type="alphaLcParenR"/>
            </a:pPr>
            <a:endParaRPr lang="tr-TR" altLang="tr-TR" sz="2200" b="1" dirty="0">
              <a:latin typeface="Times New Roman" panose="02020603050405020304" pitchFamily="18" charset="0"/>
              <a:cs typeface="Times New Roman" panose="02020603050405020304" pitchFamily="18" charset="0"/>
            </a:endParaRPr>
          </a:p>
          <a:p>
            <a:pPr marL="284400" indent="-284400" algn="just">
              <a:lnSpc>
                <a:spcPct val="100000"/>
              </a:lnSpc>
              <a:spcBef>
                <a:spcPts val="0"/>
              </a:spcBef>
              <a:buFont typeface="Georgia" panose="02040502050405020303" pitchFamily="18" charset="0"/>
              <a:buAutoNum type="alphaLcParenR"/>
            </a:pPr>
            <a:r>
              <a:rPr lang="tr-TR" altLang="tr-TR" sz="2200" dirty="0">
                <a:latin typeface="Times New Roman" panose="02020603050405020304" pitchFamily="18" charset="0"/>
                <a:cs typeface="Times New Roman" panose="02020603050405020304" pitchFamily="18" charset="0"/>
              </a:rPr>
              <a:t>İhaleyi yapan idarenin ihale yetkilisi kişileri ile bu yetkiye sahip kurullarda görevli kişiler</a:t>
            </a:r>
            <a:r>
              <a:rPr lang="tr-TR" altLang="tr-TR" sz="2200" dirty="0" smtClean="0">
                <a:latin typeface="Times New Roman" panose="02020603050405020304" pitchFamily="18" charset="0"/>
                <a:cs typeface="Times New Roman" panose="02020603050405020304" pitchFamily="18" charset="0"/>
              </a:rPr>
              <a:t>.</a:t>
            </a:r>
          </a:p>
          <a:p>
            <a:pPr marL="284400" indent="-284400" algn="just">
              <a:lnSpc>
                <a:spcPct val="100000"/>
              </a:lnSpc>
              <a:spcBef>
                <a:spcPts val="0"/>
              </a:spcBef>
              <a:buFont typeface="Georgia" panose="02040502050405020303" pitchFamily="18" charset="0"/>
              <a:buAutoNum type="alphaLcParenR"/>
            </a:pPr>
            <a:endParaRPr lang="tr-TR" altLang="tr-TR" sz="2200" b="1" dirty="0">
              <a:latin typeface="Times New Roman" panose="02020603050405020304" pitchFamily="18" charset="0"/>
              <a:cs typeface="Times New Roman" panose="02020603050405020304" pitchFamily="18" charset="0"/>
            </a:endParaRPr>
          </a:p>
          <a:p>
            <a:pPr marL="284400" indent="-284400" algn="just">
              <a:lnSpc>
                <a:spcPct val="100000"/>
              </a:lnSpc>
              <a:spcBef>
                <a:spcPts val="0"/>
              </a:spcBef>
              <a:buFont typeface="Georgia" panose="02040502050405020303" pitchFamily="18" charset="0"/>
              <a:buAutoNum type="alphaLcParenR"/>
            </a:pPr>
            <a:r>
              <a:rPr lang="tr-TR" altLang="tr-TR" sz="2200" dirty="0">
                <a:solidFill>
                  <a:srgbClr val="C00000"/>
                </a:solidFill>
                <a:latin typeface="Times New Roman" panose="02020603050405020304" pitchFamily="18" charset="0"/>
                <a:cs typeface="Times New Roman" panose="02020603050405020304" pitchFamily="18" charset="0"/>
              </a:rPr>
              <a:t>İhaleyi yapan idarenin ihale konusu işle ilgili her türlü ihale işlemlerini hazırlamak, yürütmek, sonuçlandırmak ve onaylamakla görevli olanlar.</a:t>
            </a:r>
            <a:r>
              <a:rPr lang="tr-TR" altLang="tr-TR" sz="2200" b="1" dirty="0">
                <a:solidFill>
                  <a:srgbClr val="C00000"/>
                </a:solidFill>
                <a:latin typeface="Times New Roman" panose="02020603050405020304" pitchFamily="18" charset="0"/>
                <a:cs typeface="Times New Roman" panose="02020603050405020304" pitchFamily="18" charset="0"/>
              </a:rPr>
              <a:t> </a:t>
            </a:r>
            <a:endParaRPr lang="tr-TR" altLang="tr-TR" sz="2200" b="1" dirty="0" smtClean="0">
              <a:solidFill>
                <a:srgbClr val="C0000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altLang="tr-TR" sz="2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59197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İhaleye Katılamayacak Olanlar</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923998" y="1794594"/>
            <a:ext cx="7508802" cy="41448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1377950">
              <a:lnSpc>
                <a:spcPct val="100000"/>
              </a:lnSpc>
              <a:spcBef>
                <a:spcPts val="0"/>
              </a:spcBef>
              <a:buNone/>
              <a:defRPr/>
            </a:pPr>
            <a:r>
              <a:rPr lang="tr-TR" sz="2000" dirty="0">
                <a:latin typeface="Times New Roman" panose="02020603050405020304" pitchFamily="18" charset="0"/>
                <a:cs typeface="Times New Roman" panose="02020603050405020304" pitchFamily="18" charset="0"/>
              </a:rPr>
              <a:t>g) (Ek bent: 22/11/2016-KHK-678/30 </a:t>
            </a:r>
            <a:r>
              <a:rPr lang="tr-TR" sz="2000" dirty="0" err="1">
                <a:latin typeface="Times New Roman" panose="02020603050405020304" pitchFamily="18" charset="0"/>
                <a:cs typeface="Times New Roman" panose="02020603050405020304" pitchFamily="18" charset="0"/>
              </a:rPr>
              <a:t>md.</a:t>
            </a:r>
            <a:r>
              <a:rPr lang="tr-TR" sz="2000" dirty="0">
                <a:latin typeface="Times New Roman" panose="02020603050405020304" pitchFamily="18" charset="0"/>
                <a:cs typeface="Times New Roman" panose="02020603050405020304" pitchFamily="18" charset="0"/>
              </a:rPr>
              <a:t>; Değişik bent: 23/1/2017-KHK-684/3 </a:t>
            </a:r>
            <a:r>
              <a:rPr lang="tr-TR" sz="2000" dirty="0" err="1">
                <a:latin typeface="Times New Roman" panose="02020603050405020304" pitchFamily="18" charset="0"/>
                <a:cs typeface="Times New Roman" panose="02020603050405020304" pitchFamily="18" charset="0"/>
              </a:rPr>
              <a:t>md.</a:t>
            </a:r>
            <a:r>
              <a:rPr lang="tr-TR" sz="2000" dirty="0">
                <a:latin typeface="Times New Roman" panose="02020603050405020304" pitchFamily="18" charset="0"/>
                <a:cs typeface="Times New Roman" panose="02020603050405020304" pitchFamily="18" charset="0"/>
              </a:rPr>
              <a:t>) Terör örgütlerine </a:t>
            </a:r>
            <a:r>
              <a:rPr lang="tr-TR" sz="2000" dirty="0" err="1">
                <a:latin typeface="Times New Roman" panose="02020603050405020304" pitchFamily="18" charset="0"/>
                <a:cs typeface="Times New Roman" panose="02020603050405020304" pitchFamily="18" charset="0"/>
              </a:rPr>
              <a:t>iltisakı</a:t>
            </a:r>
            <a:r>
              <a:rPr lang="tr-TR" sz="2000" dirty="0">
                <a:latin typeface="Times New Roman" panose="02020603050405020304" pitchFamily="18" charset="0"/>
                <a:cs typeface="Times New Roman" panose="02020603050405020304" pitchFamily="18" charset="0"/>
              </a:rPr>
              <a:t> yahut bunlarla irtibatı olduğu Emniyet Genel Müdürlüğü tarafından bildirilen gerçek ve tüzel kişiler ile bu kapsamda olduğu Millî İstihbarat Teşkilatı Müsteşarlığı tarafından bildirilen yurt dışı bağlantılı gerçek ve tüzel kişiler</a:t>
            </a:r>
            <a:r>
              <a:rPr lang="tr-TR" sz="2000" dirty="0" smtClean="0">
                <a:latin typeface="Times New Roman" panose="02020603050405020304" pitchFamily="18" charset="0"/>
                <a:cs typeface="Times New Roman" panose="02020603050405020304" pitchFamily="18" charset="0"/>
              </a:rPr>
              <a:t>.</a:t>
            </a:r>
          </a:p>
          <a:p>
            <a:pPr marL="0" indent="0" algn="just" defTabSz="1377950">
              <a:lnSpc>
                <a:spcPct val="100000"/>
              </a:lnSpc>
              <a:spcBef>
                <a:spcPts val="0"/>
              </a:spcBef>
              <a:buNone/>
              <a:defRPr/>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altLang="tr-TR" sz="2000" b="1" dirty="0">
                <a:latin typeface="Times New Roman" panose="02020603050405020304" pitchFamily="18" charset="0"/>
                <a:cs typeface="Times New Roman" panose="02020603050405020304" pitchFamily="18" charset="0"/>
              </a:rPr>
              <a:t>(Ek fıkra: 22/11/2016-KHK-678/30 </a:t>
            </a:r>
            <a:r>
              <a:rPr lang="tr-TR" altLang="tr-TR" sz="2000" b="1" dirty="0" err="1">
                <a:latin typeface="Times New Roman" panose="02020603050405020304" pitchFamily="18" charset="0"/>
                <a:cs typeface="Times New Roman" panose="02020603050405020304" pitchFamily="18" charset="0"/>
              </a:rPr>
              <a:t>md.</a:t>
            </a:r>
            <a:r>
              <a:rPr lang="tr-TR" altLang="tr-TR" sz="2000" b="1" dirty="0">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Birinci fıkranın (g) bendi kapsamındaki bildirimlere ilişkin usul ve esaslar Bakanlar Kurulunca belirlenir. </a:t>
            </a:r>
            <a:endParaRPr lang="tr-TR" altLang="tr-TR" sz="200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alt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altLang="tr-TR" sz="2000" dirty="0">
                <a:latin typeface="Times New Roman" panose="02020603050405020304" pitchFamily="18" charset="0"/>
                <a:cs typeface="Times New Roman" panose="02020603050405020304" pitchFamily="18" charset="0"/>
              </a:rPr>
              <a:t>Söz konusu bent kapsamında olduğu tespit edilen istekliler ihale dışı bırakılır, ancak bunların teminatları hakkında dördüncü fıkrada yer alan hüküm uygulanmaz.</a:t>
            </a:r>
          </a:p>
        </p:txBody>
      </p:sp>
    </p:spTree>
    <p:extLst>
      <p:ext uri="{BB962C8B-B14F-4D97-AF65-F5344CB8AC3E}">
        <p14:creationId xmlns:p14="http://schemas.microsoft.com/office/powerpoint/2010/main" val="277026941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idx="4294967295"/>
          </p:nvPr>
        </p:nvSpPr>
        <p:spPr>
          <a:xfrm>
            <a:off x="866588" y="1096257"/>
            <a:ext cx="8277412" cy="427647"/>
          </a:xfrm>
          <a:prstGeom prst="rect">
            <a:avLst/>
          </a:prstGeom>
        </p:spPr>
        <p:txBody>
          <a:bodyPr/>
          <a:lstStyle/>
          <a:p>
            <a:pPr lvl="0" algn="l">
              <a:spcBef>
                <a:spcPct val="20000"/>
              </a:spcBef>
            </a:pPr>
            <a:r>
              <a:rPr lang="tr-TR" sz="1800" dirty="0" smtClean="0">
                <a:solidFill>
                  <a:srgbClr val="C00000"/>
                </a:solidFill>
                <a:latin typeface="Times New Roman" panose="02020603050405020304" pitchFamily="18" charset="0"/>
                <a:ea typeface="+mn-ea"/>
                <a:cs typeface="Times New Roman" panose="02020603050405020304" pitchFamily="18" charset="0"/>
              </a:rPr>
              <a:t>4734 Sayılı Kamu İhale Kanunu Kapsamında Kamu Alımları</a:t>
            </a:r>
            <a:endParaRPr lang="tr-TR" sz="1800" dirty="0">
              <a:solidFill>
                <a:srgbClr val="C00000"/>
              </a:solidFill>
              <a:latin typeface="Times New Roman" panose="02020603050405020304" pitchFamily="18" charset="0"/>
              <a:ea typeface="+mn-ea"/>
              <a:cs typeface="Times New Roman" panose="02020603050405020304" pitchFamily="18" charset="0"/>
            </a:endParaRPr>
          </a:p>
        </p:txBody>
      </p:sp>
      <p:sp>
        <p:nvSpPr>
          <p:cNvPr id="4" name="Metin kutusu 3">
            <a:extLst>
              <a:ext uri="{FF2B5EF4-FFF2-40B4-BE49-F238E27FC236}">
                <a16:creationId xmlns:a16="http://schemas.microsoft.com/office/drawing/2014/main" id="{F0F671BB-07AF-8D4B-9C2D-FDBB884CA959}"/>
              </a:ext>
            </a:extLst>
          </p:cNvPr>
          <p:cNvSpPr txBox="1"/>
          <p:nvPr/>
        </p:nvSpPr>
        <p:spPr>
          <a:xfrm>
            <a:off x="866588" y="2564875"/>
            <a:ext cx="7111715" cy="3477875"/>
          </a:xfrm>
          <a:prstGeom prst="rect">
            <a:avLst/>
          </a:prstGeom>
          <a:noFill/>
        </p:spPr>
        <p:txBody>
          <a:bodyPr wrap="square" rtlCol="0">
            <a:spAutoFit/>
          </a:bodyPr>
          <a:lstStyle/>
          <a:p>
            <a:pPr marL="285750" lvl="0" indent="-285750">
              <a:buClr>
                <a:srgbClr val="C00000"/>
              </a:buCl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4734 sayılı Kamu İhale </a:t>
            </a:r>
            <a:r>
              <a:rPr lang="tr-TR" sz="2200" dirty="0" smtClean="0">
                <a:latin typeface="Times New Roman" panose="02020603050405020304" pitchFamily="18" charset="0"/>
                <a:cs typeface="Times New Roman" panose="02020603050405020304" pitchFamily="18" charset="0"/>
              </a:rPr>
              <a:t>Kanunu ve </a:t>
            </a:r>
            <a:r>
              <a:rPr lang="tr-TR" sz="2200" dirty="0">
                <a:latin typeface="Times New Roman" panose="02020603050405020304" pitchFamily="18" charset="0"/>
                <a:cs typeface="Times New Roman" panose="02020603050405020304" pitchFamily="18" charset="0"/>
              </a:rPr>
              <a:t>4735 sayılı Kamu İhale Sözleşmeleri Kanunu, 5018 sayılı Kamu Mali Yönetimi ve Kontrol Kanunu ile birlikte kamu harcama sisteminin en önemli parçalarıdır</a:t>
            </a:r>
            <a:r>
              <a:rPr lang="tr-TR" sz="2200" dirty="0" smtClean="0">
                <a:latin typeface="Times New Roman" panose="02020603050405020304" pitchFamily="18" charset="0"/>
                <a:cs typeface="Times New Roman" panose="02020603050405020304" pitchFamily="18" charset="0"/>
              </a:rPr>
              <a:t>.</a:t>
            </a:r>
          </a:p>
          <a:p>
            <a:pPr marL="285750" lvl="0" indent="-285750">
              <a:buClr>
                <a:srgbClr val="C00000"/>
              </a:buClr>
              <a:buFont typeface="Wingdings" panose="05000000000000000000" pitchFamily="2" charset="2"/>
              <a:buChar char="ü"/>
            </a:pPr>
            <a:endParaRPr lang="tr-TR" sz="2200" dirty="0">
              <a:latin typeface="Times New Roman" panose="02020603050405020304" pitchFamily="18" charset="0"/>
              <a:cs typeface="Times New Roman" panose="02020603050405020304" pitchFamily="18" charset="0"/>
            </a:endParaRPr>
          </a:p>
          <a:p>
            <a:pPr marL="285750" indent="-285750">
              <a:buClr>
                <a:srgbClr val="C00000"/>
              </a:buClr>
              <a:buFont typeface="Wingdings" panose="05000000000000000000" pitchFamily="2" charset="2"/>
              <a:buChar char="ü"/>
            </a:pPr>
            <a:r>
              <a:rPr lang="tr-TR" sz="2200" dirty="0" err="1">
                <a:latin typeface="Times New Roman" panose="02020603050405020304" pitchFamily="18" charset="0"/>
                <a:cs typeface="Times New Roman" panose="02020603050405020304" pitchFamily="18" charset="0"/>
              </a:rPr>
              <a:t>GSMH’sımızın</a:t>
            </a:r>
            <a:r>
              <a:rPr lang="tr-TR" sz="2200" dirty="0">
                <a:latin typeface="Times New Roman" panose="02020603050405020304" pitchFamily="18" charset="0"/>
                <a:cs typeface="Times New Roman" panose="02020603050405020304" pitchFamily="18" charset="0"/>
              </a:rPr>
              <a:t> %10’undan daha fazlasının kamu harcanma </a:t>
            </a:r>
            <a:r>
              <a:rPr lang="tr-TR" sz="2200" dirty="0" smtClean="0">
                <a:latin typeface="Times New Roman" panose="02020603050405020304" pitchFamily="18" charset="0"/>
                <a:cs typeface="Times New Roman" panose="02020603050405020304" pitchFamily="18" charset="0"/>
              </a:rPr>
              <a:t>yöntemini, </a:t>
            </a:r>
            <a:r>
              <a:rPr lang="tr-TR" sz="2200" dirty="0">
                <a:latin typeface="Times New Roman" panose="02020603050405020304" pitchFamily="18" charset="0"/>
                <a:cs typeface="Times New Roman" panose="02020603050405020304" pitchFamily="18" charset="0"/>
              </a:rPr>
              <a:t>4734 sayılı kanun düzenlemektedir</a:t>
            </a:r>
            <a:r>
              <a:rPr lang="tr-TR" sz="2200" dirty="0" smtClean="0">
                <a:latin typeface="Times New Roman" panose="02020603050405020304" pitchFamily="18" charset="0"/>
                <a:cs typeface="Times New Roman" panose="02020603050405020304" pitchFamily="18" charset="0"/>
              </a:rPr>
              <a:t>.</a:t>
            </a:r>
          </a:p>
          <a:p>
            <a:pPr marL="285750" indent="-285750">
              <a:buClr>
                <a:srgbClr val="C00000"/>
              </a:buClr>
              <a:buFont typeface="Wingdings" panose="05000000000000000000" pitchFamily="2" charset="2"/>
              <a:buChar char="ü"/>
            </a:pPr>
            <a:endParaRPr lang="tr-TR" sz="2200" dirty="0">
              <a:latin typeface="Times New Roman" panose="02020603050405020304" pitchFamily="18" charset="0"/>
              <a:cs typeface="Times New Roman" panose="02020603050405020304" pitchFamily="18" charset="0"/>
            </a:endParaRPr>
          </a:p>
          <a:p>
            <a:pPr marL="285750" indent="-285750">
              <a:buClr>
                <a:srgbClr val="C00000"/>
              </a:buCl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Kamu </a:t>
            </a:r>
            <a:r>
              <a:rPr lang="tr-TR" sz="2200" dirty="0" smtClean="0">
                <a:latin typeface="Times New Roman" panose="02020603050405020304" pitchFamily="18" charset="0"/>
                <a:cs typeface="Times New Roman" panose="02020603050405020304" pitchFamily="18" charset="0"/>
              </a:rPr>
              <a:t>alımları, </a:t>
            </a:r>
            <a:r>
              <a:rPr lang="tr-TR" sz="2200" dirty="0">
                <a:latin typeface="Times New Roman" panose="02020603050405020304" pitchFamily="18" charset="0"/>
                <a:cs typeface="Times New Roman" panose="02020603050405020304" pitchFamily="18" charset="0"/>
              </a:rPr>
              <a:t>ekonomik ve sosyal politikaların en önemli araçlarındandır. </a:t>
            </a:r>
          </a:p>
        </p:txBody>
      </p:sp>
      <p:sp>
        <p:nvSpPr>
          <p:cNvPr id="6" name="Dikdörtgen 5">
            <a:extLst>
              <a:ext uri="{FF2B5EF4-FFF2-40B4-BE49-F238E27FC236}">
                <a16:creationId xmlns:a16="http://schemas.microsoft.com/office/drawing/2014/main" id="{0E1A84CE-F645-0247-AFCB-493F7A326461}"/>
              </a:ext>
            </a:extLst>
          </p:cNvPr>
          <p:cNvSpPr/>
          <p:nvPr/>
        </p:nvSpPr>
        <p:spPr>
          <a:xfrm>
            <a:off x="866588" y="2010877"/>
            <a:ext cx="7285121" cy="369332"/>
          </a:xfrm>
          <a:prstGeom prst="rect">
            <a:avLst/>
          </a:prstGeom>
        </p:spPr>
        <p:txBody>
          <a:bodyPr wrap="square">
            <a:spAutoFit/>
          </a:bodyPr>
          <a:lstStyle/>
          <a:p>
            <a:pPr>
              <a:defRPr/>
            </a:pPr>
            <a:r>
              <a:rPr lang="tr-TR" b="1" dirty="0" smtClean="0">
                <a:solidFill>
                  <a:srgbClr val="C00000"/>
                </a:solidFill>
                <a:latin typeface="Times New Roman" panose="02020603050405020304" pitchFamily="18" charset="0"/>
                <a:cs typeface="Times New Roman" panose="02020603050405020304" pitchFamily="18" charset="0"/>
              </a:rPr>
              <a:t>Amaç</a:t>
            </a:r>
            <a:endParaRPr lang="tr-TR"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65811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İhaleye Katılamayacak Olanlar</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866588" y="1662604"/>
            <a:ext cx="7864422" cy="40941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lnSpc>
                <a:spcPct val="100000"/>
              </a:lnSpc>
              <a:spcBef>
                <a:spcPts val="0"/>
              </a:spcBef>
              <a:buFont typeface="+mj-lt"/>
              <a:buAutoNum type="alphaLcParenR" startAt="5"/>
              <a:defRPr/>
            </a:pPr>
            <a:r>
              <a:rPr lang="tr-TR" altLang="tr-TR" sz="2200" dirty="0">
                <a:latin typeface="Times New Roman" panose="02020603050405020304" pitchFamily="18" charset="0"/>
                <a:cs typeface="Times New Roman" panose="02020603050405020304" pitchFamily="18" charset="0"/>
              </a:rPr>
              <a:t>(c) ve (d) bentlerinde belirtilen şahısların eşleri ve üçüncü dereceye kadar kan ve ikinci dereceye kadar kayın hısımları ile evlatlıkları ve evlat edinenleri</a:t>
            </a:r>
            <a:r>
              <a:rPr lang="tr-TR" altLang="tr-TR" sz="2200" dirty="0" smtClean="0">
                <a:latin typeface="Times New Roman" panose="02020603050405020304" pitchFamily="18" charset="0"/>
                <a:cs typeface="Times New Roman" panose="02020603050405020304" pitchFamily="18" charset="0"/>
              </a:rPr>
              <a:t>.</a:t>
            </a:r>
          </a:p>
          <a:p>
            <a:pPr marL="457200" indent="-457200" algn="just">
              <a:lnSpc>
                <a:spcPct val="100000"/>
              </a:lnSpc>
              <a:spcBef>
                <a:spcPts val="0"/>
              </a:spcBef>
              <a:buFont typeface="+mj-lt"/>
              <a:buAutoNum type="alphaLcParenR" startAt="5"/>
              <a:defRPr/>
            </a:pPr>
            <a:endParaRPr lang="tr-TR" altLang="tr-TR" sz="2200" dirty="0">
              <a:latin typeface="Times New Roman" panose="02020603050405020304" pitchFamily="18" charset="0"/>
              <a:cs typeface="Times New Roman" panose="02020603050405020304" pitchFamily="18" charset="0"/>
            </a:endParaRPr>
          </a:p>
          <a:p>
            <a:pPr marL="892175" lvl="2" indent="-342900" algn="just">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Ana-baba ve çocuklar arasında (birinci derece)</a:t>
            </a:r>
          </a:p>
          <a:p>
            <a:pPr marL="892175" lvl="2" indent="-342900" algn="just">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Büyük baba ve büyük ana ile torun arasında (ikinci derecede hısımlık)</a:t>
            </a:r>
          </a:p>
          <a:p>
            <a:pPr marL="892175" lvl="2" indent="-342900" algn="just">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Büyük baba ve büyük ana ile bunların füruundan (üçüncü derecede hısımlık)</a:t>
            </a:r>
          </a:p>
          <a:p>
            <a:pPr marL="892175" lvl="2" indent="-342900" algn="just">
              <a:lnSpc>
                <a:spcPct val="100000"/>
              </a:lnSpc>
              <a:spcBef>
                <a:spcPts val="0"/>
              </a:spcBef>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Karı ve kocadan her birinin kan hısımları diğerinin aynı derecede sıhri hısımları olur</a:t>
            </a:r>
            <a:r>
              <a:rPr lang="tr-TR" altLang="tr-TR" sz="2200" dirty="0" smtClean="0">
                <a:latin typeface="Times New Roman" panose="02020603050405020304" pitchFamily="18" charset="0"/>
                <a:cs typeface="Times New Roman" panose="02020603050405020304" pitchFamily="18" charset="0"/>
              </a:rPr>
              <a:t>. </a:t>
            </a:r>
          </a:p>
          <a:p>
            <a:pPr marL="593725" lvl="2" indent="0" algn="just">
              <a:lnSpc>
                <a:spcPct val="150000"/>
              </a:lnSpc>
              <a:spcBef>
                <a:spcPts val="0"/>
              </a:spcBef>
              <a:spcAft>
                <a:spcPts val="1200"/>
              </a:spcAft>
              <a:buNone/>
              <a:defRPr/>
            </a:pPr>
            <a:r>
              <a:rPr lang="tr-TR" altLang="tr-TR" sz="2200" dirty="0" smtClean="0">
                <a:latin typeface="Times New Roman" panose="02020603050405020304" pitchFamily="18" charset="0"/>
                <a:cs typeface="Times New Roman" panose="02020603050405020304" pitchFamily="18" charset="0"/>
              </a:rPr>
              <a:t>					</a:t>
            </a:r>
            <a:r>
              <a:rPr lang="tr-TR" altLang="tr-TR" sz="2200" i="1" dirty="0" smtClean="0">
                <a:latin typeface="Times New Roman" panose="02020603050405020304" pitchFamily="18" charset="0"/>
                <a:cs typeface="Times New Roman" panose="02020603050405020304" pitchFamily="18" charset="0"/>
              </a:rPr>
              <a:t> Medeni K. m. 17-18</a:t>
            </a:r>
            <a:endParaRPr lang="tr-TR" altLang="tr-TR"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71406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1198564"/>
            <a:ext cx="8277412" cy="427647"/>
          </a:xfrm>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İhale Dokümanlarının Görülmesi ve </a:t>
            </a:r>
            <a:r>
              <a:rPr lang="tr-TR" altLang="tr-TR" sz="1800" dirty="0" smtClean="0">
                <a:solidFill>
                  <a:srgbClr val="C00000"/>
                </a:solidFill>
                <a:latin typeface="Times New Roman" panose="02020603050405020304" pitchFamily="18" charset="0"/>
                <a:cs typeface="Times New Roman" panose="02020603050405020304" pitchFamily="18" charset="0"/>
              </a:rPr>
              <a:t>Zeyilname</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866588" y="2074295"/>
            <a:ext cx="7328506" cy="29507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ct val="0"/>
              </a:spcBef>
              <a:buClr>
                <a:srgbClr val="C00000"/>
              </a:buClr>
              <a:buFont typeface="Wingdings" panose="05000000000000000000" pitchFamily="2" charset="2"/>
              <a:buChar char="ü"/>
            </a:pPr>
            <a:r>
              <a:rPr lang="tr-TR" altLang="tr-TR" sz="2000" dirty="0" smtClean="0">
                <a:latin typeface="Times New Roman" panose="02020603050405020304" pitchFamily="18" charset="0"/>
                <a:ea typeface="Verdana" panose="020B0604030504040204" pitchFamily="34" charset="0"/>
                <a:cs typeface="Times New Roman" panose="02020603050405020304" pitchFamily="18" charset="0"/>
              </a:rPr>
              <a:t>İlan </a:t>
            </a: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yapıldıktan sonra dokümanda </a:t>
            </a:r>
            <a:r>
              <a:rPr lang="tr-TR" altLang="tr-TR" sz="2000" b="1"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değişiklik yapılmaması esastır.</a:t>
            </a:r>
            <a:endParaRPr lang="tr-TR" altLang="tr-TR" sz="2000" b="1" u="sng"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00000"/>
              </a:lnSpc>
              <a:spcBef>
                <a:spcPct val="0"/>
              </a:spcBef>
              <a:buClr>
                <a:srgbClr val="C00000"/>
              </a:buClr>
              <a:buFont typeface="Wingdings" panose="05000000000000000000" pitchFamily="2" charset="2"/>
              <a:buChar char="ü"/>
            </a:pP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Teklif ve başvuruların hazırlanmasını etkileyebilecek </a:t>
            </a:r>
            <a:r>
              <a:rPr lang="tr-TR" altLang="tr-TR" sz="2000" b="1"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maddi veya teknik hatalar</a:t>
            </a:r>
            <a:r>
              <a:rPr lang="tr-TR" altLang="tr-TR" sz="2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veya eksiklikler idarece tespit edilir yada istekli veya adaylarca yazılı olarak bildirilir ise, </a:t>
            </a:r>
            <a:r>
              <a:rPr lang="tr-TR" altLang="tr-TR" sz="2000" b="1" u="sng"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zeyilname</a:t>
            </a:r>
            <a:r>
              <a:rPr lang="tr-TR" altLang="tr-TR" sz="2000" dirty="0" smtClean="0">
                <a:latin typeface="Times New Roman" panose="02020603050405020304" pitchFamily="18" charset="0"/>
                <a:ea typeface="Verdana" panose="020B0604030504040204" pitchFamily="34" charset="0"/>
                <a:cs typeface="Times New Roman" panose="02020603050405020304" pitchFamily="18" charset="0"/>
              </a:rPr>
              <a:t> </a:t>
            </a: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ile dokümanda </a:t>
            </a:r>
            <a:r>
              <a:rPr lang="tr-TR" altLang="tr-TR" sz="2000" b="1"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değişiklik yapılabilir</a:t>
            </a:r>
            <a:r>
              <a:rPr lang="tr-TR" altLang="tr-TR" sz="2000" b="1" u="sng"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t>
            </a:r>
          </a:p>
          <a:p>
            <a:pPr algn="just">
              <a:lnSpc>
                <a:spcPct val="100000"/>
              </a:lnSpc>
              <a:spcBef>
                <a:spcPct val="0"/>
              </a:spcBef>
              <a:buClr>
                <a:srgbClr val="C00000"/>
              </a:buClr>
              <a:buFont typeface="Wingdings" panose="05000000000000000000" pitchFamily="2" charset="2"/>
              <a:buChar char="ü"/>
            </a:pP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Zeyilnamenin ihale veya son başvuru tarihinden </a:t>
            </a:r>
            <a:r>
              <a:rPr lang="tr-TR" altLang="tr-TR" sz="2000"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en az on gün öncesinde</a:t>
            </a:r>
            <a:r>
              <a:rPr lang="tr-TR" altLang="tr-TR" sz="20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bilgi sahibi olmalarını temin edecek şekilde doküman alanların tamamına gönderilmesi şarttır. </a:t>
            </a:r>
            <a:r>
              <a:rPr lang="tr-TR" altLang="tr-TR" sz="2000"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Aksi takdirde değişiklik yapılamaz.</a:t>
            </a:r>
            <a:endParaRPr lang="tr-TR" altLang="tr-TR" sz="2000"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00000"/>
              </a:lnSpc>
              <a:spcBef>
                <a:spcPct val="0"/>
              </a:spcBef>
              <a:buClr>
                <a:srgbClr val="C00000"/>
              </a:buClr>
              <a:buFont typeface="Wingdings" panose="05000000000000000000" pitchFamily="2" charset="2"/>
              <a:buChar char="ü"/>
            </a:pPr>
            <a:endParaRPr lang="tr-TR" altLang="tr-TR" sz="2000" b="1"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50000"/>
              </a:lnSpc>
              <a:buClr>
                <a:srgbClr val="C00000"/>
              </a:buClr>
              <a:buFont typeface="Wingdings" panose="05000000000000000000" pitchFamily="2" charset="2"/>
              <a:buChar char="ü"/>
            </a:pPr>
            <a:endParaRPr lang="tr-TR" altLang="tr-TR" sz="2000" b="1"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tr-TR" alt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76719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Teminatlar</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923998" y="1925669"/>
            <a:ext cx="7486757" cy="34478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İhalelerde</a:t>
            </a:r>
            <a:r>
              <a:rPr lang="tr-TR" altLang="tr-TR" sz="2200" u="sng" dirty="0">
                <a:latin typeface="Times New Roman" panose="02020603050405020304" pitchFamily="18" charset="0"/>
                <a:cs typeface="Times New Roman" panose="02020603050405020304" pitchFamily="18" charset="0"/>
              </a:rPr>
              <a:t> teklif edilen bedelin % 3 ünden az olmamak üzere </a:t>
            </a:r>
            <a:r>
              <a:rPr lang="tr-TR" altLang="tr-TR" sz="2200" u="sng" dirty="0">
                <a:solidFill>
                  <a:srgbClr val="C00000"/>
                </a:solidFill>
                <a:latin typeface="Times New Roman" panose="02020603050405020304" pitchFamily="18" charset="0"/>
                <a:cs typeface="Times New Roman" panose="02020603050405020304" pitchFamily="18" charset="0"/>
              </a:rPr>
              <a:t>geçici teminat </a:t>
            </a:r>
            <a:r>
              <a:rPr lang="tr-TR" altLang="tr-TR" sz="2200" u="sng" dirty="0">
                <a:latin typeface="Times New Roman" panose="02020603050405020304" pitchFamily="18" charset="0"/>
                <a:cs typeface="Times New Roman" panose="02020603050405020304" pitchFamily="18" charset="0"/>
              </a:rPr>
              <a:t>alınır. </a:t>
            </a:r>
          </a:p>
          <a:p>
            <a:pPr algn="just">
              <a:buClr>
                <a:srgbClr val="C00000"/>
              </a:buClr>
              <a:buFont typeface="Wingdings" panose="05000000000000000000" pitchFamily="2" charset="2"/>
              <a:buChar char="ü"/>
            </a:pPr>
            <a:endParaRPr lang="tr-TR" altLang="tr-TR" sz="2200" b="1" u="sng" dirty="0">
              <a:latin typeface="Times New Roman" panose="02020603050405020304" pitchFamily="18" charset="0"/>
              <a:cs typeface="Times New Roman" panose="02020603050405020304" pitchFamily="18" charset="0"/>
            </a:endParaRPr>
          </a:p>
          <a:p>
            <a:pPr algn="just">
              <a:spcBef>
                <a:spcPct val="20000"/>
              </a:spcBef>
              <a:buClr>
                <a:srgbClr val="C00000"/>
              </a:buClr>
              <a:buSzPct val="85000"/>
              <a:buFont typeface="Wingdings" panose="05000000000000000000" pitchFamily="2" charset="2"/>
              <a:buChar char="ü"/>
              <a:defRPr/>
            </a:pPr>
            <a:r>
              <a:rPr lang="tr-TR" altLang="tr-TR" sz="2200" dirty="0">
                <a:solidFill>
                  <a:prstClr val="black"/>
                </a:solidFill>
                <a:latin typeface="Times New Roman" panose="02020603050405020304" pitchFamily="18" charset="0"/>
                <a:cs typeface="Times New Roman" panose="02020603050405020304" pitchFamily="18" charset="0"/>
              </a:rPr>
              <a:t>İhale üzerinde kalan istekliden sözleşme imzalanmadan önce, ihale bedelinin </a:t>
            </a:r>
            <a:r>
              <a:rPr lang="tr-TR" altLang="tr-TR" sz="2200" u="sng" dirty="0">
                <a:solidFill>
                  <a:prstClr val="black"/>
                </a:solidFill>
                <a:latin typeface="Times New Roman" panose="02020603050405020304" pitchFamily="18" charset="0"/>
                <a:cs typeface="Times New Roman" panose="02020603050405020304" pitchFamily="18" charset="0"/>
              </a:rPr>
              <a:t>% 6 </a:t>
            </a:r>
            <a:r>
              <a:rPr lang="tr-TR" altLang="tr-TR" sz="2200" u="sng" dirty="0" err="1">
                <a:solidFill>
                  <a:prstClr val="black"/>
                </a:solidFill>
                <a:latin typeface="Times New Roman" panose="02020603050405020304" pitchFamily="18" charset="0"/>
                <a:cs typeface="Times New Roman" panose="02020603050405020304" pitchFamily="18" charset="0"/>
              </a:rPr>
              <a:t>sı</a:t>
            </a:r>
            <a:r>
              <a:rPr lang="tr-TR" altLang="tr-TR" sz="2200" u="sng" dirty="0">
                <a:solidFill>
                  <a:prstClr val="black"/>
                </a:solidFill>
                <a:latin typeface="Times New Roman" panose="02020603050405020304" pitchFamily="18" charset="0"/>
                <a:cs typeface="Times New Roman" panose="02020603050405020304" pitchFamily="18" charset="0"/>
              </a:rPr>
              <a:t> oranında </a:t>
            </a:r>
            <a:r>
              <a:rPr lang="tr-TR" altLang="tr-TR" sz="2200" u="sng" dirty="0">
                <a:solidFill>
                  <a:srgbClr val="C00000"/>
                </a:solidFill>
                <a:latin typeface="Times New Roman" panose="02020603050405020304" pitchFamily="18" charset="0"/>
                <a:cs typeface="Times New Roman" panose="02020603050405020304" pitchFamily="18" charset="0"/>
              </a:rPr>
              <a:t>kesin teminat </a:t>
            </a:r>
            <a:r>
              <a:rPr lang="tr-TR" altLang="tr-TR" sz="2200" u="sng" dirty="0">
                <a:solidFill>
                  <a:prstClr val="black"/>
                </a:solidFill>
                <a:latin typeface="Times New Roman" panose="02020603050405020304" pitchFamily="18" charset="0"/>
                <a:cs typeface="Times New Roman" panose="02020603050405020304" pitchFamily="18" charset="0"/>
              </a:rPr>
              <a:t>alınır. </a:t>
            </a:r>
          </a:p>
          <a:p>
            <a:pPr algn="just">
              <a:spcBef>
                <a:spcPct val="20000"/>
              </a:spcBef>
              <a:buClr>
                <a:srgbClr val="3891A7"/>
              </a:buClr>
              <a:buSzPct val="85000"/>
              <a:defRPr/>
            </a:pPr>
            <a:endParaRPr lang="tr-TR" altLang="tr-TR" sz="2200" b="1" u="sng" dirty="0">
              <a:solidFill>
                <a:prstClr val="black"/>
              </a:solidFill>
              <a:latin typeface="Times New Roman" panose="02020603050405020304" pitchFamily="18" charset="0"/>
              <a:cs typeface="Times New Roman" panose="02020603050405020304" pitchFamily="18" charset="0"/>
            </a:endParaRPr>
          </a:p>
          <a:p>
            <a:pPr marL="0" indent="0" algn="just">
              <a:spcBef>
                <a:spcPct val="20000"/>
              </a:spcBef>
              <a:buClr>
                <a:srgbClr val="3891A7"/>
              </a:buClr>
              <a:buSzPct val="85000"/>
              <a:buNone/>
              <a:defRPr/>
            </a:pPr>
            <a:r>
              <a:rPr lang="tr-TR" altLang="tr-TR" sz="2200" b="1" u="sng" dirty="0">
                <a:latin typeface="Times New Roman" panose="02020603050405020304" pitchFamily="18" charset="0"/>
                <a:ea typeface="Verdana" panose="020B0604030504040204" pitchFamily="34" charset="0"/>
                <a:cs typeface="Times New Roman" panose="02020603050405020304" pitchFamily="18" charset="0"/>
              </a:rPr>
              <a:t>Not:</a:t>
            </a:r>
            <a:r>
              <a:rPr lang="tr-TR" altLang="tr-TR" sz="2200" b="1" dirty="0">
                <a:latin typeface="Times New Roman" panose="02020603050405020304" pitchFamily="18" charset="0"/>
                <a:ea typeface="Verdana" panose="020B0604030504040204" pitchFamily="34" charset="0"/>
                <a:cs typeface="Times New Roman" panose="02020603050405020304" pitchFamily="18" charset="0"/>
              </a:rPr>
              <a:t> </a:t>
            </a:r>
            <a:r>
              <a:rPr lang="tr-TR" altLang="tr-TR" sz="2200" dirty="0">
                <a:solidFill>
                  <a:srgbClr val="C32D2E"/>
                </a:solidFill>
                <a:latin typeface="Times New Roman" panose="02020603050405020304" pitchFamily="18" charset="0"/>
                <a:ea typeface="Verdana" panose="020B0604030504040204" pitchFamily="34" charset="0"/>
                <a:cs typeface="Times New Roman" panose="02020603050405020304" pitchFamily="18" charset="0"/>
              </a:rPr>
              <a:t>(Hizmet alımı -yapım işlerinde)</a:t>
            </a:r>
            <a:r>
              <a:rPr lang="tr-TR" altLang="tr-TR" sz="22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a:t>
            </a:r>
            <a:r>
              <a:rPr lang="tr-TR" altLang="tr-TR" sz="2200" dirty="0">
                <a:solidFill>
                  <a:srgbClr val="000000"/>
                </a:solidFill>
                <a:latin typeface="Times New Roman" panose="02020603050405020304" pitchFamily="18" charset="0"/>
                <a:ea typeface="Verdana" panose="020B0604030504040204" pitchFamily="34" charset="0"/>
                <a:cs typeface="Times New Roman" panose="02020603050405020304" pitchFamily="18" charset="0"/>
              </a:rPr>
              <a:t>halenin sınır değerin altında olması halinde yaklaşık maliyetin </a:t>
            </a:r>
            <a:r>
              <a:rPr lang="tr-TR" altLang="tr-TR" sz="2200" u="sng" dirty="0">
                <a:solidFill>
                  <a:srgbClr val="C32D2E"/>
                </a:solidFill>
                <a:latin typeface="Times New Roman" panose="02020603050405020304" pitchFamily="18" charset="0"/>
                <a:ea typeface="Verdana" panose="020B0604030504040204" pitchFamily="34" charset="0"/>
                <a:cs typeface="Times New Roman" panose="02020603050405020304" pitchFamily="18" charset="0"/>
              </a:rPr>
              <a:t>%9 oranında kesin teminat alınır.</a:t>
            </a:r>
            <a:endParaRPr lang="tr-TR" altLang="tr-TR" sz="2200" b="1" dirty="0">
              <a:solidFill>
                <a:srgbClr val="C32D2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69507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Tekliflerin Hazırlanması Sunulması ve Açılması</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720798" y="1753379"/>
            <a:ext cx="7807012" cy="41778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tr-TR" altLang="tr-TR" sz="1800" dirty="0">
                <a:latin typeface="Times New Roman" panose="02020603050405020304" pitchFamily="18" charset="0"/>
                <a:cs typeface="Times New Roman" panose="02020603050405020304" pitchFamily="18" charset="0"/>
              </a:rPr>
              <a:t>Teklif ekini oluşturan bütün belgeler tek bir zarfa konulur (</a:t>
            </a:r>
            <a:r>
              <a:rPr lang="tr-TR" altLang="tr-TR" sz="1800" dirty="0">
                <a:latin typeface="Times New Roman" panose="02020603050405020304" pitchFamily="18" charset="0"/>
                <a:ea typeface="Verdana" panose="020B0604030504040204" pitchFamily="34" charset="0"/>
                <a:cs typeface="Times New Roman" panose="02020603050405020304" pitchFamily="18" charset="0"/>
              </a:rPr>
              <a:t>Teklif mektubu ve geçici teminat da dahil olmak üzere ihaleye katılabilme şartı olarak </a:t>
            </a:r>
            <a:r>
              <a:rPr lang="tr-TR" altLang="tr-TR" sz="1800" b="1" u="sng" dirty="0">
                <a:solidFill>
                  <a:srgbClr val="C32D2E"/>
                </a:solidFill>
                <a:latin typeface="Times New Roman" panose="02020603050405020304" pitchFamily="18" charset="0"/>
                <a:ea typeface="Verdana" panose="020B0604030504040204" pitchFamily="34" charset="0"/>
                <a:cs typeface="Times New Roman" panose="02020603050405020304" pitchFamily="18" charset="0"/>
              </a:rPr>
              <a:t>istenilen bütün belgeler bir zarfa veya pakete </a:t>
            </a:r>
            <a:r>
              <a:rPr lang="tr-TR" altLang="tr-TR" sz="1800" b="1" u="sng" dirty="0" smtClean="0">
                <a:solidFill>
                  <a:srgbClr val="C32D2E"/>
                </a:solidFill>
                <a:latin typeface="Times New Roman" panose="02020603050405020304" pitchFamily="18" charset="0"/>
                <a:ea typeface="Verdana" panose="020B0604030504040204" pitchFamily="34" charset="0"/>
                <a:cs typeface="Times New Roman" panose="02020603050405020304" pitchFamily="18" charset="0"/>
              </a:rPr>
              <a:t>konulur </a:t>
            </a:r>
            <a:r>
              <a:rPr lang="tr-TR" altLang="tr-TR" sz="1800" i="1" dirty="0" smtClean="0">
                <a:latin typeface="Times New Roman" panose="02020603050405020304" pitchFamily="18" charset="0"/>
                <a:ea typeface="Verdana" panose="020B0604030504040204" pitchFamily="34" charset="0"/>
                <a:cs typeface="Times New Roman" panose="02020603050405020304" pitchFamily="18" charset="0"/>
              </a:rPr>
              <a:t>(aslı </a:t>
            </a:r>
            <a:r>
              <a:rPr lang="tr-TR" altLang="tr-TR" sz="1800" i="1" dirty="0">
                <a:latin typeface="Times New Roman" panose="02020603050405020304" pitchFamily="18" charset="0"/>
                <a:ea typeface="Verdana" panose="020B0604030504040204" pitchFamily="34" charset="0"/>
                <a:cs typeface="Times New Roman" panose="02020603050405020304" pitchFamily="18" charset="0"/>
              </a:rPr>
              <a:t>veya noter onaylı örnekleri veya aslı idarece görülmüştür diye şerh düşülen suretleri</a:t>
            </a:r>
            <a:r>
              <a:rPr lang="tr-TR" altLang="tr-TR" sz="1800" i="1" dirty="0" smtClean="0">
                <a:latin typeface="Times New Roman" panose="02020603050405020304" pitchFamily="18" charset="0"/>
                <a:ea typeface="Verdana" panose="020B0604030504040204" pitchFamily="34" charset="0"/>
                <a:cs typeface="Times New Roman" panose="02020603050405020304" pitchFamily="18" charset="0"/>
              </a:rPr>
              <a:t>). </a:t>
            </a:r>
          </a:p>
          <a:p>
            <a:pPr marL="0" indent="0" algn="just">
              <a:lnSpc>
                <a:spcPct val="100000"/>
              </a:lnSpc>
              <a:spcBef>
                <a:spcPts val="0"/>
              </a:spcBef>
              <a:buNone/>
            </a:pPr>
            <a:endParaRPr lang="tr-TR" altLang="tr-TR" sz="1800" b="1" i="1" u="sng" dirty="0">
              <a:solidFill>
                <a:schemeClr val="accent1">
                  <a:lumMod val="75000"/>
                </a:schemeClr>
              </a:solidFill>
              <a:latin typeface="Times New Roman" panose="02020603050405020304" pitchFamily="18" charset="0"/>
              <a:ea typeface="Verdana" panose="020B0604030504040204" pitchFamily="34" charset="0"/>
              <a:cs typeface="Times New Roman" panose="02020603050405020304" pitchFamily="18" charset="0"/>
            </a:endParaRPr>
          </a:p>
          <a:p>
            <a:pPr marL="0" indent="0" algn="just">
              <a:lnSpc>
                <a:spcPct val="100000"/>
              </a:lnSpc>
              <a:spcBef>
                <a:spcPts val="0"/>
              </a:spcBef>
              <a:buNone/>
            </a:pPr>
            <a:r>
              <a:rPr lang="tr-TR" altLang="tr-TR" sz="1800" b="1" u="sng" dirty="0" smtClean="0">
                <a:solidFill>
                  <a:schemeClr val="accent1">
                    <a:lumMod val="75000"/>
                  </a:schemeClr>
                </a:solidFill>
                <a:latin typeface="Times New Roman" panose="02020603050405020304" pitchFamily="18" charset="0"/>
                <a:cs typeface="Times New Roman" panose="02020603050405020304" pitchFamily="18" charset="0"/>
              </a:rPr>
              <a:t>İhaleye </a:t>
            </a:r>
            <a:r>
              <a:rPr lang="tr-TR" altLang="tr-TR" sz="1800" b="1" u="sng" dirty="0">
                <a:solidFill>
                  <a:schemeClr val="accent1">
                    <a:lumMod val="75000"/>
                  </a:schemeClr>
                </a:solidFill>
                <a:latin typeface="Times New Roman" panose="02020603050405020304" pitchFamily="18" charset="0"/>
                <a:cs typeface="Times New Roman" panose="02020603050405020304" pitchFamily="18" charset="0"/>
              </a:rPr>
              <a:t>katılım ve yeterlik kriterlerine ilişkin sunulan belgelerin, Elektronik Kamu Alımları Platformu (EKAP)</a:t>
            </a:r>
            <a:r>
              <a:rPr lang="tr-TR" altLang="tr-TR" sz="1800" b="1" u="sng"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altLang="tr-TR" sz="1800" b="1" u="sng" dirty="0">
                <a:solidFill>
                  <a:schemeClr val="accent1">
                    <a:lumMod val="75000"/>
                  </a:schemeClr>
                </a:solidFill>
                <a:latin typeface="Times New Roman" panose="02020603050405020304" pitchFamily="18" charset="0"/>
                <a:cs typeface="Times New Roman" panose="02020603050405020304" pitchFamily="18" charset="0"/>
              </a:rPr>
              <a:t>üzerinden veya kamu kurum ve kuruluşları ile kamu kurumu niteliğindeki meslek kuruluşlarının internet sayfası üzerinden temin edilebilmesi ve teyidinin yapılabilmesi durumunda, bu belgeler için belgelerin sunuluş şekline ilişkin şartlar aranmaz</a:t>
            </a:r>
            <a:r>
              <a:rPr lang="tr-TR" altLang="tr-TR" sz="1800" b="1" u="sng" dirty="0" smtClean="0">
                <a:solidFill>
                  <a:schemeClr val="accent1">
                    <a:lumMod val="75000"/>
                  </a:schemeClr>
                </a:solidFill>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tr-TR" altLang="tr-TR" sz="18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altLang="tr-TR" sz="1800" b="1"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Zarfın üzerine</a:t>
            </a:r>
            <a:r>
              <a:rPr lang="tr-TR" altLang="tr-TR" sz="18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r>
              <a:rPr lang="tr-TR" altLang="tr-TR" sz="1800" dirty="0">
                <a:latin typeface="Times New Roman" panose="02020603050405020304" pitchFamily="18" charset="0"/>
                <a:ea typeface="Verdana" panose="020B0604030504040204" pitchFamily="34" charset="0"/>
                <a:cs typeface="Times New Roman" panose="02020603050405020304" pitchFamily="18" charset="0"/>
              </a:rPr>
              <a:t>isteklinin adı, soyadı veya ticaret unvanı, tebligata esas açık adresi, teklifin hangi işe ait olduğu ve ihaleyi yapan İdarenin açık adresi yazılır. </a:t>
            </a:r>
            <a:endParaRPr lang="tr-TR" altLang="tr-TR" sz="18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lnSpc>
                <a:spcPct val="100000"/>
              </a:lnSpc>
              <a:spcBef>
                <a:spcPts val="0"/>
              </a:spcBef>
              <a:buNone/>
            </a:pPr>
            <a:endParaRPr lang="tr-TR" altLang="tr-TR" sz="1800" dirty="0">
              <a:latin typeface="Times New Roman" panose="02020603050405020304" pitchFamily="18" charset="0"/>
              <a:ea typeface="Verdana" panose="020B0604030504040204" pitchFamily="34" charset="0"/>
              <a:cs typeface="Times New Roman" panose="02020603050405020304" pitchFamily="18" charset="0"/>
            </a:endParaRPr>
          </a:p>
          <a:p>
            <a:pPr marL="0" indent="0" algn="just">
              <a:lnSpc>
                <a:spcPct val="100000"/>
              </a:lnSpc>
              <a:spcBef>
                <a:spcPts val="0"/>
              </a:spcBef>
              <a:buNone/>
            </a:pPr>
            <a:r>
              <a:rPr lang="tr-TR" altLang="tr-TR" sz="1800" b="1" u="sng"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Zarfın yapıştırılan yeri</a:t>
            </a:r>
            <a:r>
              <a:rPr lang="tr-TR" altLang="tr-TR" sz="18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r>
              <a:rPr lang="tr-TR" altLang="tr-TR" sz="1800" dirty="0">
                <a:latin typeface="Times New Roman" panose="02020603050405020304" pitchFamily="18" charset="0"/>
                <a:ea typeface="Verdana" panose="020B0604030504040204" pitchFamily="34" charset="0"/>
                <a:cs typeface="Times New Roman" panose="02020603050405020304" pitchFamily="18" charset="0"/>
              </a:rPr>
              <a:t>istekli tarafından imzalanarak, mühürlenir veya kaşelenir.</a:t>
            </a:r>
          </a:p>
          <a:p>
            <a:pPr marL="0" indent="0"/>
            <a:endParaRPr lang="tr-TR" altLang="tr-TR" sz="1800" dirty="0">
              <a:latin typeface="Times New Roman" panose="02020603050405020304" pitchFamily="18" charset="0"/>
              <a:cs typeface="Times New Roman" panose="02020603050405020304" pitchFamily="18" charset="0"/>
            </a:endParaRPr>
          </a:p>
          <a:p>
            <a:pPr marL="0" indent="0"/>
            <a:endParaRPr lang="tr-TR" altLang="tr-TR" sz="1800" dirty="0">
              <a:latin typeface="Times New Roman" panose="02020603050405020304" pitchFamily="18" charset="0"/>
              <a:cs typeface="Times New Roman" panose="02020603050405020304" pitchFamily="18" charset="0"/>
            </a:endParaRPr>
          </a:p>
          <a:p>
            <a:pPr marL="0" indent="0"/>
            <a:endParaRPr lang="tr-TR" alt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0508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Tekliflerin Alınması ve Açılması</a:t>
            </a:r>
            <a:endParaRPr lang="tr-TR" sz="18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İçerik Yer Tutucusu 1">
            <a:extLst>
              <a:ext uri="{FF2B5EF4-FFF2-40B4-BE49-F238E27FC236}">
                <a16:creationId xmlns:a16="http://schemas.microsoft.com/office/drawing/2014/main" id="{FAB3E787-EDD1-9A45-B5A6-B23C441C84CF}"/>
              </a:ext>
            </a:extLst>
          </p:cNvPr>
          <p:cNvGraphicFramePr>
            <a:graphicFrameLocks/>
          </p:cNvGraphicFramePr>
          <p:nvPr>
            <p:extLst/>
          </p:nvPr>
        </p:nvGraphicFramePr>
        <p:xfrm>
          <a:off x="359024" y="1411687"/>
          <a:ext cx="8784976" cy="464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23719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Tekliflerin Alınması ve Açılması</a:t>
            </a:r>
            <a:endParaRPr lang="tr-TR" sz="1800" dirty="0">
              <a:solidFill>
                <a:srgbClr val="C00000"/>
              </a:solidFill>
              <a:latin typeface="Times New Roman" panose="02020603050405020304" pitchFamily="18" charset="0"/>
              <a:cs typeface="Times New Roman" panose="02020603050405020304" pitchFamily="18" charset="0"/>
            </a:endParaRPr>
          </a:p>
        </p:txBody>
      </p:sp>
      <p:graphicFrame>
        <p:nvGraphicFramePr>
          <p:cNvPr id="6" name="İçerik Yer Tutucusu 1">
            <a:extLst>
              <a:ext uri="{FF2B5EF4-FFF2-40B4-BE49-F238E27FC236}">
                <a16:creationId xmlns:a16="http://schemas.microsoft.com/office/drawing/2014/main" id="{98546BC2-45E7-DF4E-B0F0-E4510F171261}"/>
              </a:ext>
            </a:extLst>
          </p:cNvPr>
          <p:cNvGraphicFramePr>
            <a:graphicFrameLocks/>
          </p:cNvGraphicFramePr>
          <p:nvPr>
            <p:extLst/>
          </p:nvPr>
        </p:nvGraphicFramePr>
        <p:xfrm>
          <a:off x="141164" y="1916832"/>
          <a:ext cx="8895332" cy="5394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978260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Tekliflerin Alınması ve Açılması</a:t>
            </a:r>
            <a:endParaRPr lang="tr-TR" sz="18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İçerik Yer Tutucusu 1">
            <a:extLst>
              <a:ext uri="{FF2B5EF4-FFF2-40B4-BE49-F238E27FC236}">
                <a16:creationId xmlns:a16="http://schemas.microsoft.com/office/drawing/2014/main" id="{06C1355E-85F8-C543-9872-A5195C28C520}"/>
              </a:ext>
            </a:extLst>
          </p:cNvPr>
          <p:cNvGraphicFramePr>
            <a:graphicFrameLocks/>
          </p:cNvGraphicFramePr>
          <p:nvPr>
            <p:extLst/>
          </p:nvPr>
        </p:nvGraphicFramePr>
        <p:xfrm>
          <a:off x="176337" y="1477680"/>
          <a:ext cx="8784976"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862770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Tekliflerin Alınması ve Açılması</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923999" y="1820475"/>
            <a:ext cx="7271096" cy="37847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Verilen sürede bilgi eksikliğini tamamlamayanların başvuru veya teklifi değerlendirme dışı </a:t>
            </a:r>
            <a:r>
              <a:rPr lang="tr-TR" altLang="tr-TR" sz="2200" dirty="0">
                <a:solidFill>
                  <a:schemeClr val="tx2"/>
                </a:solidFill>
                <a:latin typeface="Times New Roman" panose="02020603050405020304" pitchFamily="18" charset="0"/>
                <a:ea typeface="Verdana" panose="020B0604030504040204" pitchFamily="34" charset="0"/>
                <a:cs typeface="Times New Roman" panose="02020603050405020304" pitchFamily="18" charset="0"/>
              </a:rPr>
              <a:t>bırakılıp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geçici teminatı gelir </a:t>
            </a:r>
            <a:r>
              <a:rPr lang="tr-TR" altLang="tr-TR" sz="22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kaydedilecektir.</a:t>
            </a:r>
            <a:endPar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İlk değerlendirme ve işlemler sonucunda belgeleri eksiksiz ve teklif mektubu ile geçici teminatı usulüne uygun olan isteklilerin tekliflerinin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ayrıntılı değerlendirilmesine geçilecektir.</a:t>
            </a:r>
          </a:p>
          <a:p>
            <a:pPr algn="just">
              <a:lnSpc>
                <a:spcPct val="150000"/>
              </a:lnSpc>
              <a:spcBef>
                <a:spcPts val="0"/>
              </a:spcBef>
              <a:spcAft>
                <a:spcPts val="1200"/>
              </a:spcAft>
              <a:buClr>
                <a:srgbClr val="C00000"/>
              </a:buClr>
              <a:buFont typeface="Wingdings" panose="05000000000000000000" pitchFamily="2" charset="2"/>
              <a:buChar char="ü"/>
            </a:pPr>
            <a:endPar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4128011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Tekliflerin Alınması ve Açılması</a:t>
            </a:r>
            <a:endParaRPr lang="tr-TR" sz="18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İçerik Yer Tutucusu 1">
            <a:extLst>
              <a:ext uri="{FF2B5EF4-FFF2-40B4-BE49-F238E27FC236}">
                <a16:creationId xmlns:a16="http://schemas.microsoft.com/office/drawing/2014/main" id="{E3B6EBEB-6029-CB47-8CA6-2C5013D74915}"/>
              </a:ext>
            </a:extLst>
          </p:cNvPr>
          <p:cNvGraphicFramePr>
            <a:graphicFrameLocks/>
          </p:cNvGraphicFramePr>
          <p:nvPr>
            <p:extLst/>
          </p:nvPr>
        </p:nvGraphicFramePr>
        <p:xfrm>
          <a:off x="384584" y="1772816"/>
          <a:ext cx="8368481"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533287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sz="1800" dirty="0">
                <a:solidFill>
                  <a:srgbClr val="C00000"/>
                </a:solidFill>
                <a:latin typeface="Times New Roman" panose="02020603050405020304" pitchFamily="18" charset="0"/>
                <a:cs typeface="Times New Roman" panose="02020603050405020304" pitchFamily="18" charset="0"/>
              </a:rPr>
              <a:t>Tekliflerin Değerlendirilmesi (KİGT 16.5.3 </a:t>
            </a:r>
            <a:r>
              <a:rPr lang="tr-TR" sz="1800" dirty="0" err="1">
                <a:solidFill>
                  <a:srgbClr val="C00000"/>
                </a:solidFill>
                <a:latin typeface="Times New Roman" panose="02020603050405020304" pitchFamily="18" charset="0"/>
                <a:cs typeface="Times New Roman" panose="02020603050405020304" pitchFamily="18" charset="0"/>
              </a:rPr>
              <a:t>md.</a:t>
            </a:r>
            <a:r>
              <a:rPr lang="tr-TR" sz="1800" dirty="0">
                <a:solidFill>
                  <a:srgbClr val="C00000"/>
                </a:solidFill>
                <a:latin typeface="Times New Roman" panose="02020603050405020304" pitchFamily="18" charset="0"/>
                <a:cs typeface="Times New Roman" panose="02020603050405020304" pitchFamily="18" charset="0"/>
              </a:rPr>
              <a:t>)</a:t>
            </a: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866588" y="1729627"/>
            <a:ext cx="7658287" cy="39782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1200"/>
              </a:spcAft>
              <a:buClr>
                <a:srgbClr val="C00000"/>
              </a:buClr>
              <a:buFont typeface="Wingdings" panose="05000000000000000000" pitchFamily="2" charset="2"/>
              <a:buChar char="ü"/>
            </a:pPr>
            <a:r>
              <a:rPr lang="tr-TR" altLang="tr-TR" sz="1600" b="1" dirty="0" smtClean="0">
                <a:solidFill>
                  <a:schemeClr val="accent1">
                    <a:lumMod val="75000"/>
                  </a:schemeClr>
                </a:solidFill>
                <a:latin typeface="Times New Roman" panose="02020603050405020304" pitchFamily="18" charset="0"/>
                <a:cs typeface="Times New Roman" panose="02020603050405020304" pitchFamily="18" charset="0"/>
              </a:rPr>
              <a:t>Elektronik </a:t>
            </a:r>
            <a:r>
              <a:rPr lang="tr-TR" altLang="tr-TR" sz="1600" b="1" dirty="0">
                <a:solidFill>
                  <a:schemeClr val="accent1">
                    <a:lumMod val="75000"/>
                  </a:schemeClr>
                </a:solidFill>
                <a:latin typeface="Times New Roman" panose="02020603050405020304" pitchFamily="18" charset="0"/>
                <a:cs typeface="Times New Roman" panose="02020603050405020304" pitchFamily="18" charset="0"/>
              </a:rPr>
              <a:t>araçlar yardımıyla tablolama programları (MS Excel, </a:t>
            </a:r>
            <a:r>
              <a:rPr lang="tr-TR" altLang="tr-TR" sz="1600" b="1" dirty="0" err="1">
                <a:solidFill>
                  <a:schemeClr val="accent1">
                    <a:lumMod val="75000"/>
                  </a:schemeClr>
                </a:solidFill>
                <a:latin typeface="Times New Roman" panose="02020603050405020304" pitchFamily="18" charset="0"/>
                <a:cs typeface="Times New Roman" panose="02020603050405020304" pitchFamily="18" charset="0"/>
              </a:rPr>
              <a:t>Numbers</a:t>
            </a:r>
            <a:r>
              <a:rPr lang="tr-TR" altLang="tr-TR" sz="1600" b="1" dirty="0">
                <a:solidFill>
                  <a:schemeClr val="accent1">
                    <a:lumMod val="75000"/>
                  </a:schemeClr>
                </a:solidFill>
                <a:latin typeface="Times New Roman" panose="02020603050405020304" pitchFamily="18" charset="0"/>
                <a:cs typeface="Times New Roman" panose="02020603050405020304" pitchFamily="18" charset="0"/>
              </a:rPr>
              <a:t>, </a:t>
            </a:r>
            <a:r>
              <a:rPr lang="tr-TR" altLang="tr-TR" sz="1600" b="1" dirty="0" err="1">
                <a:solidFill>
                  <a:schemeClr val="accent1">
                    <a:lumMod val="75000"/>
                  </a:schemeClr>
                </a:solidFill>
                <a:latin typeface="Times New Roman" panose="02020603050405020304" pitchFamily="18" charset="0"/>
                <a:cs typeface="Times New Roman" panose="02020603050405020304" pitchFamily="18" charset="0"/>
              </a:rPr>
              <a:t>LibreOffice</a:t>
            </a:r>
            <a:r>
              <a:rPr lang="tr-TR" altLang="tr-TR" sz="1600" b="1" dirty="0">
                <a:solidFill>
                  <a:schemeClr val="accent1">
                    <a:lumMod val="75000"/>
                  </a:schemeClr>
                </a:solidFill>
                <a:latin typeface="Times New Roman" panose="02020603050405020304" pitchFamily="18" charset="0"/>
                <a:cs typeface="Times New Roman" panose="02020603050405020304" pitchFamily="18" charset="0"/>
              </a:rPr>
              <a:t> </a:t>
            </a:r>
            <a:r>
              <a:rPr lang="tr-TR" altLang="tr-TR" sz="1600" b="1" dirty="0" err="1">
                <a:solidFill>
                  <a:schemeClr val="accent1">
                    <a:lumMod val="75000"/>
                  </a:schemeClr>
                </a:solidFill>
                <a:latin typeface="Times New Roman" panose="02020603050405020304" pitchFamily="18" charset="0"/>
                <a:cs typeface="Times New Roman" panose="02020603050405020304" pitchFamily="18" charset="0"/>
              </a:rPr>
              <a:t>Calc</a:t>
            </a:r>
            <a:r>
              <a:rPr lang="tr-TR" altLang="tr-TR" sz="1600" b="1" dirty="0">
                <a:solidFill>
                  <a:schemeClr val="accent1">
                    <a:lumMod val="75000"/>
                  </a:schemeClr>
                </a:solidFill>
                <a:latin typeface="Times New Roman" panose="02020603050405020304" pitchFamily="18" charset="0"/>
                <a:cs typeface="Times New Roman" panose="02020603050405020304" pitchFamily="18" charset="0"/>
              </a:rPr>
              <a:t> ve benzerleri) kullanılarak oluşturulan teklif mektubu eki cetvelin çarpım ve toplamlarında yazılımdan kaynaklanan yuvarlamalar nedeniyle oluşan hesaplama farklılıkları,</a:t>
            </a:r>
            <a:endParaRPr lang="tr-TR" altLang="tr-TR" sz="1600" dirty="0">
              <a:solidFill>
                <a:schemeClr val="accent1">
                  <a:lumMod val="75000"/>
                </a:schemeClr>
              </a:solidFill>
              <a:latin typeface="Times New Roman" panose="02020603050405020304" pitchFamily="18" charset="0"/>
              <a:cs typeface="Times New Roman" panose="02020603050405020304" pitchFamily="18" charset="0"/>
            </a:endParaRPr>
          </a:p>
        </p:txBody>
      </p:sp>
      <p:grpSp>
        <p:nvGrpSpPr>
          <p:cNvPr id="6" name="Grup 4">
            <a:extLst>
              <a:ext uri="{FF2B5EF4-FFF2-40B4-BE49-F238E27FC236}">
                <a16:creationId xmlns:a16="http://schemas.microsoft.com/office/drawing/2014/main" id="{6AB7D892-0129-744C-8784-9A0E78174E69}"/>
              </a:ext>
            </a:extLst>
          </p:cNvPr>
          <p:cNvGrpSpPr>
            <a:grpSpLocks/>
          </p:cNvGrpSpPr>
          <p:nvPr/>
        </p:nvGrpSpPr>
        <p:grpSpPr bwMode="auto">
          <a:xfrm>
            <a:off x="802953" y="3329284"/>
            <a:ext cx="7870825" cy="2106293"/>
            <a:chOff x="-11389" y="-37322"/>
            <a:chExt cx="8686800" cy="1334337"/>
          </a:xfrm>
        </p:grpSpPr>
        <p:sp>
          <p:nvSpPr>
            <p:cNvPr id="8" name="Yuvarlatılmış Dikdörtgen 7">
              <a:extLst>
                <a:ext uri="{FF2B5EF4-FFF2-40B4-BE49-F238E27FC236}">
                  <a16:creationId xmlns:a16="http://schemas.microsoft.com/office/drawing/2014/main" id="{7B986BD9-F89D-DE4C-AAB0-E2A0A7F30194}"/>
                </a:ext>
              </a:extLst>
            </p:cNvPr>
            <p:cNvSpPr/>
            <p:nvPr/>
          </p:nvSpPr>
          <p:spPr>
            <a:xfrm>
              <a:off x="-11389" y="-37322"/>
              <a:ext cx="8686800" cy="1151506"/>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9" name="Yuvarlatılmış Dikdörtgen 4">
              <a:extLst>
                <a:ext uri="{FF2B5EF4-FFF2-40B4-BE49-F238E27FC236}">
                  <a16:creationId xmlns:a16="http://schemas.microsoft.com/office/drawing/2014/main" id="{78A58D21-536E-994A-B71A-437AE10A2F37}"/>
                </a:ext>
              </a:extLst>
            </p:cNvPr>
            <p:cNvSpPr/>
            <p:nvPr/>
          </p:nvSpPr>
          <p:spPr>
            <a:xfrm>
              <a:off x="56065" y="-14394"/>
              <a:ext cx="8551891" cy="1311409"/>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just" defTabSz="1066800">
                <a:lnSpc>
                  <a:spcPct val="90000"/>
                </a:lnSpc>
                <a:spcAft>
                  <a:spcPct val="35000"/>
                </a:spcAft>
                <a:defRPr/>
              </a:pPr>
              <a:r>
                <a:rPr lang="tr-TR" sz="1600" b="1" u="sng" dirty="0">
                  <a:solidFill>
                    <a:schemeClr val="bg1"/>
                  </a:solidFill>
                  <a:latin typeface="Times New Roman" panose="02020603050405020304" pitchFamily="18" charset="0"/>
                  <a:cs typeface="Times New Roman" panose="02020603050405020304" pitchFamily="18" charset="0"/>
                </a:rPr>
                <a:t>Toplam teklif fiyatının binde birine eşit veya daha az olması </a:t>
              </a:r>
              <a:r>
                <a:rPr lang="tr-TR" sz="1600" b="1" dirty="0">
                  <a:solidFill>
                    <a:schemeClr val="bg1"/>
                  </a:solidFill>
                  <a:latin typeface="Times New Roman" panose="02020603050405020304" pitchFamily="18" charset="0"/>
                  <a:cs typeface="Times New Roman" panose="02020603050405020304" pitchFamily="18" charset="0"/>
                </a:rPr>
                <a:t>ve ihalenin sonuçlandırılmasına esas teklif sıralamasının değişmemesi kaydıyla </a:t>
              </a:r>
              <a:r>
                <a:rPr lang="tr-TR" sz="1600" b="1" u="sng" dirty="0">
                  <a:solidFill>
                    <a:schemeClr val="bg1"/>
                  </a:solidFill>
                  <a:latin typeface="Times New Roman" panose="02020603050405020304" pitchFamily="18" charset="0"/>
                  <a:cs typeface="Times New Roman" panose="02020603050405020304" pitchFamily="18" charset="0"/>
                </a:rPr>
                <a:t>aritmetik hata olarak kabul edilmeyecek </a:t>
              </a:r>
              <a:r>
                <a:rPr lang="tr-TR" sz="1600" b="1" dirty="0">
                  <a:solidFill>
                    <a:schemeClr val="bg1"/>
                  </a:solidFill>
                  <a:latin typeface="Times New Roman" panose="02020603050405020304" pitchFamily="18" charset="0"/>
                  <a:cs typeface="Times New Roman" panose="02020603050405020304" pitchFamily="18" charset="0"/>
                </a:rPr>
                <a:t>ve bu farklılıklar isteklinin teklif cetvelinde yazılı birim fiyatlar esas alınarak ihale komisyonu tarafından </a:t>
              </a:r>
              <a:r>
                <a:rPr lang="tr-TR" sz="1600" b="1" dirty="0" err="1">
                  <a:solidFill>
                    <a:schemeClr val="bg1"/>
                  </a:solidFill>
                  <a:latin typeface="Times New Roman" panose="02020603050405020304" pitchFamily="18" charset="0"/>
                  <a:cs typeface="Times New Roman" panose="02020603050405020304" pitchFamily="18" charset="0"/>
                </a:rPr>
                <a:t>re’sen</a:t>
              </a:r>
              <a:r>
                <a:rPr lang="tr-TR" sz="1600" b="1" dirty="0">
                  <a:solidFill>
                    <a:schemeClr val="bg1"/>
                  </a:solidFill>
                  <a:latin typeface="Times New Roman" panose="02020603050405020304" pitchFamily="18" charset="0"/>
                  <a:cs typeface="Times New Roman" panose="02020603050405020304" pitchFamily="18" charset="0"/>
                </a:rPr>
                <a:t> </a:t>
              </a:r>
              <a:r>
                <a:rPr lang="tr-TR" sz="1600" b="1" dirty="0" smtClean="0">
                  <a:solidFill>
                    <a:schemeClr val="bg1"/>
                  </a:solidFill>
                  <a:latin typeface="Times New Roman" panose="02020603050405020304" pitchFamily="18" charset="0"/>
                  <a:cs typeface="Times New Roman" panose="02020603050405020304" pitchFamily="18" charset="0"/>
                </a:rPr>
                <a:t>düzeltilecektir.</a:t>
              </a:r>
              <a:endParaRPr lang="tr-TR" sz="1600" b="1" dirty="0">
                <a:solidFill>
                  <a:srgbClr val="0070C0"/>
                </a:solidFill>
                <a:latin typeface="Times New Roman" panose="02020603050405020304" pitchFamily="18" charset="0"/>
                <a:cs typeface="Times New Roman" panose="02020603050405020304" pitchFamily="18" charset="0"/>
              </a:endParaRPr>
            </a:p>
            <a:p>
              <a:pPr defTabSz="1066800">
                <a:lnSpc>
                  <a:spcPct val="90000"/>
                </a:lnSpc>
                <a:spcAft>
                  <a:spcPct val="35000"/>
                </a:spcAft>
                <a:defRPr/>
              </a:pPr>
              <a:endParaRPr lang="tr-TR" sz="2400" dirty="0">
                <a:latin typeface="Times New Roman" panose="02020603050405020304" pitchFamily="18" charset="0"/>
                <a:cs typeface="Times New Roman" panose="02020603050405020304" pitchFamily="18" charset="0"/>
              </a:endParaRPr>
            </a:p>
          </p:txBody>
        </p:sp>
      </p:grpSp>
      <p:sp>
        <p:nvSpPr>
          <p:cNvPr id="10" name="Dikdörtgen 2">
            <a:extLst>
              <a:ext uri="{FF2B5EF4-FFF2-40B4-BE49-F238E27FC236}">
                <a16:creationId xmlns:a16="http://schemas.microsoft.com/office/drawing/2014/main" id="{2C9E3193-2A0C-3F40-9F28-A41771C61475}"/>
              </a:ext>
            </a:extLst>
          </p:cNvPr>
          <p:cNvSpPr>
            <a:spLocks noChangeArrowheads="1"/>
          </p:cNvSpPr>
          <p:nvPr/>
        </p:nvSpPr>
        <p:spPr bwMode="auto">
          <a:xfrm>
            <a:off x="1023627" y="5938085"/>
            <a:ext cx="40191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tr-TR" altLang="tr-TR" dirty="0">
                <a:latin typeface="Times New Roman" panose="02020603050405020304" pitchFamily="18" charset="0"/>
                <a:cs typeface="Times New Roman" panose="02020603050405020304" pitchFamily="18" charset="0"/>
              </a:rPr>
              <a:t>nihai teklif fiyatı olarak kabul edilecektir.</a:t>
            </a:r>
            <a:endParaRPr lang="tr-TR" altLang="tr-T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826189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866588" y="1060850"/>
            <a:ext cx="8277412" cy="427647"/>
          </a:xfrm>
        </p:spPr>
        <p:txBody>
          <a:bodyPr/>
          <a:lstStyle/>
          <a:p>
            <a:pPr lvl="0" algn="l">
              <a:spcBef>
                <a:spcPct val="20000"/>
              </a:spcBef>
            </a:pPr>
            <a:r>
              <a:rPr lang="tr-TR" sz="1800" dirty="0">
                <a:solidFill>
                  <a:srgbClr val="C00000"/>
                </a:solidFill>
                <a:latin typeface="Times New Roman" panose="02020603050405020304" pitchFamily="18" charset="0"/>
                <a:cs typeface="Times New Roman" panose="02020603050405020304" pitchFamily="18" charset="0"/>
              </a:rPr>
              <a:t>İhale Süreci</a:t>
            </a:r>
          </a:p>
        </p:txBody>
      </p:sp>
      <p:graphicFrame>
        <p:nvGraphicFramePr>
          <p:cNvPr id="5" name="Group 105">
            <a:extLst>
              <a:ext uri="{FF2B5EF4-FFF2-40B4-BE49-F238E27FC236}">
                <a16:creationId xmlns:a16="http://schemas.microsoft.com/office/drawing/2014/main" id="{CE706AC8-986C-E942-9778-01E607ED5E7C}"/>
              </a:ext>
            </a:extLst>
          </p:cNvPr>
          <p:cNvGraphicFramePr>
            <a:graphicFrameLocks/>
          </p:cNvGraphicFramePr>
          <p:nvPr>
            <p:extLst/>
          </p:nvPr>
        </p:nvGraphicFramePr>
        <p:xfrm>
          <a:off x="979696" y="1502061"/>
          <a:ext cx="6464899" cy="4757814"/>
        </p:xfrm>
        <a:graphic>
          <a:graphicData uri="http://schemas.openxmlformats.org/drawingml/2006/table">
            <a:tbl>
              <a:tblPr/>
              <a:tblGrid>
                <a:gridCol w="579484">
                  <a:extLst>
                    <a:ext uri="{9D8B030D-6E8A-4147-A177-3AD203B41FA5}">
                      <a16:colId xmlns:a16="http://schemas.microsoft.com/office/drawing/2014/main" val="20000"/>
                    </a:ext>
                  </a:extLst>
                </a:gridCol>
                <a:gridCol w="5885415">
                  <a:extLst>
                    <a:ext uri="{9D8B030D-6E8A-4147-A177-3AD203B41FA5}">
                      <a16:colId xmlns:a16="http://schemas.microsoft.com/office/drawing/2014/main" val="20001"/>
                    </a:ext>
                  </a:extLst>
                </a:gridCol>
              </a:tblGrid>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İhtiyacın Ortaya Çıkması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0"/>
                  </a:ext>
                </a:extLst>
              </a:tr>
              <a:tr h="397302">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Teknik Şartnamenin Hazırlanması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Yaklaşık Maliyet</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2"/>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Usulünün Tespiti</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5</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Dokümanı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4"/>
                  </a:ext>
                </a:extLst>
              </a:tr>
              <a:tr h="397302">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Onayının Alınması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5"/>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7</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Komisyonunun Kurulması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6"/>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8</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İlanı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7"/>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9</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Dokümanının Görülmesi</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8"/>
                  </a:ext>
                </a:extLst>
              </a:tr>
              <a:tr h="397302">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Tekliflerin Sunulması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9"/>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Tekliflerin Değerlendirilmesi ve İhalenin Karara Bağlanması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10"/>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12</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İhale Sonucunun Bildirilmesi ve Sözleşme Yapılması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688445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Yaklaşık Maliyetin Üzerindeki Teklifler</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730010" y="1653270"/>
            <a:ext cx="8001000" cy="4590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spcBef>
                <a:spcPts val="0"/>
              </a:spcBef>
              <a:spcAft>
                <a:spcPts val="1200"/>
              </a:spcAft>
              <a:buNone/>
            </a:pPr>
            <a:r>
              <a:rPr lang="tr-TR" sz="2200" dirty="0">
                <a:latin typeface="Times New Roman" panose="02020603050405020304" pitchFamily="18" charset="0"/>
                <a:cs typeface="Times New Roman" panose="02020603050405020304" pitchFamily="18" charset="0"/>
              </a:rPr>
              <a:t>Yaklaşık maliyetin </a:t>
            </a:r>
            <a:r>
              <a:rPr lang="tr-TR" sz="2200" b="1" dirty="0">
                <a:solidFill>
                  <a:srgbClr val="C00000"/>
                </a:solidFill>
                <a:latin typeface="Times New Roman" panose="02020603050405020304" pitchFamily="18" charset="0"/>
                <a:cs typeface="Times New Roman" panose="02020603050405020304" pitchFamily="18" charset="0"/>
              </a:rPr>
              <a:t>üzerinde olmakla birlikte teklifin kabul edilebilir nitelikte görülmesi halinde:</a:t>
            </a:r>
          </a:p>
          <a:p>
            <a:pPr lvl="0" algn="just">
              <a:lnSpc>
                <a:spcPct val="150000"/>
              </a:lnSpc>
              <a:spcBef>
                <a:spcPts val="0"/>
              </a:spcBef>
              <a:spcAft>
                <a:spcPts val="1200"/>
              </a:spcAft>
              <a:buClr>
                <a:srgbClr val="C00000"/>
              </a:buCl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 idarenin </a:t>
            </a:r>
            <a:r>
              <a:rPr lang="tr-TR" sz="2200" b="1" dirty="0">
                <a:latin typeface="Times New Roman" panose="02020603050405020304" pitchFamily="18" charset="0"/>
                <a:cs typeface="Times New Roman" panose="02020603050405020304" pitchFamily="18" charset="0"/>
              </a:rPr>
              <a:t>ek ödeneğinin bulunması,</a:t>
            </a:r>
            <a:endParaRPr lang="tr-TR" sz="2200" dirty="0">
              <a:latin typeface="Times New Roman" panose="02020603050405020304" pitchFamily="18" charset="0"/>
              <a:cs typeface="Times New Roman" panose="02020603050405020304" pitchFamily="18" charset="0"/>
            </a:endParaRPr>
          </a:p>
          <a:p>
            <a:pPr lvl="0" algn="just">
              <a:lnSpc>
                <a:spcPct val="150000"/>
              </a:lnSpc>
              <a:spcBef>
                <a:spcPts val="0"/>
              </a:spcBef>
              <a:spcAft>
                <a:spcPts val="1200"/>
              </a:spcAft>
              <a:buClr>
                <a:srgbClr val="C00000"/>
              </a:buCl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ilgili mali mevzuatı gereği ödenek aktarımının mümkün olması, </a:t>
            </a:r>
            <a:endParaRPr lang="tr-TR" sz="2200" dirty="0">
              <a:latin typeface="Times New Roman" panose="02020603050405020304" pitchFamily="18" charset="0"/>
              <a:cs typeface="Times New Roman" panose="02020603050405020304" pitchFamily="18" charset="0"/>
            </a:endParaRPr>
          </a:p>
          <a:p>
            <a:pPr marL="0" lvl="0" indent="0" algn="just">
              <a:lnSpc>
                <a:spcPct val="150000"/>
              </a:lnSpc>
              <a:spcBef>
                <a:spcPts val="0"/>
              </a:spcBef>
              <a:spcAft>
                <a:spcPts val="1200"/>
              </a:spcAft>
              <a:buNone/>
            </a:pPr>
            <a:r>
              <a:rPr lang="tr-TR" sz="2200" b="1" dirty="0">
                <a:solidFill>
                  <a:srgbClr val="C00000"/>
                </a:solidFill>
                <a:latin typeface="Times New Roman" panose="02020603050405020304" pitchFamily="18" charset="0"/>
                <a:cs typeface="Times New Roman" panose="02020603050405020304" pitchFamily="18" charset="0"/>
              </a:rPr>
              <a:t>durumlarında teklifler,</a:t>
            </a:r>
            <a:r>
              <a:rPr lang="tr-TR" sz="2200" dirty="0">
                <a:solidFill>
                  <a:srgbClr val="C00000"/>
                </a:solidFill>
                <a:latin typeface="Times New Roman" panose="02020603050405020304" pitchFamily="18" charset="0"/>
                <a:cs typeface="Times New Roman" panose="02020603050405020304" pitchFamily="18" charset="0"/>
              </a:rPr>
              <a:t> </a:t>
            </a:r>
            <a:r>
              <a:rPr lang="tr-TR" sz="2200" b="1" dirty="0">
                <a:solidFill>
                  <a:srgbClr val="C00000"/>
                </a:solidFill>
                <a:latin typeface="Times New Roman" panose="02020603050405020304" pitchFamily="18" charset="0"/>
                <a:cs typeface="Times New Roman" panose="02020603050405020304" pitchFamily="18" charset="0"/>
              </a:rPr>
              <a:t>kamu yararı ve hizmet gerekleri de dikkate alınarak kabul edilebilir.</a:t>
            </a:r>
          </a:p>
          <a:p>
            <a:pPr marL="0" lvl="0" indent="0" algn="just">
              <a:lnSpc>
                <a:spcPct val="150000"/>
              </a:lnSpc>
              <a:spcBef>
                <a:spcPts val="0"/>
              </a:spcBef>
              <a:spcAft>
                <a:spcPts val="1200"/>
              </a:spcAft>
              <a:buNone/>
            </a:pPr>
            <a:r>
              <a:rPr lang="tr-TR" sz="2200" dirty="0">
                <a:latin typeface="Times New Roman" panose="02020603050405020304" pitchFamily="18" charset="0"/>
                <a:cs typeface="Times New Roman" panose="02020603050405020304" pitchFamily="18" charset="0"/>
              </a:rPr>
              <a:t>Bu durumda sorumluluk idareye aittir.</a:t>
            </a:r>
            <a:r>
              <a:rPr lang="tr-TR" sz="2200" b="1" u="sng" dirty="0">
                <a:latin typeface="Times New Roman" panose="02020603050405020304" pitchFamily="18" charset="0"/>
                <a:cs typeface="Times New Roman" panose="02020603050405020304" pitchFamily="18" charset="0"/>
              </a:rPr>
              <a:t> </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47833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1188888"/>
            <a:ext cx="8277412" cy="427647"/>
          </a:xfrm>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Bütün Teklifler Reddedilerek İhalenin İptali</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743534" y="2083914"/>
            <a:ext cx="7625766" cy="321301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İhale komisyonu kararı üzerine İdare, verilmiş olan bütün teklifleri reddederek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ihaleyi iptal etmekte serbesttir.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İdare bütün tekliflerin reddedilmesi nedeniyle herhangi bir yükümlülük altına girmez. </a:t>
            </a: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İhalenin iptal edilmesi halinde, bu durum bütün isteklilere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gerekçesiyle birlikte derhal bildirilir.</a:t>
            </a:r>
            <a:endParaRPr lang="tr-TR" altLang="tr-TR" sz="2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207985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1443275"/>
            <a:ext cx="8277412" cy="427647"/>
          </a:xfrm>
        </p:spPr>
        <p:txBody>
          <a:bodyPr>
            <a:normAutofit/>
          </a:bodyPr>
          <a:lstStyle/>
          <a:p>
            <a:r>
              <a:rPr lang="tr-TR" altLang="tr-TR" sz="2000" dirty="0">
                <a:solidFill>
                  <a:srgbClr val="C00000"/>
                </a:solidFill>
                <a:latin typeface="Times New Roman" panose="02020603050405020304" pitchFamily="18" charset="0"/>
                <a:cs typeface="Times New Roman" panose="02020603050405020304" pitchFamily="18" charset="0"/>
              </a:rPr>
              <a:t>İhalenin Karara </a:t>
            </a:r>
            <a:r>
              <a:rPr lang="tr-TR" altLang="tr-TR" sz="1800" dirty="0">
                <a:solidFill>
                  <a:srgbClr val="C00000"/>
                </a:solidFill>
                <a:latin typeface="Times New Roman" panose="02020603050405020304" pitchFamily="18" charset="0"/>
                <a:cs typeface="Times New Roman" panose="02020603050405020304" pitchFamily="18" charset="0"/>
              </a:rPr>
              <a:t>Bağlanması</a:t>
            </a:r>
            <a:r>
              <a:rPr lang="tr-TR" altLang="tr-TR" sz="2000" dirty="0">
                <a:solidFill>
                  <a:srgbClr val="C00000"/>
                </a:solidFill>
                <a:latin typeface="Times New Roman" panose="02020603050405020304" pitchFamily="18" charset="0"/>
                <a:cs typeface="Times New Roman" panose="02020603050405020304" pitchFamily="18" charset="0"/>
              </a:rPr>
              <a:t> ve Onaylanması</a:t>
            </a:r>
            <a:endParaRPr lang="tr-TR" sz="20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866588" y="2503677"/>
            <a:ext cx="7354386" cy="229898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İhale </a:t>
            </a:r>
            <a:r>
              <a:rPr lang="tr-TR" altLang="tr-TR" sz="22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ekonomik açıdan en avantajlı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teklifi veren isteklinin üzerinde bırakılır.</a:t>
            </a:r>
            <a:endParaRPr lang="tr-TR" altLang="tr-TR" sz="2200" b="1" dirty="0">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İdare, ihale üzerinde kalan istekli ile varsa ekonomik açıdan en avantajlı ikinci teklif sahibi isteklinin ihalelere katılmaktan </a:t>
            </a:r>
            <a:r>
              <a:rPr lang="tr-TR" altLang="tr-TR" sz="22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yasaklılık teyidini </a:t>
            </a:r>
            <a:r>
              <a:rPr lang="tr-TR" altLang="tr-TR" sz="2200" dirty="0">
                <a:latin typeface="Times New Roman" panose="02020603050405020304" pitchFamily="18" charset="0"/>
                <a:ea typeface="Verdana" panose="020B0604030504040204" pitchFamily="34" charset="0"/>
                <a:cs typeface="Times New Roman" panose="02020603050405020304" pitchFamily="18" charset="0"/>
              </a:rPr>
              <a:t>Kurumdan yapar.</a:t>
            </a:r>
          </a:p>
        </p:txBody>
      </p:sp>
    </p:spTree>
    <p:extLst>
      <p:ext uri="{BB962C8B-B14F-4D97-AF65-F5344CB8AC3E}">
        <p14:creationId xmlns:p14="http://schemas.microsoft.com/office/powerpoint/2010/main" val="293144561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Sözleşmenin İmzalanması</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866588" y="1974510"/>
            <a:ext cx="7544167" cy="40788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Bütün ihaleler sonucu sözleşme düzenlenmesi </a:t>
            </a:r>
            <a:r>
              <a:rPr lang="tr-TR" altLang="tr-TR" sz="2200" dirty="0" smtClean="0">
                <a:solidFill>
                  <a:srgbClr val="C00000"/>
                </a:solidFill>
                <a:latin typeface="Times New Roman" panose="02020603050405020304" pitchFamily="18" charset="0"/>
                <a:cs typeface="Times New Roman" panose="02020603050405020304" pitchFamily="18" charset="0"/>
              </a:rPr>
              <a:t>zorunludur </a:t>
            </a:r>
            <a:r>
              <a:rPr lang="da-DK" altLang="tr-TR" sz="2200" dirty="0">
                <a:latin typeface="Times New Roman" panose="02020603050405020304" pitchFamily="18" charset="0"/>
                <a:cs typeface="Times New Roman" panose="02020603050405020304" pitchFamily="18" charset="0"/>
              </a:rPr>
              <a:t>(doğrudan temin ve 21/f hariç)</a:t>
            </a:r>
            <a:r>
              <a:rPr lang="ar-SA" altLang="tr-TR" sz="2200" dirty="0" smtClean="0">
                <a:latin typeface="Times New Roman" panose="02020603050405020304" pitchFamily="18" charset="0"/>
                <a:cs typeface="Times New Roman" panose="02020603050405020304" pitchFamily="18" charset="0"/>
              </a:rPr>
              <a:t>‏</a:t>
            </a:r>
            <a:r>
              <a:rPr lang="tr-TR" altLang="tr-TR" sz="2200" dirty="0" smtClean="0">
                <a:latin typeface="Times New Roman" panose="02020603050405020304" pitchFamily="18" charset="0"/>
                <a:cs typeface="Times New Roman" panose="02020603050405020304" pitchFamily="18" charset="0"/>
              </a:rPr>
              <a:t>.</a:t>
            </a:r>
            <a:endParaRPr lang="tr-TR" altLang="tr-TR" sz="2200" dirty="0">
              <a:latin typeface="Times New Roman" panose="02020603050405020304" pitchFamily="18" charset="0"/>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İhale sonucunun bütün isteklilere bildiriminden itibaren </a:t>
            </a:r>
            <a:r>
              <a:rPr lang="tr-TR" altLang="tr-TR" sz="2200" dirty="0">
                <a:solidFill>
                  <a:srgbClr val="C00000"/>
                </a:solidFill>
                <a:latin typeface="Times New Roman" panose="02020603050405020304" pitchFamily="18" charset="0"/>
                <a:cs typeface="Times New Roman" panose="02020603050405020304" pitchFamily="18" charset="0"/>
              </a:rPr>
              <a:t>10 gün </a:t>
            </a:r>
            <a:r>
              <a:rPr lang="tr-TR" altLang="tr-TR" sz="2200" dirty="0">
                <a:latin typeface="Times New Roman" panose="02020603050405020304" pitchFamily="18" charset="0"/>
                <a:cs typeface="Times New Roman" panose="02020603050405020304" pitchFamily="18" charset="0"/>
              </a:rPr>
              <a:t>(21/b-c de ise 5 gün) geçmedikçe sözleşme imzalanamaz.</a:t>
            </a:r>
          </a:p>
          <a:p>
            <a:pPr algn="just">
              <a:lnSpc>
                <a:spcPct val="150000"/>
              </a:lnSpc>
              <a:spcBef>
                <a:spcPts val="0"/>
              </a:spcBef>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İdarelerce yapılacak sözleşmeler KİK tarafından hazırlanan ve </a:t>
            </a:r>
            <a:r>
              <a:rPr lang="tr-TR" altLang="tr-TR" sz="2200" dirty="0" err="1">
                <a:latin typeface="Times New Roman" panose="02020603050405020304" pitchFamily="18" charset="0"/>
                <a:cs typeface="Times New Roman" panose="02020603050405020304" pitchFamily="18" charset="0"/>
              </a:rPr>
              <a:t>RG’de</a:t>
            </a:r>
            <a:r>
              <a:rPr lang="tr-TR" altLang="tr-TR" sz="2200" dirty="0">
                <a:latin typeface="Times New Roman" panose="02020603050405020304" pitchFamily="18" charset="0"/>
                <a:cs typeface="Times New Roman" panose="02020603050405020304" pitchFamily="18" charset="0"/>
              </a:rPr>
              <a:t> yayımlanan Tip Sözleşme hükümleri esas alınarak düzenlenir.</a:t>
            </a:r>
          </a:p>
        </p:txBody>
      </p:sp>
    </p:spTree>
    <p:extLst>
      <p:ext uri="{BB962C8B-B14F-4D97-AF65-F5344CB8AC3E}">
        <p14:creationId xmlns:p14="http://schemas.microsoft.com/office/powerpoint/2010/main" val="18278820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Sözleşmenin İmzalanması</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596900" y="1896622"/>
            <a:ext cx="7925998" cy="34250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buClr>
                <a:srgbClr val="C00000"/>
              </a:buClr>
              <a:buFont typeface="Wingdings" panose="05000000000000000000" pitchFamily="2" charset="2"/>
              <a:buChar char="ü"/>
            </a:pPr>
            <a:r>
              <a:rPr lang="tr-TR" altLang="tr-TR" sz="2000" dirty="0" smtClean="0">
                <a:latin typeface="Times New Roman" panose="02020603050405020304" pitchFamily="18" charset="0"/>
                <a:ea typeface="Verdana" panose="020B0604030504040204" pitchFamily="34" charset="0"/>
                <a:cs typeface="Times New Roman" panose="02020603050405020304" pitchFamily="18" charset="0"/>
              </a:rPr>
              <a:t>İhale </a:t>
            </a: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üzerinde kalan istekli, sözleşme imzalamaz ise (mücbir sebep halleri dışında) </a:t>
            </a:r>
          </a:p>
          <a:p>
            <a:pPr marL="892175" lvl="2" indent="-342900" algn="just">
              <a:lnSpc>
                <a:spcPct val="100000"/>
              </a:lnSpc>
              <a:buClr>
                <a:srgbClr val="C00000"/>
              </a:buClr>
              <a:buFont typeface="Wingdings" panose="05000000000000000000" pitchFamily="2" charset="2"/>
              <a:buChar char="ü"/>
            </a:pPr>
            <a:r>
              <a:rPr lang="tr-TR" altLang="tr-TR" dirty="0">
                <a:latin typeface="Times New Roman" panose="02020603050405020304" pitchFamily="18" charset="0"/>
                <a:ea typeface="Verdana" panose="020B0604030504040204" pitchFamily="34" charset="0"/>
                <a:cs typeface="Times New Roman" panose="02020603050405020304" pitchFamily="18" charset="0"/>
              </a:rPr>
              <a:t>Geçici teminatı </a:t>
            </a:r>
            <a:r>
              <a:rPr lang="tr-TR" altLang="tr-TR"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gelir kaydedilir.</a:t>
            </a:r>
          </a:p>
          <a:p>
            <a:pPr marL="892175" lvl="2" indent="-342900" algn="just">
              <a:lnSpc>
                <a:spcPct val="100000"/>
              </a:lnSpc>
              <a:buClr>
                <a:srgbClr val="C00000"/>
              </a:buClr>
              <a:buFont typeface="Wingdings" panose="05000000000000000000" pitchFamily="2" charset="2"/>
              <a:buChar char="ü"/>
            </a:pPr>
            <a:r>
              <a:rPr lang="tr-TR" altLang="tr-TR" dirty="0">
                <a:latin typeface="Times New Roman" panose="02020603050405020304" pitchFamily="18" charset="0"/>
                <a:ea typeface="Verdana" panose="020B0604030504040204" pitchFamily="34" charset="0"/>
                <a:cs typeface="Times New Roman" panose="02020603050405020304" pitchFamily="18" charset="0"/>
              </a:rPr>
              <a:t>İhalelere katılmaktan </a:t>
            </a:r>
            <a:r>
              <a:rPr lang="tr-TR" altLang="tr-TR"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yasaklanır.</a:t>
            </a:r>
            <a:endParaRPr lang="tr-TR" altLang="tr-TR"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00000"/>
              </a:lnSpc>
              <a:buClr>
                <a:srgbClr val="C00000"/>
              </a:buClr>
              <a:buFont typeface="Wingdings" panose="05000000000000000000" pitchFamily="2" charset="2"/>
              <a:buChar char="ü"/>
            </a:pP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Diğer yasal yükümlülükler yerine getirildi ancak Kanunun </a:t>
            </a:r>
            <a:r>
              <a:rPr lang="tr-TR" altLang="tr-TR" sz="2000" dirty="0" smtClean="0">
                <a:latin typeface="Times New Roman" panose="02020603050405020304" pitchFamily="18" charset="0"/>
                <a:ea typeface="Verdana" panose="020B0604030504040204" pitchFamily="34" charset="0"/>
                <a:cs typeface="Times New Roman" panose="02020603050405020304" pitchFamily="18" charset="0"/>
              </a:rPr>
              <a:t>10’uncu </a:t>
            </a: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maddesi kapsamında taahhüt edilen durumu tevsik amacıyla sunulan </a:t>
            </a:r>
            <a:r>
              <a:rPr lang="tr-TR" altLang="tr-TR" sz="2000"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belgeler taahhüt edilen duruma aykırı hususlar içeriyor;</a:t>
            </a:r>
            <a:endParaRPr lang="tr-TR" altLang="tr-TR" sz="20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marL="892175" lvl="2" indent="-342900" algn="just">
              <a:lnSpc>
                <a:spcPct val="100000"/>
              </a:lnSpc>
              <a:buClr>
                <a:srgbClr val="C00000"/>
              </a:buClr>
              <a:buFont typeface="Wingdings" panose="05000000000000000000" pitchFamily="2" charset="2"/>
              <a:buChar char="ü"/>
            </a:pPr>
            <a:r>
              <a:rPr lang="tr-TR" altLang="tr-TR" dirty="0">
                <a:latin typeface="Times New Roman" panose="02020603050405020304" pitchFamily="18" charset="0"/>
                <a:ea typeface="Verdana" panose="020B0604030504040204" pitchFamily="34" charset="0"/>
                <a:cs typeface="Times New Roman" panose="02020603050405020304" pitchFamily="18" charset="0"/>
              </a:rPr>
              <a:t>Geçici teminatı </a:t>
            </a:r>
            <a:r>
              <a:rPr lang="tr-TR" altLang="tr-TR"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gelir </a:t>
            </a:r>
            <a:r>
              <a:rPr lang="tr-TR" altLang="tr-TR"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kaydedilir.</a:t>
            </a:r>
            <a:endParaRPr lang="tr-TR" altLang="tr-TR"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a:p>
            <a:pPr marL="892175" lvl="2" indent="-342900" algn="just">
              <a:lnSpc>
                <a:spcPct val="100000"/>
              </a:lnSpc>
              <a:buClr>
                <a:srgbClr val="C00000"/>
              </a:buClr>
              <a:buFont typeface="Wingdings" panose="05000000000000000000" pitchFamily="2" charset="2"/>
              <a:buChar char="ü"/>
            </a:pPr>
            <a:r>
              <a:rPr lang="tr-TR" altLang="tr-TR" dirty="0">
                <a:latin typeface="Times New Roman" panose="02020603050405020304" pitchFamily="18" charset="0"/>
                <a:ea typeface="Verdana" panose="020B0604030504040204" pitchFamily="34" charset="0"/>
                <a:cs typeface="Times New Roman" panose="02020603050405020304" pitchFamily="18" charset="0"/>
              </a:rPr>
              <a:t>Ancak hakkında ihalelere katılmaktan </a:t>
            </a:r>
            <a:r>
              <a:rPr lang="tr-TR" altLang="tr-TR"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yasaklama kararı verilmez.</a:t>
            </a:r>
          </a:p>
        </p:txBody>
      </p:sp>
    </p:spTree>
    <p:extLst>
      <p:ext uri="{BB962C8B-B14F-4D97-AF65-F5344CB8AC3E}">
        <p14:creationId xmlns:p14="http://schemas.microsoft.com/office/powerpoint/2010/main" val="122349685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1800" dirty="0">
                <a:solidFill>
                  <a:srgbClr val="C00000"/>
                </a:solidFill>
                <a:latin typeface="Times New Roman" panose="02020603050405020304" pitchFamily="18" charset="0"/>
                <a:cs typeface="Times New Roman" panose="02020603050405020304" pitchFamily="18" charset="0"/>
              </a:rPr>
              <a:t>Sözleşmenin İmzalanması</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866588" y="1818662"/>
            <a:ext cx="7509661" cy="42141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spcAft>
                <a:spcPts val="1200"/>
              </a:spcAft>
              <a:buNone/>
            </a:pP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İhale üzerinde kalan istekli ihale tarihinde Kanunun </a:t>
            </a:r>
            <a:r>
              <a:rPr lang="tr-TR" altLang="tr-TR" sz="2000" dirty="0" smtClean="0">
                <a:latin typeface="Times New Roman" panose="02020603050405020304" pitchFamily="18" charset="0"/>
                <a:ea typeface="Verdana" panose="020B0604030504040204" pitchFamily="34" charset="0"/>
                <a:cs typeface="Times New Roman" panose="02020603050405020304" pitchFamily="18" charset="0"/>
              </a:rPr>
              <a:t>10’uncu </a:t>
            </a: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maddesinin dördüncü fıkrasının (a), (b), (c), (d), (e) ve (g) bentlerinde sayılan durumlarda olmadığına dair belgeleri veya kesin teminatı vermez ya da sözleşme imzalamaz ise;</a:t>
            </a:r>
          </a:p>
          <a:p>
            <a:pPr marL="284400" lvl="1" indent="-284400" algn="just">
              <a:lnSpc>
                <a:spcPct val="150000"/>
              </a:lnSpc>
              <a:spcBef>
                <a:spcPts val="0"/>
              </a:spcBef>
              <a:spcAft>
                <a:spcPts val="1200"/>
              </a:spcAft>
              <a:buClr>
                <a:srgbClr val="35436A"/>
              </a:buClr>
            </a:pP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EAEA </a:t>
            </a:r>
            <a:r>
              <a:rPr lang="tr-TR" altLang="tr-TR" sz="20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ikinci teklif fiyatının, </a:t>
            </a: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ihale yetkilisince uygun görülmesi kaydıyla bu teklif sahibi istekliyle sözleşme imzalanabilir. </a:t>
            </a:r>
          </a:p>
          <a:p>
            <a:pPr marL="0" indent="0" algn="just">
              <a:lnSpc>
                <a:spcPct val="150000"/>
              </a:lnSpc>
              <a:spcBef>
                <a:spcPts val="0"/>
              </a:spcBef>
              <a:spcAft>
                <a:spcPts val="1200"/>
              </a:spcAft>
              <a:buNone/>
            </a:pP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İkinci istekli de sözleşmenin imzalanması koşullarını yerine getirmediği taktirde </a:t>
            </a:r>
            <a:r>
              <a:rPr lang="tr-TR" altLang="tr-TR" sz="20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ihale iptal </a:t>
            </a:r>
            <a:r>
              <a:rPr lang="tr-TR" altLang="tr-TR" sz="20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edilir </a:t>
            </a:r>
            <a:r>
              <a:rPr lang="tr-TR" altLang="tr-TR" sz="2000" dirty="0" smtClean="0">
                <a:latin typeface="Times New Roman" panose="02020603050405020304" pitchFamily="18" charset="0"/>
                <a:ea typeface="Verdana" panose="020B0604030504040204" pitchFamily="34" charset="0"/>
                <a:cs typeface="Times New Roman" panose="02020603050405020304" pitchFamily="18" charset="0"/>
              </a:rPr>
              <a:t>(geçici </a:t>
            </a:r>
            <a:r>
              <a:rPr lang="tr-TR" altLang="tr-TR" sz="2000" dirty="0">
                <a:latin typeface="Times New Roman" panose="02020603050405020304" pitchFamily="18" charset="0"/>
                <a:ea typeface="Verdana" panose="020B0604030504040204" pitchFamily="34" charset="0"/>
                <a:cs typeface="Times New Roman" panose="02020603050405020304" pitchFamily="18" charset="0"/>
              </a:rPr>
              <a:t>teminatı gelir kaydedilir</a:t>
            </a:r>
            <a:r>
              <a:rPr lang="tr-TR" altLang="tr-TR" sz="2000" dirty="0" smtClean="0">
                <a:latin typeface="Times New Roman" panose="02020603050405020304" pitchFamily="18" charset="0"/>
                <a:ea typeface="Verdana" panose="020B0604030504040204" pitchFamily="34" charset="0"/>
                <a:cs typeface="Times New Roman" panose="02020603050405020304" pitchFamily="18" charset="0"/>
              </a:rPr>
              <a:t>).</a:t>
            </a:r>
            <a:endParaRPr lang="tr-TR" altLang="tr-TR" sz="2000"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3419399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yagram 5">
            <a:extLst>
              <a:ext uri="{FF2B5EF4-FFF2-40B4-BE49-F238E27FC236}">
                <a16:creationId xmlns:a16="http://schemas.microsoft.com/office/drawing/2014/main" id="{6CB02063-FDA6-C440-9FAC-4B86E5655F04}"/>
              </a:ext>
            </a:extLst>
          </p:cNvPr>
          <p:cNvGraphicFramePr/>
          <p:nvPr>
            <p:extLst>
              <p:ext uri="{D42A27DB-BD31-4B8C-83A1-F6EECF244321}">
                <p14:modId xmlns:p14="http://schemas.microsoft.com/office/powerpoint/2010/main" val="464214801"/>
              </p:ext>
            </p:extLst>
          </p:nvPr>
        </p:nvGraphicFramePr>
        <p:xfrm>
          <a:off x="502550" y="1684420"/>
          <a:ext cx="7488832" cy="4402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658819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2000" dirty="0"/>
              <a:t>Yasaklama</a:t>
            </a:r>
            <a:endParaRPr lang="tr-TR" sz="2000" dirty="0"/>
          </a:p>
        </p:txBody>
      </p:sp>
      <p:graphicFrame>
        <p:nvGraphicFramePr>
          <p:cNvPr id="5" name="Diyagram 4">
            <a:extLst>
              <a:ext uri="{FF2B5EF4-FFF2-40B4-BE49-F238E27FC236}">
                <a16:creationId xmlns:a16="http://schemas.microsoft.com/office/drawing/2014/main" id="{1226F044-CC25-DC42-857F-C7D3390126DB}"/>
              </a:ext>
            </a:extLst>
          </p:cNvPr>
          <p:cNvGraphicFramePr/>
          <p:nvPr>
            <p:extLst/>
          </p:nvPr>
        </p:nvGraphicFramePr>
        <p:xfrm>
          <a:off x="755576" y="1124744"/>
          <a:ext cx="792088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79382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a:extLst>
              <a:ext uri="{FF2B5EF4-FFF2-40B4-BE49-F238E27FC236}">
                <a16:creationId xmlns:a16="http://schemas.microsoft.com/office/drawing/2014/main" id="{2F08869F-916F-5546-AB4B-CAAECB83CF82}"/>
              </a:ext>
            </a:extLst>
          </p:cNvPr>
          <p:cNvPicPr>
            <a:picLocks noChangeAspect="1"/>
          </p:cNvPicPr>
          <p:nvPr/>
        </p:nvPicPr>
        <p:blipFill>
          <a:blip r:embed="rId2"/>
          <a:stretch>
            <a:fillRect/>
          </a:stretch>
        </p:blipFill>
        <p:spPr>
          <a:xfrm>
            <a:off x="0" y="0"/>
            <a:ext cx="9144000" cy="6858000"/>
          </a:xfrm>
          <a:prstGeom prst="rect">
            <a:avLst/>
          </a:prstGeom>
        </p:spPr>
      </p:pic>
      <p:sp>
        <p:nvSpPr>
          <p:cNvPr id="10" name="Alt Başlık 2">
            <a:extLst>
              <a:ext uri="{FF2B5EF4-FFF2-40B4-BE49-F238E27FC236}">
                <a16:creationId xmlns:a16="http://schemas.microsoft.com/office/drawing/2014/main" id="{D0CED081-F281-6C41-9775-42833FBCDF88}"/>
              </a:ext>
            </a:extLst>
          </p:cNvPr>
          <p:cNvSpPr txBox="1">
            <a:spLocks/>
          </p:cNvSpPr>
          <p:nvPr/>
        </p:nvSpPr>
        <p:spPr>
          <a:xfrm>
            <a:off x="4271318" y="3633537"/>
            <a:ext cx="4463716" cy="1407695"/>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b="1" dirty="0">
                <a:solidFill>
                  <a:schemeClr val="bg1"/>
                </a:solidFill>
                <a:latin typeface="Calibri" panose="020F0502020204030204" pitchFamily="34" charset="0"/>
                <a:cs typeface="Calibri" panose="020F0502020204030204" pitchFamily="34" charset="0"/>
              </a:rPr>
              <a:t>TEŞEKKÜRLER</a:t>
            </a: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2645" y="739346"/>
            <a:ext cx="4221061" cy="2689654"/>
          </a:xfrm>
          <a:prstGeom prst="rect">
            <a:avLst/>
          </a:prstGeom>
        </p:spPr>
      </p:pic>
    </p:spTree>
    <p:extLst>
      <p:ext uri="{BB962C8B-B14F-4D97-AF65-F5344CB8AC3E}">
        <p14:creationId xmlns:p14="http://schemas.microsoft.com/office/powerpoint/2010/main" val="1195113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idx="4294967295"/>
          </p:nvPr>
        </p:nvSpPr>
        <p:spPr>
          <a:xfrm>
            <a:off x="866588" y="975009"/>
            <a:ext cx="8277412" cy="427647"/>
          </a:xfrm>
          <a:prstGeom prst="rect">
            <a:avLst/>
          </a:prstGeom>
        </p:spPr>
        <p:txBody>
          <a:bodyPr/>
          <a:lstStyle/>
          <a:p>
            <a:pPr lvl="0" algn="l">
              <a:spcBef>
                <a:spcPct val="20000"/>
              </a:spcBef>
            </a:pPr>
            <a:r>
              <a:rPr lang="tr-TR" altLang="tr-TR" sz="1800" dirty="0">
                <a:solidFill>
                  <a:srgbClr val="C00000"/>
                </a:solidFill>
                <a:latin typeface="Times New Roman" panose="02020603050405020304" pitchFamily="18" charset="0"/>
                <a:cs typeface="Times New Roman" panose="02020603050405020304" pitchFamily="18" charset="0"/>
              </a:rPr>
              <a:t> 4734 Sayılı Kanunun Kapsamı</a:t>
            </a:r>
            <a:endParaRPr lang="tr-TR" sz="1800"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5 Diyagram">
            <a:extLst>
              <a:ext uri="{FF2B5EF4-FFF2-40B4-BE49-F238E27FC236}">
                <a16:creationId xmlns:a16="http://schemas.microsoft.com/office/drawing/2014/main" id="{2C519CB8-5D5E-3045-AD3B-54C01EAC4094}"/>
              </a:ext>
            </a:extLst>
          </p:cNvPr>
          <p:cNvGraphicFramePr/>
          <p:nvPr>
            <p:extLst>
              <p:ext uri="{D42A27DB-BD31-4B8C-83A1-F6EECF244321}">
                <p14:modId xmlns:p14="http://schemas.microsoft.com/office/powerpoint/2010/main" val="1544833477"/>
              </p:ext>
            </p:extLst>
          </p:nvPr>
        </p:nvGraphicFramePr>
        <p:xfrm>
          <a:off x="993756" y="1564159"/>
          <a:ext cx="3170405" cy="3126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9 Düz Ok Bağlayıcısı">
            <a:extLst>
              <a:ext uri="{FF2B5EF4-FFF2-40B4-BE49-F238E27FC236}">
                <a16:creationId xmlns:a16="http://schemas.microsoft.com/office/drawing/2014/main" id="{896BE698-1973-AB49-9D28-2E9D8EE34522}"/>
              </a:ext>
            </a:extLst>
          </p:cNvPr>
          <p:cNvCxnSpPr/>
          <p:nvPr/>
        </p:nvCxnSpPr>
        <p:spPr>
          <a:xfrm>
            <a:off x="4660200" y="2095044"/>
            <a:ext cx="656653" cy="253918"/>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11 Düz Ok Bağlayıcısı">
            <a:extLst>
              <a:ext uri="{FF2B5EF4-FFF2-40B4-BE49-F238E27FC236}">
                <a16:creationId xmlns:a16="http://schemas.microsoft.com/office/drawing/2014/main" id="{DF2FC27B-3462-5142-A1A6-3881CF6DBDA4}"/>
              </a:ext>
            </a:extLst>
          </p:cNvPr>
          <p:cNvCxnSpPr/>
          <p:nvPr/>
        </p:nvCxnSpPr>
        <p:spPr>
          <a:xfrm flipV="1">
            <a:off x="4646586" y="4183169"/>
            <a:ext cx="717416" cy="91365"/>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13 Düz Ok Bağlayıcısı">
            <a:extLst>
              <a:ext uri="{FF2B5EF4-FFF2-40B4-BE49-F238E27FC236}">
                <a16:creationId xmlns:a16="http://schemas.microsoft.com/office/drawing/2014/main" id="{8EEC7954-A4D9-9A49-8969-145ECC28668D}"/>
              </a:ext>
            </a:extLst>
          </p:cNvPr>
          <p:cNvCxnSpPr/>
          <p:nvPr/>
        </p:nvCxnSpPr>
        <p:spPr>
          <a:xfrm>
            <a:off x="4782827" y="3265406"/>
            <a:ext cx="534026" cy="1319"/>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9" name="Grup 8">
            <a:extLst>
              <a:ext uri="{FF2B5EF4-FFF2-40B4-BE49-F238E27FC236}">
                <a16:creationId xmlns:a16="http://schemas.microsoft.com/office/drawing/2014/main" id="{935AC583-9CE2-F444-B3F0-7CBB33D94D16}"/>
              </a:ext>
            </a:extLst>
          </p:cNvPr>
          <p:cNvGrpSpPr/>
          <p:nvPr/>
        </p:nvGrpSpPr>
        <p:grpSpPr>
          <a:xfrm>
            <a:off x="5938930" y="2256278"/>
            <a:ext cx="2622750" cy="1926891"/>
            <a:chOff x="0" y="1586168"/>
            <a:chExt cx="3643338" cy="2319525"/>
          </a:xfrm>
          <a:solidFill>
            <a:schemeClr val="bg1">
              <a:lumMod val="50000"/>
            </a:schemeClr>
          </a:solidFill>
        </p:grpSpPr>
        <p:sp>
          <p:nvSpPr>
            <p:cNvPr id="10" name="Yuvarlatılmış Dikdörtgen 9">
              <a:extLst>
                <a:ext uri="{FF2B5EF4-FFF2-40B4-BE49-F238E27FC236}">
                  <a16:creationId xmlns:a16="http://schemas.microsoft.com/office/drawing/2014/main" id="{2ED24E88-1C40-5F48-8663-8DEA09788F0B}"/>
                </a:ext>
              </a:extLst>
            </p:cNvPr>
            <p:cNvSpPr/>
            <p:nvPr/>
          </p:nvSpPr>
          <p:spPr>
            <a:xfrm>
              <a:off x="0" y="1586168"/>
              <a:ext cx="3643338" cy="2319525"/>
            </a:xfrm>
            <a:prstGeom prst="roundRect">
              <a:avLst/>
            </a:prstGeom>
            <a:grpFill/>
          </p:spPr>
          <p:style>
            <a:lnRef idx="2">
              <a:schemeClr val="lt1">
                <a:hueOff val="0"/>
                <a:satOff val="0"/>
                <a:lumOff val="0"/>
                <a:alphaOff val="0"/>
              </a:schemeClr>
            </a:lnRef>
            <a:fillRef idx="1">
              <a:scrgbClr r="0" g="0" b="0"/>
            </a:fillRef>
            <a:effectRef idx="0">
              <a:schemeClr val="accent3">
                <a:shade val="50000"/>
                <a:hueOff val="0"/>
                <a:satOff val="0"/>
                <a:lumOff val="0"/>
                <a:alphaOff val="0"/>
              </a:schemeClr>
            </a:effectRef>
            <a:fontRef idx="minor">
              <a:schemeClr val="lt1"/>
            </a:fontRef>
          </p:style>
        </p:sp>
        <p:sp>
          <p:nvSpPr>
            <p:cNvPr id="11" name="Yuvarlatılmış Dikdörtgen 4">
              <a:extLst>
                <a:ext uri="{FF2B5EF4-FFF2-40B4-BE49-F238E27FC236}">
                  <a16:creationId xmlns:a16="http://schemas.microsoft.com/office/drawing/2014/main" id="{B3E88F78-B0A2-0D47-BC98-71ACE79508CE}"/>
                </a:ext>
              </a:extLst>
            </p:cNvPr>
            <p:cNvSpPr txBox="1"/>
            <p:nvPr/>
          </p:nvSpPr>
          <p:spPr>
            <a:xfrm>
              <a:off x="113230" y="1699398"/>
              <a:ext cx="3416878" cy="20930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tr-TR" sz="2200" kern="1200" dirty="0">
                  <a:latin typeface="Times New Roman" panose="02020603050405020304" pitchFamily="18" charset="0"/>
                  <a:cs typeface="Times New Roman" panose="02020603050405020304" pitchFamily="18" charset="0"/>
                </a:rPr>
                <a:t>Bunlardan birini sağlayan Kurum 4734 sayılı Kamu ihale Kanununa tabidir.</a:t>
              </a:r>
            </a:p>
          </p:txBody>
        </p:sp>
      </p:grpSp>
      <p:sp>
        <p:nvSpPr>
          <p:cNvPr id="12" name="Unvan 1">
            <a:extLst>
              <a:ext uri="{FF2B5EF4-FFF2-40B4-BE49-F238E27FC236}">
                <a16:creationId xmlns:a16="http://schemas.microsoft.com/office/drawing/2014/main" id="{E4492274-C475-0F49-AFEE-1C7DB37EC480}"/>
              </a:ext>
            </a:extLst>
          </p:cNvPr>
          <p:cNvSpPr txBox="1">
            <a:spLocks/>
          </p:cNvSpPr>
          <p:nvPr/>
        </p:nvSpPr>
        <p:spPr>
          <a:xfrm>
            <a:off x="1072778" y="4977154"/>
            <a:ext cx="8277412" cy="427647"/>
          </a:xfrm>
          <a:prstGeom prst="rect">
            <a:avLst/>
          </a:prstGeom>
        </p:spPr>
        <p:txBody>
          <a:bodyPr/>
          <a:lstStyle>
            <a:lvl1pPr algn="l" defTabSz="914400" rtl="0" eaLnBrk="1" latinLnBrk="0" hangingPunct="1">
              <a:lnSpc>
                <a:spcPct val="90000"/>
              </a:lnSpc>
              <a:spcBef>
                <a:spcPct val="0"/>
              </a:spcBef>
              <a:buNone/>
              <a:defRPr sz="2000" b="1" kern="1200">
                <a:solidFill>
                  <a:srgbClr val="404040"/>
                </a:solidFill>
                <a:latin typeface="Arial" panose="020B0604020202020204" pitchFamily="34" charset="0"/>
                <a:ea typeface="+mj-ea"/>
                <a:cs typeface="Arial" panose="020B0604020202020204" pitchFamily="34" charset="0"/>
              </a:defRPr>
            </a:lvl1pPr>
          </a:lstStyle>
          <a:p>
            <a:pPr>
              <a:spcBef>
                <a:spcPct val="20000"/>
              </a:spcBef>
            </a:pPr>
            <a:r>
              <a:rPr lang="tr-TR" altLang="tr-TR" sz="1800" dirty="0" smtClean="0">
                <a:solidFill>
                  <a:srgbClr val="C00000"/>
                </a:solidFill>
                <a:latin typeface="Times New Roman" panose="02020603050405020304" pitchFamily="18" charset="0"/>
                <a:cs typeface="Times New Roman" panose="02020603050405020304" pitchFamily="18" charset="0"/>
              </a:rPr>
              <a:t>4734 Sayılı Kanunun Konusu</a:t>
            </a:r>
            <a:endParaRPr lang="tr-TR" sz="1800" dirty="0">
              <a:solidFill>
                <a:srgbClr val="C00000"/>
              </a:solidFill>
              <a:latin typeface="Times New Roman" panose="02020603050405020304" pitchFamily="18" charset="0"/>
              <a:cs typeface="Times New Roman" panose="02020603050405020304" pitchFamily="18" charset="0"/>
            </a:endParaRPr>
          </a:p>
        </p:txBody>
      </p:sp>
      <p:sp>
        <p:nvSpPr>
          <p:cNvPr id="13" name="Metin kutusu 12">
            <a:extLst>
              <a:ext uri="{FF2B5EF4-FFF2-40B4-BE49-F238E27FC236}">
                <a16:creationId xmlns:a16="http://schemas.microsoft.com/office/drawing/2014/main" id="{F0F671BB-07AF-8D4B-9C2D-FDBB884CA959}"/>
              </a:ext>
            </a:extLst>
          </p:cNvPr>
          <p:cNvSpPr txBox="1"/>
          <p:nvPr/>
        </p:nvSpPr>
        <p:spPr>
          <a:xfrm>
            <a:off x="965686" y="5429345"/>
            <a:ext cx="6927012" cy="769441"/>
          </a:xfrm>
          <a:prstGeom prst="rect">
            <a:avLst/>
          </a:prstGeom>
          <a:noFill/>
        </p:spPr>
        <p:txBody>
          <a:bodyPr wrap="square" rtlCol="0">
            <a:spAutoFit/>
          </a:bodyPr>
          <a:lstStyle/>
          <a:p>
            <a:pPr marL="285750" indent="-285750" algn="just">
              <a:spcAft>
                <a:spcPts val="1200"/>
              </a:spcAft>
              <a:buClr>
                <a:srgbClr val="C00000"/>
              </a:buClr>
              <a:buFont typeface="Wingdings" panose="05000000000000000000" pitchFamily="2" charset="2"/>
              <a:buChar char="ü"/>
            </a:pPr>
            <a:r>
              <a:rPr lang="tr-TR" altLang="tr-TR" sz="2200" dirty="0">
                <a:latin typeface="Times New Roman" panose="02020603050405020304" pitchFamily="18" charset="0"/>
                <a:cs typeface="Times New Roman" panose="02020603050405020304" pitchFamily="18" charset="0"/>
              </a:rPr>
              <a:t>Sadece harcamaya konu işler Kanun kapsamındadır. Bunlar mal </a:t>
            </a:r>
            <a:r>
              <a:rPr lang="tr-TR" altLang="tr-TR" sz="2200" dirty="0" smtClean="0">
                <a:latin typeface="Times New Roman" panose="02020603050405020304" pitchFamily="18" charset="0"/>
                <a:cs typeface="Times New Roman" panose="02020603050405020304" pitchFamily="18" charset="0"/>
              </a:rPr>
              <a:t>ve </a:t>
            </a:r>
            <a:r>
              <a:rPr lang="tr-TR" altLang="tr-TR" sz="2200" dirty="0">
                <a:latin typeface="Times New Roman" panose="02020603050405020304" pitchFamily="18" charset="0"/>
                <a:cs typeface="Times New Roman" panose="02020603050405020304" pitchFamily="18" charset="0"/>
              </a:rPr>
              <a:t>hizmet alımları ile yapım işleridir</a:t>
            </a:r>
            <a:r>
              <a:rPr lang="tr-TR" altLang="tr-TR" sz="2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766682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1039133" y="964232"/>
            <a:ext cx="8277412" cy="427647"/>
          </a:xfrm>
        </p:spPr>
        <p:txBody>
          <a:bodyPr>
            <a:normAutofit/>
          </a:bodyPr>
          <a:lstStyle/>
          <a:p>
            <a:pPr lvl="0">
              <a:spcBef>
                <a:spcPct val="20000"/>
              </a:spcBef>
            </a:pPr>
            <a:r>
              <a:rPr lang="tr-TR" altLang="tr-TR" sz="1800" dirty="0">
                <a:solidFill>
                  <a:srgbClr val="C00300"/>
                </a:solidFill>
                <a:latin typeface="Times New Roman" panose="02020603050405020304" pitchFamily="18" charset="0"/>
                <a:cs typeface="Times New Roman" panose="02020603050405020304" pitchFamily="18" charset="0"/>
              </a:rPr>
              <a:t>İstisnalar</a:t>
            </a:r>
            <a:endParaRPr lang="tr-TR" sz="1800" dirty="0">
              <a:solidFill>
                <a:srgbClr val="C00300"/>
              </a:solidFill>
              <a:latin typeface="Times New Roman" panose="02020603050405020304" pitchFamily="18" charset="0"/>
              <a:cs typeface="Times New Roman" panose="02020603050405020304" pitchFamily="18" charset="0"/>
            </a:endParaRPr>
          </a:p>
        </p:txBody>
      </p:sp>
      <p:sp>
        <p:nvSpPr>
          <p:cNvPr id="4" name="Metin kutusu 3">
            <a:extLst>
              <a:ext uri="{FF2B5EF4-FFF2-40B4-BE49-F238E27FC236}">
                <a16:creationId xmlns:a16="http://schemas.microsoft.com/office/drawing/2014/main" id="{F0F671BB-07AF-8D4B-9C2D-FDBB884CA959}"/>
              </a:ext>
            </a:extLst>
          </p:cNvPr>
          <p:cNvSpPr txBox="1"/>
          <p:nvPr/>
        </p:nvSpPr>
        <p:spPr>
          <a:xfrm>
            <a:off x="1039133" y="1648941"/>
            <a:ext cx="7263921" cy="4493538"/>
          </a:xfrm>
          <a:prstGeom prst="rect">
            <a:avLst/>
          </a:prstGeom>
          <a:noFill/>
        </p:spPr>
        <p:txBody>
          <a:bodyPr wrap="square" rtlCol="0">
            <a:spAutoFit/>
          </a:bodyPr>
          <a:lstStyle/>
          <a:p>
            <a:pPr algn="just">
              <a:defRPr/>
            </a:pPr>
            <a:r>
              <a:rPr lang="tr-TR" altLang="tr-TR" sz="2200" dirty="0">
                <a:latin typeface="Times New Roman" panose="02020603050405020304" pitchFamily="18" charset="0"/>
                <a:cs typeface="Times New Roman" panose="02020603050405020304" pitchFamily="18" charset="0"/>
              </a:rPr>
              <a:t>4734 sayılı Kanunun </a:t>
            </a:r>
            <a:r>
              <a:rPr lang="tr-TR" altLang="tr-TR" sz="2200" dirty="0" smtClean="0">
                <a:latin typeface="Times New Roman" panose="02020603050405020304" pitchFamily="18" charset="0"/>
                <a:cs typeface="Times New Roman" panose="02020603050405020304" pitchFamily="18" charset="0"/>
              </a:rPr>
              <a:t>3’üncü maddesinde, </a:t>
            </a:r>
            <a:r>
              <a:rPr lang="tr-TR" altLang="tr-TR" sz="2200" dirty="0">
                <a:latin typeface="Times New Roman" panose="02020603050405020304" pitchFamily="18" charset="0"/>
                <a:cs typeface="Times New Roman" panose="02020603050405020304" pitchFamily="18" charset="0"/>
              </a:rPr>
              <a:t>Kanun kapsamında olmayan mal ve hizmet alımları ile yapım işlerine yer verilmiş, bentler halinde sayılan bu </a:t>
            </a:r>
            <a:r>
              <a:rPr lang="tr-TR" altLang="tr-TR" sz="2200" b="1" dirty="0">
                <a:solidFill>
                  <a:srgbClr val="C00000"/>
                </a:solidFill>
                <a:latin typeface="Times New Roman" panose="02020603050405020304" pitchFamily="18" charset="0"/>
                <a:cs typeface="Times New Roman" panose="02020603050405020304" pitchFamily="18" charset="0"/>
              </a:rPr>
              <a:t>işler ceza ve ihalelerden yasaklama hükümleri hariç  4734 sayılı Kanuna tabi değildir</a:t>
            </a:r>
            <a:r>
              <a:rPr lang="tr-TR" altLang="tr-TR" sz="2200" b="1" dirty="0" smtClean="0">
                <a:solidFill>
                  <a:srgbClr val="C00000"/>
                </a:solidFill>
                <a:latin typeface="Times New Roman" panose="02020603050405020304" pitchFamily="18" charset="0"/>
                <a:cs typeface="Times New Roman" panose="02020603050405020304" pitchFamily="18" charset="0"/>
              </a:rPr>
              <a:t>.</a:t>
            </a:r>
          </a:p>
          <a:p>
            <a:pPr algn="just">
              <a:defRPr/>
            </a:pPr>
            <a:endParaRPr lang="tr-TR" altLang="tr-TR" sz="2200" b="1" dirty="0" smtClean="0">
              <a:solidFill>
                <a:srgbClr val="C00000"/>
              </a:solidFill>
              <a:latin typeface="Times New Roman" panose="02020603050405020304" pitchFamily="18" charset="0"/>
              <a:cs typeface="Times New Roman" panose="02020603050405020304" pitchFamily="18" charset="0"/>
            </a:endParaRPr>
          </a:p>
          <a:p>
            <a:pPr algn="just">
              <a:defRPr/>
            </a:pPr>
            <a:r>
              <a:rPr lang="tr-TR" altLang="tr-TR" sz="2200" dirty="0">
                <a:latin typeface="Times New Roman" panose="02020603050405020304" pitchFamily="18" charset="0"/>
                <a:cs typeface="Times New Roman" panose="02020603050405020304" pitchFamily="18" charset="0"/>
              </a:rPr>
              <a:t>Bu Kanun kapsamına giren kuruluşların; </a:t>
            </a:r>
          </a:p>
          <a:p>
            <a:pPr marL="285750" indent="-285750" algn="just">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Devlet Malzeme Ofisi Ana Statüsünde yer alan mal ve malzemeler için Devlet Malzeme Ofisi Genel Müdürlüğünden yapacakları alımlar, </a:t>
            </a:r>
          </a:p>
          <a:p>
            <a:pPr marL="285750" indent="-285750" algn="just">
              <a:buClr>
                <a:srgbClr val="C00000"/>
              </a:buClr>
              <a:buFont typeface="Wingdings" panose="05000000000000000000" pitchFamily="2" charset="2"/>
              <a:buChar char="ü"/>
              <a:defRPr/>
            </a:pPr>
            <a:r>
              <a:rPr lang="tr-TR" altLang="tr-TR" sz="2200" dirty="0">
                <a:latin typeface="Times New Roman" panose="02020603050405020304" pitchFamily="18" charset="0"/>
                <a:cs typeface="Times New Roman" panose="02020603050405020304" pitchFamily="18" charset="0"/>
              </a:rPr>
              <a:t>Ceza infaz kurumları tutukevleri iş yurtları kurumları, </a:t>
            </a:r>
          </a:p>
          <a:p>
            <a:pPr algn="just">
              <a:defRPr/>
            </a:pPr>
            <a:r>
              <a:rPr lang="tr-TR" altLang="tr-TR" sz="2200" dirty="0">
                <a:latin typeface="Times New Roman" panose="02020603050405020304" pitchFamily="18" charset="0"/>
                <a:cs typeface="Times New Roman" panose="02020603050405020304" pitchFamily="18" charset="0"/>
              </a:rPr>
              <a:t>istisna kapsamındadır.</a:t>
            </a:r>
            <a:endParaRPr lang="tr-TR" altLang="tr-TR" sz="2200" b="1" dirty="0">
              <a:latin typeface="Times New Roman" panose="02020603050405020304" pitchFamily="18" charset="0"/>
              <a:cs typeface="Times New Roman" panose="02020603050405020304" pitchFamily="18" charset="0"/>
            </a:endParaRPr>
          </a:p>
          <a:p>
            <a:pPr algn="just">
              <a:defRPr/>
            </a:pPr>
            <a:endParaRPr lang="tr-TR" altLang="tr-TR" sz="2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414128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idx="4294967295"/>
          </p:nvPr>
        </p:nvSpPr>
        <p:spPr>
          <a:xfrm>
            <a:off x="866588" y="1076385"/>
            <a:ext cx="8277412" cy="427647"/>
          </a:xfrm>
          <a:prstGeom prst="rect">
            <a:avLst/>
          </a:prstGeom>
        </p:spPr>
        <p:txBody>
          <a:bodyPr>
            <a:normAutofit/>
          </a:bodyPr>
          <a:lstStyle/>
          <a:p>
            <a:pPr lvl="0">
              <a:spcBef>
                <a:spcPct val="20000"/>
              </a:spcBef>
            </a:pPr>
            <a:r>
              <a:rPr lang="tr-TR" altLang="tr-TR" sz="1800" dirty="0">
                <a:solidFill>
                  <a:srgbClr val="C00300"/>
                </a:solidFill>
                <a:latin typeface="Times New Roman" panose="02020603050405020304" pitchFamily="18" charset="0"/>
                <a:cs typeface="Times New Roman" panose="02020603050405020304" pitchFamily="18" charset="0"/>
              </a:rPr>
              <a:t>Tanımlar</a:t>
            </a:r>
            <a:endParaRPr lang="tr-TR" sz="1800" dirty="0">
              <a:solidFill>
                <a:srgbClr val="C00300"/>
              </a:solidFill>
              <a:latin typeface="Times New Roman" panose="02020603050405020304" pitchFamily="18" charset="0"/>
              <a:cs typeface="Times New Roman" panose="02020603050405020304" pitchFamily="18" charset="0"/>
            </a:endParaRPr>
          </a:p>
        </p:txBody>
      </p:sp>
      <p:sp>
        <p:nvSpPr>
          <p:cNvPr id="4" name="Metin kutusu 3">
            <a:extLst>
              <a:ext uri="{FF2B5EF4-FFF2-40B4-BE49-F238E27FC236}">
                <a16:creationId xmlns:a16="http://schemas.microsoft.com/office/drawing/2014/main" id="{F0F671BB-07AF-8D4B-9C2D-FDBB884CA959}"/>
              </a:ext>
            </a:extLst>
          </p:cNvPr>
          <p:cNvSpPr txBox="1"/>
          <p:nvPr/>
        </p:nvSpPr>
        <p:spPr>
          <a:xfrm>
            <a:off x="866588" y="1484311"/>
            <a:ext cx="7680512" cy="2123658"/>
          </a:xfrm>
          <a:prstGeom prst="rect">
            <a:avLst/>
          </a:prstGeom>
          <a:noFill/>
        </p:spPr>
        <p:txBody>
          <a:bodyPr wrap="square" rtlCol="0">
            <a:spAutoFit/>
          </a:bodyPr>
          <a:lstStyle/>
          <a:p>
            <a:pPr algn="just">
              <a:lnSpc>
                <a:spcPct val="150000"/>
              </a:lnSpc>
              <a:spcAft>
                <a:spcPts val="1200"/>
              </a:spcAft>
              <a:defRPr/>
            </a:pPr>
            <a:r>
              <a:rPr lang="tr-TR" altLang="tr-TR" sz="2200" b="1" dirty="0">
                <a:solidFill>
                  <a:srgbClr val="C00000"/>
                </a:solidFill>
                <a:latin typeface="Times New Roman" panose="02020603050405020304" pitchFamily="18" charset="0"/>
                <a:cs typeface="Times New Roman" panose="02020603050405020304" pitchFamily="18" charset="0"/>
              </a:rPr>
              <a:t>İhale: </a:t>
            </a:r>
            <a:r>
              <a:rPr lang="tr-TR" altLang="tr-TR" sz="2200" dirty="0">
                <a:latin typeface="Times New Roman" panose="02020603050405020304" pitchFamily="18" charset="0"/>
                <a:cs typeface="Times New Roman" panose="02020603050405020304" pitchFamily="18" charset="0"/>
              </a:rPr>
              <a:t>Bu Kanunda yazılı usul ve şartlarla mal veya hizmet alımları ile yapım işlerinin istekliler arasından seçilecek birisi üzerine bırakıldığını gösteren ve ihale yetkilisinin onayını müteakip sözleşmenin imzalanması ile tamamlanan </a:t>
            </a:r>
            <a:r>
              <a:rPr lang="tr-TR" altLang="tr-TR" sz="2200" dirty="0" smtClean="0">
                <a:latin typeface="Times New Roman" panose="02020603050405020304" pitchFamily="18" charset="0"/>
                <a:cs typeface="Times New Roman" panose="02020603050405020304" pitchFamily="18" charset="0"/>
              </a:rPr>
              <a:t>işlemleri,</a:t>
            </a:r>
            <a:endParaRPr lang="tr-TR" altLang="tr-TR" sz="2200" dirty="0">
              <a:latin typeface="Times New Roman" panose="02020603050405020304" pitchFamily="18" charset="0"/>
              <a:cs typeface="Times New Roman" panose="02020603050405020304" pitchFamily="18" charset="0"/>
            </a:endParaRPr>
          </a:p>
        </p:txBody>
      </p:sp>
      <p:graphicFrame>
        <p:nvGraphicFramePr>
          <p:cNvPr id="5" name="Diyagram 4"/>
          <p:cNvGraphicFramePr/>
          <p:nvPr>
            <p:extLst>
              <p:ext uri="{D42A27DB-BD31-4B8C-83A1-F6EECF244321}">
                <p14:modId xmlns:p14="http://schemas.microsoft.com/office/powerpoint/2010/main" val="947662312"/>
              </p:ext>
            </p:extLst>
          </p:nvPr>
        </p:nvGraphicFramePr>
        <p:xfrm>
          <a:off x="1215423" y="3741995"/>
          <a:ext cx="5943257" cy="2601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869213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p:txBody>
          <a:bodyPr>
            <a:normAutofit/>
          </a:bodyPr>
          <a:lstStyle/>
          <a:p>
            <a:pPr lvl="0">
              <a:spcBef>
                <a:spcPct val="20000"/>
              </a:spcBef>
            </a:pPr>
            <a:r>
              <a:rPr lang="tr-TR" altLang="tr-TR" sz="1800" dirty="0">
                <a:solidFill>
                  <a:srgbClr val="C00300"/>
                </a:solidFill>
                <a:latin typeface="Times New Roman" panose="02020603050405020304" pitchFamily="18" charset="0"/>
                <a:cs typeface="Times New Roman" panose="02020603050405020304" pitchFamily="18" charset="0"/>
              </a:rPr>
              <a:t>Tanımlar</a:t>
            </a:r>
            <a:endParaRPr lang="tr-TR" sz="1800" dirty="0">
              <a:solidFill>
                <a:srgbClr val="C00300"/>
              </a:solidFill>
              <a:latin typeface="Times New Roman" panose="02020603050405020304" pitchFamily="18" charset="0"/>
              <a:cs typeface="Times New Roman" panose="02020603050405020304" pitchFamily="18" charset="0"/>
            </a:endParaRPr>
          </a:p>
        </p:txBody>
      </p:sp>
      <p:sp>
        <p:nvSpPr>
          <p:cNvPr id="4" name="Metin kutusu 3">
            <a:extLst>
              <a:ext uri="{FF2B5EF4-FFF2-40B4-BE49-F238E27FC236}">
                <a16:creationId xmlns:a16="http://schemas.microsoft.com/office/drawing/2014/main" id="{F0F671BB-07AF-8D4B-9C2D-FDBB884CA959}"/>
              </a:ext>
            </a:extLst>
          </p:cNvPr>
          <p:cNvSpPr txBox="1"/>
          <p:nvPr/>
        </p:nvSpPr>
        <p:spPr>
          <a:xfrm>
            <a:off x="866588" y="1777042"/>
            <a:ext cx="7216363" cy="4555863"/>
          </a:xfrm>
          <a:prstGeom prst="rect">
            <a:avLst/>
          </a:prstGeom>
          <a:noFill/>
        </p:spPr>
        <p:txBody>
          <a:bodyPr wrap="square" rtlCol="0">
            <a:spAutoFit/>
          </a:bodyPr>
          <a:lstStyle/>
          <a:p>
            <a:pPr algn="just">
              <a:lnSpc>
                <a:spcPct val="150000"/>
              </a:lnSpc>
              <a:spcAft>
                <a:spcPts val="1200"/>
              </a:spcAft>
              <a:defRPr/>
            </a:pPr>
            <a:r>
              <a:rPr lang="tr-TR" altLang="tr-TR" sz="2200" b="1" dirty="0">
                <a:solidFill>
                  <a:srgbClr val="C00000"/>
                </a:solidFill>
                <a:latin typeface="Times New Roman" panose="02020603050405020304" pitchFamily="18" charset="0"/>
                <a:cs typeface="Times New Roman" panose="02020603050405020304" pitchFamily="18" charset="0"/>
              </a:rPr>
              <a:t>Yüklenici:</a:t>
            </a:r>
            <a:r>
              <a:rPr lang="tr-TR" altLang="tr-TR" sz="2200" dirty="0">
                <a:solidFill>
                  <a:srgbClr val="C00000"/>
                </a:solidFill>
                <a:latin typeface="Times New Roman" panose="02020603050405020304" pitchFamily="18" charset="0"/>
                <a:cs typeface="Times New Roman" panose="02020603050405020304" pitchFamily="18" charset="0"/>
              </a:rPr>
              <a:t> </a:t>
            </a:r>
            <a:r>
              <a:rPr lang="tr-TR" altLang="tr-TR" sz="2200" dirty="0">
                <a:latin typeface="Times New Roman" panose="02020603050405020304" pitchFamily="18" charset="0"/>
                <a:cs typeface="Times New Roman" panose="02020603050405020304" pitchFamily="18" charset="0"/>
              </a:rPr>
              <a:t>Üzerine ihale yapılan ve sözleşme imzalanan istekliyi,</a:t>
            </a:r>
            <a:endParaRPr lang="tr-TR" altLang="tr-TR" sz="2200" b="1" dirty="0">
              <a:latin typeface="Times New Roman" panose="02020603050405020304" pitchFamily="18" charset="0"/>
              <a:cs typeface="Times New Roman" panose="02020603050405020304" pitchFamily="18" charset="0"/>
            </a:endParaRPr>
          </a:p>
          <a:p>
            <a:pPr algn="just">
              <a:lnSpc>
                <a:spcPct val="150000"/>
              </a:lnSpc>
              <a:spcAft>
                <a:spcPts val="1200"/>
              </a:spcAft>
              <a:defRPr/>
            </a:pPr>
            <a:r>
              <a:rPr lang="tr-TR" altLang="tr-TR" sz="2200" b="1" dirty="0">
                <a:solidFill>
                  <a:srgbClr val="C00000"/>
                </a:solidFill>
                <a:latin typeface="Times New Roman" panose="02020603050405020304" pitchFamily="18" charset="0"/>
                <a:cs typeface="Times New Roman" panose="02020603050405020304" pitchFamily="18" charset="0"/>
              </a:rPr>
              <a:t>İdare:</a:t>
            </a:r>
            <a:r>
              <a:rPr lang="tr-TR" altLang="tr-TR" sz="2200" dirty="0">
                <a:solidFill>
                  <a:srgbClr val="C00000"/>
                </a:solidFill>
                <a:latin typeface="Times New Roman" panose="02020603050405020304" pitchFamily="18" charset="0"/>
                <a:cs typeface="Times New Roman" panose="02020603050405020304" pitchFamily="18" charset="0"/>
              </a:rPr>
              <a:t> </a:t>
            </a:r>
            <a:r>
              <a:rPr lang="tr-TR" altLang="tr-TR" sz="2200" dirty="0">
                <a:latin typeface="Times New Roman" panose="02020603050405020304" pitchFamily="18" charset="0"/>
                <a:cs typeface="Times New Roman" panose="02020603050405020304" pitchFamily="18" charset="0"/>
              </a:rPr>
              <a:t>İhaleyi yapan bu Kanun kapsamındaki kurum ve kuruluşları,</a:t>
            </a:r>
            <a:endParaRPr lang="tr-TR" altLang="tr-TR" sz="2200" dirty="0">
              <a:solidFill>
                <a:srgbClr val="FF3300"/>
              </a:solidFill>
              <a:latin typeface="Times New Roman" panose="02020603050405020304" pitchFamily="18" charset="0"/>
              <a:cs typeface="Times New Roman" panose="02020603050405020304" pitchFamily="18" charset="0"/>
            </a:endParaRPr>
          </a:p>
          <a:p>
            <a:pPr algn="just">
              <a:lnSpc>
                <a:spcPct val="150000"/>
              </a:lnSpc>
              <a:spcAft>
                <a:spcPts val="1200"/>
              </a:spcAft>
              <a:defRPr/>
            </a:pPr>
            <a:r>
              <a:rPr lang="tr-TR" altLang="tr-TR" sz="2200" b="1" dirty="0">
                <a:solidFill>
                  <a:srgbClr val="C00000"/>
                </a:solidFill>
                <a:latin typeface="Times New Roman" panose="02020603050405020304" pitchFamily="18" charset="0"/>
                <a:cs typeface="Times New Roman" panose="02020603050405020304" pitchFamily="18" charset="0"/>
              </a:rPr>
              <a:t>İhale Yetkilisi: </a:t>
            </a:r>
            <a:r>
              <a:rPr lang="tr-TR" altLang="tr-TR" sz="2200" dirty="0">
                <a:latin typeface="Times New Roman" panose="02020603050405020304" pitchFamily="18" charset="0"/>
                <a:cs typeface="Times New Roman" panose="02020603050405020304" pitchFamily="18" charset="0"/>
              </a:rPr>
              <a:t>İdarenin, ihale ve harcama yapma yetki ve sorumluluğuna sahip kişi veya kurulları ile usulüne uygun olarak yetki devri yapılmış görevlilerini,</a:t>
            </a:r>
          </a:p>
          <a:p>
            <a:pPr>
              <a:lnSpc>
                <a:spcPct val="150000"/>
              </a:lnSpc>
              <a:spcAft>
                <a:spcPts val="1200"/>
              </a:spcAft>
              <a:defRPr/>
            </a:pPr>
            <a:endParaRPr lang="tr-TR" alt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91451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539552" y="946310"/>
            <a:ext cx="8277412" cy="427647"/>
          </a:xfrm>
        </p:spPr>
        <p:txBody>
          <a:bodyPr>
            <a:normAutofit/>
          </a:bodyPr>
          <a:lstStyle/>
          <a:p>
            <a:pPr lvl="0">
              <a:spcBef>
                <a:spcPct val="20000"/>
              </a:spcBef>
            </a:pPr>
            <a:r>
              <a:rPr lang="tr-TR" altLang="tr-TR" sz="1800" dirty="0">
                <a:solidFill>
                  <a:srgbClr val="C00300"/>
                </a:solidFill>
                <a:latin typeface="Times New Roman" panose="02020603050405020304" pitchFamily="18" charset="0"/>
                <a:cs typeface="Times New Roman" panose="02020603050405020304" pitchFamily="18" charset="0"/>
              </a:rPr>
              <a:t>Temel İlkeler</a:t>
            </a:r>
            <a:endParaRPr lang="tr-TR" sz="1800" dirty="0">
              <a:solidFill>
                <a:srgbClr val="C00300"/>
              </a:solidFill>
              <a:latin typeface="Times New Roman" panose="02020603050405020304" pitchFamily="18" charset="0"/>
              <a:cs typeface="Times New Roman" panose="02020603050405020304" pitchFamily="18" charset="0"/>
            </a:endParaRPr>
          </a:p>
        </p:txBody>
      </p:sp>
      <p:graphicFrame>
        <p:nvGraphicFramePr>
          <p:cNvPr id="5" name="İçerik Yer Tutucusu 4">
            <a:extLst>
              <a:ext uri="{FF2B5EF4-FFF2-40B4-BE49-F238E27FC236}">
                <a16:creationId xmlns:a16="http://schemas.microsoft.com/office/drawing/2014/main" id="{BE7142F0-A51A-BD4A-9917-5F9E847140D4}"/>
              </a:ext>
            </a:extLst>
          </p:cNvPr>
          <p:cNvGraphicFramePr>
            <a:graphicFrameLocks/>
          </p:cNvGraphicFramePr>
          <p:nvPr>
            <p:extLst>
              <p:ext uri="{D42A27DB-BD31-4B8C-83A1-F6EECF244321}">
                <p14:modId xmlns:p14="http://schemas.microsoft.com/office/powerpoint/2010/main" val="1947432447"/>
              </p:ext>
            </p:extLst>
          </p:nvPr>
        </p:nvGraphicFramePr>
        <p:xfrm>
          <a:off x="539552" y="1340768"/>
          <a:ext cx="814724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29934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1361</TotalTime>
  <Words>2914</Words>
  <Application>Microsoft Office PowerPoint</Application>
  <PresentationFormat>Ekran Gösterisi (4:3)</PresentationFormat>
  <Paragraphs>337</Paragraphs>
  <Slides>48</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48</vt:i4>
      </vt:variant>
    </vt:vector>
  </HeadingPairs>
  <TitlesOfParts>
    <vt:vector size="58" baseType="lpstr">
      <vt:lpstr>Arial</vt:lpstr>
      <vt:lpstr>Arial Regular</vt:lpstr>
      <vt:lpstr>Calibri</vt:lpstr>
      <vt:lpstr>Georgia</vt:lpstr>
      <vt:lpstr>Myriad Pro</vt:lpstr>
      <vt:lpstr>Times New Roman</vt:lpstr>
      <vt:lpstr>Verdana</vt:lpstr>
      <vt:lpstr>Wingdings</vt:lpstr>
      <vt:lpstr>Wingdings 2</vt:lpstr>
      <vt:lpstr>Office Teması</vt:lpstr>
      <vt:lpstr>PowerPoint Sunusu</vt:lpstr>
      <vt:lpstr>PowerPoint Sunusu</vt:lpstr>
      <vt:lpstr>4734 Sayılı Kamu İhale Kanunu Kapsamında Kamu Alımları</vt:lpstr>
      <vt:lpstr>İhale Süreci</vt:lpstr>
      <vt:lpstr> 4734 Sayılı Kanunun Kapsamı</vt:lpstr>
      <vt:lpstr>İstisnalar</vt:lpstr>
      <vt:lpstr>Tanımlar</vt:lpstr>
      <vt:lpstr>Tanımlar</vt:lpstr>
      <vt:lpstr>Temel İlkeler</vt:lpstr>
      <vt:lpstr>İdarelerce Uyulması Gereken Kurallar</vt:lpstr>
      <vt:lpstr>İdarelerce Uyulması Gereken Kurallar</vt:lpstr>
      <vt:lpstr>İhtiyacın Karşılanma Yolları</vt:lpstr>
      <vt:lpstr>İhale Usulleri</vt:lpstr>
      <vt:lpstr>İhale Usulleri</vt:lpstr>
      <vt:lpstr>İhale Usulleri</vt:lpstr>
      <vt:lpstr>İhale Süreci</vt:lpstr>
      <vt:lpstr>İhale Komisyonu</vt:lpstr>
      <vt:lpstr>İhale Komisyonu</vt:lpstr>
      <vt:lpstr>İhale Komisyonu</vt:lpstr>
      <vt:lpstr>İhale İşlem Dosyası</vt:lpstr>
      <vt:lpstr>Eşik Değerler</vt:lpstr>
      <vt:lpstr>Yaklaşık Maliyet</vt:lpstr>
      <vt:lpstr>Yaklaşık Maliyeti  İlişkin  Fiyatların Tespitinde; </vt:lpstr>
      <vt:lpstr>İhaleye Katılımda Yeterlik Kuralları</vt:lpstr>
      <vt:lpstr>İhale Dışı Bırakılacak Olanlar</vt:lpstr>
      <vt:lpstr>İhale İlan Süreleri ve Kuralları</vt:lpstr>
      <vt:lpstr>40 Gün İlan Süresi Olan Bir İhale İçin (KSP-EKAP İle)</vt:lpstr>
      <vt:lpstr>İhaleye Katılamayacak Olanlar</vt:lpstr>
      <vt:lpstr>İhaleye Katılamayacak Olanlar</vt:lpstr>
      <vt:lpstr>İhaleye Katılamayacak Olanlar</vt:lpstr>
      <vt:lpstr>İhale Dokümanlarının Görülmesi ve Zeyilname</vt:lpstr>
      <vt:lpstr>Teminatlar</vt:lpstr>
      <vt:lpstr>Tekliflerin Hazırlanması Sunulması ve Açılması</vt:lpstr>
      <vt:lpstr>Tekliflerin Alınması ve Açılması</vt:lpstr>
      <vt:lpstr>Tekliflerin Alınması ve Açılması</vt:lpstr>
      <vt:lpstr>Tekliflerin Alınması ve Açılması</vt:lpstr>
      <vt:lpstr>Tekliflerin Alınması ve Açılması</vt:lpstr>
      <vt:lpstr>Tekliflerin Alınması ve Açılması</vt:lpstr>
      <vt:lpstr>Tekliflerin Değerlendirilmesi (KİGT 16.5.3 md.)</vt:lpstr>
      <vt:lpstr>Yaklaşık Maliyetin Üzerindeki Teklifler</vt:lpstr>
      <vt:lpstr>Bütün Teklifler Reddedilerek İhalenin İptali</vt:lpstr>
      <vt:lpstr>İhalenin Karara Bağlanması ve Onaylanması</vt:lpstr>
      <vt:lpstr>Sözleşmenin İmzalanması</vt:lpstr>
      <vt:lpstr>Sözleşmenin İmzalanması</vt:lpstr>
      <vt:lpstr>Sözleşmenin İmzalanması</vt:lpstr>
      <vt:lpstr>PowerPoint Sunusu</vt:lpstr>
      <vt:lpstr>Yasaklama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Emre Dural</dc:creator>
  <cp:lastModifiedBy>SATILMIŞ ARDIÇ</cp:lastModifiedBy>
  <cp:revision>140</cp:revision>
  <dcterms:created xsi:type="dcterms:W3CDTF">2019-03-11T13:31:44Z</dcterms:created>
  <dcterms:modified xsi:type="dcterms:W3CDTF">2021-01-28T10:16:29Z</dcterms:modified>
</cp:coreProperties>
</file>