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0" r:id="rId4"/>
  </p:sldMasterIdLst>
  <p:notesMasterIdLst>
    <p:notesMasterId r:id="rId28"/>
  </p:notesMasterIdLst>
  <p:handoutMasterIdLst>
    <p:handoutMasterId r:id="rId29"/>
  </p:handoutMasterIdLst>
  <p:sldIdLst>
    <p:sldId id="360" r:id="rId5"/>
    <p:sldId id="463" r:id="rId6"/>
    <p:sldId id="464" r:id="rId7"/>
    <p:sldId id="493" r:id="rId8"/>
    <p:sldId id="497" r:id="rId9"/>
    <p:sldId id="498" r:id="rId10"/>
    <p:sldId id="494" r:id="rId11"/>
    <p:sldId id="499" r:id="rId12"/>
    <p:sldId id="501" r:id="rId13"/>
    <p:sldId id="502" r:id="rId14"/>
    <p:sldId id="503" r:id="rId15"/>
    <p:sldId id="495" r:id="rId16"/>
    <p:sldId id="504" r:id="rId17"/>
    <p:sldId id="505" r:id="rId18"/>
    <p:sldId id="506" r:id="rId19"/>
    <p:sldId id="507" r:id="rId20"/>
    <p:sldId id="508" r:id="rId21"/>
    <p:sldId id="509" r:id="rId22"/>
    <p:sldId id="510" r:id="rId23"/>
    <p:sldId id="496" r:id="rId24"/>
    <p:sldId id="511" r:id="rId25"/>
    <p:sldId id="512" r:id="rId26"/>
    <p:sldId id="492" r:id="rId27"/>
  </p:sldIdLst>
  <p:sldSz cx="12192000" cy="6858000"/>
  <p:notesSz cx="9926638"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826"/>
    <a:srgbClr val="546C1E"/>
    <a:srgbClr val="F2C6C0"/>
    <a:srgbClr val="EBA399"/>
    <a:srgbClr val="F6DAD6"/>
    <a:srgbClr val="E38073"/>
    <a:srgbClr val="D95543"/>
    <a:srgbClr val="008C00"/>
    <a:srgbClr val="C8C800"/>
    <a:srgbClr val="8C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7" autoAdjust="0"/>
    <p:restoredTop sz="94595" autoAdjust="0"/>
  </p:normalViewPr>
  <p:slideViewPr>
    <p:cSldViewPr snapToGrid="0">
      <p:cViewPr varScale="1">
        <p:scale>
          <a:sx n="105" d="100"/>
          <a:sy n="105" d="100"/>
        </p:scale>
        <p:origin x="576" y="114"/>
      </p:cViewPr>
      <p:guideLst>
        <p:guide orient="horz" pos="2115"/>
        <p:guide pos="3840"/>
      </p:guideLst>
    </p:cSldViewPr>
  </p:slideViewPr>
  <p:notesTextViewPr>
    <p:cViewPr>
      <p:scale>
        <a:sx n="3" d="2"/>
        <a:sy n="3" d="2"/>
      </p:scale>
      <p:origin x="0" y="0"/>
    </p:cViewPr>
  </p:notesTextViewPr>
  <p:sorterViewPr>
    <p:cViewPr>
      <p:scale>
        <a:sx n="100" d="100"/>
        <a:sy n="100" d="100"/>
      </p:scale>
      <p:origin x="0" y="-4594"/>
    </p:cViewPr>
  </p:sorterViewPr>
  <p:notesViewPr>
    <p:cSldViewPr snapToGrid="0">
      <p:cViewPr varScale="1">
        <p:scale>
          <a:sx n="88" d="100"/>
          <a:sy n="88" d="100"/>
        </p:scale>
        <p:origin x="182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6671F-A560-4FC2-A0EF-2FF46A8C50E0}"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3C5FAA5F-E632-4701-AE93-25A2F5A952DC}">
      <dgm:prSet phldrT="[Metin]"/>
      <dgm:spPr/>
      <dgm:t>
        <a:bodyPr/>
        <a:lstStyle/>
        <a:p>
          <a:r>
            <a:rPr lang="tr-TR" dirty="0"/>
            <a:t>Sorumlu Birimler</a:t>
          </a:r>
        </a:p>
      </dgm:t>
    </dgm:pt>
    <dgm:pt modelId="{E9430B30-00EC-4A6C-9D41-0AD9511CF129}" type="parTrans" cxnId="{953A21ED-4FD5-4F7E-923D-C3CA5541CB34}">
      <dgm:prSet/>
      <dgm:spPr/>
      <dgm:t>
        <a:bodyPr/>
        <a:lstStyle/>
        <a:p>
          <a:endParaRPr lang="tr-TR"/>
        </a:p>
      </dgm:t>
    </dgm:pt>
    <dgm:pt modelId="{567C385B-79BD-421D-8471-B70971ED2667}" type="sibTrans" cxnId="{953A21ED-4FD5-4F7E-923D-C3CA5541CB34}">
      <dgm:prSet/>
      <dgm:spPr/>
      <dgm:t>
        <a:bodyPr/>
        <a:lstStyle/>
        <a:p>
          <a:endParaRPr lang="tr-TR"/>
        </a:p>
      </dgm:t>
    </dgm:pt>
    <dgm:pt modelId="{EDF3BAE9-0F4C-48D6-85F4-40996D4FD221}">
      <dgm:prSet phldrT="[Metin]"/>
      <dgm:spPr/>
      <dgm:t>
        <a:bodyPr/>
        <a:lstStyle/>
        <a:p>
          <a:r>
            <a:rPr lang="tr-TR" dirty="0"/>
            <a:t>Merkez Birimler</a:t>
          </a:r>
        </a:p>
      </dgm:t>
    </dgm:pt>
    <dgm:pt modelId="{3C1E8B0A-66E2-4242-B840-4D23399342C3}" type="parTrans" cxnId="{B7383B25-DBB3-436C-A1DE-2D505CF25C70}">
      <dgm:prSet/>
      <dgm:spPr/>
      <dgm:t>
        <a:bodyPr/>
        <a:lstStyle/>
        <a:p>
          <a:endParaRPr lang="tr-TR"/>
        </a:p>
      </dgm:t>
    </dgm:pt>
    <dgm:pt modelId="{4E418825-BD8E-442B-8D9C-6939D62B4834}" type="sibTrans" cxnId="{B7383B25-DBB3-436C-A1DE-2D505CF25C70}">
      <dgm:prSet/>
      <dgm:spPr/>
      <dgm:t>
        <a:bodyPr/>
        <a:lstStyle/>
        <a:p>
          <a:endParaRPr lang="tr-TR"/>
        </a:p>
      </dgm:t>
    </dgm:pt>
    <dgm:pt modelId="{226852A0-ACCF-48BA-8736-50078FEDA9AC}">
      <dgm:prSet phldrT="[Metin]"/>
      <dgm:spPr/>
      <dgm:t>
        <a:bodyPr/>
        <a:lstStyle/>
        <a:p>
          <a:r>
            <a:rPr lang="tr-TR" dirty="0"/>
            <a:t>İl Sağlık Müdürlükleri</a:t>
          </a:r>
        </a:p>
      </dgm:t>
    </dgm:pt>
    <dgm:pt modelId="{3F7D0BCB-191A-4248-BC65-0F3A5D9B5FA5}" type="parTrans" cxnId="{FA6E2BE3-B169-4A96-892D-75F396495A6E}">
      <dgm:prSet/>
      <dgm:spPr/>
      <dgm:t>
        <a:bodyPr/>
        <a:lstStyle/>
        <a:p>
          <a:endParaRPr lang="tr-TR"/>
        </a:p>
      </dgm:t>
    </dgm:pt>
    <dgm:pt modelId="{15A0C9EF-59F6-4522-8733-5205E14ADC1F}" type="sibTrans" cxnId="{FA6E2BE3-B169-4A96-892D-75F396495A6E}">
      <dgm:prSet/>
      <dgm:spPr/>
      <dgm:t>
        <a:bodyPr/>
        <a:lstStyle/>
        <a:p>
          <a:endParaRPr lang="tr-TR"/>
        </a:p>
      </dgm:t>
    </dgm:pt>
    <dgm:pt modelId="{45D29F69-954A-49A9-91B2-76CFCD679B74}" type="pres">
      <dgm:prSet presAssocID="{CC86671F-A560-4FC2-A0EF-2FF46A8C50E0}" presName="layout" presStyleCnt="0">
        <dgm:presLayoutVars>
          <dgm:chMax/>
          <dgm:chPref/>
          <dgm:dir/>
          <dgm:resizeHandles/>
        </dgm:presLayoutVars>
      </dgm:prSet>
      <dgm:spPr/>
      <dgm:t>
        <a:bodyPr/>
        <a:lstStyle/>
        <a:p>
          <a:endParaRPr lang="tr-TR"/>
        </a:p>
      </dgm:t>
    </dgm:pt>
    <dgm:pt modelId="{C634A4C5-3A67-49EC-89D5-94903AF80FE5}" type="pres">
      <dgm:prSet presAssocID="{3C5FAA5F-E632-4701-AE93-25A2F5A952DC}" presName="root" presStyleCnt="0">
        <dgm:presLayoutVars>
          <dgm:chMax/>
          <dgm:chPref/>
        </dgm:presLayoutVars>
      </dgm:prSet>
      <dgm:spPr/>
    </dgm:pt>
    <dgm:pt modelId="{A69392D1-EBF4-4615-9533-12A8EC661294}" type="pres">
      <dgm:prSet presAssocID="{3C5FAA5F-E632-4701-AE93-25A2F5A952DC}" presName="rootComposite" presStyleCnt="0">
        <dgm:presLayoutVars/>
      </dgm:prSet>
      <dgm:spPr/>
    </dgm:pt>
    <dgm:pt modelId="{92D1A618-0F0E-475C-98CC-0565C2C4A602}" type="pres">
      <dgm:prSet presAssocID="{3C5FAA5F-E632-4701-AE93-25A2F5A952DC}" presName="ParentAccent" presStyleLbl="alignNode1" presStyleIdx="0" presStyleCnt="1" custScaleX="114761" custScaleY="93756" custLinFactNeighborX="-7712" custLinFactNeighborY="3642"/>
      <dgm:spPr/>
    </dgm:pt>
    <dgm:pt modelId="{9241C065-1336-4820-A0C6-39A6046C5F53}" type="pres">
      <dgm:prSet presAssocID="{3C5FAA5F-E632-4701-AE93-25A2F5A952DC}" presName="ParentSmallAccent" presStyleLbl="fgAcc1" presStyleIdx="0" presStyleCnt="1" custLinFactX="-79130" custLinFactNeighborX="-100000" custLinFactNeighborY="-22218"/>
      <dgm:spPr/>
    </dgm:pt>
    <dgm:pt modelId="{889D558B-900D-425F-8EEC-560E23D3B22B}" type="pres">
      <dgm:prSet presAssocID="{3C5FAA5F-E632-4701-AE93-25A2F5A952DC}" presName="Parent" presStyleLbl="revTx" presStyleIdx="0" presStyleCnt="3" custScaleX="123889" custLinFactNeighborX="-2076" custLinFactNeighborY="3274">
        <dgm:presLayoutVars>
          <dgm:chMax/>
          <dgm:chPref val="4"/>
          <dgm:bulletEnabled val="1"/>
        </dgm:presLayoutVars>
      </dgm:prSet>
      <dgm:spPr/>
      <dgm:t>
        <a:bodyPr/>
        <a:lstStyle/>
        <a:p>
          <a:endParaRPr lang="tr-TR"/>
        </a:p>
      </dgm:t>
    </dgm:pt>
    <dgm:pt modelId="{6D606EE0-B511-4B36-9698-4386F797F147}" type="pres">
      <dgm:prSet presAssocID="{3C5FAA5F-E632-4701-AE93-25A2F5A952DC}" presName="childShape" presStyleCnt="0">
        <dgm:presLayoutVars>
          <dgm:chMax val="0"/>
          <dgm:chPref val="0"/>
        </dgm:presLayoutVars>
      </dgm:prSet>
      <dgm:spPr/>
    </dgm:pt>
    <dgm:pt modelId="{5CBC72FD-B1D9-472D-9C3C-2A1E105C1237}" type="pres">
      <dgm:prSet presAssocID="{EDF3BAE9-0F4C-48D6-85F4-40996D4FD221}" presName="childComposite" presStyleCnt="0">
        <dgm:presLayoutVars>
          <dgm:chMax val="0"/>
          <dgm:chPref val="0"/>
        </dgm:presLayoutVars>
      </dgm:prSet>
      <dgm:spPr/>
    </dgm:pt>
    <dgm:pt modelId="{E14FCB4F-9698-4921-ADF7-576C86969124}" type="pres">
      <dgm:prSet presAssocID="{EDF3BAE9-0F4C-48D6-85F4-40996D4FD221}" presName="ChildAccent" presStyleLbl="solidFgAcc1" presStyleIdx="0" presStyleCnt="2"/>
      <dgm:spPr/>
    </dgm:pt>
    <dgm:pt modelId="{B18CD418-8C8B-4574-B35D-E7FEF90E88E2}" type="pres">
      <dgm:prSet presAssocID="{EDF3BAE9-0F4C-48D6-85F4-40996D4FD221}" presName="Child" presStyleLbl="revTx" presStyleIdx="1" presStyleCnt="3">
        <dgm:presLayoutVars>
          <dgm:chMax val="0"/>
          <dgm:chPref val="0"/>
          <dgm:bulletEnabled val="1"/>
        </dgm:presLayoutVars>
      </dgm:prSet>
      <dgm:spPr/>
      <dgm:t>
        <a:bodyPr/>
        <a:lstStyle/>
        <a:p>
          <a:endParaRPr lang="tr-TR"/>
        </a:p>
      </dgm:t>
    </dgm:pt>
    <dgm:pt modelId="{31C62508-379D-4E17-BDA4-A1ECE0D23E8A}" type="pres">
      <dgm:prSet presAssocID="{226852A0-ACCF-48BA-8736-50078FEDA9AC}" presName="childComposite" presStyleCnt="0">
        <dgm:presLayoutVars>
          <dgm:chMax val="0"/>
          <dgm:chPref val="0"/>
        </dgm:presLayoutVars>
      </dgm:prSet>
      <dgm:spPr/>
    </dgm:pt>
    <dgm:pt modelId="{D2BB3C21-7720-4F4E-95D7-8B7A7963EECE}" type="pres">
      <dgm:prSet presAssocID="{226852A0-ACCF-48BA-8736-50078FEDA9AC}" presName="ChildAccent" presStyleLbl="solidFgAcc1" presStyleIdx="1" presStyleCnt="2"/>
      <dgm:spPr/>
    </dgm:pt>
    <dgm:pt modelId="{998E8545-B1C3-4860-B348-E4C810F9D19F}" type="pres">
      <dgm:prSet presAssocID="{226852A0-ACCF-48BA-8736-50078FEDA9AC}" presName="Child" presStyleLbl="revTx" presStyleIdx="2" presStyleCnt="3">
        <dgm:presLayoutVars>
          <dgm:chMax val="0"/>
          <dgm:chPref val="0"/>
          <dgm:bulletEnabled val="1"/>
        </dgm:presLayoutVars>
      </dgm:prSet>
      <dgm:spPr/>
      <dgm:t>
        <a:bodyPr/>
        <a:lstStyle/>
        <a:p>
          <a:endParaRPr lang="tr-TR"/>
        </a:p>
      </dgm:t>
    </dgm:pt>
  </dgm:ptLst>
  <dgm:cxnLst>
    <dgm:cxn modelId="{FA6E2BE3-B169-4A96-892D-75F396495A6E}" srcId="{3C5FAA5F-E632-4701-AE93-25A2F5A952DC}" destId="{226852A0-ACCF-48BA-8736-50078FEDA9AC}" srcOrd="1" destOrd="0" parTransId="{3F7D0BCB-191A-4248-BC65-0F3A5D9B5FA5}" sibTransId="{15A0C9EF-59F6-4522-8733-5205E14ADC1F}"/>
    <dgm:cxn modelId="{F042238C-CC1F-48C8-B626-B149DCE93C50}" type="presOf" srcId="{226852A0-ACCF-48BA-8736-50078FEDA9AC}" destId="{998E8545-B1C3-4860-B348-E4C810F9D19F}" srcOrd="0" destOrd="0" presId="urn:microsoft.com/office/officeart/2008/layout/SquareAccentList"/>
    <dgm:cxn modelId="{1305DCBF-CC5A-4D54-9C1E-60459D3F67FD}" type="presOf" srcId="{3C5FAA5F-E632-4701-AE93-25A2F5A952DC}" destId="{889D558B-900D-425F-8EEC-560E23D3B22B}" srcOrd="0" destOrd="0" presId="urn:microsoft.com/office/officeart/2008/layout/SquareAccentList"/>
    <dgm:cxn modelId="{31537A8B-E215-40FB-B13E-DA66E6648991}" type="presOf" srcId="{EDF3BAE9-0F4C-48D6-85F4-40996D4FD221}" destId="{B18CD418-8C8B-4574-B35D-E7FEF90E88E2}" srcOrd="0" destOrd="0" presId="urn:microsoft.com/office/officeart/2008/layout/SquareAccentList"/>
    <dgm:cxn modelId="{B7383B25-DBB3-436C-A1DE-2D505CF25C70}" srcId="{3C5FAA5F-E632-4701-AE93-25A2F5A952DC}" destId="{EDF3BAE9-0F4C-48D6-85F4-40996D4FD221}" srcOrd="0" destOrd="0" parTransId="{3C1E8B0A-66E2-4242-B840-4D23399342C3}" sibTransId="{4E418825-BD8E-442B-8D9C-6939D62B4834}"/>
    <dgm:cxn modelId="{D940F811-4443-4907-A1D2-D71B4039C8F7}" type="presOf" srcId="{CC86671F-A560-4FC2-A0EF-2FF46A8C50E0}" destId="{45D29F69-954A-49A9-91B2-76CFCD679B74}" srcOrd="0" destOrd="0" presId="urn:microsoft.com/office/officeart/2008/layout/SquareAccentList"/>
    <dgm:cxn modelId="{953A21ED-4FD5-4F7E-923D-C3CA5541CB34}" srcId="{CC86671F-A560-4FC2-A0EF-2FF46A8C50E0}" destId="{3C5FAA5F-E632-4701-AE93-25A2F5A952DC}" srcOrd="0" destOrd="0" parTransId="{E9430B30-00EC-4A6C-9D41-0AD9511CF129}" sibTransId="{567C385B-79BD-421D-8471-B70971ED2667}"/>
    <dgm:cxn modelId="{4EF2AA3B-42AB-4DC9-A188-46617854BB8A}" type="presParOf" srcId="{45D29F69-954A-49A9-91B2-76CFCD679B74}" destId="{C634A4C5-3A67-49EC-89D5-94903AF80FE5}" srcOrd="0" destOrd="0" presId="urn:microsoft.com/office/officeart/2008/layout/SquareAccentList"/>
    <dgm:cxn modelId="{D62D2C76-5AEC-4E46-AC75-A4266AAF395E}" type="presParOf" srcId="{C634A4C5-3A67-49EC-89D5-94903AF80FE5}" destId="{A69392D1-EBF4-4615-9533-12A8EC661294}" srcOrd="0" destOrd="0" presId="urn:microsoft.com/office/officeart/2008/layout/SquareAccentList"/>
    <dgm:cxn modelId="{3B74B1EF-D5EC-4930-9837-7B6D4D555495}" type="presParOf" srcId="{A69392D1-EBF4-4615-9533-12A8EC661294}" destId="{92D1A618-0F0E-475C-98CC-0565C2C4A602}" srcOrd="0" destOrd="0" presId="urn:microsoft.com/office/officeart/2008/layout/SquareAccentList"/>
    <dgm:cxn modelId="{6B65C806-0A60-413B-94A4-D38D1AFDB43C}" type="presParOf" srcId="{A69392D1-EBF4-4615-9533-12A8EC661294}" destId="{9241C065-1336-4820-A0C6-39A6046C5F53}" srcOrd="1" destOrd="0" presId="urn:microsoft.com/office/officeart/2008/layout/SquareAccentList"/>
    <dgm:cxn modelId="{9A8B4CC0-6918-4D23-9BD3-786CF767294F}" type="presParOf" srcId="{A69392D1-EBF4-4615-9533-12A8EC661294}" destId="{889D558B-900D-425F-8EEC-560E23D3B22B}" srcOrd="2" destOrd="0" presId="urn:microsoft.com/office/officeart/2008/layout/SquareAccentList"/>
    <dgm:cxn modelId="{78789CDB-B257-4FF2-B8A6-5B0E34E7A430}" type="presParOf" srcId="{C634A4C5-3A67-49EC-89D5-94903AF80FE5}" destId="{6D606EE0-B511-4B36-9698-4386F797F147}" srcOrd="1" destOrd="0" presId="urn:microsoft.com/office/officeart/2008/layout/SquareAccentList"/>
    <dgm:cxn modelId="{617BC2BE-FDE8-4978-9736-AA213C4D8B26}" type="presParOf" srcId="{6D606EE0-B511-4B36-9698-4386F797F147}" destId="{5CBC72FD-B1D9-472D-9C3C-2A1E105C1237}" srcOrd="0" destOrd="0" presId="urn:microsoft.com/office/officeart/2008/layout/SquareAccentList"/>
    <dgm:cxn modelId="{2BA2B61C-963B-41C0-9779-66D59BACCC1B}" type="presParOf" srcId="{5CBC72FD-B1D9-472D-9C3C-2A1E105C1237}" destId="{E14FCB4F-9698-4921-ADF7-576C86969124}" srcOrd="0" destOrd="0" presId="urn:microsoft.com/office/officeart/2008/layout/SquareAccentList"/>
    <dgm:cxn modelId="{B9FDA13E-5990-4CEF-A34D-9155D8CA3599}" type="presParOf" srcId="{5CBC72FD-B1D9-472D-9C3C-2A1E105C1237}" destId="{B18CD418-8C8B-4574-B35D-E7FEF90E88E2}" srcOrd="1" destOrd="0" presId="urn:microsoft.com/office/officeart/2008/layout/SquareAccentList"/>
    <dgm:cxn modelId="{5FDF856F-BF3B-402B-AF41-A71182EBB2BB}" type="presParOf" srcId="{6D606EE0-B511-4B36-9698-4386F797F147}" destId="{31C62508-379D-4E17-BDA4-A1ECE0D23E8A}" srcOrd="1" destOrd="0" presId="urn:microsoft.com/office/officeart/2008/layout/SquareAccentList"/>
    <dgm:cxn modelId="{904BCEAF-83E9-42F1-A083-735AF89DD413}" type="presParOf" srcId="{31C62508-379D-4E17-BDA4-A1ECE0D23E8A}" destId="{D2BB3C21-7720-4F4E-95D7-8B7A7963EECE}" srcOrd="0" destOrd="0" presId="urn:microsoft.com/office/officeart/2008/layout/SquareAccentList"/>
    <dgm:cxn modelId="{7ABEECBF-E2E7-4612-9383-33845915781F}" type="presParOf" srcId="{31C62508-379D-4E17-BDA4-A1ECE0D23E8A}" destId="{998E8545-B1C3-4860-B348-E4C810F9D19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6671F-A560-4FC2-A0EF-2FF46A8C50E0}"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3C5FAA5F-E632-4701-AE93-25A2F5A952DC}">
      <dgm:prSet phldrT="[Metin]"/>
      <dgm:spPr/>
      <dgm:t>
        <a:bodyPr/>
        <a:lstStyle/>
        <a:p>
          <a:r>
            <a:rPr lang="tr-TR" dirty="0"/>
            <a:t>Sorumlu Birimler</a:t>
          </a:r>
        </a:p>
      </dgm:t>
    </dgm:pt>
    <dgm:pt modelId="{E9430B30-00EC-4A6C-9D41-0AD9511CF129}" type="parTrans" cxnId="{953A21ED-4FD5-4F7E-923D-C3CA5541CB34}">
      <dgm:prSet/>
      <dgm:spPr/>
      <dgm:t>
        <a:bodyPr/>
        <a:lstStyle/>
        <a:p>
          <a:endParaRPr lang="tr-TR"/>
        </a:p>
      </dgm:t>
    </dgm:pt>
    <dgm:pt modelId="{567C385B-79BD-421D-8471-B70971ED2667}" type="sibTrans" cxnId="{953A21ED-4FD5-4F7E-923D-C3CA5541CB34}">
      <dgm:prSet/>
      <dgm:spPr/>
      <dgm:t>
        <a:bodyPr/>
        <a:lstStyle/>
        <a:p>
          <a:endParaRPr lang="tr-TR"/>
        </a:p>
      </dgm:t>
    </dgm:pt>
    <dgm:pt modelId="{EDF3BAE9-0F4C-48D6-85F4-40996D4FD221}">
      <dgm:prSet phldrT="[Metin]"/>
      <dgm:spPr/>
      <dgm:t>
        <a:bodyPr/>
        <a:lstStyle/>
        <a:p>
          <a:r>
            <a:rPr lang="tr-TR" dirty="0"/>
            <a:t>Merkez Birimler</a:t>
          </a:r>
        </a:p>
      </dgm:t>
    </dgm:pt>
    <dgm:pt modelId="{3C1E8B0A-66E2-4242-B840-4D23399342C3}" type="parTrans" cxnId="{B7383B25-DBB3-436C-A1DE-2D505CF25C70}">
      <dgm:prSet/>
      <dgm:spPr/>
      <dgm:t>
        <a:bodyPr/>
        <a:lstStyle/>
        <a:p>
          <a:endParaRPr lang="tr-TR"/>
        </a:p>
      </dgm:t>
    </dgm:pt>
    <dgm:pt modelId="{4E418825-BD8E-442B-8D9C-6939D62B4834}" type="sibTrans" cxnId="{B7383B25-DBB3-436C-A1DE-2D505CF25C70}">
      <dgm:prSet/>
      <dgm:spPr/>
      <dgm:t>
        <a:bodyPr/>
        <a:lstStyle/>
        <a:p>
          <a:endParaRPr lang="tr-TR"/>
        </a:p>
      </dgm:t>
    </dgm:pt>
    <dgm:pt modelId="{226852A0-ACCF-48BA-8736-50078FEDA9AC}">
      <dgm:prSet phldrT="[Metin]"/>
      <dgm:spPr/>
      <dgm:t>
        <a:bodyPr/>
        <a:lstStyle/>
        <a:p>
          <a:r>
            <a:rPr lang="tr-TR" dirty="0"/>
            <a:t>İl Sağlık Müdürlükleri</a:t>
          </a:r>
        </a:p>
      </dgm:t>
    </dgm:pt>
    <dgm:pt modelId="{3F7D0BCB-191A-4248-BC65-0F3A5D9B5FA5}" type="parTrans" cxnId="{FA6E2BE3-B169-4A96-892D-75F396495A6E}">
      <dgm:prSet/>
      <dgm:spPr/>
      <dgm:t>
        <a:bodyPr/>
        <a:lstStyle/>
        <a:p>
          <a:endParaRPr lang="tr-TR"/>
        </a:p>
      </dgm:t>
    </dgm:pt>
    <dgm:pt modelId="{15A0C9EF-59F6-4522-8733-5205E14ADC1F}" type="sibTrans" cxnId="{FA6E2BE3-B169-4A96-892D-75F396495A6E}">
      <dgm:prSet/>
      <dgm:spPr/>
      <dgm:t>
        <a:bodyPr/>
        <a:lstStyle/>
        <a:p>
          <a:endParaRPr lang="tr-TR"/>
        </a:p>
      </dgm:t>
    </dgm:pt>
    <dgm:pt modelId="{45D29F69-954A-49A9-91B2-76CFCD679B74}" type="pres">
      <dgm:prSet presAssocID="{CC86671F-A560-4FC2-A0EF-2FF46A8C50E0}" presName="layout" presStyleCnt="0">
        <dgm:presLayoutVars>
          <dgm:chMax/>
          <dgm:chPref/>
          <dgm:dir/>
          <dgm:resizeHandles/>
        </dgm:presLayoutVars>
      </dgm:prSet>
      <dgm:spPr/>
      <dgm:t>
        <a:bodyPr/>
        <a:lstStyle/>
        <a:p>
          <a:endParaRPr lang="tr-TR"/>
        </a:p>
      </dgm:t>
    </dgm:pt>
    <dgm:pt modelId="{C634A4C5-3A67-49EC-89D5-94903AF80FE5}" type="pres">
      <dgm:prSet presAssocID="{3C5FAA5F-E632-4701-AE93-25A2F5A952DC}" presName="root" presStyleCnt="0">
        <dgm:presLayoutVars>
          <dgm:chMax/>
          <dgm:chPref/>
        </dgm:presLayoutVars>
      </dgm:prSet>
      <dgm:spPr/>
    </dgm:pt>
    <dgm:pt modelId="{A69392D1-EBF4-4615-9533-12A8EC661294}" type="pres">
      <dgm:prSet presAssocID="{3C5FAA5F-E632-4701-AE93-25A2F5A952DC}" presName="rootComposite" presStyleCnt="0">
        <dgm:presLayoutVars/>
      </dgm:prSet>
      <dgm:spPr/>
    </dgm:pt>
    <dgm:pt modelId="{92D1A618-0F0E-475C-98CC-0565C2C4A602}" type="pres">
      <dgm:prSet presAssocID="{3C5FAA5F-E632-4701-AE93-25A2F5A952DC}" presName="ParentAccent" presStyleLbl="alignNode1" presStyleIdx="0" presStyleCnt="1" custScaleX="114761" custScaleY="93756" custLinFactNeighborX="-7712" custLinFactNeighborY="3642"/>
      <dgm:spPr/>
    </dgm:pt>
    <dgm:pt modelId="{9241C065-1336-4820-A0C6-39A6046C5F53}" type="pres">
      <dgm:prSet presAssocID="{3C5FAA5F-E632-4701-AE93-25A2F5A952DC}" presName="ParentSmallAccent" presStyleLbl="fgAcc1" presStyleIdx="0" presStyleCnt="1" custLinFactX="-79130" custLinFactNeighborX="-100000" custLinFactNeighborY="-22218"/>
      <dgm:spPr/>
    </dgm:pt>
    <dgm:pt modelId="{889D558B-900D-425F-8EEC-560E23D3B22B}" type="pres">
      <dgm:prSet presAssocID="{3C5FAA5F-E632-4701-AE93-25A2F5A952DC}" presName="Parent" presStyleLbl="revTx" presStyleIdx="0" presStyleCnt="3" custScaleX="123889" custLinFactNeighborX="-2076" custLinFactNeighborY="3274">
        <dgm:presLayoutVars>
          <dgm:chMax/>
          <dgm:chPref val="4"/>
          <dgm:bulletEnabled val="1"/>
        </dgm:presLayoutVars>
      </dgm:prSet>
      <dgm:spPr/>
      <dgm:t>
        <a:bodyPr/>
        <a:lstStyle/>
        <a:p>
          <a:endParaRPr lang="tr-TR"/>
        </a:p>
      </dgm:t>
    </dgm:pt>
    <dgm:pt modelId="{6D606EE0-B511-4B36-9698-4386F797F147}" type="pres">
      <dgm:prSet presAssocID="{3C5FAA5F-E632-4701-AE93-25A2F5A952DC}" presName="childShape" presStyleCnt="0">
        <dgm:presLayoutVars>
          <dgm:chMax val="0"/>
          <dgm:chPref val="0"/>
        </dgm:presLayoutVars>
      </dgm:prSet>
      <dgm:spPr/>
    </dgm:pt>
    <dgm:pt modelId="{5CBC72FD-B1D9-472D-9C3C-2A1E105C1237}" type="pres">
      <dgm:prSet presAssocID="{EDF3BAE9-0F4C-48D6-85F4-40996D4FD221}" presName="childComposite" presStyleCnt="0">
        <dgm:presLayoutVars>
          <dgm:chMax val="0"/>
          <dgm:chPref val="0"/>
        </dgm:presLayoutVars>
      </dgm:prSet>
      <dgm:spPr/>
    </dgm:pt>
    <dgm:pt modelId="{E14FCB4F-9698-4921-ADF7-576C86969124}" type="pres">
      <dgm:prSet presAssocID="{EDF3BAE9-0F4C-48D6-85F4-40996D4FD221}" presName="ChildAccent" presStyleLbl="solidFgAcc1" presStyleIdx="0" presStyleCnt="2"/>
      <dgm:spPr/>
    </dgm:pt>
    <dgm:pt modelId="{B18CD418-8C8B-4574-B35D-E7FEF90E88E2}" type="pres">
      <dgm:prSet presAssocID="{EDF3BAE9-0F4C-48D6-85F4-40996D4FD221}" presName="Child" presStyleLbl="revTx" presStyleIdx="1" presStyleCnt="3">
        <dgm:presLayoutVars>
          <dgm:chMax val="0"/>
          <dgm:chPref val="0"/>
          <dgm:bulletEnabled val="1"/>
        </dgm:presLayoutVars>
      </dgm:prSet>
      <dgm:spPr/>
      <dgm:t>
        <a:bodyPr/>
        <a:lstStyle/>
        <a:p>
          <a:endParaRPr lang="tr-TR"/>
        </a:p>
      </dgm:t>
    </dgm:pt>
    <dgm:pt modelId="{31C62508-379D-4E17-BDA4-A1ECE0D23E8A}" type="pres">
      <dgm:prSet presAssocID="{226852A0-ACCF-48BA-8736-50078FEDA9AC}" presName="childComposite" presStyleCnt="0">
        <dgm:presLayoutVars>
          <dgm:chMax val="0"/>
          <dgm:chPref val="0"/>
        </dgm:presLayoutVars>
      </dgm:prSet>
      <dgm:spPr/>
    </dgm:pt>
    <dgm:pt modelId="{D2BB3C21-7720-4F4E-95D7-8B7A7963EECE}" type="pres">
      <dgm:prSet presAssocID="{226852A0-ACCF-48BA-8736-50078FEDA9AC}" presName="ChildAccent" presStyleLbl="solidFgAcc1" presStyleIdx="1" presStyleCnt="2"/>
      <dgm:spPr/>
    </dgm:pt>
    <dgm:pt modelId="{998E8545-B1C3-4860-B348-E4C810F9D19F}" type="pres">
      <dgm:prSet presAssocID="{226852A0-ACCF-48BA-8736-50078FEDA9AC}" presName="Child" presStyleLbl="revTx" presStyleIdx="2" presStyleCnt="3">
        <dgm:presLayoutVars>
          <dgm:chMax val="0"/>
          <dgm:chPref val="0"/>
          <dgm:bulletEnabled val="1"/>
        </dgm:presLayoutVars>
      </dgm:prSet>
      <dgm:spPr/>
      <dgm:t>
        <a:bodyPr/>
        <a:lstStyle/>
        <a:p>
          <a:endParaRPr lang="tr-TR"/>
        </a:p>
      </dgm:t>
    </dgm:pt>
  </dgm:ptLst>
  <dgm:cxnLst>
    <dgm:cxn modelId="{FA6E2BE3-B169-4A96-892D-75F396495A6E}" srcId="{3C5FAA5F-E632-4701-AE93-25A2F5A952DC}" destId="{226852A0-ACCF-48BA-8736-50078FEDA9AC}" srcOrd="1" destOrd="0" parTransId="{3F7D0BCB-191A-4248-BC65-0F3A5D9B5FA5}" sibTransId="{15A0C9EF-59F6-4522-8733-5205E14ADC1F}"/>
    <dgm:cxn modelId="{F042238C-CC1F-48C8-B626-B149DCE93C50}" type="presOf" srcId="{226852A0-ACCF-48BA-8736-50078FEDA9AC}" destId="{998E8545-B1C3-4860-B348-E4C810F9D19F}" srcOrd="0" destOrd="0" presId="urn:microsoft.com/office/officeart/2008/layout/SquareAccentList"/>
    <dgm:cxn modelId="{1305DCBF-CC5A-4D54-9C1E-60459D3F67FD}" type="presOf" srcId="{3C5FAA5F-E632-4701-AE93-25A2F5A952DC}" destId="{889D558B-900D-425F-8EEC-560E23D3B22B}" srcOrd="0" destOrd="0" presId="urn:microsoft.com/office/officeart/2008/layout/SquareAccentList"/>
    <dgm:cxn modelId="{31537A8B-E215-40FB-B13E-DA66E6648991}" type="presOf" srcId="{EDF3BAE9-0F4C-48D6-85F4-40996D4FD221}" destId="{B18CD418-8C8B-4574-B35D-E7FEF90E88E2}" srcOrd="0" destOrd="0" presId="urn:microsoft.com/office/officeart/2008/layout/SquareAccentList"/>
    <dgm:cxn modelId="{B7383B25-DBB3-436C-A1DE-2D505CF25C70}" srcId="{3C5FAA5F-E632-4701-AE93-25A2F5A952DC}" destId="{EDF3BAE9-0F4C-48D6-85F4-40996D4FD221}" srcOrd="0" destOrd="0" parTransId="{3C1E8B0A-66E2-4242-B840-4D23399342C3}" sibTransId="{4E418825-BD8E-442B-8D9C-6939D62B4834}"/>
    <dgm:cxn modelId="{D940F811-4443-4907-A1D2-D71B4039C8F7}" type="presOf" srcId="{CC86671F-A560-4FC2-A0EF-2FF46A8C50E0}" destId="{45D29F69-954A-49A9-91B2-76CFCD679B74}" srcOrd="0" destOrd="0" presId="urn:microsoft.com/office/officeart/2008/layout/SquareAccentList"/>
    <dgm:cxn modelId="{953A21ED-4FD5-4F7E-923D-C3CA5541CB34}" srcId="{CC86671F-A560-4FC2-A0EF-2FF46A8C50E0}" destId="{3C5FAA5F-E632-4701-AE93-25A2F5A952DC}" srcOrd="0" destOrd="0" parTransId="{E9430B30-00EC-4A6C-9D41-0AD9511CF129}" sibTransId="{567C385B-79BD-421D-8471-B70971ED2667}"/>
    <dgm:cxn modelId="{4EF2AA3B-42AB-4DC9-A188-46617854BB8A}" type="presParOf" srcId="{45D29F69-954A-49A9-91B2-76CFCD679B74}" destId="{C634A4C5-3A67-49EC-89D5-94903AF80FE5}" srcOrd="0" destOrd="0" presId="urn:microsoft.com/office/officeart/2008/layout/SquareAccentList"/>
    <dgm:cxn modelId="{D62D2C76-5AEC-4E46-AC75-A4266AAF395E}" type="presParOf" srcId="{C634A4C5-3A67-49EC-89D5-94903AF80FE5}" destId="{A69392D1-EBF4-4615-9533-12A8EC661294}" srcOrd="0" destOrd="0" presId="urn:microsoft.com/office/officeart/2008/layout/SquareAccentList"/>
    <dgm:cxn modelId="{3B74B1EF-D5EC-4930-9837-7B6D4D555495}" type="presParOf" srcId="{A69392D1-EBF4-4615-9533-12A8EC661294}" destId="{92D1A618-0F0E-475C-98CC-0565C2C4A602}" srcOrd="0" destOrd="0" presId="urn:microsoft.com/office/officeart/2008/layout/SquareAccentList"/>
    <dgm:cxn modelId="{6B65C806-0A60-413B-94A4-D38D1AFDB43C}" type="presParOf" srcId="{A69392D1-EBF4-4615-9533-12A8EC661294}" destId="{9241C065-1336-4820-A0C6-39A6046C5F53}" srcOrd="1" destOrd="0" presId="urn:microsoft.com/office/officeart/2008/layout/SquareAccentList"/>
    <dgm:cxn modelId="{9A8B4CC0-6918-4D23-9BD3-786CF767294F}" type="presParOf" srcId="{A69392D1-EBF4-4615-9533-12A8EC661294}" destId="{889D558B-900D-425F-8EEC-560E23D3B22B}" srcOrd="2" destOrd="0" presId="urn:microsoft.com/office/officeart/2008/layout/SquareAccentList"/>
    <dgm:cxn modelId="{78789CDB-B257-4FF2-B8A6-5B0E34E7A430}" type="presParOf" srcId="{C634A4C5-3A67-49EC-89D5-94903AF80FE5}" destId="{6D606EE0-B511-4B36-9698-4386F797F147}" srcOrd="1" destOrd="0" presId="urn:microsoft.com/office/officeart/2008/layout/SquareAccentList"/>
    <dgm:cxn modelId="{617BC2BE-FDE8-4978-9736-AA213C4D8B26}" type="presParOf" srcId="{6D606EE0-B511-4B36-9698-4386F797F147}" destId="{5CBC72FD-B1D9-472D-9C3C-2A1E105C1237}" srcOrd="0" destOrd="0" presId="urn:microsoft.com/office/officeart/2008/layout/SquareAccentList"/>
    <dgm:cxn modelId="{2BA2B61C-963B-41C0-9779-66D59BACCC1B}" type="presParOf" srcId="{5CBC72FD-B1D9-472D-9C3C-2A1E105C1237}" destId="{E14FCB4F-9698-4921-ADF7-576C86969124}" srcOrd="0" destOrd="0" presId="urn:microsoft.com/office/officeart/2008/layout/SquareAccentList"/>
    <dgm:cxn modelId="{B9FDA13E-5990-4CEF-A34D-9155D8CA3599}" type="presParOf" srcId="{5CBC72FD-B1D9-472D-9C3C-2A1E105C1237}" destId="{B18CD418-8C8B-4574-B35D-E7FEF90E88E2}" srcOrd="1" destOrd="0" presId="urn:microsoft.com/office/officeart/2008/layout/SquareAccentList"/>
    <dgm:cxn modelId="{5FDF856F-BF3B-402B-AF41-A71182EBB2BB}" type="presParOf" srcId="{6D606EE0-B511-4B36-9698-4386F797F147}" destId="{31C62508-379D-4E17-BDA4-A1ECE0D23E8A}" srcOrd="1" destOrd="0" presId="urn:microsoft.com/office/officeart/2008/layout/SquareAccentList"/>
    <dgm:cxn modelId="{904BCEAF-83E9-42F1-A083-735AF89DD413}" type="presParOf" srcId="{31C62508-379D-4E17-BDA4-A1ECE0D23E8A}" destId="{D2BB3C21-7720-4F4E-95D7-8B7A7963EECE}" srcOrd="0" destOrd="0" presId="urn:microsoft.com/office/officeart/2008/layout/SquareAccentList"/>
    <dgm:cxn modelId="{7ABEECBF-E2E7-4612-9383-33845915781F}" type="presParOf" srcId="{31C62508-379D-4E17-BDA4-A1ECE0D23E8A}" destId="{998E8545-B1C3-4860-B348-E4C810F9D19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86671F-A560-4FC2-A0EF-2FF46A8C50E0}"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3C5FAA5F-E632-4701-AE93-25A2F5A952DC}">
      <dgm:prSet phldrT="[Metin]"/>
      <dgm:spPr/>
      <dgm:t>
        <a:bodyPr/>
        <a:lstStyle/>
        <a:p>
          <a:r>
            <a:rPr lang="tr-TR" dirty="0"/>
            <a:t>Sorumlu Birimler</a:t>
          </a:r>
        </a:p>
      </dgm:t>
    </dgm:pt>
    <dgm:pt modelId="{E9430B30-00EC-4A6C-9D41-0AD9511CF129}" type="parTrans" cxnId="{953A21ED-4FD5-4F7E-923D-C3CA5541CB34}">
      <dgm:prSet/>
      <dgm:spPr/>
      <dgm:t>
        <a:bodyPr/>
        <a:lstStyle/>
        <a:p>
          <a:endParaRPr lang="tr-TR"/>
        </a:p>
      </dgm:t>
    </dgm:pt>
    <dgm:pt modelId="{567C385B-79BD-421D-8471-B70971ED2667}" type="sibTrans" cxnId="{953A21ED-4FD5-4F7E-923D-C3CA5541CB34}">
      <dgm:prSet/>
      <dgm:spPr/>
      <dgm:t>
        <a:bodyPr/>
        <a:lstStyle/>
        <a:p>
          <a:endParaRPr lang="tr-TR"/>
        </a:p>
      </dgm:t>
    </dgm:pt>
    <dgm:pt modelId="{EDF3BAE9-0F4C-48D6-85F4-40996D4FD221}">
      <dgm:prSet phldrT="[Metin]"/>
      <dgm:spPr/>
      <dgm:t>
        <a:bodyPr/>
        <a:lstStyle/>
        <a:p>
          <a:r>
            <a:rPr lang="tr-TR" dirty="0"/>
            <a:t>Merkez Birimler</a:t>
          </a:r>
        </a:p>
      </dgm:t>
    </dgm:pt>
    <dgm:pt modelId="{3C1E8B0A-66E2-4242-B840-4D23399342C3}" type="parTrans" cxnId="{B7383B25-DBB3-436C-A1DE-2D505CF25C70}">
      <dgm:prSet/>
      <dgm:spPr/>
      <dgm:t>
        <a:bodyPr/>
        <a:lstStyle/>
        <a:p>
          <a:endParaRPr lang="tr-TR"/>
        </a:p>
      </dgm:t>
    </dgm:pt>
    <dgm:pt modelId="{4E418825-BD8E-442B-8D9C-6939D62B4834}" type="sibTrans" cxnId="{B7383B25-DBB3-436C-A1DE-2D505CF25C70}">
      <dgm:prSet/>
      <dgm:spPr/>
      <dgm:t>
        <a:bodyPr/>
        <a:lstStyle/>
        <a:p>
          <a:endParaRPr lang="tr-TR"/>
        </a:p>
      </dgm:t>
    </dgm:pt>
    <dgm:pt modelId="{226852A0-ACCF-48BA-8736-50078FEDA9AC}">
      <dgm:prSet phldrT="[Metin]"/>
      <dgm:spPr/>
      <dgm:t>
        <a:bodyPr/>
        <a:lstStyle/>
        <a:p>
          <a:r>
            <a:rPr lang="tr-TR" dirty="0"/>
            <a:t>İl Sağlık Müdürlükleri</a:t>
          </a:r>
        </a:p>
      </dgm:t>
    </dgm:pt>
    <dgm:pt modelId="{3F7D0BCB-191A-4248-BC65-0F3A5D9B5FA5}" type="parTrans" cxnId="{FA6E2BE3-B169-4A96-892D-75F396495A6E}">
      <dgm:prSet/>
      <dgm:spPr/>
      <dgm:t>
        <a:bodyPr/>
        <a:lstStyle/>
        <a:p>
          <a:endParaRPr lang="tr-TR"/>
        </a:p>
      </dgm:t>
    </dgm:pt>
    <dgm:pt modelId="{15A0C9EF-59F6-4522-8733-5205E14ADC1F}" type="sibTrans" cxnId="{FA6E2BE3-B169-4A96-892D-75F396495A6E}">
      <dgm:prSet/>
      <dgm:spPr/>
      <dgm:t>
        <a:bodyPr/>
        <a:lstStyle/>
        <a:p>
          <a:endParaRPr lang="tr-TR"/>
        </a:p>
      </dgm:t>
    </dgm:pt>
    <dgm:pt modelId="{45D29F69-954A-49A9-91B2-76CFCD679B74}" type="pres">
      <dgm:prSet presAssocID="{CC86671F-A560-4FC2-A0EF-2FF46A8C50E0}" presName="layout" presStyleCnt="0">
        <dgm:presLayoutVars>
          <dgm:chMax/>
          <dgm:chPref/>
          <dgm:dir/>
          <dgm:resizeHandles/>
        </dgm:presLayoutVars>
      </dgm:prSet>
      <dgm:spPr/>
      <dgm:t>
        <a:bodyPr/>
        <a:lstStyle/>
        <a:p>
          <a:endParaRPr lang="tr-TR"/>
        </a:p>
      </dgm:t>
    </dgm:pt>
    <dgm:pt modelId="{C634A4C5-3A67-49EC-89D5-94903AF80FE5}" type="pres">
      <dgm:prSet presAssocID="{3C5FAA5F-E632-4701-AE93-25A2F5A952DC}" presName="root" presStyleCnt="0">
        <dgm:presLayoutVars>
          <dgm:chMax/>
          <dgm:chPref/>
        </dgm:presLayoutVars>
      </dgm:prSet>
      <dgm:spPr/>
    </dgm:pt>
    <dgm:pt modelId="{A69392D1-EBF4-4615-9533-12A8EC661294}" type="pres">
      <dgm:prSet presAssocID="{3C5FAA5F-E632-4701-AE93-25A2F5A952DC}" presName="rootComposite" presStyleCnt="0">
        <dgm:presLayoutVars/>
      </dgm:prSet>
      <dgm:spPr/>
    </dgm:pt>
    <dgm:pt modelId="{92D1A618-0F0E-475C-98CC-0565C2C4A602}" type="pres">
      <dgm:prSet presAssocID="{3C5FAA5F-E632-4701-AE93-25A2F5A952DC}" presName="ParentAccent" presStyleLbl="alignNode1" presStyleIdx="0" presStyleCnt="1" custScaleX="114761" custScaleY="93756" custLinFactNeighborX="-7712" custLinFactNeighborY="3642"/>
      <dgm:spPr/>
    </dgm:pt>
    <dgm:pt modelId="{9241C065-1336-4820-A0C6-39A6046C5F53}" type="pres">
      <dgm:prSet presAssocID="{3C5FAA5F-E632-4701-AE93-25A2F5A952DC}" presName="ParentSmallAccent" presStyleLbl="fgAcc1" presStyleIdx="0" presStyleCnt="1" custLinFactX="-79130" custLinFactNeighborX="-100000" custLinFactNeighborY="-22218"/>
      <dgm:spPr/>
    </dgm:pt>
    <dgm:pt modelId="{889D558B-900D-425F-8EEC-560E23D3B22B}" type="pres">
      <dgm:prSet presAssocID="{3C5FAA5F-E632-4701-AE93-25A2F5A952DC}" presName="Parent" presStyleLbl="revTx" presStyleIdx="0" presStyleCnt="3" custScaleX="123889" custLinFactNeighborX="-2076" custLinFactNeighborY="3274">
        <dgm:presLayoutVars>
          <dgm:chMax/>
          <dgm:chPref val="4"/>
          <dgm:bulletEnabled val="1"/>
        </dgm:presLayoutVars>
      </dgm:prSet>
      <dgm:spPr/>
      <dgm:t>
        <a:bodyPr/>
        <a:lstStyle/>
        <a:p>
          <a:endParaRPr lang="tr-TR"/>
        </a:p>
      </dgm:t>
    </dgm:pt>
    <dgm:pt modelId="{6D606EE0-B511-4B36-9698-4386F797F147}" type="pres">
      <dgm:prSet presAssocID="{3C5FAA5F-E632-4701-AE93-25A2F5A952DC}" presName="childShape" presStyleCnt="0">
        <dgm:presLayoutVars>
          <dgm:chMax val="0"/>
          <dgm:chPref val="0"/>
        </dgm:presLayoutVars>
      </dgm:prSet>
      <dgm:spPr/>
    </dgm:pt>
    <dgm:pt modelId="{5CBC72FD-B1D9-472D-9C3C-2A1E105C1237}" type="pres">
      <dgm:prSet presAssocID="{EDF3BAE9-0F4C-48D6-85F4-40996D4FD221}" presName="childComposite" presStyleCnt="0">
        <dgm:presLayoutVars>
          <dgm:chMax val="0"/>
          <dgm:chPref val="0"/>
        </dgm:presLayoutVars>
      </dgm:prSet>
      <dgm:spPr/>
    </dgm:pt>
    <dgm:pt modelId="{E14FCB4F-9698-4921-ADF7-576C86969124}" type="pres">
      <dgm:prSet presAssocID="{EDF3BAE9-0F4C-48D6-85F4-40996D4FD221}" presName="ChildAccent" presStyleLbl="solidFgAcc1" presStyleIdx="0" presStyleCnt="2"/>
      <dgm:spPr/>
    </dgm:pt>
    <dgm:pt modelId="{B18CD418-8C8B-4574-B35D-E7FEF90E88E2}" type="pres">
      <dgm:prSet presAssocID="{EDF3BAE9-0F4C-48D6-85F4-40996D4FD221}" presName="Child" presStyleLbl="revTx" presStyleIdx="1" presStyleCnt="3">
        <dgm:presLayoutVars>
          <dgm:chMax val="0"/>
          <dgm:chPref val="0"/>
          <dgm:bulletEnabled val="1"/>
        </dgm:presLayoutVars>
      </dgm:prSet>
      <dgm:spPr/>
      <dgm:t>
        <a:bodyPr/>
        <a:lstStyle/>
        <a:p>
          <a:endParaRPr lang="tr-TR"/>
        </a:p>
      </dgm:t>
    </dgm:pt>
    <dgm:pt modelId="{31C62508-379D-4E17-BDA4-A1ECE0D23E8A}" type="pres">
      <dgm:prSet presAssocID="{226852A0-ACCF-48BA-8736-50078FEDA9AC}" presName="childComposite" presStyleCnt="0">
        <dgm:presLayoutVars>
          <dgm:chMax val="0"/>
          <dgm:chPref val="0"/>
        </dgm:presLayoutVars>
      </dgm:prSet>
      <dgm:spPr/>
    </dgm:pt>
    <dgm:pt modelId="{D2BB3C21-7720-4F4E-95D7-8B7A7963EECE}" type="pres">
      <dgm:prSet presAssocID="{226852A0-ACCF-48BA-8736-50078FEDA9AC}" presName="ChildAccent" presStyleLbl="solidFgAcc1" presStyleIdx="1" presStyleCnt="2"/>
      <dgm:spPr/>
    </dgm:pt>
    <dgm:pt modelId="{998E8545-B1C3-4860-B348-E4C810F9D19F}" type="pres">
      <dgm:prSet presAssocID="{226852A0-ACCF-48BA-8736-50078FEDA9AC}" presName="Child" presStyleLbl="revTx" presStyleIdx="2" presStyleCnt="3">
        <dgm:presLayoutVars>
          <dgm:chMax val="0"/>
          <dgm:chPref val="0"/>
          <dgm:bulletEnabled val="1"/>
        </dgm:presLayoutVars>
      </dgm:prSet>
      <dgm:spPr/>
      <dgm:t>
        <a:bodyPr/>
        <a:lstStyle/>
        <a:p>
          <a:endParaRPr lang="tr-TR"/>
        </a:p>
      </dgm:t>
    </dgm:pt>
  </dgm:ptLst>
  <dgm:cxnLst>
    <dgm:cxn modelId="{FA6E2BE3-B169-4A96-892D-75F396495A6E}" srcId="{3C5FAA5F-E632-4701-AE93-25A2F5A952DC}" destId="{226852A0-ACCF-48BA-8736-50078FEDA9AC}" srcOrd="1" destOrd="0" parTransId="{3F7D0BCB-191A-4248-BC65-0F3A5D9B5FA5}" sibTransId="{15A0C9EF-59F6-4522-8733-5205E14ADC1F}"/>
    <dgm:cxn modelId="{F042238C-CC1F-48C8-B626-B149DCE93C50}" type="presOf" srcId="{226852A0-ACCF-48BA-8736-50078FEDA9AC}" destId="{998E8545-B1C3-4860-B348-E4C810F9D19F}" srcOrd="0" destOrd="0" presId="urn:microsoft.com/office/officeart/2008/layout/SquareAccentList"/>
    <dgm:cxn modelId="{1305DCBF-CC5A-4D54-9C1E-60459D3F67FD}" type="presOf" srcId="{3C5FAA5F-E632-4701-AE93-25A2F5A952DC}" destId="{889D558B-900D-425F-8EEC-560E23D3B22B}" srcOrd="0" destOrd="0" presId="urn:microsoft.com/office/officeart/2008/layout/SquareAccentList"/>
    <dgm:cxn modelId="{31537A8B-E215-40FB-B13E-DA66E6648991}" type="presOf" srcId="{EDF3BAE9-0F4C-48D6-85F4-40996D4FD221}" destId="{B18CD418-8C8B-4574-B35D-E7FEF90E88E2}" srcOrd="0" destOrd="0" presId="urn:microsoft.com/office/officeart/2008/layout/SquareAccentList"/>
    <dgm:cxn modelId="{B7383B25-DBB3-436C-A1DE-2D505CF25C70}" srcId="{3C5FAA5F-E632-4701-AE93-25A2F5A952DC}" destId="{EDF3BAE9-0F4C-48D6-85F4-40996D4FD221}" srcOrd="0" destOrd="0" parTransId="{3C1E8B0A-66E2-4242-B840-4D23399342C3}" sibTransId="{4E418825-BD8E-442B-8D9C-6939D62B4834}"/>
    <dgm:cxn modelId="{D940F811-4443-4907-A1D2-D71B4039C8F7}" type="presOf" srcId="{CC86671F-A560-4FC2-A0EF-2FF46A8C50E0}" destId="{45D29F69-954A-49A9-91B2-76CFCD679B74}" srcOrd="0" destOrd="0" presId="urn:microsoft.com/office/officeart/2008/layout/SquareAccentList"/>
    <dgm:cxn modelId="{953A21ED-4FD5-4F7E-923D-C3CA5541CB34}" srcId="{CC86671F-A560-4FC2-A0EF-2FF46A8C50E0}" destId="{3C5FAA5F-E632-4701-AE93-25A2F5A952DC}" srcOrd="0" destOrd="0" parTransId="{E9430B30-00EC-4A6C-9D41-0AD9511CF129}" sibTransId="{567C385B-79BD-421D-8471-B70971ED2667}"/>
    <dgm:cxn modelId="{4EF2AA3B-42AB-4DC9-A188-46617854BB8A}" type="presParOf" srcId="{45D29F69-954A-49A9-91B2-76CFCD679B74}" destId="{C634A4C5-3A67-49EC-89D5-94903AF80FE5}" srcOrd="0" destOrd="0" presId="urn:microsoft.com/office/officeart/2008/layout/SquareAccentList"/>
    <dgm:cxn modelId="{D62D2C76-5AEC-4E46-AC75-A4266AAF395E}" type="presParOf" srcId="{C634A4C5-3A67-49EC-89D5-94903AF80FE5}" destId="{A69392D1-EBF4-4615-9533-12A8EC661294}" srcOrd="0" destOrd="0" presId="urn:microsoft.com/office/officeart/2008/layout/SquareAccentList"/>
    <dgm:cxn modelId="{3B74B1EF-D5EC-4930-9837-7B6D4D555495}" type="presParOf" srcId="{A69392D1-EBF4-4615-9533-12A8EC661294}" destId="{92D1A618-0F0E-475C-98CC-0565C2C4A602}" srcOrd="0" destOrd="0" presId="urn:microsoft.com/office/officeart/2008/layout/SquareAccentList"/>
    <dgm:cxn modelId="{6B65C806-0A60-413B-94A4-D38D1AFDB43C}" type="presParOf" srcId="{A69392D1-EBF4-4615-9533-12A8EC661294}" destId="{9241C065-1336-4820-A0C6-39A6046C5F53}" srcOrd="1" destOrd="0" presId="urn:microsoft.com/office/officeart/2008/layout/SquareAccentList"/>
    <dgm:cxn modelId="{9A8B4CC0-6918-4D23-9BD3-786CF767294F}" type="presParOf" srcId="{A69392D1-EBF4-4615-9533-12A8EC661294}" destId="{889D558B-900D-425F-8EEC-560E23D3B22B}" srcOrd="2" destOrd="0" presId="urn:microsoft.com/office/officeart/2008/layout/SquareAccentList"/>
    <dgm:cxn modelId="{78789CDB-B257-4FF2-B8A6-5B0E34E7A430}" type="presParOf" srcId="{C634A4C5-3A67-49EC-89D5-94903AF80FE5}" destId="{6D606EE0-B511-4B36-9698-4386F797F147}" srcOrd="1" destOrd="0" presId="urn:microsoft.com/office/officeart/2008/layout/SquareAccentList"/>
    <dgm:cxn modelId="{617BC2BE-FDE8-4978-9736-AA213C4D8B26}" type="presParOf" srcId="{6D606EE0-B511-4B36-9698-4386F797F147}" destId="{5CBC72FD-B1D9-472D-9C3C-2A1E105C1237}" srcOrd="0" destOrd="0" presId="urn:microsoft.com/office/officeart/2008/layout/SquareAccentList"/>
    <dgm:cxn modelId="{2BA2B61C-963B-41C0-9779-66D59BACCC1B}" type="presParOf" srcId="{5CBC72FD-B1D9-472D-9C3C-2A1E105C1237}" destId="{E14FCB4F-9698-4921-ADF7-576C86969124}" srcOrd="0" destOrd="0" presId="urn:microsoft.com/office/officeart/2008/layout/SquareAccentList"/>
    <dgm:cxn modelId="{B9FDA13E-5990-4CEF-A34D-9155D8CA3599}" type="presParOf" srcId="{5CBC72FD-B1D9-472D-9C3C-2A1E105C1237}" destId="{B18CD418-8C8B-4574-B35D-E7FEF90E88E2}" srcOrd="1" destOrd="0" presId="urn:microsoft.com/office/officeart/2008/layout/SquareAccentList"/>
    <dgm:cxn modelId="{5FDF856F-BF3B-402B-AF41-A71182EBB2BB}" type="presParOf" srcId="{6D606EE0-B511-4B36-9698-4386F797F147}" destId="{31C62508-379D-4E17-BDA4-A1ECE0D23E8A}" srcOrd="1" destOrd="0" presId="urn:microsoft.com/office/officeart/2008/layout/SquareAccentList"/>
    <dgm:cxn modelId="{904BCEAF-83E9-42F1-A083-735AF89DD413}" type="presParOf" srcId="{31C62508-379D-4E17-BDA4-A1ECE0D23E8A}" destId="{D2BB3C21-7720-4F4E-95D7-8B7A7963EECE}" srcOrd="0" destOrd="0" presId="urn:microsoft.com/office/officeart/2008/layout/SquareAccentList"/>
    <dgm:cxn modelId="{7ABEECBF-E2E7-4612-9383-33845915781F}" type="presParOf" srcId="{31C62508-379D-4E17-BDA4-A1ECE0D23E8A}" destId="{998E8545-B1C3-4860-B348-E4C810F9D19F}"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86671F-A560-4FC2-A0EF-2FF46A8C50E0}"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3C5FAA5F-E632-4701-AE93-25A2F5A952DC}">
      <dgm:prSet phldrT="[Metin]"/>
      <dgm:spPr/>
      <dgm:t>
        <a:bodyPr/>
        <a:lstStyle/>
        <a:p>
          <a:r>
            <a:rPr lang="tr-TR" dirty="0"/>
            <a:t>Sorumlu Birimler</a:t>
          </a:r>
        </a:p>
      </dgm:t>
    </dgm:pt>
    <dgm:pt modelId="{E9430B30-00EC-4A6C-9D41-0AD9511CF129}" type="parTrans" cxnId="{953A21ED-4FD5-4F7E-923D-C3CA5541CB34}">
      <dgm:prSet/>
      <dgm:spPr/>
      <dgm:t>
        <a:bodyPr/>
        <a:lstStyle/>
        <a:p>
          <a:endParaRPr lang="tr-TR"/>
        </a:p>
      </dgm:t>
    </dgm:pt>
    <dgm:pt modelId="{567C385B-79BD-421D-8471-B70971ED2667}" type="sibTrans" cxnId="{953A21ED-4FD5-4F7E-923D-C3CA5541CB34}">
      <dgm:prSet/>
      <dgm:spPr/>
      <dgm:t>
        <a:bodyPr/>
        <a:lstStyle/>
        <a:p>
          <a:endParaRPr lang="tr-TR"/>
        </a:p>
      </dgm:t>
    </dgm:pt>
    <dgm:pt modelId="{EDF3BAE9-0F4C-48D6-85F4-40996D4FD221}">
      <dgm:prSet phldrT="[Metin]"/>
      <dgm:spPr/>
      <dgm:t>
        <a:bodyPr/>
        <a:lstStyle/>
        <a:p>
          <a:r>
            <a:rPr lang="tr-TR" dirty="0"/>
            <a:t>Merkez Birimler</a:t>
          </a:r>
        </a:p>
      </dgm:t>
    </dgm:pt>
    <dgm:pt modelId="{3C1E8B0A-66E2-4242-B840-4D23399342C3}" type="parTrans" cxnId="{B7383B25-DBB3-436C-A1DE-2D505CF25C70}">
      <dgm:prSet/>
      <dgm:spPr/>
      <dgm:t>
        <a:bodyPr/>
        <a:lstStyle/>
        <a:p>
          <a:endParaRPr lang="tr-TR"/>
        </a:p>
      </dgm:t>
    </dgm:pt>
    <dgm:pt modelId="{4E418825-BD8E-442B-8D9C-6939D62B4834}" type="sibTrans" cxnId="{B7383B25-DBB3-436C-A1DE-2D505CF25C70}">
      <dgm:prSet/>
      <dgm:spPr/>
      <dgm:t>
        <a:bodyPr/>
        <a:lstStyle/>
        <a:p>
          <a:endParaRPr lang="tr-TR"/>
        </a:p>
      </dgm:t>
    </dgm:pt>
    <dgm:pt modelId="{226852A0-ACCF-48BA-8736-50078FEDA9AC}">
      <dgm:prSet phldrT="[Metin]"/>
      <dgm:spPr/>
      <dgm:t>
        <a:bodyPr/>
        <a:lstStyle/>
        <a:p>
          <a:r>
            <a:rPr lang="tr-TR" dirty="0"/>
            <a:t>İl Sağlık Müdürlükleri</a:t>
          </a:r>
        </a:p>
      </dgm:t>
    </dgm:pt>
    <dgm:pt modelId="{3F7D0BCB-191A-4248-BC65-0F3A5D9B5FA5}" type="parTrans" cxnId="{FA6E2BE3-B169-4A96-892D-75F396495A6E}">
      <dgm:prSet/>
      <dgm:spPr/>
      <dgm:t>
        <a:bodyPr/>
        <a:lstStyle/>
        <a:p>
          <a:endParaRPr lang="tr-TR"/>
        </a:p>
      </dgm:t>
    </dgm:pt>
    <dgm:pt modelId="{15A0C9EF-59F6-4522-8733-5205E14ADC1F}" type="sibTrans" cxnId="{FA6E2BE3-B169-4A96-892D-75F396495A6E}">
      <dgm:prSet/>
      <dgm:spPr/>
      <dgm:t>
        <a:bodyPr/>
        <a:lstStyle/>
        <a:p>
          <a:endParaRPr lang="tr-TR"/>
        </a:p>
      </dgm:t>
    </dgm:pt>
    <dgm:pt modelId="{45D29F69-954A-49A9-91B2-76CFCD679B74}" type="pres">
      <dgm:prSet presAssocID="{CC86671F-A560-4FC2-A0EF-2FF46A8C50E0}" presName="layout" presStyleCnt="0">
        <dgm:presLayoutVars>
          <dgm:chMax/>
          <dgm:chPref/>
          <dgm:dir/>
          <dgm:resizeHandles/>
        </dgm:presLayoutVars>
      </dgm:prSet>
      <dgm:spPr/>
      <dgm:t>
        <a:bodyPr/>
        <a:lstStyle/>
        <a:p>
          <a:endParaRPr lang="tr-TR"/>
        </a:p>
      </dgm:t>
    </dgm:pt>
    <dgm:pt modelId="{C634A4C5-3A67-49EC-89D5-94903AF80FE5}" type="pres">
      <dgm:prSet presAssocID="{3C5FAA5F-E632-4701-AE93-25A2F5A952DC}" presName="root" presStyleCnt="0">
        <dgm:presLayoutVars>
          <dgm:chMax/>
          <dgm:chPref/>
        </dgm:presLayoutVars>
      </dgm:prSet>
      <dgm:spPr/>
    </dgm:pt>
    <dgm:pt modelId="{A69392D1-EBF4-4615-9533-12A8EC661294}" type="pres">
      <dgm:prSet presAssocID="{3C5FAA5F-E632-4701-AE93-25A2F5A952DC}" presName="rootComposite" presStyleCnt="0">
        <dgm:presLayoutVars/>
      </dgm:prSet>
      <dgm:spPr/>
    </dgm:pt>
    <dgm:pt modelId="{92D1A618-0F0E-475C-98CC-0565C2C4A602}" type="pres">
      <dgm:prSet presAssocID="{3C5FAA5F-E632-4701-AE93-25A2F5A952DC}" presName="ParentAccent" presStyleLbl="alignNode1" presStyleIdx="0" presStyleCnt="1" custScaleX="114761" custScaleY="93756" custLinFactNeighborX="-7712" custLinFactNeighborY="3642"/>
      <dgm:spPr/>
    </dgm:pt>
    <dgm:pt modelId="{9241C065-1336-4820-A0C6-39A6046C5F53}" type="pres">
      <dgm:prSet presAssocID="{3C5FAA5F-E632-4701-AE93-25A2F5A952DC}" presName="ParentSmallAccent" presStyleLbl="fgAcc1" presStyleIdx="0" presStyleCnt="1" custLinFactX="-79130" custLinFactNeighborX="-100000" custLinFactNeighborY="-22218"/>
      <dgm:spPr/>
    </dgm:pt>
    <dgm:pt modelId="{889D558B-900D-425F-8EEC-560E23D3B22B}" type="pres">
      <dgm:prSet presAssocID="{3C5FAA5F-E632-4701-AE93-25A2F5A952DC}" presName="Parent" presStyleLbl="revTx" presStyleIdx="0" presStyleCnt="3" custScaleX="123889" custLinFactNeighborX="-2076" custLinFactNeighborY="3274">
        <dgm:presLayoutVars>
          <dgm:chMax/>
          <dgm:chPref val="4"/>
          <dgm:bulletEnabled val="1"/>
        </dgm:presLayoutVars>
      </dgm:prSet>
      <dgm:spPr/>
      <dgm:t>
        <a:bodyPr/>
        <a:lstStyle/>
        <a:p>
          <a:endParaRPr lang="tr-TR"/>
        </a:p>
      </dgm:t>
    </dgm:pt>
    <dgm:pt modelId="{6D606EE0-B511-4B36-9698-4386F797F147}" type="pres">
      <dgm:prSet presAssocID="{3C5FAA5F-E632-4701-AE93-25A2F5A952DC}" presName="childShape" presStyleCnt="0">
        <dgm:presLayoutVars>
          <dgm:chMax val="0"/>
          <dgm:chPref val="0"/>
        </dgm:presLayoutVars>
      </dgm:prSet>
      <dgm:spPr/>
    </dgm:pt>
    <dgm:pt modelId="{5CBC72FD-B1D9-472D-9C3C-2A1E105C1237}" type="pres">
      <dgm:prSet presAssocID="{EDF3BAE9-0F4C-48D6-85F4-40996D4FD221}" presName="childComposite" presStyleCnt="0">
        <dgm:presLayoutVars>
          <dgm:chMax val="0"/>
          <dgm:chPref val="0"/>
        </dgm:presLayoutVars>
      </dgm:prSet>
      <dgm:spPr/>
    </dgm:pt>
    <dgm:pt modelId="{E14FCB4F-9698-4921-ADF7-576C86969124}" type="pres">
      <dgm:prSet presAssocID="{EDF3BAE9-0F4C-48D6-85F4-40996D4FD221}" presName="ChildAccent" presStyleLbl="solidFgAcc1" presStyleIdx="0" presStyleCnt="2"/>
      <dgm:spPr/>
    </dgm:pt>
    <dgm:pt modelId="{B18CD418-8C8B-4574-B35D-E7FEF90E88E2}" type="pres">
      <dgm:prSet presAssocID="{EDF3BAE9-0F4C-48D6-85F4-40996D4FD221}" presName="Child" presStyleLbl="revTx" presStyleIdx="1" presStyleCnt="3">
        <dgm:presLayoutVars>
          <dgm:chMax val="0"/>
          <dgm:chPref val="0"/>
          <dgm:bulletEnabled val="1"/>
        </dgm:presLayoutVars>
      </dgm:prSet>
      <dgm:spPr/>
      <dgm:t>
        <a:bodyPr/>
        <a:lstStyle/>
        <a:p>
          <a:endParaRPr lang="tr-TR"/>
        </a:p>
      </dgm:t>
    </dgm:pt>
    <dgm:pt modelId="{31C62508-379D-4E17-BDA4-A1ECE0D23E8A}" type="pres">
      <dgm:prSet presAssocID="{226852A0-ACCF-48BA-8736-50078FEDA9AC}" presName="childComposite" presStyleCnt="0">
        <dgm:presLayoutVars>
          <dgm:chMax val="0"/>
          <dgm:chPref val="0"/>
        </dgm:presLayoutVars>
      </dgm:prSet>
      <dgm:spPr/>
    </dgm:pt>
    <dgm:pt modelId="{D2BB3C21-7720-4F4E-95D7-8B7A7963EECE}" type="pres">
      <dgm:prSet presAssocID="{226852A0-ACCF-48BA-8736-50078FEDA9AC}" presName="ChildAccent" presStyleLbl="solidFgAcc1" presStyleIdx="1" presStyleCnt="2"/>
      <dgm:spPr/>
    </dgm:pt>
    <dgm:pt modelId="{998E8545-B1C3-4860-B348-E4C810F9D19F}" type="pres">
      <dgm:prSet presAssocID="{226852A0-ACCF-48BA-8736-50078FEDA9AC}" presName="Child" presStyleLbl="revTx" presStyleIdx="2" presStyleCnt="3">
        <dgm:presLayoutVars>
          <dgm:chMax val="0"/>
          <dgm:chPref val="0"/>
          <dgm:bulletEnabled val="1"/>
        </dgm:presLayoutVars>
      </dgm:prSet>
      <dgm:spPr/>
      <dgm:t>
        <a:bodyPr/>
        <a:lstStyle/>
        <a:p>
          <a:endParaRPr lang="tr-TR"/>
        </a:p>
      </dgm:t>
    </dgm:pt>
  </dgm:ptLst>
  <dgm:cxnLst>
    <dgm:cxn modelId="{FA6E2BE3-B169-4A96-892D-75F396495A6E}" srcId="{3C5FAA5F-E632-4701-AE93-25A2F5A952DC}" destId="{226852A0-ACCF-48BA-8736-50078FEDA9AC}" srcOrd="1" destOrd="0" parTransId="{3F7D0BCB-191A-4248-BC65-0F3A5D9B5FA5}" sibTransId="{15A0C9EF-59F6-4522-8733-5205E14ADC1F}"/>
    <dgm:cxn modelId="{F042238C-CC1F-48C8-B626-B149DCE93C50}" type="presOf" srcId="{226852A0-ACCF-48BA-8736-50078FEDA9AC}" destId="{998E8545-B1C3-4860-B348-E4C810F9D19F}" srcOrd="0" destOrd="0" presId="urn:microsoft.com/office/officeart/2008/layout/SquareAccentList"/>
    <dgm:cxn modelId="{1305DCBF-CC5A-4D54-9C1E-60459D3F67FD}" type="presOf" srcId="{3C5FAA5F-E632-4701-AE93-25A2F5A952DC}" destId="{889D558B-900D-425F-8EEC-560E23D3B22B}" srcOrd="0" destOrd="0" presId="urn:microsoft.com/office/officeart/2008/layout/SquareAccentList"/>
    <dgm:cxn modelId="{31537A8B-E215-40FB-B13E-DA66E6648991}" type="presOf" srcId="{EDF3BAE9-0F4C-48D6-85F4-40996D4FD221}" destId="{B18CD418-8C8B-4574-B35D-E7FEF90E88E2}" srcOrd="0" destOrd="0" presId="urn:microsoft.com/office/officeart/2008/layout/SquareAccentList"/>
    <dgm:cxn modelId="{B7383B25-DBB3-436C-A1DE-2D505CF25C70}" srcId="{3C5FAA5F-E632-4701-AE93-25A2F5A952DC}" destId="{EDF3BAE9-0F4C-48D6-85F4-40996D4FD221}" srcOrd="0" destOrd="0" parTransId="{3C1E8B0A-66E2-4242-B840-4D23399342C3}" sibTransId="{4E418825-BD8E-442B-8D9C-6939D62B4834}"/>
    <dgm:cxn modelId="{D940F811-4443-4907-A1D2-D71B4039C8F7}" type="presOf" srcId="{CC86671F-A560-4FC2-A0EF-2FF46A8C50E0}" destId="{45D29F69-954A-49A9-91B2-76CFCD679B74}" srcOrd="0" destOrd="0" presId="urn:microsoft.com/office/officeart/2008/layout/SquareAccentList"/>
    <dgm:cxn modelId="{953A21ED-4FD5-4F7E-923D-C3CA5541CB34}" srcId="{CC86671F-A560-4FC2-A0EF-2FF46A8C50E0}" destId="{3C5FAA5F-E632-4701-AE93-25A2F5A952DC}" srcOrd="0" destOrd="0" parTransId="{E9430B30-00EC-4A6C-9D41-0AD9511CF129}" sibTransId="{567C385B-79BD-421D-8471-B70971ED2667}"/>
    <dgm:cxn modelId="{4EF2AA3B-42AB-4DC9-A188-46617854BB8A}" type="presParOf" srcId="{45D29F69-954A-49A9-91B2-76CFCD679B74}" destId="{C634A4C5-3A67-49EC-89D5-94903AF80FE5}" srcOrd="0" destOrd="0" presId="urn:microsoft.com/office/officeart/2008/layout/SquareAccentList"/>
    <dgm:cxn modelId="{D62D2C76-5AEC-4E46-AC75-A4266AAF395E}" type="presParOf" srcId="{C634A4C5-3A67-49EC-89D5-94903AF80FE5}" destId="{A69392D1-EBF4-4615-9533-12A8EC661294}" srcOrd="0" destOrd="0" presId="urn:microsoft.com/office/officeart/2008/layout/SquareAccentList"/>
    <dgm:cxn modelId="{3B74B1EF-D5EC-4930-9837-7B6D4D555495}" type="presParOf" srcId="{A69392D1-EBF4-4615-9533-12A8EC661294}" destId="{92D1A618-0F0E-475C-98CC-0565C2C4A602}" srcOrd="0" destOrd="0" presId="urn:microsoft.com/office/officeart/2008/layout/SquareAccentList"/>
    <dgm:cxn modelId="{6B65C806-0A60-413B-94A4-D38D1AFDB43C}" type="presParOf" srcId="{A69392D1-EBF4-4615-9533-12A8EC661294}" destId="{9241C065-1336-4820-A0C6-39A6046C5F53}" srcOrd="1" destOrd="0" presId="urn:microsoft.com/office/officeart/2008/layout/SquareAccentList"/>
    <dgm:cxn modelId="{9A8B4CC0-6918-4D23-9BD3-786CF767294F}" type="presParOf" srcId="{A69392D1-EBF4-4615-9533-12A8EC661294}" destId="{889D558B-900D-425F-8EEC-560E23D3B22B}" srcOrd="2" destOrd="0" presId="urn:microsoft.com/office/officeart/2008/layout/SquareAccentList"/>
    <dgm:cxn modelId="{78789CDB-B257-4FF2-B8A6-5B0E34E7A430}" type="presParOf" srcId="{C634A4C5-3A67-49EC-89D5-94903AF80FE5}" destId="{6D606EE0-B511-4B36-9698-4386F797F147}" srcOrd="1" destOrd="0" presId="urn:microsoft.com/office/officeart/2008/layout/SquareAccentList"/>
    <dgm:cxn modelId="{617BC2BE-FDE8-4978-9736-AA213C4D8B26}" type="presParOf" srcId="{6D606EE0-B511-4B36-9698-4386F797F147}" destId="{5CBC72FD-B1D9-472D-9C3C-2A1E105C1237}" srcOrd="0" destOrd="0" presId="urn:microsoft.com/office/officeart/2008/layout/SquareAccentList"/>
    <dgm:cxn modelId="{2BA2B61C-963B-41C0-9779-66D59BACCC1B}" type="presParOf" srcId="{5CBC72FD-B1D9-472D-9C3C-2A1E105C1237}" destId="{E14FCB4F-9698-4921-ADF7-576C86969124}" srcOrd="0" destOrd="0" presId="urn:microsoft.com/office/officeart/2008/layout/SquareAccentList"/>
    <dgm:cxn modelId="{B9FDA13E-5990-4CEF-A34D-9155D8CA3599}" type="presParOf" srcId="{5CBC72FD-B1D9-472D-9C3C-2A1E105C1237}" destId="{B18CD418-8C8B-4574-B35D-E7FEF90E88E2}" srcOrd="1" destOrd="0" presId="urn:microsoft.com/office/officeart/2008/layout/SquareAccentList"/>
    <dgm:cxn modelId="{5FDF856F-BF3B-402B-AF41-A71182EBB2BB}" type="presParOf" srcId="{6D606EE0-B511-4B36-9698-4386F797F147}" destId="{31C62508-379D-4E17-BDA4-A1ECE0D23E8A}" srcOrd="1" destOrd="0" presId="urn:microsoft.com/office/officeart/2008/layout/SquareAccentList"/>
    <dgm:cxn modelId="{904BCEAF-83E9-42F1-A083-735AF89DD413}" type="presParOf" srcId="{31C62508-379D-4E17-BDA4-A1ECE0D23E8A}" destId="{D2BB3C21-7720-4F4E-95D7-8B7A7963EECE}" srcOrd="0" destOrd="0" presId="urn:microsoft.com/office/officeart/2008/layout/SquareAccentList"/>
    <dgm:cxn modelId="{7ABEECBF-E2E7-4612-9383-33845915781F}" type="presParOf" srcId="{31C62508-379D-4E17-BDA4-A1ECE0D23E8A}" destId="{998E8545-B1C3-4860-B348-E4C810F9D19F}"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1A618-0F0E-475C-98CC-0565C2C4A602}">
      <dsp:nvSpPr>
        <dsp:cNvPr id="0" name=""/>
        <dsp:cNvSpPr/>
      </dsp:nvSpPr>
      <dsp:spPr>
        <a:xfrm>
          <a:off x="93788" y="393193"/>
          <a:ext cx="2057592" cy="1977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1C065-1336-4820-A0C6-39A6046C5F53}">
      <dsp:nvSpPr>
        <dsp:cNvPr id="0" name=""/>
        <dsp:cNvSpPr/>
      </dsp:nvSpPr>
      <dsp:spPr>
        <a:xfrm>
          <a:off x="128445" y="428879"/>
          <a:ext cx="131715" cy="1317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D558B-900D-425F-8EEC-560E23D3B22B}">
      <dsp:nvSpPr>
        <dsp:cNvPr id="0" name=""/>
        <dsp:cNvSpPr/>
      </dsp:nvSpPr>
      <dsp:spPr>
        <a:xfrm>
          <a:off x="113008" y="12406"/>
          <a:ext cx="2221251" cy="37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r>
            <a:rPr lang="tr-TR" sz="2100" kern="1200" dirty="0"/>
            <a:t>Sorumlu Birimler</a:t>
          </a:r>
        </a:p>
      </dsp:txBody>
      <dsp:txXfrm>
        <a:off x="113008" y="12406"/>
        <a:ext cx="2221251" cy="378925"/>
      </dsp:txXfrm>
    </dsp:sp>
    <dsp:sp modelId="{E14FCB4F-9698-4921-ADF7-576C86969124}">
      <dsp:nvSpPr>
        <dsp:cNvPr id="0" name=""/>
        <dsp:cNvSpPr/>
      </dsp:nvSpPr>
      <dsp:spPr>
        <a:xfrm>
          <a:off x="150230" y="765168"/>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CD418-8C8B-4574-B35D-E7FEF90E88E2}">
      <dsp:nvSpPr>
        <dsp:cNvPr id="0" name=""/>
        <dsp:cNvSpPr/>
      </dsp:nvSpPr>
      <dsp:spPr>
        <a:xfrm>
          <a:off x="275735" y="677514"/>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Merkez Birimler</a:t>
          </a:r>
        </a:p>
      </dsp:txBody>
      <dsp:txXfrm>
        <a:off x="275735" y="677514"/>
        <a:ext cx="1667431" cy="307021"/>
      </dsp:txXfrm>
    </dsp:sp>
    <dsp:sp modelId="{D2BB3C21-7720-4F4E-95D7-8B7A7963EECE}">
      <dsp:nvSpPr>
        <dsp:cNvPr id="0" name=""/>
        <dsp:cNvSpPr/>
      </dsp:nvSpPr>
      <dsp:spPr>
        <a:xfrm>
          <a:off x="150230" y="1072190"/>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E8545-B1C3-4860-B348-E4C810F9D19F}">
      <dsp:nvSpPr>
        <dsp:cNvPr id="0" name=""/>
        <dsp:cNvSpPr/>
      </dsp:nvSpPr>
      <dsp:spPr>
        <a:xfrm>
          <a:off x="275735" y="984536"/>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İl Sağlık Müdürlükleri</a:t>
          </a:r>
        </a:p>
      </dsp:txBody>
      <dsp:txXfrm>
        <a:off x="275735" y="984536"/>
        <a:ext cx="1667431" cy="307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1A618-0F0E-475C-98CC-0565C2C4A602}">
      <dsp:nvSpPr>
        <dsp:cNvPr id="0" name=""/>
        <dsp:cNvSpPr/>
      </dsp:nvSpPr>
      <dsp:spPr>
        <a:xfrm>
          <a:off x="93788" y="393193"/>
          <a:ext cx="2057592" cy="1977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1C065-1336-4820-A0C6-39A6046C5F53}">
      <dsp:nvSpPr>
        <dsp:cNvPr id="0" name=""/>
        <dsp:cNvSpPr/>
      </dsp:nvSpPr>
      <dsp:spPr>
        <a:xfrm>
          <a:off x="128445" y="428879"/>
          <a:ext cx="131715" cy="1317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D558B-900D-425F-8EEC-560E23D3B22B}">
      <dsp:nvSpPr>
        <dsp:cNvPr id="0" name=""/>
        <dsp:cNvSpPr/>
      </dsp:nvSpPr>
      <dsp:spPr>
        <a:xfrm>
          <a:off x="113008" y="12406"/>
          <a:ext cx="2221251" cy="37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r>
            <a:rPr lang="tr-TR" sz="2100" kern="1200" dirty="0"/>
            <a:t>Sorumlu Birimler</a:t>
          </a:r>
        </a:p>
      </dsp:txBody>
      <dsp:txXfrm>
        <a:off x="113008" y="12406"/>
        <a:ext cx="2221251" cy="378925"/>
      </dsp:txXfrm>
    </dsp:sp>
    <dsp:sp modelId="{E14FCB4F-9698-4921-ADF7-576C86969124}">
      <dsp:nvSpPr>
        <dsp:cNvPr id="0" name=""/>
        <dsp:cNvSpPr/>
      </dsp:nvSpPr>
      <dsp:spPr>
        <a:xfrm>
          <a:off x="150230" y="765168"/>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CD418-8C8B-4574-B35D-E7FEF90E88E2}">
      <dsp:nvSpPr>
        <dsp:cNvPr id="0" name=""/>
        <dsp:cNvSpPr/>
      </dsp:nvSpPr>
      <dsp:spPr>
        <a:xfrm>
          <a:off x="275735" y="677514"/>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Merkez Birimler</a:t>
          </a:r>
        </a:p>
      </dsp:txBody>
      <dsp:txXfrm>
        <a:off x="275735" y="677514"/>
        <a:ext cx="1667431" cy="307021"/>
      </dsp:txXfrm>
    </dsp:sp>
    <dsp:sp modelId="{D2BB3C21-7720-4F4E-95D7-8B7A7963EECE}">
      <dsp:nvSpPr>
        <dsp:cNvPr id="0" name=""/>
        <dsp:cNvSpPr/>
      </dsp:nvSpPr>
      <dsp:spPr>
        <a:xfrm>
          <a:off x="150230" y="1072190"/>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E8545-B1C3-4860-B348-E4C810F9D19F}">
      <dsp:nvSpPr>
        <dsp:cNvPr id="0" name=""/>
        <dsp:cNvSpPr/>
      </dsp:nvSpPr>
      <dsp:spPr>
        <a:xfrm>
          <a:off x="275735" y="984536"/>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İl Sağlık Müdürlükleri</a:t>
          </a:r>
        </a:p>
      </dsp:txBody>
      <dsp:txXfrm>
        <a:off x="275735" y="984536"/>
        <a:ext cx="1667431" cy="307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1A618-0F0E-475C-98CC-0565C2C4A602}">
      <dsp:nvSpPr>
        <dsp:cNvPr id="0" name=""/>
        <dsp:cNvSpPr/>
      </dsp:nvSpPr>
      <dsp:spPr>
        <a:xfrm>
          <a:off x="93788" y="393193"/>
          <a:ext cx="2057592" cy="1977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1C065-1336-4820-A0C6-39A6046C5F53}">
      <dsp:nvSpPr>
        <dsp:cNvPr id="0" name=""/>
        <dsp:cNvSpPr/>
      </dsp:nvSpPr>
      <dsp:spPr>
        <a:xfrm>
          <a:off x="128445" y="428879"/>
          <a:ext cx="131715" cy="1317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D558B-900D-425F-8EEC-560E23D3B22B}">
      <dsp:nvSpPr>
        <dsp:cNvPr id="0" name=""/>
        <dsp:cNvSpPr/>
      </dsp:nvSpPr>
      <dsp:spPr>
        <a:xfrm>
          <a:off x="113008" y="12406"/>
          <a:ext cx="2221251" cy="37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r>
            <a:rPr lang="tr-TR" sz="2100" kern="1200" dirty="0"/>
            <a:t>Sorumlu Birimler</a:t>
          </a:r>
        </a:p>
      </dsp:txBody>
      <dsp:txXfrm>
        <a:off x="113008" y="12406"/>
        <a:ext cx="2221251" cy="378925"/>
      </dsp:txXfrm>
    </dsp:sp>
    <dsp:sp modelId="{E14FCB4F-9698-4921-ADF7-576C86969124}">
      <dsp:nvSpPr>
        <dsp:cNvPr id="0" name=""/>
        <dsp:cNvSpPr/>
      </dsp:nvSpPr>
      <dsp:spPr>
        <a:xfrm>
          <a:off x="150230" y="765168"/>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CD418-8C8B-4574-B35D-E7FEF90E88E2}">
      <dsp:nvSpPr>
        <dsp:cNvPr id="0" name=""/>
        <dsp:cNvSpPr/>
      </dsp:nvSpPr>
      <dsp:spPr>
        <a:xfrm>
          <a:off x="275735" y="677514"/>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Merkez Birimler</a:t>
          </a:r>
        </a:p>
      </dsp:txBody>
      <dsp:txXfrm>
        <a:off x="275735" y="677514"/>
        <a:ext cx="1667431" cy="307021"/>
      </dsp:txXfrm>
    </dsp:sp>
    <dsp:sp modelId="{D2BB3C21-7720-4F4E-95D7-8B7A7963EECE}">
      <dsp:nvSpPr>
        <dsp:cNvPr id="0" name=""/>
        <dsp:cNvSpPr/>
      </dsp:nvSpPr>
      <dsp:spPr>
        <a:xfrm>
          <a:off x="150230" y="1072190"/>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E8545-B1C3-4860-B348-E4C810F9D19F}">
      <dsp:nvSpPr>
        <dsp:cNvPr id="0" name=""/>
        <dsp:cNvSpPr/>
      </dsp:nvSpPr>
      <dsp:spPr>
        <a:xfrm>
          <a:off x="275735" y="984536"/>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İl Sağlık Müdürlükleri</a:t>
          </a:r>
        </a:p>
      </dsp:txBody>
      <dsp:txXfrm>
        <a:off x="275735" y="984536"/>
        <a:ext cx="1667431" cy="3070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1A618-0F0E-475C-98CC-0565C2C4A602}">
      <dsp:nvSpPr>
        <dsp:cNvPr id="0" name=""/>
        <dsp:cNvSpPr/>
      </dsp:nvSpPr>
      <dsp:spPr>
        <a:xfrm>
          <a:off x="93788" y="393193"/>
          <a:ext cx="2057592" cy="1977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1C065-1336-4820-A0C6-39A6046C5F53}">
      <dsp:nvSpPr>
        <dsp:cNvPr id="0" name=""/>
        <dsp:cNvSpPr/>
      </dsp:nvSpPr>
      <dsp:spPr>
        <a:xfrm>
          <a:off x="128445" y="428879"/>
          <a:ext cx="131715" cy="13171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D558B-900D-425F-8EEC-560E23D3B22B}">
      <dsp:nvSpPr>
        <dsp:cNvPr id="0" name=""/>
        <dsp:cNvSpPr/>
      </dsp:nvSpPr>
      <dsp:spPr>
        <a:xfrm>
          <a:off x="113008" y="12406"/>
          <a:ext cx="2221251" cy="378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r>
            <a:rPr lang="tr-TR" sz="2100" kern="1200" dirty="0"/>
            <a:t>Sorumlu Birimler</a:t>
          </a:r>
        </a:p>
      </dsp:txBody>
      <dsp:txXfrm>
        <a:off x="113008" y="12406"/>
        <a:ext cx="2221251" cy="378925"/>
      </dsp:txXfrm>
    </dsp:sp>
    <dsp:sp modelId="{E14FCB4F-9698-4921-ADF7-576C86969124}">
      <dsp:nvSpPr>
        <dsp:cNvPr id="0" name=""/>
        <dsp:cNvSpPr/>
      </dsp:nvSpPr>
      <dsp:spPr>
        <a:xfrm>
          <a:off x="150230" y="765168"/>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8CD418-8C8B-4574-B35D-E7FEF90E88E2}">
      <dsp:nvSpPr>
        <dsp:cNvPr id="0" name=""/>
        <dsp:cNvSpPr/>
      </dsp:nvSpPr>
      <dsp:spPr>
        <a:xfrm>
          <a:off x="275735" y="677514"/>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Merkez Birimler</a:t>
          </a:r>
        </a:p>
      </dsp:txBody>
      <dsp:txXfrm>
        <a:off x="275735" y="677514"/>
        <a:ext cx="1667431" cy="307021"/>
      </dsp:txXfrm>
    </dsp:sp>
    <dsp:sp modelId="{D2BB3C21-7720-4F4E-95D7-8B7A7963EECE}">
      <dsp:nvSpPr>
        <dsp:cNvPr id="0" name=""/>
        <dsp:cNvSpPr/>
      </dsp:nvSpPr>
      <dsp:spPr>
        <a:xfrm>
          <a:off x="150230" y="1072190"/>
          <a:ext cx="131712" cy="1317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E8545-B1C3-4860-B348-E4C810F9D19F}">
      <dsp:nvSpPr>
        <dsp:cNvPr id="0" name=""/>
        <dsp:cNvSpPr/>
      </dsp:nvSpPr>
      <dsp:spPr>
        <a:xfrm>
          <a:off x="275735" y="984536"/>
          <a:ext cx="1667431" cy="30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444500">
            <a:lnSpc>
              <a:spcPct val="90000"/>
            </a:lnSpc>
            <a:spcBef>
              <a:spcPct val="0"/>
            </a:spcBef>
            <a:spcAft>
              <a:spcPct val="35000"/>
            </a:spcAft>
          </a:pPr>
          <a:r>
            <a:rPr lang="tr-TR" sz="1000" kern="1200" dirty="0"/>
            <a:t>İl Sağlık Müdürlükleri</a:t>
          </a:r>
        </a:p>
      </dsp:txBody>
      <dsp:txXfrm>
        <a:off x="275735" y="984536"/>
        <a:ext cx="1667431" cy="307021"/>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4301543" cy="341064"/>
          </a:xfrm>
          <a:prstGeom prst="rect">
            <a:avLst/>
          </a:prstGeom>
        </p:spPr>
        <p:txBody>
          <a:bodyPr vert="horz" lIns="91430" tIns="45716" rIns="91430" bIns="45716" rtlCol="0"/>
          <a:lstStyle>
            <a:lvl1pPr algn="l">
              <a:defRPr sz="1200"/>
            </a:lvl1pPr>
          </a:lstStyle>
          <a:p>
            <a:endParaRPr lang="tr-TR"/>
          </a:p>
        </p:txBody>
      </p:sp>
      <p:sp>
        <p:nvSpPr>
          <p:cNvPr id="3" name="Veri Yer Tutucusu 2"/>
          <p:cNvSpPr>
            <a:spLocks noGrp="1"/>
          </p:cNvSpPr>
          <p:nvPr>
            <p:ph type="dt" sz="quarter" idx="1"/>
          </p:nvPr>
        </p:nvSpPr>
        <p:spPr>
          <a:xfrm>
            <a:off x="5622800" y="0"/>
            <a:ext cx="4301543" cy="341064"/>
          </a:xfrm>
          <a:prstGeom prst="rect">
            <a:avLst/>
          </a:prstGeom>
        </p:spPr>
        <p:txBody>
          <a:bodyPr vert="horz" lIns="91430" tIns="45716" rIns="91430" bIns="45716" rtlCol="0"/>
          <a:lstStyle>
            <a:lvl1pPr algn="r">
              <a:defRPr sz="1200"/>
            </a:lvl1pPr>
          </a:lstStyle>
          <a:p>
            <a:fld id="{048524A6-CE3F-4A90-AF45-FC2B647196E7}" type="datetimeFigureOut">
              <a:rPr lang="tr-TR" smtClean="0"/>
              <a:t>17.04.2021</a:t>
            </a:fld>
            <a:endParaRPr lang="tr-TR"/>
          </a:p>
        </p:txBody>
      </p:sp>
      <p:sp>
        <p:nvSpPr>
          <p:cNvPr id="4" name="Altbilgi Yer Tutucusu 3"/>
          <p:cNvSpPr>
            <a:spLocks noGrp="1"/>
          </p:cNvSpPr>
          <p:nvPr>
            <p:ph type="ftr" sz="quarter" idx="2"/>
          </p:nvPr>
        </p:nvSpPr>
        <p:spPr>
          <a:xfrm>
            <a:off x="2" y="6456613"/>
            <a:ext cx="4301543" cy="341064"/>
          </a:xfrm>
          <a:prstGeom prst="rect">
            <a:avLst/>
          </a:prstGeom>
        </p:spPr>
        <p:txBody>
          <a:bodyPr vert="horz" lIns="91430" tIns="45716" rIns="91430" bIns="45716" rtlCol="0" anchor="b"/>
          <a:lstStyle>
            <a:lvl1pPr algn="l">
              <a:defRPr sz="1200"/>
            </a:lvl1pPr>
          </a:lstStyle>
          <a:p>
            <a:endParaRPr lang="tr-TR"/>
          </a:p>
        </p:txBody>
      </p:sp>
      <p:sp>
        <p:nvSpPr>
          <p:cNvPr id="5" name="Slayt Numarası Yer Tutucusu 4"/>
          <p:cNvSpPr>
            <a:spLocks noGrp="1"/>
          </p:cNvSpPr>
          <p:nvPr>
            <p:ph type="sldNum" sz="quarter" idx="3"/>
          </p:nvPr>
        </p:nvSpPr>
        <p:spPr>
          <a:xfrm>
            <a:off x="5622800" y="6456613"/>
            <a:ext cx="4301543" cy="341064"/>
          </a:xfrm>
          <a:prstGeom prst="rect">
            <a:avLst/>
          </a:prstGeom>
        </p:spPr>
        <p:txBody>
          <a:bodyPr vert="horz" lIns="91430" tIns="45716" rIns="91430" bIns="45716" rtlCol="0" anchor="b"/>
          <a:lstStyle>
            <a:lvl1pPr algn="r">
              <a:defRPr sz="1200"/>
            </a:lvl1pPr>
          </a:lstStyle>
          <a:p>
            <a:fld id="{BC212B49-2AA9-4769-BFF0-38AE2E5D13D4}" type="slidenum">
              <a:rPr lang="tr-TR" smtClean="0"/>
              <a:t>‹#›</a:t>
            </a:fld>
            <a:endParaRPr lang="tr-TR"/>
          </a:p>
        </p:txBody>
      </p:sp>
    </p:spTree>
    <p:extLst>
      <p:ext uri="{BB962C8B-B14F-4D97-AF65-F5344CB8AC3E}">
        <p14:creationId xmlns:p14="http://schemas.microsoft.com/office/powerpoint/2010/main" val="31886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4301543" cy="341064"/>
          </a:xfrm>
          <a:prstGeom prst="rect">
            <a:avLst/>
          </a:prstGeom>
        </p:spPr>
        <p:txBody>
          <a:bodyPr vert="horz" lIns="91430" tIns="45716" rIns="91430" bIns="45716" rtlCol="0"/>
          <a:lstStyle>
            <a:lvl1pPr algn="l">
              <a:defRPr sz="1200"/>
            </a:lvl1pPr>
          </a:lstStyle>
          <a:p>
            <a:endParaRPr lang="tr-TR"/>
          </a:p>
        </p:txBody>
      </p:sp>
      <p:sp>
        <p:nvSpPr>
          <p:cNvPr id="3" name="Veri Yer Tutucusu 2"/>
          <p:cNvSpPr>
            <a:spLocks noGrp="1"/>
          </p:cNvSpPr>
          <p:nvPr>
            <p:ph type="dt" idx="1"/>
          </p:nvPr>
        </p:nvSpPr>
        <p:spPr>
          <a:xfrm>
            <a:off x="5622800" y="0"/>
            <a:ext cx="4301543" cy="341064"/>
          </a:xfrm>
          <a:prstGeom prst="rect">
            <a:avLst/>
          </a:prstGeom>
        </p:spPr>
        <p:txBody>
          <a:bodyPr vert="horz" lIns="91430" tIns="45716" rIns="91430" bIns="45716" rtlCol="0"/>
          <a:lstStyle>
            <a:lvl1pPr algn="r">
              <a:defRPr sz="1200"/>
            </a:lvl1pPr>
          </a:lstStyle>
          <a:p>
            <a:fld id="{3BB384BF-8403-4CF2-BA85-C831FD6A52F0}" type="datetimeFigureOut">
              <a:rPr lang="tr-TR" smtClean="0"/>
              <a:t>17.04.2021</a:t>
            </a:fld>
            <a:endParaRPr lang="tr-TR"/>
          </a:p>
        </p:txBody>
      </p:sp>
      <p:sp>
        <p:nvSpPr>
          <p:cNvPr id="4" name="Slayt Görüntüsü Yer Tutucusu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30" tIns="45716" rIns="91430" bIns="45716" rtlCol="0" anchor="ctr"/>
          <a:lstStyle/>
          <a:p>
            <a:endParaRPr lang="tr-TR"/>
          </a:p>
        </p:txBody>
      </p:sp>
      <p:sp>
        <p:nvSpPr>
          <p:cNvPr id="5" name="Not Yer Tutucusu 4"/>
          <p:cNvSpPr>
            <a:spLocks noGrp="1"/>
          </p:cNvSpPr>
          <p:nvPr>
            <p:ph type="body" sz="quarter" idx="3"/>
          </p:nvPr>
        </p:nvSpPr>
        <p:spPr>
          <a:xfrm>
            <a:off x="992665" y="3271381"/>
            <a:ext cx="7941310" cy="2676585"/>
          </a:xfrm>
          <a:prstGeom prst="rect">
            <a:avLst/>
          </a:prstGeom>
        </p:spPr>
        <p:txBody>
          <a:bodyPr vert="horz" lIns="91430" tIns="45716" rIns="91430" bIns="45716"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2" y="6456613"/>
            <a:ext cx="4301543" cy="341064"/>
          </a:xfrm>
          <a:prstGeom prst="rect">
            <a:avLst/>
          </a:prstGeom>
        </p:spPr>
        <p:txBody>
          <a:bodyPr vert="horz" lIns="91430" tIns="45716" rIns="91430" bIns="45716" rtlCol="0" anchor="b"/>
          <a:lstStyle>
            <a:lvl1pPr algn="l">
              <a:defRPr sz="1200"/>
            </a:lvl1pPr>
          </a:lstStyle>
          <a:p>
            <a:endParaRPr lang="tr-TR"/>
          </a:p>
        </p:txBody>
      </p:sp>
      <p:sp>
        <p:nvSpPr>
          <p:cNvPr id="7" name="Slayt Numarası Yer Tutucusu 6"/>
          <p:cNvSpPr>
            <a:spLocks noGrp="1"/>
          </p:cNvSpPr>
          <p:nvPr>
            <p:ph type="sldNum" sz="quarter" idx="5"/>
          </p:nvPr>
        </p:nvSpPr>
        <p:spPr>
          <a:xfrm>
            <a:off x="5622800" y="6456613"/>
            <a:ext cx="4301543" cy="341064"/>
          </a:xfrm>
          <a:prstGeom prst="rect">
            <a:avLst/>
          </a:prstGeom>
        </p:spPr>
        <p:txBody>
          <a:bodyPr vert="horz" lIns="91430" tIns="45716" rIns="91430" bIns="45716" rtlCol="0" anchor="b"/>
          <a:lstStyle>
            <a:lvl1pPr algn="r">
              <a:defRPr sz="1200"/>
            </a:lvl1pPr>
          </a:lstStyle>
          <a:p>
            <a:fld id="{3070D695-6253-43A2-ABD5-115974ABEBE7}" type="slidenum">
              <a:rPr lang="tr-TR" smtClean="0"/>
              <a:t>‹#›</a:t>
            </a:fld>
            <a:endParaRPr lang="tr-TR"/>
          </a:p>
        </p:txBody>
      </p:sp>
    </p:spTree>
    <p:extLst>
      <p:ext uri="{BB962C8B-B14F-4D97-AF65-F5344CB8AC3E}">
        <p14:creationId xmlns:p14="http://schemas.microsoft.com/office/powerpoint/2010/main" val="314021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3070D695-6253-43A2-ABD5-115974ABEBE7}" type="slidenum">
              <a:rPr lang="tr-TR" smtClean="0"/>
              <a:t>17</a:t>
            </a:fld>
            <a:endParaRPr lang="tr-TR"/>
          </a:p>
        </p:txBody>
      </p:sp>
    </p:spTree>
    <p:extLst>
      <p:ext uri="{BB962C8B-B14F-4D97-AF65-F5344CB8AC3E}">
        <p14:creationId xmlns:p14="http://schemas.microsoft.com/office/powerpoint/2010/main" val="395893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3070D695-6253-43A2-ABD5-115974ABEBE7}" type="slidenum">
              <a:rPr lang="tr-TR" smtClean="0"/>
              <a:t>18</a:t>
            </a:fld>
            <a:endParaRPr lang="tr-TR"/>
          </a:p>
        </p:txBody>
      </p:sp>
    </p:spTree>
    <p:extLst>
      <p:ext uri="{BB962C8B-B14F-4D97-AF65-F5344CB8AC3E}">
        <p14:creationId xmlns:p14="http://schemas.microsoft.com/office/powerpoint/2010/main" val="257109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3070D695-6253-43A2-ABD5-115974ABEBE7}" type="slidenum">
              <a:rPr lang="tr-TR" smtClean="0"/>
              <a:t>19</a:t>
            </a:fld>
            <a:endParaRPr lang="tr-TR"/>
          </a:p>
        </p:txBody>
      </p:sp>
    </p:spTree>
    <p:extLst>
      <p:ext uri="{BB962C8B-B14F-4D97-AF65-F5344CB8AC3E}">
        <p14:creationId xmlns:p14="http://schemas.microsoft.com/office/powerpoint/2010/main" val="139638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3070D695-6253-43A2-ABD5-115974ABEBE7}" type="slidenum">
              <a:rPr lang="tr-TR" smtClean="0"/>
              <a:t>20</a:t>
            </a:fld>
            <a:endParaRPr lang="tr-TR"/>
          </a:p>
        </p:txBody>
      </p:sp>
    </p:spTree>
    <p:extLst>
      <p:ext uri="{BB962C8B-B14F-4D97-AF65-F5344CB8AC3E}">
        <p14:creationId xmlns:p14="http://schemas.microsoft.com/office/powerpoint/2010/main" val="307082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3070D695-6253-43A2-ABD5-115974ABEBE7}" type="slidenum">
              <a:rPr lang="tr-TR" smtClean="0"/>
              <a:t>21</a:t>
            </a:fld>
            <a:endParaRPr lang="tr-TR"/>
          </a:p>
        </p:txBody>
      </p:sp>
    </p:spTree>
    <p:extLst>
      <p:ext uri="{BB962C8B-B14F-4D97-AF65-F5344CB8AC3E}">
        <p14:creationId xmlns:p14="http://schemas.microsoft.com/office/powerpoint/2010/main" val="88320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3070D695-6253-43A2-ABD5-115974ABEBE7}" type="slidenum">
              <a:rPr lang="tr-TR" smtClean="0"/>
              <a:t>22</a:t>
            </a:fld>
            <a:endParaRPr lang="tr-TR"/>
          </a:p>
        </p:txBody>
      </p:sp>
    </p:spTree>
    <p:extLst>
      <p:ext uri="{BB962C8B-B14F-4D97-AF65-F5344CB8AC3E}">
        <p14:creationId xmlns:p14="http://schemas.microsoft.com/office/powerpoint/2010/main" val="194257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3070D695-6253-43A2-ABD5-115974ABEBE7}" type="slidenum">
              <a:rPr lang="tr-TR" smtClean="0"/>
              <a:t>23</a:t>
            </a:fld>
            <a:endParaRPr lang="tr-TR"/>
          </a:p>
        </p:txBody>
      </p:sp>
    </p:spTree>
    <p:extLst>
      <p:ext uri="{BB962C8B-B14F-4D97-AF65-F5344CB8AC3E}">
        <p14:creationId xmlns:p14="http://schemas.microsoft.com/office/powerpoint/2010/main" val="1038303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_SBLogo">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1800" y="1574800"/>
            <a:ext cx="3708400" cy="3708400"/>
          </a:xfrm>
          <a:prstGeom prst="rect">
            <a:avLst/>
          </a:prstGeom>
        </p:spPr>
      </p:pic>
    </p:spTree>
    <p:extLst>
      <p:ext uri="{BB962C8B-B14F-4D97-AF65-F5344CB8AC3E}">
        <p14:creationId xmlns:p14="http://schemas.microsoft.com/office/powerpoint/2010/main" val="151837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60A8A587-E2FE-CC4C-A2E1-789A183BF66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69270" y="-648400"/>
            <a:ext cx="5822730" cy="7522166"/>
          </a:xfrm>
          <a:prstGeom prst="rect">
            <a:avLst/>
          </a:prstGeom>
        </p:spPr>
      </p:pic>
      <p:sp>
        <p:nvSpPr>
          <p:cNvPr id="14" name="Metin kutusu 13"/>
          <p:cNvSpPr txBox="1"/>
          <p:nvPr userDrawn="1"/>
        </p:nvSpPr>
        <p:spPr>
          <a:xfrm>
            <a:off x="6234000" y="1587065"/>
            <a:ext cx="4690792" cy="646331"/>
          </a:xfrm>
          <a:prstGeom prst="rect">
            <a:avLst/>
          </a:prstGeom>
          <a:noFill/>
        </p:spPr>
        <p:txBody>
          <a:bodyPr wrap="square" rtlCol="0">
            <a:spAutoFit/>
          </a:bodyPr>
          <a:lstStyle/>
          <a:p>
            <a:pPr algn="ctr"/>
            <a:r>
              <a:rPr lang="tr-TR" dirty="0">
                <a:solidFill>
                  <a:schemeClr val="bg1"/>
                </a:solidFill>
              </a:rPr>
              <a:t>T.C.SAĞLIK BAKANLIĞI</a:t>
            </a:r>
          </a:p>
          <a:p>
            <a:pPr algn="ctr"/>
            <a:r>
              <a:rPr lang="tr-TR" dirty="0">
                <a:solidFill>
                  <a:schemeClr val="bg1"/>
                </a:solidFill>
              </a:rPr>
              <a:t>STRATEJİ GELİŞTİRME BAŞKANLIĞI</a:t>
            </a:r>
          </a:p>
        </p:txBody>
      </p:sp>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3536" y="116874"/>
            <a:ext cx="1551722" cy="1554276"/>
          </a:xfrm>
          <a:prstGeom prst="rect">
            <a:avLst/>
          </a:prstGeom>
        </p:spPr>
      </p:pic>
      <p:sp>
        <p:nvSpPr>
          <p:cNvPr id="17" name="Unvan 1"/>
          <p:cNvSpPr>
            <a:spLocks noGrp="1"/>
          </p:cNvSpPr>
          <p:nvPr>
            <p:ph type="ctrTitle"/>
          </p:nvPr>
        </p:nvSpPr>
        <p:spPr>
          <a:xfrm>
            <a:off x="4724400" y="2985439"/>
            <a:ext cx="7172960" cy="683393"/>
          </a:xfrm>
          <a:effectLst>
            <a:reflection blurRad="114300" stA="52000" endA="300" endPos="35000" dir="5400000" sy="-100000" algn="bl" rotWithShape="0"/>
          </a:effectLst>
        </p:spPr>
        <p:txBody>
          <a:bodyPr wrap="none" bIns="0" anchor="t">
            <a:noAutofit/>
          </a:bodyPr>
          <a:lstStyle>
            <a:lvl1pPr algn="ctr">
              <a:defRPr sz="4800">
                <a:solidFill>
                  <a:schemeClr val="bg1"/>
                </a:solidFill>
              </a:defRPr>
            </a:lvl1pPr>
          </a:lstStyle>
          <a:p>
            <a:r>
              <a:rPr lang="tr-TR" dirty="0"/>
              <a:t>Asıl başlık stili için tıklatın</a:t>
            </a:r>
          </a:p>
        </p:txBody>
      </p:sp>
      <p:sp>
        <p:nvSpPr>
          <p:cNvPr id="18" name="Alt Başlık 2"/>
          <p:cNvSpPr>
            <a:spLocks noGrp="1"/>
          </p:cNvSpPr>
          <p:nvPr>
            <p:ph type="subTitle" idx="1"/>
          </p:nvPr>
        </p:nvSpPr>
        <p:spPr>
          <a:xfrm>
            <a:off x="4724400" y="3776899"/>
            <a:ext cx="7172960" cy="305818"/>
          </a:xfrm>
          <a:effectLst>
            <a:reflection blurRad="6350" stA="52000" endA="300" endPos="63000" dir="5400000" sy="-100000" algn="bl" rotWithShape="0"/>
          </a:effectLst>
        </p:spPr>
        <p:txBody>
          <a:bodyPr bIns="0"/>
          <a:lstStyle>
            <a:lvl1pPr marL="0" indent="0" algn="ctr">
              <a:buNone/>
              <a:defRPr sz="1800">
                <a:solidFill>
                  <a:schemeClr val="bg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Tree>
    <p:extLst>
      <p:ext uri="{BB962C8B-B14F-4D97-AF65-F5344CB8AC3E}">
        <p14:creationId xmlns:p14="http://schemas.microsoft.com/office/powerpoint/2010/main" val="73832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Dikdörtgen 11"/>
          <p:cNvSpPr/>
          <p:nvPr userDrawn="1"/>
        </p:nvSpPr>
        <p:spPr>
          <a:xfrm>
            <a:off x="0" y="1855167"/>
            <a:ext cx="12188825" cy="3067897"/>
          </a:xfrm>
          <a:prstGeom prst="rect">
            <a:avLst/>
          </a:prstGeom>
          <a:gradFill flip="none" rotWithShape="1">
            <a:gsLst>
              <a:gs pos="0">
                <a:schemeClr val="accent2">
                  <a:lumMod val="0"/>
                  <a:lumOff val="100000"/>
                </a:schemeClr>
              </a:gs>
              <a:gs pos="77000">
                <a:schemeClr val="accent2">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p:cNvPicPr>
            <a:picLocks noChangeAspect="1"/>
          </p:cNvPicPr>
          <p:nvPr userDrawn="1"/>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r="53380" b="39873"/>
          <a:stretch/>
        </p:blipFill>
        <p:spPr>
          <a:xfrm>
            <a:off x="6357931" y="-664166"/>
            <a:ext cx="5822730" cy="7522166"/>
          </a:xfrm>
          <a:prstGeom prst="rect">
            <a:avLst/>
          </a:prstGeom>
        </p:spPr>
      </p:pic>
      <p:pic>
        <p:nvPicPr>
          <p:cNvPr id="15" name="Resim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8149" y="24492"/>
            <a:ext cx="1002512" cy="1004162"/>
          </a:xfrm>
          <a:prstGeom prst="rect">
            <a:avLst/>
          </a:prstGeom>
        </p:spPr>
      </p:pic>
      <p:sp>
        <p:nvSpPr>
          <p:cNvPr id="17" name="Unvan 1"/>
          <p:cNvSpPr>
            <a:spLocks noGrp="1"/>
          </p:cNvSpPr>
          <p:nvPr>
            <p:ph type="ctrTitle"/>
          </p:nvPr>
        </p:nvSpPr>
        <p:spPr>
          <a:xfrm>
            <a:off x="1524000" y="2916459"/>
            <a:ext cx="9144000" cy="683393"/>
          </a:xfrm>
          <a:effectLst>
            <a:reflection blurRad="114300" stA="52000" endA="300" endPos="35000" dir="5400000" sy="-100000" algn="bl" rotWithShape="0"/>
          </a:effectLst>
        </p:spPr>
        <p:txBody>
          <a:bodyPr wrap="none" bIns="0" anchor="t">
            <a:noAutofit/>
          </a:bodyPr>
          <a:lstStyle>
            <a:lvl1pPr algn="ctr">
              <a:defRPr sz="4800">
                <a:solidFill>
                  <a:schemeClr val="tx1"/>
                </a:solidFill>
              </a:defRPr>
            </a:lvl1pPr>
          </a:lstStyle>
          <a:p>
            <a:r>
              <a:rPr lang="tr-TR"/>
              <a:t>Asıl başlık stili için tıklatın</a:t>
            </a:r>
            <a:endParaRPr lang="tr-TR" dirty="0"/>
          </a:p>
        </p:txBody>
      </p:sp>
      <p:sp>
        <p:nvSpPr>
          <p:cNvPr id="18" name="Alt Başlık 2"/>
          <p:cNvSpPr>
            <a:spLocks noGrp="1"/>
          </p:cNvSpPr>
          <p:nvPr>
            <p:ph type="subTitle" idx="1"/>
          </p:nvPr>
        </p:nvSpPr>
        <p:spPr>
          <a:xfrm>
            <a:off x="1524000" y="3707919"/>
            <a:ext cx="9144000" cy="305818"/>
          </a:xfrm>
          <a:effectLst>
            <a:reflection blurRad="6350" stA="52000" endA="300" endPos="63000" dir="5400000" sy="-100000" algn="bl" rotWithShape="0"/>
          </a:effectLst>
        </p:spPr>
        <p:txBody>
          <a:bodyPr bIns="0"/>
          <a:lstStyle>
            <a:lvl1pPr marL="0" indent="0" algn="ctr">
              <a:buNone/>
              <a:defRPr sz="2400">
                <a:solidFill>
                  <a:schemeClr val="tx1"/>
                </a:solidFill>
                <a:effectLst>
                  <a:reflection blurRad="254000" stA="21000" endPos="65000" dist="50800" dir="5400000" sy="-100000" algn="bl" rotWithShape="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Tree>
    <p:extLst>
      <p:ext uri="{BB962C8B-B14F-4D97-AF65-F5344CB8AC3E}">
        <p14:creationId xmlns:p14="http://schemas.microsoft.com/office/powerpoint/2010/main" val="308134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İçerik Yer Tutucusu 2"/>
          <p:cNvSpPr>
            <a:spLocks noGrp="1"/>
          </p:cNvSpPr>
          <p:nvPr>
            <p:ph idx="1"/>
          </p:nvPr>
        </p:nvSpPr>
        <p:spPr>
          <a:xfrm>
            <a:off x="165035" y="1334814"/>
            <a:ext cx="11865197" cy="5021536"/>
          </a:xfrm>
        </p:spPr>
        <p:txBody>
          <a:bodyPr>
            <a:normAutofit/>
          </a:bodyPr>
          <a:lstStyle>
            <a:lvl1pPr>
              <a:defRPr sz="3200"/>
            </a:lvl1pPr>
            <a:lvl2pPr>
              <a:defRPr sz="2800"/>
            </a:lvl2pPr>
            <a:lvl3pPr>
              <a:defRPr sz="2400"/>
            </a:lvl3pPr>
            <a:lvl4pPr>
              <a:defRPr sz="2000"/>
            </a:lvl4pPr>
            <a:lvl5pPr>
              <a:defRPr sz="2000"/>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2" name="Unvan 1"/>
          <p:cNvSpPr>
            <a:spLocks noGrp="1"/>
          </p:cNvSpPr>
          <p:nvPr>
            <p:ph type="title"/>
          </p:nvPr>
        </p:nvSpPr>
        <p:spPr>
          <a:xfrm>
            <a:off x="1519103" y="20385"/>
            <a:ext cx="10530393" cy="521436"/>
          </a:xfrm>
        </p:spPr>
        <p:txBody>
          <a:bodyPr>
            <a:normAutofit/>
          </a:bodyPr>
          <a:lstStyle>
            <a:lvl1pPr>
              <a:defRPr sz="3200">
                <a:solidFill>
                  <a:srgbClr val="DC0C15"/>
                </a:solidFill>
              </a:defRPr>
            </a:lvl1pPr>
          </a:lstStyle>
          <a:p>
            <a:r>
              <a:rPr lang="tr-TR"/>
              <a:t>Asıl başlık stili için tıklatın</a:t>
            </a:r>
          </a:p>
        </p:txBody>
      </p:sp>
      <p:pic>
        <p:nvPicPr>
          <p:cNvPr id="8" name="Resim 7"/>
          <p:cNvPicPr>
            <a:picLocks noChangeAspect="1"/>
          </p:cNvPicPr>
          <p:nvPr userDrawn="1"/>
        </p:nvPicPr>
        <p:blipFill rotWithShape="1">
          <a:blip r:embed="rId4" cstate="print">
            <a:extLst>
              <a:ext uri="{28A0092B-C50C-407E-A947-70E740481C1C}">
                <a14:useLocalDpi xmlns:a14="http://schemas.microsoft.com/office/drawing/2010/main" val="0"/>
              </a:ext>
            </a:extLst>
          </a:blip>
          <a:srcRect t="10146" r="695" b="80861"/>
          <a:stretch/>
        </p:blipFill>
        <p:spPr>
          <a:xfrm>
            <a:off x="1633" y="570081"/>
            <a:ext cx="12192000" cy="371191"/>
          </a:xfrm>
          <a:prstGeom prst="rect">
            <a:avLst/>
          </a:prstGeom>
        </p:spPr>
      </p:pic>
      <p:sp>
        <p:nvSpPr>
          <p:cNvPr id="12" name="Oval 11"/>
          <p:cNvSpPr/>
          <p:nvPr userDrawn="1"/>
        </p:nvSpPr>
        <p:spPr>
          <a:xfrm>
            <a:off x="615273" y="303761"/>
            <a:ext cx="903830" cy="903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21738" t="9256" r="22838" b="3934"/>
          <a:stretch/>
        </p:blipFill>
        <p:spPr>
          <a:xfrm>
            <a:off x="664293" y="354071"/>
            <a:ext cx="805791" cy="803209"/>
          </a:xfrm>
          <a:prstGeom prst="rect">
            <a:avLst/>
          </a:prstGeom>
        </p:spPr>
      </p:pic>
      <p:sp>
        <p:nvSpPr>
          <p:cNvPr id="14" name="Metin kutusu 13"/>
          <p:cNvSpPr txBox="1"/>
          <p:nvPr userDrawn="1"/>
        </p:nvSpPr>
        <p:spPr>
          <a:xfrm>
            <a:off x="7674217" y="611319"/>
            <a:ext cx="4272742" cy="307777"/>
          </a:xfrm>
          <a:prstGeom prst="rect">
            <a:avLst/>
          </a:prstGeom>
          <a:noFill/>
        </p:spPr>
        <p:txBody>
          <a:bodyPr wrap="square" rtlCol="0">
            <a:spAutoFit/>
          </a:bodyPr>
          <a:lstStyle/>
          <a:p>
            <a:pPr algn="r"/>
            <a:r>
              <a:rPr lang="tr-TR" sz="1400" b="1" dirty="0">
                <a:solidFill>
                  <a:schemeClr val="bg1"/>
                </a:solidFill>
                <a:latin typeface="Myriad Pro" panose="020B0503030403020204" pitchFamily="34" charset="0"/>
              </a:rPr>
              <a:t>Strateji Geliştirme Başkanlığı</a:t>
            </a:r>
          </a:p>
        </p:txBody>
      </p:sp>
    </p:spTree>
    <p:extLst>
      <p:ext uri="{BB962C8B-B14F-4D97-AF65-F5344CB8AC3E}">
        <p14:creationId xmlns:p14="http://schemas.microsoft.com/office/powerpoint/2010/main" val="194528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41AAC5-9689-1844-94F8-374E25585964}"/>
              </a:ext>
            </a:extLst>
          </p:cNvPr>
          <p:cNvSpPr>
            <a:spLocks noGrp="1"/>
          </p:cNvSpPr>
          <p:nvPr>
            <p:ph type="title"/>
          </p:nvPr>
        </p:nvSpPr>
        <p:spPr/>
        <p:txBody>
          <a:bodyPr/>
          <a:lstStyle/>
          <a:p>
            <a:r>
              <a:rPr lang="tr-TR"/>
              <a:t>Asıl başlık stilini düzenlemek için tıklayın</a:t>
            </a:r>
          </a:p>
        </p:txBody>
      </p:sp>
      <p:sp>
        <p:nvSpPr>
          <p:cNvPr id="3" name="Slayt Numarası Yer Tutucusu 2">
            <a:extLst>
              <a:ext uri="{FF2B5EF4-FFF2-40B4-BE49-F238E27FC236}">
                <a16:creationId xmlns:a16="http://schemas.microsoft.com/office/drawing/2014/main" id="{040926A1-2049-B94E-AB2D-A5A3F5949F62}"/>
              </a:ext>
            </a:extLst>
          </p:cNvPr>
          <p:cNvSpPr>
            <a:spLocks noGrp="1"/>
          </p:cNvSpPr>
          <p:nvPr>
            <p:ph type="sldNum" sz="quarter" idx="10"/>
          </p:nvPr>
        </p:nvSpPr>
        <p:spPr>
          <a:xfrm>
            <a:off x="9448800" y="6310312"/>
            <a:ext cx="2743200" cy="365125"/>
          </a:xfrm>
        </p:spPr>
        <p:txBody>
          <a:bodyPr/>
          <a:lstStyle/>
          <a:p>
            <a:endParaRPr lang="tr-TR" dirty="0"/>
          </a:p>
        </p:txBody>
      </p:sp>
    </p:spTree>
    <p:extLst>
      <p:ext uri="{BB962C8B-B14F-4D97-AF65-F5344CB8AC3E}">
        <p14:creationId xmlns:p14="http://schemas.microsoft.com/office/powerpoint/2010/main" val="195412311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44000">
              <a:srgbClr val="FAFAFA"/>
            </a:gs>
            <a:gs pos="0">
              <a:srgbClr val="FBFBFB"/>
            </a:gs>
            <a:gs pos="100000">
              <a:srgbClr val="F4F4F4"/>
            </a:gs>
          </a:gsLst>
          <a:lin ang="5400000" scaled="1"/>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DF3C1-8E23-4A12-B85D-7F7F384C8C5A}" type="slidenum">
              <a:rPr lang="tr-TR" smtClean="0">
                <a:solidFill>
                  <a:prstClr val="black">
                    <a:tint val="75000"/>
                  </a:prstClr>
                </a:solidFill>
              </a:rPr>
              <a:pPr/>
              <a:t>‹#›</a:t>
            </a:fld>
            <a:r>
              <a:rPr lang="tr-TR" dirty="0">
                <a:solidFill>
                  <a:prstClr val="black">
                    <a:tint val="75000"/>
                  </a:prstClr>
                </a:solidFill>
              </a:rPr>
              <a:t>/33</a:t>
            </a:r>
          </a:p>
        </p:txBody>
      </p:sp>
      <p:sp>
        <p:nvSpPr>
          <p:cNvPr id="7" name="Slayt Numarası Yer Tutucusu 12"/>
          <p:cNvSpPr txBox="1">
            <a:spLocks/>
          </p:cNvSpPr>
          <p:nvPr userDrawn="1"/>
        </p:nvSpPr>
        <p:spPr>
          <a:xfrm>
            <a:off x="11204575" y="6394450"/>
            <a:ext cx="825500" cy="365125"/>
          </a:xfrm>
          <a:prstGeom prst="rect">
            <a:avLst/>
          </a:prstGeom>
        </p:spPr>
        <p:txBody>
          <a:bodyPr/>
          <a:lstStyle>
            <a:defPPr>
              <a:defRPr lang="tr-TR"/>
            </a:defPPr>
            <a:lvl1pPr marL="0" algn="l" defTabSz="914400" rtl="0" eaLnBrk="1" latinLnBrk="0" hangingPunct="1">
              <a:defRPr sz="16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4204BE-466C-4FCD-980B-D321A1B2D829}" type="slidenum">
              <a:rPr lang="tr-TR" smtClean="0"/>
              <a:pPr>
                <a:defRPr/>
              </a:pPr>
              <a:t>‹#›</a:t>
            </a:fld>
            <a:r>
              <a:rPr lang="tr-TR" dirty="0"/>
              <a:t>/23</a:t>
            </a:r>
          </a:p>
          <a:p>
            <a:pPr>
              <a:defRPr/>
            </a:pPr>
            <a:endParaRPr lang="tr-TR" dirty="0"/>
          </a:p>
          <a:p>
            <a:pPr>
              <a:defRPr/>
            </a:pPr>
            <a:endParaRPr lang="tr-TR" dirty="0"/>
          </a:p>
        </p:txBody>
      </p:sp>
    </p:spTree>
    <p:extLst>
      <p:ext uri="{BB962C8B-B14F-4D97-AF65-F5344CB8AC3E}">
        <p14:creationId xmlns:p14="http://schemas.microsoft.com/office/powerpoint/2010/main" val="2814182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60A8A587-E2FE-CC4C-A2E1-789A183BF66B}"/>
              </a:ext>
            </a:extLst>
          </p:cNvPr>
          <p:cNvPicPr>
            <a:picLocks noChangeAspect="1"/>
          </p:cNvPicPr>
          <p:nvPr/>
        </p:nvPicPr>
        <p:blipFill>
          <a:blip r:embed="rId2"/>
          <a:stretch>
            <a:fillRect/>
          </a:stretch>
        </p:blipFill>
        <p:spPr>
          <a:xfrm>
            <a:off x="0" y="42757"/>
            <a:ext cx="12192000" cy="6858000"/>
          </a:xfrm>
          <a:prstGeom prst="rect">
            <a:avLst/>
          </a:prstGeom>
        </p:spPr>
      </p:pic>
      <p:sp>
        <p:nvSpPr>
          <p:cNvPr id="4" name="Alt Başlık 2">
            <a:extLst>
              <a:ext uri="{FF2B5EF4-FFF2-40B4-BE49-F238E27FC236}">
                <a16:creationId xmlns:a16="http://schemas.microsoft.com/office/drawing/2014/main" id="{4B47418F-2317-974E-9869-E21C8FECB8DB}"/>
              </a:ext>
            </a:extLst>
          </p:cNvPr>
          <p:cNvSpPr txBox="1">
            <a:spLocks/>
          </p:cNvSpPr>
          <p:nvPr/>
        </p:nvSpPr>
        <p:spPr>
          <a:xfrm>
            <a:off x="4803279" y="3880383"/>
            <a:ext cx="7316796" cy="2187042"/>
          </a:xfrm>
          <a:prstGeom prst="rect">
            <a:avLst/>
          </a:prstGeom>
          <a:effectLst>
            <a:outerShdw blurRad="50800" dist="38100" dir="2700000" algn="tl" rotWithShape="0">
              <a:prstClr val="black">
                <a:alpha val="64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None/>
            </a:pPr>
            <a:r>
              <a:rPr lang="tr-TR" altLang="tr-TR" b="1" dirty="0">
                <a:solidFill>
                  <a:schemeClr val="bg1"/>
                </a:solidFill>
                <a:latin typeface="Times New Roman" panose="02020603050405020304" pitchFamily="18" charset="0"/>
                <a:cs typeface="Times New Roman" panose="02020603050405020304" pitchFamily="18" charset="0"/>
              </a:rPr>
              <a:t>2021 – 2022 Kamu İç Kontrol Standartlarına Uyum Eylem Planı</a:t>
            </a:r>
          </a:p>
          <a:p>
            <a:pPr algn="ctr">
              <a:lnSpc>
                <a:spcPct val="100000"/>
              </a:lnSpc>
              <a:buNone/>
            </a:pPr>
            <a:endParaRPr lang="tr-TR" altLang="tr-TR" b="1" dirty="0">
              <a:solidFill>
                <a:schemeClr val="bg1"/>
              </a:solidFill>
              <a:latin typeface="Times New Roman" panose="02020603050405020304" pitchFamily="18" charset="0"/>
              <a:cs typeface="Times New Roman" panose="02020603050405020304" pitchFamily="18" charset="0"/>
            </a:endParaRPr>
          </a:p>
          <a:p>
            <a:pPr algn="ctr">
              <a:lnSpc>
                <a:spcPct val="100000"/>
              </a:lnSpc>
              <a:buNone/>
            </a:pPr>
            <a:r>
              <a:rPr lang="tr-TR" altLang="tr-TR" b="1" dirty="0">
                <a:solidFill>
                  <a:schemeClr val="bg1"/>
                </a:solidFill>
                <a:latin typeface="Times New Roman" panose="02020603050405020304" pitchFamily="18" charset="0"/>
                <a:cs typeface="Times New Roman" panose="02020603050405020304" pitchFamily="18" charset="0"/>
              </a:rPr>
              <a:t>2. Çeyrek Dönem Eylemleri</a:t>
            </a:r>
          </a:p>
        </p:txBody>
      </p:sp>
      <p:sp>
        <p:nvSpPr>
          <p:cNvPr id="6" name="Metin kutusu 5"/>
          <p:cNvSpPr txBox="1"/>
          <p:nvPr/>
        </p:nvSpPr>
        <p:spPr>
          <a:xfrm>
            <a:off x="5719999" y="1961570"/>
            <a:ext cx="4690792" cy="369332"/>
          </a:xfrm>
          <a:prstGeom prst="rect">
            <a:avLst/>
          </a:prstGeom>
          <a:noFill/>
        </p:spPr>
        <p:txBody>
          <a:bodyPr wrap="square" rtlCol="0">
            <a:spAutoFit/>
          </a:bodyPr>
          <a:lstStyle/>
          <a:p>
            <a:pPr algn="ctr"/>
            <a:r>
              <a:rPr lang="tr-TR" dirty="0">
                <a:solidFill>
                  <a:schemeClr val="bg1"/>
                </a:solidFill>
              </a:rPr>
              <a:t>STRATEJİ GELİŞTİRME BAŞKANLIĞI</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534" y="407294"/>
            <a:ext cx="1551722" cy="1554276"/>
          </a:xfrm>
          <a:prstGeom prst="rect">
            <a:avLst/>
          </a:prstGeom>
        </p:spPr>
      </p:pic>
    </p:spTree>
    <p:extLst>
      <p:ext uri="{BB962C8B-B14F-4D97-AF65-F5344CB8AC3E}">
        <p14:creationId xmlns:p14="http://schemas.microsoft.com/office/powerpoint/2010/main" val="214923384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4C49BBAD-6689-4864-8E2F-A4AD81106D03}"/>
              </a:ext>
            </a:extLst>
          </p:cNvPr>
          <p:cNvSpPr>
            <a:spLocks noGrp="1"/>
          </p:cNvSpPr>
          <p:nvPr>
            <p:ph type="title"/>
          </p:nvPr>
        </p:nvSpPr>
        <p:spPr>
          <a:xfrm>
            <a:off x="1519104" y="0"/>
            <a:ext cx="10530393" cy="521436"/>
          </a:xfrm>
        </p:spPr>
        <p:txBody>
          <a:bodyPr>
            <a:normAutofit/>
          </a:bodyPr>
          <a:lstStyle/>
          <a:p>
            <a:r>
              <a:rPr lang="tr-TR" sz="2400" dirty="0"/>
              <a:t>Teşkilat Şemalarının Oluşturulması</a:t>
            </a:r>
          </a:p>
        </p:txBody>
      </p:sp>
      <p:pic>
        <p:nvPicPr>
          <p:cNvPr id="4" name="Resim 3">
            <a:extLst>
              <a:ext uri="{FF2B5EF4-FFF2-40B4-BE49-F238E27FC236}">
                <a16:creationId xmlns:a16="http://schemas.microsoft.com/office/drawing/2014/main" id="{B12FB6E2-60BC-4DA5-A007-4DF551E61E0A}"/>
              </a:ext>
            </a:extLst>
          </p:cNvPr>
          <p:cNvPicPr>
            <a:picLocks noChangeAspect="1"/>
          </p:cNvPicPr>
          <p:nvPr/>
        </p:nvPicPr>
        <p:blipFill>
          <a:blip r:embed="rId2"/>
          <a:stretch>
            <a:fillRect/>
          </a:stretch>
        </p:blipFill>
        <p:spPr>
          <a:xfrm>
            <a:off x="68062" y="1141214"/>
            <a:ext cx="12055875" cy="5247380"/>
          </a:xfrm>
          <a:prstGeom prst="rect">
            <a:avLst/>
          </a:prstGeom>
        </p:spPr>
      </p:pic>
    </p:spTree>
    <p:extLst>
      <p:ext uri="{BB962C8B-B14F-4D97-AF65-F5344CB8AC3E}">
        <p14:creationId xmlns:p14="http://schemas.microsoft.com/office/powerpoint/2010/main" val="171052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CAAE5C31-90B5-4A79-846E-CDA37E20D5D1}"/>
              </a:ext>
            </a:extLst>
          </p:cNvPr>
          <p:cNvSpPr>
            <a:spLocks noGrp="1"/>
          </p:cNvSpPr>
          <p:nvPr>
            <p:ph type="title"/>
          </p:nvPr>
        </p:nvSpPr>
        <p:spPr/>
        <p:txBody>
          <a:bodyPr>
            <a:normAutofit/>
          </a:bodyPr>
          <a:lstStyle/>
          <a:p>
            <a:r>
              <a:rPr lang="tr-TR" sz="2400" dirty="0"/>
              <a:t>Teşkilat Şemalarının Oluşturulması</a:t>
            </a:r>
          </a:p>
        </p:txBody>
      </p:sp>
      <p:pic>
        <p:nvPicPr>
          <p:cNvPr id="4" name="Resim 3">
            <a:extLst>
              <a:ext uri="{FF2B5EF4-FFF2-40B4-BE49-F238E27FC236}">
                <a16:creationId xmlns:a16="http://schemas.microsoft.com/office/drawing/2014/main" id="{B2555084-48B9-444F-8673-2E64F38F62C0}"/>
              </a:ext>
            </a:extLst>
          </p:cNvPr>
          <p:cNvPicPr>
            <a:picLocks noChangeAspect="1"/>
          </p:cNvPicPr>
          <p:nvPr/>
        </p:nvPicPr>
        <p:blipFill>
          <a:blip r:embed="rId2"/>
          <a:stretch>
            <a:fillRect/>
          </a:stretch>
        </p:blipFill>
        <p:spPr>
          <a:xfrm>
            <a:off x="1239496" y="1309772"/>
            <a:ext cx="3536690" cy="500296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 name="Resim 4">
            <a:extLst>
              <a:ext uri="{FF2B5EF4-FFF2-40B4-BE49-F238E27FC236}">
                <a16:creationId xmlns:a16="http://schemas.microsoft.com/office/drawing/2014/main" id="{2A1D7BB9-2414-471F-8A8F-68880E4C0DA4}"/>
              </a:ext>
            </a:extLst>
          </p:cNvPr>
          <p:cNvPicPr>
            <a:picLocks noChangeAspect="1"/>
          </p:cNvPicPr>
          <p:nvPr/>
        </p:nvPicPr>
        <p:blipFill>
          <a:blip r:embed="rId3"/>
          <a:stretch>
            <a:fillRect/>
          </a:stretch>
        </p:blipFill>
        <p:spPr>
          <a:xfrm>
            <a:off x="5570570" y="1163692"/>
            <a:ext cx="5648264" cy="514904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54713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2400" dirty="0"/>
              <a:t>İş Akış Şemaların Oluşturulması</a:t>
            </a:r>
          </a:p>
        </p:txBody>
      </p:sp>
      <p:sp>
        <p:nvSpPr>
          <p:cNvPr id="5" name="Akış Çizelgesi: Çok Sayıda Belge 4">
            <a:extLst>
              <a:ext uri="{FF2B5EF4-FFF2-40B4-BE49-F238E27FC236}">
                <a16:creationId xmlns:a16="http://schemas.microsoft.com/office/drawing/2014/main" id="{33157DA4-7FDD-40C3-AF0B-3E54E5C122E3}"/>
              </a:ext>
            </a:extLst>
          </p:cNvPr>
          <p:cNvSpPr/>
          <p:nvPr/>
        </p:nvSpPr>
        <p:spPr>
          <a:xfrm>
            <a:off x="9264375" y="5545849"/>
            <a:ext cx="2129815" cy="1097424"/>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pPr algn="ctr"/>
            <a:r>
              <a:rPr lang="tr-TR" sz="1400" b="1" dirty="0"/>
              <a:t>İş Akış Şemaları</a:t>
            </a:r>
            <a:endParaRPr lang="tr-TR" sz="1400" b="1" kern="0" dirty="0">
              <a:solidFill>
                <a:sysClr val="windowText" lastClr="000000"/>
              </a:solidFill>
              <a:cs typeface="Times New Roman" panose="02020603050405020304" pitchFamily="18" charset="0"/>
            </a:endParaRPr>
          </a:p>
        </p:txBody>
      </p:sp>
      <p:grpSp>
        <p:nvGrpSpPr>
          <p:cNvPr id="11" name="Grup 10">
            <a:extLst>
              <a:ext uri="{FF2B5EF4-FFF2-40B4-BE49-F238E27FC236}">
                <a16:creationId xmlns:a16="http://schemas.microsoft.com/office/drawing/2014/main" id="{A548A255-C73B-448E-9FAD-DD472D6F967D}"/>
              </a:ext>
            </a:extLst>
          </p:cNvPr>
          <p:cNvGrpSpPr/>
          <p:nvPr/>
        </p:nvGrpSpPr>
        <p:grpSpPr>
          <a:xfrm>
            <a:off x="386121" y="1265055"/>
            <a:ext cx="1169712" cy="528003"/>
            <a:chOff x="703391" y="135402"/>
            <a:chExt cx="914408" cy="459628"/>
          </a:xfrm>
          <a:scene3d>
            <a:camera prst="orthographicFront">
              <a:rot lat="0" lon="0" rev="0"/>
            </a:camera>
            <a:lightRig rig="balanced" dir="t">
              <a:rot lat="0" lon="0" rev="8700000"/>
            </a:lightRig>
          </a:scene3d>
        </p:grpSpPr>
        <p:sp>
          <p:nvSpPr>
            <p:cNvPr id="12" name="Dikdörtgen: Yuvarlatılmış Köşeler 18">
              <a:extLst>
                <a:ext uri="{FF2B5EF4-FFF2-40B4-BE49-F238E27FC236}">
                  <a16:creationId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Yuvarlatılmış Köşeler 4">
              <a:extLst>
                <a:ext uri="{FF2B5EF4-FFF2-40B4-BE49-F238E27FC236}">
                  <a16:creationId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Bileşen</a:t>
              </a:r>
            </a:p>
          </p:txBody>
        </p:sp>
      </p:grpSp>
      <p:grpSp>
        <p:nvGrpSpPr>
          <p:cNvPr id="15" name="Grup 14">
            <a:extLst>
              <a:ext uri="{FF2B5EF4-FFF2-40B4-BE49-F238E27FC236}">
                <a16:creationId xmlns:a16="http://schemas.microsoft.com/office/drawing/2014/main" id="{BFE5CB1E-B523-4633-B00D-E7C39263CAEF}"/>
              </a:ext>
            </a:extLst>
          </p:cNvPr>
          <p:cNvGrpSpPr/>
          <p:nvPr/>
        </p:nvGrpSpPr>
        <p:grpSpPr>
          <a:xfrm>
            <a:off x="385833" y="2099218"/>
            <a:ext cx="1170000" cy="528004"/>
            <a:chOff x="680956" y="135402"/>
            <a:chExt cx="936843" cy="459628"/>
          </a:xfrm>
          <a:scene3d>
            <a:camera prst="orthographicFront">
              <a:rot lat="0" lon="0" rev="0"/>
            </a:camera>
            <a:lightRig rig="balanced" dir="t">
              <a:rot lat="0" lon="0" rev="8700000"/>
            </a:lightRig>
          </a:scene3d>
        </p:grpSpPr>
        <p:sp>
          <p:nvSpPr>
            <p:cNvPr id="16" name="Dikdörtgen: Yuvarlatılmış Köşeler 22">
              <a:extLst>
                <a:ext uri="{FF2B5EF4-FFF2-40B4-BE49-F238E27FC236}">
                  <a16:creationId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Yuvarlatılmış Köşeler 4">
              <a:extLst>
                <a:ext uri="{FF2B5EF4-FFF2-40B4-BE49-F238E27FC236}">
                  <a16:creationId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Standart</a:t>
              </a:r>
            </a:p>
          </p:txBody>
        </p:sp>
      </p:grpSp>
      <p:grpSp>
        <p:nvGrpSpPr>
          <p:cNvPr id="18" name="Grup 17">
            <a:extLst>
              <a:ext uri="{FF2B5EF4-FFF2-40B4-BE49-F238E27FC236}">
                <a16:creationId xmlns:a16="http://schemas.microsoft.com/office/drawing/2014/main" id="{DF9BFB4A-D55A-4EEE-ADEF-2F6BEF3699AA}"/>
              </a:ext>
            </a:extLst>
          </p:cNvPr>
          <p:cNvGrpSpPr/>
          <p:nvPr/>
        </p:nvGrpSpPr>
        <p:grpSpPr>
          <a:xfrm>
            <a:off x="382270" y="3294014"/>
            <a:ext cx="1202552" cy="435616"/>
            <a:chOff x="703391" y="135402"/>
            <a:chExt cx="934188" cy="462119"/>
          </a:xfrm>
          <a:scene3d>
            <a:camera prst="orthographicFront">
              <a:rot lat="0" lon="0" rev="0"/>
            </a:camera>
            <a:lightRig rig="balanced" dir="t">
              <a:rot lat="0" lon="0" rev="8700000"/>
            </a:lightRig>
          </a:scene3d>
        </p:grpSpPr>
        <p:sp>
          <p:nvSpPr>
            <p:cNvPr id="19" name="Dikdörtgen: Yuvarlatılmış Köşeler 25">
              <a:extLst>
                <a:ext uri="{FF2B5EF4-FFF2-40B4-BE49-F238E27FC236}">
                  <a16:creationId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Dikdörtgen: Yuvarlatılmış Köşeler 4">
              <a:extLst>
                <a:ext uri="{FF2B5EF4-FFF2-40B4-BE49-F238E27FC236}">
                  <a16:creationId xmlns:a16="http://schemas.microsoft.com/office/drawing/2014/main" id="{63B16128-A68D-4ABC-95B3-F8BD097CB06E}"/>
                </a:ext>
              </a:extLst>
            </p:cNvPr>
            <p:cNvSpPr txBox="1"/>
            <p:nvPr/>
          </p:nvSpPr>
          <p:spPr>
            <a:xfrm>
              <a:off x="736901" y="169562"/>
              <a:ext cx="900678" cy="427959"/>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Genel Şart</a:t>
              </a:r>
            </a:p>
          </p:txBody>
        </p:sp>
      </p:grpSp>
      <p:sp>
        <p:nvSpPr>
          <p:cNvPr id="21" name="Metin kutusu 20">
            <a:extLst>
              <a:ext uri="{FF2B5EF4-FFF2-40B4-BE49-F238E27FC236}">
                <a16:creationId xmlns:a16="http://schemas.microsoft.com/office/drawing/2014/main" id="{B8E5AEDE-5973-42E1-915F-A211D33E2262}"/>
              </a:ext>
            </a:extLst>
          </p:cNvPr>
          <p:cNvSpPr txBox="1"/>
          <p:nvPr/>
        </p:nvSpPr>
        <p:spPr>
          <a:xfrm>
            <a:off x="1769160" y="1288291"/>
            <a:ext cx="7283397"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600" dirty="0">
                <a:solidFill>
                  <a:schemeClr val="bg1"/>
                </a:solidFill>
              </a:rPr>
              <a:t>Kontrol Ortamı</a:t>
            </a:r>
          </a:p>
        </p:txBody>
      </p:sp>
      <p:sp>
        <p:nvSpPr>
          <p:cNvPr id="22" name="Metin kutusu 21">
            <a:extLst>
              <a:ext uri="{FF2B5EF4-FFF2-40B4-BE49-F238E27FC236}">
                <a16:creationId xmlns:a16="http://schemas.microsoft.com/office/drawing/2014/main" id="{7BD106A0-60DB-4644-8656-922BF78643C5}"/>
              </a:ext>
            </a:extLst>
          </p:cNvPr>
          <p:cNvSpPr txBox="1"/>
          <p:nvPr/>
        </p:nvSpPr>
        <p:spPr>
          <a:xfrm>
            <a:off x="1769161" y="2096821"/>
            <a:ext cx="7283396" cy="830997"/>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pPr algn="just"/>
            <a:r>
              <a:rPr lang="tr-TR" dirty="0"/>
              <a:t>Misyon, Organizasyon Yapısı ve Görevler: İdarelerin misyonu ile birimlerin ve personelin görev tanımları yazılı olarak belirlenmeli, personele duyurulmalı ve idarede uygun bir organizasyon yapısı oluşturulmalıdır</a:t>
            </a:r>
          </a:p>
        </p:txBody>
      </p:sp>
      <p:sp>
        <p:nvSpPr>
          <p:cNvPr id="23" name="Metin kutusu 22">
            <a:extLst>
              <a:ext uri="{FF2B5EF4-FFF2-40B4-BE49-F238E27FC236}">
                <a16:creationId xmlns:a16="http://schemas.microsoft.com/office/drawing/2014/main" id="{079AF783-D80C-43EF-A2C1-B637EFE305D4}"/>
              </a:ext>
            </a:extLst>
          </p:cNvPr>
          <p:cNvSpPr txBox="1"/>
          <p:nvPr/>
        </p:nvSpPr>
        <p:spPr>
          <a:xfrm>
            <a:off x="1777095" y="3294014"/>
            <a:ext cx="7299265" cy="584775"/>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dirty="0"/>
              <a:t>İdarenin yöneticileri, faaliyetlerin yürütülmesinde hassas görevlere ilişkin prosedürleri belirlemeli ve personele duyurmalıdır.</a:t>
            </a:r>
          </a:p>
        </p:txBody>
      </p:sp>
      <p:sp>
        <p:nvSpPr>
          <p:cNvPr id="24" name="Metin kutusu 23">
            <a:extLst>
              <a:ext uri="{FF2B5EF4-FFF2-40B4-BE49-F238E27FC236}">
                <a16:creationId xmlns:a16="http://schemas.microsoft.com/office/drawing/2014/main" id="{6F23DB90-F2B5-4877-8039-3D13CD940102}"/>
              </a:ext>
            </a:extLst>
          </p:cNvPr>
          <p:cNvSpPr txBox="1"/>
          <p:nvPr/>
        </p:nvSpPr>
        <p:spPr>
          <a:xfrm>
            <a:off x="357131" y="5609794"/>
            <a:ext cx="8244388"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dirty="0"/>
              <a:t>Birim düzeyinde iş süreçlerine ait iş akış şemalarının oluşturulması</a:t>
            </a:r>
          </a:p>
        </p:txBody>
      </p:sp>
      <p:sp>
        <p:nvSpPr>
          <p:cNvPr id="26" name="Dikdörtgen: Yuvarlatılmış Köşeler 25">
            <a:extLst>
              <a:ext uri="{FF2B5EF4-FFF2-40B4-BE49-F238E27FC236}">
                <a16:creationId xmlns:a16="http://schemas.microsoft.com/office/drawing/2014/main" id="{5DFFA3A7-C829-44F9-8234-15E78AD803DB}"/>
              </a:ext>
            </a:extLst>
          </p:cNvPr>
          <p:cNvSpPr/>
          <p:nvPr/>
        </p:nvSpPr>
        <p:spPr>
          <a:xfrm>
            <a:off x="357131" y="4748771"/>
            <a:ext cx="1542573" cy="61933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tr-TR" sz="2800" b="1" dirty="0"/>
              <a:t>E.2.6.5</a:t>
            </a:r>
          </a:p>
        </p:txBody>
      </p:sp>
      <p:graphicFrame>
        <p:nvGraphicFramePr>
          <p:cNvPr id="25" name="Diyagram 24"/>
          <p:cNvGraphicFramePr/>
          <p:nvPr>
            <p:extLst>
              <p:ext uri="{D42A27DB-BD31-4B8C-83A1-F6EECF244321}">
                <p14:modId xmlns:p14="http://schemas.microsoft.com/office/powerpoint/2010/main" val="2601475707"/>
              </p:ext>
            </p:extLst>
          </p:nvPr>
        </p:nvGraphicFramePr>
        <p:xfrm>
          <a:off x="9068427" y="3900957"/>
          <a:ext cx="2521712" cy="1292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04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6" grpId="0" animBg="1"/>
      <p:bldGraphic spid="2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E3B14045-2C1D-40F0-9A7D-60850BE206E7}"/>
              </a:ext>
            </a:extLst>
          </p:cNvPr>
          <p:cNvSpPr>
            <a:spLocks noGrp="1"/>
          </p:cNvSpPr>
          <p:nvPr>
            <p:ph idx="1"/>
          </p:nvPr>
        </p:nvSpPr>
        <p:spPr>
          <a:xfrm>
            <a:off x="260991" y="1228204"/>
            <a:ext cx="11538285" cy="1683672"/>
          </a:xfrm>
        </p:spPr>
        <p:txBody>
          <a:bodyPr>
            <a:noAutofit/>
          </a:bodyPr>
          <a:lstStyle/>
          <a:p>
            <a:pPr marL="0" indent="0" algn="just">
              <a:lnSpc>
                <a:spcPct val="150000"/>
              </a:lnSpc>
              <a:spcBef>
                <a:spcPts val="0"/>
              </a:spcBef>
              <a:buNone/>
            </a:pPr>
            <a:r>
              <a:rPr lang="tr-TR" sz="2400" dirty="0">
                <a:latin typeface="+mj-lt"/>
                <a:cs typeface="Times New Roman" panose="02020603050405020304" pitchFamily="18" charset="0"/>
              </a:rPr>
              <a:t>Bir süreç içinde yer alan iş ve işlemlere yönelik gerçekleştirilen faaliyetlerin mantıksal sırasıyla; uygun uluslararası geçerli semboller, oklar ve açıklamalar kullanılarak ifade edildiği çizelgelerdir. </a:t>
            </a:r>
          </a:p>
        </p:txBody>
      </p:sp>
      <p:pic>
        <p:nvPicPr>
          <p:cNvPr id="5" name="Resim 4">
            <a:extLst>
              <a:ext uri="{FF2B5EF4-FFF2-40B4-BE49-F238E27FC236}">
                <a16:creationId xmlns:a16="http://schemas.microsoft.com/office/drawing/2014/main" id="{59DCB432-99D9-4DA8-AD92-AE876CCD2945}"/>
              </a:ext>
            </a:extLst>
          </p:cNvPr>
          <p:cNvPicPr>
            <a:picLocks noChangeAspect="1"/>
          </p:cNvPicPr>
          <p:nvPr/>
        </p:nvPicPr>
        <p:blipFill>
          <a:blip r:embed="rId2"/>
          <a:stretch>
            <a:fillRect/>
          </a:stretch>
        </p:blipFill>
        <p:spPr>
          <a:xfrm>
            <a:off x="7156729" y="2681824"/>
            <a:ext cx="3930629" cy="2947972"/>
          </a:xfrm>
          <a:prstGeom prst="rect">
            <a:avLst/>
          </a:prstGeom>
        </p:spPr>
      </p:pic>
      <p:sp>
        <p:nvSpPr>
          <p:cNvPr id="6" name="İçerik Yer Tutucusu 2">
            <a:extLst>
              <a:ext uri="{FF2B5EF4-FFF2-40B4-BE49-F238E27FC236}">
                <a16:creationId xmlns:a16="http://schemas.microsoft.com/office/drawing/2014/main" id="{CE86D4BD-C20E-4892-A418-07617E97764D}"/>
              </a:ext>
            </a:extLst>
          </p:cNvPr>
          <p:cNvSpPr txBox="1">
            <a:spLocks/>
          </p:cNvSpPr>
          <p:nvPr/>
        </p:nvSpPr>
        <p:spPr>
          <a:xfrm>
            <a:off x="260991" y="3099426"/>
            <a:ext cx="5558591" cy="2298197"/>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tr-TR" sz="2400" dirty="0">
                <a:latin typeface="+mj-lt"/>
                <a:cs typeface="Times New Roman" panose="02020603050405020304" pitchFamily="18" charset="0"/>
              </a:rPr>
              <a:t>İş akışında her bir faaliyetten sorumlu personelin belirlenmesi ve belirlenen faaliyet için varsa gerekli evrakların belirtilmesi gerekir.</a:t>
            </a:r>
          </a:p>
        </p:txBody>
      </p:sp>
      <p:sp>
        <p:nvSpPr>
          <p:cNvPr id="7" name="Unvan 3">
            <a:extLst>
              <a:ext uri="{FF2B5EF4-FFF2-40B4-BE49-F238E27FC236}">
                <a16:creationId xmlns:a16="http://schemas.microsoft.com/office/drawing/2014/main" id="{9030FECC-C0A1-4ABF-B688-773D958B35A5}"/>
              </a:ext>
            </a:extLst>
          </p:cNvPr>
          <p:cNvSpPr>
            <a:spLocks noGrp="1"/>
          </p:cNvSpPr>
          <p:nvPr>
            <p:ph type="title"/>
          </p:nvPr>
        </p:nvSpPr>
        <p:spPr>
          <a:xfrm>
            <a:off x="1519238" y="20638"/>
            <a:ext cx="10529887" cy="520700"/>
          </a:xfrm>
        </p:spPr>
        <p:txBody>
          <a:bodyPr>
            <a:normAutofit/>
          </a:bodyPr>
          <a:lstStyle/>
          <a:p>
            <a:r>
              <a:rPr lang="tr-TR" sz="2400" dirty="0"/>
              <a:t>İş Akış Şemaların Oluşturulması</a:t>
            </a:r>
          </a:p>
        </p:txBody>
      </p:sp>
    </p:spTree>
    <p:extLst>
      <p:ext uri="{BB962C8B-B14F-4D97-AF65-F5344CB8AC3E}">
        <p14:creationId xmlns:p14="http://schemas.microsoft.com/office/powerpoint/2010/main" val="322934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CFE0FCF6-3ED6-4C95-AB75-35FA29AA2CC7}"/>
              </a:ext>
            </a:extLst>
          </p:cNvPr>
          <p:cNvSpPr>
            <a:spLocks noGrp="1"/>
          </p:cNvSpPr>
          <p:nvPr>
            <p:ph idx="1"/>
          </p:nvPr>
        </p:nvSpPr>
        <p:spPr>
          <a:xfrm>
            <a:off x="112904" y="1142124"/>
            <a:ext cx="8176846" cy="5436229"/>
          </a:xfrm>
        </p:spPr>
        <p:txBody>
          <a:bodyPr>
            <a:noAutofit/>
          </a:bodyPr>
          <a:lstStyle/>
          <a:p>
            <a:pPr marL="250825" lvl="1" indent="-250825">
              <a:lnSpc>
                <a:spcPct val="130000"/>
              </a:lnSpc>
              <a:spcBef>
                <a:spcPts val="0"/>
              </a:spcBef>
              <a:spcAft>
                <a:spcPts val="1200"/>
              </a:spcAft>
            </a:pPr>
            <a:r>
              <a:rPr lang="tr-TR" sz="2400" dirty="0">
                <a:latin typeface="+mj-lt"/>
                <a:cs typeface="Times New Roman" panose="02020603050405020304" pitchFamily="18" charset="0"/>
              </a:rPr>
              <a:t>İş akış şemaları ile bir işin aşamaları daha ayrıntılı bir şekilde incelenebilecektir.</a:t>
            </a:r>
          </a:p>
          <a:p>
            <a:pPr marL="250825" lvl="1" indent="-250825">
              <a:lnSpc>
                <a:spcPct val="130000"/>
              </a:lnSpc>
              <a:spcBef>
                <a:spcPts val="0"/>
              </a:spcBef>
              <a:spcAft>
                <a:spcPts val="1200"/>
              </a:spcAft>
            </a:pPr>
            <a:r>
              <a:rPr lang="tr-TR" sz="2400" dirty="0">
                <a:latin typeface="+mj-lt"/>
                <a:cs typeface="Times New Roman" panose="02020603050405020304" pitchFamily="18" charset="0"/>
              </a:rPr>
              <a:t>Katma değeri olmayan süreçlerin tespit ederek sürecin kalitesinin artırılmasına yarar sağlayacaktır.</a:t>
            </a:r>
          </a:p>
          <a:p>
            <a:pPr marL="250825" lvl="1" indent="-250825">
              <a:lnSpc>
                <a:spcPct val="130000"/>
              </a:lnSpc>
              <a:spcBef>
                <a:spcPts val="0"/>
              </a:spcBef>
              <a:spcAft>
                <a:spcPts val="1200"/>
              </a:spcAft>
            </a:pPr>
            <a:r>
              <a:rPr lang="tr-TR" sz="2400" dirty="0">
                <a:latin typeface="+mj-lt"/>
                <a:cs typeface="Times New Roman" panose="02020603050405020304" pitchFamily="18" charset="0"/>
              </a:rPr>
              <a:t>Süreç içerisindeki hataların bulunması kolaylaşacak ve hataların önlenebilmesi için gerekli adımlar atılabilecektir.</a:t>
            </a:r>
          </a:p>
          <a:p>
            <a:pPr marL="250825" lvl="1" indent="-250825">
              <a:lnSpc>
                <a:spcPct val="130000"/>
              </a:lnSpc>
              <a:spcBef>
                <a:spcPts val="0"/>
              </a:spcBef>
              <a:spcAft>
                <a:spcPts val="1200"/>
              </a:spcAft>
            </a:pPr>
            <a:r>
              <a:rPr lang="tr-TR" sz="2400" dirty="0">
                <a:latin typeface="+mj-lt"/>
                <a:cs typeface="Times New Roman" panose="02020603050405020304" pitchFamily="18" charset="0"/>
              </a:rPr>
              <a:t>Karışık süreçler herkes tarafından kolayca anlaşılabilecektir.</a:t>
            </a:r>
          </a:p>
          <a:p>
            <a:pPr marL="250825" lvl="1" indent="-250825">
              <a:lnSpc>
                <a:spcPct val="130000"/>
              </a:lnSpc>
              <a:spcBef>
                <a:spcPts val="0"/>
              </a:spcBef>
              <a:spcAft>
                <a:spcPts val="1200"/>
              </a:spcAft>
            </a:pPr>
            <a:r>
              <a:rPr lang="tr-TR" sz="2400" dirty="0">
                <a:latin typeface="+mj-lt"/>
                <a:cs typeface="Times New Roman" panose="02020603050405020304" pitchFamily="18" charset="0"/>
              </a:rPr>
              <a:t>Riskleri belirleme, riskleri değerlendirme, risklerin yönetilmesi ve risklerin kontrolü daha kolay olacaktır.</a:t>
            </a:r>
          </a:p>
          <a:p>
            <a:pPr marL="0" lvl="1" indent="0">
              <a:lnSpc>
                <a:spcPct val="130000"/>
              </a:lnSpc>
              <a:spcBef>
                <a:spcPts val="0"/>
              </a:spcBef>
              <a:spcAft>
                <a:spcPts val="1200"/>
              </a:spcAft>
              <a:buNone/>
            </a:pPr>
            <a:endParaRPr lang="tr-TR" sz="2000" dirty="0">
              <a:latin typeface="Times New Roman" panose="02020603050405020304" pitchFamily="18" charset="0"/>
              <a:cs typeface="Times New Roman" panose="02020603050405020304" pitchFamily="18" charset="0"/>
            </a:endParaRPr>
          </a:p>
        </p:txBody>
      </p:sp>
      <p:pic>
        <p:nvPicPr>
          <p:cNvPr id="5" name="Picture 2" descr="Ä°lgili resim">
            <a:extLst>
              <a:ext uri="{FF2B5EF4-FFF2-40B4-BE49-F238E27FC236}">
                <a16:creationId xmlns:a16="http://schemas.microsoft.com/office/drawing/2014/main" id="{33E47D21-CC41-41FD-B67A-3E1C81A85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1734" y="1477740"/>
            <a:ext cx="3215959" cy="4764996"/>
          </a:xfrm>
          <a:prstGeom prst="rect">
            <a:avLst/>
          </a:prstGeom>
          <a:noFill/>
          <a:extLst>
            <a:ext uri="{909E8E84-426E-40DD-AFC4-6F175D3DCCD1}">
              <a14:hiddenFill xmlns:a14="http://schemas.microsoft.com/office/drawing/2010/main">
                <a:solidFill>
                  <a:srgbClr val="FFFFFF"/>
                </a:solidFill>
              </a14:hiddenFill>
            </a:ext>
          </a:extLst>
        </p:spPr>
      </p:pic>
      <p:sp>
        <p:nvSpPr>
          <p:cNvPr id="7" name="Unvan 3">
            <a:extLst>
              <a:ext uri="{FF2B5EF4-FFF2-40B4-BE49-F238E27FC236}">
                <a16:creationId xmlns:a16="http://schemas.microsoft.com/office/drawing/2014/main" id="{E8159450-2B8F-4C1F-B41B-65BA01E32D7A}"/>
              </a:ext>
            </a:extLst>
          </p:cNvPr>
          <p:cNvSpPr>
            <a:spLocks noGrp="1"/>
          </p:cNvSpPr>
          <p:nvPr>
            <p:ph type="title"/>
          </p:nvPr>
        </p:nvSpPr>
        <p:spPr>
          <a:xfrm>
            <a:off x="1519238" y="20638"/>
            <a:ext cx="10529887" cy="520700"/>
          </a:xfrm>
        </p:spPr>
        <p:txBody>
          <a:bodyPr>
            <a:normAutofit/>
          </a:bodyPr>
          <a:lstStyle/>
          <a:p>
            <a:r>
              <a:rPr lang="tr-TR" sz="2400" dirty="0"/>
              <a:t>İş Akış Şemaların Oluşturulması</a:t>
            </a:r>
          </a:p>
        </p:txBody>
      </p:sp>
    </p:spTree>
    <p:extLst>
      <p:ext uri="{BB962C8B-B14F-4D97-AF65-F5344CB8AC3E}">
        <p14:creationId xmlns:p14="http://schemas.microsoft.com/office/powerpoint/2010/main" val="197404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36CB507B-9FA2-4576-AE95-9F527C0FE088}"/>
              </a:ext>
            </a:extLst>
          </p:cNvPr>
          <p:cNvSpPr/>
          <p:nvPr/>
        </p:nvSpPr>
        <p:spPr>
          <a:xfrm>
            <a:off x="281355" y="1354016"/>
            <a:ext cx="10444558" cy="2239524"/>
          </a:xfrm>
          <a:prstGeom prst="rect">
            <a:avLst/>
          </a:prstGeom>
        </p:spPr>
        <p:txBody>
          <a:bodyPr wrap="square">
            <a:spAutoFit/>
          </a:bodyPr>
          <a:lstStyle/>
          <a:p>
            <a:pPr marL="342900" indent="-342900">
              <a:lnSpc>
                <a:spcPct val="150000"/>
              </a:lnSpc>
              <a:buFont typeface="Arial" panose="020B0604020202020204" pitchFamily="34" charset="0"/>
              <a:buChar char="•"/>
            </a:pPr>
            <a:r>
              <a:rPr lang="tr-TR" sz="2400" dirty="0">
                <a:latin typeface="+mj-lt"/>
                <a:ea typeface="Calibri" panose="020F0502020204030204" pitchFamily="34" charset="0"/>
                <a:cs typeface="Times New Roman" panose="02020603050405020304" pitchFamily="18" charset="0"/>
              </a:rPr>
              <a:t>İş akış şemalarının çizimleri belirli kural ve standartlar çerçevesinde kullanılabilecek birçok program ve uygulama bulunmaktadır </a:t>
            </a:r>
          </a:p>
          <a:p>
            <a:pPr marL="342900" indent="-342900">
              <a:lnSpc>
                <a:spcPct val="150000"/>
              </a:lnSpc>
              <a:buFont typeface="Arial" panose="020B0604020202020204" pitchFamily="34" charset="0"/>
              <a:buChar char="•"/>
            </a:pPr>
            <a:r>
              <a:rPr lang="tr-TR" sz="2400" dirty="0">
                <a:latin typeface="+mj-lt"/>
                <a:ea typeface="Calibri" panose="020F0502020204030204" pitchFamily="34" charset="0"/>
                <a:cs typeface="Times New Roman" panose="02020603050405020304" pitchFamily="18" charset="0"/>
              </a:rPr>
              <a:t>Bu standartlara temel oluşturan tanımlar ve semboller aşağıda yer almaktadır.</a:t>
            </a:r>
          </a:p>
        </p:txBody>
      </p:sp>
      <p:graphicFrame>
        <p:nvGraphicFramePr>
          <p:cNvPr id="13" name="Tablo 12">
            <a:extLst>
              <a:ext uri="{FF2B5EF4-FFF2-40B4-BE49-F238E27FC236}">
                <a16:creationId xmlns:a16="http://schemas.microsoft.com/office/drawing/2014/main" id="{A3FD49C9-ECA8-4612-8758-85E950B676CF}"/>
              </a:ext>
            </a:extLst>
          </p:cNvPr>
          <p:cNvGraphicFramePr>
            <a:graphicFrameLocks noGrp="1"/>
          </p:cNvGraphicFramePr>
          <p:nvPr>
            <p:extLst>
              <p:ext uri="{D42A27DB-BD31-4B8C-83A1-F6EECF244321}">
                <p14:modId xmlns:p14="http://schemas.microsoft.com/office/powerpoint/2010/main" val="837630882"/>
              </p:ext>
            </p:extLst>
          </p:nvPr>
        </p:nvGraphicFramePr>
        <p:xfrm>
          <a:off x="738554" y="3741627"/>
          <a:ext cx="10075984" cy="2743200"/>
        </p:xfrm>
        <a:graphic>
          <a:graphicData uri="http://schemas.openxmlformats.org/drawingml/2006/table">
            <a:tbl>
              <a:tblPr firstRow="1" firstCol="1" bandRow="1"/>
              <a:tblGrid>
                <a:gridCol w="2809896">
                  <a:extLst>
                    <a:ext uri="{9D8B030D-6E8A-4147-A177-3AD203B41FA5}">
                      <a16:colId xmlns:a16="http://schemas.microsoft.com/office/drawing/2014/main" val="2208189584"/>
                    </a:ext>
                  </a:extLst>
                </a:gridCol>
                <a:gridCol w="7266088">
                  <a:extLst>
                    <a:ext uri="{9D8B030D-6E8A-4147-A177-3AD203B41FA5}">
                      <a16:colId xmlns:a16="http://schemas.microsoft.com/office/drawing/2014/main" val="2530708623"/>
                    </a:ext>
                  </a:extLst>
                </a:gridCol>
              </a:tblGrid>
              <a:tr h="1152000">
                <a:tc>
                  <a:txBody>
                    <a:bodyPr/>
                    <a:lstStyle/>
                    <a:p>
                      <a:pPr algn="ctr">
                        <a:lnSpc>
                          <a:spcPct val="150000"/>
                        </a:lnSpc>
                        <a:spcAft>
                          <a:spcPts val="0"/>
                        </a:spcAft>
                      </a:pPr>
                      <a:endParaRPr lang="tr-TR"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7332C"/>
                          </a:solidFill>
                          <a:effectLst/>
                          <a:latin typeface="+mj-lt"/>
                          <a:ea typeface="Arial" panose="020B0604020202020204" pitchFamily="34" charset="0"/>
                          <a:cs typeface="Times New Roman" panose="02020603050405020304" pitchFamily="18" charset="0"/>
                        </a:rPr>
                        <a:t>Başlangıç;</a:t>
                      </a:r>
                      <a:r>
                        <a:rPr lang="tr-TR" sz="2000" dirty="0">
                          <a:effectLst/>
                          <a:latin typeface="+mj-lt"/>
                          <a:ea typeface="Calibri" panose="020F0502020204030204" pitchFamily="34" charset="0"/>
                          <a:cs typeface="Times New Roman" panose="02020603050405020304" pitchFamily="18" charset="0"/>
                        </a:rPr>
                        <a:t> İş akışının başlangıç noktasını (işlemi başlatan tetikleyici) belirtmek amacı ile kullanılmaktadır. </a:t>
                      </a:r>
                      <a:r>
                        <a:rPr lang="tr-TR" sz="2000" dirty="0">
                          <a:effectLst/>
                          <a:latin typeface="+mj-lt"/>
                          <a:ea typeface="Arial" panose="020B0604020202020204" pitchFamily="34" charset="0"/>
                          <a:cs typeface="Times New Roman" panose="02020603050405020304" pitchFamily="18" charset="0"/>
                        </a:rPr>
                        <a:t>Yuvarlak</a:t>
                      </a:r>
                      <a:r>
                        <a:rPr lang="tr-TR" sz="2000" dirty="0">
                          <a:effectLst/>
                          <a:latin typeface="+mj-lt"/>
                          <a:ea typeface="Calibri" panose="020F0502020204030204" pitchFamily="34" charset="0"/>
                          <a:cs typeface="Times New Roman" panose="02020603050405020304" pitchFamily="18" charset="0"/>
                        </a:rPr>
                        <a:t> </a:t>
                      </a:r>
                      <a:r>
                        <a:rPr lang="tr-TR" sz="2000" dirty="0">
                          <a:effectLst/>
                          <a:latin typeface="+mj-lt"/>
                          <a:ea typeface="Arial" panose="020B0604020202020204" pitchFamily="34" charset="0"/>
                          <a:cs typeface="Times New Roman" panose="02020603050405020304" pitchFamily="18" charset="0"/>
                        </a:rPr>
                        <a:t>olarak gösterilir. </a:t>
                      </a:r>
                      <a:endParaRPr lang="tr-TR" sz="20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106940"/>
                  </a:ext>
                </a:extLst>
              </a:tr>
              <a:tr h="1152000">
                <a:tc>
                  <a:txBody>
                    <a:bodyPr/>
                    <a:lstStyle/>
                    <a:p>
                      <a:pPr algn="ctr">
                        <a:lnSpc>
                          <a:spcPct val="150000"/>
                        </a:lnSpc>
                        <a:spcAft>
                          <a:spcPts val="0"/>
                        </a:spcAft>
                      </a:pPr>
                      <a:endParaRPr lang="tr-TR" sz="20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7332C"/>
                          </a:solidFill>
                          <a:effectLst/>
                          <a:latin typeface="+mj-lt"/>
                          <a:ea typeface="Arial" panose="020B0604020202020204" pitchFamily="34" charset="0"/>
                          <a:cs typeface="Times New Roman" panose="02020603050405020304" pitchFamily="18" charset="0"/>
                        </a:rPr>
                        <a:t>Bitiş; </a:t>
                      </a:r>
                      <a:r>
                        <a:rPr lang="tr-TR" sz="2000" dirty="0">
                          <a:effectLst/>
                          <a:latin typeface="+mj-lt"/>
                          <a:ea typeface="Calibri" panose="020F0502020204030204" pitchFamily="34" charset="0"/>
                          <a:cs typeface="Times New Roman" panose="02020603050405020304" pitchFamily="18" charset="0"/>
                        </a:rPr>
                        <a:t>İş akışının bitiş noktasını belirtmek amacıyla kullanılmaktadır. Etrafı kalın siyah çizgili yuvarlak olarak gösterilir.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262015"/>
                  </a:ext>
                </a:extLst>
              </a:tr>
            </a:tbl>
          </a:graphicData>
        </a:graphic>
      </p:graphicFrame>
      <p:pic>
        <p:nvPicPr>
          <p:cNvPr id="14" name="Resim 33">
            <a:extLst>
              <a:ext uri="{FF2B5EF4-FFF2-40B4-BE49-F238E27FC236}">
                <a16:creationId xmlns:a16="http://schemas.microsoft.com/office/drawing/2014/main" id="{77303407-256E-4D10-99E5-475DF07E7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654" y="3811967"/>
            <a:ext cx="1687574" cy="1232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Nesne 14">
            <a:extLst>
              <a:ext uri="{FF2B5EF4-FFF2-40B4-BE49-F238E27FC236}">
                <a16:creationId xmlns:a16="http://schemas.microsoft.com/office/drawing/2014/main" id="{C8E3C202-2988-4A90-9B40-C4CA02E7EAB9}"/>
              </a:ext>
            </a:extLst>
          </p:cNvPr>
          <p:cNvGraphicFramePr>
            <a:graphicFrameLocks noChangeAspect="1"/>
          </p:cNvGraphicFramePr>
          <p:nvPr>
            <p:extLst>
              <p:ext uri="{D42A27DB-BD31-4B8C-83A1-F6EECF244321}">
                <p14:modId xmlns:p14="http://schemas.microsoft.com/office/powerpoint/2010/main" val="1896006136"/>
              </p:ext>
            </p:extLst>
          </p:nvPr>
        </p:nvGraphicFramePr>
        <p:xfrm>
          <a:off x="1519238" y="5192671"/>
          <a:ext cx="1342826" cy="1143979"/>
        </p:xfrm>
        <a:graphic>
          <a:graphicData uri="http://schemas.openxmlformats.org/presentationml/2006/ole">
            <mc:AlternateContent xmlns:mc="http://schemas.openxmlformats.org/markup-compatibility/2006">
              <mc:Choice xmlns:v="urn:schemas-microsoft-com:vml" Requires="v">
                <p:oleObj spid="_x0000_s1061" name="Bit Eşlem Resmi" r:id="rId4" imgW="868755" imgH="739048" progId="Paint.Picture">
                  <p:embed/>
                </p:oleObj>
              </mc:Choice>
              <mc:Fallback>
                <p:oleObj name="Bit Eşlem Resmi" r:id="rId4" imgW="868755" imgH="739048" progId="Paint.Picture">
                  <p:embed/>
                  <p:pic>
                    <p:nvPicPr>
                      <p:cNvPr id="10" name="Nes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238" y="5192671"/>
                        <a:ext cx="1342826" cy="1143979"/>
                      </a:xfrm>
                      <a:prstGeom prst="rect">
                        <a:avLst/>
                      </a:prstGeom>
                      <a:noFill/>
                    </p:spPr>
                  </p:pic>
                </p:oleObj>
              </mc:Fallback>
            </mc:AlternateContent>
          </a:graphicData>
        </a:graphic>
      </p:graphicFrame>
      <p:sp>
        <p:nvSpPr>
          <p:cNvPr id="16" name="Unvan 3">
            <a:extLst>
              <a:ext uri="{FF2B5EF4-FFF2-40B4-BE49-F238E27FC236}">
                <a16:creationId xmlns:a16="http://schemas.microsoft.com/office/drawing/2014/main" id="{EEFBDA1E-DEA1-441E-9E87-62370CCF9A37}"/>
              </a:ext>
            </a:extLst>
          </p:cNvPr>
          <p:cNvSpPr>
            <a:spLocks noGrp="1"/>
          </p:cNvSpPr>
          <p:nvPr>
            <p:ph type="title"/>
          </p:nvPr>
        </p:nvSpPr>
        <p:spPr>
          <a:xfrm>
            <a:off x="1519238" y="20638"/>
            <a:ext cx="10529887" cy="520700"/>
          </a:xfrm>
        </p:spPr>
        <p:txBody>
          <a:bodyPr>
            <a:normAutofit/>
          </a:bodyPr>
          <a:lstStyle/>
          <a:p>
            <a:r>
              <a:rPr lang="tr-TR" sz="2400" dirty="0"/>
              <a:t>İş Akış Şemaların Oluşturulması</a:t>
            </a:r>
          </a:p>
        </p:txBody>
      </p:sp>
    </p:spTree>
    <p:extLst>
      <p:ext uri="{BB962C8B-B14F-4D97-AF65-F5344CB8AC3E}">
        <p14:creationId xmlns:p14="http://schemas.microsoft.com/office/powerpoint/2010/main" val="39667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58C1B92E-33CF-43DD-A965-4EE9D882D287}"/>
              </a:ext>
            </a:extLst>
          </p:cNvPr>
          <p:cNvGraphicFramePr>
            <a:graphicFrameLocks noGrp="1"/>
          </p:cNvGraphicFramePr>
          <p:nvPr>
            <p:extLst>
              <p:ext uri="{D42A27DB-BD31-4B8C-83A1-F6EECF244321}">
                <p14:modId xmlns:p14="http://schemas.microsoft.com/office/powerpoint/2010/main" val="4159312377"/>
              </p:ext>
            </p:extLst>
          </p:nvPr>
        </p:nvGraphicFramePr>
        <p:xfrm>
          <a:off x="868363" y="2954711"/>
          <a:ext cx="10075984" cy="3252182"/>
        </p:xfrm>
        <a:graphic>
          <a:graphicData uri="http://schemas.openxmlformats.org/drawingml/2006/table">
            <a:tbl>
              <a:tblPr firstRow="1" firstCol="1" bandRow="1"/>
              <a:tblGrid>
                <a:gridCol w="2809896">
                  <a:extLst>
                    <a:ext uri="{9D8B030D-6E8A-4147-A177-3AD203B41FA5}">
                      <a16:colId xmlns:a16="http://schemas.microsoft.com/office/drawing/2014/main" val="2208189584"/>
                    </a:ext>
                  </a:extLst>
                </a:gridCol>
                <a:gridCol w="7266088">
                  <a:extLst>
                    <a:ext uri="{9D8B030D-6E8A-4147-A177-3AD203B41FA5}">
                      <a16:colId xmlns:a16="http://schemas.microsoft.com/office/drawing/2014/main" val="2530708623"/>
                    </a:ext>
                  </a:extLst>
                </a:gridCol>
              </a:tblGrid>
              <a:tr h="1626091">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7332C"/>
                          </a:solidFill>
                          <a:effectLst/>
                          <a:latin typeface="+mj-lt"/>
                          <a:ea typeface="Arial" panose="020B0604020202020204" pitchFamily="34" charset="0"/>
                          <a:cs typeface="Times New Roman" panose="02020603050405020304" pitchFamily="18" charset="0"/>
                        </a:rPr>
                        <a:t>İş adımı;  </a:t>
                      </a:r>
                      <a:r>
                        <a:rPr lang="tr-TR" sz="2000" b="0" dirty="0">
                          <a:solidFill>
                            <a:schemeClr val="tx1"/>
                          </a:solidFill>
                          <a:effectLst/>
                          <a:latin typeface="+mj-lt"/>
                          <a:ea typeface="Arial" panose="020B0604020202020204" pitchFamily="34" charset="0"/>
                          <a:cs typeface="Times New Roman" panose="02020603050405020304" pitchFamily="18" charset="0"/>
                        </a:rPr>
                        <a:t>süreç boyunca yapılan işlerin, bu işleri yapan kişilerin ve işin yapılma sıklığının belirtildiği alanlardır. İş adımları dikdörtgen kutular içerisinde gösterilir.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106940"/>
                  </a:ext>
                </a:extLst>
              </a:tr>
              <a:tr h="1626091">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7332C"/>
                          </a:solidFill>
                          <a:effectLst/>
                          <a:latin typeface="+mj-lt"/>
                          <a:ea typeface="Arial" panose="020B0604020202020204" pitchFamily="34" charset="0"/>
                          <a:cs typeface="Times New Roman" panose="02020603050405020304" pitchFamily="18" charset="0"/>
                        </a:rPr>
                        <a:t>Karar; </a:t>
                      </a:r>
                      <a:r>
                        <a:rPr lang="tr-TR" sz="2000" b="0" dirty="0">
                          <a:solidFill>
                            <a:schemeClr val="tx1"/>
                          </a:solidFill>
                          <a:effectLst/>
                          <a:latin typeface="+mj-lt"/>
                          <a:ea typeface="Arial" panose="020B0604020202020204" pitchFamily="34" charset="0"/>
                          <a:cs typeface="Times New Roman" panose="02020603050405020304" pitchFamily="18" charset="0"/>
                        </a:rPr>
                        <a:t>süreç boyunca ortaya çıkan karar aşamalarının gösterimidir. Karar aşamaları baklava şeklinde kutular içerisinde gösterilir.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262015"/>
                  </a:ext>
                </a:extLst>
              </a:tr>
            </a:tbl>
          </a:graphicData>
        </a:graphic>
      </p:graphicFrame>
      <p:pic>
        <p:nvPicPr>
          <p:cNvPr id="5" name="Resim 4">
            <a:extLst>
              <a:ext uri="{FF2B5EF4-FFF2-40B4-BE49-F238E27FC236}">
                <a16:creationId xmlns:a16="http://schemas.microsoft.com/office/drawing/2014/main" id="{093BC51F-3279-4097-857B-2531DC25417B}"/>
              </a:ext>
            </a:extLst>
          </p:cNvPr>
          <p:cNvPicPr>
            <a:picLocks noChangeAspect="1"/>
          </p:cNvPicPr>
          <p:nvPr/>
        </p:nvPicPr>
        <p:blipFill>
          <a:blip r:embed="rId2"/>
          <a:stretch>
            <a:fillRect/>
          </a:stretch>
        </p:blipFill>
        <p:spPr>
          <a:xfrm>
            <a:off x="1283750" y="3091096"/>
            <a:ext cx="2122349" cy="1343049"/>
          </a:xfrm>
          <a:prstGeom prst="rect">
            <a:avLst/>
          </a:prstGeom>
        </p:spPr>
      </p:pic>
      <p:pic>
        <p:nvPicPr>
          <p:cNvPr id="6" name="Resim 5">
            <a:extLst>
              <a:ext uri="{FF2B5EF4-FFF2-40B4-BE49-F238E27FC236}">
                <a16:creationId xmlns:a16="http://schemas.microsoft.com/office/drawing/2014/main" id="{B4D991C6-FC70-4726-8363-808E77BCCAD4}"/>
              </a:ext>
            </a:extLst>
          </p:cNvPr>
          <p:cNvPicPr>
            <a:picLocks noChangeAspect="1"/>
          </p:cNvPicPr>
          <p:nvPr/>
        </p:nvPicPr>
        <p:blipFill>
          <a:blip r:embed="rId3"/>
          <a:stretch>
            <a:fillRect/>
          </a:stretch>
        </p:blipFill>
        <p:spPr>
          <a:xfrm>
            <a:off x="1199074" y="4788021"/>
            <a:ext cx="2207025" cy="1343049"/>
          </a:xfrm>
          <a:prstGeom prst="rect">
            <a:avLst/>
          </a:prstGeom>
        </p:spPr>
      </p:pic>
      <p:graphicFrame>
        <p:nvGraphicFramePr>
          <p:cNvPr id="7" name="Tablo 6">
            <a:extLst>
              <a:ext uri="{FF2B5EF4-FFF2-40B4-BE49-F238E27FC236}">
                <a16:creationId xmlns:a16="http://schemas.microsoft.com/office/drawing/2014/main" id="{3F7AD97B-0764-4F07-8D85-6AE73CEAD669}"/>
              </a:ext>
            </a:extLst>
          </p:cNvPr>
          <p:cNvGraphicFramePr>
            <a:graphicFrameLocks noGrp="1"/>
          </p:cNvGraphicFramePr>
          <p:nvPr>
            <p:extLst>
              <p:ext uri="{D42A27DB-BD31-4B8C-83A1-F6EECF244321}">
                <p14:modId xmlns:p14="http://schemas.microsoft.com/office/powerpoint/2010/main" val="1501834627"/>
              </p:ext>
            </p:extLst>
          </p:nvPr>
        </p:nvGraphicFramePr>
        <p:xfrm>
          <a:off x="868363" y="1592259"/>
          <a:ext cx="10075984" cy="1371600"/>
        </p:xfrm>
        <a:graphic>
          <a:graphicData uri="http://schemas.openxmlformats.org/drawingml/2006/table">
            <a:tbl>
              <a:tblPr firstRow="1" firstCol="1" bandRow="1"/>
              <a:tblGrid>
                <a:gridCol w="2809896">
                  <a:extLst>
                    <a:ext uri="{9D8B030D-6E8A-4147-A177-3AD203B41FA5}">
                      <a16:colId xmlns:a16="http://schemas.microsoft.com/office/drawing/2014/main" val="870285347"/>
                    </a:ext>
                  </a:extLst>
                </a:gridCol>
                <a:gridCol w="7266088">
                  <a:extLst>
                    <a:ext uri="{9D8B030D-6E8A-4147-A177-3AD203B41FA5}">
                      <a16:colId xmlns:a16="http://schemas.microsoft.com/office/drawing/2014/main" val="478196341"/>
                    </a:ext>
                  </a:extLst>
                </a:gridCol>
              </a:tblGrid>
              <a:tr h="1368636">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kern="1200" dirty="0">
                          <a:solidFill>
                            <a:srgbClr val="C7332C"/>
                          </a:solidFill>
                          <a:effectLst/>
                          <a:latin typeface="+mj-lt"/>
                          <a:ea typeface="Arial" panose="020B0604020202020204" pitchFamily="34" charset="0"/>
                          <a:cs typeface="Times New Roman" panose="02020603050405020304" pitchFamily="18" charset="0"/>
                        </a:rPr>
                        <a:t>Bağlayıcı ok; </a:t>
                      </a:r>
                      <a:r>
                        <a:rPr lang="tr-TR" sz="2000" b="0" kern="1200" dirty="0">
                          <a:solidFill>
                            <a:schemeClr val="tx1"/>
                          </a:solidFill>
                          <a:effectLst/>
                          <a:latin typeface="+mj-lt"/>
                          <a:ea typeface="Arial" panose="020B0604020202020204" pitchFamily="34" charset="0"/>
                          <a:cs typeface="Times New Roman" panose="02020603050405020304" pitchFamily="18" charset="0"/>
                        </a:rPr>
                        <a:t>iş akışları birbirini izleyen adımlardan oluşur. Adımlar</a:t>
                      </a:r>
                      <a:r>
                        <a:rPr lang="tr-TR" sz="2000" b="0" kern="1200" baseline="0" dirty="0">
                          <a:solidFill>
                            <a:schemeClr val="tx1"/>
                          </a:solidFill>
                          <a:effectLst/>
                          <a:latin typeface="+mj-lt"/>
                          <a:ea typeface="Arial" panose="020B0604020202020204" pitchFamily="34" charset="0"/>
                          <a:cs typeface="Times New Roman" panose="02020603050405020304" pitchFamily="18" charset="0"/>
                        </a:rPr>
                        <a:t> arasındaki akış görsel olarak bağlayıcı oklarla ifade edilir. Bağlayıcı oklar iş akışının yönünü gösterir.</a:t>
                      </a:r>
                      <a:endParaRPr lang="tr-TR" sz="2000" b="0" kern="1200" dirty="0">
                        <a:solidFill>
                          <a:schemeClr val="tx1"/>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532763"/>
                  </a:ext>
                </a:extLst>
              </a:tr>
            </a:tbl>
          </a:graphicData>
        </a:graphic>
      </p:graphicFrame>
      <p:pic>
        <p:nvPicPr>
          <p:cNvPr id="8" name="Resim 7">
            <a:extLst>
              <a:ext uri="{FF2B5EF4-FFF2-40B4-BE49-F238E27FC236}">
                <a16:creationId xmlns:a16="http://schemas.microsoft.com/office/drawing/2014/main" id="{15BEF082-F0F8-49F4-B2DD-FD936C4F2BEE}"/>
              </a:ext>
            </a:extLst>
          </p:cNvPr>
          <p:cNvPicPr>
            <a:picLocks noChangeAspect="1"/>
          </p:cNvPicPr>
          <p:nvPr/>
        </p:nvPicPr>
        <p:blipFill>
          <a:blip r:embed="rId4"/>
          <a:stretch>
            <a:fillRect/>
          </a:stretch>
        </p:blipFill>
        <p:spPr>
          <a:xfrm>
            <a:off x="1911096" y="1851031"/>
            <a:ext cx="758952" cy="758952"/>
          </a:xfrm>
          <a:prstGeom prst="rect">
            <a:avLst/>
          </a:prstGeom>
        </p:spPr>
      </p:pic>
      <p:sp>
        <p:nvSpPr>
          <p:cNvPr id="9" name="Unvan 3">
            <a:extLst>
              <a:ext uri="{FF2B5EF4-FFF2-40B4-BE49-F238E27FC236}">
                <a16:creationId xmlns:a16="http://schemas.microsoft.com/office/drawing/2014/main" id="{21D14176-2A21-4D36-98BC-696A57679B00}"/>
              </a:ext>
            </a:extLst>
          </p:cNvPr>
          <p:cNvSpPr>
            <a:spLocks noGrp="1"/>
          </p:cNvSpPr>
          <p:nvPr>
            <p:ph type="title"/>
          </p:nvPr>
        </p:nvSpPr>
        <p:spPr>
          <a:xfrm>
            <a:off x="1519238" y="20638"/>
            <a:ext cx="10529887" cy="520700"/>
          </a:xfrm>
        </p:spPr>
        <p:txBody>
          <a:bodyPr>
            <a:normAutofit/>
          </a:bodyPr>
          <a:lstStyle/>
          <a:p>
            <a:r>
              <a:rPr lang="tr-TR" sz="2400" dirty="0"/>
              <a:t>İş Akış Şemaların Oluşturulması</a:t>
            </a:r>
          </a:p>
        </p:txBody>
      </p:sp>
    </p:spTree>
    <p:extLst>
      <p:ext uri="{BB962C8B-B14F-4D97-AF65-F5344CB8AC3E}">
        <p14:creationId xmlns:p14="http://schemas.microsoft.com/office/powerpoint/2010/main" val="353875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F25C8F4F-DA23-466A-96D3-9DFEF6F91689}"/>
              </a:ext>
            </a:extLst>
          </p:cNvPr>
          <p:cNvGraphicFramePr>
            <a:graphicFrameLocks noGrp="1"/>
          </p:cNvGraphicFramePr>
          <p:nvPr>
            <p:extLst>
              <p:ext uri="{D42A27DB-BD31-4B8C-83A1-F6EECF244321}">
                <p14:modId xmlns:p14="http://schemas.microsoft.com/office/powerpoint/2010/main" val="3033956190"/>
              </p:ext>
            </p:extLst>
          </p:nvPr>
        </p:nvGraphicFramePr>
        <p:xfrm>
          <a:off x="738554" y="1317846"/>
          <a:ext cx="10075984" cy="4754880"/>
        </p:xfrm>
        <a:graphic>
          <a:graphicData uri="http://schemas.openxmlformats.org/drawingml/2006/table">
            <a:tbl>
              <a:tblPr firstRow="1" firstCol="1" bandRow="1"/>
              <a:tblGrid>
                <a:gridCol w="2809896">
                  <a:extLst>
                    <a:ext uri="{9D8B030D-6E8A-4147-A177-3AD203B41FA5}">
                      <a16:colId xmlns:a16="http://schemas.microsoft.com/office/drawing/2014/main" val="2208189584"/>
                    </a:ext>
                  </a:extLst>
                </a:gridCol>
                <a:gridCol w="7266088">
                  <a:extLst>
                    <a:ext uri="{9D8B030D-6E8A-4147-A177-3AD203B41FA5}">
                      <a16:colId xmlns:a16="http://schemas.microsoft.com/office/drawing/2014/main" val="2530708623"/>
                    </a:ext>
                  </a:extLst>
                </a:gridCol>
              </a:tblGrid>
              <a:tr h="1534480">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00000"/>
                          </a:solidFill>
                          <a:effectLst/>
                          <a:latin typeface="+mj-lt"/>
                          <a:ea typeface="Calibri" panose="020F0502020204030204" pitchFamily="34" charset="0"/>
                          <a:cs typeface="Times New Roman" panose="02020603050405020304" pitchFamily="18" charset="0"/>
                        </a:rPr>
                        <a:t>Doküman; </a:t>
                      </a:r>
                      <a:r>
                        <a:rPr lang="tr-TR" sz="2000" dirty="0">
                          <a:effectLst/>
                          <a:latin typeface="+mj-lt"/>
                          <a:ea typeface="Calibri" panose="020F0502020204030204" pitchFamily="34" charset="0"/>
                          <a:cs typeface="Times New Roman" panose="02020603050405020304" pitchFamily="18" charset="0"/>
                        </a:rPr>
                        <a:t>İş Akış sürecindeki </a:t>
                      </a:r>
                      <a:r>
                        <a:rPr lang="tr-TR" sz="2000" dirty="0" smtClean="0">
                          <a:effectLst/>
                          <a:latin typeface="+mj-lt"/>
                          <a:ea typeface="Calibri" panose="020F0502020204030204" pitchFamily="34" charset="0"/>
                          <a:cs typeface="Times New Roman" panose="02020603050405020304" pitchFamily="18" charset="0"/>
                        </a:rPr>
                        <a:t>fiziki belgeleri </a:t>
                      </a:r>
                      <a:r>
                        <a:rPr lang="tr-TR" sz="2000" dirty="0">
                          <a:effectLst/>
                          <a:latin typeface="+mj-lt"/>
                          <a:ea typeface="Calibri" panose="020F0502020204030204" pitchFamily="34" charset="0"/>
                          <a:cs typeface="Times New Roman" panose="02020603050405020304" pitchFamily="18" charset="0"/>
                        </a:rPr>
                        <a:t>ifade eder, Belgenin adı ve belge içerisinde sunulan bilginin ne olduğu belirtilir.</a:t>
                      </a:r>
                    </a:p>
                    <a:p>
                      <a:pPr marL="20320" algn="just">
                        <a:lnSpc>
                          <a:spcPct val="150000"/>
                        </a:lnSpc>
                        <a:spcAft>
                          <a:spcPts val="0"/>
                        </a:spcAft>
                      </a:pPr>
                      <a:r>
                        <a:rPr lang="tr-TR" sz="2000" dirty="0">
                          <a:effectLst/>
                          <a:latin typeface="+mj-lt"/>
                          <a:ea typeface="Calibri" panose="020F0502020204030204" pitchFamily="34" charset="0"/>
                          <a:cs typeface="Times New Roman" panose="02020603050405020304" pitchFamily="18" charset="0"/>
                        </a:rPr>
                        <a:t>Şekilden faaliyete doğru bir ok çizildiğinde iş akışına bir dokümanın dâhil edileceği/ kullanılacağı ifade edilir. </a:t>
                      </a:r>
                    </a:p>
                    <a:p>
                      <a:pPr marL="20320" algn="just">
                        <a:lnSpc>
                          <a:spcPct val="150000"/>
                        </a:lnSpc>
                        <a:spcAft>
                          <a:spcPts val="0"/>
                        </a:spcAft>
                      </a:pPr>
                      <a:r>
                        <a:rPr lang="tr-TR" sz="2000" dirty="0">
                          <a:effectLst/>
                          <a:latin typeface="+mj-lt"/>
                          <a:ea typeface="Calibri" panose="020F0502020204030204" pitchFamily="34" charset="0"/>
                          <a:cs typeface="Times New Roman" panose="02020603050405020304" pitchFamily="18" charset="0"/>
                        </a:rPr>
                        <a:t>Faaliyetten şekle doğru bir ok çizildiğinde iş akışından çıkan bir doküman ifade edilir.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989289"/>
                  </a:ext>
                </a:extLst>
              </a:tr>
              <a:tr h="1534480">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00000"/>
                          </a:solidFill>
                          <a:effectLst/>
                          <a:latin typeface="+mj-lt"/>
                          <a:ea typeface="Calibri" panose="020F0502020204030204" pitchFamily="34" charset="0"/>
                          <a:cs typeface="Times New Roman" panose="02020603050405020304" pitchFamily="18" charset="0"/>
                        </a:rPr>
                        <a:t>Tanımlı Süreç; </a:t>
                      </a:r>
                      <a:r>
                        <a:rPr lang="tr-TR" sz="2000" dirty="0">
                          <a:effectLst/>
                          <a:latin typeface="+mj-lt"/>
                          <a:ea typeface="Calibri" panose="020F0502020204030204" pitchFamily="34" charset="0"/>
                          <a:cs typeface="Times New Roman" panose="02020603050405020304" pitchFamily="18" charset="0"/>
                        </a:rPr>
                        <a:t>Sürecin ilişkide olduğu alt veya diğer süreçleri göstermektedir. İş akışı esnasında önceden tanımlanmış atıfta bulunmak için kullanılır. </a:t>
                      </a:r>
                    </a:p>
                    <a:p>
                      <a:pPr marL="20320" algn="just">
                        <a:lnSpc>
                          <a:spcPct val="150000"/>
                        </a:lnSpc>
                        <a:spcAft>
                          <a:spcPts val="0"/>
                        </a:spcAft>
                      </a:pPr>
                      <a:endParaRPr lang="tr-TR" sz="8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267366"/>
                  </a:ext>
                </a:extLst>
              </a:tr>
            </a:tbl>
          </a:graphicData>
        </a:graphic>
      </p:graphicFrame>
      <p:pic>
        <p:nvPicPr>
          <p:cNvPr id="5" name="Resim 4">
            <a:extLst>
              <a:ext uri="{FF2B5EF4-FFF2-40B4-BE49-F238E27FC236}">
                <a16:creationId xmlns:a16="http://schemas.microsoft.com/office/drawing/2014/main" id="{DB0A9964-3E17-4447-9CC0-CAFD92B0D50F}"/>
              </a:ext>
            </a:extLst>
          </p:cNvPr>
          <p:cNvPicPr>
            <a:picLocks noChangeAspect="1"/>
          </p:cNvPicPr>
          <p:nvPr/>
        </p:nvPicPr>
        <p:blipFill>
          <a:blip r:embed="rId3"/>
          <a:stretch>
            <a:fillRect/>
          </a:stretch>
        </p:blipFill>
        <p:spPr>
          <a:xfrm>
            <a:off x="1043867" y="2133361"/>
            <a:ext cx="2195518" cy="1323325"/>
          </a:xfrm>
          <a:prstGeom prst="rect">
            <a:avLst/>
          </a:prstGeom>
        </p:spPr>
      </p:pic>
      <p:pic>
        <p:nvPicPr>
          <p:cNvPr id="6" name="Resim 5">
            <a:extLst>
              <a:ext uri="{FF2B5EF4-FFF2-40B4-BE49-F238E27FC236}">
                <a16:creationId xmlns:a16="http://schemas.microsoft.com/office/drawing/2014/main" id="{B282EA75-14F6-4535-B727-F311268BE99D}"/>
              </a:ext>
            </a:extLst>
          </p:cNvPr>
          <p:cNvPicPr>
            <a:picLocks noChangeAspect="1"/>
          </p:cNvPicPr>
          <p:nvPr/>
        </p:nvPicPr>
        <p:blipFill>
          <a:blip r:embed="rId4"/>
          <a:stretch>
            <a:fillRect/>
          </a:stretch>
        </p:blipFill>
        <p:spPr>
          <a:xfrm>
            <a:off x="1082320" y="4634254"/>
            <a:ext cx="2118612" cy="1189221"/>
          </a:xfrm>
          <a:prstGeom prst="rect">
            <a:avLst/>
          </a:prstGeom>
        </p:spPr>
      </p:pic>
      <p:sp>
        <p:nvSpPr>
          <p:cNvPr id="7" name="Unvan 3">
            <a:extLst>
              <a:ext uri="{FF2B5EF4-FFF2-40B4-BE49-F238E27FC236}">
                <a16:creationId xmlns:a16="http://schemas.microsoft.com/office/drawing/2014/main" id="{D45B6A98-4E8A-425E-AB9D-876CEFD2F88B}"/>
              </a:ext>
            </a:extLst>
          </p:cNvPr>
          <p:cNvSpPr>
            <a:spLocks noGrp="1"/>
          </p:cNvSpPr>
          <p:nvPr>
            <p:ph type="title"/>
          </p:nvPr>
        </p:nvSpPr>
        <p:spPr>
          <a:xfrm>
            <a:off x="1519238" y="20638"/>
            <a:ext cx="10529887" cy="520700"/>
          </a:xfrm>
        </p:spPr>
        <p:txBody>
          <a:bodyPr>
            <a:normAutofit/>
          </a:bodyPr>
          <a:lstStyle/>
          <a:p>
            <a:r>
              <a:rPr lang="tr-TR" sz="2400" dirty="0"/>
              <a:t>İş Akış Şemaların Oluşturulması</a:t>
            </a:r>
          </a:p>
        </p:txBody>
      </p:sp>
    </p:spTree>
    <p:extLst>
      <p:ext uri="{BB962C8B-B14F-4D97-AF65-F5344CB8AC3E}">
        <p14:creationId xmlns:p14="http://schemas.microsoft.com/office/powerpoint/2010/main" val="17325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A0496496-680A-4FF9-8BA5-E9CA7BDED00F}"/>
              </a:ext>
            </a:extLst>
          </p:cNvPr>
          <p:cNvGraphicFramePr>
            <a:graphicFrameLocks noGrp="1"/>
          </p:cNvGraphicFramePr>
          <p:nvPr>
            <p:extLst>
              <p:ext uri="{D42A27DB-BD31-4B8C-83A1-F6EECF244321}">
                <p14:modId xmlns:p14="http://schemas.microsoft.com/office/powerpoint/2010/main" val="1898022636"/>
              </p:ext>
            </p:extLst>
          </p:nvPr>
        </p:nvGraphicFramePr>
        <p:xfrm>
          <a:off x="738554" y="1317846"/>
          <a:ext cx="10075984" cy="4372740"/>
        </p:xfrm>
        <a:graphic>
          <a:graphicData uri="http://schemas.openxmlformats.org/drawingml/2006/table">
            <a:tbl>
              <a:tblPr firstRow="1" firstCol="1" bandRow="1"/>
              <a:tblGrid>
                <a:gridCol w="2809896">
                  <a:extLst>
                    <a:ext uri="{9D8B030D-6E8A-4147-A177-3AD203B41FA5}">
                      <a16:colId xmlns:a16="http://schemas.microsoft.com/office/drawing/2014/main" val="2208189584"/>
                    </a:ext>
                  </a:extLst>
                </a:gridCol>
                <a:gridCol w="7266088">
                  <a:extLst>
                    <a:ext uri="{9D8B030D-6E8A-4147-A177-3AD203B41FA5}">
                      <a16:colId xmlns:a16="http://schemas.microsoft.com/office/drawing/2014/main" val="2530708623"/>
                    </a:ext>
                  </a:extLst>
                </a:gridCol>
              </a:tblGrid>
              <a:tr h="2783064">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00000"/>
                          </a:solidFill>
                          <a:effectLst/>
                          <a:latin typeface="+mj-lt"/>
                          <a:ea typeface="Calibri" panose="020F0502020204030204" pitchFamily="34" charset="0"/>
                          <a:cs typeface="Times New Roman" panose="02020603050405020304" pitchFamily="18" charset="0"/>
                        </a:rPr>
                        <a:t>Elektronik Sistem; </a:t>
                      </a:r>
                      <a:r>
                        <a:rPr lang="tr-TR" sz="2000" b="0" dirty="0">
                          <a:solidFill>
                            <a:schemeClr val="tx1"/>
                          </a:solidFill>
                          <a:effectLst/>
                          <a:latin typeface="+mj-lt"/>
                          <a:ea typeface="Calibri" panose="020F0502020204030204" pitchFamily="34" charset="0"/>
                          <a:cs typeface="Times New Roman" panose="02020603050405020304" pitchFamily="18" charset="0"/>
                        </a:rPr>
                        <a:t>İş akışında kullanılan web uygulamaları yazılımlarını ifade eder (ÇKYS, MBS, HBYS </a:t>
                      </a:r>
                      <a:r>
                        <a:rPr lang="tr-TR" sz="2000" b="0" dirty="0" err="1">
                          <a:solidFill>
                            <a:schemeClr val="tx1"/>
                          </a:solidFill>
                          <a:effectLst/>
                          <a:latin typeface="+mj-lt"/>
                          <a:ea typeface="Calibri" panose="020F0502020204030204" pitchFamily="34" charset="0"/>
                          <a:cs typeface="Times New Roman" panose="02020603050405020304" pitchFamily="18" charset="0"/>
                        </a:rPr>
                        <a:t>vb</a:t>
                      </a:r>
                      <a:r>
                        <a:rPr lang="tr-TR" sz="2000" b="0" dirty="0">
                          <a:solidFill>
                            <a:schemeClr val="tx1"/>
                          </a:solidFill>
                          <a:effectLst/>
                          <a:latin typeface="+mj-lt"/>
                          <a:ea typeface="Calibri" panose="020F0502020204030204" pitchFamily="34" charset="0"/>
                          <a:cs typeface="Times New Roman" panose="02020603050405020304" pitchFamily="18" charset="0"/>
                        </a:rPr>
                        <a:t>). Şekilden sürece doğru bir ok çıkartıldığında web uygulama yazılımının sürece bilgi sağladığını göstermek için kullanılır. Süreçten şekle doğru bir ok çıkartıldığında web uygulama yazılımına veri sağlandığını göstermek için kullanılır.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989289"/>
                  </a:ext>
                </a:extLst>
              </a:tr>
              <a:tr h="1589676">
                <a:tc>
                  <a:txBody>
                    <a:bodyPr/>
                    <a:lstStyle/>
                    <a:p>
                      <a:pPr algn="ctr">
                        <a:lnSpc>
                          <a:spcPct val="150000"/>
                        </a:lnSpc>
                        <a:spcAft>
                          <a:spcPts val="0"/>
                        </a:spcAf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320" algn="just">
                        <a:lnSpc>
                          <a:spcPct val="150000"/>
                        </a:lnSpc>
                        <a:spcAft>
                          <a:spcPts val="0"/>
                        </a:spcAft>
                      </a:pPr>
                      <a:r>
                        <a:rPr lang="tr-TR" sz="2000" b="1" dirty="0">
                          <a:solidFill>
                            <a:srgbClr val="C00000"/>
                          </a:solidFill>
                          <a:effectLst/>
                          <a:latin typeface="+mj-lt"/>
                          <a:ea typeface="Calibri" panose="020F0502020204030204" pitchFamily="34" charset="0"/>
                          <a:cs typeface="Times New Roman" panose="02020603050405020304" pitchFamily="18" charset="0"/>
                        </a:rPr>
                        <a:t>Bağlayıcı; </a:t>
                      </a:r>
                      <a:r>
                        <a:rPr lang="tr-TR" sz="2000" b="0" dirty="0">
                          <a:solidFill>
                            <a:schemeClr val="tx1"/>
                          </a:solidFill>
                          <a:effectLst/>
                          <a:latin typeface="+mj-lt"/>
                          <a:ea typeface="Calibri" panose="020F0502020204030204" pitchFamily="34" charset="0"/>
                          <a:cs typeface="Times New Roman" panose="02020603050405020304" pitchFamily="18" charset="0"/>
                        </a:rPr>
                        <a:t>İş akış şemasının bir sayfaya sığmaması durumunda bir başka sayfaya geçişte bağlantı noktası olarak kullanılır.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267366"/>
                  </a:ext>
                </a:extLst>
              </a:tr>
            </a:tbl>
          </a:graphicData>
        </a:graphic>
      </p:graphicFrame>
      <p:pic>
        <p:nvPicPr>
          <p:cNvPr id="5" name="Resim 4">
            <a:extLst>
              <a:ext uri="{FF2B5EF4-FFF2-40B4-BE49-F238E27FC236}">
                <a16:creationId xmlns:a16="http://schemas.microsoft.com/office/drawing/2014/main" id="{61E4993E-6157-48CD-9167-11797A0D4129}"/>
              </a:ext>
            </a:extLst>
          </p:cNvPr>
          <p:cNvPicPr>
            <a:picLocks noChangeAspect="1"/>
          </p:cNvPicPr>
          <p:nvPr/>
        </p:nvPicPr>
        <p:blipFill>
          <a:blip r:embed="rId3"/>
          <a:stretch>
            <a:fillRect/>
          </a:stretch>
        </p:blipFill>
        <p:spPr>
          <a:xfrm>
            <a:off x="1183856" y="2168087"/>
            <a:ext cx="1701392" cy="1250644"/>
          </a:xfrm>
          <a:prstGeom prst="rect">
            <a:avLst/>
          </a:prstGeom>
        </p:spPr>
      </p:pic>
      <p:pic>
        <p:nvPicPr>
          <p:cNvPr id="6" name="Resim 5">
            <a:extLst>
              <a:ext uri="{FF2B5EF4-FFF2-40B4-BE49-F238E27FC236}">
                <a16:creationId xmlns:a16="http://schemas.microsoft.com/office/drawing/2014/main" id="{B334540B-7C91-4991-AEBE-B6F006FE09B7}"/>
              </a:ext>
            </a:extLst>
          </p:cNvPr>
          <p:cNvPicPr>
            <a:picLocks noChangeAspect="1"/>
          </p:cNvPicPr>
          <p:nvPr/>
        </p:nvPicPr>
        <p:blipFill>
          <a:blip r:embed="rId4"/>
          <a:stretch>
            <a:fillRect/>
          </a:stretch>
        </p:blipFill>
        <p:spPr>
          <a:xfrm>
            <a:off x="1404350" y="4268972"/>
            <a:ext cx="1480898" cy="1238570"/>
          </a:xfrm>
          <a:prstGeom prst="rect">
            <a:avLst/>
          </a:prstGeom>
        </p:spPr>
      </p:pic>
      <p:sp>
        <p:nvSpPr>
          <p:cNvPr id="7" name="Unvan 3">
            <a:extLst>
              <a:ext uri="{FF2B5EF4-FFF2-40B4-BE49-F238E27FC236}">
                <a16:creationId xmlns:a16="http://schemas.microsoft.com/office/drawing/2014/main" id="{BA28A6B7-7E82-4518-9C97-8535163A2330}"/>
              </a:ext>
            </a:extLst>
          </p:cNvPr>
          <p:cNvSpPr>
            <a:spLocks noGrp="1"/>
          </p:cNvSpPr>
          <p:nvPr>
            <p:ph type="title"/>
          </p:nvPr>
        </p:nvSpPr>
        <p:spPr>
          <a:xfrm>
            <a:off x="1519238" y="20638"/>
            <a:ext cx="10529887" cy="520700"/>
          </a:xfrm>
        </p:spPr>
        <p:txBody>
          <a:bodyPr>
            <a:normAutofit/>
          </a:bodyPr>
          <a:lstStyle/>
          <a:p>
            <a:r>
              <a:rPr lang="tr-TR" sz="2400" dirty="0"/>
              <a:t>İş Akış Şemaların Oluşturulması</a:t>
            </a:r>
          </a:p>
        </p:txBody>
      </p:sp>
    </p:spTree>
    <p:extLst>
      <p:ext uri="{BB962C8B-B14F-4D97-AF65-F5344CB8AC3E}">
        <p14:creationId xmlns:p14="http://schemas.microsoft.com/office/powerpoint/2010/main" val="208924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2BC3C40E-FFC0-4A85-8B59-727484B07C0B}"/>
              </a:ext>
            </a:extLst>
          </p:cNvPr>
          <p:cNvGraphicFramePr>
            <a:graphicFrameLocks noGrp="1"/>
          </p:cNvGraphicFramePr>
          <p:nvPr>
            <p:extLst>
              <p:ext uri="{D42A27DB-BD31-4B8C-83A1-F6EECF244321}">
                <p14:modId xmlns:p14="http://schemas.microsoft.com/office/powerpoint/2010/main" val="3594756342"/>
              </p:ext>
            </p:extLst>
          </p:nvPr>
        </p:nvGraphicFramePr>
        <p:xfrm>
          <a:off x="4224016" y="1184929"/>
          <a:ext cx="7806058" cy="5520612"/>
        </p:xfrm>
        <a:graphic>
          <a:graphicData uri="http://schemas.openxmlformats.org/drawingml/2006/table">
            <a:tbl>
              <a:tblPr firstRow="1" bandRow="1">
                <a:tableStyleId>{5C22544A-7EE6-4342-B048-85BDC9FD1C3A}</a:tableStyleId>
              </a:tblPr>
              <a:tblGrid>
                <a:gridCol w="5035177">
                  <a:extLst>
                    <a:ext uri="{9D8B030D-6E8A-4147-A177-3AD203B41FA5}">
                      <a16:colId xmlns:a16="http://schemas.microsoft.com/office/drawing/2014/main" val="1448637768"/>
                    </a:ext>
                  </a:extLst>
                </a:gridCol>
                <a:gridCol w="2770881">
                  <a:extLst>
                    <a:ext uri="{9D8B030D-6E8A-4147-A177-3AD203B41FA5}">
                      <a16:colId xmlns:a16="http://schemas.microsoft.com/office/drawing/2014/main" val="2955842790"/>
                    </a:ext>
                  </a:extLst>
                </a:gridCol>
              </a:tblGrid>
              <a:tr h="421958">
                <a:tc>
                  <a:txBody>
                    <a:bodyPr/>
                    <a:lstStyle/>
                    <a:p>
                      <a:r>
                        <a:rPr lang="tr-TR" sz="1800" dirty="0">
                          <a:latin typeface="Times New Roman" panose="02020603050405020304" pitchFamily="18" charset="0"/>
                          <a:cs typeface="Times New Roman" panose="02020603050405020304" pitchFamily="18" charset="0"/>
                        </a:rPr>
                        <a:t>Sürecin Akış Şeması ile Gösterimi</a:t>
                      </a:r>
                    </a:p>
                  </a:txBody>
                  <a:tcPr/>
                </a:tc>
                <a:tc rowSpan="2">
                  <a:txBody>
                    <a:bodyPr/>
                    <a:lstStyle/>
                    <a:p>
                      <a:endParaRPr lang="tr-TR" sz="1800"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60730713"/>
                  </a:ext>
                </a:extLst>
              </a:tr>
              <a:tr h="5098654">
                <a:tc>
                  <a:txBody>
                    <a:bodyPr/>
                    <a:lstStyle/>
                    <a:p>
                      <a:endParaRPr lang="tr-TR" sz="1800" dirty="0">
                        <a:latin typeface="Times New Roman" panose="02020603050405020304" pitchFamily="18" charset="0"/>
                        <a:cs typeface="Times New Roman" panose="02020603050405020304" pitchFamily="18" charset="0"/>
                      </a:endParaRPr>
                    </a:p>
                  </a:txBody>
                  <a:tcPr/>
                </a:tc>
                <a:tc vMerge="1">
                  <a:txBody>
                    <a:bodyPr/>
                    <a:lstStyle/>
                    <a:p>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4834270"/>
                  </a:ext>
                </a:extLst>
              </a:tr>
            </a:tbl>
          </a:graphicData>
        </a:graphic>
      </p:graphicFrame>
      <p:sp>
        <p:nvSpPr>
          <p:cNvPr id="5" name="Oval 4">
            <a:extLst>
              <a:ext uri="{FF2B5EF4-FFF2-40B4-BE49-F238E27FC236}">
                <a16:creationId xmlns:a16="http://schemas.microsoft.com/office/drawing/2014/main" id="{F3CE83E6-4410-4D06-A620-4395E8D10463}"/>
              </a:ext>
            </a:extLst>
          </p:cNvPr>
          <p:cNvSpPr/>
          <p:nvPr/>
        </p:nvSpPr>
        <p:spPr>
          <a:xfrm>
            <a:off x="6522720" y="1811718"/>
            <a:ext cx="297693" cy="258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6" name="Dikdörtgen 5">
            <a:extLst>
              <a:ext uri="{FF2B5EF4-FFF2-40B4-BE49-F238E27FC236}">
                <a16:creationId xmlns:a16="http://schemas.microsoft.com/office/drawing/2014/main" id="{8CBB9EA2-5E4A-4749-8260-C58E5F9342F9}"/>
              </a:ext>
            </a:extLst>
          </p:cNvPr>
          <p:cNvSpPr/>
          <p:nvPr/>
        </p:nvSpPr>
        <p:spPr>
          <a:xfrm>
            <a:off x="6056437" y="2306970"/>
            <a:ext cx="1249427" cy="231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Yataktan kalkılması</a:t>
            </a:r>
          </a:p>
        </p:txBody>
      </p:sp>
      <p:cxnSp>
        <p:nvCxnSpPr>
          <p:cNvPr id="7" name="Düz Ok Bağlayıcısı 6">
            <a:extLst>
              <a:ext uri="{FF2B5EF4-FFF2-40B4-BE49-F238E27FC236}">
                <a16:creationId xmlns:a16="http://schemas.microsoft.com/office/drawing/2014/main" id="{818DBCCF-C9C6-4375-9502-6900F75374DF}"/>
              </a:ext>
            </a:extLst>
          </p:cNvPr>
          <p:cNvCxnSpPr>
            <a:stCxn id="5" idx="4"/>
            <a:endCxn id="6" idx="0"/>
          </p:cNvCxnSpPr>
          <p:nvPr/>
        </p:nvCxnSpPr>
        <p:spPr>
          <a:xfrm>
            <a:off x="6671567" y="2069926"/>
            <a:ext cx="9584" cy="2370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Dikdörtgen 7">
            <a:extLst>
              <a:ext uri="{FF2B5EF4-FFF2-40B4-BE49-F238E27FC236}">
                <a16:creationId xmlns:a16="http://schemas.microsoft.com/office/drawing/2014/main" id="{C46D3B90-7741-4F09-8C4B-18C484ACA5D3}"/>
              </a:ext>
            </a:extLst>
          </p:cNvPr>
          <p:cNvSpPr/>
          <p:nvPr/>
        </p:nvSpPr>
        <p:spPr>
          <a:xfrm>
            <a:off x="5863410" y="2010839"/>
            <a:ext cx="1782147" cy="2370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İşe Gidiş Süreci</a:t>
            </a:r>
          </a:p>
        </p:txBody>
      </p:sp>
      <p:sp>
        <p:nvSpPr>
          <p:cNvPr id="9" name="Akış Çizelgesi: Karar 8">
            <a:extLst>
              <a:ext uri="{FF2B5EF4-FFF2-40B4-BE49-F238E27FC236}">
                <a16:creationId xmlns:a16="http://schemas.microsoft.com/office/drawing/2014/main" id="{6E57F990-414E-498F-A653-D50B305DA4FA}"/>
              </a:ext>
            </a:extLst>
          </p:cNvPr>
          <p:cNvSpPr/>
          <p:nvPr/>
        </p:nvSpPr>
        <p:spPr>
          <a:xfrm>
            <a:off x="6097919" y="2709506"/>
            <a:ext cx="1176678" cy="842394"/>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latin typeface="Times New Roman" panose="02020603050405020304" pitchFamily="18" charset="0"/>
                <a:cs typeface="Times New Roman" panose="02020603050405020304" pitchFamily="18" charset="0"/>
              </a:rPr>
              <a:t>Duş almaya vakit var mı?</a:t>
            </a:r>
          </a:p>
        </p:txBody>
      </p:sp>
      <p:cxnSp>
        <p:nvCxnSpPr>
          <p:cNvPr id="10" name="Düz Ok Bağlayıcısı 9">
            <a:extLst>
              <a:ext uri="{FF2B5EF4-FFF2-40B4-BE49-F238E27FC236}">
                <a16:creationId xmlns:a16="http://schemas.microsoft.com/office/drawing/2014/main" id="{F72AC392-519A-47A2-928C-42E6FDC13FC9}"/>
              </a:ext>
            </a:extLst>
          </p:cNvPr>
          <p:cNvCxnSpPr>
            <a:stCxn id="6" idx="2"/>
            <a:endCxn id="9" idx="0"/>
          </p:cNvCxnSpPr>
          <p:nvPr/>
        </p:nvCxnSpPr>
        <p:spPr>
          <a:xfrm>
            <a:off x="6681151" y="2538379"/>
            <a:ext cx="5107" cy="171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Dikdörtgen 10">
            <a:extLst>
              <a:ext uri="{FF2B5EF4-FFF2-40B4-BE49-F238E27FC236}">
                <a16:creationId xmlns:a16="http://schemas.microsoft.com/office/drawing/2014/main" id="{58EB1657-294C-404B-BBC3-C9305B9690E9}"/>
              </a:ext>
            </a:extLst>
          </p:cNvPr>
          <p:cNvSpPr/>
          <p:nvPr/>
        </p:nvSpPr>
        <p:spPr>
          <a:xfrm>
            <a:off x="4578400" y="3418167"/>
            <a:ext cx="1249427" cy="231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Duş alınması</a:t>
            </a:r>
          </a:p>
        </p:txBody>
      </p:sp>
      <p:sp>
        <p:nvSpPr>
          <p:cNvPr id="12" name="Dikdörtgen 11">
            <a:extLst>
              <a:ext uri="{FF2B5EF4-FFF2-40B4-BE49-F238E27FC236}">
                <a16:creationId xmlns:a16="http://schemas.microsoft.com/office/drawing/2014/main" id="{23EA8F25-310D-4F3E-A6F3-8ACDAE3E96FA}"/>
              </a:ext>
            </a:extLst>
          </p:cNvPr>
          <p:cNvSpPr/>
          <p:nvPr/>
        </p:nvSpPr>
        <p:spPr>
          <a:xfrm>
            <a:off x="7617438" y="3427045"/>
            <a:ext cx="1249427" cy="231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El yüz yıkanması</a:t>
            </a:r>
          </a:p>
        </p:txBody>
      </p:sp>
      <p:cxnSp>
        <p:nvCxnSpPr>
          <p:cNvPr id="13" name="Dirsek Bağlayıcısı 19">
            <a:extLst>
              <a:ext uri="{FF2B5EF4-FFF2-40B4-BE49-F238E27FC236}">
                <a16:creationId xmlns:a16="http://schemas.microsoft.com/office/drawing/2014/main" id="{183F6330-761A-4E2D-90A8-9857687286BC}"/>
              </a:ext>
            </a:extLst>
          </p:cNvPr>
          <p:cNvCxnSpPr>
            <a:stCxn id="9" idx="1"/>
            <a:endCxn id="11" idx="0"/>
          </p:cNvCxnSpPr>
          <p:nvPr/>
        </p:nvCxnSpPr>
        <p:spPr>
          <a:xfrm rot="10800000" flipV="1">
            <a:off x="5203115" y="3130703"/>
            <a:ext cx="894805" cy="28746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4" name="Dirsek Bağlayıcısı 21">
            <a:extLst>
              <a:ext uri="{FF2B5EF4-FFF2-40B4-BE49-F238E27FC236}">
                <a16:creationId xmlns:a16="http://schemas.microsoft.com/office/drawing/2014/main" id="{1AD5A5AC-F726-430E-8107-EB092B8153A8}"/>
              </a:ext>
            </a:extLst>
          </p:cNvPr>
          <p:cNvCxnSpPr>
            <a:stCxn id="9" idx="3"/>
            <a:endCxn id="12" idx="0"/>
          </p:cNvCxnSpPr>
          <p:nvPr/>
        </p:nvCxnSpPr>
        <p:spPr>
          <a:xfrm>
            <a:off x="7274597" y="3130703"/>
            <a:ext cx="967555" cy="29634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5" name="Dikdörtgen 14">
            <a:extLst>
              <a:ext uri="{FF2B5EF4-FFF2-40B4-BE49-F238E27FC236}">
                <a16:creationId xmlns:a16="http://schemas.microsoft.com/office/drawing/2014/main" id="{CAB59CE9-74A7-46E6-8AF2-4FBE30AEF698}"/>
              </a:ext>
            </a:extLst>
          </p:cNvPr>
          <p:cNvSpPr/>
          <p:nvPr/>
        </p:nvSpPr>
        <p:spPr>
          <a:xfrm>
            <a:off x="6088833" y="3936357"/>
            <a:ext cx="1249427" cy="231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Giyinilmesi </a:t>
            </a:r>
          </a:p>
        </p:txBody>
      </p:sp>
      <p:cxnSp>
        <p:nvCxnSpPr>
          <p:cNvPr id="16" name="Dirsek Bağlayıcısı 24">
            <a:extLst>
              <a:ext uri="{FF2B5EF4-FFF2-40B4-BE49-F238E27FC236}">
                <a16:creationId xmlns:a16="http://schemas.microsoft.com/office/drawing/2014/main" id="{EB0A86E2-67C9-4AE9-B03C-161AFF220EED}"/>
              </a:ext>
            </a:extLst>
          </p:cNvPr>
          <p:cNvCxnSpPr>
            <a:endCxn id="15" idx="1"/>
          </p:cNvCxnSpPr>
          <p:nvPr/>
        </p:nvCxnSpPr>
        <p:spPr>
          <a:xfrm>
            <a:off x="5203113" y="3658454"/>
            <a:ext cx="885720" cy="393608"/>
          </a:xfrm>
          <a:prstGeom prst="bentConnector3">
            <a:avLst>
              <a:gd name="adj1" fmla="val -566"/>
            </a:avLst>
          </a:prstGeom>
          <a:ln>
            <a:tailEnd type="triangle"/>
          </a:ln>
        </p:spPr>
        <p:style>
          <a:lnRef idx="1">
            <a:schemeClr val="dk1"/>
          </a:lnRef>
          <a:fillRef idx="0">
            <a:schemeClr val="dk1"/>
          </a:fillRef>
          <a:effectRef idx="0">
            <a:schemeClr val="dk1"/>
          </a:effectRef>
          <a:fontRef idx="minor">
            <a:schemeClr val="tx1"/>
          </a:fontRef>
        </p:style>
      </p:cxnSp>
      <p:cxnSp>
        <p:nvCxnSpPr>
          <p:cNvPr id="17" name="Dirsek Bağlayıcısı 28">
            <a:extLst>
              <a:ext uri="{FF2B5EF4-FFF2-40B4-BE49-F238E27FC236}">
                <a16:creationId xmlns:a16="http://schemas.microsoft.com/office/drawing/2014/main" id="{A4E00B76-9A1C-4AA6-9799-6A36B4A093BA}"/>
              </a:ext>
            </a:extLst>
          </p:cNvPr>
          <p:cNvCxnSpPr>
            <a:stCxn id="12" idx="2"/>
            <a:endCxn id="15" idx="3"/>
          </p:cNvCxnSpPr>
          <p:nvPr/>
        </p:nvCxnSpPr>
        <p:spPr>
          <a:xfrm rot="5400000">
            <a:off x="7593402" y="3403312"/>
            <a:ext cx="393608" cy="90389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8" name="Dikdörtgen 17">
            <a:extLst>
              <a:ext uri="{FF2B5EF4-FFF2-40B4-BE49-F238E27FC236}">
                <a16:creationId xmlns:a16="http://schemas.microsoft.com/office/drawing/2014/main" id="{B8801F6A-982A-4634-B011-04A3EBE64273}"/>
              </a:ext>
            </a:extLst>
          </p:cNvPr>
          <p:cNvSpPr/>
          <p:nvPr/>
        </p:nvSpPr>
        <p:spPr>
          <a:xfrm>
            <a:off x="5021259" y="4405028"/>
            <a:ext cx="1249427" cy="231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Kahvaltı yapılması</a:t>
            </a:r>
          </a:p>
        </p:txBody>
      </p:sp>
      <p:sp>
        <p:nvSpPr>
          <p:cNvPr id="19" name="Dikdörtgen 18">
            <a:extLst>
              <a:ext uri="{FF2B5EF4-FFF2-40B4-BE49-F238E27FC236}">
                <a16:creationId xmlns:a16="http://schemas.microsoft.com/office/drawing/2014/main" id="{3FE9D8E3-FAD0-4FAA-965C-887845760775}"/>
              </a:ext>
            </a:extLst>
          </p:cNvPr>
          <p:cNvSpPr/>
          <p:nvPr/>
        </p:nvSpPr>
        <p:spPr>
          <a:xfrm>
            <a:off x="7048456" y="4414568"/>
            <a:ext cx="1249427" cy="3507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Çantanın hazırlanması</a:t>
            </a:r>
          </a:p>
        </p:txBody>
      </p:sp>
      <p:cxnSp>
        <p:nvCxnSpPr>
          <p:cNvPr id="20" name="Dirsek Bağlayıcısı 32">
            <a:extLst>
              <a:ext uri="{FF2B5EF4-FFF2-40B4-BE49-F238E27FC236}">
                <a16:creationId xmlns:a16="http://schemas.microsoft.com/office/drawing/2014/main" id="{8F28596C-2C6D-4629-A801-285FAF8B7090}"/>
              </a:ext>
            </a:extLst>
          </p:cNvPr>
          <p:cNvCxnSpPr>
            <a:stCxn id="15" idx="2"/>
            <a:endCxn id="18" idx="0"/>
          </p:cNvCxnSpPr>
          <p:nvPr/>
        </p:nvCxnSpPr>
        <p:spPr>
          <a:xfrm rot="5400000">
            <a:off x="6061129" y="3752610"/>
            <a:ext cx="237262" cy="106757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1" name="Dirsek Bağlayıcısı 33">
            <a:extLst>
              <a:ext uri="{FF2B5EF4-FFF2-40B4-BE49-F238E27FC236}">
                <a16:creationId xmlns:a16="http://schemas.microsoft.com/office/drawing/2014/main" id="{62445557-2684-450F-9E72-DF529228DEDB}"/>
              </a:ext>
            </a:extLst>
          </p:cNvPr>
          <p:cNvCxnSpPr>
            <a:stCxn id="15" idx="2"/>
            <a:endCxn id="19" idx="0"/>
          </p:cNvCxnSpPr>
          <p:nvPr/>
        </p:nvCxnSpPr>
        <p:spPr>
          <a:xfrm rot="16200000" flipH="1">
            <a:off x="7069957" y="3811355"/>
            <a:ext cx="246802" cy="95962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2" name="Dikdörtgen 21">
            <a:extLst>
              <a:ext uri="{FF2B5EF4-FFF2-40B4-BE49-F238E27FC236}">
                <a16:creationId xmlns:a16="http://schemas.microsoft.com/office/drawing/2014/main" id="{148B46A0-D52C-4637-B08C-8C49E8C3939E}"/>
              </a:ext>
            </a:extLst>
          </p:cNvPr>
          <p:cNvSpPr/>
          <p:nvPr/>
        </p:nvSpPr>
        <p:spPr>
          <a:xfrm>
            <a:off x="5021258" y="4719578"/>
            <a:ext cx="1249427" cy="2314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Dişlerin fırçalanması</a:t>
            </a:r>
          </a:p>
        </p:txBody>
      </p:sp>
      <p:sp>
        <p:nvSpPr>
          <p:cNvPr id="23" name="Dikdörtgen 22">
            <a:extLst>
              <a:ext uri="{FF2B5EF4-FFF2-40B4-BE49-F238E27FC236}">
                <a16:creationId xmlns:a16="http://schemas.microsoft.com/office/drawing/2014/main" id="{2C5E810A-961B-477D-8DDD-931DEC195D4A}"/>
              </a:ext>
            </a:extLst>
          </p:cNvPr>
          <p:cNvSpPr/>
          <p:nvPr/>
        </p:nvSpPr>
        <p:spPr>
          <a:xfrm>
            <a:off x="5901554" y="5101950"/>
            <a:ext cx="1715884" cy="3007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Evden çıkıp gazete alınması ve servis durağına gidilmesi</a:t>
            </a:r>
          </a:p>
        </p:txBody>
      </p:sp>
      <p:cxnSp>
        <p:nvCxnSpPr>
          <p:cNvPr id="24" name="Dirsek Bağlayıcısı 43">
            <a:extLst>
              <a:ext uri="{FF2B5EF4-FFF2-40B4-BE49-F238E27FC236}">
                <a16:creationId xmlns:a16="http://schemas.microsoft.com/office/drawing/2014/main" id="{5FDD28A5-B65D-48CB-AAAC-424AAF1BC689}"/>
              </a:ext>
            </a:extLst>
          </p:cNvPr>
          <p:cNvCxnSpPr>
            <a:cxnSpLocks/>
          </p:cNvCxnSpPr>
          <p:nvPr/>
        </p:nvCxnSpPr>
        <p:spPr>
          <a:xfrm rot="16200000" flipH="1">
            <a:off x="6127253" y="4460828"/>
            <a:ext cx="150963" cy="111352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5" name="Dirsek Bağlayıcısı 44">
            <a:extLst>
              <a:ext uri="{FF2B5EF4-FFF2-40B4-BE49-F238E27FC236}">
                <a16:creationId xmlns:a16="http://schemas.microsoft.com/office/drawing/2014/main" id="{B65C4EF0-283B-4E89-8595-B61DE61DFE4F}"/>
              </a:ext>
            </a:extLst>
          </p:cNvPr>
          <p:cNvCxnSpPr>
            <a:cxnSpLocks/>
          </p:cNvCxnSpPr>
          <p:nvPr/>
        </p:nvCxnSpPr>
        <p:spPr>
          <a:xfrm rot="5400000">
            <a:off x="7047999" y="4494733"/>
            <a:ext cx="336666" cy="913674"/>
          </a:xfrm>
          <a:prstGeom prst="bentConnector3">
            <a:avLst>
              <a:gd name="adj1" fmla="val 74143"/>
            </a:avLst>
          </a:prstGeom>
          <a:ln>
            <a:tailEnd type="triangle"/>
          </a:ln>
        </p:spPr>
        <p:style>
          <a:lnRef idx="1">
            <a:schemeClr val="dk1"/>
          </a:lnRef>
          <a:fillRef idx="0">
            <a:schemeClr val="dk1"/>
          </a:fillRef>
          <a:effectRef idx="0">
            <a:schemeClr val="dk1"/>
          </a:effectRef>
          <a:fontRef idx="minor">
            <a:schemeClr val="tx1"/>
          </a:fontRef>
        </p:style>
      </p:cxnSp>
      <p:cxnSp>
        <p:nvCxnSpPr>
          <p:cNvPr id="26" name="Düz Ok Bağlayıcısı 25">
            <a:extLst>
              <a:ext uri="{FF2B5EF4-FFF2-40B4-BE49-F238E27FC236}">
                <a16:creationId xmlns:a16="http://schemas.microsoft.com/office/drawing/2014/main" id="{F4DF7353-8024-4226-828A-E19BB622B27C}"/>
              </a:ext>
            </a:extLst>
          </p:cNvPr>
          <p:cNvCxnSpPr>
            <a:stCxn id="18" idx="2"/>
            <a:endCxn id="22" idx="0"/>
          </p:cNvCxnSpPr>
          <p:nvPr/>
        </p:nvCxnSpPr>
        <p:spPr>
          <a:xfrm flipH="1">
            <a:off x="5645972" y="4636437"/>
            <a:ext cx="1" cy="831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Düz Ok Bağlayıcısı 26">
            <a:extLst>
              <a:ext uri="{FF2B5EF4-FFF2-40B4-BE49-F238E27FC236}">
                <a16:creationId xmlns:a16="http://schemas.microsoft.com/office/drawing/2014/main" id="{2851BFF0-5438-43F3-942C-733D4DBE1D39}"/>
              </a:ext>
            </a:extLst>
          </p:cNvPr>
          <p:cNvCxnSpPr>
            <a:stCxn id="23" idx="2"/>
            <a:endCxn id="28" idx="0"/>
          </p:cNvCxnSpPr>
          <p:nvPr/>
        </p:nvCxnSpPr>
        <p:spPr>
          <a:xfrm>
            <a:off x="6759496" y="5402711"/>
            <a:ext cx="0" cy="1242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Dikdörtgen 27">
            <a:extLst>
              <a:ext uri="{FF2B5EF4-FFF2-40B4-BE49-F238E27FC236}">
                <a16:creationId xmlns:a16="http://schemas.microsoft.com/office/drawing/2014/main" id="{0BD75DAA-70AC-461E-B833-8A0A15634B25}"/>
              </a:ext>
            </a:extLst>
          </p:cNvPr>
          <p:cNvSpPr/>
          <p:nvPr/>
        </p:nvSpPr>
        <p:spPr>
          <a:xfrm>
            <a:off x="5901554" y="5526977"/>
            <a:ext cx="1715884" cy="3007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Gazete okuyarak servisle işe gidilmesi</a:t>
            </a:r>
          </a:p>
        </p:txBody>
      </p:sp>
      <p:sp>
        <p:nvSpPr>
          <p:cNvPr id="29" name="Dikdörtgen 28">
            <a:extLst>
              <a:ext uri="{FF2B5EF4-FFF2-40B4-BE49-F238E27FC236}">
                <a16:creationId xmlns:a16="http://schemas.microsoft.com/office/drawing/2014/main" id="{71150579-51F4-4E06-B4AB-AF4B3FB47D26}"/>
              </a:ext>
            </a:extLst>
          </p:cNvPr>
          <p:cNvSpPr/>
          <p:nvPr/>
        </p:nvSpPr>
        <p:spPr>
          <a:xfrm>
            <a:off x="5911792" y="5920012"/>
            <a:ext cx="1715884" cy="3007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900" dirty="0"/>
              <a:t>İş yerine varılması ve kartın okutulması</a:t>
            </a:r>
          </a:p>
        </p:txBody>
      </p:sp>
      <p:cxnSp>
        <p:nvCxnSpPr>
          <p:cNvPr id="30" name="Düz Ok Bağlayıcısı 29">
            <a:extLst>
              <a:ext uri="{FF2B5EF4-FFF2-40B4-BE49-F238E27FC236}">
                <a16:creationId xmlns:a16="http://schemas.microsoft.com/office/drawing/2014/main" id="{264C6E31-F5FB-411C-88AD-DBFED5233DAA}"/>
              </a:ext>
            </a:extLst>
          </p:cNvPr>
          <p:cNvCxnSpPr>
            <a:stCxn id="28" idx="2"/>
            <a:endCxn id="29" idx="0"/>
          </p:cNvCxnSpPr>
          <p:nvPr/>
        </p:nvCxnSpPr>
        <p:spPr>
          <a:xfrm>
            <a:off x="6759496" y="5827738"/>
            <a:ext cx="10238" cy="922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Oval 30">
            <a:extLst>
              <a:ext uri="{FF2B5EF4-FFF2-40B4-BE49-F238E27FC236}">
                <a16:creationId xmlns:a16="http://schemas.microsoft.com/office/drawing/2014/main" id="{0DC2747B-5F17-42E8-B932-725789FB664B}"/>
              </a:ext>
            </a:extLst>
          </p:cNvPr>
          <p:cNvSpPr/>
          <p:nvPr/>
        </p:nvSpPr>
        <p:spPr>
          <a:xfrm>
            <a:off x="6614160" y="6357411"/>
            <a:ext cx="310222" cy="319465"/>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cxnSp>
        <p:nvCxnSpPr>
          <p:cNvPr id="32" name="Düz Ok Bağlayıcısı 31">
            <a:extLst>
              <a:ext uri="{FF2B5EF4-FFF2-40B4-BE49-F238E27FC236}">
                <a16:creationId xmlns:a16="http://schemas.microsoft.com/office/drawing/2014/main" id="{DBD9DAA1-2B4F-400A-B435-C97F4CBBEAD8}"/>
              </a:ext>
            </a:extLst>
          </p:cNvPr>
          <p:cNvCxnSpPr>
            <a:stCxn id="29" idx="2"/>
            <a:endCxn id="31" idx="0"/>
          </p:cNvCxnSpPr>
          <p:nvPr/>
        </p:nvCxnSpPr>
        <p:spPr>
          <a:xfrm flipH="1">
            <a:off x="6769271" y="6220773"/>
            <a:ext cx="463" cy="1366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33" name="Tablo 32">
            <a:extLst>
              <a:ext uri="{FF2B5EF4-FFF2-40B4-BE49-F238E27FC236}">
                <a16:creationId xmlns:a16="http://schemas.microsoft.com/office/drawing/2014/main" id="{55586AE9-99F1-4A94-854E-5EFBBCC86750}"/>
              </a:ext>
            </a:extLst>
          </p:cNvPr>
          <p:cNvGraphicFramePr>
            <a:graphicFrameLocks noGrp="1"/>
          </p:cNvGraphicFramePr>
          <p:nvPr>
            <p:extLst>
              <p:ext uri="{D42A27DB-BD31-4B8C-83A1-F6EECF244321}">
                <p14:modId xmlns:p14="http://schemas.microsoft.com/office/powerpoint/2010/main" val="1379217466"/>
              </p:ext>
            </p:extLst>
          </p:nvPr>
        </p:nvGraphicFramePr>
        <p:xfrm>
          <a:off x="9284195" y="1206268"/>
          <a:ext cx="2724860" cy="5520612"/>
        </p:xfrm>
        <a:graphic>
          <a:graphicData uri="http://schemas.openxmlformats.org/drawingml/2006/table">
            <a:tbl>
              <a:tblPr firstRow="1" bandRow="1">
                <a:tableStyleId>{5C22544A-7EE6-4342-B048-85BDC9FD1C3A}</a:tableStyleId>
              </a:tblPr>
              <a:tblGrid>
                <a:gridCol w="2724860">
                  <a:extLst>
                    <a:ext uri="{9D8B030D-6E8A-4147-A177-3AD203B41FA5}">
                      <a16:colId xmlns:a16="http://schemas.microsoft.com/office/drawing/2014/main" val="2955842790"/>
                    </a:ext>
                  </a:extLst>
                </a:gridCol>
              </a:tblGrid>
              <a:tr h="5520612">
                <a:tc>
                  <a:txBody>
                    <a:bodyPr/>
                    <a:lstStyle/>
                    <a:p>
                      <a:endParaRPr lang="tr-TR" sz="1800" dirty="0">
                        <a:latin typeface="Times New Roman" panose="02020603050405020304" pitchFamily="18" charset="0"/>
                        <a:cs typeface="Times New Roman" panose="02020603050405020304" pitchFamily="18" charset="0"/>
                      </a:endParaRPr>
                    </a:p>
                    <a:p>
                      <a:endParaRPr lang="tr-TR" sz="1800" b="0" dirty="0">
                        <a:latin typeface="Times New Roman" panose="02020603050405020304" pitchFamily="18" charset="0"/>
                        <a:cs typeface="Times New Roman" panose="02020603050405020304" pitchFamily="18" charset="0"/>
                      </a:endParaRPr>
                    </a:p>
                    <a:p>
                      <a:endParaRPr lang="tr-TR" sz="1800" b="0" dirty="0">
                        <a:latin typeface="Times New Roman" panose="02020603050405020304" pitchFamily="18" charset="0"/>
                        <a:cs typeface="Times New Roman" panose="02020603050405020304" pitchFamily="18" charset="0"/>
                      </a:endParaRPr>
                    </a:p>
                    <a:p>
                      <a:r>
                        <a:rPr lang="tr-TR" sz="1800" b="0" dirty="0">
                          <a:latin typeface="Times New Roman" panose="02020603050405020304" pitchFamily="18" charset="0"/>
                          <a:cs typeface="Times New Roman" panose="02020603050405020304" pitchFamily="18" charset="0"/>
                        </a:rPr>
                        <a:t>Kolay </a:t>
                      </a:r>
                      <a:r>
                        <a:rPr lang="tr-TR" sz="1800" b="0" dirty="0" err="1">
                          <a:latin typeface="Times New Roman" panose="02020603050405020304" pitchFamily="18" charset="0"/>
                          <a:cs typeface="Times New Roman" panose="02020603050405020304" pitchFamily="18" charset="0"/>
                        </a:rPr>
                        <a:t>anlaşılabilirlik</a:t>
                      </a:r>
                      <a:endParaRPr lang="tr-TR" sz="1800" b="0" dirty="0">
                        <a:latin typeface="Times New Roman" panose="02020603050405020304" pitchFamily="18" charset="0"/>
                        <a:cs typeface="Times New Roman" panose="02020603050405020304" pitchFamily="18" charset="0"/>
                      </a:endParaRPr>
                    </a:p>
                    <a:p>
                      <a:endParaRPr lang="tr-TR" sz="1800" b="0" dirty="0">
                        <a:latin typeface="Times New Roman" panose="02020603050405020304" pitchFamily="18" charset="0"/>
                        <a:cs typeface="Times New Roman" panose="02020603050405020304" pitchFamily="18" charset="0"/>
                      </a:endParaRPr>
                    </a:p>
                    <a:p>
                      <a:r>
                        <a:rPr lang="tr-TR" sz="1800" b="0" dirty="0">
                          <a:latin typeface="Times New Roman" panose="02020603050405020304" pitchFamily="18" charset="0"/>
                          <a:cs typeface="Times New Roman" panose="02020603050405020304" pitchFamily="18" charset="0"/>
                        </a:rPr>
                        <a:t>Kararlara</a:t>
                      </a:r>
                      <a:r>
                        <a:rPr lang="tr-TR" sz="1800" b="0" baseline="0" dirty="0">
                          <a:latin typeface="Times New Roman" panose="02020603050405020304" pitchFamily="18" charset="0"/>
                          <a:cs typeface="Times New Roman" panose="02020603050405020304" pitchFamily="18" charset="0"/>
                        </a:rPr>
                        <a:t> göre süreç akışı farklılaşıyor ise kolayca gösterilebilir</a:t>
                      </a:r>
                    </a:p>
                    <a:p>
                      <a:endParaRPr lang="tr-TR" sz="1800" b="0" baseline="0" dirty="0">
                        <a:latin typeface="Times New Roman" panose="02020603050405020304" pitchFamily="18" charset="0"/>
                        <a:cs typeface="Times New Roman" panose="02020603050405020304" pitchFamily="18" charset="0"/>
                      </a:endParaRPr>
                    </a:p>
                    <a:p>
                      <a:r>
                        <a:rPr lang="tr-TR" sz="1800" b="0" baseline="0" dirty="0">
                          <a:latin typeface="Times New Roman" panose="02020603050405020304" pitchFamily="18" charset="0"/>
                          <a:cs typeface="Times New Roman" panose="02020603050405020304" pitchFamily="18" charset="0"/>
                        </a:rPr>
                        <a:t>Faaliyetler arası öncüllük ilişkisinin aktarımı</a:t>
                      </a:r>
                    </a:p>
                    <a:p>
                      <a:endParaRPr lang="tr-TR" sz="1800" b="0" baseline="0" dirty="0">
                        <a:latin typeface="Times New Roman" panose="02020603050405020304" pitchFamily="18" charset="0"/>
                        <a:cs typeface="Times New Roman" panose="02020603050405020304" pitchFamily="18" charset="0"/>
                      </a:endParaRPr>
                    </a:p>
                    <a:p>
                      <a:r>
                        <a:rPr lang="tr-TR" sz="1800" b="0" baseline="0" dirty="0">
                          <a:latin typeface="Times New Roman" panose="02020603050405020304" pitchFamily="18" charset="0"/>
                          <a:cs typeface="Times New Roman" panose="02020603050405020304" pitchFamily="18" charset="0"/>
                        </a:rPr>
                        <a:t>Paralel faaliyetlerin doğru gösterimi</a:t>
                      </a:r>
                    </a:p>
                    <a:p>
                      <a:endParaRPr lang="tr-TR" sz="1800" b="0" baseline="0" dirty="0">
                        <a:latin typeface="Times New Roman" panose="02020603050405020304" pitchFamily="18" charset="0"/>
                        <a:cs typeface="Times New Roman" panose="02020603050405020304" pitchFamily="18" charset="0"/>
                      </a:endParaRPr>
                    </a:p>
                    <a:p>
                      <a:r>
                        <a:rPr lang="tr-TR" sz="1800" b="0" baseline="0" dirty="0">
                          <a:latin typeface="Times New Roman" panose="02020603050405020304" pitchFamily="18" charset="0"/>
                          <a:cs typeface="Times New Roman" panose="02020603050405020304" pitchFamily="18" charset="0"/>
                        </a:rPr>
                        <a:t>Akış içinde karar, faaliyet ve üretilen belgelerin kolayca ayırt edilebilmesi</a:t>
                      </a:r>
                    </a:p>
                    <a:p>
                      <a:endParaRPr lang="tr-TR" sz="1800" baseline="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60730713"/>
                  </a:ext>
                </a:extLst>
              </a:tr>
            </a:tbl>
          </a:graphicData>
        </a:graphic>
      </p:graphicFrame>
      <p:graphicFrame>
        <p:nvGraphicFramePr>
          <p:cNvPr id="34" name="Tablo 33">
            <a:extLst>
              <a:ext uri="{FF2B5EF4-FFF2-40B4-BE49-F238E27FC236}">
                <a16:creationId xmlns:a16="http://schemas.microsoft.com/office/drawing/2014/main" id="{CA64AF02-A5DE-4F37-8B12-9665D6E20383}"/>
              </a:ext>
            </a:extLst>
          </p:cNvPr>
          <p:cNvGraphicFramePr>
            <a:graphicFrameLocks noGrp="1"/>
          </p:cNvGraphicFramePr>
          <p:nvPr>
            <p:extLst>
              <p:ext uri="{D42A27DB-BD31-4B8C-83A1-F6EECF244321}">
                <p14:modId xmlns:p14="http://schemas.microsoft.com/office/powerpoint/2010/main" val="2511378076"/>
              </p:ext>
            </p:extLst>
          </p:nvPr>
        </p:nvGraphicFramePr>
        <p:xfrm>
          <a:off x="148955" y="1184929"/>
          <a:ext cx="4007498" cy="5562975"/>
        </p:xfrm>
        <a:graphic>
          <a:graphicData uri="http://schemas.openxmlformats.org/drawingml/2006/table">
            <a:tbl>
              <a:tblPr firstRow="1" bandRow="1">
                <a:tableStyleId>{5C22544A-7EE6-4342-B048-85BDC9FD1C3A}</a:tableStyleId>
              </a:tblPr>
              <a:tblGrid>
                <a:gridCol w="4007498">
                  <a:extLst>
                    <a:ext uri="{9D8B030D-6E8A-4147-A177-3AD203B41FA5}">
                      <a16:colId xmlns:a16="http://schemas.microsoft.com/office/drawing/2014/main" val="2686770964"/>
                    </a:ext>
                  </a:extLst>
                </a:gridCol>
              </a:tblGrid>
              <a:tr h="425196">
                <a:tc>
                  <a:txBody>
                    <a:bodyPr/>
                    <a:lstStyle/>
                    <a:p>
                      <a:r>
                        <a:rPr lang="tr-TR" sz="1800" dirty="0">
                          <a:latin typeface="Times New Roman" panose="02020603050405020304" pitchFamily="18" charset="0"/>
                          <a:cs typeface="Times New Roman" panose="02020603050405020304" pitchFamily="18" charset="0"/>
                        </a:rPr>
                        <a:t>Madde</a:t>
                      </a:r>
                      <a:r>
                        <a:rPr lang="tr-TR" sz="1800" baseline="0" dirty="0">
                          <a:latin typeface="Times New Roman" panose="02020603050405020304" pitchFamily="18" charset="0"/>
                          <a:cs typeface="Times New Roman" panose="02020603050405020304" pitchFamily="18" charset="0"/>
                        </a:rPr>
                        <a:t> Madde Anlatım</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60730713"/>
                  </a:ext>
                </a:extLst>
              </a:tr>
              <a:tr h="431101">
                <a:tc>
                  <a:txBody>
                    <a:bodyPr/>
                    <a:lstStyle/>
                    <a:p>
                      <a:r>
                        <a:rPr lang="tr-TR" sz="1800" dirty="0">
                          <a:latin typeface="Times New Roman" panose="02020603050405020304" pitchFamily="18" charset="0"/>
                          <a:cs typeface="Times New Roman" panose="02020603050405020304" pitchFamily="18" charset="0"/>
                        </a:rPr>
                        <a:t>Saat çalınca</a:t>
                      </a:r>
                      <a:r>
                        <a:rPr lang="tr-TR" sz="1800" baseline="0" dirty="0">
                          <a:latin typeface="Times New Roman" panose="02020603050405020304" pitchFamily="18" charset="0"/>
                          <a:cs typeface="Times New Roman" panose="02020603050405020304" pitchFamily="18" charset="0"/>
                        </a:rPr>
                        <a:t> kalkılması</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4834270"/>
                  </a:ext>
                </a:extLst>
              </a:tr>
              <a:tr h="1062989">
                <a:tc>
                  <a:txBody>
                    <a:bodyPr/>
                    <a:lstStyle/>
                    <a:p>
                      <a:r>
                        <a:rPr lang="tr-TR" sz="1800" dirty="0">
                          <a:latin typeface="Times New Roman" panose="02020603050405020304" pitchFamily="18" charset="0"/>
                          <a:cs typeface="Times New Roman" panose="02020603050405020304" pitchFamily="18" charset="0"/>
                        </a:rPr>
                        <a:t>Duş</a:t>
                      </a:r>
                      <a:r>
                        <a:rPr lang="tr-TR" sz="1800" baseline="0" dirty="0">
                          <a:latin typeface="Times New Roman" panose="02020603050405020304" pitchFamily="18" charset="0"/>
                          <a:cs typeface="Times New Roman" panose="02020603050405020304" pitchFamily="18" charset="0"/>
                        </a:rPr>
                        <a:t> almaya vakit;</a:t>
                      </a:r>
                    </a:p>
                    <a:p>
                      <a:pPr marL="625475" indent="-285750">
                        <a:buFont typeface="Arial" panose="020B0604020202020204" pitchFamily="34" charset="0"/>
                        <a:buChar char="•"/>
                        <a:tabLst>
                          <a:tab pos="625475" algn="l"/>
                        </a:tabLst>
                      </a:pPr>
                      <a:r>
                        <a:rPr lang="tr-TR" sz="1800" baseline="0" dirty="0">
                          <a:latin typeface="Times New Roman" panose="02020603050405020304" pitchFamily="18" charset="0"/>
                          <a:cs typeface="Times New Roman" panose="02020603050405020304" pitchFamily="18" charset="0"/>
                        </a:rPr>
                        <a:t>Var ise duş alınması</a:t>
                      </a:r>
                    </a:p>
                    <a:p>
                      <a:pPr marL="625475" indent="-285750">
                        <a:buFont typeface="Arial" panose="020B0604020202020204" pitchFamily="34" charset="0"/>
                        <a:buChar char="•"/>
                        <a:tabLst>
                          <a:tab pos="625475" algn="l"/>
                        </a:tabLst>
                      </a:pPr>
                      <a:r>
                        <a:rPr lang="tr-TR" sz="1800" baseline="0" dirty="0">
                          <a:latin typeface="Times New Roman" panose="02020603050405020304" pitchFamily="18" charset="0"/>
                          <a:cs typeface="Times New Roman" panose="02020603050405020304" pitchFamily="18" charset="0"/>
                        </a:rPr>
                        <a:t>Yok ise sadece el yüz yıkanması</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32105292"/>
                  </a:ext>
                </a:extLst>
              </a:tr>
              <a:tr h="431101">
                <a:tc>
                  <a:txBody>
                    <a:bodyPr/>
                    <a:lstStyle/>
                    <a:p>
                      <a:r>
                        <a:rPr lang="tr-TR" sz="1800" dirty="0">
                          <a:latin typeface="Times New Roman" panose="02020603050405020304" pitchFamily="18" charset="0"/>
                          <a:cs typeface="Times New Roman" panose="02020603050405020304" pitchFamily="18" charset="0"/>
                        </a:rPr>
                        <a:t>Sonra giyinilmesi </a:t>
                      </a:r>
                    </a:p>
                  </a:txBody>
                  <a:tcPr/>
                </a:tc>
                <a:extLst>
                  <a:ext uri="{0D108BD9-81ED-4DB2-BD59-A6C34878D82A}">
                    <a16:rowId xmlns:a16="http://schemas.microsoft.com/office/drawing/2014/main" val="3833508232"/>
                  </a:ext>
                </a:extLst>
              </a:tr>
              <a:tr h="431101">
                <a:tc>
                  <a:txBody>
                    <a:bodyPr/>
                    <a:lstStyle/>
                    <a:p>
                      <a:r>
                        <a:rPr lang="tr-TR" sz="1800" dirty="0">
                          <a:latin typeface="Times New Roman" panose="02020603050405020304" pitchFamily="18" charset="0"/>
                          <a:cs typeface="Times New Roman" panose="02020603050405020304" pitchFamily="18" charset="0"/>
                        </a:rPr>
                        <a:t>Kahvaltı yapıp dişlerin fırçalanması</a:t>
                      </a:r>
                    </a:p>
                  </a:txBody>
                  <a:tcPr/>
                </a:tc>
                <a:extLst>
                  <a:ext uri="{0D108BD9-81ED-4DB2-BD59-A6C34878D82A}">
                    <a16:rowId xmlns:a16="http://schemas.microsoft.com/office/drawing/2014/main" val="4111110824"/>
                  </a:ext>
                </a:extLst>
              </a:tr>
              <a:tr h="744092">
                <a:tc>
                  <a:txBody>
                    <a:bodyPr/>
                    <a:lstStyle/>
                    <a:p>
                      <a:r>
                        <a:rPr lang="tr-TR" sz="1800" dirty="0">
                          <a:latin typeface="Times New Roman" panose="02020603050405020304" pitchFamily="18" charset="0"/>
                          <a:cs typeface="Times New Roman" panose="02020603050405020304" pitchFamily="18" charset="0"/>
                        </a:rPr>
                        <a:t>Kahvaltı öncesinde ya da sonrasında çantanın hazırlanması</a:t>
                      </a:r>
                    </a:p>
                  </a:txBody>
                  <a:tcPr/>
                </a:tc>
                <a:extLst>
                  <a:ext uri="{0D108BD9-81ED-4DB2-BD59-A6C34878D82A}">
                    <a16:rowId xmlns:a16="http://schemas.microsoft.com/office/drawing/2014/main" val="3938170640"/>
                  </a:ext>
                </a:extLst>
              </a:tr>
              <a:tr h="744092">
                <a:tc>
                  <a:txBody>
                    <a:bodyPr/>
                    <a:lstStyle/>
                    <a:p>
                      <a:r>
                        <a:rPr lang="tr-TR" sz="1800" dirty="0">
                          <a:latin typeface="Times New Roman" panose="02020603050405020304" pitchFamily="18" charset="0"/>
                          <a:cs typeface="Times New Roman" panose="02020603050405020304" pitchFamily="18" charset="0"/>
                        </a:rPr>
                        <a:t>Gazete alınması ve servise binmek için durağa gidilmesi</a:t>
                      </a:r>
                    </a:p>
                  </a:txBody>
                  <a:tcPr/>
                </a:tc>
                <a:extLst>
                  <a:ext uri="{0D108BD9-81ED-4DB2-BD59-A6C34878D82A}">
                    <a16:rowId xmlns:a16="http://schemas.microsoft.com/office/drawing/2014/main" val="1291766290"/>
                  </a:ext>
                </a:extLst>
              </a:tr>
              <a:tr h="431101">
                <a:tc>
                  <a:txBody>
                    <a:bodyPr/>
                    <a:lstStyle/>
                    <a:p>
                      <a:r>
                        <a:rPr lang="tr-TR" sz="1800" dirty="0">
                          <a:latin typeface="Times New Roman" panose="02020603050405020304" pitchFamily="18" charset="0"/>
                          <a:cs typeface="Times New Roman" panose="02020603050405020304" pitchFamily="18" charset="0"/>
                        </a:rPr>
                        <a:t>Gazete okuyarak</a:t>
                      </a:r>
                      <a:r>
                        <a:rPr lang="tr-TR" sz="1800" baseline="0" dirty="0">
                          <a:latin typeface="Times New Roman" panose="02020603050405020304" pitchFamily="18" charset="0"/>
                          <a:cs typeface="Times New Roman" panose="02020603050405020304" pitchFamily="18" charset="0"/>
                        </a:rPr>
                        <a:t> servis ile işe gidilmesi</a:t>
                      </a:r>
                    </a:p>
                  </a:txBody>
                  <a:tcPr/>
                </a:tc>
                <a:extLst>
                  <a:ext uri="{0D108BD9-81ED-4DB2-BD59-A6C34878D82A}">
                    <a16:rowId xmlns:a16="http://schemas.microsoft.com/office/drawing/2014/main" val="2031896017"/>
                  </a:ext>
                </a:extLst>
              </a:tr>
              <a:tr h="431101">
                <a:tc>
                  <a:txBody>
                    <a:bodyPr/>
                    <a:lstStyle/>
                    <a:p>
                      <a:r>
                        <a:rPr lang="tr-TR" sz="1800" dirty="0">
                          <a:latin typeface="Times New Roman" panose="02020603050405020304" pitchFamily="18" charset="0"/>
                          <a:cs typeface="Times New Roman" panose="02020603050405020304" pitchFamily="18" charset="0"/>
                        </a:rPr>
                        <a:t>İşe varınca giriş kartının okutulması</a:t>
                      </a:r>
                    </a:p>
                  </a:txBody>
                  <a:tcPr/>
                </a:tc>
                <a:extLst>
                  <a:ext uri="{0D108BD9-81ED-4DB2-BD59-A6C34878D82A}">
                    <a16:rowId xmlns:a16="http://schemas.microsoft.com/office/drawing/2014/main" val="3259867602"/>
                  </a:ext>
                </a:extLst>
              </a:tr>
              <a:tr h="431101">
                <a:tc>
                  <a:txBody>
                    <a:bodyPr/>
                    <a:lstStyle/>
                    <a:p>
                      <a:r>
                        <a:rPr lang="tr-TR" sz="1800" dirty="0">
                          <a:latin typeface="Times New Roman" panose="02020603050405020304" pitchFamily="18" charset="0"/>
                          <a:cs typeface="Times New Roman" panose="02020603050405020304" pitchFamily="18" charset="0"/>
                        </a:rPr>
                        <a:t>Mesaiye başlanması</a:t>
                      </a:r>
                    </a:p>
                  </a:txBody>
                  <a:tcPr/>
                </a:tc>
                <a:extLst>
                  <a:ext uri="{0D108BD9-81ED-4DB2-BD59-A6C34878D82A}">
                    <a16:rowId xmlns:a16="http://schemas.microsoft.com/office/drawing/2014/main" val="809793157"/>
                  </a:ext>
                </a:extLst>
              </a:tr>
            </a:tbl>
          </a:graphicData>
        </a:graphic>
      </p:graphicFrame>
      <p:sp>
        <p:nvSpPr>
          <p:cNvPr id="37" name="Unvan 3">
            <a:extLst>
              <a:ext uri="{FF2B5EF4-FFF2-40B4-BE49-F238E27FC236}">
                <a16:creationId xmlns:a16="http://schemas.microsoft.com/office/drawing/2014/main" id="{00738863-9DD5-40CE-AF81-7737F0A47C13}"/>
              </a:ext>
            </a:extLst>
          </p:cNvPr>
          <p:cNvSpPr>
            <a:spLocks noGrp="1"/>
          </p:cNvSpPr>
          <p:nvPr>
            <p:ph type="title"/>
          </p:nvPr>
        </p:nvSpPr>
        <p:spPr>
          <a:xfrm>
            <a:off x="1519238" y="20638"/>
            <a:ext cx="10529887" cy="520700"/>
          </a:xfrm>
        </p:spPr>
        <p:txBody>
          <a:bodyPr>
            <a:normAutofit/>
          </a:bodyPr>
          <a:lstStyle/>
          <a:p>
            <a:r>
              <a:rPr lang="tr-TR" sz="2400" dirty="0"/>
              <a:t>İş Akış Şemaların Oluşturulması</a:t>
            </a:r>
          </a:p>
        </p:txBody>
      </p:sp>
      <p:sp>
        <p:nvSpPr>
          <p:cNvPr id="35" name="Dikdörtgen 34">
            <a:extLst>
              <a:ext uri="{FF2B5EF4-FFF2-40B4-BE49-F238E27FC236}">
                <a16:creationId xmlns:a16="http://schemas.microsoft.com/office/drawing/2014/main" id="{C46D3B90-7741-4F09-8C4B-18C484ACA5D3}"/>
              </a:ext>
            </a:extLst>
          </p:cNvPr>
          <p:cNvSpPr/>
          <p:nvPr/>
        </p:nvSpPr>
        <p:spPr>
          <a:xfrm>
            <a:off x="5433723" y="3012667"/>
            <a:ext cx="529150" cy="2370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tr-TR" sz="900" dirty="0" smtClean="0"/>
              <a:t>Evet</a:t>
            </a:r>
            <a:endParaRPr lang="tr-TR" sz="900" dirty="0"/>
          </a:p>
        </p:txBody>
      </p:sp>
      <p:sp>
        <p:nvSpPr>
          <p:cNvPr id="36" name="Dikdörtgen 35">
            <a:extLst>
              <a:ext uri="{FF2B5EF4-FFF2-40B4-BE49-F238E27FC236}">
                <a16:creationId xmlns:a16="http://schemas.microsoft.com/office/drawing/2014/main" id="{C46D3B90-7741-4F09-8C4B-18C484ACA5D3}"/>
              </a:ext>
            </a:extLst>
          </p:cNvPr>
          <p:cNvSpPr/>
          <p:nvPr/>
        </p:nvSpPr>
        <p:spPr>
          <a:xfrm>
            <a:off x="7531043" y="3009346"/>
            <a:ext cx="529150" cy="2370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tr-TR" sz="900" dirty="0" smtClean="0"/>
              <a:t>Hayır</a:t>
            </a:r>
            <a:endParaRPr lang="tr-TR" sz="900" dirty="0"/>
          </a:p>
        </p:txBody>
      </p:sp>
    </p:spTree>
    <p:extLst>
      <p:ext uri="{BB962C8B-B14F-4D97-AF65-F5344CB8AC3E}">
        <p14:creationId xmlns:p14="http://schemas.microsoft.com/office/powerpoint/2010/main" val="296975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500815" y="0"/>
            <a:ext cx="10530393" cy="521436"/>
          </a:xfrm>
        </p:spPr>
        <p:txBody>
          <a:bodyPr>
            <a:normAutofit/>
          </a:bodyPr>
          <a:lstStyle/>
          <a:p>
            <a:r>
              <a:rPr lang="tr-TR" sz="2400" dirty="0"/>
              <a:t>2. Çeyrek Dönem Eylemleri</a:t>
            </a:r>
          </a:p>
        </p:txBody>
      </p:sp>
      <p:sp>
        <p:nvSpPr>
          <p:cNvPr id="3" name="Metin kutusu 2"/>
          <p:cNvSpPr txBox="1"/>
          <p:nvPr/>
        </p:nvSpPr>
        <p:spPr>
          <a:xfrm>
            <a:off x="1568380" y="2055537"/>
            <a:ext cx="8549641" cy="3046988"/>
          </a:xfrm>
          <a:prstGeom prst="rect">
            <a:avLst/>
          </a:prstGeom>
          <a:noFill/>
        </p:spPr>
        <p:txBody>
          <a:bodyPr wrap="square" rtlCol="0">
            <a:spAutoFit/>
          </a:bodyPr>
          <a:lstStyle/>
          <a:p>
            <a:pPr marL="285750" indent="-285750" algn="just">
              <a:buFont typeface="Arial" panose="020B0604020202020204" pitchFamily="34" charset="0"/>
              <a:buChar char="•"/>
            </a:pPr>
            <a:r>
              <a:rPr lang="tr-TR" sz="2400" dirty="0"/>
              <a:t>E.2.3.1 – Görev Dağılım Formu </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smtClean="0"/>
              <a:t>E.2.4.1 – </a:t>
            </a:r>
            <a:r>
              <a:rPr lang="tr-TR" sz="2400" dirty="0"/>
              <a:t>Teşkilat Şemalarının Oluşturulması</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a:t>E.2.6.5 – İş Akış Şemaların Oluşturulması</a:t>
            </a:r>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a:t>E.4.1.1 – Sorumluluk Matrisi Formu</a:t>
            </a:r>
          </a:p>
          <a:p>
            <a:endParaRPr lang="tr-TR" sz="2400" dirty="0"/>
          </a:p>
        </p:txBody>
      </p:sp>
    </p:spTree>
    <p:extLst>
      <p:ext uri="{BB962C8B-B14F-4D97-AF65-F5344CB8AC3E}">
        <p14:creationId xmlns:p14="http://schemas.microsoft.com/office/powerpoint/2010/main" val="183864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2400" dirty="0"/>
              <a:t>Sorumluluk Matrisi Formu</a:t>
            </a:r>
          </a:p>
        </p:txBody>
      </p:sp>
      <p:sp>
        <p:nvSpPr>
          <p:cNvPr id="5" name="Akış Çizelgesi: Çok Sayıda Belge 4">
            <a:extLst>
              <a:ext uri="{FF2B5EF4-FFF2-40B4-BE49-F238E27FC236}">
                <a16:creationId xmlns:a16="http://schemas.microsoft.com/office/drawing/2014/main" id="{33157DA4-7FDD-40C3-AF0B-3E54E5C122E3}"/>
              </a:ext>
            </a:extLst>
          </p:cNvPr>
          <p:cNvSpPr/>
          <p:nvPr/>
        </p:nvSpPr>
        <p:spPr>
          <a:xfrm>
            <a:off x="9264375" y="5230359"/>
            <a:ext cx="2129815" cy="1097424"/>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pPr algn="ctr"/>
            <a:r>
              <a:rPr lang="tr-TR" sz="1400" b="1" dirty="0"/>
              <a:t>Sorumluluk Matrisi Formu</a:t>
            </a:r>
            <a:endParaRPr lang="tr-TR" sz="1400" b="1" kern="0" dirty="0">
              <a:solidFill>
                <a:sysClr val="windowText" lastClr="000000"/>
              </a:solidFill>
              <a:cs typeface="Times New Roman" panose="02020603050405020304" pitchFamily="18" charset="0"/>
            </a:endParaRPr>
          </a:p>
        </p:txBody>
      </p:sp>
      <p:grpSp>
        <p:nvGrpSpPr>
          <p:cNvPr id="11" name="Grup 10">
            <a:extLst>
              <a:ext uri="{FF2B5EF4-FFF2-40B4-BE49-F238E27FC236}">
                <a16:creationId xmlns:a16="http://schemas.microsoft.com/office/drawing/2014/main" id="{A548A255-C73B-448E-9FAD-DD472D6F967D}"/>
              </a:ext>
            </a:extLst>
          </p:cNvPr>
          <p:cNvGrpSpPr/>
          <p:nvPr/>
        </p:nvGrpSpPr>
        <p:grpSpPr>
          <a:xfrm>
            <a:off x="445435" y="1260832"/>
            <a:ext cx="1169712" cy="528003"/>
            <a:chOff x="703391" y="135402"/>
            <a:chExt cx="914408" cy="459628"/>
          </a:xfrm>
          <a:scene3d>
            <a:camera prst="orthographicFront">
              <a:rot lat="0" lon="0" rev="0"/>
            </a:camera>
            <a:lightRig rig="balanced" dir="t">
              <a:rot lat="0" lon="0" rev="8700000"/>
            </a:lightRig>
          </a:scene3d>
        </p:grpSpPr>
        <p:sp>
          <p:nvSpPr>
            <p:cNvPr id="12" name="Dikdörtgen: Yuvarlatılmış Köşeler 18">
              <a:extLst>
                <a:ext uri="{FF2B5EF4-FFF2-40B4-BE49-F238E27FC236}">
                  <a16:creationId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Yuvarlatılmış Köşeler 4">
              <a:extLst>
                <a:ext uri="{FF2B5EF4-FFF2-40B4-BE49-F238E27FC236}">
                  <a16:creationId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Bileşen</a:t>
              </a:r>
            </a:p>
          </p:txBody>
        </p:sp>
      </p:grpSp>
      <p:grpSp>
        <p:nvGrpSpPr>
          <p:cNvPr id="15" name="Grup 14">
            <a:extLst>
              <a:ext uri="{FF2B5EF4-FFF2-40B4-BE49-F238E27FC236}">
                <a16:creationId xmlns:a16="http://schemas.microsoft.com/office/drawing/2014/main" id="{BFE5CB1E-B523-4633-B00D-E7C39263CAEF}"/>
              </a:ext>
            </a:extLst>
          </p:cNvPr>
          <p:cNvGrpSpPr/>
          <p:nvPr/>
        </p:nvGrpSpPr>
        <p:grpSpPr>
          <a:xfrm>
            <a:off x="445435" y="2030521"/>
            <a:ext cx="1170000" cy="528004"/>
            <a:chOff x="680956" y="135402"/>
            <a:chExt cx="936843" cy="459628"/>
          </a:xfrm>
          <a:scene3d>
            <a:camera prst="orthographicFront">
              <a:rot lat="0" lon="0" rev="0"/>
            </a:camera>
            <a:lightRig rig="balanced" dir="t">
              <a:rot lat="0" lon="0" rev="8700000"/>
            </a:lightRig>
          </a:scene3d>
        </p:grpSpPr>
        <p:sp>
          <p:nvSpPr>
            <p:cNvPr id="16" name="Dikdörtgen: Yuvarlatılmış Köşeler 22">
              <a:extLst>
                <a:ext uri="{FF2B5EF4-FFF2-40B4-BE49-F238E27FC236}">
                  <a16:creationId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Yuvarlatılmış Köşeler 4">
              <a:extLst>
                <a:ext uri="{FF2B5EF4-FFF2-40B4-BE49-F238E27FC236}">
                  <a16:creationId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Standart</a:t>
              </a:r>
            </a:p>
          </p:txBody>
        </p:sp>
      </p:grpSp>
      <p:grpSp>
        <p:nvGrpSpPr>
          <p:cNvPr id="18" name="Grup 17">
            <a:extLst>
              <a:ext uri="{FF2B5EF4-FFF2-40B4-BE49-F238E27FC236}">
                <a16:creationId xmlns:a16="http://schemas.microsoft.com/office/drawing/2014/main" id="{DF9BFB4A-D55A-4EEE-ADEF-2F6BEF3699AA}"/>
              </a:ext>
            </a:extLst>
          </p:cNvPr>
          <p:cNvGrpSpPr/>
          <p:nvPr/>
        </p:nvGrpSpPr>
        <p:grpSpPr>
          <a:xfrm>
            <a:off x="445435" y="3184955"/>
            <a:ext cx="1202552" cy="435616"/>
            <a:chOff x="703391" y="135402"/>
            <a:chExt cx="934188" cy="462119"/>
          </a:xfrm>
          <a:scene3d>
            <a:camera prst="orthographicFront">
              <a:rot lat="0" lon="0" rev="0"/>
            </a:camera>
            <a:lightRig rig="balanced" dir="t">
              <a:rot lat="0" lon="0" rev="8700000"/>
            </a:lightRig>
          </a:scene3d>
        </p:grpSpPr>
        <p:sp>
          <p:nvSpPr>
            <p:cNvPr id="19" name="Dikdörtgen: Yuvarlatılmış Köşeler 25">
              <a:extLst>
                <a:ext uri="{FF2B5EF4-FFF2-40B4-BE49-F238E27FC236}">
                  <a16:creationId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Dikdörtgen: Yuvarlatılmış Köşeler 4">
              <a:extLst>
                <a:ext uri="{FF2B5EF4-FFF2-40B4-BE49-F238E27FC236}">
                  <a16:creationId xmlns:a16="http://schemas.microsoft.com/office/drawing/2014/main" id="{63B16128-A68D-4ABC-95B3-F8BD097CB06E}"/>
                </a:ext>
              </a:extLst>
            </p:cNvPr>
            <p:cNvSpPr txBox="1"/>
            <p:nvPr/>
          </p:nvSpPr>
          <p:spPr>
            <a:xfrm>
              <a:off x="736901" y="169562"/>
              <a:ext cx="900678" cy="427959"/>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Genel Şart</a:t>
              </a:r>
            </a:p>
          </p:txBody>
        </p:sp>
      </p:grpSp>
      <p:sp>
        <p:nvSpPr>
          <p:cNvPr id="21" name="Metin kutusu 20">
            <a:extLst>
              <a:ext uri="{FF2B5EF4-FFF2-40B4-BE49-F238E27FC236}">
                <a16:creationId xmlns:a16="http://schemas.microsoft.com/office/drawing/2014/main" id="{B8E5AEDE-5973-42E1-915F-A211D33E2262}"/>
              </a:ext>
            </a:extLst>
          </p:cNvPr>
          <p:cNvSpPr txBox="1"/>
          <p:nvPr/>
        </p:nvSpPr>
        <p:spPr>
          <a:xfrm>
            <a:off x="1785030" y="1286607"/>
            <a:ext cx="7283397"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600" dirty="0">
                <a:solidFill>
                  <a:schemeClr val="bg1"/>
                </a:solidFill>
              </a:rPr>
              <a:t>Kontrol Ortamı</a:t>
            </a:r>
          </a:p>
        </p:txBody>
      </p:sp>
      <p:sp>
        <p:nvSpPr>
          <p:cNvPr id="22" name="Metin kutusu 21">
            <a:extLst>
              <a:ext uri="{FF2B5EF4-FFF2-40B4-BE49-F238E27FC236}">
                <a16:creationId xmlns:a16="http://schemas.microsoft.com/office/drawing/2014/main" id="{7BD106A0-60DB-4644-8656-922BF78643C5}"/>
              </a:ext>
            </a:extLst>
          </p:cNvPr>
          <p:cNvSpPr txBox="1"/>
          <p:nvPr/>
        </p:nvSpPr>
        <p:spPr>
          <a:xfrm>
            <a:off x="1769162" y="2032665"/>
            <a:ext cx="7283396" cy="830997"/>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pPr algn="just"/>
            <a:r>
              <a:rPr lang="tr-TR" dirty="0"/>
              <a:t>Yetki Devri: İdarelerde yetkiler ve yetki devrinin sınırları açıkça belirlenmeli ve yazılı olarak bildirilmelidir. Devredilen yetkinin önemi ve riski dikkate alınarak yetki devri yapılmalıdır.</a:t>
            </a:r>
          </a:p>
        </p:txBody>
      </p:sp>
      <p:sp>
        <p:nvSpPr>
          <p:cNvPr id="23" name="Metin kutusu 22">
            <a:extLst>
              <a:ext uri="{FF2B5EF4-FFF2-40B4-BE49-F238E27FC236}">
                <a16:creationId xmlns:a16="http://schemas.microsoft.com/office/drawing/2014/main" id="{079AF783-D80C-43EF-A2C1-B637EFE305D4}"/>
              </a:ext>
            </a:extLst>
          </p:cNvPr>
          <p:cNvSpPr txBox="1"/>
          <p:nvPr/>
        </p:nvSpPr>
        <p:spPr>
          <a:xfrm>
            <a:off x="1769162" y="3184955"/>
            <a:ext cx="7299265" cy="584775"/>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dirty="0"/>
              <a:t>İş akış süreçlerindeki imza ve onay mercileri belirlenmeli ve personele duyurulmalıdır.</a:t>
            </a:r>
          </a:p>
        </p:txBody>
      </p:sp>
      <p:sp>
        <p:nvSpPr>
          <p:cNvPr id="24" name="Metin kutusu 23">
            <a:extLst>
              <a:ext uri="{FF2B5EF4-FFF2-40B4-BE49-F238E27FC236}">
                <a16:creationId xmlns:a16="http://schemas.microsoft.com/office/drawing/2014/main" id="{6F23DB90-F2B5-4877-8039-3D13CD940102}"/>
              </a:ext>
            </a:extLst>
          </p:cNvPr>
          <p:cNvSpPr txBox="1"/>
          <p:nvPr/>
        </p:nvSpPr>
        <p:spPr>
          <a:xfrm>
            <a:off x="357131" y="5609794"/>
            <a:ext cx="8244388" cy="584775"/>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pPr algn="just"/>
            <a:r>
              <a:rPr lang="tr-TR" dirty="0"/>
              <a:t>Daire Başkanlığı/Başkanlık düzeyinde iş akış süreçlerindeki imza ve onay mercilerinin (Sorumluluk Matrisleri) mevzuat doğrultusunda hazırlanması</a:t>
            </a:r>
          </a:p>
        </p:txBody>
      </p:sp>
      <p:sp>
        <p:nvSpPr>
          <p:cNvPr id="26" name="Dikdörtgen: Yuvarlatılmış Köşeler 25">
            <a:extLst>
              <a:ext uri="{FF2B5EF4-FFF2-40B4-BE49-F238E27FC236}">
                <a16:creationId xmlns:a16="http://schemas.microsoft.com/office/drawing/2014/main" id="{5DFFA3A7-C829-44F9-8234-15E78AD803DB}"/>
              </a:ext>
            </a:extLst>
          </p:cNvPr>
          <p:cNvSpPr/>
          <p:nvPr/>
        </p:nvSpPr>
        <p:spPr>
          <a:xfrm>
            <a:off x="357131" y="4748771"/>
            <a:ext cx="1542573" cy="61933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tr-TR" sz="3200" b="1" dirty="0"/>
              <a:t>E.4.1.1</a:t>
            </a:r>
          </a:p>
        </p:txBody>
      </p:sp>
      <p:graphicFrame>
        <p:nvGraphicFramePr>
          <p:cNvPr id="25" name="Diyagram 24"/>
          <p:cNvGraphicFramePr/>
          <p:nvPr>
            <p:extLst>
              <p:ext uri="{D42A27DB-BD31-4B8C-83A1-F6EECF244321}">
                <p14:modId xmlns:p14="http://schemas.microsoft.com/office/powerpoint/2010/main" val="1119809230"/>
              </p:ext>
            </p:extLst>
          </p:nvPr>
        </p:nvGraphicFramePr>
        <p:xfrm>
          <a:off x="9068427" y="3488980"/>
          <a:ext cx="2521712" cy="1292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603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6" grpId="0" animBg="1"/>
      <p:bldGraphic spid="2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609A233F-012F-441C-9ACA-942229264B54}"/>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13F3F7E7-7F41-4FD8-A0F3-93EE36F4EC33}"/>
              </a:ext>
            </a:extLst>
          </p:cNvPr>
          <p:cNvPicPr>
            <a:picLocks noChangeAspect="1"/>
          </p:cNvPicPr>
          <p:nvPr/>
        </p:nvPicPr>
        <p:blipFill>
          <a:blip r:embed="rId3"/>
          <a:stretch>
            <a:fillRect/>
          </a:stretch>
        </p:blipFill>
        <p:spPr>
          <a:xfrm>
            <a:off x="161768" y="1334814"/>
            <a:ext cx="11796454" cy="4699593"/>
          </a:xfrm>
          <a:prstGeom prst="rect">
            <a:avLst/>
          </a:prstGeom>
        </p:spPr>
      </p:pic>
      <p:sp>
        <p:nvSpPr>
          <p:cNvPr id="5" name="Unvan 3">
            <a:extLst>
              <a:ext uri="{FF2B5EF4-FFF2-40B4-BE49-F238E27FC236}">
                <a16:creationId xmlns:a16="http://schemas.microsoft.com/office/drawing/2014/main" id="{BD24A374-8AC0-45F2-95F0-926565226BFF}"/>
              </a:ext>
            </a:extLst>
          </p:cNvPr>
          <p:cNvSpPr>
            <a:spLocks noGrp="1"/>
          </p:cNvSpPr>
          <p:nvPr>
            <p:ph type="title"/>
          </p:nvPr>
        </p:nvSpPr>
        <p:spPr>
          <a:xfrm>
            <a:off x="1519238" y="20638"/>
            <a:ext cx="10529887" cy="520700"/>
          </a:xfrm>
        </p:spPr>
        <p:txBody>
          <a:bodyPr>
            <a:normAutofit/>
          </a:bodyPr>
          <a:lstStyle/>
          <a:p>
            <a:r>
              <a:rPr lang="tr-TR" sz="2400" dirty="0"/>
              <a:t>Sorumluluk Matrisi Formu</a:t>
            </a:r>
          </a:p>
        </p:txBody>
      </p:sp>
    </p:spTree>
    <p:extLst>
      <p:ext uri="{BB962C8B-B14F-4D97-AF65-F5344CB8AC3E}">
        <p14:creationId xmlns:p14="http://schemas.microsoft.com/office/powerpoint/2010/main" val="81613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3">
            <a:extLst>
              <a:ext uri="{FF2B5EF4-FFF2-40B4-BE49-F238E27FC236}">
                <a16:creationId xmlns:a16="http://schemas.microsoft.com/office/drawing/2014/main" id="{9D1AA441-965F-44CD-B645-AD568D99EB6E}"/>
              </a:ext>
            </a:extLst>
          </p:cNvPr>
          <p:cNvSpPr>
            <a:spLocks noGrp="1"/>
          </p:cNvSpPr>
          <p:nvPr>
            <p:ph type="title"/>
          </p:nvPr>
        </p:nvSpPr>
        <p:spPr>
          <a:xfrm>
            <a:off x="1519238" y="20638"/>
            <a:ext cx="10529887" cy="520700"/>
          </a:xfrm>
        </p:spPr>
        <p:txBody>
          <a:bodyPr>
            <a:normAutofit/>
          </a:bodyPr>
          <a:lstStyle/>
          <a:p>
            <a:r>
              <a:rPr lang="tr-TR" sz="2400" dirty="0"/>
              <a:t>Sorumluluk Matrisi Formu</a:t>
            </a:r>
          </a:p>
        </p:txBody>
      </p:sp>
      <p:pic>
        <p:nvPicPr>
          <p:cNvPr id="6" name="Resim 5">
            <a:extLst>
              <a:ext uri="{FF2B5EF4-FFF2-40B4-BE49-F238E27FC236}">
                <a16:creationId xmlns:a16="http://schemas.microsoft.com/office/drawing/2014/main" id="{34B80947-BBB4-4E08-9D98-FF0A78EC68DE}"/>
              </a:ext>
            </a:extLst>
          </p:cNvPr>
          <p:cNvPicPr>
            <a:picLocks noChangeAspect="1"/>
          </p:cNvPicPr>
          <p:nvPr/>
        </p:nvPicPr>
        <p:blipFill>
          <a:blip r:embed="rId3"/>
          <a:stretch>
            <a:fillRect/>
          </a:stretch>
        </p:blipFill>
        <p:spPr>
          <a:xfrm>
            <a:off x="6081712" y="3381375"/>
            <a:ext cx="28575" cy="95250"/>
          </a:xfrm>
          <a:prstGeom prst="rect">
            <a:avLst/>
          </a:prstGeom>
        </p:spPr>
      </p:pic>
      <p:pic>
        <p:nvPicPr>
          <p:cNvPr id="7" name="Resim 6">
            <a:extLst>
              <a:ext uri="{FF2B5EF4-FFF2-40B4-BE49-F238E27FC236}">
                <a16:creationId xmlns:a16="http://schemas.microsoft.com/office/drawing/2014/main" id="{EEB3527D-1145-425C-8D59-536112AAE2C7}"/>
              </a:ext>
            </a:extLst>
          </p:cNvPr>
          <p:cNvPicPr>
            <a:picLocks noChangeAspect="1"/>
          </p:cNvPicPr>
          <p:nvPr/>
        </p:nvPicPr>
        <p:blipFill>
          <a:blip r:embed="rId4"/>
          <a:stretch>
            <a:fillRect/>
          </a:stretch>
        </p:blipFill>
        <p:spPr>
          <a:xfrm>
            <a:off x="77263" y="1209768"/>
            <a:ext cx="11877675" cy="5219700"/>
          </a:xfrm>
          <a:prstGeom prst="rect">
            <a:avLst/>
          </a:prstGeom>
        </p:spPr>
      </p:pic>
    </p:spTree>
    <p:extLst>
      <p:ext uri="{BB962C8B-B14F-4D97-AF65-F5344CB8AC3E}">
        <p14:creationId xmlns:p14="http://schemas.microsoft.com/office/powerpoint/2010/main" val="193352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idx="4294967295"/>
          </p:nvPr>
        </p:nvSpPr>
        <p:spPr>
          <a:xfrm>
            <a:off x="3540200" y="2743942"/>
            <a:ext cx="4525795" cy="1098665"/>
          </a:xfrm>
          <a:prstGeom prst="rect">
            <a:avLst/>
          </a:prstGeom>
        </p:spPr>
        <p:txBody>
          <a:bodyPr>
            <a:normAutofit/>
          </a:bodyPr>
          <a:lstStyle/>
          <a:p>
            <a:pPr algn="l"/>
            <a:r>
              <a:rPr lang="tr-TR" sz="4000" dirty="0">
                <a:latin typeface="Arial" panose="020B0604020202020204" pitchFamily="34" charset="0"/>
                <a:cs typeface="Arial" panose="020B0604020202020204" pitchFamily="34" charset="0"/>
              </a:rPr>
              <a:t>TEŞEKKÜRLER…</a:t>
            </a:r>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b="14198"/>
          <a:stretch/>
        </p:blipFill>
        <p:spPr>
          <a:xfrm>
            <a:off x="9153047" y="4638089"/>
            <a:ext cx="1778854" cy="1526037"/>
          </a:xfrm>
          <a:prstGeom prst="rect">
            <a:avLst/>
          </a:prstGeom>
        </p:spPr>
      </p:pic>
      <p:cxnSp>
        <p:nvCxnSpPr>
          <p:cNvPr id="8" name="Düz Bağlayıcı 7"/>
          <p:cNvCxnSpPr/>
          <p:nvPr/>
        </p:nvCxnSpPr>
        <p:spPr>
          <a:xfrm>
            <a:off x="3602099" y="4780715"/>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3593072" y="4729467"/>
            <a:ext cx="5219059" cy="138499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a:latin typeface="Times New Roman" panose="02020603050405020304" pitchFamily="18" charset="0"/>
                <a:cs typeface="Times New Roman" panose="02020603050405020304" pitchFamily="18" charset="0"/>
              </a:rPr>
              <a:t>Strateji Geliştirme Başkanlığı</a:t>
            </a:r>
          </a:p>
          <a:p>
            <a:r>
              <a:rPr lang="tr-TR" sz="1200" dirty="0">
                <a:latin typeface="Times New Roman" panose="02020603050405020304" pitchFamily="18" charset="0"/>
                <a:cs typeface="Times New Roman" panose="02020603050405020304" pitchFamily="18" charset="0"/>
              </a:rPr>
              <a:t>İç Kontrol Dairesi Başkanlığı</a:t>
            </a:r>
          </a:p>
          <a:p>
            <a:r>
              <a:rPr lang="tr-TR" sz="1200" dirty="0">
                <a:latin typeface="Times New Roman" panose="02020603050405020304" pitchFamily="18" charset="0"/>
                <a:cs typeface="Times New Roman" panose="02020603050405020304" pitchFamily="18" charset="0"/>
              </a:rPr>
              <a:t>İç Kontrol Sistemi İzleme ve Değerlendirme Birimi</a:t>
            </a:r>
          </a:p>
          <a:p>
            <a:endParaRPr lang="tr-TR" sz="1200" dirty="0">
              <a:latin typeface="Times New Roman" panose="02020603050405020304" pitchFamily="18" charset="0"/>
              <a:cs typeface="Times New Roman" panose="02020603050405020304" pitchFamily="18" charset="0"/>
            </a:endParaRPr>
          </a:p>
          <a:p>
            <a:r>
              <a:rPr lang="tr-TR" sz="1200" dirty="0">
                <a:latin typeface="Times New Roman" panose="02020603050405020304" pitchFamily="18" charset="0"/>
                <a:cs typeface="Times New Roman" panose="02020603050405020304" pitchFamily="18" charset="0"/>
              </a:rPr>
              <a:t>Üniversiteler Mah. Dumlupınar Bulvarı 6001. Cad. No:9 Çankaya/ Ankara 06800</a:t>
            </a:r>
          </a:p>
          <a:p>
            <a:r>
              <a:rPr lang="tr-TR" sz="1200" dirty="0">
                <a:latin typeface="Times New Roman" panose="02020603050405020304" pitchFamily="18" charset="0"/>
                <a:cs typeface="Times New Roman" panose="02020603050405020304" pitchFamily="18" charset="0"/>
              </a:rPr>
              <a:t>İletişim: 0 (312) 573 72 34</a:t>
            </a:r>
          </a:p>
          <a:p>
            <a:r>
              <a:rPr lang="tr-TR" sz="1200" dirty="0">
                <a:latin typeface="Times New Roman" panose="02020603050405020304" pitchFamily="18" charset="0"/>
                <a:cs typeface="Times New Roman" panose="02020603050405020304" pitchFamily="18" charset="0"/>
              </a:rPr>
              <a:t>E-posta: strj.ickontrol@saglik.gov.tr</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5965" y="4638089"/>
            <a:ext cx="1624447" cy="1624187"/>
          </a:xfrm>
          <a:prstGeom prst="rect">
            <a:avLst/>
          </a:prstGeom>
        </p:spPr>
      </p:pic>
      <p:cxnSp>
        <p:nvCxnSpPr>
          <p:cNvPr id="11" name="Düz Bağlayıcı 10"/>
          <p:cNvCxnSpPr/>
          <p:nvPr/>
        </p:nvCxnSpPr>
        <p:spPr>
          <a:xfrm>
            <a:off x="3533455" y="4769940"/>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8884850" y="4778790"/>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8817331" y="4780715"/>
            <a:ext cx="13490" cy="14834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2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491671" y="64008"/>
            <a:ext cx="10530393" cy="477813"/>
          </a:xfrm>
        </p:spPr>
        <p:txBody>
          <a:bodyPr>
            <a:normAutofit/>
          </a:bodyPr>
          <a:lstStyle/>
          <a:p>
            <a:r>
              <a:rPr lang="tr-TR" sz="2400" dirty="0"/>
              <a:t>Formlar Arası İlişkiler</a:t>
            </a:r>
          </a:p>
        </p:txBody>
      </p:sp>
      <p:pic>
        <p:nvPicPr>
          <p:cNvPr id="2" name="Resim 1"/>
          <p:cNvPicPr>
            <a:picLocks noChangeAspect="1"/>
          </p:cNvPicPr>
          <p:nvPr/>
        </p:nvPicPr>
        <p:blipFill>
          <a:blip r:embed="rId2"/>
          <a:stretch>
            <a:fillRect/>
          </a:stretch>
        </p:blipFill>
        <p:spPr>
          <a:xfrm>
            <a:off x="1261937" y="1111982"/>
            <a:ext cx="9756647" cy="5430688"/>
          </a:xfrm>
          <a:prstGeom prst="rect">
            <a:avLst/>
          </a:prstGeom>
        </p:spPr>
      </p:pic>
    </p:spTree>
    <p:extLst>
      <p:ext uri="{BB962C8B-B14F-4D97-AF65-F5344CB8AC3E}">
        <p14:creationId xmlns:p14="http://schemas.microsoft.com/office/powerpoint/2010/main" val="20148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2400" dirty="0"/>
              <a:t>Görev Dağılım Formu</a:t>
            </a:r>
          </a:p>
        </p:txBody>
      </p:sp>
      <p:sp>
        <p:nvSpPr>
          <p:cNvPr id="5" name="Akış Çizelgesi: Çok Sayıda Belge 4">
            <a:extLst>
              <a:ext uri="{FF2B5EF4-FFF2-40B4-BE49-F238E27FC236}">
                <a16:creationId xmlns:a16="http://schemas.microsoft.com/office/drawing/2014/main" id="{33157DA4-7FDD-40C3-AF0B-3E54E5C122E3}"/>
              </a:ext>
            </a:extLst>
          </p:cNvPr>
          <p:cNvSpPr/>
          <p:nvPr/>
        </p:nvSpPr>
        <p:spPr>
          <a:xfrm>
            <a:off x="9264375" y="5358955"/>
            <a:ext cx="2129815" cy="1097424"/>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pPr algn="ctr"/>
            <a:r>
              <a:rPr lang="tr-TR" sz="1400" b="1" kern="0" dirty="0">
                <a:solidFill>
                  <a:sysClr val="windowText" lastClr="000000"/>
                </a:solidFill>
                <a:cs typeface="Times New Roman" panose="02020603050405020304" pitchFamily="18" charset="0"/>
              </a:rPr>
              <a:t>Görev Dağılım Formu</a:t>
            </a:r>
          </a:p>
        </p:txBody>
      </p:sp>
      <p:grpSp>
        <p:nvGrpSpPr>
          <p:cNvPr id="11" name="Grup 10">
            <a:extLst>
              <a:ext uri="{FF2B5EF4-FFF2-40B4-BE49-F238E27FC236}">
                <a16:creationId xmlns:a16="http://schemas.microsoft.com/office/drawing/2014/main" id="{A548A255-C73B-448E-9FAD-DD472D6F967D}"/>
              </a:ext>
            </a:extLst>
          </p:cNvPr>
          <p:cNvGrpSpPr/>
          <p:nvPr/>
        </p:nvGrpSpPr>
        <p:grpSpPr>
          <a:xfrm>
            <a:off x="442841" y="1489892"/>
            <a:ext cx="1169712" cy="528003"/>
            <a:chOff x="703391" y="135402"/>
            <a:chExt cx="914408" cy="459628"/>
          </a:xfrm>
          <a:scene3d>
            <a:camera prst="orthographicFront">
              <a:rot lat="0" lon="0" rev="0"/>
            </a:camera>
            <a:lightRig rig="balanced" dir="t">
              <a:rot lat="0" lon="0" rev="8700000"/>
            </a:lightRig>
          </a:scene3d>
        </p:grpSpPr>
        <p:sp>
          <p:nvSpPr>
            <p:cNvPr id="12" name="Dikdörtgen: Yuvarlatılmış Köşeler 18">
              <a:extLst>
                <a:ext uri="{FF2B5EF4-FFF2-40B4-BE49-F238E27FC236}">
                  <a16:creationId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Yuvarlatılmış Köşeler 4">
              <a:extLst>
                <a:ext uri="{FF2B5EF4-FFF2-40B4-BE49-F238E27FC236}">
                  <a16:creationId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Bileşen</a:t>
              </a:r>
            </a:p>
          </p:txBody>
        </p:sp>
      </p:grpSp>
      <p:grpSp>
        <p:nvGrpSpPr>
          <p:cNvPr id="15" name="Grup 14">
            <a:extLst>
              <a:ext uri="{FF2B5EF4-FFF2-40B4-BE49-F238E27FC236}">
                <a16:creationId xmlns:a16="http://schemas.microsoft.com/office/drawing/2014/main" id="{BFE5CB1E-B523-4633-B00D-E7C39263CAEF}"/>
              </a:ext>
            </a:extLst>
          </p:cNvPr>
          <p:cNvGrpSpPr/>
          <p:nvPr/>
        </p:nvGrpSpPr>
        <p:grpSpPr>
          <a:xfrm>
            <a:off x="414822" y="2352456"/>
            <a:ext cx="1170000" cy="528004"/>
            <a:chOff x="680956" y="135402"/>
            <a:chExt cx="936843" cy="459628"/>
          </a:xfrm>
          <a:scene3d>
            <a:camera prst="orthographicFront">
              <a:rot lat="0" lon="0" rev="0"/>
            </a:camera>
            <a:lightRig rig="balanced" dir="t">
              <a:rot lat="0" lon="0" rev="8700000"/>
            </a:lightRig>
          </a:scene3d>
        </p:grpSpPr>
        <p:sp>
          <p:nvSpPr>
            <p:cNvPr id="16" name="Dikdörtgen: Yuvarlatılmış Köşeler 22">
              <a:extLst>
                <a:ext uri="{FF2B5EF4-FFF2-40B4-BE49-F238E27FC236}">
                  <a16:creationId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Yuvarlatılmış Köşeler 4">
              <a:extLst>
                <a:ext uri="{FF2B5EF4-FFF2-40B4-BE49-F238E27FC236}">
                  <a16:creationId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Standart</a:t>
              </a:r>
            </a:p>
          </p:txBody>
        </p:sp>
      </p:grpSp>
      <p:grpSp>
        <p:nvGrpSpPr>
          <p:cNvPr id="18" name="Grup 17">
            <a:extLst>
              <a:ext uri="{FF2B5EF4-FFF2-40B4-BE49-F238E27FC236}">
                <a16:creationId xmlns:a16="http://schemas.microsoft.com/office/drawing/2014/main" id="{DF9BFB4A-D55A-4EEE-ADEF-2F6BEF3699AA}"/>
              </a:ext>
            </a:extLst>
          </p:cNvPr>
          <p:cNvGrpSpPr/>
          <p:nvPr/>
        </p:nvGrpSpPr>
        <p:grpSpPr>
          <a:xfrm>
            <a:off x="445862" y="3493720"/>
            <a:ext cx="1202552" cy="435616"/>
            <a:chOff x="703391" y="135402"/>
            <a:chExt cx="934188" cy="462119"/>
          </a:xfrm>
          <a:scene3d>
            <a:camera prst="orthographicFront">
              <a:rot lat="0" lon="0" rev="0"/>
            </a:camera>
            <a:lightRig rig="balanced" dir="t">
              <a:rot lat="0" lon="0" rev="8700000"/>
            </a:lightRig>
          </a:scene3d>
        </p:grpSpPr>
        <p:sp>
          <p:nvSpPr>
            <p:cNvPr id="19" name="Dikdörtgen: Yuvarlatılmış Köşeler 25">
              <a:extLst>
                <a:ext uri="{FF2B5EF4-FFF2-40B4-BE49-F238E27FC236}">
                  <a16:creationId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Dikdörtgen: Yuvarlatılmış Köşeler 4">
              <a:extLst>
                <a:ext uri="{FF2B5EF4-FFF2-40B4-BE49-F238E27FC236}">
                  <a16:creationId xmlns:a16="http://schemas.microsoft.com/office/drawing/2014/main" id="{63B16128-A68D-4ABC-95B3-F8BD097CB06E}"/>
                </a:ext>
              </a:extLst>
            </p:cNvPr>
            <p:cNvSpPr txBox="1"/>
            <p:nvPr/>
          </p:nvSpPr>
          <p:spPr>
            <a:xfrm>
              <a:off x="736901" y="169562"/>
              <a:ext cx="900678" cy="427959"/>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Genel Şart</a:t>
              </a:r>
            </a:p>
          </p:txBody>
        </p:sp>
      </p:grpSp>
      <p:sp>
        <p:nvSpPr>
          <p:cNvPr id="21" name="Metin kutusu 20">
            <a:extLst>
              <a:ext uri="{FF2B5EF4-FFF2-40B4-BE49-F238E27FC236}">
                <a16:creationId xmlns:a16="http://schemas.microsoft.com/office/drawing/2014/main" id="{B8E5AEDE-5973-42E1-915F-A211D33E2262}"/>
              </a:ext>
            </a:extLst>
          </p:cNvPr>
          <p:cNvSpPr txBox="1"/>
          <p:nvPr/>
        </p:nvSpPr>
        <p:spPr>
          <a:xfrm>
            <a:off x="1785031" y="1509939"/>
            <a:ext cx="7299265"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600" dirty="0">
                <a:solidFill>
                  <a:schemeClr val="bg1"/>
                </a:solidFill>
              </a:rPr>
              <a:t>Kontrol Ortamı</a:t>
            </a:r>
          </a:p>
        </p:txBody>
      </p:sp>
      <p:sp>
        <p:nvSpPr>
          <p:cNvPr id="22" name="Metin kutusu 21">
            <a:extLst>
              <a:ext uri="{FF2B5EF4-FFF2-40B4-BE49-F238E27FC236}">
                <a16:creationId xmlns:a16="http://schemas.microsoft.com/office/drawing/2014/main" id="{7BD106A0-60DB-4644-8656-922BF78643C5}"/>
              </a:ext>
            </a:extLst>
          </p:cNvPr>
          <p:cNvSpPr txBox="1"/>
          <p:nvPr/>
        </p:nvSpPr>
        <p:spPr>
          <a:xfrm>
            <a:off x="1785031" y="2351132"/>
            <a:ext cx="7283396" cy="830997"/>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pPr algn="just"/>
            <a:r>
              <a:rPr lang="tr-TR" dirty="0"/>
              <a:t>Misyon, organizasyon yapısı ve görevler: İdarelerin misyonu ile birimlerin ve personelin görev tanımları yazılı olarak belirlenmeli, personele duyurulmalı ve idarede uygun bir organizasyon yapısı oluşturulmalıdır.</a:t>
            </a:r>
          </a:p>
        </p:txBody>
      </p:sp>
      <p:sp>
        <p:nvSpPr>
          <p:cNvPr id="23" name="Metin kutusu 22">
            <a:extLst>
              <a:ext uri="{FF2B5EF4-FFF2-40B4-BE49-F238E27FC236}">
                <a16:creationId xmlns:a16="http://schemas.microsoft.com/office/drawing/2014/main" id="{079AF783-D80C-43EF-A2C1-B637EFE305D4}"/>
              </a:ext>
            </a:extLst>
          </p:cNvPr>
          <p:cNvSpPr txBox="1"/>
          <p:nvPr/>
        </p:nvSpPr>
        <p:spPr>
          <a:xfrm>
            <a:off x="1785031" y="3525921"/>
            <a:ext cx="7299265" cy="830997"/>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dirty="0"/>
              <a:t>İdare birimlerinde personelin görevlerini ve bu görevlere ilişkin yetki ve sorumluluklarını kapsayan görev dağılım çizelgesi oluşturulmalı ve personele bildirilmelidir.</a:t>
            </a:r>
          </a:p>
        </p:txBody>
      </p:sp>
      <p:sp>
        <p:nvSpPr>
          <p:cNvPr id="24" name="Metin kutusu 23">
            <a:extLst>
              <a:ext uri="{FF2B5EF4-FFF2-40B4-BE49-F238E27FC236}">
                <a16:creationId xmlns:a16="http://schemas.microsoft.com/office/drawing/2014/main" id="{6F23DB90-F2B5-4877-8039-3D13CD940102}"/>
              </a:ext>
            </a:extLst>
          </p:cNvPr>
          <p:cNvSpPr txBox="1"/>
          <p:nvPr/>
        </p:nvSpPr>
        <p:spPr>
          <a:xfrm>
            <a:off x="357131" y="5609794"/>
            <a:ext cx="8244388"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dirty="0"/>
              <a:t>Daire Başkanlığı/ Başkanlık düzeyinde Görev Dağılım Formunun hazırlanması</a:t>
            </a:r>
          </a:p>
        </p:txBody>
      </p:sp>
      <p:sp>
        <p:nvSpPr>
          <p:cNvPr id="26" name="Dikdörtgen: Yuvarlatılmış Köşeler 25">
            <a:extLst>
              <a:ext uri="{FF2B5EF4-FFF2-40B4-BE49-F238E27FC236}">
                <a16:creationId xmlns:a16="http://schemas.microsoft.com/office/drawing/2014/main" id="{5DFFA3A7-C829-44F9-8234-15E78AD803DB}"/>
              </a:ext>
            </a:extLst>
          </p:cNvPr>
          <p:cNvSpPr/>
          <p:nvPr/>
        </p:nvSpPr>
        <p:spPr>
          <a:xfrm>
            <a:off x="357131" y="4748771"/>
            <a:ext cx="1542573" cy="61933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tr-TR" sz="3200" b="1" dirty="0"/>
              <a:t>E.2.3.1</a:t>
            </a:r>
          </a:p>
        </p:txBody>
      </p:sp>
      <p:graphicFrame>
        <p:nvGraphicFramePr>
          <p:cNvPr id="25" name="Diyagram 24"/>
          <p:cNvGraphicFramePr/>
          <p:nvPr>
            <p:extLst>
              <p:ext uri="{D42A27DB-BD31-4B8C-83A1-F6EECF244321}">
                <p14:modId xmlns:p14="http://schemas.microsoft.com/office/powerpoint/2010/main" val="3618144890"/>
              </p:ext>
            </p:extLst>
          </p:nvPr>
        </p:nvGraphicFramePr>
        <p:xfrm>
          <a:off x="9068427" y="3739981"/>
          <a:ext cx="2521712" cy="1292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507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6" grpId="0" animBg="1"/>
      <p:bldGraphic spid="2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08FA482E-C146-4243-AC8B-BB776C986318}"/>
              </a:ext>
            </a:extLst>
          </p:cNvPr>
          <p:cNvPicPr>
            <a:picLocks noGrp="1" noChangeAspect="1"/>
          </p:cNvPicPr>
          <p:nvPr>
            <p:ph idx="1"/>
          </p:nvPr>
        </p:nvPicPr>
        <p:blipFill>
          <a:blip r:embed="rId2"/>
          <a:stretch>
            <a:fillRect/>
          </a:stretch>
        </p:blipFill>
        <p:spPr>
          <a:xfrm>
            <a:off x="1519103" y="1352843"/>
            <a:ext cx="9000936" cy="5159267"/>
          </a:xfrm>
          <a:prstGeom prst="rect">
            <a:avLst/>
          </a:prstGeom>
        </p:spPr>
      </p:pic>
      <p:sp>
        <p:nvSpPr>
          <p:cNvPr id="3" name="Unvan 2">
            <a:extLst>
              <a:ext uri="{FF2B5EF4-FFF2-40B4-BE49-F238E27FC236}">
                <a16:creationId xmlns:a16="http://schemas.microsoft.com/office/drawing/2014/main" id="{B5DEFA21-1A45-4073-A6EC-9FCA252E913B}"/>
              </a:ext>
            </a:extLst>
          </p:cNvPr>
          <p:cNvSpPr>
            <a:spLocks noGrp="1"/>
          </p:cNvSpPr>
          <p:nvPr>
            <p:ph type="title"/>
          </p:nvPr>
        </p:nvSpPr>
        <p:spPr>
          <a:xfrm>
            <a:off x="1519103" y="85172"/>
            <a:ext cx="10530393" cy="521436"/>
          </a:xfrm>
        </p:spPr>
        <p:txBody>
          <a:bodyPr>
            <a:normAutofit/>
          </a:bodyPr>
          <a:lstStyle/>
          <a:p>
            <a:r>
              <a:rPr lang="tr-TR" sz="2400" dirty="0"/>
              <a:t>Görev Dağılım Formu</a:t>
            </a:r>
          </a:p>
        </p:txBody>
      </p:sp>
    </p:spTree>
    <p:extLst>
      <p:ext uri="{BB962C8B-B14F-4D97-AF65-F5344CB8AC3E}">
        <p14:creationId xmlns:p14="http://schemas.microsoft.com/office/powerpoint/2010/main" val="210525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B9E19D31-4646-4BC6-A4C3-99C973607F8D}"/>
              </a:ext>
            </a:extLst>
          </p:cNvPr>
          <p:cNvSpPr>
            <a:spLocks noGrp="1"/>
          </p:cNvSpPr>
          <p:nvPr>
            <p:ph type="title"/>
          </p:nvPr>
        </p:nvSpPr>
        <p:spPr/>
        <p:txBody>
          <a:bodyPr>
            <a:normAutofit/>
          </a:bodyPr>
          <a:lstStyle/>
          <a:p>
            <a:r>
              <a:rPr lang="tr-TR" sz="2400" dirty="0"/>
              <a:t>Görev Dağılım Formu</a:t>
            </a:r>
          </a:p>
        </p:txBody>
      </p:sp>
      <p:pic>
        <p:nvPicPr>
          <p:cNvPr id="7" name="Resim 6">
            <a:extLst>
              <a:ext uri="{FF2B5EF4-FFF2-40B4-BE49-F238E27FC236}">
                <a16:creationId xmlns:a16="http://schemas.microsoft.com/office/drawing/2014/main" id="{9FE37570-5906-4324-B559-5C4C171007E4}"/>
              </a:ext>
            </a:extLst>
          </p:cNvPr>
          <p:cNvPicPr>
            <a:picLocks noChangeAspect="1"/>
          </p:cNvPicPr>
          <p:nvPr/>
        </p:nvPicPr>
        <p:blipFill>
          <a:blip r:embed="rId2"/>
          <a:stretch>
            <a:fillRect/>
          </a:stretch>
        </p:blipFill>
        <p:spPr>
          <a:xfrm>
            <a:off x="804308" y="1274038"/>
            <a:ext cx="10248391" cy="5011352"/>
          </a:xfrm>
          <a:prstGeom prst="rect">
            <a:avLst/>
          </a:prstGeom>
        </p:spPr>
      </p:pic>
    </p:spTree>
    <p:extLst>
      <p:ext uri="{BB962C8B-B14F-4D97-AF65-F5344CB8AC3E}">
        <p14:creationId xmlns:p14="http://schemas.microsoft.com/office/powerpoint/2010/main" val="339043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2400" dirty="0"/>
              <a:t>Teşkilat Şemalarının Oluşturulması</a:t>
            </a:r>
          </a:p>
        </p:txBody>
      </p:sp>
      <p:sp>
        <p:nvSpPr>
          <p:cNvPr id="5" name="Akış Çizelgesi: Çok Sayıda Belge 4">
            <a:extLst>
              <a:ext uri="{FF2B5EF4-FFF2-40B4-BE49-F238E27FC236}">
                <a16:creationId xmlns:a16="http://schemas.microsoft.com/office/drawing/2014/main" id="{33157DA4-7FDD-40C3-AF0B-3E54E5C122E3}"/>
              </a:ext>
            </a:extLst>
          </p:cNvPr>
          <p:cNvSpPr/>
          <p:nvPr/>
        </p:nvSpPr>
        <p:spPr>
          <a:xfrm>
            <a:off x="9264375" y="5368108"/>
            <a:ext cx="2129815" cy="1097424"/>
          </a:xfrm>
          <a:prstGeom prst="flowChartMultidocument">
            <a:avLst/>
          </a:prstGeom>
          <a:noFill/>
          <a:ln w="28575" cap="flat" cmpd="sng" algn="ctr">
            <a:solidFill>
              <a:schemeClr val="tx1"/>
            </a:solidFill>
            <a:prstDash val="solid"/>
            <a:miter lim="800000"/>
          </a:ln>
          <a:effectLst>
            <a:glow rad="63500">
              <a:schemeClr val="accent1">
                <a:satMod val="175000"/>
                <a:alpha val="40000"/>
              </a:schemeClr>
            </a:glow>
          </a:effectLst>
        </p:spPr>
        <p:txBody>
          <a:bodyPr rtlCol="0" anchor="ctr"/>
          <a:lstStyle/>
          <a:p>
            <a:pPr algn="ctr"/>
            <a:r>
              <a:rPr lang="tr-TR" sz="1400" b="1" kern="0" dirty="0">
                <a:solidFill>
                  <a:sysClr val="windowText" lastClr="000000"/>
                </a:solidFill>
                <a:cs typeface="Times New Roman" panose="02020603050405020304" pitchFamily="18" charset="0"/>
              </a:rPr>
              <a:t>Teşkilat Şeması Web Sayfası Ekran Görseli</a:t>
            </a:r>
          </a:p>
        </p:txBody>
      </p:sp>
      <p:grpSp>
        <p:nvGrpSpPr>
          <p:cNvPr id="11" name="Grup 10">
            <a:extLst>
              <a:ext uri="{FF2B5EF4-FFF2-40B4-BE49-F238E27FC236}">
                <a16:creationId xmlns:a16="http://schemas.microsoft.com/office/drawing/2014/main" id="{A548A255-C73B-448E-9FAD-DD472D6F967D}"/>
              </a:ext>
            </a:extLst>
          </p:cNvPr>
          <p:cNvGrpSpPr/>
          <p:nvPr/>
        </p:nvGrpSpPr>
        <p:grpSpPr>
          <a:xfrm>
            <a:off x="377849" y="1298989"/>
            <a:ext cx="1169712" cy="528003"/>
            <a:chOff x="703391" y="135402"/>
            <a:chExt cx="914408" cy="459628"/>
          </a:xfrm>
          <a:scene3d>
            <a:camera prst="orthographicFront">
              <a:rot lat="0" lon="0" rev="0"/>
            </a:camera>
            <a:lightRig rig="balanced" dir="t">
              <a:rot lat="0" lon="0" rev="8700000"/>
            </a:lightRig>
          </a:scene3d>
        </p:grpSpPr>
        <p:sp>
          <p:nvSpPr>
            <p:cNvPr id="12" name="Dikdörtgen: Yuvarlatılmış Köşeler 18">
              <a:extLst>
                <a:ext uri="{FF2B5EF4-FFF2-40B4-BE49-F238E27FC236}">
                  <a16:creationId xmlns:a16="http://schemas.microsoft.com/office/drawing/2014/main" id="{AA1007B3-1B9E-4A3C-9801-13E04910FCD4}"/>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Dikdörtgen: Yuvarlatılmış Köşeler 4">
              <a:extLst>
                <a:ext uri="{FF2B5EF4-FFF2-40B4-BE49-F238E27FC236}">
                  <a16:creationId xmlns:a16="http://schemas.microsoft.com/office/drawing/2014/main" id="{C873D2AE-9B3D-4264-9914-0F1153580529}"/>
                </a:ext>
              </a:extLst>
            </p:cNvPr>
            <p:cNvSpPr txBox="1"/>
            <p:nvPr/>
          </p:nvSpPr>
          <p:spPr>
            <a:xfrm>
              <a:off x="725828" y="157839"/>
              <a:ext cx="869534" cy="414754"/>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Bileşen</a:t>
              </a:r>
            </a:p>
          </p:txBody>
        </p:sp>
      </p:grpSp>
      <p:grpSp>
        <p:nvGrpSpPr>
          <p:cNvPr id="15" name="Grup 14">
            <a:extLst>
              <a:ext uri="{FF2B5EF4-FFF2-40B4-BE49-F238E27FC236}">
                <a16:creationId xmlns:a16="http://schemas.microsoft.com/office/drawing/2014/main" id="{BFE5CB1E-B523-4633-B00D-E7C39263CAEF}"/>
              </a:ext>
            </a:extLst>
          </p:cNvPr>
          <p:cNvGrpSpPr/>
          <p:nvPr/>
        </p:nvGrpSpPr>
        <p:grpSpPr>
          <a:xfrm>
            <a:off x="377561" y="2108370"/>
            <a:ext cx="1170000" cy="528004"/>
            <a:chOff x="680956" y="135402"/>
            <a:chExt cx="936843" cy="459628"/>
          </a:xfrm>
          <a:scene3d>
            <a:camera prst="orthographicFront">
              <a:rot lat="0" lon="0" rev="0"/>
            </a:camera>
            <a:lightRig rig="balanced" dir="t">
              <a:rot lat="0" lon="0" rev="8700000"/>
            </a:lightRig>
          </a:scene3d>
        </p:grpSpPr>
        <p:sp>
          <p:nvSpPr>
            <p:cNvPr id="16" name="Dikdörtgen: Yuvarlatılmış Köşeler 22">
              <a:extLst>
                <a:ext uri="{FF2B5EF4-FFF2-40B4-BE49-F238E27FC236}">
                  <a16:creationId xmlns:a16="http://schemas.microsoft.com/office/drawing/2014/main" id="{DCB82C2C-117C-4FEB-BE49-B593A6EA3683}"/>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Dikdörtgen: Yuvarlatılmış Köşeler 4">
              <a:extLst>
                <a:ext uri="{FF2B5EF4-FFF2-40B4-BE49-F238E27FC236}">
                  <a16:creationId xmlns:a16="http://schemas.microsoft.com/office/drawing/2014/main" id="{0AEE1F36-9570-40E6-9180-7CE6D0852A65}"/>
                </a:ext>
              </a:extLst>
            </p:cNvPr>
            <p:cNvSpPr txBox="1"/>
            <p:nvPr/>
          </p:nvSpPr>
          <p:spPr>
            <a:xfrm>
              <a:off x="680956" y="157839"/>
              <a:ext cx="914408" cy="414753"/>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Standart</a:t>
              </a:r>
            </a:p>
          </p:txBody>
        </p:sp>
      </p:grpSp>
      <p:grpSp>
        <p:nvGrpSpPr>
          <p:cNvPr id="18" name="Grup 17">
            <a:extLst>
              <a:ext uri="{FF2B5EF4-FFF2-40B4-BE49-F238E27FC236}">
                <a16:creationId xmlns:a16="http://schemas.microsoft.com/office/drawing/2014/main" id="{DF9BFB4A-D55A-4EEE-ADEF-2F6BEF3699AA}"/>
              </a:ext>
            </a:extLst>
          </p:cNvPr>
          <p:cNvGrpSpPr/>
          <p:nvPr/>
        </p:nvGrpSpPr>
        <p:grpSpPr>
          <a:xfrm>
            <a:off x="405580" y="3269844"/>
            <a:ext cx="1202552" cy="435616"/>
            <a:chOff x="703391" y="135402"/>
            <a:chExt cx="934188" cy="462119"/>
          </a:xfrm>
          <a:scene3d>
            <a:camera prst="orthographicFront">
              <a:rot lat="0" lon="0" rev="0"/>
            </a:camera>
            <a:lightRig rig="balanced" dir="t">
              <a:rot lat="0" lon="0" rev="8700000"/>
            </a:lightRig>
          </a:scene3d>
        </p:grpSpPr>
        <p:sp>
          <p:nvSpPr>
            <p:cNvPr id="19" name="Dikdörtgen: Yuvarlatılmış Köşeler 25">
              <a:extLst>
                <a:ext uri="{FF2B5EF4-FFF2-40B4-BE49-F238E27FC236}">
                  <a16:creationId xmlns:a16="http://schemas.microsoft.com/office/drawing/2014/main" id="{5DFFA3A7-C829-44F9-8234-15E78AD803DB}"/>
                </a:ext>
              </a:extLst>
            </p:cNvPr>
            <p:cNvSpPr/>
            <p:nvPr/>
          </p:nvSpPr>
          <p:spPr>
            <a:xfrm>
              <a:off x="703391" y="135402"/>
              <a:ext cx="914408" cy="459628"/>
            </a:xfrm>
            <a:prstGeom prst="roundRect">
              <a:avLst/>
            </a:prstGeom>
            <a:ln>
              <a:noFill/>
            </a:ln>
            <a:effectLst>
              <a:outerShdw blurRad="44450" dist="27940" dir="5400000" algn="ctr">
                <a:srgbClr val="000000">
                  <a:alpha val="32000"/>
                </a:srgbClr>
              </a:outerShdw>
            </a:effectLst>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Dikdörtgen: Yuvarlatılmış Köşeler 4">
              <a:extLst>
                <a:ext uri="{FF2B5EF4-FFF2-40B4-BE49-F238E27FC236}">
                  <a16:creationId xmlns:a16="http://schemas.microsoft.com/office/drawing/2014/main" id="{63B16128-A68D-4ABC-95B3-F8BD097CB06E}"/>
                </a:ext>
              </a:extLst>
            </p:cNvPr>
            <p:cNvSpPr txBox="1"/>
            <p:nvPr/>
          </p:nvSpPr>
          <p:spPr>
            <a:xfrm>
              <a:off x="736901" y="169562"/>
              <a:ext cx="900678" cy="427959"/>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600" b="1" kern="1200" dirty="0"/>
                <a:t>Genel Şart</a:t>
              </a:r>
            </a:p>
          </p:txBody>
        </p:sp>
      </p:grpSp>
      <p:sp>
        <p:nvSpPr>
          <p:cNvPr id="21" name="Metin kutusu 20">
            <a:extLst>
              <a:ext uri="{FF2B5EF4-FFF2-40B4-BE49-F238E27FC236}">
                <a16:creationId xmlns:a16="http://schemas.microsoft.com/office/drawing/2014/main" id="{B8E5AEDE-5973-42E1-915F-A211D33E2262}"/>
              </a:ext>
            </a:extLst>
          </p:cNvPr>
          <p:cNvSpPr txBox="1"/>
          <p:nvPr/>
        </p:nvSpPr>
        <p:spPr>
          <a:xfrm>
            <a:off x="1767503" y="1325710"/>
            <a:ext cx="7275463"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tr-TR" sz="1600" dirty="0">
                <a:solidFill>
                  <a:schemeClr val="bg1"/>
                </a:solidFill>
              </a:rPr>
              <a:t>Kontrol Ortamı</a:t>
            </a:r>
          </a:p>
        </p:txBody>
      </p:sp>
      <p:sp>
        <p:nvSpPr>
          <p:cNvPr id="22" name="Metin kutusu 21">
            <a:extLst>
              <a:ext uri="{FF2B5EF4-FFF2-40B4-BE49-F238E27FC236}">
                <a16:creationId xmlns:a16="http://schemas.microsoft.com/office/drawing/2014/main" id="{7BD106A0-60DB-4644-8656-922BF78643C5}"/>
              </a:ext>
            </a:extLst>
          </p:cNvPr>
          <p:cNvSpPr txBox="1"/>
          <p:nvPr/>
        </p:nvSpPr>
        <p:spPr>
          <a:xfrm>
            <a:off x="1767503" y="2108370"/>
            <a:ext cx="7283396" cy="830997"/>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pPr algn="just"/>
            <a:r>
              <a:rPr lang="tr-TR" dirty="0"/>
              <a:t>Misyon, organizasyon yapısı ve görevler: İdarelerin misyonu ile birimlerin ve personelin görev tanımları yazılı olarak belirlenmeli, personele duyurulmalı ve idarede uygun bir organizasyon yapısı oluşturulmalıdır.</a:t>
            </a:r>
          </a:p>
        </p:txBody>
      </p:sp>
      <p:sp>
        <p:nvSpPr>
          <p:cNvPr id="23" name="Metin kutusu 22">
            <a:extLst>
              <a:ext uri="{FF2B5EF4-FFF2-40B4-BE49-F238E27FC236}">
                <a16:creationId xmlns:a16="http://schemas.microsoft.com/office/drawing/2014/main" id="{079AF783-D80C-43EF-A2C1-B637EFE305D4}"/>
              </a:ext>
            </a:extLst>
          </p:cNvPr>
          <p:cNvSpPr txBox="1"/>
          <p:nvPr/>
        </p:nvSpPr>
        <p:spPr>
          <a:xfrm>
            <a:off x="1767503" y="3268348"/>
            <a:ext cx="7265870" cy="1323439"/>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dirty="0"/>
              <a:t>Bakanlığımız Merkez Birimler ve İl Sağlık Müdürlüklerinin teşkilat şemaları mevcuttur. Strateji Geliştirme Başkanlığınca yürütülen çalışmalar doğrultusunda teşkilat şemaları çizim yöntemlerine yönelik standart oluşturulmuştur. Bu doğrultuda Merkez Birimler ve İl Sağlık Müdürlükleri teşkilat şemalarını revize etmişler ve web sayfalarında yayınlamışlardır.</a:t>
            </a:r>
          </a:p>
        </p:txBody>
      </p:sp>
      <p:sp>
        <p:nvSpPr>
          <p:cNvPr id="24" name="Metin kutusu 23">
            <a:extLst>
              <a:ext uri="{FF2B5EF4-FFF2-40B4-BE49-F238E27FC236}">
                <a16:creationId xmlns:a16="http://schemas.microsoft.com/office/drawing/2014/main" id="{6F23DB90-F2B5-4877-8039-3D13CD940102}"/>
              </a:ext>
            </a:extLst>
          </p:cNvPr>
          <p:cNvSpPr txBox="1"/>
          <p:nvPr/>
        </p:nvSpPr>
        <p:spPr>
          <a:xfrm>
            <a:off x="357131" y="5609794"/>
            <a:ext cx="8244388" cy="338554"/>
          </a:xfrm>
          <a:prstGeom prst="rect">
            <a:avLst/>
          </a:prstGeom>
          <a:solidFill>
            <a:srgbClr val="BC3826"/>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a:defRPr sz="1600">
                <a:solidFill>
                  <a:schemeClr val="bg1"/>
                </a:solidFill>
              </a:defRPr>
            </a:lvl1pPr>
          </a:lstStyle>
          <a:p>
            <a:r>
              <a:rPr lang="tr-TR" dirty="0"/>
              <a:t>Harcama Birimi düzeyinde teşkilat şemalarının web sayfasında yayınlaması</a:t>
            </a:r>
          </a:p>
        </p:txBody>
      </p:sp>
      <p:sp>
        <p:nvSpPr>
          <p:cNvPr id="26" name="Dikdörtgen: Yuvarlatılmış Köşeler 25">
            <a:extLst>
              <a:ext uri="{FF2B5EF4-FFF2-40B4-BE49-F238E27FC236}">
                <a16:creationId xmlns:a16="http://schemas.microsoft.com/office/drawing/2014/main" id="{5DFFA3A7-C829-44F9-8234-15E78AD803DB}"/>
              </a:ext>
            </a:extLst>
          </p:cNvPr>
          <p:cNvSpPr/>
          <p:nvPr/>
        </p:nvSpPr>
        <p:spPr>
          <a:xfrm>
            <a:off x="357131" y="4748771"/>
            <a:ext cx="1542573" cy="61933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tr-TR" sz="3200" b="1" dirty="0"/>
              <a:t>E.2.4.1</a:t>
            </a:r>
          </a:p>
        </p:txBody>
      </p:sp>
      <p:graphicFrame>
        <p:nvGraphicFramePr>
          <p:cNvPr id="27" name="Diyagram 26"/>
          <p:cNvGraphicFramePr/>
          <p:nvPr>
            <p:extLst>
              <p:ext uri="{D42A27DB-BD31-4B8C-83A1-F6EECF244321}">
                <p14:modId xmlns:p14="http://schemas.microsoft.com/office/powerpoint/2010/main" val="4114409690"/>
              </p:ext>
            </p:extLst>
          </p:nvPr>
        </p:nvGraphicFramePr>
        <p:xfrm>
          <a:off x="9068427" y="3739981"/>
          <a:ext cx="2521712" cy="1292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073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6" grpId="0" animBg="1"/>
      <p:bldGraphic spid="2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E6D5E76F-03D0-4CB0-A9F3-5F168AC52AC4}"/>
              </a:ext>
            </a:extLst>
          </p:cNvPr>
          <p:cNvSpPr>
            <a:spLocks noGrp="1"/>
          </p:cNvSpPr>
          <p:nvPr>
            <p:ph type="title"/>
          </p:nvPr>
        </p:nvSpPr>
        <p:spPr/>
        <p:txBody>
          <a:bodyPr>
            <a:normAutofit/>
          </a:bodyPr>
          <a:lstStyle/>
          <a:p>
            <a:r>
              <a:rPr lang="tr-TR" sz="2400" dirty="0"/>
              <a:t>Teşkilat Şemalarının Oluşturulması</a:t>
            </a:r>
          </a:p>
        </p:txBody>
      </p:sp>
      <p:sp>
        <p:nvSpPr>
          <p:cNvPr id="4" name="Metin kutusu 3">
            <a:extLst>
              <a:ext uri="{FF2B5EF4-FFF2-40B4-BE49-F238E27FC236}">
                <a16:creationId xmlns:a16="http://schemas.microsoft.com/office/drawing/2014/main" id="{B395B12E-387D-49D5-BDA3-B1E7DA6F77F8}"/>
              </a:ext>
            </a:extLst>
          </p:cNvPr>
          <p:cNvSpPr txBox="1"/>
          <p:nvPr/>
        </p:nvSpPr>
        <p:spPr>
          <a:xfrm>
            <a:off x="655900" y="2768971"/>
            <a:ext cx="5068162" cy="1938992"/>
          </a:xfrm>
          <a:prstGeom prst="rect">
            <a:avLst/>
          </a:prstGeom>
          <a:noFill/>
        </p:spPr>
        <p:txBody>
          <a:bodyPr wrap="square" rtlCol="0">
            <a:spAutoFit/>
          </a:bodyPr>
          <a:lstStyle/>
          <a:p>
            <a:pPr lvl="0" algn="just"/>
            <a:r>
              <a:rPr lang="tr-TR" sz="2400" dirty="0">
                <a:latin typeface="+mj-lt"/>
                <a:cs typeface="Times New Roman" panose="02020603050405020304" pitchFamily="18" charset="0"/>
              </a:rPr>
              <a:t>Teşkilat şeması, iş akışına göre, kurumların nasıl yapılandığını,  birimlerin ve sorumluların birbiriyle ilişkisini ve fonksiyonlarını gösteren tablodur. </a:t>
            </a:r>
          </a:p>
        </p:txBody>
      </p:sp>
      <p:pic>
        <p:nvPicPr>
          <p:cNvPr id="5" name="Picture 2" descr="Şirket hattı ve katı ikon organizasyon yapısı - Royalty-free Logo Vector Art">
            <a:extLst>
              <a:ext uri="{FF2B5EF4-FFF2-40B4-BE49-F238E27FC236}">
                <a16:creationId xmlns:a16="http://schemas.microsoft.com/office/drawing/2014/main" id="{76EA2688-E9CD-4FB6-B9AC-BA3DC0CBE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19873"/>
            <a:ext cx="5720179" cy="483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26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832FF666-E4F5-4CAB-83F8-8D36DEDF5EF5}"/>
              </a:ext>
            </a:extLst>
          </p:cNvPr>
          <p:cNvSpPr>
            <a:spLocks noGrp="1"/>
          </p:cNvSpPr>
          <p:nvPr>
            <p:ph type="title"/>
          </p:nvPr>
        </p:nvSpPr>
        <p:spPr/>
        <p:txBody>
          <a:bodyPr>
            <a:normAutofit/>
          </a:bodyPr>
          <a:lstStyle/>
          <a:p>
            <a:r>
              <a:rPr lang="tr-TR" sz="2400" dirty="0"/>
              <a:t>Teşkilat Şemalarının Oluşturulması</a:t>
            </a:r>
          </a:p>
        </p:txBody>
      </p:sp>
      <p:sp>
        <p:nvSpPr>
          <p:cNvPr id="4" name="Dikdörtgen 3">
            <a:extLst>
              <a:ext uri="{FF2B5EF4-FFF2-40B4-BE49-F238E27FC236}">
                <a16:creationId xmlns:a16="http://schemas.microsoft.com/office/drawing/2014/main" id="{1AD7F598-6E09-4176-8647-6A1AE768EC45}"/>
              </a:ext>
            </a:extLst>
          </p:cNvPr>
          <p:cNvSpPr/>
          <p:nvPr/>
        </p:nvSpPr>
        <p:spPr>
          <a:xfrm>
            <a:off x="338180" y="1728975"/>
            <a:ext cx="6172979" cy="4278094"/>
          </a:xfrm>
          <a:prstGeom prst="rect">
            <a:avLst/>
          </a:prstGeom>
        </p:spPr>
        <p:txBody>
          <a:bodyPr wrap="square">
            <a:spAutoFit/>
          </a:bodyPr>
          <a:lstStyle/>
          <a:p>
            <a:r>
              <a:rPr lang="tr-TR" sz="3200" dirty="0">
                <a:latin typeface="Times New Roman" panose="02020603050405020304" pitchFamily="18" charset="0"/>
                <a:cs typeface="Times New Roman" panose="02020603050405020304" pitchFamily="18" charset="0"/>
              </a:rPr>
              <a:t>    </a:t>
            </a:r>
            <a:r>
              <a:rPr lang="tr-TR" sz="2400" dirty="0">
                <a:latin typeface="+mj-lt"/>
                <a:cs typeface="Times New Roman" panose="02020603050405020304" pitchFamily="18" charset="0"/>
              </a:rPr>
              <a:t>Teşkilat Şemaları;</a:t>
            </a:r>
          </a:p>
          <a:p>
            <a:endParaRPr lang="tr-TR" sz="2400" dirty="0">
              <a:latin typeface="+mj-lt"/>
              <a:cs typeface="Times New Roman" panose="02020603050405020304" pitchFamily="18" charset="0"/>
            </a:endParaRPr>
          </a:p>
          <a:p>
            <a:pPr marL="457200" indent="-457200">
              <a:buFont typeface="Wingdings" panose="05000000000000000000" pitchFamily="2" charset="2"/>
              <a:buChar char="§"/>
            </a:pPr>
            <a:r>
              <a:rPr lang="tr-TR" sz="2400" dirty="0">
                <a:latin typeface="+mj-lt"/>
                <a:cs typeface="Times New Roman" panose="02020603050405020304" pitchFamily="18" charset="0"/>
              </a:rPr>
              <a:t>Merkez Birimlerde; 1 </a:t>
            </a:r>
            <a:r>
              <a:rPr lang="tr-TR" sz="2400" dirty="0" err="1">
                <a:latin typeface="+mj-lt"/>
                <a:cs typeface="Times New Roman" panose="02020603050405020304" pitchFamily="18" charset="0"/>
              </a:rPr>
              <a:t>nolu</a:t>
            </a:r>
            <a:r>
              <a:rPr lang="tr-TR" sz="2400" dirty="0">
                <a:latin typeface="+mj-lt"/>
                <a:cs typeface="Times New Roman" panose="02020603050405020304" pitchFamily="18" charset="0"/>
              </a:rPr>
              <a:t> Cumhurbaşkanlığı Teşkilatı Hakkında Cumhurbaşkanlığı Kararnamesi</a:t>
            </a:r>
          </a:p>
          <a:p>
            <a:pPr marL="457200" indent="-457200">
              <a:buFont typeface="Wingdings" panose="05000000000000000000" pitchFamily="2" charset="2"/>
              <a:buChar char="§"/>
            </a:pPr>
            <a:endParaRPr lang="tr-TR" sz="2400" dirty="0">
              <a:latin typeface="+mj-lt"/>
              <a:cs typeface="Times New Roman" panose="02020603050405020304" pitchFamily="18" charset="0"/>
            </a:endParaRPr>
          </a:p>
          <a:p>
            <a:endParaRPr lang="tr-TR" sz="2400" dirty="0">
              <a:latin typeface="+mj-lt"/>
              <a:cs typeface="Times New Roman" panose="02020603050405020304" pitchFamily="18" charset="0"/>
            </a:endParaRPr>
          </a:p>
          <a:p>
            <a:pPr marL="457200" indent="-457200">
              <a:buFont typeface="Wingdings" panose="05000000000000000000" pitchFamily="2" charset="2"/>
              <a:buChar char="§"/>
            </a:pPr>
            <a:r>
              <a:rPr lang="tr-TR" sz="2400" dirty="0">
                <a:latin typeface="+mj-lt"/>
                <a:cs typeface="Times New Roman" panose="02020603050405020304" pitchFamily="18" charset="0"/>
              </a:rPr>
              <a:t>Taşra Birimlerinde ise; Sağlık Bakanlığı Taşra Teşkilatı Kadro Standartları ile Çalışma Usul ve Esaslarına Dair Yönerge ile düzenlenmiştir. </a:t>
            </a:r>
          </a:p>
        </p:txBody>
      </p:sp>
      <p:pic>
        <p:nvPicPr>
          <p:cNvPr id="5" name="Resim 4">
            <a:extLst>
              <a:ext uri="{FF2B5EF4-FFF2-40B4-BE49-F238E27FC236}">
                <a16:creationId xmlns:a16="http://schemas.microsoft.com/office/drawing/2014/main" id="{A4EC4AD1-1CE0-4E4D-AB4E-3C659D9F9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359644"/>
            <a:ext cx="5400674" cy="5016757"/>
          </a:xfrm>
          <a:prstGeom prst="rect">
            <a:avLst/>
          </a:prstGeom>
        </p:spPr>
      </p:pic>
    </p:spTree>
    <p:extLst>
      <p:ext uri="{BB962C8B-B14F-4D97-AF65-F5344CB8AC3E}">
        <p14:creationId xmlns:p14="http://schemas.microsoft.com/office/powerpoint/2010/main" val="243426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eması">
  <a:themeElements>
    <a:clrScheme name="Turuncu Kırmı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Özel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ŞehirHastaneleriSunu_R2.potx" id="{727406B5-28E1-4100-9254-1BBA9DF4DB10}" vid="{074677B7-0B57-43F9-8265-2AF153C7591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4318A8C214844C4D8AB895E629738899" ma:contentTypeVersion="1" ma:contentTypeDescription="Yeni belge oluşturun." ma:contentTypeScope="" ma:versionID="15c28d009ad115c93d30a7d9aeb130b9">
  <xsd:schema xmlns:xsd="http://www.w3.org/2001/XMLSchema" xmlns:xs="http://www.w3.org/2001/XMLSchema" xmlns:p="http://schemas.microsoft.com/office/2006/metadata/properties" xmlns:ns2="9c6d2fee-6584-45c2-9ea3-7ef256f35574" targetNamespace="http://schemas.microsoft.com/office/2006/metadata/properties" ma:root="true" ma:fieldsID="433c9447dc5a10ad18713df014b1a1c0" ns2:_="">
    <xsd:import namespace="9c6d2fee-6584-45c2-9ea3-7ef256f355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d2fee-6584-45c2-9ea3-7ef256f35574"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ACCD0F-EEC0-4831-9F04-AD95A16B564A}">
  <ds:schemaRef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c6d2fee-6584-45c2-9ea3-7ef256f3557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5A014B4-31F0-4CC2-86A3-3C8C310386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d2fee-6584-45c2-9ea3-7ef256f35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DD5F03-5C8D-406B-B5B7-9E3C9BEE4B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23082</TotalTime>
  <Words>1046</Words>
  <Application>Microsoft Office PowerPoint</Application>
  <PresentationFormat>Geniş ekran</PresentationFormat>
  <Paragraphs>161</Paragraphs>
  <Slides>23</Slides>
  <Notes>7</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23</vt:i4>
      </vt:variant>
    </vt:vector>
  </HeadingPairs>
  <TitlesOfParts>
    <vt:vector size="31" baseType="lpstr">
      <vt:lpstr>Arial</vt:lpstr>
      <vt:lpstr>Calibri</vt:lpstr>
      <vt:lpstr>Myriad Pro</vt:lpstr>
      <vt:lpstr>Segoe UI</vt:lpstr>
      <vt:lpstr>Times New Roman</vt:lpstr>
      <vt:lpstr>Wingdings</vt:lpstr>
      <vt:lpstr>1_Office Teması</vt:lpstr>
      <vt:lpstr>Bit Eşlem Resmi</vt:lpstr>
      <vt:lpstr>PowerPoint Sunusu</vt:lpstr>
      <vt:lpstr>2. Çeyrek Dönem Eylemleri</vt:lpstr>
      <vt:lpstr>Formlar Arası İlişkiler</vt:lpstr>
      <vt:lpstr>Görev Dağılım Formu</vt:lpstr>
      <vt:lpstr>Görev Dağılım Formu</vt:lpstr>
      <vt:lpstr>Görev Dağılım Formu</vt:lpstr>
      <vt:lpstr>Teşkilat Şemalarının Oluşturulması</vt:lpstr>
      <vt:lpstr>Teşkilat Şemalarının Oluşturulması</vt:lpstr>
      <vt:lpstr>Teşkilat Şemalarının Oluşturulması</vt:lpstr>
      <vt:lpstr>Teşkilat Şemalarının Oluşturulması</vt:lpstr>
      <vt:lpstr>Teşkilat Şemalarının Oluşturulması</vt:lpstr>
      <vt:lpstr>İş Akış Şemaların Oluşturulması</vt:lpstr>
      <vt:lpstr>İş Akış Şemaların Oluşturulması</vt:lpstr>
      <vt:lpstr>İş Akış Şemaların Oluşturulması</vt:lpstr>
      <vt:lpstr>İş Akış Şemaların Oluşturulması</vt:lpstr>
      <vt:lpstr>İş Akış Şemaların Oluşturulması</vt:lpstr>
      <vt:lpstr>İş Akış Şemaların Oluşturulması</vt:lpstr>
      <vt:lpstr>İş Akış Şemaların Oluşturulması</vt:lpstr>
      <vt:lpstr>İş Akış Şemaların Oluşturulması</vt:lpstr>
      <vt:lpstr>Sorumluluk Matrisi Formu</vt:lpstr>
      <vt:lpstr>Sorumluluk Matrisi Formu</vt:lpstr>
      <vt:lpstr>Sorumluluk Matrisi Formu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CİHAN DÖĞER</dc:creator>
  <cp:keywords>Kamu   hastaneleri yeni şablon</cp:keywords>
  <cp:lastModifiedBy>Mustafa Emrah KILÇIK</cp:lastModifiedBy>
  <cp:revision>1292</cp:revision>
  <cp:lastPrinted>2020-08-20T13:11:24Z</cp:lastPrinted>
  <dcterms:created xsi:type="dcterms:W3CDTF">2019-02-27T04:54:01Z</dcterms:created>
  <dcterms:modified xsi:type="dcterms:W3CDTF">2021-04-17T09:35:03Z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0x0101004318A8C214844C4D8AB895E629738899</vt:lpwstr>
  </property>
</Properties>
</file>