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3" r:id="rId2"/>
    <p:sldId id="284" r:id="rId3"/>
    <p:sldId id="285" r:id="rId4"/>
    <p:sldId id="290" r:id="rId5"/>
    <p:sldId id="334" r:id="rId6"/>
    <p:sldId id="306" r:id="rId7"/>
    <p:sldId id="335" r:id="rId8"/>
    <p:sldId id="336" r:id="rId9"/>
    <p:sldId id="309" r:id="rId10"/>
    <p:sldId id="310" r:id="rId11"/>
    <p:sldId id="337" r:id="rId12"/>
    <p:sldId id="314" r:id="rId13"/>
    <p:sldId id="332" r:id="rId14"/>
    <p:sldId id="338" r:id="rId15"/>
    <p:sldId id="316" r:id="rId16"/>
    <p:sldId id="328" r:id="rId17"/>
    <p:sldId id="329" r:id="rId18"/>
    <p:sldId id="282"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660"/>
  </p:normalViewPr>
  <p:slideViewPr>
    <p:cSldViewPr snapToGrid="0">
      <p:cViewPr varScale="1">
        <p:scale>
          <a:sx n="114" d="100"/>
          <a:sy n="114" d="100"/>
        </p:scale>
        <p:origin x="420"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accent1">
            <a:lumMod val="50000"/>
          </a:schemeClr>
        </a:solidFill>
        <a:sp3d prstMaterial="plastic">
          <a:bevelT w="120900" h="88900"/>
          <a:bevelB w="88900" h="31750" prst="angle"/>
        </a:sp3d>
      </dgm:spPr>
      <dgm:t>
        <a:bodyPr>
          <a:sp3d/>
        </a:bodyPr>
        <a:lstStyle/>
        <a:p>
          <a:r>
            <a:rPr lang="tr-TR" sz="1600">
              <a:solidFill>
                <a:schemeClr val="tx1"/>
              </a:solidFill>
            </a:rPr>
            <a:t>Kontrol Ortamı</a:t>
          </a:r>
        </a:p>
      </dgm:t>
    </dgm:pt>
    <dgm:pt modelId="{F2C50E69-EE85-414A-96A9-7DBDB1F2BA44}" type="parTrans" cxnId="{B6C12288-D162-4E4F-8FC0-42FB914A0D35}">
      <dgm:prSet/>
      <dgm:spPr/>
      <dgm:t>
        <a:bodyPr/>
        <a:lstStyle/>
        <a:p>
          <a:endParaRPr lang="tr-TR" sz="1800">
            <a:solidFill>
              <a:schemeClr val="tx1"/>
            </a:solidFill>
          </a:endParaRPr>
        </a:p>
      </dgm:t>
    </dgm:pt>
    <dgm:pt modelId="{FA61AF93-6BEE-4F8C-BCDC-BA2C713074CB}" type="sibTrans" cxnId="{B6C12288-D162-4E4F-8FC0-42FB914A0D35}">
      <dgm:prSet/>
      <dgm:spPr/>
      <dgm:t>
        <a:bodyPr/>
        <a:lstStyle/>
        <a:p>
          <a:endParaRPr lang="tr-TR" sz="1800">
            <a:solidFill>
              <a:schemeClr val="tx1"/>
            </a:solidFill>
          </a:endParaRPr>
        </a:p>
      </dgm:t>
    </dgm:pt>
    <dgm:pt modelId="{47EC5FC3-CC32-419F-88B8-A032653586D9}">
      <dgm:prSet phldrT="[Metin]" custT="1"/>
      <dgm:spPr>
        <a:solidFill>
          <a:schemeClr val="accent1">
            <a:lumMod val="75000"/>
            <a:alpha val="90000"/>
          </a:schemeClr>
        </a:solidFill>
      </dgm:spPr>
      <dgm:t>
        <a:bodyPr>
          <a:sp3d/>
        </a:bodyPr>
        <a:lstStyle/>
        <a:p>
          <a:r>
            <a:rPr lang="tr-TR" sz="1600">
              <a:solidFill>
                <a:schemeClr val="tx1"/>
              </a:solidFill>
            </a:rPr>
            <a:t>4 Standart</a:t>
          </a:r>
        </a:p>
      </dgm:t>
    </dgm:pt>
    <dgm:pt modelId="{EE04B984-1673-4D50-8B81-C1A786032F6D}" type="parTrans" cxnId="{CC54787C-CFB1-4FE3-B670-9F07D5D69A02}">
      <dgm:prSet/>
      <dgm:spPr/>
      <dgm:t>
        <a:bodyPr/>
        <a:lstStyle/>
        <a:p>
          <a:endParaRPr lang="tr-TR" sz="1800">
            <a:solidFill>
              <a:schemeClr val="tx1"/>
            </a:solidFill>
          </a:endParaRPr>
        </a:p>
      </dgm:t>
    </dgm:pt>
    <dgm:pt modelId="{421BF786-8AC6-4C08-8C1C-71B23E2C869D}" type="sibTrans" cxnId="{CC54787C-CFB1-4FE3-B670-9F07D5D69A02}">
      <dgm:prSet/>
      <dgm:spPr/>
      <dgm:t>
        <a:bodyPr/>
        <a:lstStyle/>
        <a:p>
          <a:endParaRPr lang="tr-TR" sz="1800">
            <a:solidFill>
              <a:schemeClr val="tx1"/>
            </a:solidFill>
          </a:endParaRPr>
        </a:p>
      </dgm:t>
    </dgm:pt>
    <dgm:pt modelId="{01F19B66-A444-47D1-858B-05EBC98B9CDB}">
      <dgm:prSet phldrT="[Metin]" custT="1"/>
      <dgm:spPr>
        <a:solidFill>
          <a:schemeClr val="accent1">
            <a:lumMod val="60000"/>
            <a:lumOff val="40000"/>
            <a:alpha val="90000"/>
          </a:schemeClr>
        </a:solidFill>
      </dgm:spPr>
      <dgm:t>
        <a:bodyPr>
          <a:sp3d/>
        </a:bodyPr>
        <a:lstStyle/>
        <a:p>
          <a:r>
            <a:rPr lang="tr-TR" sz="1600">
              <a:solidFill>
                <a:schemeClr val="tx1"/>
              </a:solidFill>
            </a:rPr>
            <a:t>26 Genel Şart</a:t>
          </a:r>
        </a:p>
      </dgm:t>
    </dgm:pt>
    <dgm:pt modelId="{ECECC11E-EAE2-4DE9-8FD1-9B22210BA50D}" type="parTrans" cxnId="{9D77E1A2-2F58-4F86-A254-F30AB55AA83B}">
      <dgm:prSet/>
      <dgm:spPr/>
      <dgm:t>
        <a:bodyPr/>
        <a:lstStyle/>
        <a:p>
          <a:endParaRPr lang="tr-TR" sz="1800">
            <a:solidFill>
              <a:schemeClr val="tx1"/>
            </a:solidFill>
          </a:endParaRPr>
        </a:p>
      </dgm:t>
    </dgm:pt>
    <dgm:pt modelId="{EF1DAA71-6B1F-4C73-BAF3-66FDE7A3AC7C}" type="sibTrans" cxnId="{9D77E1A2-2F58-4F86-A254-F30AB55AA83B}">
      <dgm:prSet/>
      <dgm:spPr/>
      <dgm:t>
        <a:bodyPr/>
        <a:lstStyle/>
        <a:p>
          <a:endParaRPr lang="tr-TR" sz="1800">
            <a:solidFill>
              <a:schemeClr val="tx1"/>
            </a:solidFill>
          </a:endParaRPr>
        </a:p>
      </dgm:t>
    </dgm:pt>
    <dgm:pt modelId="{F013F5B4-46E2-4DE6-B5FA-455BADAEAE57}">
      <dgm:prSet custT="1"/>
      <dgm:spPr>
        <a:solidFill>
          <a:schemeClr val="accent1">
            <a:lumMod val="40000"/>
            <a:lumOff val="60000"/>
            <a:alpha val="90000"/>
          </a:schemeClr>
        </a:solidFill>
      </dgm:spPr>
      <dgm:t>
        <a:bodyPr>
          <a:sp3d/>
        </a:bodyPr>
        <a:lstStyle/>
        <a:p>
          <a:r>
            <a:rPr lang="tr-TR" sz="1600">
              <a:solidFill>
                <a:schemeClr val="tx1"/>
              </a:solidFill>
            </a:rPr>
            <a:t>28 Eylem</a:t>
          </a:r>
        </a:p>
      </dgm:t>
    </dgm:pt>
    <dgm:pt modelId="{FE0F3961-2F6E-46FD-9C7B-F9568ACDD927}" type="parTrans" cxnId="{0938B74F-E4EF-4CEB-8CFD-42C537D62056}">
      <dgm:prSet/>
      <dgm:spPr/>
      <dgm:t>
        <a:bodyPr/>
        <a:lstStyle/>
        <a:p>
          <a:endParaRPr lang="tr-TR" sz="1800">
            <a:solidFill>
              <a:schemeClr val="tx1"/>
            </a:solidFill>
          </a:endParaRPr>
        </a:p>
      </dgm:t>
    </dgm:pt>
    <dgm:pt modelId="{6FBFBEDD-2899-4325-9434-BCD73D0731EF}" type="sibTrans" cxnId="{0938B74F-E4EF-4CEB-8CFD-42C537D62056}">
      <dgm:prSet/>
      <dgm:spPr/>
      <dgm:t>
        <a:bodyPr/>
        <a:lstStyle/>
        <a:p>
          <a:endParaRPr lang="tr-TR" sz="1800">
            <a:solidFill>
              <a:schemeClr val="tx1"/>
            </a:solidFill>
          </a:endParaRPr>
        </a:p>
      </dgm:t>
    </dgm:pt>
    <dgm:pt modelId="{0C05AD5A-BCD1-4314-8B62-66993ED88846}">
      <dgm:prSet custT="1"/>
      <dgm:spPr>
        <a:solidFill>
          <a:schemeClr val="accent1">
            <a:lumMod val="20000"/>
            <a:lumOff val="80000"/>
            <a:alpha val="90000"/>
          </a:schemeClr>
        </a:solidFill>
      </dgm:spPr>
      <dgm:t>
        <a:bodyPr>
          <a:sp3d/>
        </a:bodyPr>
        <a:lstStyle/>
        <a:p>
          <a:r>
            <a:rPr lang="tr-TR" sz="1600">
              <a:solidFill>
                <a:schemeClr val="tx1"/>
              </a:solidFill>
            </a:rPr>
            <a:t>20 Eylem</a:t>
          </a:r>
        </a:p>
      </dgm:t>
    </dgm:pt>
    <dgm:pt modelId="{27D49DF9-7123-4B6C-8BCE-B779BA2215B2}" type="parTrans" cxnId="{81B0F82A-2B73-45A9-BDC8-FDC19DDF2DC3}">
      <dgm:prSet/>
      <dgm:spPr/>
      <dgm:t>
        <a:bodyPr/>
        <a:lstStyle/>
        <a:p>
          <a:endParaRPr lang="tr-TR" sz="1800">
            <a:solidFill>
              <a:schemeClr val="tx1"/>
            </a:solidFill>
          </a:endParaRPr>
        </a:p>
      </dgm:t>
    </dgm:pt>
    <dgm:pt modelId="{6B93D13F-5C20-48C2-B373-F3B2886D8934}" type="sibTrans" cxnId="{81B0F82A-2B73-45A9-BDC8-FDC19DDF2DC3}">
      <dgm:prSet/>
      <dgm:spPr/>
      <dgm:t>
        <a:bodyPr/>
        <a:lstStyle/>
        <a:p>
          <a:endParaRPr lang="tr-TR" sz="1800">
            <a:solidFill>
              <a:schemeClr val="tx1"/>
            </a:solidFill>
          </a:endParaRPr>
        </a:p>
      </dgm:t>
    </dgm:pt>
    <dgm:pt modelId="{38E87685-7C8B-4554-AC46-6D17B3B264AE}" type="pres">
      <dgm:prSet presAssocID="{A3DDA653-9B69-4A2B-8BD3-B52F8BA7ED77}" presName="Name0" presStyleCnt="0">
        <dgm:presLayoutVars>
          <dgm:chPref val="3"/>
          <dgm:dir/>
          <dgm:animLvl val="lvl"/>
          <dgm:resizeHandles/>
        </dgm:presLayoutVars>
      </dgm:prSet>
      <dgm:spPr/>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pt>
  </dgm:ptLst>
  <dgm:cxnLst>
    <dgm:cxn modelId="{81B0F82A-2B73-45A9-BDC8-FDC19DDF2DC3}" srcId="{D6D07271-5D5B-4310-9C76-BC9EC96BD12A}" destId="{0C05AD5A-BCD1-4314-8B62-66993ED88846}" srcOrd="3" destOrd="0" parTransId="{27D49DF9-7123-4B6C-8BCE-B779BA2215B2}" sibTransId="{6B93D13F-5C20-48C2-B373-F3B2886D8934}"/>
    <dgm:cxn modelId="{A02A2240-A750-475A-8A56-166C90A11627}" type="presOf" srcId="{01F19B66-A444-47D1-858B-05EBC98B9CDB}" destId="{9DD311D4-5A44-4825-80BF-0125A19ABB16}" srcOrd="0" destOrd="0" presId="urn:microsoft.com/office/officeart/2005/8/layout/lProcess3"/>
    <dgm:cxn modelId="{5E433A43-F067-426F-AD7F-38099D39EA73}" type="presOf" srcId="{47EC5FC3-CC32-419F-88B8-A032653586D9}" destId="{3F604119-9727-4042-8C56-82D02679FAFF}" srcOrd="0" destOrd="0" presId="urn:microsoft.com/office/officeart/2005/8/layout/lProcess3"/>
    <dgm:cxn modelId="{FF549A6F-1942-4C90-9767-CCF0A964BCE1}" type="presOf" srcId="{F013F5B4-46E2-4DE6-B5FA-455BADAEAE57}" destId="{6E13559D-4DB0-403D-B55D-B73C23B7FD1A}" srcOrd="0" destOrd="0" presId="urn:microsoft.com/office/officeart/2005/8/layout/lProcess3"/>
    <dgm:cxn modelId="{0938B74F-E4EF-4CEB-8CFD-42C537D62056}" srcId="{D6D07271-5D5B-4310-9C76-BC9EC96BD12A}" destId="{F013F5B4-46E2-4DE6-B5FA-455BADAEAE57}" srcOrd="2" destOrd="0" parTransId="{FE0F3961-2F6E-46FD-9C7B-F9568ACDD927}" sibTransId="{6FBFBEDD-2899-4325-9434-BCD73D0731EF}"/>
    <dgm:cxn modelId="{CC54787C-CFB1-4FE3-B670-9F07D5D69A02}" srcId="{D6D07271-5D5B-4310-9C76-BC9EC96BD12A}" destId="{47EC5FC3-CC32-419F-88B8-A032653586D9}" srcOrd="0" destOrd="0" parTransId="{EE04B984-1673-4D50-8B81-C1A786032F6D}" sibTransId="{421BF786-8AC6-4C08-8C1C-71B23E2C869D}"/>
    <dgm:cxn modelId="{B6C12288-D162-4E4F-8FC0-42FB914A0D35}" srcId="{A3DDA653-9B69-4A2B-8BD3-B52F8BA7ED77}" destId="{D6D07271-5D5B-4310-9C76-BC9EC96BD12A}" srcOrd="0" destOrd="0" parTransId="{F2C50E69-EE85-414A-96A9-7DBDB1F2BA44}" sibTransId="{FA61AF93-6BEE-4F8C-BCDC-BA2C713074CB}"/>
    <dgm:cxn modelId="{9D77E1A2-2F58-4F86-A254-F30AB55AA83B}" srcId="{D6D07271-5D5B-4310-9C76-BC9EC96BD12A}" destId="{01F19B66-A444-47D1-858B-05EBC98B9CDB}" srcOrd="1" destOrd="0" parTransId="{ECECC11E-EAE2-4DE9-8FD1-9B22210BA50D}" sibTransId="{EF1DAA71-6B1F-4C73-BAF3-66FDE7A3AC7C}"/>
    <dgm:cxn modelId="{65AE3BA3-1EF3-49F1-A2F6-063B930FB3F8}" type="presOf" srcId="{D6D07271-5D5B-4310-9C76-BC9EC96BD12A}" destId="{69CC777C-E0CC-4199-ACB1-0EB4A45B44B1}" srcOrd="0" destOrd="0" presId="urn:microsoft.com/office/officeart/2005/8/layout/lProcess3"/>
    <dgm:cxn modelId="{BBEEA7A6-B705-495B-AEEB-251233C61C13}" type="presOf" srcId="{0C05AD5A-BCD1-4314-8B62-66993ED88846}" destId="{5BD2DAC3-2DEC-45FF-A1F9-0CFE82EADFC6}" srcOrd="0" destOrd="0" presId="urn:microsoft.com/office/officeart/2005/8/layout/lProcess3"/>
    <dgm:cxn modelId="{FD9AF9C0-00FE-4C7D-9959-762B1AD3500E}" type="presOf" srcId="{A3DDA653-9B69-4A2B-8BD3-B52F8BA7ED77}" destId="{38E87685-7C8B-4554-AC46-6D17B3B264AE}" srcOrd="0" destOrd="0" presId="urn:microsoft.com/office/officeart/2005/8/layout/lProcess3"/>
    <dgm:cxn modelId="{44EF16D0-EA30-4245-9ACB-0EAFACE3014F}" type="presParOf" srcId="{38E87685-7C8B-4554-AC46-6D17B3B264AE}" destId="{BBD29F49-ABF4-43CE-A38E-5697EA3E9990}" srcOrd="0" destOrd="0" presId="urn:microsoft.com/office/officeart/2005/8/layout/lProcess3"/>
    <dgm:cxn modelId="{2D3D0D5A-D8E3-4752-8838-D8C51246EDAE}" type="presParOf" srcId="{BBD29F49-ABF4-43CE-A38E-5697EA3E9990}" destId="{69CC777C-E0CC-4199-ACB1-0EB4A45B44B1}" srcOrd="0" destOrd="0" presId="urn:microsoft.com/office/officeart/2005/8/layout/lProcess3"/>
    <dgm:cxn modelId="{D33152A3-157A-48D0-BC2B-EE797F3B4EEB}" type="presParOf" srcId="{BBD29F49-ABF4-43CE-A38E-5697EA3E9990}" destId="{4606180E-28AD-46AF-98D9-2CCFCEE8CC77}" srcOrd="1" destOrd="0" presId="urn:microsoft.com/office/officeart/2005/8/layout/lProcess3"/>
    <dgm:cxn modelId="{DC1AC9A0-79BF-40C6-8189-A6D1E717CA24}" type="presParOf" srcId="{BBD29F49-ABF4-43CE-A38E-5697EA3E9990}" destId="{3F604119-9727-4042-8C56-82D02679FAFF}" srcOrd="2" destOrd="0" presId="urn:microsoft.com/office/officeart/2005/8/layout/lProcess3"/>
    <dgm:cxn modelId="{F57CC01E-9070-4A20-AE39-F0B91D43DD14}" type="presParOf" srcId="{BBD29F49-ABF4-43CE-A38E-5697EA3E9990}" destId="{268A4D5F-A9A4-4E2E-86D9-5D1D4FE33261}" srcOrd="3" destOrd="0" presId="urn:microsoft.com/office/officeart/2005/8/layout/lProcess3"/>
    <dgm:cxn modelId="{183DA943-14DD-4C0F-B28E-FCBD50408ADB}" type="presParOf" srcId="{BBD29F49-ABF4-43CE-A38E-5697EA3E9990}" destId="{9DD311D4-5A44-4825-80BF-0125A19ABB16}" srcOrd="4" destOrd="0" presId="urn:microsoft.com/office/officeart/2005/8/layout/lProcess3"/>
    <dgm:cxn modelId="{C7912EB4-4859-43BA-BA25-D7816A2F416E}" type="presParOf" srcId="{BBD29F49-ABF4-43CE-A38E-5697EA3E9990}" destId="{C7C3D65B-CE74-4D79-ABAA-B555F71C9881}" srcOrd="5" destOrd="0" presId="urn:microsoft.com/office/officeart/2005/8/layout/lProcess3"/>
    <dgm:cxn modelId="{D8866E3F-9FB3-46E0-A3C1-449CE31C5936}" type="presParOf" srcId="{BBD29F49-ABF4-43CE-A38E-5697EA3E9990}" destId="{6E13559D-4DB0-403D-B55D-B73C23B7FD1A}" srcOrd="6" destOrd="0" presId="urn:microsoft.com/office/officeart/2005/8/layout/lProcess3"/>
    <dgm:cxn modelId="{D84E5B13-9F28-4B83-9F1C-B8F0112D37CF}" type="presParOf" srcId="{BBD29F49-ABF4-43CE-A38E-5697EA3E9990}" destId="{D89CE58C-3D76-481C-A2AA-9223E3E8C937}" srcOrd="7" destOrd="0" presId="urn:microsoft.com/office/officeart/2005/8/layout/lProcess3"/>
    <dgm:cxn modelId="{8344C02C-47C1-41C0-9325-78E27F049BF3}"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bg1">
            <a:lumMod val="50000"/>
          </a:schemeClr>
        </a:solidFill>
      </dgm:spPr>
      <dgm:t>
        <a:bodyPr>
          <a:sp3d/>
        </a:bodyPr>
        <a:lstStyle/>
        <a:p>
          <a:r>
            <a:rPr lang="tr-TR" sz="1600">
              <a:solidFill>
                <a:schemeClr val="tx1"/>
              </a:solidFill>
            </a:rPr>
            <a:t>Risk Değerlendirme</a:t>
          </a:r>
        </a:p>
      </dgm:t>
    </dgm:pt>
    <dgm:pt modelId="{F2C50E69-EE85-414A-96A9-7DBDB1F2BA44}" type="parTrans" cxnId="{B6C12288-D162-4E4F-8FC0-42FB914A0D35}">
      <dgm:prSet/>
      <dgm:spPr/>
      <dgm:t>
        <a:bodyPr/>
        <a:lstStyle/>
        <a:p>
          <a:endParaRPr lang="tr-TR" sz="1800">
            <a:solidFill>
              <a:schemeClr val="tx1"/>
            </a:solidFill>
          </a:endParaRPr>
        </a:p>
      </dgm:t>
    </dgm:pt>
    <dgm:pt modelId="{FA61AF93-6BEE-4F8C-BCDC-BA2C713074CB}" type="sibTrans" cxnId="{B6C12288-D162-4E4F-8FC0-42FB914A0D35}">
      <dgm:prSet/>
      <dgm:spPr/>
      <dgm:t>
        <a:bodyPr/>
        <a:lstStyle/>
        <a:p>
          <a:endParaRPr lang="tr-TR" sz="1800">
            <a:solidFill>
              <a:schemeClr val="tx1"/>
            </a:solidFill>
          </a:endParaRPr>
        </a:p>
      </dgm:t>
    </dgm:pt>
    <dgm:pt modelId="{47EC5FC3-CC32-419F-88B8-A032653586D9}">
      <dgm:prSet phldrT="[Metin]" custT="1"/>
      <dgm:spPr>
        <a:solidFill>
          <a:schemeClr val="bg1">
            <a:lumMod val="65000"/>
            <a:alpha val="89804"/>
          </a:schemeClr>
        </a:solidFill>
        <a:sp3d extrusionH="12700" prstMaterial="plastic">
          <a:bevelT w="50800" h="50800"/>
        </a:sp3d>
      </dgm:spPr>
      <dgm:t>
        <a:bodyPr>
          <a:sp3d/>
        </a:bodyPr>
        <a:lstStyle/>
        <a:p>
          <a:r>
            <a:rPr lang="tr-TR" sz="1600">
              <a:solidFill>
                <a:schemeClr val="tx1"/>
              </a:solidFill>
            </a:rPr>
            <a:t>2 Standart</a:t>
          </a:r>
        </a:p>
      </dgm:t>
    </dgm:pt>
    <dgm:pt modelId="{EE04B984-1673-4D50-8B81-C1A786032F6D}" type="parTrans" cxnId="{CC54787C-CFB1-4FE3-B670-9F07D5D69A02}">
      <dgm:prSet/>
      <dgm:spPr/>
      <dgm:t>
        <a:bodyPr/>
        <a:lstStyle/>
        <a:p>
          <a:endParaRPr lang="tr-TR" sz="1800">
            <a:solidFill>
              <a:schemeClr val="tx1"/>
            </a:solidFill>
          </a:endParaRPr>
        </a:p>
      </dgm:t>
    </dgm:pt>
    <dgm:pt modelId="{421BF786-8AC6-4C08-8C1C-71B23E2C869D}" type="sibTrans" cxnId="{CC54787C-CFB1-4FE3-B670-9F07D5D69A02}">
      <dgm:prSet/>
      <dgm:spPr/>
      <dgm:t>
        <a:bodyPr/>
        <a:lstStyle/>
        <a:p>
          <a:endParaRPr lang="tr-TR" sz="1800">
            <a:solidFill>
              <a:schemeClr val="tx1"/>
            </a:solidFill>
          </a:endParaRPr>
        </a:p>
      </dgm:t>
    </dgm:pt>
    <dgm:pt modelId="{01F19B66-A444-47D1-858B-05EBC98B9CDB}">
      <dgm:prSet phldrT="[Metin]" custT="1"/>
      <dgm:spPr>
        <a:solidFill>
          <a:schemeClr val="bg1">
            <a:lumMod val="75000"/>
            <a:alpha val="89804"/>
          </a:schemeClr>
        </a:solidFill>
      </dgm:spPr>
      <dgm:t>
        <a:bodyPr>
          <a:sp3d/>
        </a:bodyPr>
        <a:lstStyle/>
        <a:p>
          <a:r>
            <a:rPr lang="tr-TR" sz="1600">
              <a:solidFill>
                <a:schemeClr val="tx1"/>
              </a:solidFill>
            </a:rPr>
            <a:t>9 Genel Şart</a:t>
          </a:r>
        </a:p>
      </dgm:t>
    </dgm:pt>
    <dgm:pt modelId="{ECECC11E-EAE2-4DE9-8FD1-9B22210BA50D}" type="parTrans" cxnId="{9D77E1A2-2F58-4F86-A254-F30AB55AA83B}">
      <dgm:prSet/>
      <dgm:spPr/>
      <dgm:t>
        <a:bodyPr/>
        <a:lstStyle/>
        <a:p>
          <a:endParaRPr lang="tr-TR" sz="1800">
            <a:solidFill>
              <a:schemeClr val="tx1"/>
            </a:solidFill>
          </a:endParaRPr>
        </a:p>
      </dgm:t>
    </dgm:pt>
    <dgm:pt modelId="{EF1DAA71-6B1F-4C73-BAF3-66FDE7A3AC7C}" type="sibTrans" cxnId="{9D77E1A2-2F58-4F86-A254-F30AB55AA83B}">
      <dgm:prSet/>
      <dgm:spPr/>
      <dgm:t>
        <a:bodyPr/>
        <a:lstStyle/>
        <a:p>
          <a:endParaRPr lang="tr-TR" sz="1800">
            <a:solidFill>
              <a:schemeClr val="tx1"/>
            </a:solidFill>
          </a:endParaRPr>
        </a:p>
      </dgm:t>
    </dgm:pt>
    <dgm:pt modelId="{F013F5B4-46E2-4DE6-B5FA-455BADAEAE57}">
      <dgm:prSet custT="1"/>
      <dgm:spPr>
        <a:solidFill>
          <a:schemeClr val="bg1">
            <a:lumMod val="85000"/>
            <a:alpha val="90000"/>
          </a:schemeClr>
        </a:solidFill>
      </dgm:spPr>
      <dgm:t>
        <a:bodyPr>
          <a:sp3d/>
        </a:bodyPr>
        <a:lstStyle/>
        <a:p>
          <a:r>
            <a:rPr lang="tr-TR" sz="1600">
              <a:solidFill>
                <a:schemeClr val="tx1"/>
              </a:solidFill>
            </a:rPr>
            <a:t>4 Eylem</a:t>
          </a:r>
        </a:p>
      </dgm:t>
    </dgm:pt>
    <dgm:pt modelId="{FE0F3961-2F6E-46FD-9C7B-F9568ACDD927}" type="parTrans" cxnId="{0938B74F-E4EF-4CEB-8CFD-42C537D62056}">
      <dgm:prSet/>
      <dgm:spPr/>
      <dgm:t>
        <a:bodyPr/>
        <a:lstStyle/>
        <a:p>
          <a:endParaRPr lang="tr-TR" sz="1800">
            <a:solidFill>
              <a:schemeClr val="tx1"/>
            </a:solidFill>
          </a:endParaRPr>
        </a:p>
      </dgm:t>
    </dgm:pt>
    <dgm:pt modelId="{6FBFBEDD-2899-4325-9434-BCD73D0731EF}" type="sibTrans" cxnId="{0938B74F-E4EF-4CEB-8CFD-42C537D62056}">
      <dgm:prSet/>
      <dgm:spPr/>
      <dgm:t>
        <a:bodyPr/>
        <a:lstStyle/>
        <a:p>
          <a:endParaRPr lang="tr-TR" sz="1800">
            <a:solidFill>
              <a:schemeClr val="tx1"/>
            </a:solidFill>
          </a:endParaRPr>
        </a:p>
      </dgm:t>
    </dgm:pt>
    <dgm:pt modelId="{0C05AD5A-BCD1-4314-8B62-66993ED88846}">
      <dgm:prSet custT="1"/>
      <dgm:spPr>
        <a:solidFill>
          <a:schemeClr val="bg1">
            <a:lumMod val="95000"/>
            <a:alpha val="90000"/>
          </a:schemeClr>
        </a:solidFill>
      </dgm:spPr>
      <dgm:t>
        <a:bodyPr>
          <a:sp3d/>
        </a:bodyPr>
        <a:lstStyle/>
        <a:p>
          <a:r>
            <a:rPr lang="tr-TR" sz="1600">
              <a:solidFill>
                <a:schemeClr val="tx1"/>
              </a:solidFill>
            </a:rPr>
            <a:t>4 Eylem</a:t>
          </a:r>
        </a:p>
      </dgm:t>
    </dgm:pt>
    <dgm:pt modelId="{27D49DF9-7123-4B6C-8BCE-B779BA2215B2}" type="parTrans" cxnId="{81B0F82A-2B73-45A9-BDC8-FDC19DDF2DC3}">
      <dgm:prSet/>
      <dgm:spPr/>
      <dgm:t>
        <a:bodyPr/>
        <a:lstStyle/>
        <a:p>
          <a:endParaRPr lang="tr-TR" sz="1800">
            <a:solidFill>
              <a:schemeClr val="tx1"/>
            </a:solidFill>
          </a:endParaRPr>
        </a:p>
      </dgm:t>
    </dgm:pt>
    <dgm:pt modelId="{6B93D13F-5C20-48C2-B373-F3B2886D8934}" type="sibTrans" cxnId="{81B0F82A-2B73-45A9-BDC8-FDC19DDF2DC3}">
      <dgm:prSet/>
      <dgm:spPr/>
      <dgm:t>
        <a:bodyPr/>
        <a:lstStyle/>
        <a:p>
          <a:endParaRPr lang="tr-TR" sz="1800">
            <a:solidFill>
              <a:schemeClr val="tx1"/>
            </a:solidFill>
          </a:endParaRPr>
        </a:p>
      </dgm:t>
    </dgm:pt>
    <dgm:pt modelId="{38E87685-7C8B-4554-AC46-6D17B3B264AE}" type="pres">
      <dgm:prSet presAssocID="{A3DDA653-9B69-4A2B-8BD3-B52F8BA7ED77}" presName="Name0" presStyleCnt="0">
        <dgm:presLayoutVars>
          <dgm:chPref val="3"/>
          <dgm:dir/>
          <dgm:animLvl val="lvl"/>
          <dgm:resizeHandles/>
        </dgm:presLayoutVars>
      </dgm:prSet>
      <dgm:spPr/>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pt>
  </dgm:ptLst>
  <dgm:cxnLst>
    <dgm:cxn modelId="{3AD1210E-0A69-4A8E-A0D5-47ACD1D16D6A}" type="presOf" srcId="{D6D07271-5D5B-4310-9C76-BC9EC96BD12A}" destId="{69CC777C-E0CC-4199-ACB1-0EB4A45B44B1}" srcOrd="0" destOrd="0" presId="urn:microsoft.com/office/officeart/2005/8/layout/lProcess3"/>
    <dgm:cxn modelId="{81B0F82A-2B73-45A9-BDC8-FDC19DDF2DC3}" srcId="{D6D07271-5D5B-4310-9C76-BC9EC96BD12A}" destId="{0C05AD5A-BCD1-4314-8B62-66993ED88846}" srcOrd="3" destOrd="0" parTransId="{27D49DF9-7123-4B6C-8BCE-B779BA2215B2}" sibTransId="{6B93D13F-5C20-48C2-B373-F3B2886D8934}"/>
    <dgm:cxn modelId="{0938B74F-E4EF-4CEB-8CFD-42C537D62056}" srcId="{D6D07271-5D5B-4310-9C76-BC9EC96BD12A}" destId="{F013F5B4-46E2-4DE6-B5FA-455BADAEAE57}" srcOrd="2" destOrd="0" parTransId="{FE0F3961-2F6E-46FD-9C7B-F9568ACDD927}" sibTransId="{6FBFBEDD-2899-4325-9434-BCD73D0731EF}"/>
    <dgm:cxn modelId="{CC54787C-CFB1-4FE3-B670-9F07D5D69A02}" srcId="{D6D07271-5D5B-4310-9C76-BC9EC96BD12A}" destId="{47EC5FC3-CC32-419F-88B8-A032653586D9}" srcOrd="0" destOrd="0" parTransId="{EE04B984-1673-4D50-8B81-C1A786032F6D}" sibTransId="{421BF786-8AC6-4C08-8C1C-71B23E2C869D}"/>
    <dgm:cxn modelId="{B6C12288-D162-4E4F-8FC0-42FB914A0D35}" srcId="{A3DDA653-9B69-4A2B-8BD3-B52F8BA7ED77}" destId="{D6D07271-5D5B-4310-9C76-BC9EC96BD12A}" srcOrd="0" destOrd="0" parTransId="{F2C50E69-EE85-414A-96A9-7DBDB1F2BA44}" sibTransId="{FA61AF93-6BEE-4F8C-BCDC-BA2C713074CB}"/>
    <dgm:cxn modelId="{07323890-5556-438B-B18A-8480329BACB6}" type="presOf" srcId="{47EC5FC3-CC32-419F-88B8-A032653586D9}" destId="{3F604119-9727-4042-8C56-82D02679FAFF}" srcOrd="0" destOrd="0" presId="urn:microsoft.com/office/officeart/2005/8/layout/lProcess3"/>
    <dgm:cxn modelId="{1D3F9E9C-FE35-4A37-BEE8-39135E373EC3}" type="presOf" srcId="{A3DDA653-9B69-4A2B-8BD3-B52F8BA7ED77}" destId="{38E87685-7C8B-4554-AC46-6D17B3B264AE}" srcOrd="0" destOrd="0" presId="urn:microsoft.com/office/officeart/2005/8/layout/lProcess3"/>
    <dgm:cxn modelId="{9D77E1A2-2F58-4F86-A254-F30AB55AA83B}" srcId="{D6D07271-5D5B-4310-9C76-BC9EC96BD12A}" destId="{01F19B66-A444-47D1-858B-05EBC98B9CDB}" srcOrd="1" destOrd="0" parTransId="{ECECC11E-EAE2-4DE9-8FD1-9B22210BA50D}" sibTransId="{EF1DAA71-6B1F-4C73-BAF3-66FDE7A3AC7C}"/>
    <dgm:cxn modelId="{AC61F3E4-5176-43DB-B45D-3A7F4C539A59}" type="presOf" srcId="{F013F5B4-46E2-4DE6-B5FA-455BADAEAE57}" destId="{6E13559D-4DB0-403D-B55D-B73C23B7FD1A}" srcOrd="0" destOrd="0" presId="urn:microsoft.com/office/officeart/2005/8/layout/lProcess3"/>
    <dgm:cxn modelId="{C4BEBFF7-8012-4A68-8746-202982CD73F5}" type="presOf" srcId="{01F19B66-A444-47D1-858B-05EBC98B9CDB}" destId="{9DD311D4-5A44-4825-80BF-0125A19ABB16}" srcOrd="0" destOrd="0" presId="urn:microsoft.com/office/officeart/2005/8/layout/lProcess3"/>
    <dgm:cxn modelId="{32AEE2FA-CD06-4F01-8A8D-036EE81307C1}" type="presOf" srcId="{0C05AD5A-BCD1-4314-8B62-66993ED88846}" destId="{5BD2DAC3-2DEC-45FF-A1F9-0CFE82EADFC6}" srcOrd="0" destOrd="0" presId="urn:microsoft.com/office/officeart/2005/8/layout/lProcess3"/>
    <dgm:cxn modelId="{4A229E4B-59AF-4D4C-9A68-A738F78E75A4}" type="presParOf" srcId="{38E87685-7C8B-4554-AC46-6D17B3B264AE}" destId="{BBD29F49-ABF4-43CE-A38E-5697EA3E9990}" srcOrd="0" destOrd="0" presId="urn:microsoft.com/office/officeart/2005/8/layout/lProcess3"/>
    <dgm:cxn modelId="{D377F812-B5EF-4BFD-A1B9-E642A0F12CE6}" type="presParOf" srcId="{BBD29F49-ABF4-43CE-A38E-5697EA3E9990}" destId="{69CC777C-E0CC-4199-ACB1-0EB4A45B44B1}" srcOrd="0" destOrd="0" presId="urn:microsoft.com/office/officeart/2005/8/layout/lProcess3"/>
    <dgm:cxn modelId="{686B2053-44B4-4E1F-B5BA-07C6BED2CD9B}" type="presParOf" srcId="{BBD29F49-ABF4-43CE-A38E-5697EA3E9990}" destId="{4606180E-28AD-46AF-98D9-2CCFCEE8CC77}" srcOrd="1" destOrd="0" presId="urn:microsoft.com/office/officeart/2005/8/layout/lProcess3"/>
    <dgm:cxn modelId="{4DDB461F-9DDB-439D-A5C4-E88DAA956845}" type="presParOf" srcId="{BBD29F49-ABF4-43CE-A38E-5697EA3E9990}" destId="{3F604119-9727-4042-8C56-82D02679FAFF}" srcOrd="2" destOrd="0" presId="urn:microsoft.com/office/officeart/2005/8/layout/lProcess3"/>
    <dgm:cxn modelId="{FAC40D35-DA8B-42C7-ACF3-4F5467440369}" type="presParOf" srcId="{BBD29F49-ABF4-43CE-A38E-5697EA3E9990}" destId="{268A4D5F-A9A4-4E2E-86D9-5D1D4FE33261}" srcOrd="3" destOrd="0" presId="urn:microsoft.com/office/officeart/2005/8/layout/lProcess3"/>
    <dgm:cxn modelId="{AB9C3477-2F96-4466-AEE6-5D7DBC358436}" type="presParOf" srcId="{BBD29F49-ABF4-43CE-A38E-5697EA3E9990}" destId="{9DD311D4-5A44-4825-80BF-0125A19ABB16}" srcOrd="4" destOrd="0" presId="urn:microsoft.com/office/officeart/2005/8/layout/lProcess3"/>
    <dgm:cxn modelId="{C12988CB-6F38-465A-AC81-A613D817668E}" type="presParOf" srcId="{BBD29F49-ABF4-43CE-A38E-5697EA3E9990}" destId="{C7C3D65B-CE74-4D79-ABAA-B555F71C9881}" srcOrd="5" destOrd="0" presId="urn:microsoft.com/office/officeart/2005/8/layout/lProcess3"/>
    <dgm:cxn modelId="{2B71C3FE-9051-4887-9C96-04FCC16F730E}" type="presParOf" srcId="{BBD29F49-ABF4-43CE-A38E-5697EA3E9990}" destId="{6E13559D-4DB0-403D-B55D-B73C23B7FD1A}" srcOrd="6" destOrd="0" presId="urn:microsoft.com/office/officeart/2005/8/layout/lProcess3"/>
    <dgm:cxn modelId="{3DE709BE-762C-4EB7-AAF3-53D1DBC360A0}" type="presParOf" srcId="{BBD29F49-ABF4-43CE-A38E-5697EA3E9990}" destId="{D89CE58C-3D76-481C-A2AA-9223E3E8C937}" srcOrd="7" destOrd="0" presId="urn:microsoft.com/office/officeart/2005/8/layout/lProcess3"/>
    <dgm:cxn modelId="{15A46E1E-B3F2-4384-85DC-0AF50236152C}"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accent2">
            <a:lumMod val="50000"/>
          </a:schemeClr>
        </a:solidFill>
        <a:sp3d prstMaterial="plastic">
          <a:bevelT w="120900" h="88900"/>
          <a:bevelB w="88900" h="31750" prst="angle"/>
        </a:sp3d>
      </dgm:spPr>
      <dgm:t>
        <a:bodyPr>
          <a:sp3d/>
        </a:bodyPr>
        <a:lstStyle/>
        <a:p>
          <a:r>
            <a:rPr lang="tr-TR" sz="1600">
              <a:solidFill>
                <a:schemeClr val="tx1"/>
              </a:solidFill>
            </a:rPr>
            <a:t>Kontrol Faaliyetleri</a:t>
          </a:r>
        </a:p>
      </dgm:t>
    </dgm:pt>
    <dgm:pt modelId="{F2C50E69-EE85-414A-96A9-7DBDB1F2BA44}" type="parTrans" cxnId="{B6C12288-D162-4E4F-8FC0-42FB914A0D35}">
      <dgm:prSet/>
      <dgm:spPr/>
      <dgm:t>
        <a:bodyPr/>
        <a:lstStyle/>
        <a:p>
          <a:endParaRPr lang="tr-TR" sz="1800"/>
        </a:p>
      </dgm:t>
    </dgm:pt>
    <dgm:pt modelId="{FA61AF93-6BEE-4F8C-BCDC-BA2C713074CB}" type="sibTrans" cxnId="{B6C12288-D162-4E4F-8FC0-42FB914A0D35}">
      <dgm:prSet/>
      <dgm:spPr/>
      <dgm:t>
        <a:bodyPr/>
        <a:lstStyle/>
        <a:p>
          <a:endParaRPr lang="tr-TR" sz="1800"/>
        </a:p>
      </dgm:t>
    </dgm:pt>
    <dgm:pt modelId="{47EC5FC3-CC32-419F-88B8-A032653586D9}">
      <dgm:prSet phldrT="[Metin]" custT="1"/>
      <dgm:spPr>
        <a:solidFill>
          <a:schemeClr val="accent2">
            <a:lumMod val="75000"/>
            <a:alpha val="90000"/>
          </a:schemeClr>
        </a:solidFill>
      </dgm:spPr>
      <dgm:t>
        <a:bodyPr>
          <a:sp3d/>
        </a:bodyPr>
        <a:lstStyle/>
        <a:p>
          <a:r>
            <a:rPr lang="tr-TR" sz="1600"/>
            <a:t>6 Standart</a:t>
          </a:r>
        </a:p>
      </dgm:t>
    </dgm:pt>
    <dgm:pt modelId="{EE04B984-1673-4D50-8B81-C1A786032F6D}" type="parTrans" cxnId="{CC54787C-CFB1-4FE3-B670-9F07D5D69A02}">
      <dgm:prSet/>
      <dgm:spPr/>
      <dgm:t>
        <a:bodyPr/>
        <a:lstStyle/>
        <a:p>
          <a:endParaRPr lang="tr-TR" sz="1800"/>
        </a:p>
      </dgm:t>
    </dgm:pt>
    <dgm:pt modelId="{421BF786-8AC6-4C08-8C1C-71B23E2C869D}" type="sibTrans" cxnId="{CC54787C-CFB1-4FE3-B670-9F07D5D69A02}">
      <dgm:prSet/>
      <dgm:spPr/>
      <dgm:t>
        <a:bodyPr/>
        <a:lstStyle/>
        <a:p>
          <a:endParaRPr lang="tr-TR" sz="1800"/>
        </a:p>
      </dgm:t>
    </dgm:pt>
    <dgm:pt modelId="{01F19B66-A444-47D1-858B-05EBC98B9CDB}">
      <dgm:prSet phldrT="[Metin]" custT="1"/>
      <dgm:spPr>
        <a:solidFill>
          <a:schemeClr val="accent2">
            <a:lumMod val="60000"/>
            <a:lumOff val="40000"/>
            <a:alpha val="90000"/>
          </a:schemeClr>
        </a:solidFill>
      </dgm:spPr>
      <dgm:t>
        <a:bodyPr>
          <a:sp3d/>
        </a:bodyPr>
        <a:lstStyle/>
        <a:p>
          <a:r>
            <a:rPr lang="tr-TR" sz="1600"/>
            <a:t>17 Genel Şart</a:t>
          </a:r>
        </a:p>
      </dgm:t>
    </dgm:pt>
    <dgm:pt modelId="{ECECC11E-EAE2-4DE9-8FD1-9B22210BA50D}" type="parTrans" cxnId="{9D77E1A2-2F58-4F86-A254-F30AB55AA83B}">
      <dgm:prSet/>
      <dgm:spPr/>
      <dgm:t>
        <a:bodyPr/>
        <a:lstStyle/>
        <a:p>
          <a:endParaRPr lang="tr-TR" sz="1800"/>
        </a:p>
      </dgm:t>
    </dgm:pt>
    <dgm:pt modelId="{EF1DAA71-6B1F-4C73-BAF3-66FDE7A3AC7C}" type="sibTrans" cxnId="{9D77E1A2-2F58-4F86-A254-F30AB55AA83B}">
      <dgm:prSet/>
      <dgm:spPr/>
      <dgm:t>
        <a:bodyPr/>
        <a:lstStyle/>
        <a:p>
          <a:endParaRPr lang="tr-TR" sz="1800"/>
        </a:p>
      </dgm:t>
    </dgm:pt>
    <dgm:pt modelId="{F013F5B4-46E2-4DE6-B5FA-455BADAEAE57}">
      <dgm:prSet custT="1"/>
      <dgm:spPr>
        <a:solidFill>
          <a:schemeClr val="accent2">
            <a:lumMod val="40000"/>
            <a:lumOff val="60000"/>
            <a:alpha val="90000"/>
          </a:schemeClr>
        </a:solidFill>
      </dgm:spPr>
      <dgm:t>
        <a:bodyPr>
          <a:sp3d/>
        </a:bodyPr>
        <a:lstStyle/>
        <a:p>
          <a:r>
            <a:rPr lang="tr-TR" sz="1600"/>
            <a:t>5 Eylem</a:t>
          </a:r>
        </a:p>
      </dgm:t>
    </dgm:pt>
    <dgm:pt modelId="{FE0F3961-2F6E-46FD-9C7B-F9568ACDD927}" type="parTrans" cxnId="{0938B74F-E4EF-4CEB-8CFD-42C537D62056}">
      <dgm:prSet/>
      <dgm:spPr/>
      <dgm:t>
        <a:bodyPr/>
        <a:lstStyle/>
        <a:p>
          <a:endParaRPr lang="tr-TR" sz="1800"/>
        </a:p>
      </dgm:t>
    </dgm:pt>
    <dgm:pt modelId="{6FBFBEDD-2899-4325-9434-BCD73D0731EF}" type="sibTrans" cxnId="{0938B74F-E4EF-4CEB-8CFD-42C537D62056}">
      <dgm:prSet/>
      <dgm:spPr/>
      <dgm:t>
        <a:bodyPr/>
        <a:lstStyle/>
        <a:p>
          <a:endParaRPr lang="tr-TR" sz="1800"/>
        </a:p>
      </dgm:t>
    </dgm:pt>
    <dgm:pt modelId="{0C05AD5A-BCD1-4314-8B62-66993ED88846}">
      <dgm:prSet custT="1"/>
      <dgm:spPr>
        <a:solidFill>
          <a:schemeClr val="accent2">
            <a:lumMod val="20000"/>
            <a:lumOff val="80000"/>
            <a:alpha val="90000"/>
          </a:schemeClr>
        </a:solidFill>
        <a:sp3d extrusionH="12700" prstMaterial="plastic">
          <a:bevelT w="50800" h="50800"/>
        </a:sp3d>
      </dgm:spPr>
      <dgm:t>
        <a:bodyPr>
          <a:sp3d/>
        </a:bodyPr>
        <a:lstStyle/>
        <a:p>
          <a:r>
            <a:rPr lang="tr-TR" sz="1600"/>
            <a:t>3 Eylem</a:t>
          </a:r>
        </a:p>
      </dgm:t>
    </dgm:pt>
    <dgm:pt modelId="{27D49DF9-7123-4B6C-8BCE-B779BA2215B2}" type="parTrans" cxnId="{81B0F82A-2B73-45A9-BDC8-FDC19DDF2DC3}">
      <dgm:prSet/>
      <dgm:spPr/>
      <dgm:t>
        <a:bodyPr/>
        <a:lstStyle/>
        <a:p>
          <a:endParaRPr lang="tr-TR" sz="1800"/>
        </a:p>
      </dgm:t>
    </dgm:pt>
    <dgm:pt modelId="{6B93D13F-5C20-48C2-B373-F3B2886D8934}" type="sibTrans" cxnId="{81B0F82A-2B73-45A9-BDC8-FDC19DDF2DC3}">
      <dgm:prSet/>
      <dgm:spPr/>
      <dgm:t>
        <a:bodyPr/>
        <a:lstStyle/>
        <a:p>
          <a:endParaRPr lang="tr-TR" sz="1800"/>
        </a:p>
      </dgm:t>
    </dgm:pt>
    <dgm:pt modelId="{38E87685-7C8B-4554-AC46-6D17B3B264AE}" type="pres">
      <dgm:prSet presAssocID="{A3DDA653-9B69-4A2B-8BD3-B52F8BA7ED77}" presName="Name0" presStyleCnt="0">
        <dgm:presLayoutVars>
          <dgm:chPref val="3"/>
          <dgm:dir/>
          <dgm:animLvl val="lvl"/>
          <dgm:resizeHandles/>
        </dgm:presLayoutVars>
      </dgm:prSet>
      <dgm:spPr/>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pt>
  </dgm:ptLst>
  <dgm:cxnLst>
    <dgm:cxn modelId="{81B0F82A-2B73-45A9-BDC8-FDC19DDF2DC3}" srcId="{D6D07271-5D5B-4310-9C76-BC9EC96BD12A}" destId="{0C05AD5A-BCD1-4314-8B62-66993ED88846}" srcOrd="3" destOrd="0" parTransId="{27D49DF9-7123-4B6C-8BCE-B779BA2215B2}" sibTransId="{6B93D13F-5C20-48C2-B373-F3B2886D8934}"/>
    <dgm:cxn modelId="{0938B74F-E4EF-4CEB-8CFD-42C537D62056}" srcId="{D6D07271-5D5B-4310-9C76-BC9EC96BD12A}" destId="{F013F5B4-46E2-4DE6-B5FA-455BADAEAE57}" srcOrd="2" destOrd="0" parTransId="{FE0F3961-2F6E-46FD-9C7B-F9568ACDD927}" sibTransId="{6FBFBEDD-2899-4325-9434-BCD73D0731EF}"/>
    <dgm:cxn modelId="{F9377474-022C-44C6-B4C8-12E477B0EDD0}" type="presOf" srcId="{01F19B66-A444-47D1-858B-05EBC98B9CDB}" destId="{9DD311D4-5A44-4825-80BF-0125A19ABB16}" srcOrd="0" destOrd="0" presId="urn:microsoft.com/office/officeart/2005/8/layout/lProcess3"/>
    <dgm:cxn modelId="{CC54787C-CFB1-4FE3-B670-9F07D5D69A02}" srcId="{D6D07271-5D5B-4310-9C76-BC9EC96BD12A}" destId="{47EC5FC3-CC32-419F-88B8-A032653586D9}" srcOrd="0" destOrd="0" parTransId="{EE04B984-1673-4D50-8B81-C1A786032F6D}" sibTransId="{421BF786-8AC6-4C08-8C1C-71B23E2C869D}"/>
    <dgm:cxn modelId="{FC023E82-263F-4114-AD31-D589C8A49129}" type="presOf" srcId="{D6D07271-5D5B-4310-9C76-BC9EC96BD12A}" destId="{69CC777C-E0CC-4199-ACB1-0EB4A45B44B1}" srcOrd="0" destOrd="0" presId="urn:microsoft.com/office/officeart/2005/8/layout/lProcess3"/>
    <dgm:cxn modelId="{3BEEDC84-0092-4473-996A-1C497E157098}" type="presOf" srcId="{F013F5B4-46E2-4DE6-B5FA-455BADAEAE57}" destId="{6E13559D-4DB0-403D-B55D-B73C23B7FD1A}" srcOrd="0" destOrd="0" presId="urn:microsoft.com/office/officeart/2005/8/layout/lProcess3"/>
    <dgm:cxn modelId="{B6C12288-D162-4E4F-8FC0-42FB914A0D35}" srcId="{A3DDA653-9B69-4A2B-8BD3-B52F8BA7ED77}" destId="{D6D07271-5D5B-4310-9C76-BC9EC96BD12A}" srcOrd="0" destOrd="0" parTransId="{F2C50E69-EE85-414A-96A9-7DBDB1F2BA44}" sibTransId="{FA61AF93-6BEE-4F8C-BCDC-BA2C713074CB}"/>
    <dgm:cxn modelId="{734A3F8D-8081-4975-AA40-F08B3425137B}" type="presOf" srcId="{A3DDA653-9B69-4A2B-8BD3-B52F8BA7ED77}" destId="{38E87685-7C8B-4554-AC46-6D17B3B264AE}" srcOrd="0" destOrd="0" presId="urn:microsoft.com/office/officeart/2005/8/layout/lProcess3"/>
    <dgm:cxn modelId="{B09100A1-A123-4D8F-B905-03C88CF19E9B}" type="presOf" srcId="{0C05AD5A-BCD1-4314-8B62-66993ED88846}" destId="{5BD2DAC3-2DEC-45FF-A1F9-0CFE82EADFC6}" srcOrd="0" destOrd="0" presId="urn:microsoft.com/office/officeart/2005/8/layout/lProcess3"/>
    <dgm:cxn modelId="{9D77E1A2-2F58-4F86-A254-F30AB55AA83B}" srcId="{D6D07271-5D5B-4310-9C76-BC9EC96BD12A}" destId="{01F19B66-A444-47D1-858B-05EBC98B9CDB}" srcOrd="1" destOrd="0" parTransId="{ECECC11E-EAE2-4DE9-8FD1-9B22210BA50D}" sibTransId="{EF1DAA71-6B1F-4C73-BAF3-66FDE7A3AC7C}"/>
    <dgm:cxn modelId="{29AFACEC-4C48-405B-9C08-103A2590A737}" type="presOf" srcId="{47EC5FC3-CC32-419F-88B8-A032653586D9}" destId="{3F604119-9727-4042-8C56-82D02679FAFF}" srcOrd="0" destOrd="0" presId="urn:microsoft.com/office/officeart/2005/8/layout/lProcess3"/>
    <dgm:cxn modelId="{8691001B-3E4E-461F-ABBD-8C275DA26E92}" type="presParOf" srcId="{38E87685-7C8B-4554-AC46-6D17B3B264AE}" destId="{BBD29F49-ABF4-43CE-A38E-5697EA3E9990}" srcOrd="0" destOrd="0" presId="urn:microsoft.com/office/officeart/2005/8/layout/lProcess3"/>
    <dgm:cxn modelId="{C0104D83-AFDC-4341-9A9B-00D07053A9E3}" type="presParOf" srcId="{BBD29F49-ABF4-43CE-A38E-5697EA3E9990}" destId="{69CC777C-E0CC-4199-ACB1-0EB4A45B44B1}" srcOrd="0" destOrd="0" presId="urn:microsoft.com/office/officeart/2005/8/layout/lProcess3"/>
    <dgm:cxn modelId="{A9A1C253-AF93-4DBE-9824-D9DE09C9C313}" type="presParOf" srcId="{BBD29F49-ABF4-43CE-A38E-5697EA3E9990}" destId="{4606180E-28AD-46AF-98D9-2CCFCEE8CC77}" srcOrd="1" destOrd="0" presId="urn:microsoft.com/office/officeart/2005/8/layout/lProcess3"/>
    <dgm:cxn modelId="{E6134DFD-B186-4A94-AF48-B1FF2B3B807F}" type="presParOf" srcId="{BBD29F49-ABF4-43CE-A38E-5697EA3E9990}" destId="{3F604119-9727-4042-8C56-82D02679FAFF}" srcOrd="2" destOrd="0" presId="urn:microsoft.com/office/officeart/2005/8/layout/lProcess3"/>
    <dgm:cxn modelId="{EF59F323-792F-4EB6-ACB7-C0ED65CAC111}" type="presParOf" srcId="{BBD29F49-ABF4-43CE-A38E-5697EA3E9990}" destId="{268A4D5F-A9A4-4E2E-86D9-5D1D4FE33261}" srcOrd="3" destOrd="0" presId="urn:microsoft.com/office/officeart/2005/8/layout/lProcess3"/>
    <dgm:cxn modelId="{66B0EC7E-269C-41D3-B2A5-06EB3CCE5C0C}" type="presParOf" srcId="{BBD29F49-ABF4-43CE-A38E-5697EA3E9990}" destId="{9DD311D4-5A44-4825-80BF-0125A19ABB16}" srcOrd="4" destOrd="0" presId="urn:microsoft.com/office/officeart/2005/8/layout/lProcess3"/>
    <dgm:cxn modelId="{F04F9A94-D790-4A3A-B45B-8B0EC94FE8E3}" type="presParOf" srcId="{BBD29F49-ABF4-43CE-A38E-5697EA3E9990}" destId="{C7C3D65B-CE74-4D79-ABAA-B555F71C9881}" srcOrd="5" destOrd="0" presId="urn:microsoft.com/office/officeart/2005/8/layout/lProcess3"/>
    <dgm:cxn modelId="{F92EE144-00EF-46D3-8661-FDD192076703}" type="presParOf" srcId="{BBD29F49-ABF4-43CE-A38E-5697EA3E9990}" destId="{6E13559D-4DB0-403D-B55D-B73C23B7FD1A}" srcOrd="6" destOrd="0" presId="urn:microsoft.com/office/officeart/2005/8/layout/lProcess3"/>
    <dgm:cxn modelId="{9C205C26-3C39-443A-96E9-325831BC875A}" type="presParOf" srcId="{BBD29F49-ABF4-43CE-A38E-5697EA3E9990}" destId="{D89CE58C-3D76-481C-A2AA-9223E3E8C937}" srcOrd="7" destOrd="0" presId="urn:microsoft.com/office/officeart/2005/8/layout/lProcess3"/>
    <dgm:cxn modelId="{338EE2BA-59E4-4AD7-9734-6262B3571428}"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accent6">
            <a:lumMod val="50000"/>
          </a:schemeClr>
        </a:solidFill>
        <a:sp3d prstMaterial="plastic">
          <a:bevelT w="120900" h="88900"/>
          <a:bevelB w="88900" h="31750" prst="angle"/>
        </a:sp3d>
      </dgm:spPr>
      <dgm:t>
        <a:bodyPr>
          <a:sp3d/>
        </a:bodyPr>
        <a:lstStyle/>
        <a:p>
          <a:r>
            <a:rPr lang="tr-TR" sz="1600">
              <a:solidFill>
                <a:schemeClr val="tx1"/>
              </a:solidFill>
            </a:rPr>
            <a:t>Bilgi ve İletişim</a:t>
          </a:r>
        </a:p>
      </dgm:t>
    </dgm:pt>
    <dgm:pt modelId="{F2C50E69-EE85-414A-96A9-7DBDB1F2BA44}" type="parTrans" cxnId="{B6C12288-D162-4E4F-8FC0-42FB914A0D35}">
      <dgm:prSet/>
      <dgm:spPr/>
      <dgm:t>
        <a:bodyPr/>
        <a:lstStyle/>
        <a:p>
          <a:endParaRPr lang="tr-TR" sz="1800"/>
        </a:p>
      </dgm:t>
    </dgm:pt>
    <dgm:pt modelId="{FA61AF93-6BEE-4F8C-BCDC-BA2C713074CB}" type="sibTrans" cxnId="{B6C12288-D162-4E4F-8FC0-42FB914A0D35}">
      <dgm:prSet/>
      <dgm:spPr/>
      <dgm:t>
        <a:bodyPr/>
        <a:lstStyle/>
        <a:p>
          <a:endParaRPr lang="tr-TR" sz="1800"/>
        </a:p>
      </dgm:t>
    </dgm:pt>
    <dgm:pt modelId="{47EC5FC3-CC32-419F-88B8-A032653586D9}">
      <dgm:prSet phldrT="[Metin]" custT="1"/>
      <dgm:spPr>
        <a:solidFill>
          <a:schemeClr val="accent6">
            <a:lumMod val="75000"/>
            <a:alpha val="90000"/>
          </a:schemeClr>
        </a:solidFill>
      </dgm:spPr>
      <dgm:t>
        <a:bodyPr>
          <a:sp3d/>
        </a:bodyPr>
        <a:lstStyle/>
        <a:p>
          <a:r>
            <a:rPr lang="tr-TR" sz="1600"/>
            <a:t>4 Standart</a:t>
          </a:r>
        </a:p>
      </dgm:t>
    </dgm:pt>
    <dgm:pt modelId="{EE04B984-1673-4D50-8B81-C1A786032F6D}" type="parTrans" cxnId="{CC54787C-CFB1-4FE3-B670-9F07D5D69A02}">
      <dgm:prSet/>
      <dgm:spPr/>
      <dgm:t>
        <a:bodyPr/>
        <a:lstStyle/>
        <a:p>
          <a:endParaRPr lang="tr-TR" sz="1800"/>
        </a:p>
      </dgm:t>
    </dgm:pt>
    <dgm:pt modelId="{421BF786-8AC6-4C08-8C1C-71B23E2C869D}" type="sibTrans" cxnId="{CC54787C-CFB1-4FE3-B670-9F07D5D69A02}">
      <dgm:prSet/>
      <dgm:spPr/>
      <dgm:t>
        <a:bodyPr/>
        <a:lstStyle/>
        <a:p>
          <a:endParaRPr lang="tr-TR" sz="1800"/>
        </a:p>
      </dgm:t>
    </dgm:pt>
    <dgm:pt modelId="{01F19B66-A444-47D1-858B-05EBC98B9CDB}">
      <dgm:prSet phldrT="[Metin]" custT="1"/>
      <dgm:spPr>
        <a:solidFill>
          <a:schemeClr val="accent6">
            <a:lumMod val="60000"/>
            <a:lumOff val="40000"/>
            <a:alpha val="90000"/>
          </a:schemeClr>
        </a:solidFill>
      </dgm:spPr>
      <dgm:t>
        <a:bodyPr>
          <a:sp3d/>
        </a:bodyPr>
        <a:lstStyle/>
        <a:p>
          <a:r>
            <a:rPr lang="tr-TR" sz="1600"/>
            <a:t>20 Genel Şart</a:t>
          </a:r>
        </a:p>
      </dgm:t>
    </dgm:pt>
    <dgm:pt modelId="{ECECC11E-EAE2-4DE9-8FD1-9B22210BA50D}" type="parTrans" cxnId="{9D77E1A2-2F58-4F86-A254-F30AB55AA83B}">
      <dgm:prSet/>
      <dgm:spPr/>
      <dgm:t>
        <a:bodyPr/>
        <a:lstStyle/>
        <a:p>
          <a:endParaRPr lang="tr-TR" sz="1800"/>
        </a:p>
      </dgm:t>
    </dgm:pt>
    <dgm:pt modelId="{EF1DAA71-6B1F-4C73-BAF3-66FDE7A3AC7C}" type="sibTrans" cxnId="{9D77E1A2-2F58-4F86-A254-F30AB55AA83B}">
      <dgm:prSet/>
      <dgm:spPr/>
      <dgm:t>
        <a:bodyPr/>
        <a:lstStyle/>
        <a:p>
          <a:endParaRPr lang="tr-TR" sz="1800"/>
        </a:p>
      </dgm:t>
    </dgm:pt>
    <dgm:pt modelId="{F013F5B4-46E2-4DE6-B5FA-455BADAEAE57}">
      <dgm:prSet custT="1"/>
      <dgm:spPr>
        <a:solidFill>
          <a:schemeClr val="accent6">
            <a:lumMod val="40000"/>
            <a:lumOff val="60000"/>
            <a:alpha val="90000"/>
          </a:schemeClr>
        </a:solidFill>
      </dgm:spPr>
      <dgm:t>
        <a:bodyPr>
          <a:sp3d/>
        </a:bodyPr>
        <a:lstStyle/>
        <a:p>
          <a:r>
            <a:rPr lang="tr-TR" sz="1600"/>
            <a:t>11 Eylem</a:t>
          </a:r>
        </a:p>
      </dgm:t>
    </dgm:pt>
    <dgm:pt modelId="{FE0F3961-2F6E-46FD-9C7B-F9568ACDD927}" type="parTrans" cxnId="{0938B74F-E4EF-4CEB-8CFD-42C537D62056}">
      <dgm:prSet/>
      <dgm:spPr/>
      <dgm:t>
        <a:bodyPr/>
        <a:lstStyle/>
        <a:p>
          <a:endParaRPr lang="tr-TR" sz="1800"/>
        </a:p>
      </dgm:t>
    </dgm:pt>
    <dgm:pt modelId="{6FBFBEDD-2899-4325-9434-BCD73D0731EF}" type="sibTrans" cxnId="{0938B74F-E4EF-4CEB-8CFD-42C537D62056}">
      <dgm:prSet/>
      <dgm:spPr/>
      <dgm:t>
        <a:bodyPr/>
        <a:lstStyle/>
        <a:p>
          <a:endParaRPr lang="tr-TR" sz="1800"/>
        </a:p>
      </dgm:t>
    </dgm:pt>
    <dgm:pt modelId="{0C05AD5A-BCD1-4314-8B62-66993ED88846}">
      <dgm:prSet custT="1"/>
      <dgm:spPr>
        <a:solidFill>
          <a:schemeClr val="accent6">
            <a:lumMod val="20000"/>
            <a:lumOff val="80000"/>
            <a:alpha val="90000"/>
          </a:schemeClr>
        </a:solidFill>
        <a:sp3d extrusionH="12700" prstMaterial="plastic">
          <a:bevelT w="50800" h="50800"/>
        </a:sp3d>
      </dgm:spPr>
      <dgm:t>
        <a:bodyPr>
          <a:sp3d/>
        </a:bodyPr>
        <a:lstStyle/>
        <a:p>
          <a:r>
            <a:rPr lang="tr-TR" sz="1600"/>
            <a:t>6 Eylem</a:t>
          </a:r>
        </a:p>
      </dgm:t>
    </dgm:pt>
    <dgm:pt modelId="{27D49DF9-7123-4B6C-8BCE-B779BA2215B2}" type="parTrans" cxnId="{81B0F82A-2B73-45A9-BDC8-FDC19DDF2DC3}">
      <dgm:prSet/>
      <dgm:spPr/>
      <dgm:t>
        <a:bodyPr/>
        <a:lstStyle/>
        <a:p>
          <a:endParaRPr lang="tr-TR" sz="1800"/>
        </a:p>
      </dgm:t>
    </dgm:pt>
    <dgm:pt modelId="{6B93D13F-5C20-48C2-B373-F3B2886D8934}" type="sibTrans" cxnId="{81B0F82A-2B73-45A9-BDC8-FDC19DDF2DC3}">
      <dgm:prSet/>
      <dgm:spPr/>
      <dgm:t>
        <a:bodyPr/>
        <a:lstStyle/>
        <a:p>
          <a:endParaRPr lang="tr-TR" sz="1800"/>
        </a:p>
      </dgm:t>
    </dgm:pt>
    <dgm:pt modelId="{38E87685-7C8B-4554-AC46-6D17B3B264AE}" type="pres">
      <dgm:prSet presAssocID="{A3DDA653-9B69-4A2B-8BD3-B52F8BA7ED77}" presName="Name0" presStyleCnt="0">
        <dgm:presLayoutVars>
          <dgm:chPref val="3"/>
          <dgm:dir/>
          <dgm:animLvl val="lvl"/>
          <dgm:resizeHandles/>
        </dgm:presLayoutVars>
      </dgm:prSet>
      <dgm:spPr/>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pt>
  </dgm:ptLst>
  <dgm:cxnLst>
    <dgm:cxn modelId="{CB2C6202-653F-450D-A7C5-978C38F13407}" type="presOf" srcId="{47EC5FC3-CC32-419F-88B8-A032653586D9}" destId="{3F604119-9727-4042-8C56-82D02679FAFF}" srcOrd="0" destOrd="0" presId="urn:microsoft.com/office/officeart/2005/8/layout/lProcess3"/>
    <dgm:cxn modelId="{072BCB12-6BE0-4DEF-A8AB-CB65C4F76533}" type="presOf" srcId="{0C05AD5A-BCD1-4314-8B62-66993ED88846}" destId="{5BD2DAC3-2DEC-45FF-A1F9-0CFE82EADFC6}" srcOrd="0" destOrd="0" presId="urn:microsoft.com/office/officeart/2005/8/layout/lProcess3"/>
    <dgm:cxn modelId="{81B0F82A-2B73-45A9-BDC8-FDC19DDF2DC3}" srcId="{D6D07271-5D5B-4310-9C76-BC9EC96BD12A}" destId="{0C05AD5A-BCD1-4314-8B62-66993ED88846}" srcOrd="3" destOrd="0" parTransId="{27D49DF9-7123-4B6C-8BCE-B779BA2215B2}" sibTransId="{6B93D13F-5C20-48C2-B373-F3B2886D8934}"/>
    <dgm:cxn modelId="{2634845E-7D63-4971-8DC6-1867230C1326}" type="presOf" srcId="{F013F5B4-46E2-4DE6-B5FA-455BADAEAE57}" destId="{6E13559D-4DB0-403D-B55D-B73C23B7FD1A}" srcOrd="0" destOrd="0" presId="urn:microsoft.com/office/officeart/2005/8/layout/lProcess3"/>
    <dgm:cxn modelId="{0938B74F-E4EF-4CEB-8CFD-42C537D62056}" srcId="{D6D07271-5D5B-4310-9C76-BC9EC96BD12A}" destId="{F013F5B4-46E2-4DE6-B5FA-455BADAEAE57}" srcOrd="2" destOrd="0" parTransId="{FE0F3961-2F6E-46FD-9C7B-F9568ACDD927}" sibTransId="{6FBFBEDD-2899-4325-9434-BCD73D0731EF}"/>
    <dgm:cxn modelId="{CC54787C-CFB1-4FE3-B670-9F07D5D69A02}" srcId="{D6D07271-5D5B-4310-9C76-BC9EC96BD12A}" destId="{47EC5FC3-CC32-419F-88B8-A032653586D9}" srcOrd="0" destOrd="0" parTransId="{EE04B984-1673-4D50-8B81-C1A786032F6D}" sibTransId="{421BF786-8AC6-4C08-8C1C-71B23E2C869D}"/>
    <dgm:cxn modelId="{B6C12288-D162-4E4F-8FC0-42FB914A0D35}" srcId="{A3DDA653-9B69-4A2B-8BD3-B52F8BA7ED77}" destId="{D6D07271-5D5B-4310-9C76-BC9EC96BD12A}" srcOrd="0" destOrd="0" parTransId="{F2C50E69-EE85-414A-96A9-7DBDB1F2BA44}" sibTransId="{FA61AF93-6BEE-4F8C-BCDC-BA2C713074CB}"/>
    <dgm:cxn modelId="{9D77E1A2-2F58-4F86-A254-F30AB55AA83B}" srcId="{D6D07271-5D5B-4310-9C76-BC9EC96BD12A}" destId="{01F19B66-A444-47D1-858B-05EBC98B9CDB}" srcOrd="1" destOrd="0" parTransId="{ECECC11E-EAE2-4DE9-8FD1-9B22210BA50D}" sibTransId="{EF1DAA71-6B1F-4C73-BAF3-66FDE7A3AC7C}"/>
    <dgm:cxn modelId="{7C30EFE1-4756-4114-9F91-7DF45AAC32CA}" type="presOf" srcId="{A3DDA653-9B69-4A2B-8BD3-B52F8BA7ED77}" destId="{38E87685-7C8B-4554-AC46-6D17B3B264AE}" srcOrd="0" destOrd="0" presId="urn:microsoft.com/office/officeart/2005/8/layout/lProcess3"/>
    <dgm:cxn modelId="{1801CFEE-3651-4C1A-BAC6-09FDE46ED6E9}" type="presOf" srcId="{D6D07271-5D5B-4310-9C76-BC9EC96BD12A}" destId="{69CC777C-E0CC-4199-ACB1-0EB4A45B44B1}" srcOrd="0" destOrd="0" presId="urn:microsoft.com/office/officeart/2005/8/layout/lProcess3"/>
    <dgm:cxn modelId="{A8EA74F3-6D35-4F29-BF0F-6E12BD8451BB}" type="presOf" srcId="{01F19B66-A444-47D1-858B-05EBC98B9CDB}" destId="{9DD311D4-5A44-4825-80BF-0125A19ABB16}" srcOrd="0" destOrd="0" presId="urn:microsoft.com/office/officeart/2005/8/layout/lProcess3"/>
    <dgm:cxn modelId="{3130724C-059F-44AC-BE24-46CBC335D555}" type="presParOf" srcId="{38E87685-7C8B-4554-AC46-6D17B3B264AE}" destId="{BBD29F49-ABF4-43CE-A38E-5697EA3E9990}" srcOrd="0" destOrd="0" presId="urn:microsoft.com/office/officeart/2005/8/layout/lProcess3"/>
    <dgm:cxn modelId="{504229DC-9212-4FB1-9307-6B97CD57707D}" type="presParOf" srcId="{BBD29F49-ABF4-43CE-A38E-5697EA3E9990}" destId="{69CC777C-E0CC-4199-ACB1-0EB4A45B44B1}" srcOrd="0" destOrd="0" presId="urn:microsoft.com/office/officeart/2005/8/layout/lProcess3"/>
    <dgm:cxn modelId="{DF24CA27-26B6-4709-A90D-C652BD2E5AE7}" type="presParOf" srcId="{BBD29F49-ABF4-43CE-A38E-5697EA3E9990}" destId="{4606180E-28AD-46AF-98D9-2CCFCEE8CC77}" srcOrd="1" destOrd="0" presId="urn:microsoft.com/office/officeart/2005/8/layout/lProcess3"/>
    <dgm:cxn modelId="{06F43105-935C-4CE1-A511-F422F5FD672C}" type="presParOf" srcId="{BBD29F49-ABF4-43CE-A38E-5697EA3E9990}" destId="{3F604119-9727-4042-8C56-82D02679FAFF}" srcOrd="2" destOrd="0" presId="urn:microsoft.com/office/officeart/2005/8/layout/lProcess3"/>
    <dgm:cxn modelId="{35DB8952-413B-4169-B8FB-324F8F902062}" type="presParOf" srcId="{BBD29F49-ABF4-43CE-A38E-5697EA3E9990}" destId="{268A4D5F-A9A4-4E2E-86D9-5D1D4FE33261}" srcOrd="3" destOrd="0" presId="urn:microsoft.com/office/officeart/2005/8/layout/lProcess3"/>
    <dgm:cxn modelId="{2D8190E6-D9D6-4D41-8F16-703A554CC0D0}" type="presParOf" srcId="{BBD29F49-ABF4-43CE-A38E-5697EA3E9990}" destId="{9DD311D4-5A44-4825-80BF-0125A19ABB16}" srcOrd="4" destOrd="0" presId="urn:microsoft.com/office/officeart/2005/8/layout/lProcess3"/>
    <dgm:cxn modelId="{E5AD0436-869D-44F9-A831-05498E5CE14D}" type="presParOf" srcId="{BBD29F49-ABF4-43CE-A38E-5697EA3E9990}" destId="{C7C3D65B-CE74-4D79-ABAA-B555F71C9881}" srcOrd="5" destOrd="0" presId="urn:microsoft.com/office/officeart/2005/8/layout/lProcess3"/>
    <dgm:cxn modelId="{BE89B07D-97EA-4405-809B-4A96B0A4D12E}" type="presParOf" srcId="{BBD29F49-ABF4-43CE-A38E-5697EA3E9990}" destId="{6E13559D-4DB0-403D-B55D-B73C23B7FD1A}" srcOrd="6" destOrd="0" presId="urn:microsoft.com/office/officeart/2005/8/layout/lProcess3"/>
    <dgm:cxn modelId="{4E73CDAF-9DB6-4B6C-B43F-46604906B89E}" type="presParOf" srcId="{BBD29F49-ABF4-43CE-A38E-5697EA3E9990}" destId="{D89CE58C-3D76-481C-A2AA-9223E3E8C937}" srcOrd="7" destOrd="0" presId="urn:microsoft.com/office/officeart/2005/8/layout/lProcess3"/>
    <dgm:cxn modelId="{AF2C7FC5-B9CF-4C00-9358-CE156C2C81F6}"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accent4">
            <a:lumMod val="50000"/>
          </a:schemeClr>
        </a:solidFill>
        <a:sp3d prstMaterial="plastic">
          <a:bevelT w="120900" h="88900"/>
          <a:bevelB w="88900" h="31750" prst="angle"/>
        </a:sp3d>
      </dgm:spPr>
      <dgm:t>
        <a:bodyPr>
          <a:sp3d/>
        </a:bodyPr>
        <a:lstStyle/>
        <a:p>
          <a:r>
            <a:rPr lang="tr-TR" sz="1600">
              <a:solidFill>
                <a:schemeClr val="tx1"/>
              </a:solidFill>
            </a:rPr>
            <a:t>İzleme</a:t>
          </a:r>
        </a:p>
      </dgm:t>
    </dgm:pt>
    <dgm:pt modelId="{F2C50E69-EE85-414A-96A9-7DBDB1F2BA44}" type="parTrans" cxnId="{B6C12288-D162-4E4F-8FC0-42FB914A0D35}">
      <dgm:prSet/>
      <dgm:spPr/>
      <dgm:t>
        <a:bodyPr/>
        <a:lstStyle/>
        <a:p>
          <a:endParaRPr lang="tr-TR" sz="1800"/>
        </a:p>
      </dgm:t>
    </dgm:pt>
    <dgm:pt modelId="{FA61AF93-6BEE-4F8C-BCDC-BA2C713074CB}" type="sibTrans" cxnId="{B6C12288-D162-4E4F-8FC0-42FB914A0D35}">
      <dgm:prSet/>
      <dgm:spPr/>
      <dgm:t>
        <a:bodyPr/>
        <a:lstStyle/>
        <a:p>
          <a:endParaRPr lang="tr-TR" sz="1800"/>
        </a:p>
      </dgm:t>
    </dgm:pt>
    <dgm:pt modelId="{47EC5FC3-CC32-419F-88B8-A032653586D9}">
      <dgm:prSet phldrT="[Metin]" custT="1"/>
      <dgm:spPr>
        <a:solidFill>
          <a:schemeClr val="accent4">
            <a:lumMod val="75000"/>
            <a:alpha val="90000"/>
          </a:schemeClr>
        </a:solidFill>
      </dgm:spPr>
      <dgm:t>
        <a:bodyPr>
          <a:sp3d/>
        </a:bodyPr>
        <a:lstStyle/>
        <a:p>
          <a:r>
            <a:rPr lang="tr-TR" sz="1600"/>
            <a:t>2 Standart</a:t>
          </a:r>
        </a:p>
      </dgm:t>
    </dgm:pt>
    <dgm:pt modelId="{EE04B984-1673-4D50-8B81-C1A786032F6D}" type="parTrans" cxnId="{CC54787C-CFB1-4FE3-B670-9F07D5D69A02}">
      <dgm:prSet/>
      <dgm:spPr/>
      <dgm:t>
        <a:bodyPr/>
        <a:lstStyle/>
        <a:p>
          <a:endParaRPr lang="tr-TR" sz="1800"/>
        </a:p>
      </dgm:t>
    </dgm:pt>
    <dgm:pt modelId="{421BF786-8AC6-4C08-8C1C-71B23E2C869D}" type="sibTrans" cxnId="{CC54787C-CFB1-4FE3-B670-9F07D5D69A02}">
      <dgm:prSet/>
      <dgm:spPr/>
      <dgm:t>
        <a:bodyPr/>
        <a:lstStyle/>
        <a:p>
          <a:endParaRPr lang="tr-TR" sz="1800"/>
        </a:p>
      </dgm:t>
    </dgm:pt>
    <dgm:pt modelId="{01F19B66-A444-47D1-858B-05EBC98B9CDB}">
      <dgm:prSet phldrT="[Metin]" custT="1"/>
      <dgm:spPr>
        <a:solidFill>
          <a:schemeClr val="accent4">
            <a:lumMod val="60000"/>
            <a:lumOff val="40000"/>
            <a:alpha val="90000"/>
          </a:schemeClr>
        </a:solidFill>
      </dgm:spPr>
      <dgm:t>
        <a:bodyPr>
          <a:sp3d/>
        </a:bodyPr>
        <a:lstStyle/>
        <a:p>
          <a:r>
            <a:rPr lang="tr-TR" sz="1600"/>
            <a:t>7 Genel Şart</a:t>
          </a:r>
        </a:p>
      </dgm:t>
    </dgm:pt>
    <dgm:pt modelId="{ECECC11E-EAE2-4DE9-8FD1-9B22210BA50D}" type="parTrans" cxnId="{9D77E1A2-2F58-4F86-A254-F30AB55AA83B}">
      <dgm:prSet/>
      <dgm:spPr/>
      <dgm:t>
        <a:bodyPr/>
        <a:lstStyle/>
        <a:p>
          <a:endParaRPr lang="tr-TR" sz="1800"/>
        </a:p>
      </dgm:t>
    </dgm:pt>
    <dgm:pt modelId="{EF1DAA71-6B1F-4C73-BAF3-66FDE7A3AC7C}" type="sibTrans" cxnId="{9D77E1A2-2F58-4F86-A254-F30AB55AA83B}">
      <dgm:prSet/>
      <dgm:spPr/>
      <dgm:t>
        <a:bodyPr/>
        <a:lstStyle/>
        <a:p>
          <a:endParaRPr lang="tr-TR" sz="1800"/>
        </a:p>
      </dgm:t>
    </dgm:pt>
    <dgm:pt modelId="{F013F5B4-46E2-4DE6-B5FA-455BADAEAE57}">
      <dgm:prSet custT="1"/>
      <dgm:spPr>
        <a:solidFill>
          <a:schemeClr val="accent4">
            <a:lumMod val="40000"/>
            <a:lumOff val="60000"/>
            <a:alpha val="90000"/>
          </a:schemeClr>
        </a:solidFill>
      </dgm:spPr>
      <dgm:t>
        <a:bodyPr>
          <a:sp3d/>
        </a:bodyPr>
        <a:lstStyle/>
        <a:p>
          <a:r>
            <a:rPr lang="tr-TR" sz="1600"/>
            <a:t>3 Eylem</a:t>
          </a:r>
        </a:p>
      </dgm:t>
    </dgm:pt>
    <dgm:pt modelId="{FE0F3961-2F6E-46FD-9C7B-F9568ACDD927}" type="parTrans" cxnId="{0938B74F-E4EF-4CEB-8CFD-42C537D62056}">
      <dgm:prSet/>
      <dgm:spPr/>
      <dgm:t>
        <a:bodyPr/>
        <a:lstStyle/>
        <a:p>
          <a:endParaRPr lang="tr-TR" sz="1800"/>
        </a:p>
      </dgm:t>
    </dgm:pt>
    <dgm:pt modelId="{6FBFBEDD-2899-4325-9434-BCD73D0731EF}" type="sibTrans" cxnId="{0938B74F-E4EF-4CEB-8CFD-42C537D62056}">
      <dgm:prSet/>
      <dgm:spPr/>
      <dgm:t>
        <a:bodyPr/>
        <a:lstStyle/>
        <a:p>
          <a:endParaRPr lang="tr-TR" sz="1800"/>
        </a:p>
      </dgm:t>
    </dgm:pt>
    <dgm:pt modelId="{0C05AD5A-BCD1-4314-8B62-66993ED88846}">
      <dgm:prSet custT="1"/>
      <dgm:spPr>
        <a:solidFill>
          <a:schemeClr val="accent4">
            <a:lumMod val="20000"/>
            <a:lumOff val="80000"/>
            <a:alpha val="90000"/>
          </a:schemeClr>
        </a:solidFill>
        <a:sp3d extrusionH="12700" prstMaterial="plastic">
          <a:bevelT w="50800" h="50800"/>
        </a:sp3d>
      </dgm:spPr>
      <dgm:t>
        <a:bodyPr>
          <a:sp3d/>
        </a:bodyPr>
        <a:lstStyle/>
        <a:p>
          <a:r>
            <a:rPr lang="tr-TR" sz="1600"/>
            <a:t>1 Eylem</a:t>
          </a:r>
        </a:p>
      </dgm:t>
    </dgm:pt>
    <dgm:pt modelId="{27D49DF9-7123-4B6C-8BCE-B779BA2215B2}" type="parTrans" cxnId="{81B0F82A-2B73-45A9-BDC8-FDC19DDF2DC3}">
      <dgm:prSet/>
      <dgm:spPr/>
      <dgm:t>
        <a:bodyPr/>
        <a:lstStyle/>
        <a:p>
          <a:endParaRPr lang="tr-TR" sz="1800"/>
        </a:p>
      </dgm:t>
    </dgm:pt>
    <dgm:pt modelId="{6B93D13F-5C20-48C2-B373-F3B2886D8934}" type="sibTrans" cxnId="{81B0F82A-2B73-45A9-BDC8-FDC19DDF2DC3}">
      <dgm:prSet/>
      <dgm:spPr/>
      <dgm:t>
        <a:bodyPr/>
        <a:lstStyle/>
        <a:p>
          <a:endParaRPr lang="tr-TR" sz="1800"/>
        </a:p>
      </dgm:t>
    </dgm:pt>
    <dgm:pt modelId="{38E87685-7C8B-4554-AC46-6D17B3B264AE}" type="pres">
      <dgm:prSet presAssocID="{A3DDA653-9B69-4A2B-8BD3-B52F8BA7ED77}" presName="Name0" presStyleCnt="0">
        <dgm:presLayoutVars>
          <dgm:chPref val="3"/>
          <dgm:dir/>
          <dgm:animLvl val="lvl"/>
          <dgm:resizeHandles/>
        </dgm:presLayoutVars>
      </dgm:prSet>
      <dgm:spPr/>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pt>
  </dgm:ptLst>
  <dgm:cxnLst>
    <dgm:cxn modelId="{DC2FF002-FACC-41B9-BE43-DE98242AAFAD}" type="presOf" srcId="{0C05AD5A-BCD1-4314-8B62-66993ED88846}" destId="{5BD2DAC3-2DEC-45FF-A1F9-0CFE82EADFC6}" srcOrd="0" destOrd="0" presId="urn:microsoft.com/office/officeart/2005/8/layout/lProcess3"/>
    <dgm:cxn modelId="{92D3F602-42FC-4DBB-97E0-12E509FE1949}" type="presOf" srcId="{01F19B66-A444-47D1-858B-05EBC98B9CDB}" destId="{9DD311D4-5A44-4825-80BF-0125A19ABB16}" srcOrd="0" destOrd="0" presId="urn:microsoft.com/office/officeart/2005/8/layout/lProcess3"/>
    <dgm:cxn modelId="{81B0F82A-2B73-45A9-BDC8-FDC19DDF2DC3}" srcId="{D6D07271-5D5B-4310-9C76-BC9EC96BD12A}" destId="{0C05AD5A-BCD1-4314-8B62-66993ED88846}" srcOrd="3" destOrd="0" parTransId="{27D49DF9-7123-4B6C-8BCE-B779BA2215B2}" sibTransId="{6B93D13F-5C20-48C2-B373-F3B2886D8934}"/>
    <dgm:cxn modelId="{48F5D12E-0736-42C3-A42C-CB95587AEF30}" type="presOf" srcId="{47EC5FC3-CC32-419F-88B8-A032653586D9}" destId="{3F604119-9727-4042-8C56-82D02679FAFF}" srcOrd="0" destOrd="0" presId="urn:microsoft.com/office/officeart/2005/8/layout/lProcess3"/>
    <dgm:cxn modelId="{0938B74F-E4EF-4CEB-8CFD-42C537D62056}" srcId="{D6D07271-5D5B-4310-9C76-BC9EC96BD12A}" destId="{F013F5B4-46E2-4DE6-B5FA-455BADAEAE57}" srcOrd="2" destOrd="0" parTransId="{FE0F3961-2F6E-46FD-9C7B-F9568ACDD927}" sibTransId="{6FBFBEDD-2899-4325-9434-BCD73D0731EF}"/>
    <dgm:cxn modelId="{EFBF1154-4611-4138-B710-1113C3808F5A}" type="presOf" srcId="{A3DDA653-9B69-4A2B-8BD3-B52F8BA7ED77}" destId="{38E87685-7C8B-4554-AC46-6D17B3B264AE}" srcOrd="0" destOrd="0" presId="urn:microsoft.com/office/officeart/2005/8/layout/lProcess3"/>
    <dgm:cxn modelId="{CC54787C-CFB1-4FE3-B670-9F07D5D69A02}" srcId="{D6D07271-5D5B-4310-9C76-BC9EC96BD12A}" destId="{47EC5FC3-CC32-419F-88B8-A032653586D9}" srcOrd="0" destOrd="0" parTransId="{EE04B984-1673-4D50-8B81-C1A786032F6D}" sibTransId="{421BF786-8AC6-4C08-8C1C-71B23E2C869D}"/>
    <dgm:cxn modelId="{B6C12288-D162-4E4F-8FC0-42FB914A0D35}" srcId="{A3DDA653-9B69-4A2B-8BD3-B52F8BA7ED77}" destId="{D6D07271-5D5B-4310-9C76-BC9EC96BD12A}" srcOrd="0" destOrd="0" parTransId="{F2C50E69-EE85-414A-96A9-7DBDB1F2BA44}" sibTransId="{FA61AF93-6BEE-4F8C-BCDC-BA2C713074CB}"/>
    <dgm:cxn modelId="{6C57108C-31C0-4A3A-A806-D68F403F63E6}" type="presOf" srcId="{F013F5B4-46E2-4DE6-B5FA-455BADAEAE57}" destId="{6E13559D-4DB0-403D-B55D-B73C23B7FD1A}" srcOrd="0" destOrd="0" presId="urn:microsoft.com/office/officeart/2005/8/layout/lProcess3"/>
    <dgm:cxn modelId="{CA2CC69F-436E-48B5-AA69-90A0C7941C55}" type="presOf" srcId="{D6D07271-5D5B-4310-9C76-BC9EC96BD12A}" destId="{69CC777C-E0CC-4199-ACB1-0EB4A45B44B1}" srcOrd="0" destOrd="0" presId="urn:microsoft.com/office/officeart/2005/8/layout/lProcess3"/>
    <dgm:cxn modelId="{9D77E1A2-2F58-4F86-A254-F30AB55AA83B}" srcId="{D6D07271-5D5B-4310-9C76-BC9EC96BD12A}" destId="{01F19B66-A444-47D1-858B-05EBC98B9CDB}" srcOrd="1" destOrd="0" parTransId="{ECECC11E-EAE2-4DE9-8FD1-9B22210BA50D}" sibTransId="{EF1DAA71-6B1F-4C73-BAF3-66FDE7A3AC7C}"/>
    <dgm:cxn modelId="{CEE1185E-6B43-49A1-BCF6-1F8BE63B24BE}" type="presParOf" srcId="{38E87685-7C8B-4554-AC46-6D17B3B264AE}" destId="{BBD29F49-ABF4-43CE-A38E-5697EA3E9990}" srcOrd="0" destOrd="0" presId="urn:microsoft.com/office/officeart/2005/8/layout/lProcess3"/>
    <dgm:cxn modelId="{7000C3CA-0C5D-4B2E-B1FF-C2ED50C5AC00}" type="presParOf" srcId="{BBD29F49-ABF4-43CE-A38E-5697EA3E9990}" destId="{69CC777C-E0CC-4199-ACB1-0EB4A45B44B1}" srcOrd="0" destOrd="0" presId="urn:microsoft.com/office/officeart/2005/8/layout/lProcess3"/>
    <dgm:cxn modelId="{6117CC2E-391C-4635-B086-DAD1D8AA06B5}" type="presParOf" srcId="{BBD29F49-ABF4-43CE-A38E-5697EA3E9990}" destId="{4606180E-28AD-46AF-98D9-2CCFCEE8CC77}" srcOrd="1" destOrd="0" presId="urn:microsoft.com/office/officeart/2005/8/layout/lProcess3"/>
    <dgm:cxn modelId="{6FCD7CB2-CBA8-4761-8710-3DCD70EF4D2E}" type="presParOf" srcId="{BBD29F49-ABF4-43CE-A38E-5697EA3E9990}" destId="{3F604119-9727-4042-8C56-82D02679FAFF}" srcOrd="2" destOrd="0" presId="urn:microsoft.com/office/officeart/2005/8/layout/lProcess3"/>
    <dgm:cxn modelId="{70240E73-A31B-4FEB-8CD9-18281E0D5844}" type="presParOf" srcId="{BBD29F49-ABF4-43CE-A38E-5697EA3E9990}" destId="{268A4D5F-A9A4-4E2E-86D9-5D1D4FE33261}" srcOrd="3" destOrd="0" presId="urn:microsoft.com/office/officeart/2005/8/layout/lProcess3"/>
    <dgm:cxn modelId="{443F19BE-5575-4FC1-9B4B-BCCC279217F6}" type="presParOf" srcId="{BBD29F49-ABF4-43CE-A38E-5697EA3E9990}" destId="{9DD311D4-5A44-4825-80BF-0125A19ABB16}" srcOrd="4" destOrd="0" presId="urn:microsoft.com/office/officeart/2005/8/layout/lProcess3"/>
    <dgm:cxn modelId="{1E16DFA1-7028-48C6-8177-7FF6B12CE39F}" type="presParOf" srcId="{BBD29F49-ABF4-43CE-A38E-5697EA3E9990}" destId="{C7C3D65B-CE74-4D79-ABAA-B555F71C9881}" srcOrd="5" destOrd="0" presId="urn:microsoft.com/office/officeart/2005/8/layout/lProcess3"/>
    <dgm:cxn modelId="{750511DC-2133-47B2-8528-A90C1EF3AE08}" type="presParOf" srcId="{BBD29F49-ABF4-43CE-A38E-5697EA3E9990}" destId="{6E13559D-4DB0-403D-B55D-B73C23B7FD1A}" srcOrd="6" destOrd="0" presId="urn:microsoft.com/office/officeart/2005/8/layout/lProcess3"/>
    <dgm:cxn modelId="{DED4FE9F-5C50-4DE3-AEC1-399FC037DBF9}" type="presParOf" srcId="{BBD29F49-ABF4-43CE-A38E-5697EA3E9990}" destId="{D89CE58C-3D76-481C-A2AA-9223E3E8C937}" srcOrd="7" destOrd="0" presId="urn:microsoft.com/office/officeart/2005/8/layout/lProcess3"/>
    <dgm:cxn modelId="{6F852A8A-467C-444D-9EF0-679C6241F43C}"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C777C-E0CC-4199-ACB1-0EB4A45B44B1}">
      <dsp:nvSpPr>
        <dsp:cNvPr id="0" name=""/>
        <dsp:cNvSpPr/>
      </dsp:nvSpPr>
      <dsp:spPr>
        <a:xfrm>
          <a:off x="3630" y="479"/>
          <a:ext cx="2158757" cy="740295"/>
        </a:xfrm>
        <a:prstGeom prst="chevron">
          <a:avLst/>
        </a:prstGeom>
        <a:solidFill>
          <a:schemeClr val="accent1">
            <a:lumMod val="50000"/>
          </a:schemeClr>
        </a:solidFill>
        <a:ln>
          <a:noFill/>
        </a:ln>
        <a:effectLst/>
        <a:scene3d>
          <a:camera prst="orthographicFron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Kontrol Ortamı</a:t>
          </a:r>
        </a:p>
      </dsp:txBody>
      <dsp:txXfrm>
        <a:off x="373778" y="479"/>
        <a:ext cx="1418462" cy="740295"/>
      </dsp:txXfrm>
    </dsp:sp>
    <dsp:sp modelId="{3F604119-9727-4042-8C56-82D02679FAFF}">
      <dsp:nvSpPr>
        <dsp:cNvPr id="0" name=""/>
        <dsp:cNvSpPr/>
      </dsp:nvSpPr>
      <dsp:spPr>
        <a:xfrm>
          <a:off x="1921791" y="63404"/>
          <a:ext cx="1536113" cy="614445"/>
        </a:xfrm>
        <a:prstGeom prst="chevron">
          <a:avLst/>
        </a:prstGeom>
        <a:solidFill>
          <a:schemeClr val="accent1">
            <a:lumMod val="7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4 Standart</a:t>
          </a:r>
        </a:p>
      </dsp:txBody>
      <dsp:txXfrm>
        <a:off x="2229014" y="63404"/>
        <a:ext cx="921668" cy="614445"/>
      </dsp:txXfrm>
    </dsp:sp>
    <dsp:sp modelId="{9DD311D4-5A44-4825-80BF-0125A19ABB16}">
      <dsp:nvSpPr>
        <dsp:cNvPr id="0" name=""/>
        <dsp:cNvSpPr/>
      </dsp:nvSpPr>
      <dsp:spPr>
        <a:xfrm>
          <a:off x="3242848" y="63404"/>
          <a:ext cx="1536113" cy="614445"/>
        </a:xfrm>
        <a:prstGeom prst="chevron">
          <a:avLst/>
        </a:prstGeom>
        <a:solidFill>
          <a:schemeClr val="accent1">
            <a:lumMod val="60000"/>
            <a:lumOff val="4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26 Genel Şart</a:t>
          </a:r>
        </a:p>
      </dsp:txBody>
      <dsp:txXfrm>
        <a:off x="3550071" y="63404"/>
        <a:ext cx="921668" cy="614445"/>
      </dsp:txXfrm>
    </dsp:sp>
    <dsp:sp modelId="{6E13559D-4DB0-403D-B55D-B73C23B7FD1A}">
      <dsp:nvSpPr>
        <dsp:cNvPr id="0" name=""/>
        <dsp:cNvSpPr/>
      </dsp:nvSpPr>
      <dsp:spPr>
        <a:xfrm>
          <a:off x="4563906" y="63404"/>
          <a:ext cx="1536113" cy="614445"/>
        </a:xfrm>
        <a:prstGeom prst="chevron">
          <a:avLst/>
        </a:prstGeom>
        <a:solidFill>
          <a:schemeClr val="accent1">
            <a:lumMod val="40000"/>
            <a:lumOff val="6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28 Eylem</a:t>
          </a:r>
        </a:p>
      </dsp:txBody>
      <dsp:txXfrm>
        <a:off x="4871129" y="63404"/>
        <a:ext cx="921668" cy="614445"/>
      </dsp:txXfrm>
    </dsp:sp>
    <dsp:sp modelId="{5BD2DAC3-2DEC-45FF-A1F9-0CFE82EADFC6}">
      <dsp:nvSpPr>
        <dsp:cNvPr id="0" name=""/>
        <dsp:cNvSpPr/>
      </dsp:nvSpPr>
      <dsp:spPr>
        <a:xfrm>
          <a:off x="5884963" y="63404"/>
          <a:ext cx="1536113" cy="614445"/>
        </a:xfrm>
        <a:prstGeom prst="chevron">
          <a:avLst/>
        </a:prstGeom>
        <a:solidFill>
          <a:schemeClr val="accent1">
            <a:lumMod val="20000"/>
            <a:lumOff val="8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20 Eylem</a:t>
          </a:r>
        </a:p>
      </dsp:txBody>
      <dsp:txXfrm>
        <a:off x="6192186" y="63404"/>
        <a:ext cx="921668" cy="614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C777C-E0CC-4199-ACB1-0EB4A45B44B1}">
      <dsp:nvSpPr>
        <dsp:cNvPr id="0" name=""/>
        <dsp:cNvSpPr/>
      </dsp:nvSpPr>
      <dsp:spPr>
        <a:xfrm>
          <a:off x="3630" y="479"/>
          <a:ext cx="2158757" cy="740295"/>
        </a:xfrm>
        <a:prstGeom prst="chevron">
          <a:avLst/>
        </a:prstGeom>
        <a:solidFill>
          <a:schemeClr val="bg1">
            <a:lumMod val="50000"/>
          </a:schemeClr>
        </a:solidFill>
        <a:ln>
          <a:noFill/>
        </a:ln>
        <a:effectLst/>
        <a:scene3d>
          <a:camera prst="orthographicFron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Risk Değerlendirme</a:t>
          </a:r>
        </a:p>
      </dsp:txBody>
      <dsp:txXfrm>
        <a:off x="373778" y="479"/>
        <a:ext cx="1418462" cy="740295"/>
      </dsp:txXfrm>
    </dsp:sp>
    <dsp:sp modelId="{3F604119-9727-4042-8C56-82D02679FAFF}">
      <dsp:nvSpPr>
        <dsp:cNvPr id="0" name=""/>
        <dsp:cNvSpPr/>
      </dsp:nvSpPr>
      <dsp:spPr>
        <a:xfrm>
          <a:off x="1921791" y="63404"/>
          <a:ext cx="1536113" cy="614445"/>
        </a:xfrm>
        <a:prstGeom prst="chevron">
          <a:avLst/>
        </a:prstGeom>
        <a:solidFill>
          <a:schemeClr val="bg1">
            <a:lumMod val="65000"/>
            <a:alpha val="89804"/>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2 Standart</a:t>
          </a:r>
        </a:p>
      </dsp:txBody>
      <dsp:txXfrm>
        <a:off x="2229014" y="63404"/>
        <a:ext cx="921668" cy="614445"/>
      </dsp:txXfrm>
    </dsp:sp>
    <dsp:sp modelId="{9DD311D4-5A44-4825-80BF-0125A19ABB16}">
      <dsp:nvSpPr>
        <dsp:cNvPr id="0" name=""/>
        <dsp:cNvSpPr/>
      </dsp:nvSpPr>
      <dsp:spPr>
        <a:xfrm>
          <a:off x="3242848" y="63404"/>
          <a:ext cx="1536113" cy="614445"/>
        </a:xfrm>
        <a:prstGeom prst="chevron">
          <a:avLst/>
        </a:prstGeom>
        <a:solidFill>
          <a:schemeClr val="bg1">
            <a:lumMod val="75000"/>
            <a:alpha val="89804"/>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9 Genel Şart</a:t>
          </a:r>
        </a:p>
      </dsp:txBody>
      <dsp:txXfrm>
        <a:off x="3550071" y="63404"/>
        <a:ext cx="921668" cy="614445"/>
      </dsp:txXfrm>
    </dsp:sp>
    <dsp:sp modelId="{6E13559D-4DB0-403D-B55D-B73C23B7FD1A}">
      <dsp:nvSpPr>
        <dsp:cNvPr id="0" name=""/>
        <dsp:cNvSpPr/>
      </dsp:nvSpPr>
      <dsp:spPr>
        <a:xfrm>
          <a:off x="4563906" y="63404"/>
          <a:ext cx="1536113" cy="614445"/>
        </a:xfrm>
        <a:prstGeom prst="chevron">
          <a:avLst/>
        </a:prstGeom>
        <a:solidFill>
          <a:schemeClr val="bg1">
            <a:lumMod val="8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4 Eylem</a:t>
          </a:r>
        </a:p>
      </dsp:txBody>
      <dsp:txXfrm>
        <a:off x="4871129" y="63404"/>
        <a:ext cx="921668" cy="614445"/>
      </dsp:txXfrm>
    </dsp:sp>
    <dsp:sp modelId="{5BD2DAC3-2DEC-45FF-A1F9-0CFE82EADFC6}">
      <dsp:nvSpPr>
        <dsp:cNvPr id="0" name=""/>
        <dsp:cNvSpPr/>
      </dsp:nvSpPr>
      <dsp:spPr>
        <a:xfrm>
          <a:off x="5884963" y="63404"/>
          <a:ext cx="1536113" cy="614445"/>
        </a:xfrm>
        <a:prstGeom prst="chevron">
          <a:avLst/>
        </a:prstGeom>
        <a:solidFill>
          <a:schemeClr val="bg1">
            <a:lumMod val="9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4 Eylem</a:t>
          </a:r>
        </a:p>
      </dsp:txBody>
      <dsp:txXfrm>
        <a:off x="6192186" y="63404"/>
        <a:ext cx="921668" cy="614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C777C-E0CC-4199-ACB1-0EB4A45B44B1}">
      <dsp:nvSpPr>
        <dsp:cNvPr id="0" name=""/>
        <dsp:cNvSpPr/>
      </dsp:nvSpPr>
      <dsp:spPr>
        <a:xfrm>
          <a:off x="3630" y="479"/>
          <a:ext cx="2158757" cy="740295"/>
        </a:xfrm>
        <a:prstGeom prst="chevron">
          <a:avLst/>
        </a:prstGeom>
        <a:solidFill>
          <a:schemeClr val="accent2">
            <a:lumMod val="50000"/>
          </a:schemeClr>
        </a:solidFill>
        <a:ln>
          <a:noFill/>
        </a:ln>
        <a:effectLst/>
        <a:scene3d>
          <a:camera prst="orthographicFron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Kontrol Faaliyetleri</a:t>
          </a:r>
        </a:p>
      </dsp:txBody>
      <dsp:txXfrm>
        <a:off x="373778" y="479"/>
        <a:ext cx="1418462" cy="740295"/>
      </dsp:txXfrm>
    </dsp:sp>
    <dsp:sp modelId="{3F604119-9727-4042-8C56-82D02679FAFF}">
      <dsp:nvSpPr>
        <dsp:cNvPr id="0" name=""/>
        <dsp:cNvSpPr/>
      </dsp:nvSpPr>
      <dsp:spPr>
        <a:xfrm>
          <a:off x="1921791" y="63404"/>
          <a:ext cx="1536113" cy="614445"/>
        </a:xfrm>
        <a:prstGeom prst="chevron">
          <a:avLst/>
        </a:prstGeom>
        <a:solidFill>
          <a:schemeClr val="accent2">
            <a:lumMod val="7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6 Standart</a:t>
          </a:r>
        </a:p>
      </dsp:txBody>
      <dsp:txXfrm>
        <a:off x="2229014" y="63404"/>
        <a:ext cx="921668" cy="614445"/>
      </dsp:txXfrm>
    </dsp:sp>
    <dsp:sp modelId="{9DD311D4-5A44-4825-80BF-0125A19ABB16}">
      <dsp:nvSpPr>
        <dsp:cNvPr id="0" name=""/>
        <dsp:cNvSpPr/>
      </dsp:nvSpPr>
      <dsp:spPr>
        <a:xfrm>
          <a:off x="3242848" y="63404"/>
          <a:ext cx="1536113" cy="614445"/>
        </a:xfrm>
        <a:prstGeom prst="chevron">
          <a:avLst/>
        </a:prstGeom>
        <a:solidFill>
          <a:schemeClr val="accent2">
            <a:lumMod val="60000"/>
            <a:lumOff val="4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17 Genel Şart</a:t>
          </a:r>
        </a:p>
      </dsp:txBody>
      <dsp:txXfrm>
        <a:off x="3550071" y="63404"/>
        <a:ext cx="921668" cy="614445"/>
      </dsp:txXfrm>
    </dsp:sp>
    <dsp:sp modelId="{6E13559D-4DB0-403D-B55D-B73C23B7FD1A}">
      <dsp:nvSpPr>
        <dsp:cNvPr id="0" name=""/>
        <dsp:cNvSpPr/>
      </dsp:nvSpPr>
      <dsp:spPr>
        <a:xfrm>
          <a:off x="4563906" y="63404"/>
          <a:ext cx="1536113" cy="614445"/>
        </a:xfrm>
        <a:prstGeom prst="chevron">
          <a:avLst/>
        </a:prstGeom>
        <a:solidFill>
          <a:schemeClr val="accent2">
            <a:lumMod val="40000"/>
            <a:lumOff val="6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5 Eylem</a:t>
          </a:r>
        </a:p>
      </dsp:txBody>
      <dsp:txXfrm>
        <a:off x="4871129" y="63404"/>
        <a:ext cx="921668" cy="614445"/>
      </dsp:txXfrm>
    </dsp:sp>
    <dsp:sp modelId="{5BD2DAC3-2DEC-45FF-A1F9-0CFE82EADFC6}">
      <dsp:nvSpPr>
        <dsp:cNvPr id="0" name=""/>
        <dsp:cNvSpPr/>
      </dsp:nvSpPr>
      <dsp:spPr>
        <a:xfrm>
          <a:off x="5884963" y="63404"/>
          <a:ext cx="1536113" cy="614445"/>
        </a:xfrm>
        <a:prstGeom prst="chevron">
          <a:avLst/>
        </a:prstGeom>
        <a:solidFill>
          <a:schemeClr val="accent2">
            <a:lumMod val="20000"/>
            <a:lumOff val="8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3 Eylem</a:t>
          </a:r>
        </a:p>
      </dsp:txBody>
      <dsp:txXfrm>
        <a:off x="6192186" y="63404"/>
        <a:ext cx="921668" cy="614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C777C-E0CC-4199-ACB1-0EB4A45B44B1}">
      <dsp:nvSpPr>
        <dsp:cNvPr id="0" name=""/>
        <dsp:cNvSpPr/>
      </dsp:nvSpPr>
      <dsp:spPr>
        <a:xfrm>
          <a:off x="3630" y="479"/>
          <a:ext cx="2158757" cy="740295"/>
        </a:xfrm>
        <a:prstGeom prst="chevron">
          <a:avLst/>
        </a:prstGeom>
        <a:solidFill>
          <a:schemeClr val="accent6">
            <a:lumMod val="50000"/>
          </a:schemeClr>
        </a:solidFill>
        <a:ln>
          <a:noFill/>
        </a:ln>
        <a:effectLst/>
        <a:scene3d>
          <a:camera prst="orthographicFron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Bilgi ve İletişim</a:t>
          </a:r>
        </a:p>
      </dsp:txBody>
      <dsp:txXfrm>
        <a:off x="373778" y="479"/>
        <a:ext cx="1418462" cy="740295"/>
      </dsp:txXfrm>
    </dsp:sp>
    <dsp:sp modelId="{3F604119-9727-4042-8C56-82D02679FAFF}">
      <dsp:nvSpPr>
        <dsp:cNvPr id="0" name=""/>
        <dsp:cNvSpPr/>
      </dsp:nvSpPr>
      <dsp:spPr>
        <a:xfrm>
          <a:off x="1921791" y="63404"/>
          <a:ext cx="1536113" cy="614445"/>
        </a:xfrm>
        <a:prstGeom prst="chevron">
          <a:avLst/>
        </a:prstGeom>
        <a:solidFill>
          <a:schemeClr val="accent6">
            <a:lumMod val="7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4 Standart</a:t>
          </a:r>
        </a:p>
      </dsp:txBody>
      <dsp:txXfrm>
        <a:off x="2229014" y="63404"/>
        <a:ext cx="921668" cy="614445"/>
      </dsp:txXfrm>
    </dsp:sp>
    <dsp:sp modelId="{9DD311D4-5A44-4825-80BF-0125A19ABB16}">
      <dsp:nvSpPr>
        <dsp:cNvPr id="0" name=""/>
        <dsp:cNvSpPr/>
      </dsp:nvSpPr>
      <dsp:spPr>
        <a:xfrm>
          <a:off x="3242848" y="63404"/>
          <a:ext cx="1536113" cy="614445"/>
        </a:xfrm>
        <a:prstGeom prst="chevron">
          <a:avLst/>
        </a:prstGeom>
        <a:solidFill>
          <a:schemeClr val="accent6">
            <a:lumMod val="60000"/>
            <a:lumOff val="4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20 Genel Şart</a:t>
          </a:r>
        </a:p>
      </dsp:txBody>
      <dsp:txXfrm>
        <a:off x="3550071" y="63404"/>
        <a:ext cx="921668" cy="614445"/>
      </dsp:txXfrm>
    </dsp:sp>
    <dsp:sp modelId="{6E13559D-4DB0-403D-B55D-B73C23B7FD1A}">
      <dsp:nvSpPr>
        <dsp:cNvPr id="0" name=""/>
        <dsp:cNvSpPr/>
      </dsp:nvSpPr>
      <dsp:spPr>
        <a:xfrm>
          <a:off x="4563906" y="63404"/>
          <a:ext cx="1536113" cy="614445"/>
        </a:xfrm>
        <a:prstGeom prst="chevron">
          <a:avLst/>
        </a:prstGeom>
        <a:solidFill>
          <a:schemeClr val="accent6">
            <a:lumMod val="40000"/>
            <a:lumOff val="6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11 Eylem</a:t>
          </a:r>
        </a:p>
      </dsp:txBody>
      <dsp:txXfrm>
        <a:off x="4871129" y="63404"/>
        <a:ext cx="921668" cy="614445"/>
      </dsp:txXfrm>
    </dsp:sp>
    <dsp:sp modelId="{5BD2DAC3-2DEC-45FF-A1F9-0CFE82EADFC6}">
      <dsp:nvSpPr>
        <dsp:cNvPr id="0" name=""/>
        <dsp:cNvSpPr/>
      </dsp:nvSpPr>
      <dsp:spPr>
        <a:xfrm>
          <a:off x="5884963" y="63404"/>
          <a:ext cx="1536113" cy="614445"/>
        </a:xfrm>
        <a:prstGeom prst="chevron">
          <a:avLst/>
        </a:prstGeom>
        <a:solidFill>
          <a:schemeClr val="accent6">
            <a:lumMod val="20000"/>
            <a:lumOff val="8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6 Eylem</a:t>
          </a:r>
        </a:p>
      </dsp:txBody>
      <dsp:txXfrm>
        <a:off x="6192186" y="63404"/>
        <a:ext cx="921668" cy="6144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C777C-E0CC-4199-ACB1-0EB4A45B44B1}">
      <dsp:nvSpPr>
        <dsp:cNvPr id="0" name=""/>
        <dsp:cNvSpPr/>
      </dsp:nvSpPr>
      <dsp:spPr>
        <a:xfrm>
          <a:off x="3630" y="479"/>
          <a:ext cx="2158757" cy="740295"/>
        </a:xfrm>
        <a:prstGeom prst="chevron">
          <a:avLst/>
        </a:prstGeom>
        <a:solidFill>
          <a:schemeClr val="accent4">
            <a:lumMod val="50000"/>
          </a:schemeClr>
        </a:solidFill>
        <a:ln>
          <a:noFill/>
        </a:ln>
        <a:effectLst/>
        <a:scene3d>
          <a:camera prst="orthographicFront"/>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solidFill>
                <a:schemeClr val="tx1"/>
              </a:solidFill>
            </a:rPr>
            <a:t>İzleme</a:t>
          </a:r>
        </a:p>
      </dsp:txBody>
      <dsp:txXfrm>
        <a:off x="373778" y="479"/>
        <a:ext cx="1418462" cy="740295"/>
      </dsp:txXfrm>
    </dsp:sp>
    <dsp:sp modelId="{3F604119-9727-4042-8C56-82D02679FAFF}">
      <dsp:nvSpPr>
        <dsp:cNvPr id="0" name=""/>
        <dsp:cNvSpPr/>
      </dsp:nvSpPr>
      <dsp:spPr>
        <a:xfrm>
          <a:off x="1921791" y="63404"/>
          <a:ext cx="1536113" cy="614445"/>
        </a:xfrm>
        <a:prstGeom prst="chevron">
          <a:avLst/>
        </a:prstGeom>
        <a:solidFill>
          <a:schemeClr val="accent4">
            <a:lumMod val="7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2 Standart</a:t>
          </a:r>
        </a:p>
      </dsp:txBody>
      <dsp:txXfrm>
        <a:off x="2229014" y="63404"/>
        <a:ext cx="921668" cy="614445"/>
      </dsp:txXfrm>
    </dsp:sp>
    <dsp:sp modelId="{9DD311D4-5A44-4825-80BF-0125A19ABB16}">
      <dsp:nvSpPr>
        <dsp:cNvPr id="0" name=""/>
        <dsp:cNvSpPr/>
      </dsp:nvSpPr>
      <dsp:spPr>
        <a:xfrm>
          <a:off x="3242848" y="63404"/>
          <a:ext cx="1536113" cy="614445"/>
        </a:xfrm>
        <a:prstGeom prst="chevron">
          <a:avLst/>
        </a:prstGeom>
        <a:solidFill>
          <a:schemeClr val="accent4">
            <a:lumMod val="60000"/>
            <a:lumOff val="4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7 Genel Şart</a:t>
          </a:r>
        </a:p>
      </dsp:txBody>
      <dsp:txXfrm>
        <a:off x="3550071" y="63404"/>
        <a:ext cx="921668" cy="614445"/>
      </dsp:txXfrm>
    </dsp:sp>
    <dsp:sp modelId="{6E13559D-4DB0-403D-B55D-B73C23B7FD1A}">
      <dsp:nvSpPr>
        <dsp:cNvPr id="0" name=""/>
        <dsp:cNvSpPr/>
      </dsp:nvSpPr>
      <dsp:spPr>
        <a:xfrm>
          <a:off x="4563906" y="63404"/>
          <a:ext cx="1536113" cy="614445"/>
        </a:xfrm>
        <a:prstGeom prst="chevron">
          <a:avLst/>
        </a:prstGeom>
        <a:solidFill>
          <a:schemeClr val="accent4">
            <a:lumMod val="40000"/>
            <a:lumOff val="6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3 Eylem</a:t>
          </a:r>
        </a:p>
      </dsp:txBody>
      <dsp:txXfrm>
        <a:off x="4871129" y="63404"/>
        <a:ext cx="921668" cy="614445"/>
      </dsp:txXfrm>
    </dsp:sp>
    <dsp:sp modelId="{5BD2DAC3-2DEC-45FF-A1F9-0CFE82EADFC6}">
      <dsp:nvSpPr>
        <dsp:cNvPr id="0" name=""/>
        <dsp:cNvSpPr/>
      </dsp:nvSpPr>
      <dsp:spPr>
        <a:xfrm>
          <a:off x="5884963" y="63404"/>
          <a:ext cx="1536113" cy="614445"/>
        </a:xfrm>
        <a:prstGeom prst="chevron">
          <a:avLst/>
        </a:prstGeom>
        <a:solidFill>
          <a:schemeClr val="accent4">
            <a:lumMod val="20000"/>
            <a:lumOff val="80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sp3d/>
        </a:bodyPr>
        <a:lstStyle/>
        <a:p>
          <a:pPr marL="0" lvl="0" indent="0" algn="ctr" defTabSz="711200">
            <a:lnSpc>
              <a:spcPct val="90000"/>
            </a:lnSpc>
            <a:spcBef>
              <a:spcPct val="0"/>
            </a:spcBef>
            <a:spcAft>
              <a:spcPct val="35000"/>
            </a:spcAft>
            <a:buNone/>
          </a:pPr>
          <a:r>
            <a:rPr lang="tr-TR" sz="1600" kern="1200"/>
            <a:t>1 Eylem</a:t>
          </a:r>
        </a:p>
      </dsp:txBody>
      <dsp:txXfrm>
        <a:off x="6192186" y="63404"/>
        <a:ext cx="921668" cy="61444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DA4A2-7A9F-48FC-AA10-F8F938C39EE2}" type="datetimeFigureOut">
              <a:rPr lang="tr-TR" smtClean="0"/>
              <a:t>15.04.2022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0765B-6EE5-44CA-B407-29FFDAB7BC19}" type="slidenum">
              <a:rPr lang="tr-TR" smtClean="0"/>
              <a:t>‹#›</a:t>
            </a:fld>
            <a:endParaRPr lang="tr-TR"/>
          </a:p>
        </p:txBody>
      </p:sp>
    </p:spTree>
    <p:extLst>
      <p:ext uri="{BB962C8B-B14F-4D97-AF65-F5344CB8AC3E}">
        <p14:creationId xmlns:p14="http://schemas.microsoft.com/office/powerpoint/2010/main" val="349578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2</a:t>
            </a:fld>
            <a:endParaRPr lang="tr-TR"/>
          </a:p>
        </p:txBody>
      </p:sp>
    </p:spTree>
    <p:extLst>
      <p:ext uri="{BB962C8B-B14F-4D97-AF65-F5344CB8AC3E}">
        <p14:creationId xmlns:p14="http://schemas.microsoft.com/office/powerpoint/2010/main" val="3669029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923F803C-F773-4BDB-B03C-9152DEB5A355}" type="slidenum">
              <a:rPr lang="tr-TR" smtClean="0"/>
              <a:t>14</a:t>
            </a:fld>
            <a:endParaRPr lang="tr-TR"/>
          </a:p>
        </p:txBody>
      </p:sp>
    </p:spTree>
    <p:extLst>
      <p:ext uri="{BB962C8B-B14F-4D97-AF65-F5344CB8AC3E}">
        <p14:creationId xmlns:p14="http://schemas.microsoft.com/office/powerpoint/2010/main" val="1071837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Bakanlık ve harcama biriminin belirlediği misyon ve vizyon birlikte gönderebilir mi?</a:t>
            </a:r>
          </a:p>
        </p:txBody>
      </p:sp>
      <p:sp>
        <p:nvSpPr>
          <p:cNvPr id="4" name="Slayt Numarası Yer Tutucusu 3"/>
          <p:cNvSpPr>
            <a:spLocks noGrp="1"/>
          </p:cNvSpPr>
          <p:nvPr>
            <p:ph type="sldNum" sz="quarter" idx="5"/>
          </p:nvPr>
        </p:nvSpPr>
        <p:spPr/>
        <p:txBody>
          <a:bodyPr/>
          <a:lstStyle/>
          <a:p>
            <a:fld id="{923F803C-F773-4BDB-B03C-9152DEB5A355}" type="slidenum">
              <a:rPr lang="tr-TR" smtClean="0"/>
              <a:t>15</a:t>
            </a:fld>
            <a:endParaRPr lang="tr-TR"/>
          </a:p>
        </p:txBody>
      </p:sp>
    </p:spTree>
    <p:extLst>
      <p:ext uri="{BB962C8B-B14F-4D97-AF65-F5344CB8AC3E}">
        <p14:creationId xmlns:p14="http://schemas.microsoft.com/office/powerpoint/2010/main" val="6108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16</a:t>
            </a:fld>
            <a:endParaRPr lang="tr-TR"/>
          </a:p>
        </p:txBody>
      </p:sp>
    </p:spTree>
    <p:extLst>
      <p:ext uri="{BB962C8B-B14F-4D97-AF65-F5344CB8AC3E}">
        <p14:creationId xmlns:p14="http://schemas.microsoft.com/office/powerpoint/2010/main" val="2298239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923F803C-F773-4BDB-B03C-9152DEB5A355}" type="slidenum">
              <a:rPr lang="tr-TR" smtClean="0"/>
              <a:t>17</a:t>
            </a:fld>
            <a:endParaRPr lang="tr-TR"/>
          </a:p>
        </p:txBody>
      </p:sp>
    </p:spTree>
    <p:extLst>
      <p:ext uri="{BB962C8B-B14F-4D97-AF65-F5344CB8AC3E}">
        <p14:creationId xmlns:p14="http://schemas.microsoft.com/office/powerpoint/2010/main" val="260875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3</a:t>
            </a:fld>
            <a:endParaRPr lang="tr-TR"/>
          </a:p>
        </p:txBody>
      </p:sp>
    </p:spTree>
    <p:extLst>
      <p:ext uri="{BB962C8B-B14F-4D97-AF65-F5344CB8AC3E}">
        <p14:creationId xmlns:p14="http://schemas.microsoft.com/office/powerpoint/2010/main" val="305674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4</a:t>
            </a:fld>
            <a:endParaRPr lang="tr-TR"/>
          </a:p>
        </p:txBody>
      </p:sp>
    </p:spTree>
    <p:extLst>
      <p:ext uri="{BB962C8B-B14F-4D97-AF65-F5344CB8AC3E}">
        <p14:creationId xmlns:p14="http://schemas.microsoft.com/office/powerpoint/2010/main" val="158173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923F803C-F773-4BDB-B03C-9152DEB5A355}" type="slidenum">
              <a:rPr lang="tr-TR" smtClean="0"/>
              <a:t>5</a:t>
            </a:fld>
            <a:endParaRPr lang="tr-TR"/>
          </a:p>
        </p:txBody>
      </p:sp>
    </p:spTree>
    <p:extLst>
      <p:ext uri="{BB962C8B-B14F-4D97-AF65-F5344CB8AC3E}">
        <p14:creationId xmlns:p14="http://schemas.microsoft.com/office/powerpoint/2010/main" val="324406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923F803C-F773-4BDB-B03C-9152DEB5A355}" type="slidenum">
              <a:rPr lang="tr-TR" smtClean="0"/>
              <a:t>7</a:t>
            </a:fld>
            <a:endParaRPr lang="tr-TR"/>
          </a:p>
        </p:txBody>
      </p:sp>
    </p:spTree>
    <p:extLst>
      <p:ext uri="{BB962C8B-B14F-4D97-AF65-F5344CB8AC3E}">
        <p14:creationId xmlns:p14="http://schemas.microsoft.com/office/powerpoint/2010/main" val="267339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923F803C-F773-4BDB-B03C-9152DEB5A355}" type="slidenum">
              <a:rPr lang="tr-TR" smtClean="0"/>
              <a:t>8</a:t>
            </a:fld>
            <a:endParaRPr lang="tr-TR"/>
          </a:p>
        </p:txBody>
      </p:sp>
    </p:spTree>
    <p:extLst>
      <p:ext uri="{BB962C8B-B14F-4D97-AF65-F5344CB8AC3E}">
        <p14:creationId xmlns:p14="http://schemas.microsoft.com/office/powerpoint/2010/main" val="50562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9</a:t>
            </a:fld>
            <a:endParaRPr lang="tr-TR"/>
          </a:p>
        </p:txBody>
      </p:sp>
    </p:spTree>
    <p:extLst>
      <p:ext uri="{BB962C8B-B14F-4D97-AF65-F5344CB8AC3E}">
        <p14:creationId xmlns:p14="http://schemas.microsoft.com/office/powerpoint/2010/main" val="100806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923F803C-F773-4BDB-B03C-9152DEB5A355}" type="slidenum">
              <a:rPr lang="tr-TR" smtClean="0"/>
              <a:t>11</a:t>
            </a:fld>
            <a:endParaRPr lang="tr-TR"/>
          </a:p>
        </p:txBody>
      </p:sp>
    </p:spTree>
    <p:extLst>
      <p:ext uri="{BB962C8B-B14F-4D97-AF65-F5344CB8AC3E}">
        <p14:creationId xmlns:p14="http://schemas.microsoft.com/office/powerpoint/2010/main" val="2351273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E03317B-2B30-421B-9D41-F73E6DA93771}" type="slidenum">
              <a:rPr lang="tr-TR" smtClean="0"/>
              <a:t>13</a:t>
            </a:fld>
            <a:endParaRPr lang="tr-TR"/>
          </a:p>
        </p:txBody>
      </p:sp>
    </p:spTree>
    <p:extLst>
      <p:ext uri="{BB962C8B-B14F-4D97-AF65-F5344CB8AC3E}">
        <p14:creationId xmlns:p14="http://schemas.microsoft.com/office/powerpoint/2010/main" val="391671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15.04.2022</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103646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Dikey Metin Yer Tutucusu 2"/>
          <p:cNvSpPr>
            <a:spLocks noGrp="1"/>
          </p:cNvSpPr>
          <p:nvPr>
            <p:ph type="body" orient="vert" idx="1"/>
          </p:nvPr>
        </p:nvSpPr>
        <p:spPr>
          <a:xfrm>
            <a:off x="838200" y="1825625"/>
            <a:ext cx="10515600" cy="4351338"/>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15.04.2022</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3844816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a:prstGeom prst="rect">
            <a:avLst/>
          </a:prstGeo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15.04.2022</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217272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Özel Düzen">
    <p:bg>
      <p:bgPr>
        <a:blipFill dpi="0" rotWithShape="1">
          <a:blip r:embed="rId2">
            <a:extLst>
              <a:ext uri="{BEBA8EAE-BF5A-486C-A8C5-ECC9F3942E4B}">
                <a14:imgProps xmlns:a14="http://schemas.microsoft.com/office/drawing/2010/main">
                  <a14:imgLayer r:embed="rId3">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Metin kutusu 5"/>
          <p:cNvSpPr txBox="1">
            <a:spLocks noChangeArrowheads="1"/>
          </p:cNvSpPr>
          <p:nvPr userDrawn="1"/>
        </p:nvSpPr>
        <p:spPr bwMode="auto">
          <a:xfrm>
            <a:off x="0" y="994105"/>
            <a:ext cx="1925638" cy="114300"/>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sz="1432">
              <a:solidFill>
                <a:schemeClr val="bg1"/>
              </a:solidFill>
            </a:endParaRPr>
          </a:p>
        </p:txBody>
      </p:sp>
      <p:sp>
        <p:nvSpPr>
          <p:cNvPr id="7" name="Metin kutusu 6"/>
          <p:cNvSpPr txBox="1">
            <a:spLocks noChangeArrowheads="1"/>
          </p:cNvSpPr>
          <p:nvPr userDrawn="1"/>
        </p:nvSpPr>
        <p:spPr bwMode="auto">
          <a:xfrm>
            <a:off x="2011363" y="994105"/>
            <a:ext cx="10177463" cy="114300"/>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sz="1432">
              <a:solidFill>
                <a:schemeClr val="bg1"/>
              </a:solidFill>
            </a:endParaRPr>
          </a:p>
        </p:txBody>
      </p:sp>
      <p:sp>
        <p:nvSpPr>
          <p:cNvPr id="10" name="Slayt Numarası Yer Tutucusu 12"/>
          <p:cNvSpPr>
            <a:spLocks noGrp="1"/>
          </p:cNvSpPr>
          <p:nvPr>
            <p:ph type="sldNum" sz="quarter" idx="10"/>
          </p:nvPr>
        </p:nvSpPr>
        <p:spPr>
          <a:xfrm>
            <a:off x="11204575" y="6394451"/>
            <a:ext cx="825500" cy="365125"/>
          </a:xfrm>
        </p:spPr>
        <p:txBody>
          <a:bodyPr/>
          <a:lstStyle>
            <a:lvl1pPr>
              <a:defRPr sz="1273">
                <a:solidFill>
                  <a:srgbClr val="C00000"/>
                </a:solidFill>
              </a:defRPr>
            </a:lvl1pPr>
          </a:lstStyle>
          <a:p>
            <a:pPr>
              <a:defRPr/>
            </a:pPr>
            <a:fld id="{104204BE-466C-4FCD-980B-D321A1B2D829}" type="slidenum">
              <a:rPr lang="tr-TR" smtClean="0"/>
              <a:pPr>
                <a:defRPr/>
              </a:pPr>
              <a:t>‹#›</a:t>
            </a:fld>
            <a:r>
              <a:rPr lang="tr-TR"/>
              <a:t>/15</a:t>
            </a:r>
          </a:p>
        </p:txBody>
      </p:sp>
      <p:sp>
        <p:nvSpPr>
          <p:cNvPr id="11" name="İçerik Yer Tutucusu 2"/>
          <p:cNvSpPr>
            <a:spLocks noGrp="1"/>
          </p:cNvSpPr>
          <p:nvPr>
            <p:ph idx="1"/>
          </p:nvPr>
        </p:nvSpPr>
        <p:spPr>
          <a:xfrm>
            <a:off x="165035" y="1334814"/>
            <a:ext cx="11865197" cy="5021536"/>
          </a:xfrm>
          <a:prstGeom prst="rect">
            <a:avLst/>
          </a:prstGeom>
        </p:spPr>
        <p:txBody>
          <a:bodyPr>
            <a:normAutofit/>
          </a:bodyPr>
          <a:lstStyle>
            <a:lvl1pPr>
              <a:defRPr sz="2546"/>
            </a:lvl1pPr>
            <a:lvl2pPr>
              <a:defRPr sz="2228"/>
            </a:lvl2pPr>
            <a:lvl3pPr>
              <a:defRPr sz="1910"/>
            </a:lvl3pPr>
            <a:lvl4pPr>
              <a:defRPr sz="1591"/>
            </a:lvl4pPr>
            <a:lvl5pPr>
              <a:defRPr sz="1591"/>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2" name="Unvan 1"/>
          <p:cNvSpPr>
            <a:spLocks noGrp="1"/>
          </p:cNvSpPr>
          <p:nvPr>
            <p:ph type="title"/>
          </p:nvPr>
        </p:nvSpPr>
        <p:spPr>
          <a:xfrm>
            <a:off x="1043868" y="128362"/>
            <a:ext cx="10986207" cy="728889"/>
          </a:xfrm>
          <a:prstGeom prst="rect">
            <a:avLst/>
          </a:prstGeom>
        </p:spPr>
        <p:txBody>
          <a:bodyPr>
            <a:normAutofit/>
          </a:bodyPr>
          <a:lstStyle>
            <a:lvl1pPr>
              <a:defRPr sz="2546">
                <a:solidFill>
                  <a:srgbClr val="DC0C15"/>
                </a:solidFill>
              </a:defRPr>
            </a:lvl1pPr>
          </a:lstStyle>
          <a:p>
            <a:r>
              <a:rPr lang="tr-TR"/>
              <a:t>Asıl başlık stili için tıklatın</a:t>
            </a:r>
          </a:p>
        </p:txBody>
      </p:sp>
    </p:spTree>
    <p:extLst>
      <p:ext uri="{BB962C8B-B14F-4D97-AF65-F5344CB8AC3E}">
        <p14:creationId xmlns:p14="http://schemas.microsoft.com/office/powerpoint/2010/main" val="179224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F41AAC5-9689-1844-94F8-374E25585964}"/>
              </a:ext>
            </a:extLst>
          </p:cNvPr>
          <p:cNvSpPr>
            <a:spLocks noGrp="1"/>
          </p:cNvSpPr>
          <p:nvPr>
            <p:ph type="title"/>
          </p:nvPr>
        </p:nvSpPr>
        <p:spPr>
          <a:xfrm>
            <a:off x="1" y="1049904"/>
            <a:ext cx="12191999" cy="281433"/>
          </a:xfrm>
          <a:prstGeom prst="rect">
            <a:avLst/>
          </a:prstGeom>
        </p:spPr>
        <p:txBody>
          <a:bodyPr/>
          <a:lstStyle/>
          <a:p>
            <a:r>
              <a:rPr lang="tr-TR"/>
              <a:t>Asıl başlık stilini düzenlemek için tıklayın</a:t>
            </a:r>
          </a:p>
        </p:txBody>
      </p:sp>
      <p:sp>
        <p:nvSpPr>
          <p:cNvPr id="3" name="Slayt Numarası Yer Tutucusu 2">
            <a:extLst>
              <a:ext uri="{FF2B5EF4-FFF2-40B4-BE49-F238E27FC236}">
                <a16:creationId xmlns:a16="http://schemas.microsoft.com/office/drawing/2014/main" id="{040926A1-2049-B94E-AB2D-A5A3F5949F62}"/>
              </a:ext>
            </a:extLst>
          </p:cNvPr>
          <p:cNvSpPr>
            <a:spLocks noGrp="1"/>
          </p:cNvSpPr>
          <p:nvPr>
            <p:ph type="sldNum" sz="quarter" idx="10"/>
          </p:nvPr>
        </p:nvSpPr>
        <p:spPr>
          <a:xfrm>
            <a:off x="8610600" y="6356351"/>
            <a:ext cx="2743200" cy="365125"/>
          </a:xfrm>
          <a:prstGeom prst="rect">
            <a:avLst/>
          </a:prstGeom>
        </p:spPr>
        <p:txBody>
          <a:bodyPr/>
          <a:lstStyle/>
          <a:p>
            <a:fld id="{355FEEFD-3B84-5E40-B880-6D259D79DEE1}" type="slidenum">
              <a:rPr lang="tr-TR" smtClean="0"/>
              <a:pPr/>
              <a:t>‹#›</a:t>
            </a:fld>
            <a:r>
              <a:rPr lang="tr-TR"/>
              <a:t>/33</a:t>
            </a:r>
          </a:p>
        </p:txBody>
      </p:sp>
    </p:spTree>
    <p:extLst>
      <p:ext uri="{BB962C8B-B14F-4D97-AF65-F5344CB8AC3E}">
        <p14:creationId xmlns:p14="http://schemas.microsoft.com/office/powerpoint/2010/main" val="333153468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p:cNvSpPr>
            <a:spLocks noGrp="1"/>
          </p:cNvSpPr>
          <p:nvPr>
            <p:ph idx="1"/>
          </p:nvPr>
        </p:nvSpPr>
        <p:spPr>
          <a:xfrm>
            <a:off x="838200" y="1825625"/>
            <a:ext cx="10515600" cy="435133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15.04.2022</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121379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a:prstGeom prst="rect">
            <a:avLst/>
          </a:prstGeo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15.04.2022</a:t>
            </a:fld>
            <a:endParaRPr lang="tr-TR"/>
          </a:p>
        </p:txBody>
      </p:sp>
      <p:sp>
        <p:nvSpPr>
          <p:cNvPr id="5" name="Altbilgi Yer Tutucusu 4"/>
          <p:cNvSpPr>
            <a:spLocks noGrp="1"/>
          </p:cNvSpPr>
          <p:nvPr>
            <p:ph type="ftr" sz="quarter" idx="11"/>
          </p:nvPr>
        </p:nvSpPr>
        <p:spPr>
          <a:xfrm>
            <a:off x="4038600" y="6356350"/>
            <a:ext cx="4114800" cy="365125"/>
          </a:xfrm>
          <a:prstGeom prst="rect">
            <a:avLst/>
          </a:prstGeom>
        </p:spPr>
        <p:txBody>
          <a:bodyPr/>
          <a:lstStyle/>
          <a:p>
            <a:endParaRPr lang="tr-TR"/>
          </a:p>
        </p:txBody>
      </p:sp>
      <p:sp>
        <p:nvSpPr>
          <p:cNvPr id="6" name="Slayt Numarası Yer Tutucusu 5"/>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4288785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15.04.2022</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347023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a:prstGeom prst="rect">
            <a:avLst/>
          </a:prstGeo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15.04.2022</a:t>
            </a:fld>
            <a:endParaRPr lang="tr-TR"/>
          </a:p>
        </p:txBody>
      </p:sp>
      <p:sp>
        <p:nvSpPr>
          <p:cNvPr id="8" name="Altbilgi Yer Tutucusu 7"/>
          <p:cNvSpPr>
            <a:spLocks noGrp="1"/>
          </p:cNvSpPr>
          <p:nvPr>
            <p:ph type="ftr" sz="quarter" idx="11"/>
          </p:nvPr>
        </p:nvSpPr>
        <p:spPr>
          <a:xfrm>
            <a:off x="4038600" y="6356350"/>
            <a:ext cx="4114800" cy="365125"/>
          </a:xfrm>
          <a:prstGeom prst="rect">
            <a:avLst/>
          </a:prstGeom>
        </p:spPr>
        <p:txBody>
          <a:bodyPr/>
          <a:lstStyle/>
          <a:p>
            <a:endParaRPr lang="tr-TR"/>
          </a:p>
        </p:txBody>
      </p:sp>
      <p:sp>
        <p:nvSpPr>
          <p:cNvPr id="9" name="Slayt Numarası Yer Tutucusu 8"/>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294846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a:t>Asıl başlık stili için tıklatın</a:t>
            </a:r>
          </a:p>
        </p:txBody>
      </p:sp>
      <p:sp>
        <p:nvSpPr>
          <p:cNvPr id="3" name="Veri Yer Tutucusu 2"/>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15.04.2022</a:t>
            </a:fld>
            <a:endParaRPr lang="tr-TR"/>
          </a:p>
        </p:txBody>
      </p:sp>
      <p:sp>
        <p:nvSpPr>
          <p:cNvPr id="4" name="Altbilgi Yer Tutucusu 3"/>
          <p:cNvSpPr>
            <a:spLocks noGrp="1"/>
          </p:cNvSpPr>
          <p:nvPr>
            <p:ph type="ftr" sz="quarter" idx="11"/>
          </p:nvPr>
        </p:nvSpPr>
        <p:spPr>
          <a:xfrm>
            <a:off x="4038600" y="6356350"/>
            <a:ext cx="4114800" cy="365125"/>
          </a:xfrm>
          <a:prstGeom prst="rect">
            <a:avLst/>
          </a:prstGeom>
        </p:spPr>
        <p:txBody>
          <a:bodyPr/>
          <a:lstStyle/>
          <a:p>
            <a:endParaRPr lang="tr-TR"/>
          </a:p>
        </p:txBody>
      </p:sp>
      <p:sp>
        <p:nvSpPr>
          <p:cNvPr id="5" name="Slayt Numarası Yer Tutucusu 4"/>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71152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15.04.2022</a:t>
            </a:fld>
            <a:endParaRPr lang="tr-TR"/>
          </a:p>
        </p:txBody>
      </p:sp>
      <p:sp>
        <p:nvSpPr>
          <p:cNvPr id="3" name="Altbilgi Yer Tutucusu 2"/>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ayt Numarası Yer Tutucusu 3"/>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426682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15.04.2022</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261582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a:xfrm>
            <a:off x="838200" y="6356350"/>
            <a:ext cx="2743200" cy="365125"/>
          </a:xfrm>
          <a:prstGeom prst="rect">
            <a:avLst/>
          </a:prstGeom>
        </p:spPr>
        <p:txBody>
          <a:bodyPr/>
          <a:lstStyle/>
          <a:p>
            <a:fld id="{CBE487E9-A160-413D-B612-4185E8C5B8E3}" type="datetimeFigureOut">
              <a:rPr lang="tr-TR" smtClean="0"/>
              <a:t>15.04.2022</a:t>
            </a:fld>
            <a:endParaRPr lang="tr-TR"/>
          </a:p>
        </p:txBody>
      </p:sp>
      <p:sp>
        <p:nvSpPr>
          <p:cNvPr id="6" name="Altbilgi Yer Tutucusu 5"/>
          <p:cNvSpPr>
            <a:spLocks noGrp="1"/>
          </p:cNvSpPr>
          <p:nvPr>
            <p:ph type="ftr" sz="quarter" idx="11"/>
          </p:nvPr>
        </p:nvSpPr>
        <p:spPr>
          <a:xfrm>
            <a:off x="4038600" y="6356350"/>
            <a:ext cx="4114800" cy="365125"/>
          </a:xfrm>
          <a:prstGeom prst="rect">
            <a:avLst/>
          </a:prstGeom>
        </p:spPr>
        <p:txBody>
          <a:bodyPr/>
          <a:lstStyle/>
          <a:p>
            <a:endParaRPr lang="tr-TR"/>
          </a:p>
        </p:txBody>
      </p:sp>
      <p:sp>
        <p:nvSpPr>
          <p:cNvPr id="7" name="Slayt Numarası Yer Tutucusu 6"/>
          <p:cNvSpPr>
            <a:spLocks noGrp="1"/>
          </p:cNvSpPr>
          <p:nvPr>
            <p:ph type="sldNum" sz="quarter" idx="12"/>
          </p:nvPr>
        </p:nvSpPr>
        <p:spPr>
          <a:xfrm>
            <a:off x="8610600" y="6356350"/>
            <a:ext cx="2743200" cy="365125"/>
          </a:xfrm>
          <a:prstGeom prst="rect">
            <a:avLst/>
          </a:prstGeom>
        </p:spPr>
        <p:txBody>
          <a:bodyPr/>
          <a:lstStyle/>
          <a:p>
            <a:fld id="{A9E84F8E-B17C-47D6-98C6-9620289146BD}" type="slidenum">
              <a:rPr lang="tr-TR" smtClean="0"/>
              <a:t>‹#›</a:t>
            </a:fld>
            <a:endParaRPr lang="tr-TR"/>
          </a:p>
        </p:txBody>
      </p:sp>
    </p:spTree>
    <p:extLst>
      <p:ext uri="{BB962C8B-B14F-4D97-AF65-F5344CB8AC3E}">
        <p14:creationId xmlns:p14="http://schemas.microsoft.com/office/powerpoint/2010/main" val="35567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Resim 12"/>
          <p:cNvPicPr>
            <a:picLocks noChangeAspect="1"/>
          </p:cNvPicPr>
          <p:nvPr userDrawn="1"/>
        </p:nvPicPr>
        <p:blipFill rotWithShape="1">
          <a:blip r:embed="rId15" cstate="print">
            <a:extLst>
              <a:ext uri="{28A0092B-C50C-407E-A947-70E740481C1C}">
                <a14:useLocalDpi xmlns:a14="http://schemas.microsoft.com/office/drawing/2010/main" val="0"/>
              </a:ext>
            </a:extLst>
          </a:blip>
          <a:srcRect t="10146" r="695" b="80861"/>
          <a:stretch/>
        </p:blipFill>
        <p:spPr>
          <a:xfrm>
            <a:off x="0" y="6525491"/>
            <a:ext cx="12192000" cy="255828"/>
          </a:xfrm>
          <a:prstGeom prst="rect">
            <a:avLst/>
          </a:prstGeom>
        </p:spPr>
      </p:pic>
      <p:pic>
        <p:nvPicPr>
          <p:cNvPr id="7" name="Resim 6"/>
          <p:cNvPicPr>
            <a:picLocks noChangeAspect="1"/>
          </p:cNvPicPr>
          <p:nvPr userDrawn="1"/>
        </p:nvPicPr>
        <p:blipFill rotWithShape="1">
          <a:blip r:embed="rId15" cstate="print">
            <a:extLst>
              <a:ext uri="{28A0092B-C50C-407E-A947-70E740481C1C}">
                <a14:useLocalDpi xmlns:a14="http://schemas.microsoft.com/office/drawing/2010/main" val="0"/>
              </a:ext>
            </a:extLst>
          </a:blip>
          <a:srcRect t="10146" r="695" b="80861"/>
          <a:stretch/>
        </p:blipFill>
        <p:spPr>
          <a:xfrm>
            <a:off x="0" y="237331"/>
            <a:ext cx="12192000" cy="371191"/>
          </a:xfrm>
          <a:prstGeom prst="rect">
            <a:avLst/>
          </a:prstGeom>
        </p:spPr>
      </p:pic>
      <p:sp>
        <p:nvSpPr>
          <p:cNvPr id="8" name="Oval 7"/>
          <p:cNvSpPr/>
          <p:nvPr userDrawn="1"/>
        </p:nvSpPr>
        <p:spPr>
          <a:xfrm>
            <a:off x="414781" y="2719"/>
            <a:ext cx="903830" cy="903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userDrawn="1"/>
        </p:nvSpPr>
        <p:spPr>
          <a:xfrm>
            <a:off x="9493139" y="275776"/>
            <a:ext cx="2660072" cy="307777"/>
          </a:xfrm>
          <a:prstGeom prst="rect">
            <a:avLst/>
          </a:prstGeom>
          <a:noFill/>
        </p:spPr>
        <p:txBody>
          <a:bodyPr wrap="square" rtlCol="0">
            <a:spAutoFit/>
          </a:bodyPr>
          <a:lstStyle/>
          <a:p>
            <a:pPr algn="r"/>
            <a:r>
              <a:rPr lang="tr-TR" sz="1400" b="1" dirty="0">
                <a:solidFill>
                  <a:schemeClr val="bg1"/>
                </a:solidFill>
                <a:latin typeface="Myriad Pro" panose="020B0503030403020204" pitchFamily="34" charset="0"/>
              </a:rPr>
              <a:t>Strateji Geliştirme Başkanlığı</a:t>
            </a:r>
          </a:p>
        </p:txBody>
      </p:sp>
      <p:pic>
        <p:nvPicPr>
          <p:cNvPr id="11" name="Resim 10"/>
          <p:cNvPicPr>
            <a:picLocks noChangeAspect="1"/>
          </p:cNvPicPr>
          <p:nvPr userDrawn="1"/>
        </p:nvPicPr>
        <p:blipFill rotWithShape="1">
          <a:blip r:embed="rId16" cstate="print">
            <a:extLst>
              <a:ext uri="{28A0092B-C50C-407E-A947-70E740481C1C}">
                <a14:useLocalDpi xmlns:a14="http://schemas.microsoft.com/office/drawing/2010/main" val="0"/>
              </a:ext>
            </a:extLst>
          </a:blip>
          <a:srcRect l="21738" t="9256" r="22838" b="3934"/>
          <a:stretch/>
        </p:blipFill>
        <p:spPr>
          <a:xfrm>
            <a:off x="455672" y="28061"/>
            <a:ext cx="805791" cy="803209"/>
          </a:xfrm>
          <a:prstGeom prst="rect">
            <a:avLst/>
          </a:prstGeom>
        </p:spPr>
      </p:pic>
      <p:sp>
        <p:nvSpPr>
          <p:cNvPr id="12" name="Dikdörtgen 11"/>
          <p:cNvSpPr/>
          <p:nvPr userDrawn="1"/>
        </p:nvSpPr>
        <p:spPr>
          <a:xfrm>
            <a:off x="11395365" y="6505954"/>
            <a:ext cx="700833" cy="307777"/>
          </a:xfrm>
          <a:prstGeom prst="rect">
            <a:avLst/>
          </a:prstGeom>
        </p:spPr>
        <p:txBody>
          <a:bodyPr wrap="none">
            <a:spAutoFit/>
          </a:bodyPr>
          <a:lstStyle/>
          <a:p>
            <a:fld id="{42C328C1-A84F-4A39-A664-DBA00541A8C6}" type="slidenum">
              <a:rPr lang="en-US" sz="1400" b="1" baseline="0" smtClean="0">
                <a:solidFill>
                  <a:schemeClr val="bg1"/>
                </a:solidFill>
                <a:latin typeface="Myriad Pro" panose="020B0503030403020204" pitchFamily="34" charset="0"/>
              </a:rPr>
              <a:pPr/>
              <a:t>‹#›</a:t>
            </a:fld>
            <a:r>
              <a:rPr lang="tr-TR" sz="1400" b="1" baseline="0" dirty="0">
                <a:solidFill>
                  <a:schemeClr val="bg1"/>
                </a:solidFill>
                <a:latin typeface="Myriad Pro" panose="020B0503030403020204" pitchFamily="34" charset="0"/>
              </a:rPr>
              <a:t>/18</a:t>
            </a:r>
          </a:p>
        </p:txBody>
      </p:sp>
      <p:sp>
        <p:nvSpPr>
          <p:cNvPr id="14" name="Metin kutusu 13"/>
          <p:cNvSpPr txBox="1"/>
          <p:nvPr userDrawn="1"/>
        </p:nvSpPr>
        <p:spPr>
          <a:xfrm>
            <a:off x="49876" y="6529037"/>
            <a:ext cx="2036619" cy="261610"/>
          </a:xfrm>
          <a:prstGeom prst="rect">
            <a:avLst/>
          </a:prstGeom>
          <a:noFill/>
        </p:spPr>
        <p:txBody>
          <a:bodyPr wrap="square" rtlCol="0">
            <a:spAutoFit/>
          </a:bodyPr>
          <a:lstStyle/>
          <a:p>
            <a:pPr algn="r"/>
            <a:r>
              <a:rPr lang="tr-TR" sz="1100" b="1" dirty="0">
                <a:solidFill>
                  <a:schemeClr val="bg1"/>
                </a:solidFill>
                <a:latin typeface="Myriad Pro" panose="020B0503030403020204" pitchFamily="34" charset="0"/>
              </a:rPr>
              <a:t>İç Kontrol Dairesi Başkanlığı</a:t>
            </a:r>
          </a:p>
        </p:txBody>
      </p:sp>
      <p:sp>
        <p:nvSpPr>
          <p:cNvPr id="15" name="Metin kutusu 4"/>
          <p:cNvSpPr txBox="1"/>
          <p:nvPr userDrawn="1"/>
        </p:nvSpPr>
        <p:spPr>
          <a:xfrm>
            <a:off x="17418" y="6232421"/>
            <a:ext cx="1138051" cy="27699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200" dirty="0">
                <a:solidFill>
                  <a:schemeClr val="bg1">
                    <a:lumMod val="85000"/>
                  </a:schemeClr>
                </a:solidFill>
              </a:rPr>
              <a:t>SGB İÇK™2022</a:t>
            </a:r>
          </a:p>
        </p:txBody>
      </p:sp>
    </p:spTree>
    <p:extLst>
      <p:ext uri="{BB962C8B-B14F-4D97-AF65-F5344CB8AC3E}">
        <p14:creationId xmlns:p14="http://schemas.microsoft.com/office/powerpoint/2010/main" val="250859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3%20Ayl&#305;k%20Ba&#351;kanl&#305;k%20Durum%20Raporu.doc"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Programda%20ya&#351;anan%20sorunlara%20cevaplar.doc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2021-2022%20Eylem%20plan&#305;%20makam%20onay&#305;%20parafl&#305;%20Barkotlu%2024.12.2020.pd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3.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60A8A587-E2FE-CC4C-A2E1-789A183BF66B}"/>
              </a:ext>
            </a:extLst>
          </p:cNvPr>
          <p:cNvPicPr>
            <a:picLocks noChangeAspect="1"/>
          </p:cNvPicPr>
          <p:nvPr/>
        </p:nvPicPr>
        <p:blipFill>
          <a:blip r:embed="rId2"/>
          <a:stretch>
            <a:fillRect/>
          </a:stretch>
        </p:blipFill>
        <p:spPr>
          <a:xfrm>
            <a:off x="8313" y="8313"/>
            <a:ext cx="12192000" cy="6857999"/>
          </a:xfrm>
          <a:prstGeom prst="rect">
            <a:avLst/>
          </a:prstGeom>
        </p:spPr>
      </p:pic>
      <p:sp>
        <p:nvSpPr>
          <p:cNvPr id="6" name="Metin kutusu 5"/>
          <p:cNvSpPr txBox="1"/>
          <p:nvPr/>
        </p:nvSpPr>
        <p:spPr>
          <a:xfrm>
            <a:off x="6478231" y="2221176"/>
            <a:ext cx="3731788" cy="312714"/>
          </a:xfrm>
          <a:prstGeom prst="rect">
            <a:avLst/>
          </a:prstGeom>
          <a:noFill/>
        </p:spPr>
        <p:txBody>
          <a:bodyPr wrap="square" rtlCol="0">
            <a:spAutoFit/>
          </a:bodyPr>
          <a:lstStyle/>
          <a:p>
            <a:pPr algn="ctr"/>
            <a:r>
              <a:rPr lang="tr-TR" sz="1432">
                <a:solidFill>
                  <a:schemeClr val="bg1"/>
                </a:solidFill>
              </a:rPr>
              <a:t>STRATEJİ GELİŞTİRME BAŞKANLIĞI</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885" y="984664"/>
            <a:ext cx="1234481" cy="1236513"/>
          </a:xfrm>
          <a:prstGeom prst="rect">
            <a:avLst/>
          </a:prstGeom>
        </p:spPr>
      </p:pic>
      <p:sp>
        <p:nvSpPr>
          <p:cNvPr id="13" name="Metin kutusu 12"/>
          <p:cNvSpPr txBox="1"/>
          <p:nvPr/>
        </p:nvSpPr>
        <p:spPr>
          <a:xfrm>
            <a:off x="5350064" y="2913231"/>
            <a:ext cx="6235046" cy="1097416"/>
          </a:xfrm>
          <a:prstGeom prst="rect">
            <a:avLst/>
          </a:prstGeom>
          <a:noFill/>
        </p:spPr>
        <p:txBody>
          <a:bodyPr wrap="square" rtlCol="0">
            <a:spAutoFit/>
          </a:bodyPr>
          <a:lstStyle/>
          <a:p>
            <a:pPr algn="ctr"/>
            <a:r>
              <a:rPr lang="tr-TR" sz="2177" b="1" dirty="0">
                <a:solidFill>
                  <a:schemeClr val="bg1"/>
                </a:solidFill>
              </a:rPr>
              <a:t>2021-2022 KAMU İÇ KONTROL</a:t>
            </a:r>
          </a:p>
          <a:p>
            <a:pPr algn="ctr"/>
            <a:br>
              <a:rPr lang="tr-TR" sz="2177" b="1" dirty="0">
                <a:solidFill>
                  <a:schemeClr val="bg1"/>
                </a:solidFill>
              </a:rPr>
            </a:br>
            <a:r>
              <a:rPr lang="tr-TR" sz="2177" b="1" dirty="0">
                <a:solidFill>
                  <a:schemeClr val="bg1"/>
                </a:solidFill>
              </a:rPr>
              <a:t>STANDARTLARINA UYUM EYLEM PLANI</a:t>
            </a:r>
            <a:endParaRPr lang="tr-TR" sz="2177" b="1" dirty="0">
              <a:solidFill>
                <a:schemeClr val="bg1"/>
              </a:solidFill>
              <a:latin typeface="Myriad Pro" panose="020B0503030403020204" pitchFamily="34" charset="0"/>
            </a:endParaRPr>
          </a:p>
        </p:txBody>
      </p:sp>
      <p:sp>
        <p:nvSpPr>
          <p:cNvPr id="2" name="Dikdörtgen 1"/>
          <p:cNvSpPr/>
          <p:nvPr/>
        </p:nvSpPr>
        <p:spPr>
          <a:xfrm>
            <a:off x="6106685" y="4705913"/>
            <a:ext cx="4721805" cy="427361"/>
          </a:xfrm>
          <a:prstGeom prst="rect">
            <a:avLst/>
          </a:prstGeom>
        </p:spPr>
        <p:txBody>
          <a:bodyPr wrap="none">
            <a:spAutoFit/>
          </a:bodyPr>
          <a:lstStyle/>
          <a:p>
            <a:pPr algn="ctr"/>
            <a:r>
              <a:rPr lang="tr-TR" sz="2177" b="1" dirty="0">
                <a:solidFill>
                  <a:schemeClr val="bg1"/>
                </a:solidFill>
              </a:rPr>
              <a:t>2022 Yılı İkinci Çeyrek Dönem Eylemleri</a:t>
            </a:r>
          </a:p>
        </p:txBody>
      </p:sp>
    </p:spTree>
    <p:extLst>
      <p:ext uri="{BB962C8B-B14F-4D97-AF65-F5344CB8AC3E}">
        <p14:creationId xmlns:p14="http://schemas.microsoft.com/office/powerpoint/2010/main" val="69832883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2500"/>
                            </p:stCondLst>
                            <p:childTnLst>
                              <p:par>
                                <p:cTn id="9" presetID="10" presetClass="entr" presetSubtype="0" repeatCount="indefinite" fill="hold" grpId="0" nodeType="afterEffect">
                                  <p:stCondLst>
                                    <p:cond delay="0"/>
                                  </p:stCondLst>
                                  <p:endCondLst>
                                    <p:cond evt="onNext" delay="0">
                                      <p:tgtEl>
                                        <p:sldTgt/>
                                      </p:tgtEl>
                                    </p:cond>
                                  </p:end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978816DC-E731-4089-904F-16C88593778E}"/>
              </a:ext>
            </a:extLst>
          </p:cNvPr>
          <p:cNvSpPr/>
          <p:nvPr/>
        </p:nvSpPr>
        <p:spPr>
          <a:xfrm>
            <a:off x="840297" y="3680658"/>
            <a:ext cx="10511405" cy="2046586"/>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Wingdings" panose="05000000000000000000" pitchFamily="2" charset="2"/>
              <a:buChar char="ü"/>
            </a:pPr>
            <a:endParaRPr lang="tr-TR" sz="1814" dirty="0"/>
          </a:p>
          <a:p>
            <a:pPr marL="342900" indent="-342900">
              <a:buFont typeface="Wingdings" panose="05000000000000000000" pitchFamily="2" charset="2"/>
              <a:buChar char="ü"/>
            </a:pPr>
            <a:r>
              <a:rPr lang="tr-TR" sz="1814" dirty="0">
                <a:solidFill>
                  <a:srgbClr val="FF0000"/>
                </a:solidFill>
              </a:rPr>
              <a:t>Yürürlükte olan etik kurallar mı e-Posta olarak gönderilecek?</a:t>
            </a:r>
          </a:p>
          <a:p>
            <a:pPr marL="342900" indent="-342900">
              <a:buFont typeface="Wingdings" panose="05000000000000000000" pitchFamily="2" charset="2"/>
              <a:buChar char="ü"/>
            </a:pPr>
            <a:endParaRPr lang="tr-TR" sz="1814" dirty="0"/>
          </a:p>
          <a:p>
            <a:pPr>
              <a:lnSpc>
                <a:spcPct val="150000"/>
              </a:lnSpc>
              <a:buClr>
                <a:srgbClr val="FF0000"/>
              </a:buClr>
            </a:pPr>
            <a:r>
              <a:rPr lang="tr-TR" sz="1814" dirty="0"/>
              <a:t>Kamu Görevlileri Etik Kurulu tarafından hazırlanan etik ilkeler değil.</a:t>
            </a:r>
          </a:p>
          <a:p>
            <a:pPr>
              <a:lnSpc>
                <a:spcPct val="150000"/>
              </a:lnSpc>
              <a:buClr>
                <a:srgbClr val="FF0000"/>
              </a:buClr>
            </a:pPr>
            <a:r>
              <a:rPr lang="tr-TR" sz="1814" dirty="0"/>
              <a:t>Harcama birimi tarafından belirlenip oluşturulan </a:t>
            </a:r>
            <a:r>
              <a:rPr lang="tr-TR" sz="1814" b="1" u="sng" dirty="0">
                <a:solidFill>
                  <a:srgbClr val="FF0000"/>
                </a:solidFill>
              </a:rPr>
              <a:t>(Etik Slogan)</a:t>
            </a:r>
            <a:r>
              <a:rPr lang="tr-TR" sz="1814" dirty="0"/>
              <a:t> e-posta olarak tüm personele gönderilecektir. </a:t>
            </a:r>
          </a:p>
          <a:p>
            <a:endParaRPr lang="tr-TR" sz="1814" dirty="0"/>
          </a:p>
        </p:txBody>
      </p:sp>
      <p:pic>
        <p:nvPicPr>
          <p:cNvPr id="4" name="Resim 3">
            <a:extLst>
              <a:ext uri="{FF2B5EF4-FFF2-40B4-BE49-F238E27FC236}">
                <a16:creationId xmlns:a16="http://schemas.microsoft.com/office/drawing/2014/main" id="{48785467-EF76-4F5A-967E-E95F99E08211}"/>
              </a:ext>
            </a:extLst>
          </p:cNvPr>
          <p:cNvPicPr>
            <a:picLocks noChangeAspect="1"/>
          </p:cNvPicPr>
          <p:nvPr/>
        </p:nvPicPr>
        <p:blipFill>
          <a:blip r:embed="rId2"/>
          <a:stretch>
            <a:fillRect/>
          </a:stretch>
        </p:blipFill>
        <p:spPr>
          <a:xfrm>
            <a:off x="4100649" y="1130756"/>
            <a:ext cx="3990702" cy="2298244"/>
          </a:xfrm>
          <a:prstGeom prst="rect">
            <a:avLst/>
          </a:prstGeom>
        </p:spPr>
      </p:pic>
    </p:spTree>
    <p:extLst>
      <p:ext uri="{BB962C8B-B14F-4D97-AF65-F5344CB8AC3E}">
        <p14:creationId xmlns:p14="http://schemas.microsoft.com/office/powerpoint/2010/main" val="345983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Dikdörtgen 113"/>
          <p:cNvSpPr/>
          <p:nvPr/>
        </p:nvSpPr>
        <p:spPr>
          <a:xfrm>
            <a:off x="4152900" y="3913696"/>
            <a:ext cx="3190875" cy="2520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8" name="Grup 7"/>
          <p:cNvGrpSpPr/>
          <p:nvPr/>
        </p:nvGrpSpPr>
        <p:grpSpPr>
          <a:xfrm>
            <a:off x="1274031" y="1676869"/>
            <a:ext cx="1620000" cy="1620000"/>
            <a:chOff x="656705" y="1557249"/>
            <a:chExt cx="1612670" cy="1550617"/>
          </a:xfrm>
        </p:grpSpPr>
        <p:sp>
          <p:nvSpPr>
            <p:cNvPr id="2" name="Halka 1"/>
            <p:cNvSpPr/>
            <p:nvPr/>
          </p:nvSpPr>
          <p:spPr>
            <a:xfrm>
              <a:off x="656705" y="1557249"/>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Serbest Form 8"/>
            <p:cNvSpPr/>
            <p:nvPr/>
          </p:nvSpPr>
          <p:spPr>
            <a:xfrm>
              <a:off x="656705" y="2332557"/>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3" name="Grup 22"/>
          <p:cNvGrpSpPr/>
          <p:nvPr/>
        </p:nvGrpSpPr>
        <p:grpSpPr>
          <a:xfrm>
            <a:off x="8526682" y="1676870"/>
            <a:ext cx="1620000" cy="1620000"/>
            <a:chOff x="656705" y="3194855"/>
            <a:chExt cx="1612670" cy="1550617"/>
          </a:xfrm>
        </p:grpSpPr>
        <p:sp>
          <p:nvSpPr>
            <p:cNvPr id="18" name="Halka 17"/>
            <p:cNvSpPr/>
            <p:nvPr/>
          </p:nvSpPr>
          <p:spPr>
            <a:xfrm>
              <a:off x="656705" y="3194855"/>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Serbest Form 18"/>
            <p:cNvSpPr/>
            <p:nvPr/>
          </p:nvSpPr>
          <p:spPr>
            <a:xfrm>
              <a:off x="656705" y="3970163"/>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4" name="Grup 23"/>
          <p:cNvGrpSpPr/>
          <p:nvPr/>
        </p:nvGrpSpPr>
        <p:grpSpPr>
          <a:xfrm>
            <a:off x="4929845" y="1676868"/>
            <a:ext cx="1620000" cy="1620000"/>
            <a:chOff x="656705" y="4832461"/>
            <a:chExt cx="1612670" cy="1550617"/>
          </a:xfrm>
        </p:grpSpPr>
        <p:sp>
          <p:nvSpPr>
            <p:cNvPr id="20" name="Halka 19"/>
            <p:cNvSpPr/>
            <p:nvPr/>
          </p:nvSpPr>
          <p:spPr>
            <a:xfrm>
              <a:off x="656705" y="4832461"/>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 name="Serbest Form 20"/>
            <p:cNvSpPr/>
            <p:nvPr/>
          </p:nvSpPr>
          <p:spPr>
            <a:xfrm>
              <a:off x="656705" y="5607769"/>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5" name="Metin kutusu 24"/>
          <p:cNvSpPr txBox="1"/>
          <p:nvPr/>
        </p:nvSpPr>
        <p:spPr>
          <a:xfrm>
            <a:off x="1509826" y="1826661"/>
            <a:ext cx="1164899" cy="1223993"/>
          </a:xfrm>
          <a:prstGeom prst="rect">
            <a:avLst/>
          </a:prstGeom>
          <a:noFill/>
        </p:spPr>
        <p:txBody>
          <a:bodyPr wrap="square" rtlCol="0">
            <a:prstTxWarp prst="textCircle">
              <a:avLst>
                <a:gd name="adj" fmla="val 14019810"/>
              </a:avLst>
            </a:prstTxWarp>
            <a:spAutoFit/>
          </a:bodyPr>
          <a:lstStyle/>
          <a:p>
            <a:r>
              <a:rPr lang="tr-TR" b="1" dirty="0">
                <a:solidFill>
                  <a:schemeClr val="bg1"/>
                </a:solidFill>
              </a:rPr>
              <a:t>BİLEŞEN</a:t>
            </a:r>
          </a:p>
        </p:txBody>
      </p:sp>
      <p:sp>
        <p:nvSpPr>
          <p:cNvPr id="26" name="Dikdörtgen 25"/>
          <p:cNvSpPr/>
          <p:nvPr/>
        </p:nvSpPr>
        <p:spPr>
          <a:xfrm>
            <a:off x="884026" y="2496393"/>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4539840" y="2496391"/>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Metin kutusu 28"/>
          <p:cNvSpPr txBox="1"/>
          <p:nvPr/>
        </p:nvSpPr>
        <p:spPr>
          <a:xfrm>
            <a:off x="8754232" y="1830500"/>
            <a:ext cx="1164899" cy="1466370"/>
          </a:xfrm>
          <a:prstGeom prst="rect">
            <a:avLst/>
          </a:prstGeom>
          <a:noFill/>
        </p:spPr>
        <p:txBody>
          <a:bodyPr wrap="square" rtlCol="0">
            <a:prstTxWarp prst="textCircle">
              <a:avLst>
                <a:gd name="adj" fmla="val 13913626"/>
              </a:avLst>
            </a:prstTxWarp>
            <a:spAutoFit/>
          </a:bodyPr>
          <a:lstStyle/>
          <a:p>
            <a:r>
              <a:rPr lang="tr-TR" b="1" dirty="0">
                <a:solidFill>
                  <a:schemeClr val="bg1"/>
                </a:solidFill>
              </a:rPr>
              <a:t>Standart </a:t>
            </a:r>
          </a:p>
        </p:txBody>
      </p:sp>
      <p:sp>
        <p:nvSpPr>
          <p:cNvPr id="31" name="Dikdörtgen 30"/>
          <p:cNvSpPr/>
          <p:nvPr/>
        </p:nvSpPr>
        <p:spPr>
          <a:xfrm>
            <a:off x="8181453" y="2496496"/>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a:off x="5165640" y="1818922"/>
            <a:ext cx="1164899" cy="883906"/>
          </a:xfrm>
          <a:prstGeom prst="rect">
            <a:avLst/>
          </a:prstGeom>
          <a:noFill/>
        </p:spPr>
        <p:txBody>
          <a:bodyPr wrap="square" rtlCol="0">
            <a:prstTxWarp prst="textCircle">
              <a:avLst>
                <a:gd name="adj" fmla="val 12956354"/>
              </a:avLst>
            </a:prstTxWarp>
            <a:spAutoFit/>
          </a:bodyPr>
          <a:lstStyle/>
          <a:p>
            <a:r>
              <a:rPr lang="tr-TR" b="1" dirty="0">
                <a:solidFill>
                  <a:schemeClr val="bg1"/>
                </a:solidFill>
              </a:rPr>
              <a:t>Genel Şart</a:t>
            </a:r>
          </a:p>
        </p:txBody>
      </p:sp>
      <p:sp>
        <p:nvSpPr>
          <p:cNvPr id="27" name="Dikdörtgen 26"/>
          <p:cNvSpPr/>
          <p:nvPr/>
        </p:nvSpPr>
        <p:spPr>
          <a:xfrm>
            <a:off x="8181453" y="2701807"/>
            <a:ext cx="2993335"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77850">
              <a:lnSpc>
                <a:spcPct val="90000"/>
              </a:lnSpc>
              <a:spcBef>
                <a:spcPct val="0"/>
              </a:spcBef>
              <a:spcAft>
                <a:spcPct val="35000"/>
              </a:spcAft>
            </a:pPr>
            <a:r>
              <a:rPr lang="tr-TR" sz="1200" b="1" u="sng" dirty="0">
                <a:solidFill>
                  <a:schemeClr val="tx1"/>
                </a:solidFill>
              </a:rPr>
              <a:t>Misyon, Organizasyon Yapısı ve Görevler:</a:t>
            </a:r>
          </a:p>
          <a:p>
            <a:pPr lvl="0" defTabSz="577850">
              <a:lnSpc>
                <a:spcPct val="90000"/>
              </a:lnSpc>
              <a:spcBef>
                <a:spcPct val="0"/>
              </a:spcBef>
              <a:spcAft>
                <a:spcPct val="35000"/>
              </a:spcAft>
            </a:pPr>
            <a:r>
              <a:rPr lang="tr-TR" sz="1200" dirty="0">
                <a:solidFill>
                  <a:schemeClr val="tx1"/>
                </a:solidFill>
              </a:rPr>
              <a:t>İdarelerin misyonu ile birimlerin ve personelin görev tanımları yazılı olarak belirlenmeli, personele duyurulmalı ve idarede uygun bir organizasyon yapısı oluşturulmalıdır</a:t>
            </a:r>
          </a:p>
        </p:txBody>
      </p:sp>
      <p:sp>
        <p:nvSpPr>
          <p:cNvPr id="34" name="Dikdörtgen 33"/>
          <p:cNvSpPr/>
          <p:nvPr/>
        </p:nvSpPr>
        <p:spPr>
          <a:xfrm>
            <a:off x="4621533" y="2589951"/>
            <a:ext cx="2557328" cy="8391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77850">
              <a:lnSpc>
                <a:spcPct val="90000"/>
              </a:lnSpc>
              <a:spcBef>
                <a:spcPct val="0"/>
              </a:spcBef>
              <a:spcAft>
                <a:spcPct val="35000"/>
              </a:spcAft>
            </a:pPr>
            <a:r>
              <a:rPr lang="tr-TR" sz="1400" b="1" dirty="0">
                <a:solidFill>
                  <a:schemeClr val="tx1"/>
                </a:solidFill>
              </a:rPr>
              <a:t>(KOS 2.7)</a:t>
            </a:r>
          </a:p>
          <a:p>
            <a:pPr lvl="0" defTabSz="577850">
              <a:lnSpc>
                <a:spcPct val="90000"/>
              </a:lnSpc>
              <a:spcBef>
                <a:spcPct val="0"/>
              </a:spcBef>
              <a:spcAft>
                <a:spcPct val="35000"/>
              </a:spcAft>
            </a:pPr>
            <a:r>
              <a:rPr lang="tr-TR" sz="1400" dirty="0">
                <a:solidFill>
                  <a:schemeClr val="tx1"/>
                </a:solidFill>
              </a:rPr>
              <a:t>Her düzeydeki yöneticiler verilen görevlerin sonucunu izlemeye yönelik mekanizmalar oluşturmalıdır.</a:t>
            </a:r>
          </a:p>
        </p:txBody>
      </p:sp>
      <p:sp>
        <p:nvSpPr>
          <p:cNvPr id="35" name="Dikdörtgen 34"/>
          <p:cNvSpPr/>
          <p:nvPr/>
        </p:nvSpPr>
        <p:spPr>
          <a:xfrm>
            <a:off x="684001" y="2465564"/>
            <a:ext cx="2809875"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77850">
              <a:lnSpc>
                <a:spcPct val="90000"/>
              </a:lnSpc>
              <a:spcBef>
                <a:spcPct val="0"/>
              </a:spcBef>
              <a:spcAft>
                <a:spcPct val="35000"/>
              </a:spcAft>
            </a:pPr>
            <a:r>
              <a:rPr lang="tr-TR" sz="1400" b="1" u="sng" dirty="0">
                <a:solidFill>
                  <a:schemeClr val="tx1"/>
                </a:solidFill>
              </a:rPr>
              <a:t>KOS</a:t>
            </a:r>
          </a:p>
          <a:p>
            <a:pPr lvl="0" algn="ctr" defTabSz="577850">
              <a:lnSpc>
                <a:spcPct val="90000"/>
              </a:lnSpc>
              <a:spcBef>
                <a:spcPct val="0"/>
              </a:spcBef>
              <a:spcAft>
                <a:spcPct val="35000"/>
              </a:spcAft>
            </a:pPr>
            <a:r>
              <a:rPr lang="tr-TR" sz="1400" b="1" u="sng" dirty="0">
                <a:solidFill>
                  <a:schemeClr val="tx1"/>
                </a:solidFill>
              </a:rPr>
              <a:t>KONTROL ORTAMI STANDARDI</a:t>
            </a:r>
          </a:p>
          <a:p>
            <a:pPr lvl="0" algn="ctr" defTabSz="577850">
              <a:lnSpc>
                <a:spcPct val="90000"/>
              </a:lnSpc>
              <a:spcBef>
                <a:spcPct val="0"/>
              </a:spcBef>
              <a:spcAft>
                <a:spcPct val="35000"/>
              </a:spcAft>
            </a:pPr>
            <a:r>
              <a:rPr lang="tr-TR" sz="1400" b="1" u="sng" dirty="0">
                <a:solidFill>
                  <a:schemeClr val="tx1"/>
                </a:solidFill>
              </a:rPr>
              <a:t>(KOS 2)</a:t>
            </a:r>
            <a:endParaRPr lang="tr-TR" sz="1400" dirty="0">
              <a:solidFill>
                <a:schemeClr val="tx1"/>
              </a:solidFill>
            </a:endParaRPr>
          </a:p>
        </p:txBody>
      </p:sp>
      <p:grpSp>
        <p:nvGrpSpPr>
          <p:cNvPr id="39" name="Grup 38"/>
          <p:cNvGrpSpPr/>
          <p:nvPr/>
        </p:nvGrpSpPr>
        <p:grpSpPr>
          <a:xfrm>
            <a:off x="4556359" y="4100019"/>
            <a:ext cx="2315095" cy="2291758"/>
            <a:chOff x="656705" y="1557249"/>
            <a:chExt cx="1612670" cy="1550617"/>
          </a:xfrm>
          <a:solidFill>
            <a:srgbClr val="FF0000"/>
          </a:solidFill>
        </p:grpSpPr>
        <p:sp>
          <p:nvSpPr>
            <p:cNvPr id="40" name="Halka 39"/>
            <p:cNvSpPr/>
            <p:nvPr/>
          </p:nvSpPr>
          <p:spPr>
            <a:xfrm>
              <a:off x="656705" y="1557249"/>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 name="Serbest Form 40"/>
            <p:cNvSpPr/>
            <p:nvPr/>
          </p:nvSpPr>
          <p:spPr>
            <a:xfrm>
              <a:off x="656705" y="2332557"/>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2" name="Metin kutusu 41"/>
          <p:cNvSpPr txBox="1"/>
          <p:nvPr/>
        </p:nvSpPr>
        <p:spPr>
          <a:xfrm>
            <a:off x="4889858" y="4332797"/>
            <a:ext cx="1664723" cy="1731541"/>
          </a:xfrm>
          <a:prstGeom prst="rect">
            <a:avLst/>
          </a:prstGeom>
          <a:noFill/>
        </p:spPr>
        <p:txBody>
          <a:bodyPr wrap="square" rtlCol="0">
            <a:prstTxWarp prst="textCircle">
              <a:avLst>
                <a:gd name="adj" fmla="val 14765864"/>
              </a:avLst>
            </a:prstTxWarp>
            <a:spAutoFit/>
          </a:bodyPr>
          <a:lstStyle/>
          <a:p>
            <a:r>
              <a:rPr lang="tr-TR" sz="2000" b="1" dirty="0">
                <a:solidFill>
                  <a:schemeClr val="bg1"/>
                </a:solidFill>
              </a:rPr>
              <a:t>Eylem</a:t>
            </a:r>
          </a:p>
        </p:txBody>
      </p:sp>
      <p:sp>
        <p:nvSpPr>
          <p:cNvPr id="45" name="Dikdörtgen 44"/>
          <p:cNvSpPr/>
          <p:nvPr/>
        </p:nvSpPr>
        <p:spPr>
          <a:xfrm>
            <a:off x="4564672" y="5245897"/>
            <a:ext cx="2315095" cy="1145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Dikdörtgen 43"/>
          <p:cNvSpPr/>
          <p:nvPr/>
        </p:nvSpPr>
        <p:spPr>
          <a:xfrm>
            <a:off x="4207744" y="5245897"/>
            <a:ext cx="3097931" cy="1145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77850">
              <a:lnSpc>
                <a:spcPct val="90000"/>
              </a:lnSpc>
              <a:spcBef>
                <a:spcPct val="0"/>
              </a:spcBef>
              <a:spcAft>
                <a:spcPct val="35000"/>
              </a:spcAft>
            </a:pPr>
            <a:r>
              <a:rPr lang="tr-TR" sz="1400" b="1" u="sng" dirty="0">
                <a:solidFill>
                  <a:schemeClr val="tx1"/>
                </a:solidFill>
              </a:rPr>
              <a:t>E.2.7.1</a:t>
            </a:r>
          </a:p>
          <a:p>
            <a:pPr lvl="0" defTabSz="577850">
              <a:lnSpc>
                <a:spcPct val="90000"/>
              </a:lnSpc>
              <a:spcBef>
                <a:spcPct val="0"/>
              </a:spcBef>
              <a:spcAft>
                <a:spcPct val="35000"/>
              </a:spcAft>
            </a:pPr>
            <a:r>
              <a:rPr lang="tr-TR" sz="1400" b="1" u="sng" dirty="0">
                <a:solidFill>
                  <a:schemeClr val="tx1"/>
                </a:solidFill>
              </a:rPr>
              <a:t>Başkanlık düzeyinde</a:t>
            </a:r>
            <a:r>
              <a:rPr lang="tr-TR" sz="1400" dirty="0">
                <a:solidFill>
                  <a:schemeClr val="tx1"/>
                </a:solidFill>
              </a:rPr>
              <a:t> görev alanı ile ilgili Üç Aylık Durum Raporunun hazırlanması</a:t>
            </a:r>
          </a:p>
        </p:txBody>
      </p:sp>
      <p:grpSp>
        <p:nvGrpSpPr>
          <p:cNvPr id="64" name="Grup 63"/>
          <p:cNvGrpSpPr/>
          <p:nvPr/>
        </p:nvGrpSpPr>
        <p:grpSpPr>
          <a:xfrm>
            <a:off x="1369281" y="4133189"/>
            <a:ext cx="1620000" cy="1620000"/>
            <a:chOff x="656705" y="1557249"/>
            <a:chExt cx="1612670" cy="1550617"/>
          </a:xfrm>
        </p:grpSpPr>
        <p:sp>
          <p:nvSpPr>
            <p:cNvPr id="65" name="Halka 64"/>
            <p:cNvSpPr/>
            <p:nvPr/>
          </p:nvSpPr>
          <p:spPr>
            <a:xfrm>
              <a:off x="656705" y="1557249"/>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6" name="Serbest Form 65"/>
            <p:cNvSpPr/>
            <p:nvPr/>
          </p:nvSpPr>
          <p:spPr>
            <a:xfrm>
              <a:off x="656705" y="2332557"/>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7" name="Metin kutusu 66"/>
          <p:cNvSpPr txBox="1"/>
          <p:nvPr/>
        </p:nvSpPr>
        <p:spPr>
          <a:xfrm>
            <a:off x="1586026" y="4282981"/>
            <a:ext cx="1164899" cy="1223993"/>
          </a:xfrm>
          <a:prstGeom prst="rect">
            <a:avLst/>
          </a:prstGeom>
          <a:noFill/>
        </p:spPr>
        <p:txBody>
          <a:bodyPr wrap="square" rtlCol="0">
            <a:prstTxWarp prst="textCircle">
              <a:avLst>
                <a:gd name="adj" fmla="val 12637628"/>
              </a:avLst>
            </a:prstTxWarp>
            <a:spAutoFit/>
          </a:bodyPr>
          <a:lstStyle/>
          <a:p>
            <a:r>
              <a:rPr lang="tr-TR" sz="1600" b="1" dirty="0">
                <a:solidFill>
                  <a:schemeClr val="bg1"/>
                </a:solidFill>
              </a:rPr>
              <a:t>Sorumlu Birim</a:t>
            </a:r>
          </a:p>
        </p:txBody>
      </p:sp>
      <p:sp>
        <p:nvSpPr>
          <p:cNvPr id="68" name="Dikdörtgen 67"/>
          <p:cNvSpPr/>
          <p:nvPr/>
        </p:nvSpPr>
        <p:spPr>
          <a:xfrm>
            <a:off x="979276" y="4952713"/>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Dikdörtgen 68"/>
          <p:cNvSpPr/>
          <p:nvPr/>
        </p:nvSpPr>
        <p:spPr>
          <a:xfrm>
            <a:off x="779251" y="4931409"/>
            <a:ext cx="2809875"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77850">
              <a:lnSpc>
                <a:spcPct val="90000"/>
              </a:lnSpc>
              <a:spcBef>
                <a:spcPct val="0"/>
              </a:spcBef>
              <a:spcAft>
                <a:spcPct val="35000"/>
              </a:spcAft>
            </a:pPr>
            <a:r>
              <a:rPr lang="tr-TR" sz="1400" b="1" u="sng" dirty="0">
                <a:solidFill>
                  <a:schemeClr val="tx1"/>
                </a:solidFill>
              </a:rPr>
              <a:t>İl Sağlık Müdürlükleri</a:t>
            </a:r>
            <a:endParaRPr lang="tr-TR" sz="1400" dirty="0">
              <a:solidFill>
                <a:schemeClr val="tx1"/>
              </a:solidFill>
            </a:endParaRPr>
          </a:p>
        </p:txBody>
      </p:sp>
      <p:sp>
        <p:nvSpPr>
          <p:cNvPr id="101" name="Şeritli Sağ Ok 100"/>
          <p:cNvSpPr/>
          <p:nvPr/>
        </p:nvSpPr>
        <p:spPr>
          <a:xfrm rot="20473863">
            <a:off x="7538550" y="5644582"/>
            <a:ext cx="585269" cy="325374"/>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2" name="Halka 101"/>
          <p:cNvSpPr/>
          <p:nvPr/>
        </p:nvSpPr>
        <p:spPr>
          <a:xfrm>
            <a:off x="1107269" y="4050567"/>
            <a:ext cx="2160000" cy="1908000"/>
          </a:xfrm>
          <a:prstGeom prst="donut">
            <a:avLst>
              <a:gd name="adj" fmla="val 90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4" name="Halka 103"/>
          <p:cNvSpPr/>
          <p:nvPr/>
        </p:nvSpPr>
        <p:spPr>
          <a:xfrm>
            <a:off x="4048432" y="1145463"/>
            <a:ext cx="3312000" cy="2700000"/>
          </a:xfrm>
          <a:prstGeom prst="donut">
            <a:avLst>
              <a:gd name="adj" fmla="val 11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5" name="Halka 104"/>
          <p:cNvSpPr/>
          <p:nvPr/>
        </p:nvSpPr>
        <p:spPr>
          <a:xfrm>
            <a:off x="7748535" y="1221663"/>
            <a:ext cx="3265829" cy="2828904"/>
          </a:xfrm>
          <a:prstGeom prst="donut">
            <a:avLst>
              <a:gd name="adj" fmla="val 1125"/>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6" name="Halka 105"/>
          <p:cNvSpPr/>
          <p:nvPr/>
        </p:nvSpPr>
        <p:spPr>
          <a:xfrm>
            <a:off x="673008" y="1221664"/>
            <a:ext cx="2880000" cy="2615833"/>
          </a:xfrm>
          <a:prstGeom prst="donut">
            <a:avLst>
              <a:gd name="adj" fmla="val 112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1" name="Oval 110"/>
          <p:cNvSpPr/>
          <p:nvPr/>
        </p:nvSpPr>
        <p:spPr>
          <a:xfrm>
            <a:off x="8614823" y="4621528"/>
            <a:ext cx="2715423" cy="1141185"/>
          </a:xfrm>
          <a:prstGeom prst="ellipse">
            <a:avLst/>
          </a:prstGeom>
          <a:solidFill>
            <a:srgbClr val="FF0000"/>
          </a:solidFill>
          <a:ln>
            <a:solidFill>
              <a:srgbClr val="FF0000"/>
            </a:solid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a:t>Üç Aylık Durum Raporu</a:t>
            </a:r>
          </a:p>
          <a:p>
            <a:r>
              <a:rPr lang="tr-TR" sz="1200" dirty="0"/>
              <a:t>(Her Başkanlık için Ayrı Ayrı)</a:t>
            </a:r>
          </a:p>
        </p:txBody>
      </p:sp>
      <p:sp>
        <p:nvSpPr>
          <p:cNvPr id="113" name="Metin kutusu 112"/>
          <p:cNvSpPr txBox="1"/>
          <p:nvPr/>
        </p:nvSpPr>
        <p:spPr>
          <a:xfrm>
            <a:off x="1466810" y="216230"/>
            <a:ext cx="4476750" cy="400110"/>
          </a:xfrm>
          <a:prstGeom prst="rect">
            <a:avLst/>
          </a:prstGeom>
          <a:noFill/>
        </p:spPr>
        <p:txBody>
          <a:bodyPr wrap="square" rtlCol="0">
            <a:spAutoFit/>
          </a:bodyPr>
          <a:lstStyle/>
          <a:p>
            <a:r>
              <a:rPr lang="tr-TR" sz="2000" b="1" dirty="0">
                <a:solidFill>
                  <a:schemeClr val="bg1"/>
                </a:solidFill>
              </a:rPr>
              <a:t>2022 Yılı İkinci Çeyrek dönem Eylemleri</a:t>
            </a:r>
          </a:p>
        </p:txBody>
      </p:sp>
    </p:spTree>
    <p:extLst>
      <p:ext uri="{BB962C8B-B14F-4D97-AF65-F5344CB8AC3E}">
        <p14:creationId xmlns:p14="http://schemas.microsoft.com/office/powerpoint/2010/main" val="351330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100000" fill="hold" nodeType="afterEffect">
                                  <p:stCondLst>
                                    <p:cond delay="500"/>
                                  </p:stCondLst>
                                  <p:childTnLst>
                                    <p:animRot by="10800000">
                                      <p:cBhvr>
                                        <p:cTn id="6" dur="2000" fill="hold"/>
                                        <p:tgtEl>
                                          <p:spTgt spid="8"/>
                                        </p:tgtEl>
                                        <p:attrNameLst>
                                          <p:attrName>r</p:attrName>
                                        </p:attrNameLst>
                                      </p:cBhvr>
                                    </p:animRot>
                                  </p:childTnLst>
                                </p:cTn>
                              </p:par>
                            </p:childTnLst>
                          </p:cTn>
                        </p:par>
                        <p:par>
                          <p:cTn id="7" fill="hold">
                            <p:stCondLst>
                              <p:cond delay="2500"/>
                            </p:stCondLst>
                            <p:childTnLst>
                              <p:par>
                                <p:cTn id="8" presetID="10" presetClass="entr" presetSubtype="0" fill="hold" grpId="0" nodeType="after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2000"/>
                                        <p:tgtEl>
                                          <p:spTgt spid="3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500"/>
                                        <p:tgtEl>
                                          <p:spTgt spid="106"/>
                                        </p:tgtEl>
                                      </p:cBhvr>
                                    </p:animEffect>
                                  </p:childTnLst>
                                </p:cTn>
                              </p:par>
                            </p:childTnLst>
                          </p:cTn>
                        </p:par>
                        <p:par>
                          <p:cTn id="14" fill="hold">
                            <p:stCondLst>
                              <p:cond delay="5000"/>
                            </p:stCondLst>
                            <p:childTnLst>
                              <p:par>
                                <p:cTn id="15" presetID="8" presetClass="emph" presetSubtype="0" decel="100000" fill="hold" nodeType="afterEffect">
                                  <p:stCondLst>
                                    <p:cond delay="500"/>
                                  </p:stCondLst>
                                  <p:childTnLst>
                                    <p:animRot by="10800000">
                                      <p:cBhvr>
                                        <p:cTn id="16" dur="2000" fill="hold"/>
                                        <p:tgtEl>
                                          <p:spTgt spid="24"/>
                                        </p:tgtEl>
                                        <p:attrNameLst>
                                          <p:attrName>r</p:attrName>
                                        </p:attrNameLst>
                                      </p:cBhvr>
                                    </p:animRot>
                                  </p:childTnLst>
                                </p:cTn>
                              </p:par>
                            </p:childTnLst>
                          </p:cTn>
                        </p:par>
                        <p:par>
                          <p:cTn id="17" fill="hold">
                            <p:stCondLst>
                              <p:cond delay="7500"/>
                            </p:stCondLst>
                            <p:childTnLst>
                              <p:par>
                                <p:cTn id="18" presetID="10" presetClass="entr" presetSubtype="0" fill="hold" grpId="0" nodeType="afterEffect">
                                  <p:stCondLst>
                                    <p:cond delay="5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000"/>
                                        <p:tgtEl>
                                          <p:spTgt spid="3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04"/>
                                        </p:tgtEl>
                                        <p:attrNameLst>
                                          <p:attrName>style.visibility</p:attrName>
                                        </p:attrNameLst>
                                      </p:cBhvr>
                                      <p:to>
                                        <p:strVal val="visible"/>
                                      </p:to>
                                    </p:set>
                                    <p:animEffect transition="in" filter="fade">
                                      <p:cBhvr>
                                        <p:cTn id="23" dur="500"/>
                                        <p:tgtEl>
                                          <p:spTgt spid="104"/>
                                        </p:tgtEl>
                                      </p:cBhvr>
                                    </p:animEffect>
                                  </p:childTnLst>
                                </p:cTn>
                              </p:par>
                            </p:childTnLst>
                          </p:cTn>
                        </p:par>
                        <p:par>
                          <p:cTn id="24" fill="hold">
                            <p:stCondLst>
                              <p:cond delay="10000"/>
                            </p:stCondLst>
                            <p:childTnLst>
                              <p:par>
                                <p:cTn id="25" presetID="8" presetClass="emph" presetSubtype="0" decel="100000" fill="hold" nodeType="afterEffect">
                                  <p:stCondLst>
                                    <p:cond delay="500"/>
                                  </p:stCondLst>
                                  <p:childTnLst>
                                    <p:animRot by="10800000">
                                      <p:cBhvr>
                                        <p:cTn id="26" dur="2000" fill="hold"/>
                                        <p:tgtEl>
                                          <p:spTgt spid="23"/>
                                        </p:tgtEl>
                                        <p:attrNameLst>
                                          <p:attrName>r</p:attrName>
                                        </p:attrNameLst>
                                      </p:cBhvr>
                                    </p:animRot>
                                  </p:childTnLst>
                                </p:cTn>
                              </p:par>
                            </p:childTnLst>
                          </p:cTn>
                        </p:par>
                        <p:par>
                          <p:cTn id="27" fill="hold">
                            <p:stCondLst>
                              <p:cond delay="12500"/>
                            </p:stCondLst>
                            <p:childTnLst>
                              <p:par>
                                <p:cTn id="28" presetID="10" presetClass="entr" presetSubtype="0" fill="hold" grpId="0" nodeType="afterEffect">
                                  <p:stCondLst>
                                    <p:cond delay="5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2000"/>
                                        <p:tgtEl>
                                          <p:spTgt spid="27"/>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childTnLst>
                          </p:cTn>
                        </p:par>
                        <p:par>
                          <p:cTn id="34" fill="hold">
                            <p:stCondLst>
                              <p:cond delay="15000"/>
                            </p:stCondLst>
                            <p:childTnLst>
                              <p:par>
                                <p:cTn id="35" presetID="8" presetClass="emph" presetSubtype="0" decel="100000" fill="hold" nodeType="afterEffect">
                                  <p:stCondLst>
                                    <p:cond delay="500"/>
                                  </p:stCondLst>
                                  <p:childTnLst>
                                    <p:animRot by="-10800000">
                                      <p:cBhvr>
                                        <p:cTn id="36" dur="2000" fill="hold"/>
                                        <p:tgtEl>
                                          <p:spTgt spid="39"/>
                                        </p:tgtEl>
                                        <p:attrNameLst>
                                          <p:attrName>r</p:attrName>
                                        </p:attrNameLst>
                                      </p:cBhvr>
                                    </p:animRot>
                                  </p:childTnLst>
                                </p:cTn>
                              </p:par>
                            </p:childTnLst>
                          </p:cTn>
                        </p:par>
                        <p:par>
                          <p:cTn id="37" fill="hold">
                            <p:stCondLst>
                              <p:cond delay="17500"/>
                            </p:stCondLst>
                            <p:childTnLst>
                              <p:par>
                                <p:cTn id="38" presetID="10" presetClass="entr" presetSubtype="0" fill="hold" grpId="0" nodeType="afterEffect">
                                  <p:stCondLst>
                                    <p:cond delay="5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000"/>
                                        <p:tgtEl>
                                          <p:spTgt spid="44"/>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14"/>
                                        </p:tgtEl>
                                        <p:attrNameLst>
                                          <p:attrName>style.visibility</p:attrName>
                                        </p:attrNameLst>
                                      </p:cBhvr>
                                      <p:to>
                                        <p:strVal val="visible"/>
                                      </p:to>
                                    </p:set>
                                    <p:animEffect transition="in" filter="fade">
                                      <p:cBhvr>
                                        <p:cTn id="43" dur="500"/>
                                        <p:tgtEl>
                                          <p:spTgt spid="114"/>
                                        </p:tgtEl>
                                      </p:cBhvr>
                                    </p:animEffect>
                                  </p:childTnLst>
                                </p:cTn>
                              </p:par>
                            </p:childTnLst>
                          </p:cTn>
                        </p:par>
                        <p:par>
                          <p:cTn id="44" fill="hold">
                            <p:stCondLst>
                              <p:cond delay="20000"/>
                            </p:stCondLst>
                            <p:childTnLst>
                              <p:par>
                                <p:cTn id="45" presetID="8" presetClass="emph" presetSubtype="0" decel="100000" fill="hold" nodeType="afterEffect">
                                  <p:stCondLst>
                                    <p:cond delay="500"/>
                                  </p:stCondLst>
                                  <p:childTnLst>
                                    <p:animRot by="10800000">
                                      <p:cBhvr>
                                        <p:cTn id="46" dur="2000" fill="hold"/>
                                        <p:tgtEl>
                                          <p:spTgt spid="64"/>
                                        </p:tgtEl>
                                        <p:attrNameLst>
                                          <p:attrName>r</p:attrName>
                                        </p:attrNameLst>
                                      </p:cBhvr>
                                    </p:animRot>
                                  </p:childTnLst>
                                </p:cTn>
                              </p:par>
                            </p:childTnLst>
                          </p:cTn>
                        </p:par>
                        <p:par>
                          <p:cTn id="47" fill="hold">
                            <p:stCondLst>
                              <p:cond delay="22500"/>
                            </p:stCondLst>
                            <p:childTnLst>
                              <p:par>
                                <p:cTn id="48" presetID="10" presetClass="entr" presetSubtype="0" fill="hold" grpId="0" nodeType="afterEffect">
                                  <p:stCondLst>
                                    <p:cond delay="50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2000"/>
                                        <p:tgtEl>
                                          <p:spTgt spid="69"/>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childTnLst>
                          </p:cTn>
                        </p:par>
                        <p:par>
                          <p:cTn id="54" fill="hold">
                            <p:stCondLst>
                              <p:cond delay="25000"/>
                            </p:stCondLst>
                            <p:childTnLst>
                              <p:par>
                                <p:cTn id="55" presetID="3" presetClass="emph" presetSubtype="1" repeatCount="3000" grpId="1" nodeType="afterEffect">
                                  <p:stCondLst>
                                    <p:cond delay="500"/>
                                  </p:stCondLst>
                                  <p:childTnLst>
                                    <p:set>
                                      <p:cBhvr override="childStyle">
                                        <p:cTn id="56" dur="indefinite"/>
                                        <p:tgtEl>
                                          <p:spTgt spid="69"/>
                                        </p:tgtEl>
                                        <p:attrNameLst>
                                          <p:attrName>style.color</p:attrName>
                                        </p:attrNameLst>
                                      </p:cBhvr>
                                      <p:to>
                                        <p:clrVal>
                                          <a:srgbClr val="F92539"/>
                                        </p:clrVal>
                                      </p:to>
                                    </p:set>
                                  </p:childTnLst>
                                </p:cTn>
                              </p:par>
                            </p:childTnLst>
                          </p:cTn>
                        </p:par>
                        <p:par>
                          <p:cTn id="57" fill="hold">
                            <p:stCondLst>
                              <p:cond delay="25500"/>
                            </p:stCondLst>
                            <p:childTnLst>
                              <p:par>
                                <p:cTn id="58" presetID="23" presetClass="entr" presetSubtype="16" fill="hold" grpId="1" nodeType="afterEffect">
                                  <p:stCondLst>
                                    <p:cond delay="100"/>
                                  </p:stCondLst>
                                  <p:childTnLst>
                                    <p:set>
                                      <p:cBhvr>
                                        <p:cTn id="59" dur="1" fill="hold">
                                          <p:stCondLst>
                                            <p:cond delay="0"/>
                                          </p:stCondLst>
                                        </p:cTn>
                                        <p:tgtEl>
                                          <p:spTgt spid="101"/>
                                        </p:tgtEl>
                                        <p:attrNameLst>
                                          <p:attrName>style.visibility</p:attrName>
                                        </p:attrNameLst>
                                      </p:cBhvr>
                                      <p:to>
                                        <p:strVal val="visible"/>
                                      </p:to>
                                    </p:set>
                                    <p:anim calcmode="lin" valueType="num">
                                      <p:cBhvr>
                                        <p:cTn id="60" dur="100" fill="hold"/>
                                        <p:tgtEl>
                                          <p:spTgt spid="101"/>
                                        </p:tgtEl>
                                        <p:attrNameLst>
                                          <p:attrName>ppt_w</p:attrName>
                                        </p:attrNameLst>
                                      </p:cBhvr>
                                      <p:tavLst>
                                        <p:tav tm="0">
                                          <p:val>
                                            <p:fltVal val="0"/>
                                          </p:val>
                                        </p:tav>
                                        <p:tav tm="100000">
                                          <p:val>
                                            <p:strVal val="#ppt_w"/>
                                          </p:val>
                                        </p:tav>
                                      </p:tavLst>
                                    </p:anim>
                                    <p:anim calcmode="lin" valueType="num">
                                      <p:cBhvr>
                                        <p:cTn id="61" dur="100" fill="hold"/>
                                        <p:tgtEl>
                                          <p:spTgt spid="101"/>
                                        </p:tgtEl>
                                        <p:attrNameLst>
                                          <p:attrName>ppt_h</p:attrName>
                                        </p:attrNameLst>
                                      </p:cBhvr>
                                      <p:tavLst>
                                        <p:tav tm="0">
                                          <p:val>
                                            <p:fltVal val="0"/>
                                          </p:val>
                                        </p:tav>
                                        <p:tav tm="100000">
                                          <p:val>
                                            <p:strVal val="#ppt_h"/>
                                          </p:val>
                                        </p:tav>
                                      </p:tavLst>
                                    </p:anim>
                                  </p:childTnLst>
                                </p:cTn>
                              </p:par>
                            </p:childTnLst>
                          </p:cTn>
                        </p:par>
                        <p:par>
                          <p:cTn id="62" fill="hold">
                            <p:stCondLst>
                              <p:cond delay="25700"/>
                            </p:stCondLst>
                            <p:childTnLst>
                              <p:par>
                                <p:cTn id="63" presetID="63" presetClass="path" presetSubtype="0" repeatCount="indefinite" fill="hold" grpId="0" nodeType="afterEffect">
                                  <p:stCondLst>
                                    <p:cond delay="0"/>
                                  </p:stCondLst>
                                  <p:childTnLst>
                                    <p:animMotion origin="layout" path="M 3.54167E-6 -1.85185E-6 L 0.05273 -0.03773 " pathEditMode="relative" rAng="0" ptsTypes="AA">
                                      <p:cBhvr>
                                        <p:cTn id="64" dur="1000" fill="hold"/>
                                        <p:tgtEl>
                                          <p:spTgt spid="101"/>
                                        </p:tgtEl>
                                        <p:attrNameLst>
                                          <p:attrName>ppt_x</p:attrName>
                                          <p:attrName>ppt_y</p:attrName>
                                        </p:attrNameLst>
                                      </p:cBhvr>
                                      <p:rCtr x="2630" y="-1898"/>
                                    </p:animMotion>
                                  </p:childTnLst>
                                </p:cTn>
                              </p:par>
                              <p:par>
                                <p:cTn id="65" presetID="10" presetClass="entr" presetSubtype="0" repeatCount="3000" fill="hold" grpId="0" nodeType="with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fade">
                                      <p:cBhvr>
                                        <p:cTn id="67" dur="2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27" grpId="0" animBg="1"/>
      <p:bldP spid="34" grpId="0" animBg="1"/>
      <p:bldP spid="35" grpId="0" animBg="1"/>
      <p:bldP spid="44" grpId="0" animBg="1"/>
      <p:bldP spid="69" grpId="0" animBg="1"/>
      <p:bldP spid="69" grpId="1" animBg="1"/>
      <p:bldP spid="101" grpId="0" animBg="1"/>
      <p:bldP spid="101" grpId="1" animBg="1"/>
      <p:bldP spid="102" grpId="0" animBg="1"/>
      <p:bldP spid="104" grpId="0" animBg="1"/>
      <p:bldP spid="105" grpId="0" animBg="1"/>
      <p:bldP spid="106" grpId="0" animBg="1"/>
      <p:bldP spid="1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van 1">
            <a:extLst>
              <a:ext uri="{FF2B5EF4-FFF2-40B4-BE49-F238E27FC236}">
                <a16:creationId xmlns:a16="http://schemas.microsoft.com/office/drawing/2014/main" id="{B3571D6E-DFDA-4F23-AFCE-73EB4E34B13D}"/>
              </a:ext>
            </a:extLst>
          </p:cNvPr>
          <p:cNvSpPr>
            <a:spLocks noGrp="1"/>
          </p:cNvSpPr>
          <p:nvPr>
            <p:ph type="title"/>
          </p:nvPr>
        </p:nvSpPr>
        <p:spPr>
          <a:xfrm>
            <a:off x="3356239" y="736947"/>
            <a:ext cx="5401336" cy="540902"/>
          </a:xfrm>
        </p:spPr>
        <p:txBody>
          <a:bodyPr vert="horz" lIns="82953" tIns="41476" rIns="82953" bIns="41476" rtlCol="0" anchor="t">
            <a:normAutofit/>
          </a:bodyPr>
          <a:lstStyle/>
          <a:p>
            <a:r>
              <a:rPr lang="tr-TR" sz="1996" dirty="0">
                <a:solidFill>
                  <a:srgbClr val="C00000"/>
                </a:solidFill>
                <a:latin typeface="Arial" panose="020B0604020202020204" pitchFamily="34" charset="0"/>
                <a:cs typeface="Arial" panose="020B0604020202020204" pitchFamily="34" charset="0"/>
              </a:rPr>
              <a:t>İlgili Üç Aylık Durum Raporu</a:t>
            </a:r>
          </a:p>
        </p:txBody>
      </p:sp>
      <p:pic>
        <p:nvPicPr>
          <p:cNvPr id="3" name="Resim 2"/>
          <p:cNvPicPr>
            <a:picLocks noChangeAspect="1"/>
          </p:cNvPicPr>
          <p:nvPr/>
        </p:nvPicPr>
        <p:blipFill>
          <a:blip r:embed="rId2"/>
          <a:stretch>
            <a:fillRect/>
          </a:stretch>
        </p:blipFill>
        <p:spPr>
          <a:xfrm>
            <a:off x="5824564" y="2867278"/>
            <a:ext cx="5028820" cy="2004002"/>
          </a:xfrm>
          <a:prstGeom prst="rect">
            <a:avLst/>
          </a:prstGeom>
        </p:spPr>
      </p:pic>
      <p:cxnSp>
        <p:nvCxnSpPr>
          <p:cNvPr id="8" name="Düz Bağlayıcı 7"/>
          <p:cNvCxnSpPr/>
          <p:nvPr/>
        </p:nvCxnSpPr>
        <p:spPr>
          <a:xfrm>
            <a:off x="6268537" y="4366128"/>
            <a:ext cx="40394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6262528" y="4603564"/>
            <a:ext cx="40394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a:off x="6280561" y="4366128"/>
            <a:ext cx="0" cy="2374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10295942" y="4360119"/>
            <a:ext cx="0" cy="2374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Metin kutusu 15"/>
          <p:cNvSpPr txBox="1"/>
          <p:nvPr/>
        </p:nvSpPr>
        <p:spPr>
          <a:xfrm>
            <a:off x="5907872" y="2299233"/>
            <a:ext cx="4945511" cy="594906"/>
          </a:xfrm>
          <a:prstGeom prst="rect">
            <a:avLst/>
          </a:prstGeom>
          <a:noFill/>
        </p:spPr>
        <p:txBody>
          <a:bodyPr wrap="square" rtlCol="0">
            <a:spAutoFit/>
          </a:bodyPr>
          <a:lstStyle/>
          <a:p>
            <a:r>
              <a:rPr lang="tr-TR" sz="1633" dirty="0"/>
              <a:t>Sağlık Bakanlığı Taşra Teşkilatı Kadro Standartları ile Çalışma Usul ve Esaslarına Dair Yönerge’ de</a:t>
            </a:r>
          </a:p>
        </p:txBody>
      </p:sp>
      <p:pic>
        <p:nvPicPr>
          <p:cNvPr id="5" name="Resim 4">
            <a:hlinkClick r:id="rId3" action="ppaction://hlinkfile"/>
          </p:cNvPr>
          <p:cNvPicPr>
            <a:picLocks noChangeAspect="1"/>
          </p:cNvPicPr>
          <p:nvPr/>
        </p:nvPicPr>
        <p:blipFill>
          <a:blip r:embed="rId4"/>
          <a:stretch>
            <a:fillRect/>
          </a:stretch>
        </p:blipFill>
        <p:spPr>
          <a:xfrm>
            <a:off x="1342181" y="1083183"/>
            <a:ext cx="4285536" cy="5339245"/>
          </a:xfrm>
          <a:prstGeom prst="rect">
            <a:avLst/>
          </a:prstGeom>
        </p:spPr>
      </p:pic>
    </p:spTree>
    <p:extLst>
      <p:ext uri="{BB962C8B-B14F-4D97-AF65-F5344CB8AC3E}">
        <p14:creationId xmlns:p14="http://schemas.microsoft.com/office/powerpoint/2010/main" val="1305366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a16="http://schemas.microsoft.com/office/drawing/2014/main" id="{FED36707-B8A5-4572-ACEA-FD31A06E8A08}"/>
              </a:ext>
            </a:extLst>
          </p:cNvPr>
          <p:cNvSpPr txBox="1">
            <a:spLocks/>
          </p:cNvSpPr>
          <p:nvPr/>
        </p:nvSpPr>
        <p:spPr>
          <a:xfrm>
            <a:off x="3775327" y="515631"/>
            <a:ext cx="7006517" cy="579872"/>
          </a:xfrm>
          <a:prstGeom prst="rect">
            <a:avLst/>
          </a:prstGeom>
          <a:noFill/>
        </p:spPr>
        <p:txBody>
          <a:bodyPr vert="horz" lIns="72746" tIns="36373" rIns="72746" bIns="36373"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177">
                <a:solidFill>
                  <a:srgbClr val="FF0000"/>
                </a:solidFill>
              </a:rPr>
              <a:t>                 </a:t>
            </a:r>
            <a:r>
              <a:rPr lang="tr-TR" sz="1814">
                <a:solidFill>
                  <a:srgbClr val="FF0000"/>
                </a:solidFill>
                <a:latin typeface="Arial" panose="020B0604020202020204" pitchFamily="34" charset="0"/>
                <a:cs typeface="Arial" panose="020B0604020202020204" pitchFamily="34" charset="0"/>
              </a:rPr>
              <a:t>Sıkça Yapılan Hatalar</a:t>
            </a:r>
            <a:endParaRPr lang="tr-TR" sz="1814">
              <a:solidFill>
                <a:srgbClr val="C00000"/>
              </a:solidFill>
              <a:latin typeface="Arial" panose="020B0604020202020204" pitchFamily="34" charset="0"/>
              <a:cs typeface="Arial" panose="020B0604020202020204" pitchFamily="34" charset="0"/>
            </a:endParaRPr>
          </a:p>
        </p:txBody>
      </p:sp>
      <p:pic>
        <p:nvPicPr>
          <p:cNvPr id="5" name="Resim 4">
            <a:extLst>
              <a:ext uri="{FF2B5EF4-FFF2-40B4-BE49-F238E27FC236}">
                <a16:creationId xmlns:a16="http://schemas.microsoft.com/office/drawing/2014/main" id="{E414C8A5-972F-4656-B0FA-7D462574E06C}"/>
              </a:ext>
            </a:extLst>
          </p:cNvPr>
          <p:cNvPicPr>
            <a:picLocks noChangeAspect="1"/>
          </p:cNvPicPr>
          <p:nvPr/>
        </p:nvPicPr>
        <p:blipFill>
          <a:blip r:embed="rId3"/>
          <a:stretch>
            <a:fillRect/>
          </a:stretch>
        </p:blipFill>
        <p:spPr>
          <a:xfrm>
            <a:off x="667439" y="2610489"/>
            <a:ext cx="2491656" cy="2223702"/>
          </a:xfrm>
          <a:prstGeom prst="rect">
            <a:avLst/>
          </a:prstGeom>
        </p:spPr>
      </p:pic>
      <p:sp>
        <p:nvSpPr>
          <p:cNvPr id="2" name="Metin kutusu 1"/>
          <p:cNvSpPr txBox="1"/>
          <p:nvPr/>
        </p:nvSpPr>
        <p:spPr>
          <a:xfrm>
            <a:off x="3335264" y="2924852"/>
            <a:ext cx="8090541" cy="172419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27347" indent="-227347">
              <a:lnSpc>
                <a:spcPct val="150000"/>
              </a:lnSpc>
              <a:buFont typeface="Wingdings" panose="05000000000000000000" pitchFamily="2" charset="2"/>
              <a:buChar char="ü"/>
            </a:pPr>
            <a:r>
              <a:rPr lang="tr-TR" sz="1814" dirty="0"/>
              <a:t>Her bir başkanlık için rapor düzenlenmemesi,</a:t>
            </a:r>
          </a:p>
          <a:p>
            <a:pPr marL="227347" indent="-227347">
              <a:lnSpc>
                <a:spcPct val="150000"/>
              </a:lnSpc>
              <a:buFont typeface="Wingdings" panose="05000000000000000000" pitchFamily="2" charset="2"/>
              <a:buChar char="ü"/>
            </a:pPr>
            <a:r>
              <a:rPr lang="tr-TR" sz="1814" dirty="0"/>
              <a:t>Müdüre Bağlı birimler için rapor düzenlenmesi,</a:t>
            </a:r>
          </a:p>
          <a:p>
            <a:pPr marL="227347" indent="-227347">
              <a:lnSpc>
                <a:spcPct val="150000"/>
              </a:lnSpc>
              <a:buFont typeface="Wingdings" panose="05000000000000000000" pitchFamily="2" charset="2"/>
              <a:buChar char="ü"/>
            </a:pPr>
            <a:r>
              <a:rPr lang="tr-TR" sz="1814" dirty="0"/>
              <a:t>Rapor içeriğinde sadece iç kontrol çalışmalarına yer verilmesi,</a:t>
            </a:r>
          </a:p>
          <a:p>
            <a:pPr marL="227347" indent="-227347">
              <a:lnSpc>
                <a:spcPct val="150000"/>
              </a:lnSpc>
              <a:buFont typeface="Wingdings" panose="05000000000000000000" pitchFamily="2" charset="2"/>
              <a:buChar char="ü"/>
            </a:pPr>
            <a:r>
              <a:rPr lang="tr-TR" sz="1814" dirty="0"/>
              <a:t>Önceki dönem raporunun sadece tarihinin değiştirilerek sisteme geri yüklenmesi.</a:t>
            </a:r>
          </a:p>
        </p:txBody>
      </p:sp>
    </p:spTree>
    <p:extLst>
      <p:ext uri="{BB962C8B-B14F-4D97-AF65-F5344CB8AC3E}">
        <p14:creationId xmlns:p14="http://schemas.microsoft.com/office/powerpoint/2010/main" val="134692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1000"/>
                                  </p:stCondLst>
                                  <p:endCondLst>
                                    <p:cond evt="onNext" delay="0">
                                      <p:tgtEl>
                                        <p:sldTgt/>
                                      </p:tgtEl>
                                    </p:cond>
                                  </p:end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Dikdörtgen 113"/>
          <p:cNvSpPr/>
          <p:nvPr/>
        </p:nvSpPr>
        <p:spPr>
          <a:xfrm>
            <a:off x="4152900" y="3913696"/>
            <a:ext cx="3190875" cy="2520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8" name="Grup 7"/>
          <p:cNvGrpSpPr/>
          <p:nvPr/>
        </p:nvGrpSpPr>
        <p:grpSpPr>
          <a:xfrm>
            <a:off x="1274031" y="1676869"/>
            <a:ext cx="1620000" cy="1620000"/>
            <a:chOff x="656705" y="1557249"/>
            <a:chExt cx="1612670" cy="1550617"/>
          </a:xfrm>
        </p:grpSpPr>
        <p:sp>
          <p:nvSpPr>
            <p:cNvPr id="2" name="Halka 1"/>
            <p:cNvSpPr/>
            <p:nvPr/>
          </p:nvSpPr>
          <p:spPr>
            <a:xfrm>
              <a:off x="656705" y="1557249"/>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Serbest Form 8"/>
            <p:cNvSpPr/>
            <p:nvPr/>
          </p:nvSpPr>
          <p:spPr>
            <a:xfrm>
              <a:off x="656705" y="2332557"/>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3" name="Grup 22"/>
          <p:cNvGrpSpPr/>
          <p:nvPr/>
        </p:nvGrpSpPr>
        <p:grpSpPr>
          <a:xfrm>
            <a:off x="8526682" y="1676870"/>
            <a:ext cx="1620000" cy="1620000"/>
            <a:chOff x="656705" y="3194855"/>
            <a:chExt cx="1612670" cy="1550617"/>
          </a:xfrm>
        </p:grpSpPr>
        <p:sp>
          <p:nvSpPr>
            <p:cNvPr id="18" name="Halka 17"/>
            <p:cNvSpPr/>
            <p:nvPr/>
          </p:nvSpPr>
          <p:spPr>
            <a:xfrm>
              <a:off x="656705" y="3194855"/>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Serbest Form 18"/>
            <p:cNvSpPr/>
            <p:nvPr/>
          </p:nvSpPr>
          <p:spPr>
            <a:xfrm>
              <a:off x="656705" y="3970163"/>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4" name="Grup 23"/>
          <p:cNvGrpSpPr/>
          <p:nvPr/>
        </p:nvGrpSpPr>
        <p:grpSpPr>
          <a:xfrm>
            <a:off x="4929845" y="1460730"/>
            <a:ext cx="1620000" cy="1620000"/>
            <a:chOff x="656705" y="4832461"/>
            <a:chExt cx="1612670" cy="1550617"/>
          </a:xfrm>
        </p:grpSpPr>
        <p:sp>
          <p:nvSpPr>
            <p:cNvPr id="20" name="Halka 19"/>
            <p:cNvSpPr/>
            <p:nvPr/>
          </p:nvSpPr>
          <p:spPr>
            <a:xfrm>
              <a:off x="656705" y="4832461"/>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 name="Serbest Form 20"/>
            <p:cNvSpPr/>
            <p:nvPr/>
          </p:nvSpPr>
          <p:spPr>
            <a:xfrm>
              <a:off x="656705" y="5607769"/>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5" name="Metin kutusu 24"/>
          <p:cNvSpPr txBox="1"/>
          <p:nvPr/>
        </p:nvSpPr>
        <p:spPr>
          <a:xfrm>
            <a:off x="1509826" y="1826661"/>
            <a:ext cx="1164899" cy="1223993"/>
          </a:xfrm>
          <a:prstGeom prst="rect">
            <a:avLst/>
          </a:prstGeom>
          <a:noFill/>
        </p:spPr>
        <p:txBody>
          <a:bodyPr wrap="square" rtlCol="0">
            <a:prstTxWarp prst="textCircle">
              <a:avLst>
                <a:gd name="adj" fmla="val 14019810"/>
              </a:avLst>
            </a:prstTxWarp>
            <a:spAutoFit/>
          </a:bodyPr>
          <a:lstStyle/>
          <a:p>
            <a:r>
              <a:rPr lang="tr-TR" b="1" dirty="0">
                <a:solidFill>
                  <a:schemeClr val="bg1"/>
                </a:solidFill>
              </a:rPr>
              <a:t>BİLEŞEN</a:t>
            </a:r>
          </a:p>
        </p:txBody>
      </p:sp>
      <p:sp>
        <p:nvSpPr>
          <p:cNvPr id="26" name="Dikdörtgen 25"/>
          <p:cNvSpPr/>
          <p:nvPr/>
        </p:nvSpPr>
        <p:spPr>
          <a:xfrm>
            <a:off x="884026" y="2496393"/>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4539840" y="2280253"/>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Metin kutusu 28"/>
          <p:cNvSpPr txBox="1"/>
          <p:nvPr/>
        </p:nvSpPr>
        <p:spPr>
          <a:xfrm>
            <a:off x="8754232" y="1830500"/>
            <a:ext cx="1164899" cy="1466370"/>
          </a:xfrm>
          <a:prstGeom prst="rect">
            <a:avLst/>
          </a:prstGeom>
          <a:noFill/>
        </p:spPr>
        <p:txBody>
          <a:bodyPr wrap="square" rtlCol="0">
            <a:prstTxWarp prst="textCircle">
              <a:avLst>
                <a:gd name="adj" fmla="val 13913626"/>
              </a:avLst>
            </a:prstTxWarp>
            <a:spAutoFit/>
          </a:bodyPr>
          <a:lstStyle/>
          <a:p>
            <a:r>
              <a:rPr lang="tr-TR" b="1" dirty="0">
                <a:solidFill>
                  <a:schemeClr val="bg1"/>
                </a:solidFill>
              </a:rPr>
              <a:t>Standart </a:t>
            </a:r>
          </a:p>
        </p:txBody>
      </p:sp>
      <p:sp>
        <p:nvSpPr>
          <p:cNvPr id="31" name="Dikdörtgen 30"/>
          <p:cNvSpPr/>
          <p:nvPr/>
        </p:nvSpPr>
        <p:spPr>
          <a:xfrm>
            <a:off x="8181453" y="2496496"/>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a:off x="5165640" y="1602784"/>
            <a:ext cx="1164899" cy="883906"/>
          </a:xfrm>
          <a:prstGeom prst="rect">
            <a:avLst/>
          </a:prstGeom>
          <a:noFill/>
        </p:spPr>
        <p:txBody>
          <a:bodyPr wrap="square" rtlCol="0">
            <a:prstTxWarp prst="textCircle">
              <a:avLst>
                <a:gd name="adj" fmla="val 12956354"/>
              </a:avLst>
            </a:prstTxWarp>
            <a:spAutoFit/>
          </a:bodyPr>
          <a:lstStyle/>
          <a:p>
            <a:r>
              <a:rPr lang="tr-TR" b="1" dirty="0">
                <a:solidFill>
                  <a:schemeClr val="bg1"/>
                </a:solidFill>
              </a:rPr>
              <a:t>Genel Şart</a:t>
            </a:r>
          </a:p>
        </p:txBody>
      </p:sp>
      <p:sp>
        <p:nvSpPr>
          <p:cNvPr id="27" name="Dikdörtgen 26"/>
          <p:cNvSpPr/>
          <p:nvPr/>
        </p:nvSpPr>
        <p:spPr>
          <a:xfrm>
            <a:off x="8181453" y="2701807"/>
            <a:ext cx="2583529"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77850">
              <a:lnSpc>
                <a:spcPct val="90000"/>
              </a:lnSpc>
              <a:spcBef>
                <a:spcPct val="0"/>
              </a:spcBef>
              <a:spcAft>
                <a:spcPct val="35000"/>
              </a:spcAft>
            </a:pPr>
            <a:r>
              <a:rPr lang="tr-TR" sz="1200" b="1" u="sng" dirty="0">
                <a:solidFill>
                  <a:schemeClr val="tx1"/>
                </a:solidFill>
              </a:rPr>
              <a:t>Bilgi Sistemleri Kontrolleri:</a:t>
            </a:r>
          </a:p>
          <a:p>
            <a:pPr lvl="0" defTabSz="577850">
              <a:lnSpc>
                <a:spcPct val="90000"/>
              </a:lnSpc>
              <a:spcBef>
                <a:spcPct val="0"/>
              </a:spcBef>
              <a:spcAft>
                <a:spcPct val="35000"/>
              </a:spcAft>
            </a:pPr>
            <a:r>
              <a:rPr lang="tr-TR" sz="1200" dirty="0">
                <a:solidFill>
                  <a:schemeClr val="tx1"/>
                </a:solidFill>
              </a:rPr>
              <a:t>İdareler, bilgi sistemlerinin sürekliliğini ve güvenilirliğini sağlamak için gerekli kontrol mekanizmaları geliştirmelidir.</a:t>
            </a:r>
          </a:p>
        </p:txBody>
      </p:sp>
      <p:sp>
        <p:nvSpPr>
          <p:cNvPr id="34" name="Dikdörtgen 33"/>
          <p:cNvSpPr/>
          <p:nvPr/>
        </p:nvSpPr>
        <p:spPr>
          <a:xfrm>
            <a:off x="4331155" y="2358098"/>
            <a:ext cx="2903657" cy="898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77850">
              <a:lnSpc>
                <a:spcPct val="90000"/>
              </a:lnSpc>
              <a:spcBef>
                <a:spcPct val="0"/>
              </a:spcBef>
              <a:spcAft>
                <a:spcPct val="35000"/>
              </a:spcAft>
            </a:pPr>
            <a:r>
              <a:rPr lang="tr-TR" sz="1200" b="1" dirty="0">
                <a:solidFill>
                  <a:schemeClr val="tx1"/>
                </a:solidFill>
              </a:rPr>
              <a:t>(KFS 12.2)</a:t>
            </a:r>
          </a:p>
          <a:p>
            <a:pPr lvl="0" defTabSz="577850">
              <a:lnSpc>
                <a:spcPct val="90000"/>
              </a:lnSpc>
              <a:spcBef>
                <a:spcPct val="0"/>
              </a:spcBef>
              <a:spcAft>
                <a:spcPct val="35000"/>
              </a:spcAft>
            </a:pPr>
            <a:r>
              <a:rPr lang="tr-TR" sz="1200" dirty="0">
                <a:solidFill>
                  <a:schemeClr val="tx1"/>
                </a:solidFill>
              </a:rPr>
              <a:t>Bilgi sistemine veri ve bilgi girişi ile bunlara erişim konusunda yetkilendirmeler yapılmalı, hata ve usulsüzlüklerin önlenmesi, tespit edilmesi ve düzeltilmesini sağlayacak mekanizmalar oluşturulmalıdır.</a:t>
            </a:r>
          </a:p>
        </p:txBody>
      </p:sp>
      <p:sp>
        <p:nvSpPr>
          <p:cNvPr id="35" name="Dikdörtgen 34"/>
          <p:cNvSpPr/>
          <p:nvPr/>
        </p:nvSpPr>
        <p:spPr>
          <a:xfrm>
            <a:off x="860725" y="2563685"/>
            <a:ext cx="2463099"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77850">
              <a:lnSpc>
                <a:spcPct val="90000"/>
              </a:lnSpc>
              <a:spcBef>
                <a:spcPct val="0"/>
              </a:spcBef>
              <a:spcAft>
                <a:spcPct val="35000"/>
              </a:spcAft>
            </a:pPr>
            <a:r>
              <a:rPr lang="tr-TR" sz="1400" b="1" u="sng" dirty="0">
                <a:solidFill>
                  <a:schemeClr val="tx1"/>
                </a:solidFill>
              </a:rPr>
              <a:t>KFS</a:t>
            </a:r>
          </a:p>
          <a:p>
            <a:pPr lvl="0" algn="ctr" defTabSz="577850">
              <a:lnSpc>
                <a:spcPct val="90000"/>
              </a:lnSpc>
              <a:spcBef>
                <a:spcPct val="0"/>
              </a:spcBef>
              <a:spcAft>
                <a:spcPct val="35000"/>
              </a:spcAft>
            </a:pPr>
            <a:r>
              <a:rPr lang="tr-TR" sz="1400" b="1" u="sng" dirty="0">
                <a:solidFill>
                  <a:schemeClr val="tx1"/>
                </a:solidFill>
              </a:rPr>
              <a:t>KONTROL FAALİYETLERİ</a:t>
            </a:r>
          </a:p>
          <a:p>
            <a:pPr lvl="0" algn="ctr" defTabSz="577850">
              <a:lnSpc>
                <a:spcPct val="90000"/>
              </a:lnSpc>
              <a:spcBef>
                <a:spcPct val="0"/>
              </a:spcBef>
              <a:spcAft>
                <a:spcPct val="35000"/>
              </a:spcAft>
            </a:pPr>
            <a:r>
              <a:rPr lang="tr-TR" sz="1400" b="1" u="sng" dirty="0">
                <a:solidFill>
                  <a:schemeClr val="tx1"/>
                </a:solidFill>
              </a:rPr>
              <a:t>STANDARDI</a:t>
            </a:r>
          </a:p>
          <a:p>
            <a:pPr lvl="0" algn="ctr" defTabSz="577850">
              <a:lnSpc>
                <a:spcPct val="90000"/>
              </a:lnSpc>
              <a:spcBef>
                <a:spcPct val="0"/>
              </a:spcBef>
              <a:spcAft>
                <a:spcPct val="35000"/>
              </a:spcAft>
            </a:pPr>
            <a:r>
              <a:rPr lang="tr-TR" sz="1400" b="1" u="sng" dirty="0">
                <a:solidFill>
                  <a:schemeClr val="tx1"/>
                </a:solidFill>
              </a:rPr>
              <a:t>(KFS 12)</a:t>
            </a:r>
            <a:endParaRPr lang="tr-TR" sz="1400" dirty="0">
              <a:solidFill>
                <a:schemeClr val="tx1"/>
              </a:solidFill>
            </a:endParaRPr>
          </a:p>
        </p:txBody>
      </p:sp>
      <p:grpSp>
        <p:nvGrpSpPr>
          <p:cNvPr id="39" name="Grup 38"/>
          <p:cNvGrpSpPr/>
          <p:nvPr/>
        </p:nvGrpSpPr>
        <p:grpSpPr>
          <a:xfrm>
            <a:off x="4556359" y="4100019"/>
            <a:ext cx="2315095" cy="2291758"/>
            <a:chOff x="656705" y="1557249"/>
            <a:chExt cx="1612670" cy="1550617"/>
          </a:xfrm>
          <a:solidFill>
            <a:srgbClr val="FF0000"/>
          </a:solidFill>
        </p:grpSpPr>
        <p:sp>
          <p:nvSpPr>
            <p:cNvPr id="40" name="Halka 39"/>
            <p:cNvSpPr/>
            <p:nvPr/>
          </p:nvSpPr>
          <p:spPr>
            <a:xfrm>
              <a:off x="656705" y="1557249"/>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 name="Serbest Form 40"/>
            <p:cNvSpPr/>
            <p:nvPr/>
          </p:nvSpPr>
          <p:spPr>
            <a:xfrm>
              <a:off x="656705" y="2332557"/>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2" name="Metin kutusu 41"/>
          <p:cNvSpPr txBox="1"/>
          <p:nvPr/>
        </p:nvSpPr>
        <p:spPr>
          <a:xfrm>
            <a:off x="4889858" y="4332797"/>
            <a:ext cx="1664723" cy="1731541"/>
          </a:xfrm>
          <a:prstGeom prst="rect">
            <a:avLst/>
          </a:prstGeom>
          <a:noFill/>
        </p:spPr>
        <p:txBody>
          <a:bodyPr wrap="square" rtlCol="0">
            <a:prstTxWarp prst="textCircle">
              <a:avLst>
                <a:gd name="adj" fmla="val 14765864"/>
              </a:avLst>
            </a:prstTxWarp>
            <a:spAutoFit/>
          </a:bodyPr>
          <a:lstStyle/>
          <a:p>
            <a:r>
              <a:rPr lang="tr-TR" sz="2000" b="1" dirty="0">
                <a:solidFill>
                  <a:schemeClr val="bg1"/>
                </a:solidFill>
              </a:rPr>
              <a:t>Eylem</a:t>
            </a:r>
          </a:p>
        </p:txBody>
      </p:sp>
      <p:sp>
        <p:nvSpPr>
          <p:cNvPr id="45" name="Dikdörtgen 44"/>
          <p:cNvSpPr/>
          <p:nvPr/>
        </p:nvSpPr>
        <p:spPr>
          <a:xfrm>
            <a:off x="4564672" y="5245897"/>
            <a:ext cx="2315095" cy="1145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Dikdörtgen 43"/>
          <p:cNvSpPr/>
          <p:nvPr/>
        </p:nvSpPr>
        <p:spPr>
          <a:xfrm>
            <a:off x="4207744" y="5245897"/>
            <a:ext cx="3097931" cy="1145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77850">
              <a:lnSpc>
                <a:spcPct val="90000"/>
              </a:lnSpc>
              <a:spcBef>
                <a:spcPct val="0"/>
              </a:spcBef>
              <a:spcAft>
                <a:spcPct val="35000"/>
              </a:spcAft>
            </a:pPr>
            <a:r>
              <a:rPr lang="tr-TR" sz="1400" b="1" u="sng" dirty="0">
                <a:solidFill>
                  <a:schemeClr val="tx1"/>
                </a:solidFill>
              </a:rPr>
              <a:t>E.12.2.1</a:t>
            </a:r>
          </a:p>
          <a:p>
            <a:pPr lvl="0" defTabSz="577850">
              <a:lnSpc>
                <a:spcPct val="90000"/>
              </a:lnSpc>
              <a:spcBef>
                <a:spcPct val="0"/>
              </a:spcBef>
              <a:spcAft>
                <a:spcPct val="35000"/>
              </a:spcAft>
            </a:pPr>
            <a:r>
              <a:rPr lang="tr-TR" sz="1400" dirty="0">
                <a:solidFill>
                  <a:schemeClr val="tx1"/>
                </a:solidFill>
              </a:rPr>
              <a:t>Bilgi güvenliği yetkilileri tarafından kendi birimlerindeki tüm personele bilgi güvenliği eğitiminin yapılması (yüz yüze/uzaktan)</a:t>
            </a:r>
          </a:p>
        </p:txBody>
      </p:sp>
      <p:grpSp>
        <p:nvGrpSpPr>
          <p:cNvPr id="64" name="Grup 63"/>
          <p:cNvGrpSpPr/>
          <p:nvPr/>
        </p:nvGrpSpPr>
        <p:grpSpPr>
          <a:xfrm>
            <a:off x="1369281" y="4133189"/>
            <a:ext cx="1620000" cy="1620000"/>
            <a:chOff x="656705" y="1557249"/>
            <a:chExt cx="1612670" cy="1550617"/>
          </a:xfrm>
        </p:grpSpPr>
        <p:sp>
          <p:nvSpPr>
            <p:cNvPr id="65" name="Halka 64"/>
            <p:cNvSpPr/>
            <p:nvPr/>
          </p:nvSpPr>
          <p:spPr>
            <a:xfrm>
              <a:off x="656705" y="1557249"/>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6" name="Serbest Form 65"/>
            <p:cNvSpPr/>
            <p:nvPr/>
          </p:nvSpPr>
          <p:spPr>
            <a:xfrm>
              <a:off x="656705" y="2332557"/>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7" name="Metin kutusu 66"/>
          <p:cNvSpPr txBox="1"/>
          <p:nvPr/>
        </p:nvSpPr>
        <p:spPr>
          <a:xfrm>
            <a:off x="1586026" y="4282981"/>
            <a:ext cx="1164899" cy="1223993"/>
          </a:xfrm>
          <a:prstGeom prst="rect">
            <a:avLst/>
          </a:prstGeom>
          <a:noFill/>
        </p:spPr>
        <p:txBody>
          <a:bodyPr wrap="square" rtlCol="0">
            <a:prstTxWarp prst="textCircle">
              <a:avLst>
                <a:gd name="adj" fmla="val 12637628"/>
              </a:avLst>
            </a:prstTxWarp>
            <a:spAutoFit/>
          </a:bodyPr>
          <a:lstStyle/>
          <a:p>
            <a:r>
              <a:rPr lang="tr-TR" sz="1600" b="1" dirty="0">
                <a:solidFill>
                  <a:schemeClr val="bg1"/>
                </a:solidFill>
              </a:rPr>
              <a:t>Sorumlu Birim</a:t>
            </a:r>
          </a:p>
        </p:txBody>
      </p:sp>
      <p:sp>
        <p:nvSpPr>
          <p:cNvPr id="68" name="Dikdörtgen 67"/>
          <p:cNvSpPr/>
          <p:nvPr/>
        </p:nvSpPr>
        <p:spPr>
          <a:xfrm>
            <a:off x="979276" y="4952713"/>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Dikdörtgen 68"/>
          <p:cNvSpPr/>
          <p:nvPr/>
        </p:nvSpPr>
        <p:spPr>
          <a:xfrm>
            <a:off x="1391454" y="5041114"/>
            <a:ext cx="1498435"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77850">
              <a:lnSpc>
                <a:spcPct val="90000"/>
              </a:lnSpc>
              <a:spcBef>
                <a:spcPct val="0"/>
              </a:spcBef>
              <a:spcAft>
                <a:spcPct val="35000"/>
              </a:spcAft>
            </a:pPr>
            <a:r>
              <a:rPr lang="tr-TR" sz="1400" b="1" u="sng" dirty="0">
                <a:solidFill>
                  <a:schemeClr val="tx1"/>
                </a:solidFill>
              </a:rPr>
              <a:t>Merkez Birimler</a:t>
            </a:r>
            <a:endParaRPr lang="tr-TR" sz="1400" dirty="0">
              <a:solidFill>
                <a:schemeClr val="tx1"/>
              </a:solidFill>
            </a:endParaRPr>
          </a:p>
        </p:txBody>
      </p:sp>
      <p:sp>
        <p:nvSpPr>
          <p:cNvPr id="101" name="Şeritli Sağ Ok 100"/>
          <p:cNvSpPr/>
          <p:nvPr/>
        </p:nvSpPr>
        <p:spPr>
          <a:xfrm rot="20473863">
            <a:off x="7605054" y="5594704"/>
            <a:ext cx="585269" cy="32537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2" name="Halka 101"/>
          <p:cNvSpPr/>
          <p:nvPr/>
        </p:nvSpPr>
        <p:spPr>
          <a:xfrm>
            <a:off x="1107269" y="4050567"/>
            <a:ext cx="2160000" cy="1908000"/>
          </a:xfrm>
          <a:prstGeom prst="donut">
            <a:avLst>
              <a:gd name="adj" fmla="val 90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4" name="Halka 103"/>
          <p:cNvSpPr/>
          <p:nvPr/>
        </p:nvSpPr>
        <p:spPr>
          <a:xfrm>
            <a:off x="3942499" y="1022465"/>
            <a:ext cx="3556654" cy="2822998"/>
          </a:xfrm>
          <a:prstGeom prst="donut">
            <a:avLst>
              <a:gd name="adj" fmla="val 11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5" name="Halka 104"/>
          <p:cNvSpPr/>
          <p:nvPr/>
        </p:nvSpPr>
        <p:spPr>
          <a:xfrm>
            <a:off x="7748535" y="1221663"/>
            <a:ext cx="3265829" cy="2828904"/>
          </a:xfrm>
          <a:prstGeom prst="donut">
            <a:avLst>
              <a:gd name="adj" fmla="val 1125"/>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6" name="Halka 105"/>
          <p:cNvSpPr/>
          <p:nvPr/>
        </p:nvSpPr>
        <p:spPr>
          <a:xfrm>
            <a:off x="673008" y="1221664"/>
            <a:ext cx="2880000" cy="2615833"/>
          </a:xfrm>
          <a:prstGeom prst="donut">
            <a:avLst>
              <a:gd name="adj" fmla="val 112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1" name="Oval 110"/>
          <p:cNvSpPr/>
          <p:nvPr/>
        </p:nvSpPr>
        <p:spPr>
          <a:xfrm>
            <a:off x="8754232" y="4603103"/>
            <a:ext cx="1784398" cy="1141185"/>
          </a:xfrm>
          <a:prstGeom prst="ellipse">
            <a:avLst/>
          </a:prstGeom>
          <a:solidFill>
            <a:srgbClr val="FF0000"/>
          </a:solidFill>
          <a:ln>
            <a:solidFill>
              <a:srgbClr val="FF0000"/>
            </a:solid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a:t>Eğitim Görselleri Katılımcı Listesi</a:t>
            </a:r>
          </a:p>
        </p:txBody>
      </p:sp>
      <p:sp>
        <p:nvSpPr>
          <p:cNvPr id="113" name="Metin kutusu 112"/>
          <p:cNvSpPr txBox="1"/>
          <p:nvPr/>
        </p:nvSpPr>
        <p:spPr>
          <a:xfrm>
            <a:off x="1466810" y="216230"/>
            <a:ext cx="4476750" cy="400110"/>
          </a:xfrm>
          <a:prstGeom prst="rect">
            <a:avLst/>
          </a:prstGeom>
          <a:noFill/>
        </p:spPr>
        <p:txBody>
          <a:bodyPr wrap="square" rtlCol="0">
            <a:spAutoFit/>
          </a:bodyPr>
          <a:lstStyle/>
          <a:p>
            <a:r>
              <a:rPr lang="tr-TR" sz="2000" b="1" dirty="0">
                <a:solidFill>
                  <a:schemeClr val="bg1"/>
                </a:solidFill>
              </a:rPr>
              <a:t>2022 Yılı İkinci Çeyrek dönem Eylemleri</a:t>
            </a:r>
          </a:p>
        </p:txBody>
      </p:sp>
    </p:spTree>
    <p:extLst>
      <p:ext uri="{BB962C8B-B14F-4D97-AF65-F5344CB8AC3E}">
        <p14:creationId xmlns:p14="http://schemas.microsoft.com/office/powerpoint/2010/main" val="116888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100000" fill="hold" nodeType="afterEffect">
                                  <p:stCondLst>
                                    <p:cond delay="500"/>
                                  </p:stCondLst>
                                  <p:childTnLst>
                                    <p:animRot by="10800000">
                                      <p:cBhvr>
                                        <p:cTn id="6" dur="2000" fill="hold"/>
                                        <p:tgtEl>
                                          <p:spTgt spid="8"/>
                                        </p:tgtEl>
                                        <p:attrNameLst>
                                          <p:attrName>r</p:attrName>
                                        </p:attrNameLst>
                                      </p:cBhvr>
                                    </p:animRot>
                                  </p:childTnLst>
                                </p:cTn>
                              </p:par>
                            </p:childTnLst>
                          </p:cTn>
                        </p:par>
                        <p:par>
                          <p:cTn id="7" fill="hold">
                            <p:stCondLst>
                              <p:cond delay="2500"/>
                            </p:stCondLst>
                            <p:childTnLst>
                              <p:par>
                                <p:cTn id="8" presetID="10" presetClass="entr" presetSubtype="0" fill="hold" grpId="0" nodeType="after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2000"/>
                                        <p:tgtEl>
                                          <p:spTgt spid="3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500"/>
                                        <p:tgtEl>
                                          <p:spTgt spid="106"/>
                                        </p:tgtEl>
                                      </p:cBhvr>
                                    </p:animEffect>
                                  </p:childTnLst>
                                </p:cTn>
                              </p:par>
                            </p:childTnLst>
                          </p:cTn>
                        </p:par>
                        <p:par>
                          <p:cTn id="14" fill="hold">
                            <p:stCondLst>
                              <p:cond delay="5000"/>
                            </p:stCondLst>
                            <p:childTnLst>
                              <p:par>
                                <p:cTn id="15" presetID="8" presetClass="emph" presetSubtype="0" decel="100000" fill="hold" nodeType="afterEffect">
                                  <p:stCondLst>
                                    <p:cond delay="500"/>
                                  </p:stCondLst>
                                  <p:childTnLst>
                                    <p:animRot by="10800000">
                                      <p:cBhvr>
                                        <p:cTn id="16" dur="2000" fill="hold"/>
                                        <p:tgtEl>
                                          <p:spTgt spid="24"/>
                                        </p:tgtEl>
                                        <p:attrNameLst>
                                          <p:attrName>r</p:attrName>
                                        </p:attrNameLst>
                                      </p:cBhvr>
                                    </p:animRot>
                                  </p:childTnLst>
                                </p:cTn>
                              </p:par>
                            </p:childTnLst>
                          </p:cTn>
                        </p:par>
                        <p:par>
                          <p:cTn id="17" fill="hold">
                            <p:stCondLst>
                              <p:cond delay="7500"/>
                            </p:stCondLst>
                            <p:childTnLst>
                              <p:par>
                                <p:cTn id="18" presetID="10" presetClass="entr" presetSubtype="0" fill="hold" grpId="0" nodeType="afterEffect">
                                  <p:stCondLst>
                                    <p:cond delay="5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000"/>
                                        <p:tgtEl>
                                          <p:spTgt spid="3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04"/>
                                        </p:tgtEl>
                                        <p:attrNameLst>
                                          <p:attrName>style.visibility</p:attrName>
                                        </p:attrNameLst>
                                      </p:cBhvr>
                                      <p:to>
                                        <p:strVal val="visible"/>
                                      </p:to>
                                    </p:set>
                                    <p:animEffect transition="in" filter="fade">
                                      <p:cBhvr>
                                        <p:cTn id="23" dur="500"/>
                                        <p:tgtEl>
                                          <p:spTgt spid="104"/>
                                        </p:tgtEl>
                                      </p:cBhvr>
                                    </p:animEffect>
                                  </p:childTnLst>
                                </p:cTn>
                              </p:par>
                            </p:childTnLst>
                          </p:cTn>
                        </p:par>
                        <p:par>
                          <p:cTn id="24" fill="hold">
                            <p:stCondLst>
                              <p:cond delay="10000"/>
                            </p:stCondLst>
                            <p:childTnLst>
                              <p:par>
                                <p:cTn id="25" presetID="8" presetClass="emph" presetSubtype="0" decel="100000" fill="hold" nodeType="afterEffect">
                                  <p:stCondLst>
                                    <p:cond delay="500"/>
                                  </p:stCondLst>
                                  <p:childTnLst>
                                    <p:animRot by="10800000">
                                      <p:cBhvr>
                                        <p:cTn id="26" dur="2000" fill="hold"/>
                                        <p:tgtEl>
                                          <p:spTgt spid="23"/>
                                        </p:tgtEl>
                                        <p:attrNameLst>
                                          <p:attrName>r</p:attrName>
                                        </p:attrNameLst>
                                      </p:cBhvr>
                                    </p:animRot>
                                  </p:childTnLst>
                                </p:cTn>
                              </p:par>
                            </p:childTnLst>
                          </p:cTn>
                        </p:par>
                        <p:par>
                          <p:cTn id="27" fill="hold">
                            <p:stCondLst>
                              <p:cond delay="12500"/>
                            </p:stCondLst>
                            <p:childTnLst>
                              <p:par>
                                <p:cTn id="28" presetID="10" presetClass="entr" presetSubtype="0" fill="hold" grpId="0" nodeType="afterEffect">
                                  <p:stCondLst>
                                    <p:cond delay="5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2000"/>
                                        <p:tgtEl>
                                          <p:spTgt spid="27"/>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childTnLst>
                          </p:cTn>
                        </p:par>
                        <p:par>
                          <p:cTn id="34" fill="hold">
                            <p:stCondLst>
                              <p:cond delay="15000"/>
                            </p:stCondLst>
                            <p:childTnLst>
                              <p:par>
                                <p:cTn id="35" presetID="8" presetClass="emph" presetSubtype="0" decel="100000" fill="hold" nodeType="afterEffect">
                                  <p:stCondLst>
                                    <p:cond delay="500"/>
                                  </p:stCondLst>
                                  <p:childTnLst>
                                    <p:animRot by="-10800000">
                                      <p:cBhvr>
                                        <p:cTn id="36" dur="2000" fill="hold"/>
                                        <p:tgtEl>
                                          <p:spTgt spid="39"/>
                                        </p:tgtEl>
                                        <p:attrNameLst>
                                          <p:attrName>r</p:attrName>
                                        </p:attrNameLst>
                                      </p:cBhvr>
                                    </p:animRot>
                                  </p:childTnLst>
                                </p:cTn>
                              </p:par>
                            </p:childTnLst>
                          </p:cTn>
                        </p:par>
                        <p:par>
                          <p:cTn id="37" fill="hold">
                            <p:stCondLst>
                              <p:cond delay="17500"/>
                            </p:stCondLst>
                            <p:childTnLst>
                              <p:par>
                                <p:cTn id="38" presetID="10" presetClass="entr" presetSubtype="0" fill="hold" grpId="0" nodeType="afterEffect">
                                  <p:stCondLst>
                                    <p:cond delay="5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000"/>
                                        <p:tgtEl>
                                          <p:spTgt spid="44"/>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14"/>
                                        </p:tgtEl>
                                        <p:attrNameLst>
                                          <p:attrName>style.visibility</p:attrName>
                                        </p:attrNameLst>
                                      </p:cBhvr>
                                      <p:to>
                                        <p:strVal val="visible"/>
                                      </p:to>
                                    </p:set>
                                    <p:animEffect transition="in" filter="fade">
                                      <p:cBhvr>
                                        <p:cTn id="43" dur="500"/>
                                        <p:tgtEl>
                                          <p:spTgt spid="114"/>
                                        </p:tgtEl>
                                      </p:cBhvr>
                                    </p:animEffect>
                                  </p:childTnLst>
                                </p:cTn>
                              </p:par>
                            </p:childTnLst>
                          </p:cTn>
                        </p:par>
                        <p:par>
                          <p:cTn id="44" fill="hold">
                            <p:stCondLst>
                              <p:cond delay="20000"/>
                            </p:stCondLst>
                            <p:childTnLst>
                              <p:par>
                                <p:cTn id="45" presetID="8" presetClass="emph" presetSubtype="0" decel="100000" fill="hold" nodeType="afterEffect">
                                  <p:stCondLst>
                                    <p:cond delay="500"/>
                                  </p:stCondLst>
                                  <p:childTnLst>
                                    <p:animRot by="10800000">
                                      <p:cBhvr>
                                        <p:cTn id="46" dur="2000" fill="hold"/>
                                        <p:tgtEl>
                                          <p:spTgt spid="64"/>
                                        </p:tgtEl>
                                        <p:attrNameLst>
                                          <p:attrName>r</p:attrName>
                                        </p:attrNameLst>
                                      </p:cBhvr>
                                    </p:animRot>
                                  </p:childTnLst>
                                </p:cTn>
                              </p:par>
                            </p:childTnLst>
                          </p:cTn>
                        </p:par>
                        <p:par>
                          <p:cTn id="47" fill="hold">
                            <p:stCondLst>
                              <p:cond delay="22500"/>
                            </p:stCondLst>
                            <p:childTnLst>
                              <p:par>
                                <p:cTn id="48" presetID="10" presetClass="entr" presetSubtype="0" fill="hold" grpId="0" nodeType="afterEffect">
                                  <p:stCondLst>
                                    <p:cond delay="50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2000"/>
                                        <p:tgtEl>
                                          <p:spTgt spid="69"/>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childTnLst>
                          </p:cTn>
                        </p:par>
                        <p:par>
                          <p:cTn id="54" fill="hold">
                            <p:stCondLst>
                              <p:cond delay="25000"/>
                            </p:stCondLst>
                            <p:childTnLst>
                              <p:par>
                                <p:cTn id="55" presetID="3" presetClass="emph" presetSubtype="1" repeatCount="3000" grpId="1" nodeType="afterEffect">
                                  <p:stCondLst>
                                    <p:cond delay="500"/>
                                  </p:stCondLst>
                                  <p:childTnLst>
                                    <p:set>
                                      <p:cBhvr override="childStyle">
                                        <p:cTn id="56" dur="indefinite"/>
                                        <p:tgtEl>
                                          <p:spTgt spid="69"/>
                                        </p:tgtEl>
                                        <p:attrNameLst>
                                          <p:attrName>style.color</p:attrName>
                                        </p:attrNameLst>
                                      </p:cBhvr>
                                      <p:to>
                                        <p:clrVal>
                                          <a:srgbClr val="F92539"/>
                                        </p:clrVal>
                                      </p:to>
                                    </p:set>
                                  </p:childTnLst>
                                </p:cTn>
                              </p:par>
                            </p:childTnLst>
                          </p:cTn>
                        </p:par>
                        <p:par>
                          <p:cTn id="57" fill="hold">
                            <p:stCondLst>
                              <p:cond delay="25500"/>
                            </p:stCondLst>
                            <p:childTnLst>
                              <p:par>
                                <p:cTn id="58" presetID="23" presetClass="entr" presetSubtype="16" fill="hold" grpId="1" nodeType="afterEffect">
                                  <p:stCondLst>
                                    <p:cond delay="100"/>
                                  </p:stCondLst>
                                  <p:childTnLst>
                                    <p:set>
                                      <p:cBhvr>
                                        <p:cTn id="59" dur="1" fill="hold">
                                          <p:stCondLst>
                                            <p:cond delay="0"/>
                                          </p:stCondLst>
                                        </p:cTn>
                                        <p:tgtEl>
                                          <p:spTgt spid="101"/>
                                        </p:tgtEl>
                                        <p:attrNameLst>
                                          <p:attrName>style.visibility</p:attrName>
                                        </p:attrNameLst>
                                      </p:cBhvr>
                                      <p:to>
                                        <p:strVal val="visible"/>
                                      </p:to>
                                    </p:set>
                                    <p:anim calcmode="lin" valueType="num">
                                      <p:cBhvr>
                                        <p:cTn id="60" dur="100" fill="hold"/>
                                        <p:tgtEl>
                                          <p:spTgt spid="101"/>
                                        </p:tgtEl>
                                        <p:attrNameLst>
                                          <p:attrName>ppt_w</p:attrName>
                                        </p:attrNameLst>
                                      </p:cBhvr>
                                      <p:tavLst>
                                        <p:tav tm="0">
                                          <p:val>
                                            <p:fltVal val="0"/>
                                          </p:val>
                                        </p:tav>
                                        <p:tav tm="100000">
                                          <p:val>
                                            <p:strVal val="#ppt_w"/>
                                          </p:val>
                                        </p:tav>
                                      </p:tavLst>
                                    </p:anim>
                                    <p:anim calcmode="lin" valueType="num">
                                      <p:cBhvr>
                                        <p:cTn id="61" dur="100" fill="hold"/>
                                        <p:tgtEl>
                                          <p:spTgt spid="101"/>
                                        </p:tgtEl>
                                        <p:attrNameLst>
                                          <p:attrName>ppt_h</p:attrName>
                                        </p:attrNameLst>
                                      </p:cBhvr>
                                      <p:tavLst>
                                        <p:tav tm="0">
                                          <p:val>
                                            <p:fltVal val="0"/>
                                          </p:val>
                                        </p:tav>
                                        <p:tav tm="100000">
                                          <p:val>
                                            <p:strVal val="#ppt_h"/>
                                          </p:val>
                                        </p:tav>
                                      </p:tavLst>
                                    </p:anim>
                                  </p:childTnLst>
                                </p:cTn>
                              </p:par>
                            </p:childTnLst>
                          </p:cTn>
                        </p:par>
                        <p:par>
                          <p:cTn id="62" fill="hold">
                            <p:stCondLst>
                              <p:cond delay="25700"/>
                            </p:stCondLst>
                            <p:childTnLst>
                              <p:par>
                                <p:cTn id="63" presetID="63" presetClass="path" presetSubtype="0" repeatCount="indefinite" fill="hold" grpId="0" nodeType="afterEffect">
                                  <p:stCondLst>
                                    <p:cond delay="0"/>
                                  </p:stCondLst>
                                  <p:childTnLst>
                                    <p:animMotion origin="layout" path="M 3.54167E-6 -1.85185E-6 L 0.05273 -0.03773 " pathEditMode="relative" rAng="0" ptsTypes="AA">
                                      <p:cBhvr>
                                        <p:cTn id="64" dur="1000" fill="hold"/>
                                        <p:tgtEl>
                                          <p:spTgt spid="101"/>
                                        </p:tgtEl>
                                        <p:attrNameLst>
                                          <p:attrName>ppt_x</p:attrName>
                                          <p:attrName>ppt_y</p:attrName>
                                        </p:attrNameLst>
                                      </p:cBhvr>
                                      <p:rCtr x="2630" y="-1898"/>
                                    </p:animMotion>
                                  </p:childTnLst>
                                </p:cTn>
                              </p:par>
                              <p:par>
                                <p:cTn id="65" presetID="10" presetClass="entr" presetSubtype="0" repeatCount="3000" fill="hold" grpId="0" nodeType="with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fade">
                                      <p:cBhvr>
                                        <p:cTn id="67" dur="2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27" grpId="0" animBg="1"/>
      <p:bldP spid="34" grpId="0" animBg="1"/>
      <p:bldP spid="35" grpId="0" animBg="1"/>
      <p:bldP spid="44" grpId="0" animBg="1"/>
      <p:bldP spid="69" grpId="0" animBg="1"/>
      <p:bldP spid="69" grpId="1" animBg="1"/>
      <p:bldP spid="101" grpId="0" animBg="1"/>
      <p:bldP spid="101" grpId="1" animBg="1"/>
      <p:bldP spid="102" grpId="0" animBg="1"/>
      <p:bldP spid="104" grpId="0" animBg="1"/>
      <p:bldP spid="105" grpId="0" animBg="1"/>
      <p:bldP spid="106" grpId="0" animBg="1"/>
      <p:bldP spid="1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B7C64DEC-27C3-4E7E-A8CD-5569FD1013D5}"/>
              </a:ext>
            </a:extLst>
          </p:cNvPr>
          <p:cNvSpPr/>
          <p:nvPr/>
        </p:nvSpPr>
        <p:spPr>
          <a:xfrm>
            <a:off x="4380450" y="3752024"/>
            <a:ext cx="3431099" cy="929870"/>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Wingdings" panose="05000000000000000000" pitchFamily="2" charset="2"/>
              <a:buChar char="ü"/>
            </a:pPr>
            <a:endParaRPr lang="tr-TR" sz="1814" dirty="0"/>
          </a:p>
          <a:p>
            <a:pPr>
              <a:buFont typeface="Wingdings" panose="05000000000000000000" pitchFamily="2" charset="2"/>
              <a:buChar char="ü"/>
            </a:pPr>
            <a:r>
              <a:rPr lang="tr-TR" sz="1814" dirty="0"/>
              <a:t>Eğitimi kim düzenleyecek?</a:t>
            </a:r>
          </a:p>
          <a:p>
            <a:endParaRPr lang="tr-TR" sz="1814" dirty="0"/>
          </a:p>
        </p:txBody>
      </p:sp>
      <p:pic>
        <p:nvPicPr>
          <p:cNvPr id="4" name="Resim 3">
            <a:extLst>
              <a:ext uri="{FF2B5EF4-FFF2-40B4-BE49-F238E27FC236}">
                <a16:creationId xmlns:a16="http://schemas.microsoft.com/office/drawing/2014/main" id="{44ACCEBF-4431-4BB6-BB82-D674B88A725A}"/>
              </a:ext>
            </a:extLst>
          </p:cNvPr>
          <p:cNvPicPr>
            <a:picLocks noChangeAspect="1"/>
          </p:cNvPicPr>
          <p:nvPr/>
        </p:nvPicPr>
        <p:blipFill>
          <a:blip r:embed="rId3"/>
          <a:stretch>
            <a:fillRect/>
          </a:stretch>
        </p:blipFill>
        <p:spPr>
          <a:xfrm>
            <a:off x="4100649" y="1267077"/>
            <a:ext cx="3990702" cy="2298244"/>
          </a:xfrm>
          <a:prstGeom prst="rect">
            <a:avLst/>
          </a:prstGeom>
        </p:spPr>
      </p:pic>
    </p:spTree>
    <p:extLst>
      <p:ext uri="{BB962C8B-B14F-4D97-AF65-F5344CB8AC3E}">
        <p14:creationId xmlns:p14="http://schemas.microsoft.com/office/powerpoint/2010/main" val="170440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a16="http://schemas.microsoft.com/office/drawing/2014/main" id="{FED36707-B8A5-4572-ACEA-FD31A06E8A08}"/>
              </a:ext>
            </a:extLst>
          </p:cNvPr>
          <p:cNvSpPr txBox="1">
            <a:spLocks/>
          </p:cNvSpPr>
          <p:nvPr/>
        </p:nvSpPr>
        <p:spPr>
          <a:xfrm>
            <a:off x="3775327" y="515631"/>
            <a:ext cx="7006517" cy="579872"/>
          </a:xfrm>
          <a:prstGeom prst="rect">
            <a:avLst/>
          </a:prstGeom>
          <a:noFill/>
        </p:spPr>
        <p:txBody>
          <a:bodyPr vert="horz" lIns="72746" tIns="36373" rIns="72746" bIns="36373"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177">
                <a:solidFill>
                  <a:srgbClr val="FF0000"/>
                </a:solidFill>
              </a:rPr>
              <a:t>                 </a:t>
            </a:r>
            <a:r>
              <a:rPr lang="tr-TR" sz="1814">
                <a:solidFill>
                  <a:srgbClr val="FF0000"/>
                </a:solidFill>
                <a:latin typeface="Arial" panose="020B0604020202020204" pitchFamily="34" charset="0"/>
                <a:cs typeface="Arial" panose="020B0604020202020204" pitchFamily="34" charset="0"/>
              </a:rPr>
              <a:t>Sıkça Yapılan Hatalar</a:t>
            </a:r>
            <a:endParaRPr lang="tr-TR" sz="1814">
              <a:solidFill>
                <a:srgbClr val="C00000"/>
              </a:solidFill>
              <a:latin typeface="Arial" panose="020B0604020202020204" pitchFamily="34" charset="0"/>
              <a:cs typeface="Arial" panose="020B0604020202020204" pitchFamily="34" charset="0"/>
            </a:endParaRPr>
          </a:p>
        </p:txBody>
      </p:sp>
      <p:pic>
        <p:nvPicPr>
          <p:cNvPr id="5" name="Resim 4">
            <a:extLst>
              <a:ext uri="{FF2B5EF4-FFF2-40B4-BE49-F238E27FC236}">
                <a16:creationId xmlns:a16="http://schemas.microsoft.com/office/drawing/2014/main" id="{E414C8A5-972F-4656-B0FA-7D462574E06C}"/>
              </a:ext>
            </a:extLst>
          </p:cNvPr>
          <p:cNvPicPr>
            <a:picLocks noChangeAspect="1"/>
          </p:cNvPicPr>
          <p:nvPr/>
        </p:nvPicPr>
        <p:blipFill>
          <a:blip r:embed="rId3"/>
          <a:stretch>
            <a:fillRect/>
          </a:stretch>
        </p:blipFill>
        <p:spPr>
          <a:xfrm>
            <a:off x="565980" y="2476265"/>
            <a:ext cx="2491656" cy="2223702"/>
          </a:xfrm>
          <a:prstGeom prst="rect">
            <a:avLst/>
          </a:prstGeom>
        </p:spPr>
      </p:pic>
      <p:sp>
        <p:nvSpPr>
          <p:cNvPr id="2" name="Metin kutusu 1"/>
          <p:cNvSpPr txBox="1"/>
          <p:nvPr/>
        </p:nvSpPr>
        <p:spPr>
          <a:xfrm>
            <a:off x="3204045" y="2662445"/>
            <a:ext cx="8149080" cy="1851341"/>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59232" indent="-259232">
              <a:buFont typeface="Arial" panose="020B0604020202020204" pitchFamily="34" charset="0"/>
              <a:buChar char="•"/>
            </a:pPr>
            <a:r>
              <a:rPr lang="tr-TR" sz="1633" dirty="0"/>
              <a:t>İl Sağlık Müdürü, Destek hizmetleri Başkanı ve Başkan yardımcısı geç bildirilmektedir.</a:t>
            </a:r>
          </a:p>
          <a:p>
            <a:endParaRPr lang="tr-TR" sz="1633" dirty="0"/>
          </a:p>
          <a:p>
            <a:pPr marL="259232" indent="-259232">
              <a:buFont typeface="Arial" panose="020B0604020202020204" pitchFamily="34" charset="0"/>
              <a:buChar char="•"/>
            </a:pPr>
            <a:r>
              <a:rPr lang="tr-TR" sz="1633" dirty="0"/>
              <a:t>İç Kontrol Sistemi sorumlu personel görevlendirmeleri bildirilirken sadece yeni personel görevlendirilmiştir diye yazılıyor ancak ayrılan personelden bahsedilmiyor.</a:t>
            </a:r>
          </a:p>
          <a:p>
            <a:endParaRPr lang="tr-TR" sz="1633" dirty="0"/>
          </a:p>
          <a:p>
            <a:pPr marL="259232" indent="-259232">
              <a:buFont typeface="Arial" panose="020B0604020202020204" pitchFamily="34" charset="0"/>
              <a:buChar char="•"/>
            </a:pPr>
            <a:r>
              <a:rPr lang="tr-TR" sz="1633" dirty="0"/>
              <a:t>Resmi yazı ile görevlendirilen personel bildirilirken sağlık e-posta adresinden farklı e-posta adresleri bildirilmektedir.</a:t>
            </a:r>
          </a:p>
        </p:txBody>
      </p:sp>
    </p:spTree>
    <p:extLst>
      <p:ext uri="{BB962C8B-B14F-4D97-AF65-F5344CB8AC3E}">
        <p14:creationId xmlns:p14="http://schemas.microsoft.com/office/powerpoint/2010/main" val="41571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1000"/>
                                  </p:stCondLst>
                                  <p:endCondLst>
                                    <p:cond evt="onNext" delay="0">
                                      <p:tgtEl>
                                        <p:sldTgt/>
                                      </p:tgtEl>
                                    </p:cond>
                                  </p:end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5D3BE1D-40DF-481D-B968-F8286660918E}"/>
              </a:ext>
            </a:extLst>
          </p:cNvPr>
          <p:cNvPicPr>
            <a:picLocks noChangeAspect="1"/>
          </p:cNvPicPr>
          <p:nvPr/>
        </p:nvPicPr>
        <p:blipFill>
          <a:blip r:embed="rId3"/>
          <a:stretch>
            <a:fillRect/>
          </a:stretch>
        </p:blipFill>
        <p:spPr>
          <a:xfrm>
            <a:off x="4100649" y="1267077"/>
            <a:ext cx="3990702" cy="2298244"/>
          </a:xfrm>
          <a:prstGeom prst="rect">
            <a:avLst/>
          </a:prstGeom>
        </p:spPr>
      </p:pic>
      <p:sp>
        <p:nvSpPr>
          <p:cNvPr id="10" name="Dikdörtgen 9">
            <a:hlinkClick r:id="rId4" action="ppaction://hlinkfile"/>
            <a:extLst>
              <a:ext uri="{FF2B5EF4-FFF2-40B4-BE49-F238E27FC236}">
                <a16:creationId xmlns:a16="http://schemas.microsoft.com/office/drawing/2014/main" id="{B7C64DEC-27C3-4E7E-A8CD-5569FD1013D5}"/>
              </a:ext>
            </a:extLst>
          </p:cNvPr>
          <p:cNvSpPr/>
          <p:nvPr/>
        </p:nvSpPr>
        <p:spPr>
          <a:xfrm>
            <a:off x="3669190" y="3711018"/>
            <a:ext cx="4853620" cy="1815882"/>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buFont typeface="Wingdings" panose="05000000000000000000" pitchFamily="2" charset="2"/>
              <a:buChar char="ü"/>
            </a:pPr>
            <a:r>
              <a:rPr lang="tr-TR" sz="1600" b="1" dirty="0"/>
              <a:t>Hatalı veya eksik ek ekledim silebilir miyim?</a:t>
            </a:r>
          </a:p>
          <a:p>
            <a:pPr>
              <a:buFont typeface="Wingdings" panose="05000000000000000000" pitchFamily="2" charset="2"/>
              <a:buChar char="ü"/>
            </a:pPr>
            <a:endParaRPr lang="tr-TR" sz="1600" b="1" dirty="0"/>
          </a:p>
          <a:p>
            <a:pPr>
              <a:buFont typeface="Wingdings" panose="05000000000000000000" pitchFamily="2" charset="2"/>
              <a:buChar char="ü"/>
            </a:pPr>
            <a:r>
              <a:rPr lang="tr-TR" sz="1600" b="1" dirty="0"/>
              <a:t>Sisteme neden giriş yapamıyorum?</a:t>
            </a:r>
          </a:p>
          <a:p>
            <a:pPr>
              <a:buFont typeface="Wingdings" panose="05000000000000000000" pitchFamily="2" charset="2"/>
              <a:buChar char="ü"/>
            </a:pPr>
            <a:endParaRPr lang="tr-TR" sz="1600" b="1" dirty="0"/>
          </a:p>
          <a:p>
            <a:pPr>
              <a:buFont typeface="Wingdings" panose="05000000000000000000" pitchFamily="2" charset="2"/>
              <a:buChar char="ü"/>
            </a:pPr>
            <a:r>
              <a:rPr lang="tr-TR" sz="1600" b="1" dirty="0"/>
              <a:t>Sisteme neden birden fazla ek ekleyemiyorum?</a:t>
            </a:r>
          </a:p>
          <a:p>
            <a:pPr>
              <a:buFont typeface="Wingdings" panose="05000000000000000000" pitchFamily="2" charset="2"/>
              <a:buChar char="ü"/>
            </a:pPr>
            <a:endParaRPr lang="tr-TR" sz="1600" b="1" dirty="0"/>
          </a:p>
          <a:p>
            <a:pPr>
              <a:buFont typeface="Wingdings" panose="05000000000000000000" pitchFamily="2" charset="2"/>
              <a:buChar char="ü"/>
            </a:pPr>
            <a:r>
              <a:rPr lang="tr-TR" sz="1600" b="1" dirty="0"/>
              <a:t>Eylemlerin Formlarını nereden bulabilirim?</a:t>
            </a:r>
          </a:p>
        </p:txBody>
      </p:sp>
    </p:spTree>
    <p:extLst>
      <p:ext uri="{BB962C8B-B14F-4D97-AF65-F5344CB8AC3E}">
        <p14:creationId xmlns:p14="http://schemas.microsoft.com/office/powerpoint/2010/main" val="301958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idx="4294967295"/>
          </p:nvPr>
        </p:nvSpPr>
        <p:spPr>
          <a:xfrm>
            <a:off x="4062719" y="2883999"/>
            <a:ext cx="3600523" cy="874050"/>
          </a:xfrm>
          <a:prstGeom prst="rect">
            <a:avLst/>
          </a:prstGeom>
        </p:spPr>
        <p:txBody>
          <a:bodyPr>
            <a:normAutofit/>
          </a:bodyPr>
          <a:lstStyle/>
          <a:p>
            <a:pPr algn="l"/>
            <a:r>
              <a:rPr lang="tr-TR" sz="3182">
                <a:latin typeface="Arial" panose="020B0604020202020204" pitchFamily="34" charset="0"/>
                <a:cs typeface="Arial" panose="020B0604020202020204" pitchFamily="34" charset="0"/>
              </a:rPr>
              <a:t>TEŞEKKÜRLER…</a:t>
            </a: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b="14198"/>
          <a:stretch/>
        </p:blipFill>
        <p:spPr>
          <a:xfrm>
            <a:off x="8528052" y="4390899"/>
            <a:ext cx="1415178" cy="1214048"/>
          </a:xfrm>
          <a:prstGeom prst="rect">
            <a:avLst/>
          </a:prstGeom>
        </p:spPr>
      </p:pic>
      <p:cxnSp>
        <p:nvCxnSpPr>
          <p:cNvPr id="8" name="Düz Bağlayıcı 7"/>
          <p:cNvCxnSpPr/>
          <p:nvPr/>
        </p:nvCxnSpPr>
        <p:spPr>
          <a:xfrm>
            <a:off x="4111962" y="4504365"/>
            <a:ext cx="10732" cy="118019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4104781" y="4513929"/>
            <a:ext cx="4152053" cy="1120178"/>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954" dirty="0">
                <a:latin typeface="Times New Roman" panose="02020603050405020304" pitchFamily="18" charset="0"/>
                <a:cs typeface="Times New Roman" panose="02020603050405020304" pitchFamily="18" charset="0"/>
              </a:rPr>
              <a:t>Strateji Geliştirme Başkanlığı</a:t>
            </a:r>
          </a:p>
          <a:p>
            <a:r>
              <a:rPr lang="tr-TR" sz="954" dirty="0">
                <a:latin typeface="Times New Roman" panose="02020603050405020304" pitchFamily="18" charset="0"/>
                <a:cs typeface="Times New Roman" panose="02020603050405020304" pitchFamily="18" charset="0"/>
              </a:rPr>
              <a:t>İç Kontrol Dairesi Başkanlığı</a:t>
            </a:r>
          </a:p>
          <a:p>
            <a:r>
              <a:rPr lang="tr-TR" sz="954" dirty="0">
                <a:latin typeface="Times New Roman" panose="02020603050405020304" pitchFamily="18" charset="0"/>
                <a:cs typeface="Times New Roman" panose="02020603050405020304" pitchFamily="18" charset="0"/>
              </a:rPr>
              <a:t>İç Kontrol Sistemi İzleme ve Değerlendirme Birimi</a:t>
            </a:r>
          </a:p>
          <a:p>
            <a:endParaRPr lang="tr-TR" sz="954" dirty="0">
              <a:latin typeface="Times New Roman" panose="02020603050405020304" pitchFamily="18" charset="0"/>
              <a:cs typeface="Times New Roman" panose="02020603050405020304" pitchFamily="18" charset="0"/>
            </a:endParaRPr>
          </a:p>
          <a:p>
            <a:r>
              <a:rPr lang="tr-TR" sz="954" dirty="0">
                <a:latin typeface="Times New Roman" panose="02020603050405020304" pitchFamily="18" charset="0"/>
                <a:cs typeface="Times New Roman" panose="02020603050405020304" pitchFamily="18" charset="0"/>
              </a:rPr>
              <a:t>Üniversiteler Mah. Dumlupınar Bulvarı 6001. Cad. No:9 Çankaya/ Ankara 06800</a:t>
            </a:r>
          </a:p>
          <a:p>
            <a:r>
              <a:rPr lang="tr-TR" sz="954" dirty="0">
                <a:latin typeface="Times New Roman" panose="02020603050405020304" pitchFamily="18" charset="0"/>
                <a:cs typeface="Times New Roman" panose="02020603050405020304" pitchFamily="18" charset="0"/>
              </a:rPr>
              <a:t>İletişim: 0 (312) 573 71 18</a:t>
            </a:r>
          </a:p>
          <a:p>
            <a:r>
              <a:rPr lang="tr-TR" sz="954" dirty="0">
                <a:latin typeface="Times New Roman" panose="02020603050405020304" pitchFamily="18" charset="0"/>
                <a:cs typeface="Times New Roman" panose="02020603050405020304" pitchFamily="18" charset="0"/>
              </a:rPr>
              <a:t>E-posta: strj.ickontrol@saglik.gov.tr</a:t>
            </a: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2548" y="4390898"/>
            <a:ext cx="1292339" cy="1292132"/>
          </a:xfrm>
          <a:prstGeom prst="rect">
            <a:avLst/>
          </a:prstGeom>
        </p:spPr>
      </p:pic>
      <p:cxnSp>
        <p:nvCxnSpPr>
          <p:cNvPr id="11" name="Düz Bağlayıcı 10"/>
          <p:cNvCxnSpPr/>
          <p:nvPr/>
        </p:nvCxnSpPr>
        <p:spPr>
          <a:xfrm>
            <a:off x="4057352" y="4495793"/>
            <a:ext cx="10732" cy="118019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8314686" y="4502833"/>
            <a:ext cx="10732" cy="118019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8260971" y="4504365"/>
            <a:ext cx="10732" cy="118019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93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133B720A-DB01-4FB6-B4DD-7186B0BA7E37}"/>
              </a:ext>
            </a:extLst>
          </p:cNvPr>
          <p:cNvSpPr>
            <a:spLocks noGrp="1"/>
          </p:cNvSpPr>
          <p:nvPr>
            <p:ph type="title"/>
          </p:nvPr>
        </p:nvSpPr>
        <p:spPr>
          <a:xfrm>
            <a:off x="4122800" y="676359"/>
            <a:ext cx="4333058" cy="311755"/>
          </a:xfrm>
        </p:spPr>
        <p:txBody>
          <a:bodyPr anchor="t">
            <a:normAutofit fontScale="90000"/>
          </a:bodyPr>
          <a:lstStyle/>
          <a:p>
            <a:r>
              <a:rPr lang="tr-TR" sz="1996" dirty="0">
                <a:solidFill>
                  <a:srgbClr val="C00000"/>
                </a:solidFill>
                <a:latin typeface="Arial" panose="020B0604020202020204" pitchFamily="34" charset="0"/>
                <a:cs typeface="Arial" panose="020B0604020202020204" pitchFamily="34" charset="0"/>
              </a:rPr>
              <a:t>Bakanlık Makam Onayı</a:t>
            </a:r>
            <a:br>
              <a:rPr lang="tr-TR" sz="4296" dirty="0">
                <a:solidFill>
                  <a:srgbClr val="FF0000"/>
                </a:solidFill>
              </a:rPr>
            </a:br>
            <a:endParaRPr lang="tr-TR" b="1" dirty="0">
              <a:solidFill>
                <a:srgbClr val="FF0000"/>
              </a:solidFill>
            </a:endParaRPr>
          </a:p>
        </p:txBody>
      </p:sp>
      <p:pic>
        <p:nvPicPr>
          <p:cNvPr id="2" name="Resim 1">
            <a:hlinkClick r:id="rId3" action="ppaction://hlinkfile"/>
          </p:cNvPr>
          <p:cNvPicPr>
            <a:picLocks noChangeAspect="1"/>
          </p:cNvPicPr>
          <p:nvPr/>
        </p:nvPicPr>
        <p:blipFill>
          <a:blip r:embed="rId4"/>
          <a:stretch>
            <a:fillRect/>
          </a:stretch>
        </p:blipFill>
        <p:spPr>
          <a:xfrm>
            <a:off x="2886294" y="1146816"/>
            <a:ext cx="6419413" cy="5287540"/>
          </a:xfrm>
          <a:prstGeom prst="rect">
            <a:avLst/>
          </a:prstGeom>
        </p:spPr>
      </p:pic>
    </p:spTree>
    <p:extLst>
      <p:ext uri="{BB962C8B-B14F-4D97-AF65-F5344CB8AC3E}">
        <p14:creationId xmlns:p14="http://schemas.microsoft.com/office/powerpoint/2010/main" val="179434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133B720A-DB01-4FB6-B4DD-7186B0BA7E37}"/>
              </a:ext>
            </a:extLst>
          </p:cNvPr>
          <p:cNvSpPr>
            <a:spLocks noGrp="1"/>
          </p:cNvSpPr>
          <p:nvPr>
            <p:ph type="title"/>
          </p:nvPr>
        </p:nvSpPr>
        <p:spPr>
          <a:xfrm>
            <a:off x="4122800" y="676359"/>
            <a:ext cx="4333058" cy="311755"/>
          </a:xfrm>
        </p:spPr>
        <p:txBody>
          <a:bodyPr anchor="t">
            <a:normAutofit fontScale="90000"/>
          </a:bodyPr>
          <a:lstStyle/>
          <a:p>
            <a:r>
              <a:rPr lang="tr-TR" sz="1996">
                <a:solidFill>
                  <a:srgbClr val="C00000"/>
                </a:solidFill>
                <a:latin typeface="Arial" panose="020B0604020202020204" pitchFamily="34" charset="0"/>
                <a:cs typeface="Arial" panose="020B0604020202020204" pitchFamily="34" charset="0"/>
              </a:rPr>
              <a:t>Birinci Çeyrek Dönem Eylemleri</a:t>
            </a:r>
            <a:br>
              <a:rPr lang="tr-TR" sz="4296">
                <a:solidFill>
                  <a:srgbClr val="FF0000"/>
                </a:solidFill>
              </a:rPr>
            </a:br>
            <a:endParaRPr lang="tr-TR" b="1">
              <a:solidFill>
                <a:srgbClr val="FF0000"/>
              </a:solidFill>
            </a:endParaRPr>
          </a:p>
        </p:txBody>
      </p:sp>
      <p:sp>
        <p:nvSpPr>
          <p:cNvPr id="26" name="Metin kutusu 25">
            <a:extLst>
              <a:ext uri="{FF2B5EF4-FFF2-40B4-BE49-F238E27FC236}">
                <a16:creationId xmlns:a16="http://schemas.microsoft.com/office/drawing/2014/main" id="{4EFBECF7-4B4E-4B30-B41D-601F984F6298}"/>
              </a:ext>
            </a:extLst>
          </p:cNvPr>
          <p:cNvSpPr txBox="1"/>
          <p:nvPr/>
        </p:nvSpPr>
        <p:spPr>
          <a:xfrm>
            <a:off x="542488" y="1275233"/>
            <a:ext cx="11107024" cy="4906408"/>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tr-TR"/>
            </a:defPPr>
            <a:lvl1pPr marL="259232" indent="-259232">
              <a:lnSpc>
                <a:spcPct val="150000"/>
              </a:lnSpc>
              <a:buFont typeface="Wingdings" panose="05000000000000000000" pitchFamily="2" charset="2"/>
              <a:buChar char="Ø"/>
              <a:defRPr sz="1633" b="1"/>
            </a:lvl1pPr>
          </a:lstStyle>
          <a:p>
            <a:r>
              <a:rPr lang="tr-TR" sz="1400" dirty="0"/>
              <a:t>E.1.1.2</a:t>
            </a:r>
            <a:endParaRPr lang="tr-TR" sz="1400" b="0" dirty="0"/>
          </a:p>
          <a:p>
            <a:pPr marL="0" indent="0">
              <a:buNone/>
            </a:pPr>
            <a:r>
              <a:rPr lang="tr-TR" sz="1400" u="sng" dirty="0"/>
              <a:t>Harcama Birimi düzeyinde</a:t>
            </a:r>
            <a:r>
              <a:rPr lang="tr-TR" sz="1400" b="0" u="sng" dirty="0"/>
              <a:t> </a:t>
            </a:r>
            <a:r>
              <a:rPr lang="tr-TR" sz="1400" b="0" dirty="0"/>
              <a:t>İç kontrole yönelik farkındalığın artırılması için elektronik yayınlar yapılması</a:t>
            </a:r>
          </a:p>
          <a:p>
            <a:endParaRPr lang="tr-TR" sz="1400" b="0" dirty="0"/>
          </a:p>
          <a:p>
            <a:r>
              <a:rPr lang="tr-TR" sz="1400" dirty="0"/>
              <a:t>E.1.2.1</a:t>
            </a:r>
            <a:endParaRPr lang="tr-TR" sz="1400" b="0" dirty="0"/>
          </a:p>
          <a:p>
            <a:pPr marL="0" indent="0">
              <a:buNone/>
            </a:pPr>
            <a:r>
              <a:rPr lang="tr-TR" sz="1400" u="sng" dirty="0"/>
              <a:t>Harcama Birimi düzeyinde</a:t>
            </a:r>
            <a:r>
              <a:rPr lang="tr-TR" sz="1400" b="0" dirty="0"/>
              <a:t> yönetici tarafından kurumsallaşma kapsamında personeli ile toplantı düzenlemesi (yüz yüze/uzaktan)</a:t>
            </a:r>
          </a:p>
          <a:p>
            <a:endParaRPr lang="tr-TR" sz="1400" b="0" dirty="0"/>
          </a:p>
          <a:p>
            <a:r>
              <a:rPr lang="tr-TR" sz="1400" dirty="0"/>
              <a:t>E.1.3.2</a:t>
            </a:r>
          </a:p>
          <a:p>
            <a:pPr marL="0" indent="0">
              <a:buNone/>
            </a:pPr>
            <a:r>
              <a:rPr lang="tr-TR" sz="1400" u="sng" dirty="0"/>
              <a:t>Harcama Birimi düzeyinde</a:t>
            </a:r>
            <a:r>
              <a:rPr lang="tr-TR" sz="1400" b="0" dirty="0"/>
              <a:t> Etik Davranış İlkeleri doğrultusunda "Etik Slogan (Mesaj)" belirlenerek tüm personelin e-Posta adreslerine gönderilmesi</a:t>
            </a:r>
          </a:p>
          <a:p>
            <a:endParaRPr lang="tr-TR" sz="1400" b="0" dirty="0"/>
          </a:p>
          <a:p>
            <a:r>
              <a:rPr lang="tr-TR" sz="1400" dirty="0"/>
              <a:t>E.2.7.1</a:t>
            </a:r>
            <a:endParaRPr lang="tr-TR" sz="1400" b="0" dirty="0"/>
          </a:p>
          <a:p>
            <a:pPr marL="0" indent="0">
              <a:buNone/>
            </a:pPr>
            <a:r>
              <a:rPr lang="tr-TR" sz="1400" u="sng" dirty="0"/>
              <a:t>Başkanlık düzeyinde</a:t>
            </a:r>
            <a:r>
              <a:rPr lang="tr-TR" sz="1400" b="0" dirty="0"/>
              <a:t> görev alanı ile ilgili Üç Aylık Durum Raporunun hazırlanması</a:t>
            </a:r>
          </a:p>
          <a:p>
            <a:endParaRPr lang="tr-TR" sz="1400" b="0" kern="0" dirty="0">
              <a:cs typeface="Arial" panose="020B0604020202020204" pitchFamily="34" charset="0"/>
            </a:endParaRPr>
          </a:p>
          <a:p>
            <a:r>
              <a:rPr lang="tr-TR" sz="1400" dirty="0"/>
              <a:t>E.12.2.1</a:t>
            </a:r>
            <a:endParaRPr lang="tr-TR" sz="1400" b="0" kern="0" dirty="0">
              <a:cs typeface="Arial" panose="020B0604020202020204" pitchFamily="34" charset="0"/>
            </a:endParaRPr>
          </a:p>
          <a:p>
            <a:pPr marL="0" indent="0">
              <a:buNone/>
            </a:pPr>
            <a:r>
              <a:rPr lang="tr-TR" sz="1400" b="0" dirty="0"/>
              <a:t>Bilgi güvenliği yetkilileri tarafından kendi birimlerindeki tüm personele bilgi güvenliği eğitiminin yapılması (yüz yüze/uzaktan)</a:t>
            </a:r>
          </a:p>
          <a:p>
            <a:endParaRPr lang="tr-TR" sz="1400" b="0" dirty="0"/>
          </a:p>
        </p:txBody>
      </p:sp>
    </p:spTree>
    <p:extLst>
      <p:ext uri="{BB962C8B-B14F-4D97-AF65-F5344CB8AC3E}">
        <p14:creationId xmlns:p14="http://schemas.microsoft.com/office/powerpoint/2010/main" val="20377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133B720A-DB01-4FB6-B4DD-7186B0BA7E37}"/>
              </a:ext>
            </a:extLst>
          </p:cNvPr>
          <p:cNvSpPr>
            <a:spLocks noGrp="1"/>
          </p:cNvSpPr>
          <p:nvPr>
            <p:ph type="title"/>
          </p:nvPr>
        </p:nvSpPr>
        <p:spPr>
          <a:xfrm>
            <a:off x="4122799" y="676359"/>
            <a:ext cx="4869873" cy="363903"/>
          </a:xfrm>
        </p:spPr>
        <p:txBody>
          <a:bodyPr anchor="t">
            <a:normAutofit fontScale="90000"/>
          </a:bodyPr>
          <a:lstStyle/>
          <a:p>
            <a:r>
              <a:rPr lang="tr-TR" sz="1996">
                <a:solidFill>
                  <a:srgbClr val="C00000"/>
                </a:solidFill>
                <a:latin typeface="Arial" panose="020B0604020202020204" pitchFamily="34" charset="0"/>
                <a:cs typeface="Arial" panose="020B0604020202020204" pitchFamily="34" charset="0"/>
              </a:rPr>
              <a:t>İç Kontrol Standartları ve Eylem Sayıları</a:t>
            </a:r>
            <a:br>
              <a:rPr lang="tr-TR" sz="2177"/>
            </a:br>
            <a:br>
              <a:rPr lang="tr-TR" sz="4296">
                <a:solidFill>
                  <a:srgbClr val="FF0000"/>
                </a:solidFill>
              </a:rPr>
            </a:br>
            <a:endParaRPr lang="tr-TR" b="1">
              <a:solidFill>
                <a:srgbClr val="FF0000"/>
              </a:solidFill>
            </a:endParaRPr>
          </a:p>
        </p:txBody>
      </p:sp>
      <p:graphicFrame>
        <p:nvGraphicFramePr>
          <p:cNvPr id="22" name="Diyagram 21">
            <a:extLst>
              <a:ext uri="{FF2B5EF4-FFF2-40B4-BE49-F238E27FC236}">
                <a16:creationId xmlns:a16="http://schemas.microsoft.com/office/drawing/2014/main" id="{0C0577C3-FAB0-4CF2-8BB2-CC729EAE27F7}"/>
              </a:ext>
            </a:extLst>
          </p:cNvPr>
          <p:cNvGraphicFramePr/>
          <p:nvPr>
            <p:extLst/>
          </p:nvPr>
        </p:nvGraphicFramePr>
        <p:xfrm>
          <a:off x="2581608" y="2093587"/>
          <a:ext cx="7424707" cy="741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yagram 22">
            <a:extLst>
              <a:ext uri="{FF2B5EF4-FFF2-40B4-BE49-F238E27FC236}">
                <a16:creationId xmlns:a16="http://schemas.microsoft.com/office/drawing/2014/main" id="{22CA9D88-0DE8-4F16-8E2F-C2F0F215BF20}"/>
              </a:ext>
            </a:extLst>
          </p:cNvPr>
          <p:cNvGraphicFramePr/>
          <p:nvPr>
            <p:extLst>
              <p:ext uri="{D42A27DB-BD31-4B8C-83A1-F6EECF244321}">
                <p14:modId xmlns:p14="http://schemas.microsoft.com/office/powerpoint/2010/main" val="769235313"/>
              </p:ext>
            </p:extLst>
          </p:nvPr>
        </p:nvGraphicFramePr>
        <p:xfrm>
          <a:off x="2581608" y="2872427"/>
          <a:ext cx="7424707" cy="7412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yagram 23">
            <a:extLst>
              <a:ext uri="{FF2B5EF4-FFF2-40B4-BE49-F238E27FC236}">
                <a16:creationId xmlns:a16="http://schemas.microsoft.com/office/drawing/2014/main" id="{B21E0694-A44B-490F-8292-90F14D4E7BB4}"/>
              </a:ext>
            </a:extLst>
          </p:cNvPr>
          <p:cNvGraphicFramePr/>
          <p:nvPr>
            <p:extLst>
              <p:ext uri="{D42A27DB-BD31-4B8C-83A1-F6EECF244321}">
                <p14:modId xmlns:p14="http://schemas.microsoft.com/office/powerpoint/2010/main" val="1811332081"/>
              </p:ext>
            </p:extLst>
          </p:nvPr>
        </p:nvGraphicFramePr>
        <p:xfrm>
          <a:off x="2581608" y="3659656"/>
          <a:ext cx="7424707" cy="74125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yagram 24">
            <a:extLst>
              <a:ext uri="{FF2B5EF4-FFF2-40B4-BE49-F238E27FC236}">
                <a16:creationId xmlns:a16="http://schemas.microsoft.com/office/drawing/2014/main" id="{B03B51BE-44A3-43F7-813B-44646ED92A98}"/>
              </a:ext>
            </a:extLst>
          </p:cNvPr>
          <p:cNvGraphicFramePr/>
          <p:nvPr>
            <p:extLst>
              <p:ext uri="{D42A27DB-BD31-4B8C-83A1-F6EECF244321}">
                <p14:modId xmlns:p14="http://schemas.microsoft.com/office/powerpoint/2010/main" val="3608023811"/>
              </p:ext>
            </p:extLst>
          </p:nvPr>
        </p:nvGraphicFramePr>
        <p:xfrm>
          <a:off x="2581608" y="4438497"/>
          <a:ext cx="7424707" cy="74125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yagram 25">
            <a:extLst>
              <a:ext uri="{FF2B5EF4-FFF2-40B4-BE49-F238E27FC236}">
                <a16:creationId xmlns:a16="http://schemas.microsoft.com/office/drawing/2014/main" id="{0F344EFE-98BE-46E8-BECC-8BE618A4375F}"/>
              </a:ext>
            </a:extLst>
          </p:cNvPr>
          <p:cNvGraphicFramePr/>
          <p:nvPr>
            <p:extLst>
              <p:ext uri="{D42A27DB-BD31-4B8C-83A1-F6EECF244321}">
                <p14:modId xmlns:p14="http://schemas.microsoft.com/office/powerpoint/2010/main" val="3518432862"/>
              </p:ext>
            </p:extLst>
          </p:nvPr>
        </p:nvGraphicFramePr>
        <p:xfrm>
          <a:off x="2581608" y="5250893"/>
          <a:ext cx="7424707" cy="74125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7" name="Metin kutusu 26">
            <a:extLst>
              <a:ext uri="{FF2B5EF4-FFF2-40B4-BE49-F238E27FC236}">
                <a16:creationId xmlns:a16="http://schemas.microsoft.com/office/drawing/2014/main" id="{BD9250D0-A5F1-48DF-9ED0-47B09BFFB124}"/>
              </a:ext>
            </a:extLst>
          </p:cNvPr>
          <p:cNvSpPr txBox="1"/>
          <p:nvPr/>
        </p:nvSpPr>
        <p:spPr>
          <a:xfrm>
            <a:off x="4643805" y="1449595"/>
            <a:ext cx="1111919" cy="315792"/>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endParaRPr lang="tr-TR" sz="1452"/>
          </a:p>
        </p:txBody>
      </p:sp>
      <p:sp>
        <p:nvSpPr>
          <p:cNvPr id="28" name="Metin kutusu 27">
            <a:extLst>
              <a:ext uri="{FF2B5EF4-FFF2-40B4-BE49-F238E27FC236}">
                <a16:creationId xmlns:a16="http://schemas.microsoft.com/office/drawing/2014/main" id="{29F397B7-03A2-42DA-A158-9454949225B8}"/>
              </a:ext>
            </a:extLst>
          </p:cNvPr>
          <p:cNvSpPr txBox="1"/>
          <p:nvPr/>
        </p:nvSpPr>
        <p:spPr>
          <a:xfrm>
            <a:off x="3194849" y="1717329"/>
            <a:ext cx="888358" cy="315792"/>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452"/>
              <a:t>5 Bileşen</a:t>
            </a:r>
          </a:p>
        </p:txBody>
      </p:sp>
      <p:sp>
        <p:nvSpPr>
          <p:cNvPr id="29" name="Metin kutusu 28">
            <a:extLst>
              <a:ext uri="{FF2B5EF4-FFF2-40B4-BE49-F238E27FC236}">
                <a16:creationId xmlns:a16="http://schemas.microsoft.com/office/drawing/2014/main" id="{AB7CA2D8-FF9F-4D0B-A532-DA5FF683D4B3}"/>
              </a:ext>
            </a:extLst>
          </p:cNvPr>
          <p:cNvSpPr txBox="1"/>
          <p:nvPr/>
        </p:nvSpPr>
        <p:spPr>
          <a:xfrm>
            <a:off x="4531058" y="1738052"/>
            <a:ext cx="1053088" cy="315792"/>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452"/>
              <a:t>18 Standart</a:t>
            </a:r>
          </a:p>
        </p:txBody>
      </p:sp>
      <p:sp>
        <p:nvSpPr>
          <p:cNvPr id="30" name="Metin kutusu 29">
            <a:extLst>
              <a:ext uri="{FF2B5EF4-FFF2-40B4-BE49-F238E27FC236}">
                <a16:creationId xmlns:a16="http://schemas.microsoft.com/office/drawing/2014/main" id="{4A090C5F-0265-4BE4-BE15-EEADE7D10BCF}"/>
              </a:ext>
            </a:extLst>
          </p:cNvPr>
          <p:cNvSpPr txBox="1"/>
          <p:nvPr/>
        </p:nvSpPr>
        <p:spPr>
          <a:xfrm>
            <a:off x="7177787" y="1719784"/>
            <a:ext cx="1253114" cy="315792"/>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452"/>
              <a:t>Toplam Eylem</a:t>
            </a:r>
          </a:p>
        </p:txBody>
      </p:sp>
      <p:sp>
        <p:nvSpPr>
          <p:cNvPr id="31" name="Metin kutusu 30">
            <a:extLst>
              <a:ext uri="{FF2B5EF4-FFF2-40B4-BE49-F238E27FC236}">
                <a16:creationId xmlns:a16="http://schemas.microsoft.com/office/drawing/2014/main" id="{D5E667A1-F60E-432B-8D18-3E5F5BD490D6}"/>
              </a:ext>
            </a:extLst>
          </p:cNvPr>
          <p:cNvSpPr txBox="1"/>
          <p:nvPr/>
        </p:nvSpPr>
        <p:spPr>
          <a:xfrm>
            <a:off x="5763071" y="1731517"/>
            <a:ext cx="1253114" cy="315792"/>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452"/>
              <a:t>79 Genel Şart</a:t>
            </a:r>
          </a:p>
        </p:txBody>
      </p:sp>
      <p:sp>
        <p:nvSpPr>
          <p:cNvPr id="32" name="Metin kutusu 31">
            <a:extLst>
              <a:ext uri="{FF2B5EF4-FFF2-40B4-BE49-F238E27FC236}">
                <a16:creationId xmlns:a16="http://schemas.microsoft.com/office/drawing/2014/main" id="{DF0B6089-6C11-4632-AD2D-814F42A6D641}"/>
              </a:ext>
            </a:extLst>
          </p:cNvPr>
          <p:cNvSpPr txBox="1"/>
          <p:nvPr/>
        </p:nvSpPr>
        <p:spPr>
          <a:xfrm>
            <a:off x="8664949" y="1719784"/>
            <a:ext cx="988373" cy="315792"/>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452"/>
              <a:t>İSM Eylem</a:t>
            </a:r>
          </a:p>
        </p:txBody>
      </p:sp>
      <p:sp>
        <p:nvSpPr>
          <p:cNvPr id="33" name="Metin kutusu 32">
            <a:extLst>
              <a:ext uri="{FF2B5EF4-FFF2-40B4-BE49-F238E27FC236}">
                <a16:creationId xmlns:a16="http://schemas.microsoft.com/office/drawing/2014/main" id="{43019756-8ED2-4AD7-8B19-26E49332020A}"/>
              </a:ext>
            </a:extLst>
          </p:cNvPr>
          <p:cNvSpPr txBox="1"/>
          <p:nvPr/>
        </p:nvSpPr>
        <p:spPr>
          <a:xfrm>
            <a:off x="7303727" y="6099918"/>
            <a:ext cx="988373" cy="315792"/>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452"/>
              <a:t>51 Eylem</a:t>
            </a:r>
          </a:p>
        </p:txBody>
      </p:sp>
      <p:sp>
        <p:nvSpPr>
          <p:cNvPr id="34" name="Metin kutusu 33">
            <a:extLst>
              <a:ext uri="{FF2B5EF4-FFF2-40B4-BE49-F238E27FC236}">
                <a16:creationId xmlns:a16="http://schemas.microsoft.com/office/drawing/2014/main" id="{3B435B14-4F34-4FC9-94B9-5D9C31D6203A}"/>
              </a:ext>
            </a:extLst>
          </p:cNvPr>
          <p:cNvSpPr txBox="1"/>
          <p:nvPr/>
        </p:nvSpPr>
        <p:spPr>
          <a:xfrm>
            <a:off x="8664949" y="6099918"/>
            <a:ext cx="988373" cy="315792"/>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452"/>
              <a:t>34  Eylem</a:t>
            </a:r>
          </a:p>
        </p:txBody>
      </p:sp>
      <p:sp>
        <p:nvSpPr>
          <p:cNvPr id="2" name="Metin kutusu 1">
            <a:extLst>
              <a:ext uri="{FF2B5EF4-FFF2-40B4-BE49-F238E27FC236}">
                <a16:creationId xmlns:a16="http://schemas.microsoft.com/office/drawing/2014/main" id="{86ED611C-62B0-41D6-865E-17E9B29CC9F4}"/>
              </a:ext>
            </a:extLst>
          </p:cNvPr>
          <p:cNvSpPr txBox="1"/>
          <p:nvPr/>
        </p:nvSpPr>
        <p:spPr>
          <a:xfrm>
            <a:off x="2171099" y="1280732"/>
            <a:ext cx="5046352" cy="315792"/>
          </a:xfrm>
          <a:prstGeom prst="rect">
            <a:avLst/>
          </a:prstGeom>
          <a:noFill/>
        </p:spPr>
        <p:txBody>
          <a:bodyPr wrap="square" rtlCol="0">
            <a:spAutoFit/>
          </a:bodyPr>
          <a:lstStyle/>
          <a:p>
            <a:pPr algn="ctr"/>
            <a:r>
              <a:rPr lang="tr-TR" sz="1452">
                <a:latin typeface="Arial" panose="020B0604020202020204" pitchFamily="34" charset="0"/>
                <a:cs typeface="Arial" panose="020B0604020202020204" pitchFamily="34" charset="0"/>
              </a:rPr>
              <a:t>Hazine ve Maliye Bakanlığınca yayımlanan mevzuat </a:t>
            </a:r>
          </a:p>
        </p:txBody>
      </p:sp>
      <p:cxnSp>
        <p:nvCxnSpPr>
          <p:cNvPr id="5" name="Düz Bağlayıcı 4">
            <a:extLst>
              <a:ext uri="{FF2B5EF4-FFF2-40B4-BE49-F238E27FC236}">
                <a16:creationId xmlns:a16="http://schemas.microsoft.com/office/drawing/2014/main" id="{EFD72541-22C4-401E-B041-DB5BD369E0A6}"/>
              </a:ext>
            </a:extLst>
          </p:cNvPr>
          <p:cNvCxnSpPr/>
          <p:nvPr/>
        </p:nvCxnSpPr>
        <p:spPr>
          <a:xfrm flipV="1">
            <a:off x="2581608" y="1574341"/>
            <a:ext cx="4267951" cy="22071"/>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41" name="Düz Bağlayıcı 40">
            <a:extLst>
              <a:ext uri="{FF2B5EF4-FFF2-40B4-BE49-F238E27FC236}">
                <a16:creationId xmlns:a16="http://schemas.microsoft.com/office/drawing/2014/main" id="{89EDAE69-2A05-4CC1-B353-CBDF53B2B844}"/>
              </a:ext>
            </a:extLst>
          </p:cNvPr>
          <p:cNvCxnSpPr>
            <a:cxnSpLocks/>
          </p:cNvCxnSpPr>
          <p:nvPr/>
        </p:nvCxnSpPr>
        <p:spPr>
          <a:xfrm flipV="1">
            <a:off x="6962305" y="1574341"/>
            <a:ext cx="3701559" cy="1"/>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sp>
        <p:nvSpPr>
          <p:cNvPr id="8" name="Metin kutusu 7">
            <a:extLst>
              <a:ext uri="{FF2B5EF4-FFF2-40B4-BE49-F238E27FC236}">
                <a16:creationId xmlns:a16="http://schemas.microsoft.com/office/drawing/2014/main" id="{CB490BE3-3936-427A-A472-739B2922C503}"/>
              </a:ext>
            </a:extLst>
          </p:cNvPr>
          <p:cNvSpPr txBox="1"/>
          <p:nvPr/>
        </p:nvSpPr>
        <p:spPr>
          <a:xfrm>
            <a:off x="6962304" y="1272188"/>
            <a:ext cx="3959221" cy="539250"/>
          </a:xfrm>
          <a:prstGeom prst="rect">
            <a:avLst/>
          </a:prstGeom>
          <a:noFill/>
        </p:spPr>
        <p:txBody>
          <a:bodyPr wrap="square" rtlCol="0">
            <a:spAutoFit/>
          </a:bodyPr>
          <a:lstStyle/>
          <a:p>
            <a:r>
              <a:rPr lang="tr-TR" sz="1452" dirty="0"/>
              <a:t>Bakanlığımızca bu kapsamda belirlenen eylemler</a:t>
            </a:r>
          </a:p>
          <a:p>
            <a:endParaRPr lang="tr-TR" sz="1452" dirty="0"/>
          </a:p>
        </p:txBody>
      </p:sp>
    </p:spTree>
    <p:extLst>
      <p:ext uri="{BB962C8B-B14F-4D97-AF65-F5344CB8AC3E}">
        <p14:creationId xmlns:p14="http://schemas.microsoft.com/office/powerpoint/2010/main" val="424743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graphicEl>
                                              <a:dgm id="{69CC777C-E0CC-4199-ACB1-0EB4A45B44B1}"/>
                                            </p:graphicEl>
                                          </p:spTgt>
                                        </p:tgtEl>
                                        <p:attrNameLst>
                                          <p:attrName>style.visibility</p:attrName>
                                        </p:attrNameLst>
                                      </p:cBhvr>
                                      <p:to>
                                        <p:strVal val="visible"/>
                                      </p:to>
                                    </p:set>
                                    <p:animEffect transition="in" filter="fade">
                                      <p:cBhvr>
                                        <p:cTn id="7" dur="500"/>
                                        <p:tgtEl>
                                          <p:spTgt spid="22">
                                            <p:graphicEl>
                                              <a:dgm id="{69CC777C-E0CC-4199-ACB1-0EB4A45B44B1}"/>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graphicEl>
                                              <a:dgm id="{3F604119-9727-4042-8C56-82D02679FAFF}"/>
                                            </p:graphicEl>
                                          </p:spTgt>
                                        </p:tgtEl>
                                        <p:attrNameLst>
                                          <p:attrName>style.visibility</p:attrName>
                                        </p:attrNameLst>
                                      </p:cBhvr>
                                      <p:to>
                                        <p:strVal val="visible"/>
                                      </p:to>
                                    </p:set>
                                    <p:animEffect transition="in" filter="fade">
                                      <p:cBhvr>
                                        <p:cTn id="11" dur="500"/>
                                        <p:tgtEl>
                                          <p:spTgt spid="22">
                                            <p:graphicEl>
                                              <a:dgm id="{3F604119-9727-4042-8C56-82D02679FAFF}"/>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graphicEl>
                                              <a:dgm id="{9DD311D4-5A44-4825-80BF-0125A19ABB16}"/>
                                            </p:graphicEl>
                                          </p:spTgt>
                                        </p:tgtEl>
                                        <p:attrNameLst>
                                          <p:attrName>style.visibility</p:attrName>
                                        </p:attrNameLst>
                                      </p:cBhvr>
                                      <p:to>
                                        <p:strVal val="visible"/>
                                      </p:to>
                                    </p:set>
                                    <p:animEffect transition="in" filter="fade">
                                      <p:cBhvr>
                                        <p:cTn id="15" dur="500"/>
                                        <p:tgtEl>
                                          <p:spTgt spid="22">
                                            <p:graphicEl>
                                              <a:dgm id="{9DD311D4-5A44-4825-80BF-0125A19ABB16}"/>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graphicEl>
                                              <a:dgm id="{6E13559D-4DB0-403D-B55D-B73C23B7FD1A}"/>
                                            </p:graphicEl>
                                          </p:spTgt>
                                        </p:tgtEl>
                                        <p:attrNameLst>
                                          <p:attrName>style.visibility</p:attrName>
                                        </p:attrNameLst>
                                      </p:cBhvr>
                                      <p:to>
                                        <p:strVal val="visible"/>
                                      </p:to>
                                    </p:set>
                                    <p:animEffect transition="in" filter="fade">
                                      <p:cBhvr>
                                        <p:cTn id="19" dur="500"/>
                                        <p:tgtEl>
                                          <p:spTgt spid="22">
                                            <p:graphicEl>
                                              <a:dgm id="{6E13559D-4DB0-403D-B55D-B73C23B7FD1A}"/>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graphicEl>
                                              <a:dgm id="{5BD2DAC3-2DEC-45FF-A1F9-0CFE82EADFC6}"/>
                                            </p:graphicEl>
                                          </p:spTgt>
                                        </p:tgtEl>
                                        <p:attrNameLst>
                                          <p:attrName>style.visibility</p:attrName>
                                        </p:attrNameLst>
                                      </p:cBhvr>
                                      <p:to>
                                        <p:strVal val="visible"/>
                                      </p:to>
                                    </p:set>
                                    <p:animEffect transition="in" filter="fade">
                                      <p:cBhvr>
                                        <p:cTn id="23" dur="500"/>
                                        <p:tgtEl>
                                          <p:spTgt spid="22">
                                            <p:graphicEl>
                                              <a:dgm id="{5BD2DAC3-2DEC-45FF-A1F9-0CFE82EADFC6}"/>
                                            </p:graphicEl>
                                          </p:spTgt>
                                        </p:tgtEl>
                                      </p:cBhvr>
                                    </p:animEffec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23">
                                            <p:graphicEl>
                                              <a:dgm id="{69CC777C-E0CC-4199-ACB1-0EB4A45B44B1}"/>
                                            </p:graphicEl>
                                          </p:spTgt>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500"/>
                                  </p:stCondLst>
                                  <p:childTnLst>
                                    <p:set>
                                      <p:cBhvr>
                                        <p:cTn id="29" dur="1" fill="hold">
                                          <p:stCondLst>
                                            <p:cond delay="0"/>
                                          </p:stCondLst>
                                        </p:cTn>
                                        <p:tgtEl>
                                          <p:spTgt spid="23">
                                            <p:graphicEl>
                                              <a:dgm id="{3F604119-9727-4042-8C56-82D02679FAFF}"/>
                                            </p:graphicEl>
                                          </p:spTgt>
                                        </p:tgtEl>
                                        <p:attrNameLst>
                                          <p:attrName>style.visibility</p:attrName>
                                        </p:attrNameLst>
                                      </p:cBhvr>
                                      <p:to>
                                        <p:strVal val="visible"/>
                                      </p:to>
                                    </p:set>
                                  </p:childTnLst>
                                </p:cTn>
                              </p:par>
                            </p:childTnLst>
                          </p:cTn>
                        </p:par>
                        <p:par>
                          <p:cTn id="30" fill="hold">
                            <p:stCondLst>
                              <p:cond delay="3000"/>
                            </p:stCondLst>
                            <p:childTnLst>
                              <p:par>
                                <p:cTn id="31" presetID="1" presetClass="entr" presetSubtype="0" fill="hold" grpId="0" nodeType="afterEffect">
                                  <p:stCondLst>
                                    <p:cond delay="500"/>
                                  </p:stCondLst>
                                  <p:childTnLst>
                                    <p:set>
                                      <p:cBhvr>
                                        <p:cTn id="32" dur="1" fill="hold">
                                          <p:stCondLst>
                                            <p:cond delay="0"/>
                                          </p:stCondLst>
                                        </p:cTn>
                                        <p:tgtEl>
                                          <p:spTgt spid="23">
                                            <p:graphicEl>
                                              <a:dgm id="{9DD311D4-5A44-4825-80BF-0125A19ABB16}"/>
                                            </p:graphicEl>
                                          </p:spTgt>
                                        </p:tgtEl>
                                        <p:attrNameLst>
                                          <p:attrName>style.visibility</p:attrName>
                                        </p:attrNameLst>
                                      </p:cBhvr>
                                      <p:to>
                                        <p:strVal val="visible"/>
                                      </p:to>
                                    </p:set>
                                  </p:childTnLst>
                                </p:cTn>
                              </p:par>
                            </p:childTnLst>
                          </p:cTn>
                        </p:par>
                        <p:par>
                          <p:cTn id="33" fill="hold">
                            <p:stCondLst>
                              <p:cond delay="3500"/>
                            </p:stCondLst>
                            <p:childTnLst>
                              <p:par>
                                <p:cTn id="34" presetID="1" presetClass="entr" presetSubtype="0" fill="hold" grpId="0" nodeType="afterEffect">
                                  <p:stCondLst>
                                    <p:cond delay="500"/>
                                  </p:stCondLst>
                                  <p:childTnLst>
                                    <p:set>
                                      <p:cBhvr>
                                        <p:cTn id="35" dur="1" fill="hold">
                                          <p:stCondLst>
                                            <p:cond delay="0"/>
                                          </p:stCondLst>
                                        </p:cTn>
                                        <p:tgtEl>
                                          <p:spTgt spid="23">
                                            <p:graphicEl>
                                              <a:dgm id="{6E13559D-4DB0-403D-B55D-B73C23B7FD1A}"/>
                                            </p:graphicEl>
                                          </p:spTgt>
                                        </p:tgtEl>
                                        <p:attrNameLst>
                                          <p:attrName>style.visibility</p:attrName>
                                        </p:attrNameLst>
                                      </p:cBhvr>
                                      <p:to>
                                        <p:strVal val="visible"/>
                                      </p:to>
                                    </p:set>
                                  </p:childTnLst>
                                </p:cTn>
                              </p:par>
                            </p:childTnLst>
                          </p:cTn>
                        </p:par>
                        <p:par>
                          <p:cTn id="36" fill="hold">
                            <p:stCondLst>
                              <p:cond delay="4000"/>
                            </p:stCondLst>
                            <p:childTnLst>
                              <p:par>
                                <p:cTn id="37" presetID="1" presetClass="entr" presetSubtype="0" fill="hold" grpId="0" nodeType="afterEffect">
                                  <p:stCondLst>
                                    <p:cond delay="500"/>
                                  </p:stCondLst>
                                  <p:childTnLst>
                                    <p:set>
                                      <p:cBhvr>
                                        <p:cTn id="38" dur="1" fill="hold">
                                          <p:stCondLst>
                                            <p:cond delay="0"/>
                                          </p:stCondLst>
                                        </p:cTn>
                                        <p:tgtEl>
                                          <p:spTgt spid="23">
                                            <p:graphicEl>
                                              <a:dgm id="{5BD2DAC3-2DEC-45FF-A1F9-0CFE82EADFC6}"/>
                                            </p:graphicEl>
                                          </p:spTgt>
                                        </p:tgtEl>
                                        <p:attrNameLst>
                                          <p:attrName>style.visibility</p:attrName>
                                        </p:attrNameLst>
                                      </p:cBhvr>
                                      <p:to>
                                        <p:strVal val="visible"/>
                                      </p:to>
                                    </p:set>
                                  </p:childTnLst>
                                </p:cTn>
                              </p:par>
                            </p:childTnLst>
                          </p:cTn>
                        </p:par>
                        <p:par>
                          <p:cTn id="39" fill="hold">
                            <p:stCondLst>
                              <p:cond delay="4500"/>
                            </p:stCondLst>
                            <p:childTnLst>
                              <p:par>
                                <p:cTn id="40" presetID="1" presetClass="entr" presetSubtype="0" fill="hold" grpId="0" nodeType="afterEffect">
                                  <p:stCondLst>
                                    <p:cond delay="500"/>
                                  </p:stCondLst>
                                  <p:childTnLst>
                                    <p:set>
                                      <p:cBhvr>
                                        <p:cTn id="41" dur="1" fill="hold">
                                          <p:stCondLst>
                                            <p:cond delay="0"/>
                                          </p:stCondLst>
                                        </p:cTn>
                                        <p:tgtEl>
                                          <p:spTgt spid="24">
                                            <p:graphicEl>
                                              <a:dgm id="{69CC777C-E0CC-4199-ACB1-0EB4A45B44B1}"/>
                                            </p:graphicEl>
                                          </p:spTgt>
                                        </p:tgtEl>
                                        <p:attrNameLst>
                                          <p:attrName>style.visibility</p:attrName>
                                        </p:attrNameLst>
                                      </p:cBhvr>
                                      <p:to>
                                        <p:strVal val="visible"/>
                                      </p:to>
                                    </p:set>
                                  </p:childTnLst>
                                </p:cTn>
                              </p:par>
                            </p:childTnLst>
                          </p:cTn>
                        </p:par>
                        <p:par>
                          <p:cTn id="42" fill="hold">
                            <p:stCondLst>
                              <p:cond delay="5000"/>
                            </p:stCondLst>
                            <p:childTnLst>
                              <p:par>
                                <p:cTn id="43" presetID="1" presetClass="entr" presetSubtype="0" fill="hold" grpId="0" nodeType="afterEffect">
                                  <p:stCondLst>
                                    <p:cond delay="500"/>
                                  </p:stCondLst>
                                  <p:childTnLst>
                                    <p:set>
                                      <p:cBhvr>
                                        <p:cTn id="44" dur="1" fill="hold">
                                          <p:stCondLst>
                                            <p:cond delay="0"/>
                                          </p:stCondLst>
                                        </p:cTn>
                                        <p:tgtEl>
                                          <p:spTgt spid="24">
                                            <p:graphicEl>
                                              <a:dgm id="{3F604119-9727-4042-8C56-82D02679FAFF}"/>
                                            </p:graphicEl>
                                          </p:spTgt>
                                        </p:tgtEl>
                                        <p:attrNameLst>
                                          <p:attrName>style.visibility</p:attrName>
                                        </p:attrNameLst>
                                      </p:cBhvr>
                                      <p:to>
                                        <p:strVal val="visible"/>
                                      </p:to>
                                    </p:set>
                                  </p:childTnLst>
                                </p:cTn>
                              </p:par>
                            </p:childTnLst>
                          </p:cTn>
                        </p:par>
                        <p:par>
                          <p:cTn id="45" fill="hold">
                            <p:stCondLst>
                              <p:cond delay="5500"/>
                            </p:stCondLst>
                            <p:childTnLst>
                              <p:par>
                                <p:cTn id="46" presetID="1" presetClass="entr" presetSubtype="0" fill="hold" grpId="0" nodeType="afterEffect">
                                  <p:stCondLst>
                                    <p:cond delay="500"/>
                                  </p:stCondLst>
                                  <p:childTnLst>
                                    <p:set>
                                      <p:cBhvr>
                                        <p:cTn id="47" dur="1" fill="hold">
                                          <p:stCondLst>
                                            <p:cond delay="0"/>
                                          </p:stCondLst>
                                        </p:cTn>
                                        <p:tgtEl>
                                          <p:spTgt spid="24">
                                            <p:graphicEl>
                                              <a:dgm id="{9DD311D4-5A44-4825-80BF-0125A19ABB16}"/>
                                            </p:graphicEl>
                                          </p:spTgt>
                                        </p:tgtEl>
                                        <p:attrNameLst>
                                          <p:attrName>style.visibility</p:attrName>
                                        </p:attrNameLst>
                                      </p:cBhvr>
                                      <p:to>
                                        <p:strVal val="visible"/>
                                      </p:to>
                                    </p:set>
                                  </p:childTnLst>
                                </p:cTn>
                              </p:par>
                            </p:childTnLst>
                          </p:cTn>
                        </p:par>
                        <p:par>
                          <p:cTn id="48" fill="hold">
                            <p:stCondLst>
                              <p:cond delay="6000"/>
                            </p:stCondLst>
                            <p:childTnLst>
                              <p:par>
                                <p:cTn id="49" presetID="1" presetClass="entr" presetSubtype="0" fill="hold" grpId="0" nodeType="afterEffect">
                                  <p:stCondLst>
                                    <p:cond delay="500"/>
                                  </p:stCondLst>
                                  <p:childTnLst>
                                    <p:set>
                                      <p:cBhvr>
                                        <p:cTn id="50" dur="1" fill="hold">
                                          <p:stCondLst>
                                            <p:cond delay="0"/>
                                          </p:stCondLst>
                                        </p:cTn>
                                        <p:tgtEl>
                                          <p:spTgt spid="24">
                                            <p:graphicEl>
                                              <a:dgm id="{6E13559D-4DB0-403D-B55D-B73C23B7FD1A}"/>
                                            </p:graphicEl>
                                          </p:spTgt>
                                        </p:tgtEl>
                                        <p:attrNameLst>
                                          <p:attrName>style.visibility</p:attrName>
                                        </p:attrNameLst>
                                      </p:cBhvr>
                                      <p:to>
                                        <p:strVal val="visible"/>
                                      </p:to>
                                    </p:set>
                                  </p:childTnLst>
                                </p:cTn>
                              </p:par>
                            </p:childTnLst>
                          </p:cTn>
                        </p:par>
                        <p:par>
                          <p:cTn id="51" fill="hold">
                            <p:stCondLst>
                              <p:cond delay="6500"/>
                            </p:stCondLst>
                            <p:childTnLst>
                              <p:par>
                                <p:cTn id="52" presetID="1" presetClass="entr" presetSubtype="0" fill="hold" grpId="0" nodeType="afterEffect">
                                  <p:stCondLst>
                                    <p:cond delay="500"/>
                                  </p:stCondLst>
                                  <p:childTnLst>
                                    <p:set>
                                      <p:cBhvr>
                                        <p:cTn id="53" dur="1" fill="hold">
                                          <p:stCondLst>
                                            <p:cond delay="0"/>
                                          </p:stCondLst>
                                        </p:cTn>
                                        <p:tgtEl>
                                          <p:spTgt spid="24">
                                            <p:graphicEl>
                                              <a:dgm id="{5BD2DAC3-2DEC-45FF-A1F9-0CFE82EADFC6}"/>
                                            </p:graphicEl>
                                          </p:spTgt>
                                        </p:tgtEl>
                                        <p:attrNameLst>
                                          <p:attrName>style.visibility</p:attrName>
                                        </p:attrNameLst>
                                      </p:cBhvr>
                                      <p:to>
                                        <p:strVal val="visible"/>
                                      </p:to>
                                    </p:set>
                                  </p:childTnLst>
                                </p:cTn>
                              </p:par>
                            </p:childTnLst>
                          </p:cTn>
                        </p:par>
                        <p:par>
                          <p:cTn id="54" fill="hold">
                            <p:stCondLst>
                              <p:cond delay="7000"/>
                            </p:stCondLst>
                            <p:childTnLst>
                              <p:par>
                                <p:cTn id="55" presetID="1" presetClass="entr" presetSubtype="0" fill="hold" grpId="0" nodeType="afterEffect">
                                  <p:stCondLst>
                                    <p:cond delay="500"/>
                                  </p:stCondLst>
                                  <p:childTnLst>
                                    <p:set>
                                      <p:cBhvr>
                                        <p:cTn id="56" dur="1" fill="hold">
                                          <p:stCondLst>
                                            <p:cond delay="0"/>
                                          </p:stCondLst>
                                        </p:cTn>
                                        <p:tgtEl>
                                          <p:spTgt spid="25">
                                            <p:graphicEl>
                                              <a:dgm id="{69CC777C-E0CC-4199-ACB1-0EB4A45B44B1}"/>
                                            </p:graphicEl>
                                          </p:spTgt>
                                        </p:tgtEl>
                                        <p:attrNameLst>
                                          <p:attrName>style.visibility</p:attrName>
                                        </p:attrNameLst>
                                      </p:cBhvr>
                                      <p:to>
                                        <p:strVal val="visible"/>
                                      </p:to>
                                    </p:set>
                                  </p:childTnLst>
                                </p:cTn>
                              </p:par>
                            </p:childTnLst>
                          </p:cTn>
                        </p:par>
                        <p:par>
                          <p:cTn id="57" fill="hold">
                            <p:stCondLst>
                              <p:cond delay="7500"/>
                            </p:stCondLst>
                            <p:childTnLst>
                              <p:par>
                                <p:cTn id="58" presetID="1" presetClass="entr" presetSubtype="0" fill="hold" grpId="0" nodeType="afterEffect">
                                  <p:stCondLst>
                                    <p:cond delay="500"/>
                                  </p:stCondLst>
                                  <p:childTnLst>
                                    <p:set>
                                      <p:cBhvr>
                                        <p:cTn id="59" dur="1" fill="hold">
                                          <p:stCondLst>
                                            <p:cond delay="0"/>
                                          </p:stCondLst>
                                        </p:cTn>
                                        <p:tgtEl>
                                          <p:spTgt spid="25">
                                            <p:graphicEl>
                                              <a:dgm id="{3F604119-9727-4042-8C56-82D02679FAFF}"/>
                                            </p:graphicEl>
                                          </p:spTgt>
                                        </p:tgtEl>
                                        <p:attrNameLst>
                                          <p:attrName>style.visibility</p:attrName>
                                        </p:attrNameLst>
                                      </p:cBhvr>
                                      <p:to>
                                        <p:strVal val="visible"/>
                                      </p:to>
                                    </p:set>
                                  </p:childTnLst>
                                </p:cTn>
                              </p:par>
                            </p:childTnLst>
                          </p:cTn>
                        </p:par>
                        <p:par>
                          <p:cTn id="60" fill="hold">
                            <p:stCondLst>
                              <p:cond delay="8000"/>
                            </p:stCondLst>
                            <p:childTnLst>
                              <p:par>
                                <p:cTn id="61" presetID="1" presetClass="entr" presetSubtype="0" fill="hold" grpId="0" nodeType="afterEffect">
                                  <p:stCondLst>
                                    <p:cond delay="500"/>
                                  </p:stCondLst>
                                  <p:childTnLst>
                                    <p:set>
                                      <p:cBhvr>
                                        <p:cTn id="62" dur="1" fill="hold">
                                          <p:stCondLst>
                                            <p:cond delay="0"/>
                                          </p:stCondLst>
                                        </p:cTn>
                                        <p:tgtEl>
                                          <p:spTgt spid="25">
                                            <p:graphicEl>
                                              <a:dgm id="{9DD311D4-5A44-4825-80BF-0125A19ABB16}"/>
                                            </p:graphicEl>
                                          </p:spTgt>
                                        </p:tgtEl>
                                        <p:attrNameLst>
                                          <p:attrName>style.visibility</p:attrName>
                                        </p:attrNameLst>
                                      </p:cBhvr>
                                      <p:to>
                                        <p:strVal val="visible"/>
                                      </p:to>
                                    </p:set>
                                  </p:childTnLst>
                                </p:cTn>
                              </p:par>
                            </p:childTnLst>
                          </p:cTn>
                        </p:par>
                        <p:par>
                          <p:cTn id="63" fill="hold">
                            <p:stCondLst>
                              <p:cond delay="8500"/>
                            </p:stCondLst>
                            <p:childTnLst>
                              <p:par>
                                <p:cTn id="64" presetID="1" presetClass="entr" presetSubtype="0" fill="hold" grpId="0" nodeType="afterEffect">
                                  <p:stCondLst>
                                    <p:cond delay="500"/>
                                  </p:stCondLst>
                                  <p:childTnLst>
                                    <p:set>
                                      <p:cBhvr>
                                        <p:cTn id="65" dur="1" fill="hold">
                                          <p:stCondLst>
                                            <p:cond delay="0"/>
                                          </p:stCondLst>
                                        </p:cTn>
                                        <p:tgtEl>
                                          <p:spTgt spid="25">
                                            <p:graphicEl>
                                              <a:dgm id="{6E13559D-4DB0-403D-B55D-B73C23B7FD1A}"/>
                                            </p:graphicEl>
                                          </p:spTgt>
                                        </p:tgtEl>
                                        <p:attrNameLst>
                                          <p:attrName>style.visibility</p:attrName>
                                        </p:attrNameLst>
                                      </p:cBhvr>
                                      <p:to>
                                        <p:strVal val="visible"/>
                                      </p:to>
                                    </p:set>
                                  </p:childTnLst>
                                </p:cTn>
                              </p:par>
                            </p:childTnLst>
                          </p:cTn>
                        </p:par>
                        <p:par>
                          <p:cTn id="66" fill="hold">
                            <p:stCondLst>
                              <p:cond delay="9000"/>
                            </p:stCondLst>
                            <p:childTnLst>
                              <p:par>
                                <p:cTn id="67" presetID="1" presetClass="entr" presetSubtype="0" fill="hold" grpId="0" nodeType="afterEffect">
                                  <p:stCondLst>
                                    <p:cond delay="500"/>
                                  </p:stCondLst>
                                  <p:childTnLst>
                                    <p:set>
                                      <p:cBhvr>
                                        <p:cTn id="68" dur="1" fill="hold">
                                          <p:stCondLst>
                                            <p:cond delay="0"/>
                                          </p:stCondLst>
                                        </p:cTn>
                                        <p:tgtEl>
                                          <p:spTgt spid="25">
                                            <p:graphicEl>
                                              <a:dgm id="{5BD2DAC3-2DEC-45FF-A1F9-0CFE82EADFC6}"/>
                                            </p:graphicEl>
                                          </p:spTgt>
                                        </p:tgtEl>
                                        <p:attrNameLst>
                                          <p:attrName>style.visibility</p:attrName>
                                        </p:attrNameLst>
                                      </p:cBhvr>
                                      <p:to>
                                        <p:strVal val="visible"/>
                                      </p:to>
                                    </p:set>
                                  </p:childTnLst>
                                </p:cTn>
                              </p:par>
                            </p:childTnLst>
                          </p:cTn>
                        </p:par>
                        <p:par>
                          <p:cTn id="69" fill="hold">
                            <p:stCondLst>
                              <p:cond delay="9500"/>
                            </p:stCondLst>
                            <p:childTnLst>
                              <p:par>
                                <p:cTn id="70" presetID="1" presetClass="entr" presetSubtype="0" fill="hold" grpId="0" nodeType="afterEffect">
                                  <p:stCondLst>
                                    <p:cond delay="500"/>
                                  </p:stCondLst>
                                  <p:childTnLst>
                                    <p:set>
                                      <p:cBhvr>
                                        <p:cTn id="71" dur="1" fill="hold">
                                          <p:stCondLst>
                                            <p:cond delay="0"/>
                                          </p:stCondLst>
                                        </p:cTn>
                                        <p:tgtEl>
                                          <p:spTgt spid="26">
                                            <p:graphicEl>
                                              <a:dgm id="{69CC777C-E0CC-4199-ACB1-0EB4A45B44B1}"/>
                                            </p:graphicEl>
                                          </p:spTgt>
                                        </p:tgtEl>
                                        <p:attrNameLst>
                                          <p:attrName>style.visibility</p:attrName>
                                        </p:attrNameLst>
                                      </p:cBhvr>
                                      <p:to>
                                        <p:strVal val="visible"/>
                                      </p:to>
                                    </p:set>
                                  </p:childTnLst>
                                </p:cTn>
                              </p:par>
                            </p:childTnLst>
                          </p:cTn>
                        </p:par>
                        <p:par>
                          <p:cTn id="72" fill="hold">
                            <p:stCondLst>
                              <p:cond delay="10000"/>
                            </p:stCondLst>
                            <p:childTnLst>
                              <p:par>
                                <p:cTn id="73" presetID="1" presetClass="entr" presetSubtype="0" fill="hold" grpId="0" nodeType="afterEffect">
                                  <p:stCondLst>
                                    <p:cond delay="500"/>
                                  </p:stCondLst>
                                  <p:childTnLst>
                                    <p:set>
                                      <p:cBhvr>
                                        <p:cTn id="74" dur="1" fill="hold">
                                          <p:stCondLst>
                                            <p:cond delay="0"/>
                                          </p:stCondLst>
                                        </p:cTn>
                                        <p:tgtEl>
                                          <p:spTgt spid="26">
                                            <p:graphicEl>
                                              <a:dgm id="{3F604119-9727-4042-8C56-82D02679FAFF}"/>
                                            </p:graphicEl>
                                          </p:spTgt>
                                        </p:tgtEl>
                                        <p:attrNameLst>
                                          <p:attrName>style.visibility</p:attrName>
                                        </p:attrNameLst>
                                      </p:cBhvr>
                                      <p:to>
                                        <p:strVal val="visible"/>
                                      </p:to>
                                    </p:set>
                                  </p:childTnLst>
                                </p:cTn>
                              </p:par>
                            </p:childTnLst>
                          </p:cTn>
                        </p:par>
                        <p:par>
                          <p:cTn id="75" fill="hold">
                            <p:stCondLst>
                              <p:cond delay="10500"/>
                            </p:stCondLst>
                            <p:childTnLst>
                              <p:par>
                                <p:cTn id="76" presetID="1" presetClass="entr" presetSubtype="0" fill="hold" grpId="0" nodeType="afterEffect">
                                  <p:stCondLst>
                                    <p:cond delay="500"/>
                                  </p:stCondLst>
                                  <p:childTnLst>
                                    <p:set>
                                      <p:cBhvr>
                                        <p:cTn id="77" dur="1" fill="hold">
                                          <p:stCondLst>
                                            <p:cond delay="0"/>
                                          </p:stCondLst>
                                        </p:cTn>
                                        <p:tgtEl>
                                          <p:spTgt spid="26">
                                            <p:graphicEl>
                                              <a:dgm id="{9DD311D4-5A44-4825-80BF-0125A19ABB16}"/>
                                            </p:graphicEl>
                                          </p:spTgt>
                                        </p:tgtEl>
                                        <p:attrNameLst>
                                          <p:attrName>style.visibility</p:attrName>
                                        </p:attrNameLst>
                                      </p:cBhvr>
                                      <p:to>
                                        <p:strVal val="visible"/>
                                      </p:to>
                                    </p:set>
                                  </p:childTnLst>
                                </p:cTn>
                              </p:par>
                            </p:childTnLst>
                          </p:cTn>
                        </p:par>
                        <p:par>
                          <p:cTn id="78" fill="hold">
                            <p:stCondLst>
                              <p:cond delay="11000"/>
                            </p:stCondLst>
                            <p:childTnLst>
                              <p:par>
                                <p:cTn id="79" presetID="1" presetClass="entr" presetSubtype="0" fill="hold" grpId="0" nodeType="afterEffect">
                                  <p:stCondLst>
                                    <p:cond delay="500"/>
                                  </p:stCondLst>
                                  <p:childTnLst>
                                    <p:set>
                                      <p:cBhvr>
                                        <p:cTn id="80" dur="1" fill="hold">
                                          <p:stCondLst>
                                            <p:cond delay="0"/>
                                          </p:stCondLst>
                                        </p:cTn>
                                        <p:tgtEl>
                                          <p:spTgt spid="26">
                                            <p:graphicEl>
                                              <a:dgm id="{6E13559D-4DB0-403D-B55D-B73C23B7FD1A}"/>
                                            </p:graphicEl>
                                          </p:spTgt>
                                        </p:tgtEl>
                                        <p:attrNameLst>
                                          <p:attrName>style.visibility</p:attrName>
                                        </p:attrNameLst>
                                      </p:cBhvr>
                                      <p:to>
                                        <p:strVal val="visible"/>
                                      </p:to>
                                    </p:set>
                                  </p:childTnLst>
                                </p:cTn>
                              </p:par>
                            </p:childTnLst>
                          </p:cTn>
                        </p:par>
                        <p:par>
                          <p:cTn id="81" fill="hold">
                            <p:stCondLst>
                              <p:cond delay="11500"/>
                            </p:stCondLst>
                            <p:childTnLst>
                              <p:par>
                                <p:cTn id="82" presetID="1" presetClass="entr" presetSubtype="0" fill="hold" grpId="0" nodeType="afterEffect">
                                  <p:stCondLst>
                                    <p:cond delay="500"/>
                                  </p:stCondLst>
                                  <p:childTnLst>
                                    <p:set>
                                      <p:cBhvr>
                                        <p:cTn id="83" dur="1" fill="hold">
                                          <p:stCondLst>
                                            <p:cond delay="0"/>
                                          </p:stCondLst>
                                        </p:cTn>
                                        <p:tgtEl>
                                          <p:spTgt spid="26">
                                            <p:graphicEl>
                                              <a:dgm id="{5BD2DAC3-2DEC-45FF-A1F9-0CFE82EADFC6}"/>
                                            </p:graphicEl>
                                          </p:spTgt>
                                        </p:tgtEl>
                                        <p:attrNameLst>
                                          <p:attrName>style.visibility</p:attrName>
                                        </p:attrNameLst>
                                      </p:cBhvr>
                                      <p:to>
                                        <p:strVal val="visible"/>
                                      </p:to>
                                    </p:set>
                                  </p:childTnLst>
                                </p:cTn>
                              </p:par>
                            </p:childTnLst>
                          </p:cTn>
                        </p:par>
                        <p:par>
                          <p:cTn id="84" fill="hold">
                            <p:stCondLst>
                              <p:cond delay="12000"/>
                            </p:stCondLst>
                            <p:childTnLst>
                              <p:par>
                                <p:cTn id="85" presetID="10" presetClass="entr" presetSubtype="0" fill="hold" grpId="0" nodeType="afterEffect">
                                  <p:stCondLst>
                                    <p:cond delay="50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par>
                          <p:cTn id="88" fill="hold">
                            <p:stCondLst>
                              <p:cond delay="130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bld="one"/>
        </p:bldSub>
      </p:bldGraphic>
      <p:bldGraphic spid="23" grpId="0">
        <p:bldSub>
          <a:bldDgm bld="one"/>
        </p:bldSub>
      </p:bldGraphic>
      <p:bldGraphic spid="24" grpId="0">
        <p:bldSub>
          <a:bldDgm bld="one"/>
        </p:bldSub>
      </p:bldGraphic>
      <p:bldGraphic spid="25" grpId="0">
        <p:bldSub>
          <a:bldDgm bld="one"/>
        </p:bldSub>
      </p:bldGraphic>
      <p:bldGraphic spid="26" grpId="0">
        <p:bldSub>
          <a:bldDgm bld="one"/>
        </p:bldSub>
      </p:bldGraphic>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Dikdörtgen 113"/>
          <p:cNvSpPr/>
          <p:nvPr/>
        </p:nvSpPr>
        <p:spPr>
          <a:xfrm>
            <a:off x="4152900" y="3913696"/>
            <a:ext cx="3190875" cy="2520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8" name="Grup 7"/>
          <p:cNvGrpSpPr/>
          <p:nvPr/>
        </p:nvGrpSpPr>
        <p:grpSpPr>
          <a:xfrm>
            <a:off x="1274031" y="1676869"/>
            <a:ext cx="1620000" cy="1620000"/>
            <a:chOff x="656705" y="1557249"/>
            <a:chExt cx="1612670" cy="1550617"/>
          </a:xfrm>
        </p:grpSpPr>
        <p:sp>
          <p:nvSpPr>
            <p:cNvPr id="2" name="Halka 1"/>
            <p:cNvSpPr/>
            <p:nvPr/>
          </p:nvSpPr>
          <p:spPr>
            <a:xfrm>
              <a:off x="656705" y="1557249"/>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Serbest Form 8"/>
            <p:cNvSpPr/>
            <p:nvPr/>
          </p:nvSpPr>
          <p:spPr>
            <a:xfrm>
              <a:off x="656705" y="2332557"/>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3" name="Grup 22"/>
          <p:cNvGrpSpPr/>
          <p:nvPr/>
        </p:nvGrpSpPr>
        <p:grpSpPr>
          <a:xfrm>
            <a:off x="8526682" y="1676870"/>
            <a:ext cx="1620000" cy="1620000"/>
            <a:chOff x="656705" y="3194855"/>
            <a:chExt cx="1612670" cy="1550617"/>
          </a:xfrm>
        </p:grpSpPr>
        <p:sp>
          <p:nvSpPr>
            <p:cNvPr id="18" name="Halka 17"/>
            <p:cNvSpPr/>
            <p:nvPr/>
          </p:nvSpPr>
          <p:spPr>
            <a:xfrm>
              <a:off x="656705" y="3194855"/>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Serbest Form 18"/>
            <p:cNvSpPr/>
            <p:nvPr/>
          </p:nvSpPr>
          <p:spPr>
            <a:xfrm>
              <a:off x="656705" y="3970163"/>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4" name="Grup 23"/>
          <p:cNvGrpSpPr/>
          <p:nvPr/>
        </p:nvGrpSpPr>
        <p:grpSpPr>
          <a:xfrm>
            <a:off x="4929845" y="1676868"/>
            <a:ext cx="1620000" cy="1620000"/>
            <a:chOff x="656705" y="4832461"/>
            <a:chExt cx="1612670" cy="1550617"/>
          </a:xfrm>
        </p:grpSpPr>
        <p:sp>
          <p:nvSpPr>
            <p:cNvPr id="20" name="Halka 19"/>
            <p:cNvSpPr/>
            <p:nvPr/>
          </p:nvSpPr>
          <p:spPr>
            <a:xfrm>
              <a:off x="656705" y="4832461"/>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 name="Serbest Form 20"/>
            <p:cNvSpPr/>
            <p:nvPr/>
          </p:nvSpPr>
          <p:spPr>
            <a:xfrm>
              <a:off x="656705" y="5607769"/>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5" name="Metin kutusu 24"/>
          <p:cNvSpPr txBox="1"/>
          <p:nvPr/>
        </p:nvSpPr>
        <p:spPr>
          <a:xfrm>
            <a:off x="1509826" y="1826661"/>
            <a:ext cx="1164899" cy="1223993"/>
          </a:xfrm>
          <a:prstGeom prst="rect">
            <a:avLst/>
          </a:prstGeom>
          <a:noFill/>
        </p:spPr>
        <p:txBody>
          <a:bodyPr wrap="square" rtlCol="0">
            <a:prstTxWarp prst="textCircle">
              <a:avLst>
                <a:gd name="adj" fmla="val 14019810"/>
              </a:avLst>
            </a:prstTxWarp>
            <a:spAutoFit/>
          </a:bodyPr>
          <a:lstStyle/>
          <a:p>
            <a:r>
              <a:rPr lang="tr-TR" b="1" dirty="0">
                <a:solidFill>
                  <a:schemeClr val="bg1"/>
                </a:solidFill>
              </a:rPr>
              <a:t>BİLEŞEN</a:t>
            </a:r>
          </a:p>
        </p:txBody>
      </p:sp>
      <p:sp>
        <p:nvSpPr>
          <p:cNvPr id="26" name="Dikdörtgen 25"/>
          <p:cNvSpPr/>
          <p:nvPr/>
        </p:nvSpPr>
        <p:spPr>
          <a:xfrm>
            <a:off x="884026" y="2496393"/>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4539840" y="2496391"/>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Metin kutusu 28"/>
          <p:cNvSpPr txBox="1"/>
          <p:nvPr/>
        </p:nvSpPr>
        <p:spPr>
          <a:xfrm>
            <a:off x="8754232" y="1830500"/>
            <a:ext cx="1164899" cy="1466370"/>
          </a:xfrm>
          <a:prstGeom prst="rect">
            <a:avLst/>
          </a:prstGeom>
          <a:noFill/>
        </p:spPr>
        <p:txBody>
          <a:bodyPr wrap="square" rtlCol="0">
            <a:prstTxWarp prst="textCircle">
              <a:avLst>
                <a:gd name="adj" fmla="val 13913626"/>
              </a:avLst>
            </a:prstTxWarp>
            <a:spAutoFit/>
          </a:bodyPr>
          <a:lstStyle/>
          <a:p>
            <a:r>
              <a:rPr lang="tr-TR" b="1" dirty="0">
                <a:solidFill>
                  <a:schemeClr val="bg1"/>
                </a:solidFill>
              </a:rPr>
              <a:t>Standart </a:t>
            </a:r>
          </a:p>
        </p:txBody>
      </p:sp>
      <p:sp>
        <p:nvSpPr>
          <p:cNvPr id="31" name="Dikdörtgen 30"/>
          <p:cNvSpPr/>
          <p:nvPr/>
        </p:nvSpPr>
        <p:spPr>
          <a:xfrm>
            <a:off x="8181453" y="2496496"/>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a:off x="5165640" y="1818922"/>
            <a:ext cx="1164899" cy="883906"/>
          </a:xfrm>
          <a:prstGeom prst="rect">
            <a:avLst/>
          </a:prstGeom>
          <a:noFill/>
        </p:spPr>
        <p:txBody>
          <a:bodyPr wrap="square" rtlCol="0">
            <a:prstTxWarp prst="textCircle">
              <a:avLst>
                <a:gd name="adj" fmla="val 12956354"/>
              </a:avLst>
            </a:prstTxWarp>
            <a:spAutoFit/>
          </a:bodyPr>
          <a:lstStyle/>
          <a:p>
            <a:r>
              <a:rPr lang="tr-TR" b="1" dirty="0">
                <a:solidFill>
                  <a:schemeClr val="bg1"/>
                </a:solidFill>
              </a:rPr>
              <a:t>Genel Şart</a:t>
            </a:r>
          </a:p>
        </p:txBody>
      </p:sp>
      <p:sp>
        <p:nvSpPr>
          <p:cNvPr id="27" name="Dikdörtgen 26"/>
          <p:cNvSpPr/>
          <p:nvPr/>
        </p:nvSpPr>
        <p:spPr>
          <a:xfrm>
            <a:off x="8181453" y="2536695"/>
            <a:ext cx="2591395"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77850">
              <a:lnSpc>
                <a:spcPct val="90000"/>
              </a:lnSpc>
              <a:spcBef>
                <a:spcPct val="0"/>
              </a:spcBef>
              <a:spcAft>
                <a:spcPct val="35000"/>
              </a:spcAft>
            </a:pPr>
            <a:r>
              <a:rPr lang="tr-TR" sz="1400" b="1" u="sng" dirty="0">
                <a:solidFill>
                  <a:schemeClr val="tx1"/>
                </a:solidFill>
              </a:rPr>
              <a:t>Etik Değerler ve dürüstlük:</a:t>
            </a:r>
          </a:p>
          <a:p>
            <a:pPr lvl="0" defTabSz="577850">
              <a:lnSpc>
                <a:spcPct val="90000"/>
              </a:lnSpc>
              <a:spcBef>
                <a:spcPct val="0"/>
              </a:spcBef>
              <a:spcAft>
                <a:spcPct val="35000"/>
              </a:spcAft>
            </a:pPr>
            <a:r>
              <a:rPr lang="tr-TR" sz="1400" dirty="0">
                <a:solidFill>
                  <a:schemeClr val="tx1"/>
                </a:solidFill>
              </a:rPr>
              <a:t>Personel davranışlarını belirleyen kuralların personel tarafından bilinmesi sağlanmalıdır.</a:t>
            </a:r>
          </a:p>
        </p:txBody>
      </p:sp>
      <p:sp>
        <p:nvSpPr>
          <p:cNvPr id="34" name="Dikdörtgen 33"/>
          <p:cNvSpPr/>
          <p:nvPr/>
        </p:nvSpPr>
        <p:spPr>
          <a:xfrm>
            <a:off x="4358865" y="2535478"/>
            <a:ext cx="2809875"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77850">
              <a:lnSpc>
                <a:spcPct val="90000"/>
              </a:lnSpc>
              <a:spcBef>
                <a:spcPct val="0"/>
              </a:spcBef>
              <a:spcAft>
                <a:spcPct val="35000"/>
              </a:spcAft>
            </a:pPr>
            <a:r>
              <a:rPr lang="tr-TR" sz="1400" b="1" dirty="0">
                <a:solidFill>
                  <a:schemeClr val="tx1"/>
                </a:solidFill>
              </a:rPr>
              <a:t>(KOS 1.1)</a:t>
            </a:r>
          </a:p>
          <a:p>
            <a:pPr lvl="0" defTabSz="577850">
              <a:lnSpc>
                <a:spcPct val="90000"/>
              </a:lnSpc>
              <a:spcBef>
                <a:spcPct val="0"/>
              </a:spcBef>
              <a:spcAft>
                <a:spcPct val="35000"/>
              </a:spcAft>
            </a:pPr>
            <a:r>
              <a:rPr lang="tr-TR" sz="1400" dirty="0">
                <a:solidFill>
                  <a:schemeClr val="tx1"/>
                </a:solidFill>
              </a:rPr>
              <a:t>İç kontrol sistemi ve işleyişi yönetici ve personel tarafından sahiplenilmeli ve desteklenmelidir.</a:t>
            </a:r>
            <a:endParaRPr lang="tr-TR" sz="1400" dirty="0"/>
          </a:p>
        </p:txBody>
      </p:sp>
      <p:sp>
        <p:nvSpPr>
          <p:cNvPr id="35" name="Dikdörtgen 34"/>
          <p:cNvSpPr/>
          <p:nvPr/>
        </p:nvSpPr>
        <p:spPr>
          <a:xfrm>
            <a:off x="684001" y="2465564"/>
            <a:ext cx="2809875"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77850">
              <a:lnSpc>
                <a:spcPct val="90000"/>
              </a:lnSpc>
              <a:spcBef>
                <a:spcPct val="0"/>
              </a:spcBef>
              <a:spcAft>
                <a:spcPct val="35000"/>
              </a:spcAft>
            </a:pPr>
            <a:r>
              <a:rPr lang="tr-TR" sz="1400" b="1" u="sng" dirty="0">
                <a:solidFill>
                  <a:schemeClr val="tx1"/>
                </a:solidFill>
              </a:rPr>
              <a:t>KOS</a:t>
            </a:r>
          </a:p>
          <a:p>
            <a:pPr lvl="0" algn="ctr" defTabSz="577850">
              <a:lnSpc>
                <a:spcPct val="90000"/>
              </a:lnSpc>
              <a:spcBef>
                <a:spcPct val="0"/>
              </a:spcBef>
              <a:spcAft>
                <a:spcPct val="35000"/>
              </a:spcAft>
            </a:pPr>
            <a:r>
              <a:rPr lang="tr-TR" sz="1400" b="1" u="sng" dirty="0">
                <a:solidFill>
                  <a:schemeClr val="tx1"/>
                </a:solidFill>
              </a:rPr>
              <a:t>KONTROL ORTAMI STANDARDI</a:t>
            </a:r>
          </a:p>
          <a:p>
            <a:pPr lvl="0" algn="ctr" defTabSz="577850">
              <a:lnSpc>
                <a:spcPct val="90000"/>
              </a:lnSpc>
              <a:spcBef>
                <a:spcPct val="0"/>
              </a:spcBef>
              <a:spcAft>
                <a:spcPct val="35000"/>
              </a:spcAft>
            </a:pPr>
            <a:r>
              <a:rPr lang="tr-TR" sz="1400" b="1" u="sng" dirty="0">
                <a:solidFill>
                  <a:schemeClr val="tx1"/>
                </a:solidFill>
              </a:rPr>
              <a:t>(KOS 1)</a:t>
            </a:r>
            <a:endParaRPr lang="tr-TR" sz="1400" dirty="0">
              <a:solidFill>
                <a:schemeClr val="tx1"/>
              </a:solidFill>
            </a:endParaRPr>
          </a:p>
        </p:txBody>
      </p:sp>
      <p:grpSp>
        <p:nvGrpSpPr>
          <p:cNvPr id="39" name="Grup 38"/>
          <p:cNvGrpSpPr/>
          <p:nvPr/>
        </p:nvGrpSpPr>
        <p:grpSpPr>
          <a:xfrm>
            <a:off x="4556359" y="4100019"/>
            <a:ext cx="2315095" cy="2291758"/>
            <a:chOff x="656705" y="1557249"/>
            <a:chExt cx="1612670" cy="1550617"/>
          </a:xfrm>
          <a:solidFill>
            <a:srgbClr val="FF0000"/>
          </a:solidFill>
        </p:grpSpPr>
        <p:sp>
          <p:nvSpPr>
            <p:cNvPr id="40" name="Halka 39"/>
            <p:cNvSpPr/>
            <p:nvPr/>
          </p:nvSpPr>
          <p:spPr>
            <a:xfrm>
              <a:off x="656705" y="1557249"/>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 name="Serbest Form 40"/>
            <p:cNvSpPr/>
            <p:nvPr/>
          </p:nvSpPr>
          <p:spPr>
            <a:xfrm>
              <a:off x="656705" y="2332557"/>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2" name="Metin kutusu 41"/>
          <p:cNvSpPr txBox="1"/>
          <p:nvPr/>
        </p:nvSpPr>
        <p:spPr>
          <a:xfrm>
            <a:off x="4889858" y="4332797"/>
            <a:ext cx="1664723" cy="1731541"/>
          </a:xfrm>
          <a:prstGeom prst="rect">
            <a:avLst/>
          </a:prstGeom>
          <a:noFill/>
        </p:spPr>
        <p:txBody>
          <a:bodyPr wrap="square" rtlCol="0">
            <a:prstTxWarp prst="textCircle">
              <a:avLst>
                <a:gd name="adj" fmla="val 14765864"/>
              </a:avLst>
            </a:prstTxWarp>
            <a:spAutoFit/>
          </a:bodyPr>
          <a:lstStyle/>
          <a:p>
            <a:r>
              <a:rPr lang="tr-TR" sz="2000" b="1" dirty="0">
                <a:solidFill>
                  <a:schemeClr val="bg1"/>
                </a:solidFill>
              </a:rPr>
              <a:t>Eylem</a:t>
            </a:r>
          </a:p>
        </p:txBody>
      </p:sp>
      <p:sp>
        <p:nvSpPr>
          <p:cNvPr id="45" name="Dikdörtgen 44"/>
          <p:cNvSpPr/>
          <p:nvPr/>
        </p:nvSpPr>
        <p:spPr>
          <a:xfrm>
            <a:off x="4564672" y="5245897"/>
            <a:ext cx="2315095" cy="1145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Dikdörtgen 43"/>
          <p:cNvSpPr/>
          <p:nvPr/>
        </p:nvSpPr>
        <p:spPr>
          <a:xfrm>
            <a:off x="4207744" y="5245897"/>
            <a:ext cx="3097931" cy="1145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77850">
              <a:lnSpc>
                <a:spcPct val="90000"/>
              </a:lnSpc>
              <a:spcBef>
                <a:spcPct val="0"/>
              </a:spcBef>
              <a:spcAft>
                <a:spcPct val="35000"/>
              </a:spcAft>
            </a:pPr>
            <a:r>
              <a:rPr lang="tr-TR" sz="1400" b="1" u="sng" dirty="0">
                <a:solidFill>
                  <a:prstClr val="black"/>
                </a:solidFill>
              </a:rPr>
              <a:t>E.1.1.2</a:t>
            </a:r>
          </a:p>
          <a:p>
            <a:pPr lvl="0" defTabSz="577850">
              <a:lnSpc>
                <a:spcPct val="90000"/>
              </a:lnSpc>
              <a:spcBef>
                <a:spcPct val="0"/>
              </a:spcBef>
              <a:spcAft>
                <a:spcPct val="35000"/>
              </a:spcAft>
            </a:pPr>
            <a:r>
              <a:rPr lang="tr-TR" sz="1400" b="1" u="sng" dirty="0">
                <a:solidFill>
                  <a:prstClr val="black"/>
                </a:solidFill>
              </a:rPr>
              <a:t>Harcama Birimi düzeyinde</a:t>
            </a:r>
            <a:r>
              <a:rPr lang="tr-TR" sz="1400" dirty="0">
                <a:solidFill>
                  <a:schemeClr val="tx1"/>
                </a:solidFill>
              </a:rPr>
              <a:t> İç kontrole yönelik farkındalığın artırılması için elektronik yayınlar yapılması</a:t>
            </a:r>
          </a:p>
        </p:txBody>
      </p:sp>
      <p:grpSp>
        <p:nvGrpSpPr>
          <p:cNvPr id="64" name="Grup 63"/>
          <p:cNvGrpSpPr/>
          <p:nvPr/>
        </p:nvGrpSpPr>
        <p:grpSpPr>
          <a:xfrm>
            <a:off x="1369281" y="4133189"/>
            <a:ext cx="1620000" cy="1620000"/>
            <a:chOff x="656705" y="1557249"/>
            <a:chExt cx="1612670" cy="1550617"/>
          </a:xfrm>
        </p:grpSpPr>
        <p:sp>
          <p:nvSpPr>
            <p:cNvPr id="65" name="Halka 64"/>
            <p:cNvSpPr/>
            <p:nvPr/>
          </p:nvSpPr>
          <p:spPr>
            <a:xfrm>
              <a:off x="656705" y="1557249"/>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6" name="Serbest Form 65"/>
            <p:cNvSpPr/>
            <p:nvPr/>
          </p:nvSpPr>
          <p:spPr>
            <a:xfrm>
              <a:off x="656705" y="2332557"/>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7" name="Metin kutusu 66"/>
          <p:cNvSpPr txBox="1"/>
          <p:nvPr/>
        </p:nvSpPr>
        <p:spPr>
          <a:xfrm>
            <a:off x="1586026" y="4282981"/>
            <a:ext cx="1164899" cy="1223993"/>
          </a:xfrm>
          <a:prstGeom prst="rect">
            <a:avLst/>
          </a:prstGeom>
          <a:noFill/>
        </p:spPr>
        <p:txBody>
          <a:bodyPr wrap="square" rtlCol="0">
            <a:prstTxWarp prst="textCircle">
              <a:avLst>
                <a:gd name="adj" fmla="val 12637628"/>
              </a:avLst>
            </a:prstTxWarp>
            <a:spAutoFit/>
          </a:bodyPr>
          <a:lstStyle/>
          <a:p>
            <a:r>
              <a:rPr lang="tr-TR" sz="1600" b="1" dirty="0">
                <a:solidFill>
                  <a:schemeClr val="bg1"/>
                </a:solidFill>
              </a:rPr>
              <a:t>Sorumlu Birim</a:t>
            </a:r>
          </a:p>
        </p:txBody>
      </p:sp>
      <p:sp>
        <p:nvSpPr>
          <p:cNvPr id="68" name="Dikdörtgen 67"/>
          <p:cNvSpPr/>
          <p:nvPr/>
        </p:nvSpPr>
        <p:spPr>
          <a:xfrm>
            <a:off x="979276" y="4952713"/>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Dikdörtgen 68"/>
          <p:cNvSpPr/>
          <p:nvPr/>
        </p:nvSpPr>
        <p:spPr>
          <a:xfrm>
            <a:off x="779251" y="4931409"/>
            <a:ext cx="2809875"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77850">
              <a:lnSpc>
                <a:spcPct val="90000"/>
              </a:lnSpc>
              <a:spcBef>
                <a:spcPct val="0"/>
              </a:spcBef>
              <a:spcAft>
                <a:spcPct val="35000"/>
              </a:spcAft>
            </a:pPr>
            <a:r>
              <a:rPr lang="tr-TR" sz="1400" b="1" u="sng" dirty="0">
                <a:solidFill>
                  <a:schemeClr val="tx1"/>
                </a:solidFill>
              </a:rPr>
              <a:t>Merkez Birimler</a:t>
            </a:r>
          </a:p>
          <a:p>
            <a:pPr lvl="0" algn="ctr" defTabSz="577850">
              <a:lnSpc>
                <a:spcPct val="90000"/>
              </a:lnSpc>
              <a:spcBef>
                <a:spcPct val="0"/>
              </a:spcBef>
              <a:spcAft>
                <a:spcPct val="35000"/>
              </a:spcAft>
            </a:pPr>
            <a:r>
              <a:rPr lang="tr-TR" sz="1400" b="1" u="sng" dirty="0">
                <a:solidFill>
                  <a:schemeClr val="tx1"/>
                </a:solidFill>
              </a:rPr>
              <a:t>İl Sağlık Müdürlükleri</a:t>
            </a:r>
            <a:endParaRPr lang="tr-TR" sz="1400" dirty="0">
              <a:solidFill>
                <a:schemeClr val="tx1"/>
              </a:solidFill>
            </a:endParaRPr>
          </a:p>
        </p:txBody>
      </p:sp>
      <p:sp>
        <p:nvSpPr>
          <p:cNvPr id="101" name="Şeritli Sağ Ok 100"/>
          <p:cNvSpPr/>
          <p:nvPr/>
        </p:nvSpPr>
        <p:spPr>
          <a:xfrm rot="20473863">
            <a:off x="7605054" y="5594704"/>
            <a:ext cx="585269" cy="32537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2" name="Halka 101"/>
          <p:cNvSpPr/>
          <p:nvPr/>
        </p:nvSpPr>
        <p:spPr>
          <a:xfrm>
            <a:off x="1107269" y="4050567"/>
            <a:ext cx="2160000" cy="1908000"/>
          </a:xfrm>
          <a:prstGeom prst="donut">
            <a:avLst>
              <a:gd name="adj" fmla="val 90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4" name="Halka 103"/>
          <p:cNvSpPr/>
          <p:nvPr/>
        </p:nvSpPr>
        <p:spPr>
          <a:xfrm>
            <a:off x="4048432" y="1145463"/>
            <a:ext cx="3312000" cy="2700000"/>
          </a:xfrm>
          <a:prstGeom prst="donut">
            <a:avLst>
              <a:gd name="adj" fmla="val 11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5" name="Halka 104"/>
          <p:cNvSpPr/>
          <p:nvPr/>
        </p:nvSpPr>
        <p:spPr>
          <a:xfrm>
            <a:off x="7912670" y="1221663"/>
            <a:ext cx="2880000" cy="2615833"/>
          </a:xfrm>
          <a:prstGeom prst="donut">
            <a:avLst>
              <a:gd name="adj" fmla="val 1125"/>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6" name="Halka 105"/>
          <p:cNvSpPr/>
          <p:nvPr/>
        </p:nvSpPr>
        <p:spPr>
          <a:xfrm>
            <a:off x="673008" y="1221664"/>
            <a:ext cx="2880000" cy="2615833"/>
          </a:xfrm>
          <a:prstGeom prst="donut">
            <a:avLst>
              <a:gd name="adj" fmla="val 112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1" name="Oval 110"/>
          <p:cNvSpPr/>
          <p:nvPr/>
        </p:nvSpPr>
        <p:spPr>
          <a:xfrm>
            <a:off x="8748669" y="4619023"/>
            <a:ext cx="2519406" cy="1084288"/>
          </a:xfrm>
          <a:prstGeom prst="ellipse">
            <a:avLst/>
          </a:prstGeom>
          <a:solidFill>
            <a:srgbClr val="FF0000"/>
          </a:solidFill>
          <a:ln>
            <a:solidFill>
              <a:srgbClr val="FF0000"/>
            </a:solid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a:t>Elektronik Yayınlar</a:t>
            </a:r>
          </a:p>
          <a:p>
            <a:r>
              <a:rPr lang="tr-TR" sz="1200" dirty="0"/>
              <a:t>(Elektronik Broşür/Video)</a:t>
            </a:r>
          </a:p>
        </p:txBody>
      </p:sp>
      <p:sp>
        <p:nvSpPr>
          <p:cNvPr id="113" name="Metin kutusu 112"/>
          <p:cNvSpPr txBox="1"/>
          <p:nvPr/>
        </p:nvSpPr>
        <p:spPr>
          <a:xfrm>
            <a:off x="1466810" y="216230"/>
            <a:ext cx="4476750" cy="400110"/>
          </a:xfrm>
          <a:prstGeom prst="rect">
            <a:avLst/>
          </a:prstGeom>
          <a:noFill/>
        </p:spPr>
        <p:txBody>
          <a:bodyPr wrap="square" rtlCol="0">
            <a:spAutoFit/>
          </a:bodyPr>
          <a:lstStyle/>
          <a:p>
            <a:r>
              <a:rPr lang="tr-TR" sz="2000" b="1" dirty="0">
                <a:solidFill>
                  <a:schemeClr val="bg1"/>
                </a:solidFill>
              </a:rPr>
              <a:t>2022 Yılı İkinci Çeyrek dönem Eylemleri</a:t>
            </a:r>
          </a:p>
        </p:txBody>
      </p:sp>
    </p:spTree>
    <p:extLst>
      <p:ext uri="{BB962C8B-B14F-4D97-AF65-F5344CB8AC3E}">
        <p14:creationId xmlns:p14="http://schemas.microsoft.com/office/powerpoint/2010/main" val="399811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100000" fill="hold" nodeType="afterEffect">
                                  <p:stCondLst>
                                    <p:cond delay="500"/>
                                  </p:stCondLst>
                                  <p:childTnLst>
                                    <p:animRot by="10800000">
                                      <p:cBhvr>
                                        <p:cTn id="6" dur="2000" fill="hold"/>
                                        <p:tgtEl>
                                          <p:spTgt spid="8"/>
                                        </p:tgtEl>
                                        <p:attrNameLst>
                                          <p:attrName>r</p:attrName>
                                        </p:attrNameLst>
                                      </p:cBhvr>
                                    </p:animRot>
                                  </p:childTnLst>
                                </p:cTn>
                              </p:par>
                            </p:childTnLst>
                          </p:cTn>
                        </p:par>
                        <p:par>
                          <p:cTn id="7" fill="hold">
                            <p:stCondLst>
                              <p:cond delay="2500"/>
                            </p:stCondLst>
                            <p:childTnLst>
                              <p:par>
                                <p:cTn id="8" presetID="10" presetClass="entr" presetSubtype="0" fill="hold" grpId="0" nodeType="after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2000"/>
                                        <p:tgtEl>
                                          <p:spTgt spid="3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500"/>
                                        <p:tgtEl>
                                          <p:spTgt spid="106"/>
                                        </p:tgtEl>
                                      </p:cBhvr>
                                    </p:animEffect>
                                  </p:childTnLst>
                                </p:cTn>
                              </p:par>
                            </p:childTnLst>
                          </p:cTn>
                        </p:par>
                        <p:par>
                          <p:cTn id="14" fill="hold">
                            <p:stCondLst>
                              <p:cond delay="5000"/>
                            </p:stCondLst>
                            <p:childTnLst>
                              <p:par>
                                <p:cTn id="15" presetID="8" presetClass="emph" presetSubtype="0" decel="100000" fill="hold" nodeType="afterEffect">
                                  <p:stCondLst>
                                    <p:cond delay="500"/>
                                  </p:stCondLst>
                                  <p:childTnLst>
                                    <p:animRot by="10800000">
                                      <p:cBhvr>
                                        <p:cTn id="16" dur="2000" fill="hold"/>
                                        <p:tgtEl>
                                          <p:spTgt spid="24"/>
                                        </p:tgtEl>
                                        <p:attrNameLst>
                                          <p:attrName>r</p:attrName>
                                        </p:attrNameLst>
                                      </p:cBhvr>
                                    </p:animRot>
                                  </p:childTnLst>
                                </p:cTn>
                              </p:par>
                            </p:childTnLst>
                          </p:cTn>
                        </p:par>
                        <p:par>
                          <p:cTn id="17" fill="hold">
                            <p:stCondLst>
                              <p:cond delay="7500"/>
                            </p:stCondLst>
                            <p:childTnLst>
                              <p:par>
                                <p:cTn id="18" presetID="10" presetClass="entr" presetSubtype="0" fill="hold" grpId="0" nodeType="afterEffect">
                                  <p:stCondLst>
                                    <p:cond delay="5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000"/>
                                        <p:tgtEl>
                                          <p:spTgt spid="3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04"/>
                                        </p:tgtEl>
                                        <p:attrNameLst>
                                          <p:attrName>style.visibility</p:attrName>
                                        </p:attrNameLst>
                                      </p:cBhvr>
                                      <p:to>
                                        <p:strVal val="visible"/>
                                      </p:to>
                                    </p:set>
                                    <p:animEffect transition="in" filter="fade">
                                      <p:cBhvr>
                                        <p:cTn id="23" dur="500"/>
                                        <p:tgtEl>
                                          <p:spTgt spid="104"/>
                                        </p:tgtEl>
                                      </p:cBhvr>
                                    </p:animEffect>
                                  </p:childTnLst>
                                </p:cTn>
                              </p:par>
                            </p:childTnLst>
                          </p:cTn>
                        </p:par>
                        <p:par>
                          <p:cTn id="24" fill="hold">
                            <p:stCondLst>
                              <p:cond delay="10000"/>
                            </p:stCondLst>
                            <p:childTnLst>
                              <p:par>
                                <p:cTn id="25" presetID="8" presetClass="emph" presetSubtype="0" decel="100000" fill="hold" nodeType="afterEffect">
                                  <p:stCondLst>
                                    <p:cond delay="500"/>
                                  </p:stCondLst>
                                  <p:childTnLst>
                                    <p:animRot by="10800000">
                                      <p:cBhvr>
                                        <p:cTn id="26" dur="2000" fill="hold"/>
                                        <p:tgtEl>
                                          <p:spTgt spid="23"/>
                                        </p:tgtEl>
                                        <p:attrNameLst>
                                          <p:attrName>r</p:attrName>
                                        </p:attrNameLst>
                                      </p:cBhvr>
                                    </p:animRot>
                                  </p:childTnLst>
                                </p:cTn>
                              </p:par>
                            </p:childTnLst>
                          </p:cTn>
                        </p:par>
                        <p:par>
                          <p:cTn id="27" fill="hold">
                            <p:stCondLst>
                              <p:cond delay="12500"/>
                            </p:stCondLst>
                            <p:childTnLst>
                              <p:par>
                                <p:cTn id="28" presetID="10" presetClass="entr" presetSubtype="0" fill="hold" grpId="0" nodeType="afterEffect">
                                  <p:stCondLst>
                                    <p:cond delay="5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2000"/>
                                        <p:tgtEl>
                                          <p:spTgt spid="27"/>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childTnLst>
                          </p:cTn>
                        </p:par>
                        <p:par>
                          <p:cTn id="34" fill="hold">
                            <p:stCondLst>
                              <p:cond delay="15000"/>
                            </p:stCondLst>
                            <p:childTnLst>
                              <p:par>
                                <p:cTn id="35" presetID="8" presetClass="emph" presetSubtype="0" decel="100000" fill="hold" nodeType="afterEffect">
                                  <p:stCondLst>
                                    <p:cond delay="500"/>
                                  </p:stCondLst>
                                  <p:childTnLst>
                                    <p:animRot by="-10800000">
                                      <p:cBhvr>
                                        <p:cTn id="36" dur="2000" fill="hold"/>
                                        <p:tgtEl>
                                          <p:spTgt spid="39"/>
                                        </p:tgtEl>
                                        <p:attrNameLst>
                                          <p:attrName>r</p:attrName>
                                        </p:attrNameLst>
                                      </p:cBhvr>
                                    </p:animRot>
                                  </p:childTnLst>
                                </p:cTn>
                              </p:par>
                            </p:childTnLst>
                          </p:cTn>
                        </p:par>
                        <p:par>
                          <p:cTn id="37" fill="hold">
                            <p:stCondLst>
                              <p:cond delay="17500"/>
                            </p:stCondLst>
                            <p:childTnLst>
                              <p:par>
                                <p:cTn id="38" presetID="10" presetClass="entr" presetSubtype="0" fill="hold" grpId="0" nodeType="afterEffect">
                                  <p:stCondLst>
                                    <p:cond delay="5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000"/>
                                        <p:tgtEl>
                                          <p:spTgt spid="44"/>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14"/>
                                        </p:tgtEl>
                                        <p:attrNameLst>
                                          <p:attrName>style.visibility</p:attrName>
                                        </p:attrNameLst>
                                      </p:cBhvr>
                                      <p:to>
                                        <p:strVal val="visible"/>
                                      </p:to>
                                    </p:set>
                                    <p:animEffect transition="in" filter="fade">
                                      <p:cBhvr>
                                        <p:cTn id="43" dur="500"/>
                                        <p:tgtEl>
                                          <p:spTgt spid="114"/>
                                        </p:tgtEl>
                                      </p:cBhvr>
                                    </p:animEffect>
                                  </p:childTnLst>
                                </p:cTn>
                              </p:par>
                            </p:childTnLst>
                          </p:cTn>
                        </p:par>
                        <p:par>
                          <p:cTn id="44" fill="hold">
                            <p:stCondLst>
                              <p:cond delay="20000"/>
                            </p:stCondLst>
                            <p:childTnLst>
                              <p:par>
                                <p:cTn id="45" presetID="8" presetClass="emph" presetSubtype="0" decel="100000" fill="hold" nodeType="afterEffect">
                                  <p:stCondLst>
                                    <p:cond delay="500"/>
                                  </p:stCondLst>
                                  <p:childTnLst>
                                    <p:animRot by="10800000">
                                      <p:cBhvr>
                                        <p:cTn id="46" dur="2000" fill="hold"/>
                                        <p:tgtEl>
                                          <p:spTgt spid="64"/>
                                        </p:tgtEl>
                                        <p:attrNameLst>
                                          <p:attrName>r</p:attrName>
                                        </p:attrNameLst>
                                      </p:cBhvr>
                                    </p:animRot>
                                  </p:childTnLst>
                                </p:cTn>
                              </p:par>
                            </p:childTnLst>
                          </p:cTn>
                        </p:par>
                        <p:par>
                          <p:cTn id="47" fill="hold">
                            <p:stCondLst>
                              <p:cond delay="22500"/>
                            </p:stCondLst>
                            <p:childTnLst>
                              <p:par>
                                <p:cTn id="48" presetID="10" presetClass="entr" presetSubtype="0" fill="hold" grpId="0" nodeType="afterEffect">
                                  <p:stCondLst>
                                    <p:cond delay="50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2000"/>
                                        <p:tgtEl>
                                          <p:spTgt spid="69"/>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childTnLst>
                          </p:cTn>
                        </p:par>
                        <p:par>
                          <p:cTn id="54" fill="hold">
                            <p:stCondLst>
                              <p:cond delay="25000"/>
                            </p:stCondLst>
                            <p:childTnLst>
                              <p:par>
                                <p:cTn id="55" presetID="3" presetClass="emph" presetSubtype="1" repeatCount="3000" grpId="1" nodeType="afterEffect">
                                  <p:stCondLst>
                                    <p:cond delay="500"/>
                                  </p:stCondLst>
                                  <p:childTnLst>
                                    <p:set>
                                      <p:cBhvr override="childStyle">
                                        <p:cTn id="56" dur="indefinite"/>
                                        <p:tgtEl>
                                          <p:spTgt spid="69"/>
                                        </p:tgtEl>
                                        <p:attrNameLst>
                                          <p:attrName>style.color</p:attrName>
                                        </p:attrNameLst>
                                      </p:cBhvr>
                                      <p:to>
                                        <p:clrVal>
                                          <a:srgbClr val="F92539"/>
                                        </p:clrVal>
                                      </p:to>
                                    </p:set>
                                  </p:childTnLst>
                                </p:cTn>
                              </p:par>
                            </p:childTnLst>
                          </p:cTn>
                        </p:par>
                        <p:par>
                          <p:cTn id="57" fill="hold">
                            <p:stCondLst>
                              <p:cond delay="25500"/>
                            </p:stCondLst>
                            <p:childTnLst>
                              <p:par>
                                <p:cTn id="58" presetID="23" presetClass="entr" presetSubtype="16" fill="hold" grpId="2" nodeType="afterEffect">
                                  <p:stCondLst>
                                    <p:cond delay="100"/>
                                  </p:stCondLst>
                                  <p:childTnLst>
                                    <p:set>
                                      <p:cBhvr>
                                        <p:cTn id="59" dur="1" fill="hold">
                                          <p:stCondLst>
                                            <p:cond delay="0"/>
                                          </p:stCondLst>
                                        </p:cTn>
                                        <p:tgtEl>
                                          <p:spTgt spid="101"/>
                                        </p:tgtEl>
                                        <p:attrNameLst>
                                          <p:attrName>style.visibility</p:attrName>
                                        </p:attrNameLst>
                                      </p:cBhvr>
                                      <p:to>
                                        <p:strVal val="visible"/>
                                      </p:to>
                                    </p:set>
                                    <p:anim calcmode="lin" valueType="num">
                                      <p:cBhvr>
                                        <p:cTn id="60" dur="100" fill="hold"/>
                                        <p:tgtEl>
                                          <p:spTgt spid="101"/>
                                        </p:tgtEl>
                                        <p:attrNameLst>
                                          <p:attrName>ppt_w</p:attrName>
                                        </p:attrNameLst>
                                      </p:cBhvr>
                                      <p:tavLst>
                                        <p:tav tm="0">
                                          <p:val>
                                            <p:fltVal val="0"/>
                                          </p:val>
                                        </p:tav>
                                        <p:tav tm="100000">
                                          <p:val>
                                            <p:strVal val="#ppt_w"/>
                                          </p:val>
                                        </p:tav>
                                      </p:tavLst>
                                    </p:anim>
                                    <p:anim calcmode="lin" valueType="num">
                                      <p:cBhvr>
                                        <p:cTn id="61" dur="100" fill="hold"/>
                                        <p:tgtEl>
                                          <p:spTgt spid="101"/>
                                        </p:tgtEl>
                                        <p:attrNameLst>
                                          <p:attrName>ppt_h</p:attrName>
                                        </p:attrNameLst>
                                      </p:cBhvr>
                                      <p:tavLst>
                                        <p:tav tm="0">
                                          <p:val>
                                            <p:fltVal val="0"/>
                                          </p:val>
                                        </p:tav>
                                        <p:tav tm="100000">
                                          <p:val>
                                            <p:strVal val="#ppt_h"/>
                                          </p:val>
                                        </p:tav>
                                      </p:tavLst>
                                    </p:anim>
                                  </p:childTnLst>
                                </p:cTn>
                              </p:par>
                            </p:childTnLst>
                          </p:cTn>
                        </p:par>
                        <p:par>
                          <p:cTn id="62" fill="hold">
                            <p:stCondLst>
                              <p:cond delay="25700"/>
                            </p:stCondLst>
                            <p:childTnLst>
                              <p:par>
                                <p:cTn id="63" presetID="63" presetClass="path" presetSubtype="0" repeatCount="indefinite" fill="hold" grpId="1" nodeType="afterEffect">
                                  <p:stCondLst>
                                    <p:cond delay="0"/>
                                  </p:stCondLst>
                                  <p:childTnLst>
                                    <p:animMotion origin="layout" path="M 3.54167E-6 -1.85185E-6 L 0.05273 -0.03773 " pathEditMode="relative" rAng="0" ptsTypes="AA">
                                      <p:cBhvr>
                                        <p:cTn id="64" dur="1000" fill="hold"/>
                                        <p:tgtEl>
                                          <p:spTgt spid="101"/>
                                        </p:tgtEl>
                                        <p:attrNameLst>
                                          <p:attrName>ppt_x</p:attrName>
                                          <p:attrName>ppt_y</p:attrName>
                                        </p:attrNameLst>
                                      </p:cBhvr>
                                      <p:rCtr x="2630" y="-1898"/>
                                    </p:animMotion>
                                  </p:childTnLst>
                                </p:cTn>
                              </p:par>
                              <p:par>
                                <p:cTn id="65" presetID="10" presetClass="entr" presetSubtype="0" repeatCount="3000" fill="hold" grpId="0" nodeType="with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fade">
                                      <p:cBhvr>
                                        <p:cTn id="67" dur="2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27" grpId="0" animBg="1"/>
      <p:bldP spid="34" grpId="0" animBg="1"/>
      <p:bldP spid="35" grpId="0" animBg="1"/>
      <p:bldP spid="44" grpId="0" animBg="1"/>
      <p:bldP spid="69" grpId="0" animBg="1"/>
      <p:bldP spid="69" grpId="1" animBg="1"/>
      <p:bldP spid="101" grpId="1" animBg="1"/>
      <p:bldP spid="101" grpId="2" animBg="1"/>
      <p:bldP spid="102" grpId="0" animBg="1"/>
      <p:bldP spid="104" grpId="0" animBg="1"/>
      <p:bldP spid="105" grpId="0" animBg="1"/>
      <p:bldP spid="106" grpId="0" animBg="1"/>
      <p:bldP spid="1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D687A52E-5DF7-4B20-A9BA-2A0C1CEF48AD}"/>
              </a:ext>
            </a:extLst>
          </p:cNvPr>
          <p:cNvSpPr/>
          <p:nvPr/>
        </p:nvSpPr>
        <p:spPr>
          <a:xfrm>
            <a:off x="697684" y="3429000"/>
            <a:ext cx="10796631" cy="2980496"/>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2900" indent="-342900">
              <a:buFont typeface="Wingdings" panose="05000000000000000000" pitchFamily="2" charset="2"/>
              <a:buChar char="ü"/>
            </a:pPr>
            <a:endParaRPr lang="tr-TR" sz="1814" dirty="0">
              <a:solidFill>
                <a:srgbClr val="FF0000"/>
              </a:solidFill>
            </a:endParaRPr>
          </a:p>
          <a:p>
            <a:pPr marL="342900" indent="-342900">
              <a:buFont typeface="Wingdings" panose="05000000000000000000" pitchFamily="2" charset="2"/>
              <a:buChar char="ü"/>
            </a:pPr>
            <a:r>
              <a:rPr lang="tr-TR" sz="1814" dirty="0">
                <a:solidFill>
                  <a:srgbClr val="FF0000"/>
                </a:solidFill>
              </a:rPr>
              <a:t>Elektronik yayın nedir?</a:t>
            </a:r>
          </a:p>
          <a:p>
            <a:pPr marL="342900" indent="-342900">
              <a:buFont typeface="Wingdings" panose="05000000000000000000" pitchFamily="2" charset="2"/>
              <a:buChar char="ü"/>
            </a:pPr>
            <a:endParaRPr lang="tr-TR" sz="1814" dirty="0"/>
          </a:p>
          <a:p>
            <a:pPr>
              <a:lnSpc>
                <a:spcPct val="150000"/>
              </a:lnSpc>
            </a:pPr>
            <a:r>
              <a:rPr lang="tr-TR" sz="1814" dirty="0"/>
              <a:t>Web sayfasına ulaşım sağlayabilen tüm personel ve vatandaşların faydalanabileceği İç Kontrol sistemi ile ilgili Bilgi, Belge, Resim, Video, Sunum, Afiş vb. yayınlardır. Bu yayınlarda kişisel veriler konusuna dikkat edilmeli kişilerin kimlik bilgileri. İletişim bilgileri, görüntüleri vb. gibi diğer bilgiler ilgili kişiden yazılı izin alınmadan yayımlanmamalıdır.</a:t>
            </a:r>
          </a:p>
          <a:p>
            <a:pPr marL="342900" indent="-342900">
              <a:lnSpc>
                <a:spcPct val="150000"/>
              </a:lnSpc>
              <a:buFont typeface="Wingdings" panose="05000000000000000000" pitchFamily="2" charset="2"/>
              <a:buChar char="ü"/>
            </a:pPr>
            <a:endParaRPr lang="tr-TR" sz="1814" dirty="0"/>
          </a:p>
        </p:txBody>
      </p:sp>
      <p:pic>
        <p:nvPicPr>
          <p:cNvPr id="7" name="Resim 6">
            <a:extLst>
              <a:ext uri="{FF2B5EF4-FFF2-40B4-BE49-F238E27FC236}">
                <a16:creationId xmlns:a16="http://schemas.microsoft.com/office/drawing/2014/main" id="{5F1C7BEE-A960-4C8F-9BAE-AC4CF1E6FBA3}"/>
              </a:ext>
            </a:extLst>
          </p:cNvPr>
          <p:cNvPicPr>
            <a:picLocks noChangeAspect="1"/>
          </p:cNvPicPr>
          <p:nvPr/>
        </p:nvPicPr>
        <p:blipFill>
          <a:blip r:embed="rId2"/>
          <a:stretch>
            <a:fillRect/>
          </a:stretch>
        </p:blipFill>
        <p:spPr>
          <a:xfrm>
            <a:off x="3970988" y="1048196"/>
            <a:ext cx="3990702" cy="2298244"/>
          </a:xfrm>
          <a:prstGeom prst="rect">
            <a:avLst/>
          </a:prstGeom>
        </p:spPr>
      </p:pic>
    </p:spTree>
    <p:extLst>
      <p:ext uri="{BB962C8B-B14F-4D97-AF65-F5344CB8AC3E}">
        <p14:creationId xmlns:p14="http://schemas.microsoft.com/office/powerpoint/2010/main" val="1247162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Dikdörtgen 113"/>
          <p:cNvSpPr/>
          <p:nvPr/>
        </p:nvSpPr>
        <p:spPr>
          <a:xfrm>
            <a:off x="4152900" y="3913696"/>
            <a:ext cx="3190875" cy="2520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8" name="Grup 7"/>
          <p:cNvGrpSpPr/>
          <p:nvPr/>
        </p:nvGrpSpPr>
        <p:grpSpPr>
          <a:xfrm>
            <a:off x="1274031" y="1676869"/>
            <a:ext cx="1620000" cy="1620000"/>
            <a:chOff x="656705" y="1557249"/>
            <a:chExt cx="1612670" cy="1550617"/>
          </a:xfrm>
        </p:grpSpPr>
        <p:sp>
          <p:nvSpPr>
            <p:cNvPr id="2" name="Halka 1"/>
            <p:cNvSpPr/>
            <p:nvPr/>
          </p:nvSpPr>
          <p:spPr>
            <a:xfrm>
              <a:off x="656705" y="1557249"/>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Serbest Form 8"/>
            <p:cNvSpPr/>
            <p:nvPr/>
          </p:nvSpPr>
          <p:spPr>
            <a:xfrm>
              <a:off x="656705" y="2332557"/>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3" name="Grup 22"/>
          <p:cNvGrpSpPr/>
          <p:nvPr/>
        </p:nvGrpSpPr>
        <p:grpSpPr>
          <a:xfrm>
            <a:off x="8526682" y="1676870"/>
            <a:ext cx="1620000" cy="1620000"/>
            <a:chOff x="656705" y="3194855"/>
            <a:chExt cx="1612670" cy="1550617"/>
          </a:xfrm>
        </p:grpSpPr>
        <p:sp>
          <p:nvSpPr>
            <p:cNvPr id="18" name="Halka 17"/>
            <p:cNvSpPr/>
            <p:nvPr/>
          </p:nvSpPr>
          <p:spPr>
            <a:xfrm>
              <a:off x="656705" y="3194855"/>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Serbest Form 18"/>
            <p:cNvSpPr/>
            <p:nvPr/>
          </p:nvSpPr>
          <p:spPr>
            <a:xfrm>
              <a:off x="656705" y="3970163"/>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4" name="Grup 23"/>
          <p:cNvGrpSpPr/>
          <p:nvPr/>
        </p:nvGrpSpPr>
        <p:grpSpPr>
          <a:xfrm>
            <a:off x="4929845" y="1676868"/>
            <a:ext cx="1620000" cy="1620000"/>
            <a:chOff x="656705" y="4832461"/>
            <a:chExt cx="1612670" cy="1550617"/>
          </a:xfrm>
        </p:grpSpPr>
        <p:sp>
          <p:nvSpPr>
            <p:cNvPr id="20" name="Halka 19"/>
            <p:cNvSpPr/>
            <p:nvPr/>
          </p:nvSpPr>
          <p:spPr>
            <a:xfrm>
              <a:off x="656705" y="4832461"/>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 name="Serbest Form 20"/>
            <p:cNvSpPr/>
            <p:nvPr/>
          </p:nvSpPr>
          <p:spPr>
            <a:xfrm>
              <a:off x="656705" y="5607769"/>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5" name="Metin kutusu 24"/>
          <p:cNvSpPr txBox="1"/>
          <p:nvPr/>
        </p:nvSpPr>
        <p:spPr>
          <a:xfrm>
            <a:off x="1509826" y="1826661"/>
            <a:ext cx="1164899" cy="1223993"/>
          </a:xfrm>
          <a:prstGeom prst="rect">
            <a:avLst/>
          </a:prstGeom>
          <a:noFill/>
        </p:spPr>
        <p:txBody>
          <a:bodyPr wrap="square" rtlCol="0">
            <a:prstTxWarp prst="textCircle">
              <a:avLst>
                <a:gd name="adj" fmla="val 14019810"/>
              </a:avLst>
            </a:prstTxWarp>
            <a:spAutoFit/>
          </a:bodyPr>
          <a:lstStyle/>
          <a:p>
            <a:r>
              <a:rPr lang="tr-TR" b="1" dirty="0">
                <a:solidFill>
                  <a:schemeClr val="bg1"/>
                </a:solidFill>
              </a:rPr>
              <a:t>BİLEŞEN</a:t>
            </a:r>
          </a:p>
        </p:txBody>
      </p:sp>
      <p:sp>
        <p:nvSpPr>
          <p:cNvPr id="26" name="Dikdörtgen 25"/>
          <p:cNvSpPr/>
          <p:nvPr/>
        </p:nvSpPr>
        <p:spPr>
          <a:xfrm>
            <a:off x="884026" y="2496393"/>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4539840" y="2496391"/>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Metin kutusu 28"/>
          <p:cNvSpPr txBox="1"/>
          <p:nvPr/>
        </p:nvSpPr>
        <p:spPr>
          <a:xfrm>
            <a:off x="8754232" y="1830500"/>
            <a:ext cx="1164899" cy="1466370"/>
          </a:xfrm>
          <a:prstGeom prst="rect">
            <a:avLst/>
          </a:prstGeom>
          <a:noFill/>
        </p:spPr>
        <p:txBody>
          <a:bodyPr wrap="square" rtlCol="0">
            <a:prstTxWarp prst="textCircle">
              <a:avLst>
                <a:gd name="adj" fmla="val 13913626"/>
              </a:avLst>
            </a:prstTxWarp>
            <a:spAutoFit/>
          </a:bodyPr>
          <a:lstStyle/>
          <a:p>
            <a:r>
              <a:rPr lang="tr-TR" b="1" dirty="0">
                <a:solidFill>
                  <a:schemeClr val="bg1"/>
                </a:solidFill>
              </a:rPr>
              <a:t>Standart </a:t>
            </a:r>
          </a:p>
        </p:txBody>
      </p:sp>
      <p:sp>
        <p:nvSpPr>
          <p:cNvPr id="31" name="Dikdörtgen 30"/>
          <p:cNvSpPr/>
          <p:nvPr/>
        </p:nvSpPr>
        <p:spPr>
          <a:xfrm>
            <a:off x="8181453" y="2496496"/>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a:off x="5165640" y="1818922"/>
            <a:ext cx="1164899" cy="883906"/>
          </a:xfrm>
          <a:prstGeom prst="rect">
            <a:avLst/>
          </a:prstGeom>
          <a:noFill/>
        </p:spPr>
        <p:txBody>
          <a:bodyPr wrap="square" rtlCol="0">
            <a:prstTxWarp prst="textCircle">
              <a:avLst>
                <a:gd name="adj" fmla="val 12956354"/>
              </a:avLst>
            </a:prstTxWarp>
            <a:spAutoFit/>
          </a:bodyPr>
          <a:lstStyle/>
          <a:p>
            <a:r>
              <a:rPr lang="tr-TR" b="1" dirty="0">
                <a:solidFill>
                  <a:schemeClr val="bg1"/>
                </a:solidFill>
              </a:rPr>
              <a:t>Genel Şart</a:t>
            </a:r>
          </a:p>
        </p:txBody>
      </p:sp>
      <p:sp>
        <p:nvSpPr>
          <p:cNvPr id="27" name="Dikdörtgen 26"/>
          <p:cNvSpPr/>
          <p:nvPr/>
        </p:nvSpPr>
        <p:spPr>
          <a:xfrm>
            <a:off x="8181453" y="2536695"/>
            <a:ext cx="2591395"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77850">
              <a:lnSpc>
                <a:spcPct val="90000"/>
              </a:lnSpc>
              <a:spcBef>
                <a:spcPct val="0"/>
              </a:spcBef>
              <a:spcAft>
                <a:spcPct val="35000"/>
              </a:spcAft>
            </a:pPr>
            <a:r>
              <a:rPr lang="tr-TR" sz="1400" b="1" u="sng" dirty="0">
                <a:solidFill>
                  <a:schemeClr val="tx1"/>
                </a:solidFill>
              </a:rPr>
              <a:t>Etik Değerler ve dürüstlük:</a:t>
            </a:r>
          </a:p>
          <a:p>
            <a:pPr lvl="0" defTabSz="577850">
              <a:lnSpc>
                <a:spcPct val="90000"/>
              </a:lnSpc>
              <a:spcBef>
                <a:spcPct val="0"/>
              </a:spcBef>
              <a:spcAft>
                <a:spcPct val="35000"/>
              </a:spcAft>
            </a:pPr>
            <a:r>
              <a:rPr lang="tr-TR" sz="1400" dirty="0">
                <a:solidFill>
                  <a:schemeClr val="tx1"/>
                </a:solidFill>
              </a:rPr>
              <a:t>Personel davranışlarını belirleyen kuralların personel tarafından bilinmesi sağlanmalıdır.</a:t>
            </a:r>
          </a:p>
        </p:txBody>
      </p:sp>
      <p:sp>
        <p:nvSpPr>
          <p:cNvPr id="34" name="Dikdörtgen 33"/>
          <p:cNvSpPr/>
          <p:nvPr/>
        </p:nvSpPr>
        <p:spPr>
          <a:xfrm>
            <a:off x="4599934" y="2535478"/>
            <a:ext cx="2397356"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77850">
              <a:lnSpc>
                <a:spcPct val="90000"/>
              </a:lnSpc>
              <a:spcBef>
                <a:spcPct val="0"/>
              </a:spcBef>
              <a:spcAft>
                <a:spcPct val="35000"/>
              </a:spcAft>
            </a:pPr>
            <a:r>
              <a:rPr lang="tr-TR" sz="1400" b="1" dirty="0">
                <a:solidFill>
                  <a:schemeClr val="tx1"/>
                </a:solidFill>
              </a:rPr>
              <a:t>(KOS 1.2)</a:t>
            </a:r>
          </a:p>
          <a:p>
            <a:pPr lvl="0" defTabSz="577850">
              <a:lnSpc>
                <a:spcPct val="90000"/>
              </a:lnSpc>
              <a:spcBef>
                <a:spcPct val="0"/>
              </a:spcBef>
              <a:spcAft>
                <a:spcPct val="35000"/>
              </a:spcAft>
            </a:pPr>
            <a:r>
              <a:rPr lang="tr-TR" sz="1400" dirty="0">
                <a:solidFill>
                  <a:schemeClr val="tx1"/>
                </a:solidFill>
              </a:rPr>
              <a:t>İdarenin yöneticileri iç kontrol sisteminin uygulanmasında personele örnek olmalıdır.</a:t>
            </a:r>
          </a:p>
        </p:txBody>
      </p:sp>
      <p:sp>
        <p:nvSpPr>
          <p:cNvPr id="35" name="Dikdörtgen 34"/>
          <p:cNvSpPr/>
          <p:nvPr/>
        </p:nvSpPr>
        <p:spPr>
          <a:xfrm>
            <a:off x="684001" y="2465564"/>
            <a:ext cx="2809875"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77850">
              <a:lnSpc>
                <a:spcPct val="90000"/>
              </a:lnSpc>
              <a:spcBef>
                <a:spcPct val="0"/>
              </a:spcBef>
              <a:spcAft>
                <a:spcPct val="35000"/>
              </a:spcAft>
            </a:pPr>
            <a:r>
              <a:rPr lang="tr-TR" sz="1400" b="1" u="sng" dirty="0">
                <a:solidFill>
                  <a:schemeClr val="tx1"/>
                </a:solidFill>
              </a:rPr>
              <a:t>KOS</a:t>
            </a:r>
          </a:p>
          <a:p>
            <a:pPr lvl="0" algn="ctr" defTabSz="577850">
              <a:lnSpc>
                <a:spcPct val="90000"/>
              </a:lnSpc>
              <a:spcBef>
                <a:spcPct val="0"/>
              </a:spcBef>
              <a:spcAft>
                <a:spcPct val="35000"/>
              </a:spcAft>
            </a:pPr>
            <a:r>
              <a:rPr lang="tr-TR" sz="1400" b="1" u="sng" dirty="0">
                <a:solidFill>
                  <a:schemeClr val="tx1"/>
                </a:solidFill>
              </a:rPr>
              <a:t>KONTROL ORTAMI STANDARDI</a:t>
            </a:r>
          </a:p>
          <a:p>
            <a:pPr lvl="0" algn="ctr" defTabSz="577850">
              <a:lnSpc>
                <a:spcPct val="90000"/>
              </a:lnSpc>
              <a:spcBef>
                <a:spcPct val="0"/>
              </a:spcBef>
              <a:spcAft>
                <a:spcPct val="35000"/>
              </a:spcAft>
            </a:pPr>
            <a:r>
              <a:rPr lang="tr-TR" sz="1400" b="1" u="sng" dirty="0">
                <a:solidFill>
                  <a:schemeClr val="tx1"/>
                </a:solidFill>
              </a:rPr>
              <a:t>(KOS 1)</a:t>
            </a:r>
            <a:endParaRPr lang="tr-TR" sz="1400" dirty="0">
              <a:solidFill>
                <a:schemeClr val="tx1"/>
              </a:solidFill>
            </a:endParaRPr>
          </a:p>
        </p:txBody>
      </p:sp>
      <p:grpSp>
        <p:nvGrpSpPr>
          <p:cNvPr id="39" name="Grup 38"/>
          <p:cNvGrpSpPr/>
          <p:nvPr/>
        </p:nvGrpSpPr>
        <p:grpSpPr>
          <a:xfrm>
            <a:off x="4556359" y="4100019"/>
            <a:ext cx="2315095" cy="2291758"/>
            <a:chOff x="656705" y="1557249"/>
            <a:chExt cx="1612670" cy="1550617"/>
          </a:xfrm>
          <a:solidFill>
            <a:srgbClr val="FF0000"/>
          </a:solidFill>
        </p:grpSpPr>
        <p:sp>
          <p:nvSpPr>
            <p:cNvPr id="40" name="Halka 39"/>
            <p:cNvSpPr/>
            <p:nvPr/>
          </p:nvSpPr>
          <p:spPr>
            <a:xfrm>
              <a:off x="656705" y="1557249"/>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 name="Serbest Form 40"/>
            <p:cNvSpPr/>
            <p:nvPr/>
          </p:nvSpPr>
          <p:spPr>
            <a:xfrm>
              <a:off x="656705" y="2332557"/>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2" name="Metin kutusu 41"/>
          <p:cNvSpPr txBox="1"/>
          <p:nvPr/>
        </p:nvSpPr>
        <p:spPr>
          <a:xfrm>
            <a:off x="4889858" y="4332797"/>
            <a:ext cx="1664723" cy="1731541"/>
          </a:xfrm>
          <a:prstGeom prst="rect">
            <a:avLst/>
          </a:prstGeom>
          <a:noFill/>
        </p:spPr>
        <p:txBody>
          <a:bodyPr wrap="square" rtlCol="0">
            <a:prstTxWarp prst="textCircle">
              <a:avLst>
                <a:gd name="adj" fmla="val 14765864"/>
              </a:avLst>
            </a:prstTxWarp>
            <a:spAutoFit/>
          </a:bodyPr>
          <a:lstStyle/>
          <a:p>
            <a:r>
              <a:rPr lang="tr-TR" sz="2000" b="1" dirty="0">
                <a:solidFill>
                  <a:schemeClr val="bg1"/>
                </a:solidFill>
              </a:rPr>
              <a:t>Eylem</a:t>
            </a:r>
          </a:p>
        </p:txBody>
      </p:sp>
      <p:sp>
        <p:nvSpPr>
          <p:cNvPr id="45" name="Dikdörtgen 44"/>
          <p:cNvSpPr/>
          <p:nvPr/>
        </p:nvSpPr>
        <p:spPr>
          <a:xfrm>
            <a:off x="4564672" y="5245897"/>
            <a:ext cx="2315095" cy="1145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Dikdörtgen 43"/>
          <p:cNvSpPr/>
          <p:nvPr/>
        </p:nvSpPr>
        <p:spPr>
          <a:xfrm>
            <a:off x="4207744" y="5245897"/>
            <a:ext cx="3097931" cy="1145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77850">
              <a:lnSpc>
                <a:spcPct val="90000"/>
              </a:lnSpc>
              <a:spcBef>
                <a:spcPct val="0"/>
              </a:spcBef>
              <a:spcAft>
                <a:spcPct val="35000"/>
              </a:spcAft>
            </a:pPr>
            <a:r>
              <a:rPr lang="tr-TR" sz="1200" b="1" u="sng" dirty="0">
                <a:solidFill>
                  <a:schemeClr val="tx1"/>
                </a:solidFill>
              </a:rPr>
              <a:t>E.1.2.1</a:t>
            </a:r>
          </a:p>
          <a:p>
            <a:pPr lvl="0" defTabSz="577850">
              <a:lnSpc>
                <a:spcPct val="90000"/>
              </a:lnSpc>
              <a:spcBef>
                <a:spcPct val="0"/>
              </a:spcBef>
              <a:spcAft>
                <a:spcPct val="35000"/>
              </a:spcAft>
            </a:pPr>
            <a:r>
              <a:rPr lang="tr-TR" sz="1200" b="1" u="sng" dirty="0">
                <a:solidFill>
                  <a:schemeClr val="tx1"/>
                </a:solidFill>
              </a:rPr>
              <a:t>Harcama Birimi düzeyinde</a:t>
            </a:r>
            <a:r>
              <a:rPr lang="tr-TR" sz="1200" dirty="0">
                <a:solidFill>
                  <a:schemeClr val="tx1"/>
                </a:solidFill>
              </a:rPr>
              <a:t> Harcama Birimi düzeyinde yönetici tarafından kurumsallaşma kapsamında personeli ile toplantı düzenlemesi (yüz yüze/uzaktan)</a:t>
            </a:r>
          </a:p>
        </p:txBody>
      </p:sp>
      <p:grpSp>
        <p:nvGrpSpPr>
          <p:cNvPr id="64" name="Grup 63"/>
          <p:cNvGrpSpPr/>
          <p:nvPr/>
        </p:nvGrpSpPr>
        <p:grpSpPr>
          <a:xfrm>
            <a:off x="1369281" y="4133189"/>
            <a:ext cx="1620000" cy="1620000"/>
            <a:chOff x="656705" y="1557249"/>
            <a:chExt cx="1612670" cy="1550617"/>
          </a:xfrm>
        </p:grpSpPr>
        <p:sp>
          <p:nvSpPr>
            <p:cNvPr id="65" name="Halka 64"/>
            <p:cNvSpPr/>
            <p:nvPr/>
          </p:nvSpPr>
          <p:spPr>
            <a:xfrm>
              <a:off x="656705" y="1557249"/>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6" name="Serbest Form 65"/>
            <p:cNvSpPr/>
            <p:nvPr/>
          </p:nvSpPr>
          <p:spPr>
            <a:xfrm>
              <a:off x="656705" y="2332557"/>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7" name="Metin kutusu 66"/>
          <p:cNvSpPr txBox="1"/>
          <p:nvPr/>
        </p:nvSpPr>
        <p:spPr>
          <a:xfrm>
            <a:off x="1586026" y="4282981"/>
            <a:ext cx="1164899" cy="1223993"/>
          </a:xfrm>
          <a:prstGeom prst="rect">
            <a:avLst/>
          </a:prstGeom>
          <a:noFill/>
        </p:spPr>
        <p:txBody>
          <a:bodyPr wrap="square" rtlCol="0">
            <a:prstTxWarp prst="textCircle">
              <a:avLst>
                <a:gd name="adj" fmla="val 12637628"/>
              </a:avLst>
            </a:prstTxWarp>
            <a:spAutoFit/>
          </a:bodyPr>
          <a:lstStyle/>
          <a:p>
            <a:r>
              <a:rPr lang="tr-TR" sz="1600" b="1" dirty="0">
                <a:solidFill>
                  <a:schemeClr val="bg1"/>
                </a:solidFill>
              </a:rPr>
              <a:t>Sorumlu Birim</a:t>
            </a:r>
          </a:p>
        </p:txBody>
      </p:sp>
      <p:sp>
        <p:nvSpPr>
          <p:cNvPr id="68" name="Dikdörtgen 67"/>
          <p:cNvSpPr/>
          <p:nvPr/>
        </p:nvSpPr>
        <p:spPr>
          <a:xfrm>
            <a:off x="979276" y="4952713"/>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Dikdörtgen 68"/>
          <p:cNvSpPr/>
          <p:nvPr/>
        </p:nvSpPr>
        <p:spPr>
          <a:xfrm>
            <a:off x="779251" y="4931409"/>
            <a:ext cx="2809875"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77850">
              <a:lnSpc>
                <a:spcPct val="90000"/>
              </a:lnSpc>
              <a:spcBef>
                <a:spcPct val="0"/>
              </a:spcBef>
              <a:spcAft>
                <a:spcPct val="35000"/>
              </a:spcAft>
            </a:pPr>
            <a:r>
              <a:rPr lang="tr-TR" sz="1400" b="1" u="sng" dirty="0">
                <a:solidFill>
                  <a:schemeClr val="tx1"/>
                </a:solidFill>
              </a:rPr>
              <a:t>Merkez Birimler</a:t>
            </a:r>
          </a:p>
          <a:p>
            <a:pPr lvl="0" algn="ctr" defTabSz="577850">
              <a:lnSpc>
                <a:spcPct val="90000"/>
              </a:lnSpc>
              <a:spcBef>
                <a:spcPct val="0"/>
              </a:spcBef>
              <a:spcAft>
                <a:spcPct val="35000"/>
              </a:spcAft>
            </a:pPr>
            <a:r>
              <a:rPr lang="tr-TR" sz="1400" b="1" u="sng" dirty="0">
                <a:solidFill>
                  <a:schemeClr val="tx1"/>
                </a:solidFill>
              </a:rPr>
              <a:t>İl Sağlık Müdürlükleri</a:t>
            </a:r>
            <a:endParaRPr lang="tr-TR" sz="1400" dirty="0">
              <a:solidFill>
                <a:schemeClr val="tx1"/>
              </a:solidFill>
            </a:endParaRPr>
          </a:p>
        </p:txBody>
      </p:sp>
      <p:sp>
        <p:nvSpPr>
          <p:cNvPr id="101" name="Şeritli Sağ Ok 100"/>
          <p:cNvSpPr/>
          <p:nvPr/>
        </p:nvSpPr>
        <p:spPr>
          <a:xfrm rot="20473863">
            <a:off x="7605054" y="5594704"/>
            <a:ext cx="585269" cy="32537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2" name="Halka 101"/>
          <p:cNvSpPr/>
          <p:nvPr/>
        </p:nvSpPr>
        <p:spPr>
          <a:xfrm>
            <a:off x="1107269" y="4050567"/>
            <a:ext cx="2160000" cy="1908000"/>
          </a:xfrm>
          <a:prstGeom prst="donut">
            <a:avLst>
              <a:gd name="adj" fmla="val 90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4" name="Halka 103"/>
          <p:cNvSpPr/>
          <p:nvPr/>
        </p:nvSpPr>
        <p:spPr>
          <a:xfrm>
            <a:off x="4048432" y="1145463"/>
            <a:ext cx="3312000" cy="2700000"/>
          </a:xfrm>
          <a:prstGeom prst="donut">
            <a:avLst>
              <a:gd name="adj" fmla="val 11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5" name="Halka 104"/>
          <p:cNvSpPr/>
          <p:nvPr/>
        </p:nvSpPr>
        <p:spPr>
          <a:xfrm>
            <a:off x="7912670" y="1221663"/>
            <a:ext cx="2880000" cy="2615833"/>
          </a:xfrm>
          <a:prstGeom prst="donut">
            <a:avLst>
              <a:gd name="adj" fmla="val 1125"/>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6" name="Halka 105"/>
          <p:cNvSpPr/>
          <p:nvPr/>
        </p:nvSpPr>
        <p:spPr>
          <a:xfrm>
            <a:off x="673008" y="1221664"/>
            <a:ext cx="2880000" cy="2615833"/>
          </a:xfrm>
          <a:prstGeom prst="donut">
            <a:avLst>
              <a:gd name="adj" fmla="val 112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1" name="Oval 110"/>
          <p:cNvSpPr/>
          <p:nvPr/>
        </p:nvSpPr>
        <p:spPr>
          <a:xfrm>
            <a:off x="8748669" y="4619023"/>
            <a:ext cx="1766931" cy="1084288"/>
          </a:xfrm>
          <a:prstGeom prst="ellipse">
            <a:avLst/>
          </a:prstGeom>
          <a:solidFill>
            <a:srgbClr val="FF0000"/>
          </a:solidFill>
          <a:ln>
            <a:solidFill>
              <a:srgbClr val="FF0000"/>
            </a:solid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a:t>Eğitim Görselleri</a:t>
            </a:r>
          </a:p>
          <a:p>
            <a:r>
              <a:rPr lang="tr-TR" sz="1200" dirty="0"/>
              <a:t>Katılımcı Listesi</a:t>
            </a:r>
          </a:p>
        </p:txBody>
      </p:sp>
      <p:sp>
        <p:nvSpPr>
          <p:cNvPr id="113" name="Metin kutusu 112"/>
          <p:cNvSpPr txBox="1"/>
          <p:nvPr/>
        </p:nvSpPr>
        <p:spPr>
          <a:xfrm>
            <a:off x="1466810" y="216230"/>
            <a:ext cx="4476750" cy="400110"/>
          </a:xfrm>
          <a:prstGeom prst="rect">
            <a:avLst/>
          </a:prstGeom>
          <a:noFill/>
        </p:spPr>
        <p:txBody>
          <a:bodyPr wrap="square" rtlCol="0">
            <a:spAutoFit/>
          </a:bodyPr>
          <a:lstStyle/>
          <a:p>
            <a:r>
              <a:rPr lang="tr-TR" sz="2000" b="1" dirty="0">
                <a:solidFill>
                  <a:schemeClr val="bg1"/>
                </a:solidFill>
              </a:rPr>
              <a:t>2022 Yılı İkinci Çeyrek dönem Eylemleri</a:t>
            </a:r>
          </a:p>
        </p:txBody>
      </p:sp>
    </p:spTree>
    <p:extLst>
      <p:ext uri="{BB962C8B-B14F-4D97-AF65-F5344CB8AC3E}">
        <p14:creationId xmlns:p14="http://schemas.microsoft.com/office/powerpoint/2010/main" val="365931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100000" fill="hold" nodeType="afterEffect">
                                  <p:stCondLst>
                                    <p:cond delay="500"/>
                                  </p:stCondLst>
                                  <p:childTnLst>
                                    <p:animRot by="10800000">
                                      <p:cBhvr>
                                        <p:cTn id="6" dur="2000" fill="hold"/>
                                        <p:tgtEl>
                                          <p:spTgt spid="8"/>
                                        </p:tgtEl>
                                        <p:attrNameLst>
                                          <p:attrName>r</p:attrName>
                                        </p:attrNameLst>
                                      </p:cBhvr>
                                    </p:animRot>
                                  </p:childTnLst>
                                </p:cTn>
                              </p:par>
                            </p:childTnLst>
                          </p:cTn>
                        </p:par>
                        <p:par>
                          <p:cTn id="7" fill="hold">
                            <p:stCondLst>
                              <p:cond delay="2500"/>
                            </p:stCondLst>
                            <p:childTnLst>
                              <p:par>
                                <p:cTn id="8" presetID="10" presetClass="entr" presetSubtype="0" fill="hold" grpId="0" nodeType="after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2000"/>
                                        <p:tgtEl>
                                          <p:spTgt spid="3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500"/>
                                        <p:tgtEl>
                                          <p:spTgt spid="106"/>
                                        </p:tgtEl>
                                      </p:cBhvr>
                                    </p:animEffect>
                                  </p:childTnLst>
                                </p:cTn>
                              </p:par>
                            </p:childTnLst>
                          </p:cTn>
                        </p:par>
                        <p:par>
                          <p:cTn id="14" fill="hold">
                            <p:stCondLst>
                              <p:cond delay="5000"/>
                            </p:stCondLst>
                            <p:childTnLst>
                              <p:par>
                                <p:cTn id="15" presetID="8" presetClass="emph" presetSubtype="0" decel="100000" fill="hold" nodeType="afterEffect">
                                  <p:stCondLst>
                                    <p:cond delay="500"/>
                                  </p:stCondLst>
                                  <p:childTnLst>
                                    <p:animRot by="10800000">
                                      <p:cBhvr>
                                        <p:cTn id="16" dur="2000" fill="hold"/>
                                        <p:tgtEl>
                                          <p:spTgt spid="24"/>
                                        </p:tgtEl>
                                        <p:attrNameLst>
                                          <p:attrName>r</p:attrName>
                                        </p:attrNameLst>
                                      </p:cBhvr>
                                    </p:animRot>
                                  </p:childTnLst>
                                </p:cTn>
                              </p:par>
                            </p:childTnLst>
                          </p:cTn>
                        </p:par>
                        <p:par>
                          <p:cTn id="17" fill="hold">
                            <p:stCondLst>
                              <p:cond delay="7500"/>
                            </p:stCondLst>
                            <p:childTnLst>
                              <p:par>
                                <p:cTn id="18" presetID="10" presetClass="entr" presetSubtype="0" fill="hold" grpId="0" nodeType="afterEffect">
                                  <p:stCondLst>
                                    <p:cond delay="5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000"/>
                                        <p:tgtEl>
                                          <p:spTgt spid="3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04"/>
                                        </p:tgtEl>
                                        <p:attrNameLst>
                                          <p:attrName>style.visibility</p:attrName>
                                        </p:attrNameLst>
                                      </p:cBhvr>
                                      <p:to>
                                        <p:strVal val="visible"/>
                                      </p:to>
                                    </p:set>
                                    <p:animEffect transition="in" filter="fade">
                                      <p:cBhvr>
                                        <p:cTn id="23" dur="500"/>
                                        <p:tgtEl>
                                          <p:spTgt spid="104"/>
                                        </p:tgtEl>
                                      </p:cBhvr>
                                    </p:animEffect>
                                  </p:childTnLst>
                                </p:cTn>
                              </p:par>
                            </p:childTnLst>
                          </p:cTn>
                        </p:par>
                        <p:par>
                          <p:cTn id="24" fill="hold">
                            <p:stCondLst>
                              <p:cond delay="10000"/>
                            </p:stCondLst>
                            <p:childTnLst>
                              <p:par>
                                <p:cTn id="25" presetID="8" presetClass="emph" presetSubtype="0" decel="100000" fill="hold" nodeType="afterEffect">
                                  <p:stCondLst>
                                    <p:cond delay="500"/>
                                  </p:stCondLst>
                                  <p:childTnLst>
                                    <p:animRot by="10800000">
                                      <p:cBhvr>
                                        <p:cTn id="26" dur="2000" fill="hold"/>
                                        <p:tgtEl>
                                          <p:spTgt spid="23"/>
                                        </p:tgtEl>
                                        <p:attrNameLst>
                                          <p:attrName>r</p:attrName>
                                        </p:attrNameLst>
                                      </p:cBhvr>
                                    </p:animRot>
                                  </p:childTnLst>
                                </p:cTn>
                              </p:par>
                            </p:childTnLst>
                          </p:cTn>
                        </p:par>
                        <p:par>
                          <p:cTn id="27" fill="hold">
                            <p:stCondLst>
                              <p:cond delay="12500"/>
                            </p:stCondLst>
                            <p:childTnLst>
                              <p:par>
                                <p:cTn id="28" presetID="10" presetClass="entr" presetSubtype="0" fill="hold" grpId="0" nodeType="afterEffect">
                                  <p:stCondLst>
                                    <p:cond delay="5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2000"/>
                                        <p:tgtEl>
                                          <p:spTgt spid="27"/>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childTnLst>
                          </p:cTn>
                        </p:par>
                        <p:par>
                          <p:cTn id="34" fill="hold">
                            <p:stCondLst>
                              <p:cond delay="15000"/>
                            </p:stCondLst>
                            <p:childTnLst>
                              <p:par>
                                <p:cTn id="35" presetID="8" presetClass="emph" presetSubtype="0" decel="100000" fill="hold" nodeType="afterEffect">
                                  <p:stCondLst>
                                    <p:cond delay="500"/>
                                  </p:stCondLst>
                                  <p:childTnLst>
                                    <p:animRot by="-10800000">
                                      <p:cBhvr>
                                        <p:cTn id="36" dur="2000" fill="hold"/>
                                        <p:tgtEl>
                                          <p:spTgt spid="39"/>
                                        </p:tgtEl>
                                        <p:attrNameLst>
                                          <p:attrName>r</p:attrName>
                                        </p:attrNameLst>
                                      </p:cBhvr>
                                    </p:animRot>
                                  </p:childTnLst>
                                </p:cTn>
                              </p:par>
                            </p:childTnLst>
                          </p:cTn>
                        </p:par>
                        <p:par>
                          <p:cTn id="37" fill="hold">
                            <p:stCondLst>
                              <p:cond delay="17500"/>
                            </p:stCondLst>
                            <p:childTnLst>
                              <p:par>
                                <p:cTn id="38" presetID="10" presetClass="entr" presetSubtype="0" fill="hold" grpId="0" nodeType="afterEffect">
                                  <p:stCondLst>
                                    <p:cond delay="5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000"/>
                                        <p:tgtEl>
                                          <p:spTgt spid="44"/>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14"/>
                                        </p:tgtEl>
                                        <p:attrNameLst>
                                          <p:attrName>style.visibility</p:attrName>
                                        </p:attrNameLst>
                                      </p:cBhvr>
                                      <p:to>
                                        <p:strVal val="visible"/>
                                      </p:to>
                                    </p:set>
                                    <p:animEffect transition="in" filter="fade">
                                      <p:cBhvr>
                                        <p:cTn id="43" dur="500"/>
                                        <p:tgtEl>
                                          <p:spTgt spid="114"/>
                                        </p:tgtEl>
                                      </p:cBhvr>
                                    </p:animEffect>
                                  </p:childTnLst>
                                </p:cTn>
                              </p:par>
                            </p:childTnLst>
                          </p:cTn>
                        </p:par>
                        <p:par>
                          <p:cTn id="44" fill="hold">
                            <p:stCondLst>
                              <p:cond delay="20000"/>
                            </p:stCondLst>
                            <p:childTnLst>
                              <p:par>
                                <p:cTn id="45" presetID="8" presetClass="emph" presetSubtype="0" decel="100000" fill="hold" nodeType="afterEffect">
                                  <p:stCondLst>
                                    <p:cond delay="500"/>
                                  </p:stCondLst>
                                  <p:childTnLst>
                                    <p:animRot by="10800000">
                                      <p:cBhvr>
                                        <p:cTn id="46" dur="2000" fill="hold"/>
                                        <p:tgtEl>
                                          <p:spTgt spid="64"/>
                                        </p:tgtEl>
                                        <p:attrNameLst>
                                          <p:attrName>r</p:attrName>
                                        </p:attrNameLst>
                                      </p:cBhvr>
                                    </p:animRot>
                                  </p:childTnLst>
                                </p:cTn>
                              </p:par>
                            </p:childTnLst>
                          </p:cTn>
                        </p:par>
                        <p:par>
                          <p:cTn id="47" fill="hold">
                            <p:stCondLst>
                              <p:cond delay="22500"/>
                            </p:stCondLst>
                            <p:childTnLst>
                              <p:par>
                                <p:cTn id="48" presetID="10" presetClass="entr" presetSubtype="0" fill="hold" grpId="0" nodeType="afterEffect">
                                  <p:stCondLst>
                                    <p:cond delay="50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2000"/>
                                        <p:tgtEl>
                                          <p:spTgt spid="69"/>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childTnLst>
                          </p:cTn>
                        </p:par>
                        <p:par>
                          <p:cTn id="54" fill="hold">
                            <p:stCondLst>
                              <p:cond delay="25000"/>
                            </p:stCondLst>
                            <p:childTnLst>
                              <p:par>
                                <p:cTn id="55" presetID="3" presetClass="emph" presetSubtype="1" repeatCount="3000" grpId="1" nodeType="afterEffect">
                                  <p:stCondLst>
                                    <p:cond delay="500"/>
                                  </p:stCondLst>
                                  <p:childTnLst>
                                    <p:set>
                                      <p:cBhvr override="childStyle">
                                        <p:cTn id="56" dur="indefinite"/>
                                        <p:tgtEl>
                                          <p:spTgt spid="69"/>
                                        </p:tgtEl>
                                        <p:attrNameLst>
                                          <p:attrName>style.color</p:attrName>
                                        </p:attrNameLst>
                                      </p:cBhvr>
                                      <p:to>
                                        <p:clrVal>
                                          <a:srgbClr val="F92539"/>
                                        </p:clrVal>
                                      </p:to>
                                    </p:set>
                                  </p:childTnLst>
                                </p:cTn>
                              </p:par>
                            </p:childTnLst>
                          </p:cTn>
                        </p:par>
                        <p:par>
                          <p:cTn id="57" fill="hold">
                            <p:stCondLst>
                              <p:cond delay="25500"/>
                            </p:stCondLst>
                            <p:childTnLst>
                              <p:par>
                                <p:cTn id="58" presetID="23" presetClass="entr" presetSubtype="16" fill="hold" grpId="1" nodeType="afterEffect">
                                  <p:stCondLst>
                                    <p:cond delay="100"/>
                                  </p:stCondLst>
                                  <p:childTnLst>
                                    <p:set>
                                      <p:cBhvr>
                                        <p:cTn id="59" dur="1" fill="hold">
                                          <p:stCondLst>
                                            <p:cond delay="0"/>
                                          </p:stCondLst>
                                        </p:cTn>
                                        <p:tgtEl>
                                          <p:spTgt spid="101"/>
                                        </p:tgtEl>
                                        <p:attrNameLst>
                                          <p:attrName>style.visibility</p:attrName>
                                        </p:attrNameLst>
                                      </p:cBhvr>
                                      <p:to>
                                        <p:strVal val="visible"/>
                                      </p:to>
                                    </p:set>
                                    <p:anim calcmode="lin" valueType="num">
                                      <p:cBhvr>
                                        <p:cTn id="60" dur="100" fill="hold"/>
                                        <p:tgtEl>
                                          <p:spTgt spid="101"/>
                                        </p:tgtEl>
                                        <p:attrNameLst>
                                          <p:attrName>ppt_w</p:attrName>
                                        </p:attrNameLst>
                                      </p:cBhvr>
                                      <p:tavLst>
                                        <p:tav tm="0">
                                          <p:val>
                                            <p:fltVal val="0"/>
                                          </p:val>
                                        </p:tav>
                                        <p:tav tm="100000">
                                          <p:val>
                                            <p:strVal val="#ppt_w"/>
                                          </p:val>
                                        </p:tav>
                                      </p:tavLst>
                                    </p:anim>
                                    <p:anim calcmode="lin" valueType="num">
                                      <p:cBhvr>
                                        <p:cTn id="61" dur="100" fill="hold"/>
                                        <p:tgtEl>
                                          <p:spTgt spid="101"/>
                                        </p:tgtEl>
                                        <p:attrNameLst>
                                          <p:attrName>ppt_h</p:attrName>
                                        </p:attrNameLst>
                                      </p:cBhvr>
                                      <p:tavLst>
                                        <p:tav tm="0">
                                          <p:val>
                                            <p:fltVal val="0"/>
                                          </p:val>
                                        </p:tav>
                                        <p:tav tm="100000">
                                          <p:val>
                                            <p:strVal val="#ppt_h"/>
                                          </p:val>
                                        </p:tav>
                                      </p:tavLst>
                                    </p:anim>
                                  </p:childTnLst>
                                </p:cTn>
                              </p:par>
                            </p:childTnLst>
                          </p:cTn>
                        </p:par>
                        <p:par>
                          <p:cTn id="62" fill="hold">
                            <p:stCondLst>
                              <p:cond delay="25700"/>
                            </p:stCondLst>
                            <p:childTnLst>
                              <p:par>
                                <p:cTn id="63" presetID="63" presetClass="path" presetSubtype="0" repeatCount="indefinite" fill="hold" grpId="0" nodeType="afterEffect">
                                  <p:stCondLst>
                                    <p:cond delay="0"/>
                                  </p:stCondLst>
                                  <p:childTnLst>
                                    <p:animMotion origin="layout" path="M 3.54167E-6 -1.85185E-6 L 0.05273 -0.03773 " pathEditMode="relative" rAng="0" ptsTypes="AA">
                                      <p:cBhvr>
                                        <p:cTn id="64" dur="1000" fill="hold"/>
                                        <p:tgtEl>
                                          <p:spTgt spid="101"/>
                                        </p:tgtEl>
                                        <p:attrNameLst>
                                          <p:attrName>ppt_x</p:attrName>
                                          <p:attrName>ppt_y</p:attrName>
                                        </p:attrNameLst>
                                      </p:cBhvr>
                                      <p:rCtr x="2630" y="-1898"/>
                                    </p:animMotion>
                                  </p:childTnLst>
                                </p:cTn>
                              </p:par>
                              <p:par>
                                <p:cTn id="65" presetID="10" presetClass="entr" presetSubtype="0" repeatCount="3000" fill="hold" grpId="0" nodeType="with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fade">
                                      <p:cBhvr>
                                        <p:cTn id="67" dur="2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27" grpId="0" animBg="1"/>
      <p:bldP spid="34" grpId="0" animBg="1"/>
      <p:bldP spid="35" grpId="0" animBg="1"/>
      <p:bldP spid="44" grpId="0" animBg="1"/>
      <p:bldP spid="69" grpId="0" animBg="1"/>
      <p:bldP spid="69" grpId="1" animBg="1"/>
      <p:bldP spid="101" grpId="0" animBg="1"/>
      <p:bldP spid="101" grpId="1" animBg="1"/>
      <p:bldP spid="102" grpId="0" animBg="1"/>
      <p:bldP spid="104" grpId="0" animBg="1"/>
      <p:bldP spid="105" grpId="0" animBg="1"/>
      <p:bldP spid="106" grpId="0" animBg="1"/>
      <p:bldP spid="1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Dikdörtgen 113"/>
          <p:cNvSpPr/>
          <p:nvPr/>
        </p:nvSpPr>
        <p:spPr>
          <a:xfrm>
            <a:off x="4152900" y="3913696"/>
            <a:ext cx="3190875" cy="252000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8" name="Grup 7"/>
          <p:cNvGrpSpPr/>
          <p:nvPr/>
        </p:nvGrpSpPr>
        <p:grpSpPr>
          <a:xfrm>
            <a:off x="1274031" y="1676869"/>
            <a:ext cx="1620000" cy="1620000"/>
            <a:chOff x="656705" y="1557249"/>
            <a:chExt cx="1612670" cy="1550617"/>
          </a:xfrm>
        </p:grpSpPr>
        <p:sp>
          <p:nvSpPr>
            <p:cNvPr id="2" name="Halka 1"/>
            <p:cNvSpPr/>
            <p:nvPr/>
          </p:nvSpPr>
          <p:spPr>
            <a:xfrm>
              <a:off x="656705" y="1557249"/>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Serbest Form 8"/>
            <p:cNvSpPr/>
            <p:nvPr/>
          </p:nvSpPr>
          <p:spPr>
            <a:xfrm>
              <a:off x="656705" y="2332557"/>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3" name="Grup 22"/>
          <p:cNvGrpSpPr/>
          <p:nvPr/>
        </p:nvGrpSpPr>
        <p:grpSpPr>
          <a:xfrm>
            <a:off x="8526682" y="1676870"/>
            <a:ext cx="1620000" cy="1620000"/>
            <a:chOff x="656705" y="3194855"/>
            <a:chExt cx="1612670" cy="1550617"/>
          </a:xfrm>
        </p:grpSpPr>
        <p:sp>
          <p:nvSpPr>
            <p:cNvPr id="18" name="Halka 17"/>
            <p:cNvSpPr/>
            <p:nvPr/>
          </p:nvSpPr>
          <p:spPr>
            <a:xfrm>
              <a:off x="656705" y="3194855"/>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Serbest Form 18"/>
            <p:cNvSpPr/>
            <p:nvPr/>
          </p:nvSpPr>
          <p:spPr>
            <a:xfrm>
              <a:off x="656705" y="3970163"/>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4" name="Grup 23"/>
          <p:cNvGrpSpPr/>
          <p:nvPr/>
        </p:nvGrpSpPr>
        <p:grpSpPr>
          <a:xfrm>
            <a:off x="4929845" y="1676868"/>
            <a:ext cx="1620000" cy="1620000"/>
            <a:chOff x="656705" y="4832461"/>
            <a:chExt cx="1612670" cy="1550617"/>
          </a:xfrm>
        </p:grpSpPr>
        <p:sp>
          <p:nvSpPr>
            <p:cNvPr id="20" name="Halka 19"/>
            <p:cNvSpPr/>
            <p:nvPr/>
          </p:nvSpPr>
          <p:spPr>
            <a:xfrm>
              <a:off x="656705" y="4832461"/>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 name="Serbest Form 20"/>
            <p:cNvSpPr/>
            <p:nvPr/>
          </p:nvSpPr>
          <p:spPr>
            <a:xfrm>
              <a:off x="656705" y="5607769"/>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5" name="Metin kutusu 24"/>
          <p:cNvSpPr txBox="1"/>
          <p:nvPr/>
        </p:nvSpPr>
        <p:spPr>
          <a:xfrm>
            <a:off x="1509826" y="1826661"/>
            <a:ext cx="1164899" cy="1223993"/>
          </a:xfrm>
          <a:prstGeom prst="rect">
            <a:avLst/>
          </a:prstGeom>
          <a:noFill/>
        </p:spPr>
        <p:txBody>
          <a:bodyPr wrap="square" rtlCol="0">
            <a:prstTxWarp prst="textCircle">
              <a:avLst>
                <a:gd name="adj" fmla="val 14019810"/>
              </a:avLst>
            </a:prstTxWarp>
            <a:spAutoFit/>
          </a:bodyPr>
          <a:lstStyle/>
          <a:p>
            <a:r>
              <a:rPr lang="tr-TR" b="1" dirty="0">
                <a:solidFill>
                  <a:schemeClr val="bg1"/>
                </a:solidFill>
              </a:rPr>
              <a:t>BİLEŞEN</a:t>
            </a:r>
          </a:p>
        </p:txBody>
      </p:sp>
      <p:sp>
        <p:nvSpPr>
          <p:cNvPr id="26" name="Dikdörtgen 25"/>
          <p:cNvSpPr/>
          <p:nvPr/>
        </p:nvSpPr>
        <p:spPr>
          <a:xfrm>
            <a:off x="884026" y="2496393"/>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4539840" y="2496391"/>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Metin kutusu 28"/>
          <p:cNvSpPr txBox="1"/>
          <p:nvPr/>
        </p:nvSpPr>
        <p:spPr>
          <a:xfrm>
            <a:off x="8754232" y="1830500"/>
            <a:ext cx="1164899" cy="1466370"/>
          </a:xfrm>
          <a:prstGeom prst="rect">
            <a:avLst/>
          </a:prstGeom>
          <a:noFill/>
        </p:spPr>
        <p:txBody>
          <a:bodyPr wrap="square" rtlCol="0">
            <a:prstTxWarp prst="textCircle">
              <a:avLst>
                <a:gd name="adj" fmla="val 13913626"/>
              </a:avLst>
            </a:prstTxWarp>
            <a:spAutoFit/>
          </a:bodyPr>
          <a:lstStyle/>
          <a:p>
            <a:r>
              <a:rPr lang="tr-TR" b="1" dirty="0">
                <a:solidFill>
                  <a:schemeClr val="bg1"/>
                </a:solidFill>
              </a:rPr>
              <a:t>Standart </a:t>
            </a:r>
          </a:p>
        </p:txBody>
      </p:sp>
      <p:sp>
        <p:nvSpPr>
          <p:cNvPr id="31" name="Dikdörtgen 30"/>
          <p:cNvSpPr/>
          <p:nvPr/>
        </p:nvSpPr>
        <p:spPr>
          <a:xfrm>
            <a:off x="8181453" y="2496496"/>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a:off x="5165640" y="1818922"/>
            <a:ext cx="1164899" cy="883906"/>
          </a:xfrm>
          <a:prstGeom prst="rect">
            <a:avLst/>
          </a:prstGeom>
          <a:noFill/>
        </p:spPr>
        <p:txBody>
          <a:bodyPr wrap="square" rtlCol="0">
            <a:prstTxWarp prst="textCircle">
              <a:avLst>
                <a:gd name="adj" fmla="val 12956354"/>
              </a:avLst>
            </a:prstTxWarp>
            <a:spAutoFit/>
          </a:bodyPr>
          <a:lstStyle/>
          <a:p>
            <a:r>
              <a:rPr lang="tr-TR" b="1" dirty="0">
                <a:solidFill>
                  <a:schemeClr val="bg1"/>
                </a:solidFill>
              </a:rPr>
              <a:t>Genel Şart</a:t>
            </a:r>
          </a:p>
        </p:txBody>
      </p:sp>
      <p:sp>
        <p:nvSpPr>
          <p:cNvPr id="27" name="Dikdörtgen 26"/>
          <p:cNvSpPr/>
          <p:nvPr/>
        </p:nvSpPr>
        <p:spPr>
          <a:xfrm>
            <a:off x="8181453" y="2536695"/>
            <a:ext cx="2591395"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77850">
              <a:lnSpc>
                <a:spcPct val="90000"/>
              </a:lnSpc>
              <a:spcBef>
                <a:spcPct val="0"/>
              </a:spcBef>
              <a:spcAft>
                <a:spcPct val="35000"/>
              </a:spcAft>
            </a:pPr>
            <a:r>
              <a:rPr lang="tr-TR" sz="1400" b="1" u="sng" dirty="0">
                <a:solidFill>
                  <a:schemeClr val="tx1"/>
                </a:solidFill>
              </a:rPr>
              <a:t>Etik Değerler ve dürüstlük:</a:t>
            </a:r>
          </a:p>
          <a:p>
            <a:pPr lvl="0" defTabSz="577850">
              <a:lnSpc>
                <a:spcPct val="90000"/>
              </a:lnSpc>
              <a:spcBef>
                <a:spcPct val="0"/>
              </a:spcBef>
              <a:spcAft>
                <a:spcPct val="35000"/>
              </a:spcAft>
            </a:pPr>
            <a:r>
              <a:rPr lang="tr-TR" sz="1400" dirty="0">
                <a:solidFill>
                  <a:schemeClr val="tx1"/>
                </a:solidFill>
              </a:rPr>
              <a:t>Personel davranışlarını belirleyen kuralların personel tarafından bilinmesi sağlanmalıdır.</a:t>
            </a:r>
          </a:p>
        </p:txBody>
      </p:sp>
      <p:sp>
        <p:nvSpPr>
          <p:cNvPr id="34" name="Dikdörtgen 33"/>
          <p:cNvSpPr/>
          <p:nvPr/>
        </p:nvSpPr>
        <p:spPr>
          <a:xfrm>
            <a:off x="4599934" y="2535478"/>
            <a:ext cx="2397356"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77850">
              <a:lnSpc>
                <a:spcPct val="90000"/>
              </a:lnSpc>
              <a:spcBef>
                <a:spcPct val="0"/>
              </a:spcBef>
              <a:spcAft>
                <a:spcPct val="35000"/>
              </a:spcAft>
            </a:pPr>
            <a:r>
              <a:rPr lang="tr-TR" sz="1400" b="1" dirty="0">
                <a:solidFill>
                  <a:schemeClr val="tx1"/>
                </a:solidFill>
              </a:rPr>
              <a:t>(KOS 1.3)</a:t>
            </a:r>
          </a:p>
          <a:p>
            <a:pPr lvl="0" defTabSz="577850">
              <a:lnSpc>
                <a:spcPct val="90000"/>
              </a:lnSpc>
              <a:spcBef>
                <a:spcPct val="0"/>
              </a:spcBef>
              <a:spcAft>
                <a:spcPct val="35000"/>
              </a:spcAft>
            </a:pPr>
            <a:r>
              <a:rPr lang="tr-TR" sz="1400" dirty="0">
                <a:solidFill>
                  <a:schemeClr val="tx1"/>
                </a:solidFill>
              </a:rPr>
              <a:t>Etik kurallar bilinmeli ve tüm faaliyetlerde bu kurallara uyulmalıdır.</a:t>
            </a:r>
          </a:p>
        </p:txBody>
      </p:sp>
      <p:sp>
        <p:nvSpPr>
          <p:cNvPr id="35" name="Dikdörtgen 34"/>
          <p:cNvSpPr/>
          <p:nvPr/>
        </p:nvSpPr>
        <p:spPr>
          <a:xfrm>
            <a:off x="684001" y="2465564"/>
            <a:ext cx="2809875"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77850">
              <a:lnSpc>
                <a:spcPct val="90000"/>
              </a:lnSpc>
              <a:spcBef>
                <a:spcPct val="0"/>
              </a:spcBef>
              <a:spcAft>
                <a:spcPct val="35000"/>
              </a:spcAft>
            </a:pPr>
            <a:r>
              <a:rPr lang="tr-TR" sz="1400" b="1" u="sng" dirty="0">
                <a:solidFill>
                  <a:schemeClr val="tx1"/>
                </a:solidFill>
              </a:rPr>
              <a:t>KOS</a:t>
            </a:r>
          </a:p>
          <a:p>
            <a:pPr lvl="0" algn="ctr" defTabSz="577850">
              <a:lnSpc>
                <a:spcPct val="90000"/>
              </a:lnSpc>
              <a:spcBef>
                <a:spcPct val="0"/>
              </a:spcBef>
              <a:spcAft>
                <a:spcPct val="35000"/>
              </a:spcAft>
            </a:pPr>
            <a:r>
              <a:rPr lang="tr-TR" sz="1400" b="1" u="sng" dirty="0">
                <a:solidFill>
                  <a:schemeClr val="tx1"/>
                </a:solidFill>
              </a:rPr>
              <a:t>KONTROL ORTAMI STANDARDI</a:t>
            </a:r>
          </a:p>
          <a:p>
            <a:pPr lvl="0" algn="ctr" defTabSz="577850">
              <a:lnSpc>
                <a:spcPct val="90000"/>
              </a:lnSpc>
              <a:spcBef>
                <a:spcPct val="0"/>
              </a:spcBef>
              <a:spcAft>
                <a:spcPct val="35000"/>
              </a:spcAft>
            </a:pPr>
            <a:r>
              <a:rPr lang="tr-TR" sz="1400" b="1" u="sng" dirty="0">
                <a:solidFill>
                  <a:schemeClr val="tx1"/>
                </a:solidFill>
              </a:rPr>
              <a:t>(KOS 1)</a:t>
            </a:r>
            <a:endParaRPr lang="tr-TR" sz="1400" dirty="0">
              <a:solidFill>
                <a:schemeClr val="tx1"/>
              </a:solidFill>
            </a:endParaRPr>
          </a:p>
        </p:txBody>
      </p:sp>
      <p:grpSp>
        <p:nvGrpSpPr>
          <p:cNvPr id="39" name="Grup 38"/>
          <p:cNvGrpSpPr/>
          <p:nvPr/>
        </p:nvGrpSpPr>
        <p:grpSpPr>
          <a:xfrm>
            <a:off x="4556359" y="4100019"/>
            <a:ext cx="2315095" cy="2291758"/>
            <a:chOff x="656705" y="1557249"/>
            <a:chExt cx="1612670" cy="1550617"/>
          </a:xfrm>
          <a:solidFill>
            <a:srgbClr val="FF0000"/>
          </a:solidFill>
        </p:grpSpPr>
        <p:sp>
          <p:nvSpPr>
            <p:cNvPr id="40" name="Halka 39"/>
            <p:cNvSpPr/>
            <p:nvPr/>
          </p:nvSpPr>
          <p:spPr>
            <a:xfrm>
              <a:off x="656705" y="1557249"/>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 name="Serbest Form 40"/>
            <p:cNvSpPr/>
            <p:nvPr/>
          </p:nvSpPr>
          <p:spPr>
            <a:xfrm>
              <a:off x="656705" y="2332557"/>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2" name="Metin kutusu 41"/>
          <p:cNvSpPr txBox="1"/>
          <p:nvPr/>
        </p:nvSpPr>
        <p:spPr>
          <a:xfrm>
            <a:off x="4889858" y="4332797"/>
            <a:ext cx="1664723" cy="1731541"/>
          </a:xfrm>
          <a:prstGeom prst="rect">
            <a:avLst/>
          </a:prstGeom>
          <a:noFill/>
        </p:spPr>
        <p:txBody>
          <a:bodyPr wrap="square" rtlCol="0">
            <a:prstTxWarp prst="textCircle">
              <a:avLst>
                <a:gd name="adj" fmla="val 14765864"/>
              </a:avLst>
            </a:prstTxWarp>
            <a:spAutoFit/>
          </a:bodyPr>
          <a:lstStyle/>
          <a:p>
            <a:r>
              <a:rPr lang="tr-TR" sz="2000" b="1" dirty="0">
                <a:solidFill>
                  <a:schemeClr val="bg1"/>
                </a:solidFill>
              </a:rPr>
              <a:t>Eylem</a:t>
            </a:r>
          </a:p>
        </p:txBody>
      </p:sp>
      <p:sp>
        <p:nvSpPr>
          <p:cNvPr id="45" name="Dikdörtgen 44"/>
          <p:cNvSpPr/>
          <p:nvPr/>
        </p:nvSpPr>
        <p:spPr>
          <a:xfrm>
            <a:off x="4564672" y="5245897"/>
            <a:ext cx="2315095" cy="1145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Dikdörtgen 43"/>
          <p:cNvSpPr/>
          <p:nvPr/>
        </p:nvSpPr>
        <p:spPr>
          <a:xfrm>
            <a:off x="4207744" y="5245897"/>
            <a:ext cx="3097931" cy="1145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577850">
              <a:lnSpc>
                <a:spcPct val="90000"/>
              </a:lnSpc>
              <a:spcBef>
                <a:spcPct val="0"/>
              </a:spcBef>
              <a:spcAft>
                <a:spcPct val="35000"/>
              </a:spcAft>
            </a:pPr>
            <a:r>
              <a:rPr lang="tr-TR" sz="1200" b="1" u="sng" dirty="0">
                <a:solidFill>
                  <a:schemeClr val="tx1"/>
                </a:solidFill>
              </a:rPr>
              <a:t>E.1.3.2</a:t>
            </a:r>
          </a:p>
          <a:p>
            <a:pPr lvl="0" defTabSz="577850">
              <a:lnSpc>
                <a:spcPct val="90000"/>
              </a:lnSpc>
              <a:spcBef>
                <a:spcPct val="0"/>
              </a:spcBef>
              <a:spcAft>
                <a:spcPct val="35000"/>
              </a:spcAft>
            </a:pPr>
            <a:r>
              <a:rPr lang="tr-TR" sz="1200" b="1" u="sng" dirty="0">
                <a:solidFill>
                  <a:schemeClr val="tx1"/>
                </a:solidFill>
              </a:rPr>
              <a:t>Harcama Birimi düzeyinde</a:t>
            </a:r>
            <a:r>
              <a:rPr lang="tr-TR" sz="1200" dirty="0">
                <a:solidFill>
                  <a:schemeClr val="tx1"/>
                </a:solidFill>
              </a:rPr>
              <a:t> Etik Davranış İlkeleri doğrultusunda "Etik Slogan (Mesaj)" belirlenerek tüm personelin e-Posta adreslerine gönderilmesi</a:t>
            </a:r>
          </a:p>
        </p:txBody>
      </p:sp>
      <p:grpSp>
        <p:nvGrpSpPr>
          <p:cNvPr id="64" name="Grup 63"/>
          <p:cNvGrpSpPr/>
          <p:nvPr/>
        </p:nvGrpSpPr>
        <p:grpSpPr>
          <a:xfrm>
            <a:off x="1369281" y="4133189"/>
            <a:ext cx="1620000" cy="1620000"/>
            <a:chOff x="656705" y="1557249"/>
            <a:chExt cx="1612670" cy="1550617"/>
          </a:xfrm>
        </p:grpSpPr>
        <p:sp>
          <p:nvSpPr>
            <p:cNvPr id="65" name="Halka 64"/>
            <p:cNvSpPr/>
            <p:nvPr/>
          </p:nvSpPr>
          <p:spPr>
            <a:xfrm>
              <a:off x="656705" y="1557249"/>
              <a:ext cx="1612670" cy="1550617"/>
            </a:xfrm>
            <a:prstGeom prst="donut">
              <a:avLst>
                <a:gd name="adj" fmla="val 1483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6" name="Serbest Form 65"/>
            <p:cNvSpPr/>
            <p:nvPr/>
          </p:nvSpPr>
          <p:spPr>
            <a:xfrm>
              <a:off x="656705" y="2332557"/>
              <a:ext cx="1612670" cy="775309"/>
            </a:xfrm>
            <a:custGeom>
              <a:avLst/>
              <a:gdLst>
                <a:gd name="connsiteX0" fmla="*/ 0 w 1800000"/>
                <a:gd name="connsiteY0" fmla="*/ 0 h 900000"/>
                <a:gd name="connsiteX1" fmla="*/ 267066 w 1800000"/>
                <a:gd name="connsiteY1" fmla="*/ 0 h 900000"/>
                <a:gd name="connsiteX2" fmla="*/ 900000 w 1800000"/>
                <a:gd name="connsiteY2" fmla="*/ 632934 h 900000"/>
                <a:gd name="connsiteX3" fmla="*/ 1532934 w 1800000"/>
                <a:gd name="connsiteY3" fmla="*/ 0 h 900000"/>
                <a:gd name="connsiteX4" fmla="*/ 1800000 w 1800000"/>
                <a:gd name="connsiteY4" fmla="*/ 0 h 900000"/>
                <a:gd name="connsiteX5" fmla="*/ 900000 w 1800000"/>
                <a:gd name="connsiteY5" fmla="*/ 900000 h 900000"/>
                <a:gd name="connsiteX6" fmla="*/ 0 w 1800000"/>
                <a:gd name="connsiteY6" fmla="*/ 0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900000">
                  <a:moveTo>
                    <a:pt x="0" y="0"/>
                  </a:moveTo>
                  <a:lnTo>
                    <a:pt x="267066" y="0"/>
                  </a:lnTo>
                  <a:cubicBezTo>
                    <a:pt x="267066" y="349560"/>
                    <a:pt x="550440" y="632934"/>
                    <a:pt x="900000" y="632934"/>
                  </a:cubicBezTo>
                  <a:cubicBezTo>
                    <a:pt x="1249560" y="632934"/>
                    <a:pt x="1532934" y="349560"/>
                    <a:pt x="1532934" y="0"/>
                  </a:cubicBezTo>
                  <a:lnTo>
                    <a:pt x="1800000" y="0"/>
                  </a:lnTo>
                  <a:cubicBezTo>
                    <a:pt x="1800000" y="497056"/>
                    <a:pt x="1397056" y="900000"/>
                    <a:pt x="900000" y="900000"/>
                  </a:cubicBezTo>
                  <a:cubicBezTo>
                    <a:pt x="402944" y="900000"/>
                    <a:pt x="0" y="497056"/>
                    <a:pt x="0"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67" name="Metin kutusu 66"/>
          <p:cNvSpPr txBox="1"/>
          <p:nvPr/>
        </p:nvSpPr>
        <p:spPr>
          <a:xfrm>
            <a:off x="1586026" y="4282981"/>
            <a:ext cx="1164899" cy="1223993"/>
          </a:xfrm>
          <a:prstGeom prst="rect">
            <a:avLst/>
          </a:prstGeom>
          <a:noFill/>
        </p:spPr>
        <p:txBody>
          <a:bodyPr wrap="square" rtlCol="0">
            <a:prstTxWarp prst="textCircle">
              <a:avLst>
                <a:gd name="adj" fmla="val 12637628"/>
              </a:avLst>
            </a:prstTxWarp>
            <a:spAutoFit/>
          </a:bodyPr>
          <a:lstStyle/>
          <a:p>
            <a:r>
              <a:rPr lang="tr-TR" sz="1600" b="1" dirty="0">
                <a:solidFill>
                  <a:schemeClr val="bg1"/>
                </a:solidFill>
              </a:rPr>
              <a:t>Sorumlu Birim</a:t>
            </a:r>
          </a:p>
        </p:txBody>
      </p:sp>
      <p:sp>
        <p:nvSpPr>
          <p:cNvPr id="68" name="Dikdörtgen 67"/>
          <p:cNvSpPr/>
          <p:nvPr/>
        </p:nvSpPr>
        <p:spPr>
          <a:xfrm>
            <a:off x="979276" y="4952713"/>
            <a:ext cx="2457450"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Dikdörtgen 68"/>
          <p:cNvSpPr/>
          <p:nvPr/>
        </p:nvSpPr>
        <p:spPr>
          <a:xfrm>
            <a:off x="779251" y="4931409"/>
            <a:ext cx="2809875" cy="810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77850">
              <a:lnSpc>
                <a:spcPct val="90000"/>
              </a:lnSpc>
              <a:spcBef>
                <a:spcPct val="0"/>
              </a:spcBef>
              <a:spcAft>
                <a:spcPct val="35000"/>
              </a:spcAft>
            </a:pPr>
            <a:r>
              <a:rPr lang="tr-TR" sz="1400" b="1" u="sng" dirty="0">
                <a:solidFill>
                  <a:schemeClr val="tx1"/>
                </a:solidFill>
              </a:rPr>
              <a:t>Merkez Birimler</a:t>
            </a:r>
          </a:p>
          <a:p>
            <a:pPr lvl="0" algn="ctr" defTabSz="577850">
              <a:lnSpc>
                <a:spcPct val="90000"/>
              </a:lnSpc>
              <a:spcBef>
                <a:spcPct val="0"/>
              </a:spcBef>
              <a:spcAft>
                <a:spcPct val="35000"/>
              </a:spcAft>
            </a:pPr>
            <a:r>
              <a:rPr lang="tr-TR" sz="1400" b="1" u="sng" dirty="0">
                <a:solidFill>
                  <a:schemeClr val="tx1"/>
                </a:solidFill>
              </a:rPr>
              <a:t>İl Sağlık Müdürlükleri</a:t>
            </a:r>
            <a:endParaRPr lang="tr-TR" sz="1400" dirty="0">
              <a:solidFill>
                <a:schemeClr val="tx1"/>
              </a:solidFill>
            </a:endParaRPr>
          </a:p>
        </p:txBody>
      </p:sp>
      <p:sp>
        <p:nvSpPr>
          <p:cNvPr id="101" name="Şeritli Sağ Ok 100"/>
          <p:cNvSpPr/>
          <p:nvPr/>
        </p:nvSpPr>
        <p:spPr>
          <a:xfrm rot="20473863">
            <a:off x="7605054" y="5594704"/>
            <a:ext cx="585269" cy="32537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2" name="Halka 101"/>
          <p:cNvSpPr/>
          <p:nvPr/>
        </p:nvSpPr>
        <p:spPr>
          <a:xfrm>
            <a:off x="1107269" y="4050567"/>
            <a:ext cx="2160000" cy="1908000"/>
          </a:xfrm>
          <a:prstGeom prst="donut">
            <a:avLst>
              <a:gd name="adj" fmla="val 90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4" name="Halka 103"/>
          <p:cNvSpPr/>
          <p:nvPr/>
        </p:nvSpPr>
        <p:spPr>
          <a:xfrm>
            <a:off x="4048432" y="1145463"/>
            <a:ext cx="3312000" cy="2700000"/>
          </a:xfrm>
          <a:prstGeom prst="donut">
            <a:avLst>
              <a:gd name="adj" fmla="val 11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5" name="Halka 104"/>
          <p:cNvSpPr/>
          <p:nvPr/>
        </p:nvSpPr>
        <p:spPr>
          <a:xfrm>
            <a:off x="7912670" y="1221663"/>
            <a:ext cx="2880000" cy="2615833"/>
          </a:xfrm>
          <a:prstGeom prst="donut">
            <a:avLst>
              <a:gd name="adj" fmla="val 1125"/>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6" name="Halka 105"/>
          <p:cNvSpPr/>
          <p:nvPr/>
        </p:nvSpPr>
        <p:spPr>
          <a:xfrm>
            <a:off x="673008" y="1221664"/>
            <a:ext cx="2880000" cy="2615833"/>
          </a:xfrm>
          <a:prstGeom prst="donut">
            <a:avLst>
              <a:gd name="adj" fmla="val 112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1" name="Oval 110"/>
          <p:cNvSpPr/>
          <p:nvPr/>
        </p:nvSpPr>
        <p:spPr>
          <a:xfrm>
            <a:off x="8720053" y="4621528"/>
            <a:ext cx="3049929" cy="1141185"/>
          </a:xfrm>
          <a:prstGeom prst="ellipse">
            <a:avLst/>
          </a:prstGeom>
          <a:solidFill>
            <a:srgbClr val="FF0000"/>
          </a:solidFill>
          <a:ln>
            <a:solidFill>
              <a:srgbClr val="FF0000"/>
            </a:solidFill>
          </a:ln>
          <a:effectLst>
            <a:outerShdw blurRad="50800"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a:t>Belirlenen Etik Sloganın (Mesaj) Gönderildiği e-Posta Görseli ve Gönderilen e-Posta İçeriği</a:t>
            </a:r>
          </a:p>
        </p:txBody>
      </p:sp>
      <p:sp>
        <p:nvSpPr>
          <p:cNvPr id="113" name="Metin kutusu 112"/>
          <p:cNvSpPr txBox="1"/>
          <p:nvPr/>
        </p:nvSpPr>
        <p:spPr>
          <a:xfrm>
            <a:off x="1466810" y="216230"/>
            <a:ext cx="4476750" cy="400110"/>
          </a:xfrm>
          <a:prstGeom prst="rect">
            <a:avLst/>
          </a:prstGeom>
          <a:noFill/>
        </p:spPr>
        <p:txBody>
          <a:bodyPr wrap="square" rtlCol="0">
            <a:spAutoFit/>
          </a:bodyPr>
          <a:lstStyle/>
          <a:p>
            <a:r>
              <a:rPr lang="tr-TR" sz="2000" b="1" dirty="0">
                <a:solidFill>
                  <a:schemeClr val="bg1"/>
                </a:solidFill>
              </a:rPr>
              <a:t>2022 Yılı İkinci Çeyrek dönem Eylemleri</a:t>
            </a:r>
          </a:p>
        </p:txBody>
      </p:sp>
    </p:spTree>
    <p:extLst>
      <p:ext uri="{BB962C8B-B14F-4D97-AF65-F5344CB8AC3E}">
        <p14:creationId xmlns:p14="http://schemas.microsoft.com/office/powerpoint/2010/main" val="39387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100000" fill="hold" nodeType="afterEffect">
                                  <p:stCondLst>
                                    <p:cond delay="500"/>
                                  </p:stCondLst>
                                  <p:childTnLst>
                                    <p:animRot by="10800000">
                                      <p:cBhvr>
                                        <p:cTn id="6" dur="2000" fill="hold"/>
                                        <p:tgtEl>
                                          <p:spTgt spid="8"/>
                                        </p:tgtEl>
                                        <p:attrNameLst>
                                          <p:attrName>r</p:attrName>
                                        </p:attrNameLst>
                                      </p:cBhvr>
                                    </p:animRot>
                                  </p:childTnLst>
                                </p:cTn>
                              </p:par>
                            </p:childTnLst>
                          </p:cTn>
                        </p:par>
                        <p:par>
                          <p:cTn id="7" fill="hold">
                            <p:stCondLst>
                              <p:cond delay="2500"/>
                            </p:stCondLst>
                            <p:childTnLst>
                              <p:par>
                                <p:cTn id="8" presetID="10" presetClass="entr" presetSubtype="0" fill="hold" grpId="0" nodeType="afterEffect">
                                  <p:stCondLst>
                                    <p:cond delay="5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2000"/>
                                        <p:tgtEl>
                                          <p:spTgt spid="3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500"/>
                                        <p:tgtEl>
                                          <p:spTgt spid="106"/>
                                        </p:tgtEl>
                                      </p:cBhvr>
                                    </p:animEffect>
                                  </p:childTnLst>
                                </p:cTn>
                              </p:par>
                            </p:childTnLst>
                          </p:cTn>
                        </p:par>
                        <p:par>
                          <p:cTn id="14" fill="hold">
                            <p:stCondLst>
                              <p:cond delay="5000"/>
                            </p:stCondLst>
                            <p:childTnLst>
                              <p:par>
                                <p:cTn id="15" presetID="8" presetClass="emph" presetSubtype="0" decel="100000" fill="hold" nodeType="afterEffect">
                                  <p:stCondLst>
                                    <p:cond delay="500"/>
                                  </p:stCondLst>
                                  <p:childTnLst>
                                    <p:animRot by="10800000">
                                      <p:cBhvr>
                                        <p:cTn id="16" dur="2000" fill="hold"/>
                                        <p:tgtEl>
                                          <p:spTgt spid="24"/>
                                        </p:tgtEl>
                                        <p:attrNameLst>
                                          <p:attrName>r</p:attrName>
                                        </p:attrNameLst>
                                      </p:cBhvr>
                                    </p:animRot>
                                  </p:childTnLst>
                                </p:cTn>
                              </p:par>
                            </p:childTnLst>
                          </p:cTn>
                        </p:par>
                        <p:par>
                          <p:cTn id="17" fill="hold">
                            <p:stCondLst>
                              <p:cond delay="7500"/>
                            </p:stCondLst>
                            <p:childTnLst>
                              <p:par>
                                <p:cTn id="18" presetID="10" presetClass="entr" presetSubtype="0" fill="hold" grpId="0" nodeType="afterEffect">
                                  <p:stCondLst>
                                    <p:cond delay="5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000"/>
                                        <p:tgtEl>
                                          <p:spTgt spid="3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04"/>
                                        </p:tgtEl>
                                        <p:attrNameLst>
                                          <p:attrName>style.visibility</p:attrName>
                                        </p:attrNameLst>
                                      </p:cBhvr>
                                      <p:to>
                                        <p:strVal val="visible"/>
                                      </p:to>
                                    </p:set>
                                    <p:animEffect transition="in" filter="fade">
                                      <p:cBhvr>
                                        <p:cTn id="23" dur="500"/>
                                        <p:tgtEl>
                                          <p:spTgt spid="104"/>
                                        </p:tgtEl>
                                      </p:cBhvr>
                                    </p:animEffect>
                                  </p:childTnLst>
                                </p:cTn>
                              </p:par>
                            </p:childTnLst>
                          </p:cTn>
                        </p:par>
                        <p:par>
                          <p:cTn id="24" fill="hold">
                            <p:stCondLst>
                              <p:cond delay="10000"/>
                            </p:stCondLst>
                            <p:childTnLst>
                              <p:par>
                                <p:cTn id="25" presetID="8" presetClass="emph" presetSubtype="0" decel="100000" fill="hold" nodeType="afterEffect">
                                  <p:stCondLst>
                                    <p:cond delay="500"/>
                                  </p:stCondLst>
                                  <p:childTnLst>
                                    <p:animRot by="10800000">
                                      <p:cBhvr>
                                        <p:cTn id="26" dur="2000" fill="hold"/>
                                        <p:tgtEl>
                                          <p:spTgt spid="23"/>
                                        </p:tgtEl>
                                        <p:attrNameLst>
                                          <p:attrName>r</p:attrName>
                                        </p:attrNameLst>
                                      </p:cBhvr>
                                    </p:animRot>
                                  </p:childTnLst>
                                </p:cTn>
                              </p:par>
                            </p:childTnLst>
                          </p:cTn>
                        </p:par>
                        <p:par>
                          <p:cTn id="27" fill="hold">
                            <p:stCondLst>
                              <p:cond delay="12500"/>
                            </p:stCondLst>
                            <p:childTnLst>
                              <p:par>
                                <p:cTn id="28" presetID="10" presetClass="entr" presetSubtype="0" fill="hold" grpId="0" nodeType="afterEffect">
                                  <p:stCondLst>
                                    <p:cond delay="5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2000"/>
                                        <p:tgtEl>
                                          <p:spTgt spid="27"/>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childTnLst>
                          </p:cTn>
                        </p:par>
                        <p:par>
                          <p:cTn id="34" fill="hold">
                            <p:stCondLst>
                              <p:cond delay="15000"/>
                            </p:stCondLst>
                            <p:childTnLst>
                              <p:par>
                                <p:cTn id="35" presetID="8" presetClass="emph" presetSubtype="0" decel="100000" fill="hold" nodeType="afterEffect">
                                  <p:stCondLst>
                                    <p:cond delay="500"/>
                                  </p:stCondLst>
                                  <p:childTnLst>
                                    <p:animRot by="-10800000">
                                      <p:cBhvr>
                                        <p:cTn id="36" dur="2000" fill="hold"/>
                                        <p:tgtEl>
                                          <p:spTgt spid="39"/>
                                        </p:tgtEl>
                                        <p:attrNameLst>
                                          <p:attrName>r</p:attrName>
                                        </p:attrNameLst>
                                      </p:cBhvr>
                                    </p:animRot>
                                  </p:childTnLst>
                                </p:cTn>
                              </p:par>
                            </p:childTnLst>
                          </p:cTn>
                        </p:par>
                        <p:par>
                          <p:cTn id="37" fill="hold">
                            <p:stCondLst>
                              <p:cond delay="17500"/>
                            </p:stCondLst>
                            <p:childTnLst>
                              <p:par>
                                <p:cTn id="38" presetID="10" presetClass="entr" presetSubtype="0" fill="hold" grpId="0" nodeType="afterEffect">
                                  <p:stCondLst>
                                    <p:cond delay="50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2000"/>
                                        <p:tgtEl>
                                          <p:spTgt spid="44"/>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14"/>
                                        </p:tgtEl>
                                        <p:attrNameLst>
                                          <p:attrName>style.visibility</p:attrName>
                                        </p:attrNameLst>
                                      </p:cBhvr>
                                      <p:to>
                                        <p:strVal val="visible"/>
                                      </p:to>
                                    </p:set>
                                    <p:animEffect transition="in" filter="fade">
                                      <p:cBhvr>
                                        <p:cTn id="43" dur="500"/>
                                        <p:tgtEl>
                                          <p:spTgt spid="114"/>
                                        </p:tgtEl>
                                      </p:cBhvr>
                                    </p:animEffect>
                                  </p:childTnLst>
                                </p:cTn>
                              </p:par>
                            </p:childTnLst>
                          </p:cTn>
                        </p:par>
                        <p:par>
                          <p:cTn id="44" fill="hold">
                            <p:stCondLst>
                              <p:cond delay="20000"/>
                            </p:stCondLst>
                            <p:childTnLst>
                              <p:par>
                                <p:cTn id="45" presetID="8" presetClass="emph" presetSubtype="0" decel="100000" fill="hold" nodeType="afterEffect">
                                  <p:stCondLst>
                                    <p:cond delay="500"/>
                                  </p:stCondLst>
                                  <p:childTnLst>
                                    <p:animRot by="10800000">
                                      <p:cBhvr>
                                        <p:cTn id="46" dur="2000" fill="hold"/>
                                        <p:tgtEl>
                                          <p:spTgt spid="64"/>
                                        </p:tgtEl>
                                        <p:attrNameLst>
                                          <p:attrName>r</p:attrName>
                                        </p:attrNameLst>
                                      </p:cBhvr>
                                    </p:animRot>
                                  </p:childTnLst>
                                </p:cTn>
                              </p:par>
                            </p:childTnLst>
                          </p:cTn>
                        </p:par>
                        <p:par>
                          <p:cTn id="47" fill="hold">
                            <p:stCondLst>
                              <p:cond delay="22500"/>
                            </p:stCondLst>
                            <p:childTnLst>
                              <p:par>
                                <p:cTn id="48" presetID="10" presetClass="entr" presetSubtype="0" fill="hold" grpId="0" nodeType="afterEffect">
                                  <p:stCondLst>
                                    <p:cond delay="50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2000"/>
                                        <p:tgtEl>
                                          <p:spTgt spid="69"/>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childTnLst>
                          </p:cTn>
                        </p:par>
                        <p:par>
                          <p:cTn id="54" fill="hold">
                            <p:stCondLst>
                              <p:cond delay="25000"/>
                            </p:stCondLst>
                            <p:childTnLst>
                              <p:par>
                                <p:cTn id="55" presetID="3" presetClass="emph" presetSubtype="1" repeatCount="3000" grpId="1" nodeType="afterEffect">
                                  <p:stCondLst>
                                    <p:cond delay="500"/>
                                  </p:stCondLst>
                                  <p:childTnLst>
                                    <p:set>
                                      <p:cBhvr override="childStyle">
                                        <p:cTn id="56" dur="indefinite"/>
                                        <p:tgtEl>
                                          <p:spTgt spid="69"/>
                                        </p:tgtEl>
                                        <p:attrNameLst>
                                          <p:attrName>style.color</p:attrName>
                                        </p:attrNameLst>
                                      </p:cBhvr>
                                      <p:to>
                                        <p:clrVal>
                                          <a:srgbClr val="F92539"/>
                                        </p:clrVal>
                                      </p:to>
                                    </p:set>
                                  </p:childTnLst>
                                </p:cTn>
                              </p:par>
                            </p:childTnLst>
                          </p:cTn>
                        </p:par>
                        <p:par>
                          <p:cTn id="57" fill="hold">
                            <p:stCondLst>
                              <p:cond delay="25500"/>
                            </p:stCondLst>
                            <p:childTnLst>
                              <p:par>
                                <p:cTn id="58" presetID="23" presetClass="entr" presetSubtype="16" fill="hold" grpId="1" nodeType="afterEffect">
                                  <p:stCondLst>
                                    <p:cond delay="100"/>
                                  </p:stCondLst>
                                  <p:childTnLst>
                                    <p:set>
                                      <p:cBhvr>
                                        <p:cTn id="59" dur="1" fill="hold">
                                          <p:stCondLst>
                                            <p:cond delay="0"/>
                                          </p:stCondLst>
                                        </p:cTn>
                                        <p:tgtEl>
                                          <p:spTgt spid="101"/>
                                        </p:tgtEl>
                                        <p:attrNameLst>
                                          <p:attrName>style.visibility</p:attrName>
                                        </p:attrNameLst>
                                      </p:cBhvr>
                                      <p:to>
                                        <p:strVal val="visible"/>
                                      </p:to>
                                    </p:set>
                                    <p:anim calcmode="lin" valueType="num">
                                      <p:cBhvr>
                                        <p:cTn id="60" dur="100" fill="hold"/>
                                        <p:tgtEl>
                                          <p:spTgt spid="101"/>
                                        </p:tgtEl>
                                        <p:attrNameLst>
                                          <p:attrName>ppt_w</p:attrName>
                                        </p:attrNameLst>
                                      </p:cBhvr>
                                      <p:tavLst>
                                        <p:tav tm="0">
                                          <p:val>
                                            <p:fltVal val="0"/>
                                          </p:val>
                                        </p:tav>
                                        <p:tav tm="100000">
                                          <p:val>
                                            <p:strVal val="#ppt_w"/>
                                          </p:val>
                                        </p:tav>
                                      </p:tavLst>
                                    </p:anim>
                                    <p:anim calcmode="lin" valueType="num">
                                      <p:cBhvr>
                                        <p:cTn id="61" dur="100" fill="hold"/>
                                        <p:tgtEl>
                                          <p:spTgt spid="101"/>
                                        </p:tgtEl>
                                        <p:attrNameLst>
                                          <p:attrName>ppt_h</p:attrName>
                                        </p:attrNameLst>
                                      </p:cBhvr>
                                      <p:tavLst>
                                        <p:tav tm="0">
                                          <p:val>
                                            <p:fltVal val="0"/>
                                          </p:val>
                                        </p:tav>
                                        <p:tav tm="100000">
                                          <p:val>
                                            <p:strVal val="#ppt_h"/>
                                          </p:val>
                                        </p:tav>
                                      </p:tavLst>
                                    </p:anim>
                                  </p:childTnLst>
                                </p:cTn>
                              </p:par>
                            </p:childTnLst>
                          </p:cTn>
                        </p:par>
                        <p:par>
                          <p:cTn id="62" fill="hold">
                            <p:stCondLst>
                              <p:cond delay="25700"/>
                            </p:stCondLst>
                            <p:childTnLst>
                              <p:par>
                                <p:cTn id="63" presetID="63" presetClass="path" presetSubtype="0" repeatCount="indefinite" fill="hold" grpId="0" nodeType="afterEffect">
                                  <p:stCondLst>
                                    <p:cond delay="0"/>
                                  </p:stCondLst>
                                  <p:childTnLst>
                                    <p:animMotion origin="layout" path="M 3.54167E-6 -1.85185E-6 L 0.05273 -0.03773 " pathEditMode="relative" rAng="0" ptsTypes="AA">
                                      <p:cBhvr>
                                        <p:cTn id="64" dur="1000" fill="hold"/>
                                        <p:tgtEl>
                                          <p:spTgt spid="101"/>
                                        </p:tgtEl>
                                        <p:attrNameLst>
                                          <p:attrName>ppt_x</p:attrName>
                                          <p:attrName>ppt_y</p:attrName>
                                        </p:attrNameLst>
                                      </p:cBhvr>
                                      <p:rCtr x="2630" y="-1898"/>
                                    </p:animMotion>
                                  </p:childTnLst>
                                </p:cTn>
                              </p:par>
                              <p:par>
                                <p:cTn id="65" presetID="10" presetClass="entr" presetSubtype="0" repeatCount="3000" fill="hold" grpId="0" nodeType="with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fade">
                                      <p:cBhvr>
                                        <p:cTn id="67" dur="2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27" grpId="0" animBg="1"/>
      <p:bldP spid="34" grpId="0" animBg="1"/>
      <p:bldP spid="35" grpId="0" animBg="1"/>
      <p:bldP spid="44" grpId="0" animBg="1"/>
      <p:bldP spid="69" grpId="0" animBg="1"/>
      <p:bldP spid="69" grpId="1" animBg="1"/>
      <p:bldP spid="101" grpId="0" animBg="1"/>
      <p:bldP spid="101" grpId="1" animBg="1"/>
      <p:bldP spid="102" grpId="0" animBg="1"/>
      <p:bldP spid="104" grpId="0" animBg="1"/>
      <p:bldP spid="105" grpId="0" animBg="1"/>
      <p:bldP spid="106" grpId="0" animBg="1"/>
      <p:bldP spid="1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3">
            <a:extLst>
              <a:ext uri="{FF2B5EF4-FFF2-40B4-BE49-F238E27FC236}">
                <a16:creationId xmlns:a16="http://schemas.microsoft.com/office/drawing/2014/main" id="{FED36707-B8A5-4572-ACEA-FD31A06E8A08}"/>
              </a:ext>
            </a:extLst>
          </p:cNvPr>
          <p:cNvSpPr txBox="1">
            <a:spLocks/>
          </p:cNvSpPr>
          <p:nvPr/>
        </p:nvSpPr>
        <p:spPr>
          <a:xfrm>
            <a:off x="3775327" y="515631"/>
            <a:ext cx="7006517" cy="579872"/>
          </a:xfrm>
          <a:prstGeom prst="rect">
            <a:avLst/>
          </a:prstGeom>
          <a:noFill/>
        </p:spPr>
        <p:txBody>
          <a:bodyPr vert="horz" lIns="72746" tIns="36373" rIns="72746" bIns="36373" rtlCol="0" anchor="ctr">
            <a:normAutofit/>
          </a:bodyPr>
          <a:lstStyle>
            <a:lvl1pPr algn="l" defTabSz="914400" rtl="0" eaLnBrk="1" latinLnBrk="0" hangingPunct="1">
              <a:lnSpc>
                <a:spcPct val="90000"/>
              </a:lnSpc>
              <a:spcBef>
                <a:spcPct val="0"/>
              </a:spcBef>
              <a:buNone/>
              <a:defRPr sz="2500" b="1" kern="1200">
                <a:solidFill>
                  <a:srgbClr val="DC0C15"/>
                </a:solidFill>
                <a:latin typeface="+mj-lt"/>
                <a:ea typeface="+mj-ea"/>
                <a:cs typeface="+mj-cs"/>
              </a:defRPr>
            </a:lvl1pPr>
          </a:lstStyle>
          <a:p>
            <a:r>
              <a:rPr lang="tr-TR" sz="2177">
                <a:solidFill>
                  <a:srgbClr val="FF0000"/>
                </a:solidFill>
              </a:rPr>
              <a:t>                 </a:t>
            </a:r>
            <a:r>
              <a:rPr lang="tr-TR" sz="1814">
                <a:solidFill>
                  <a:srgbClr val="FF0000"/>
                </a:solidFill>
                <a:latin typeface="Arial" panose="020B0604020202020204" pitchFamily="34" charset="0"/>
                <a:cs typeface="Arial" panose="020B0604020202020204" pitchFamily="34" charset="0"/>
              </a:rPr>
              <a:t>Sıkça Yapılan Hatalar</a:t>
            </a:r>
            <a:endParaRPr lang="tr-TR" sz="1814">
              <a:solidFill>
                <a:srgbClr val="C00000"/>
              </a:solidFill>
              <a:latin typeface="Arial" panose="020B0604020202020204" pitchFamily="34" charset="0"/>
              <a:cs typeface="Arial" panose="020B0604020202020204" pitchFamily="34" charset="0"/>
            </a:endParaRPr>
          </a:p>
        </p:txBody>
      </p:sp>
      <p:pic>
        <p:nvPicPr>
          <p:cNvPr id="5" name="Resim 4">
            <a:extLst>
              <a:ext uri="{FF2B5EF4-FFF2-40B4-BE49-F238E27FC236}">
                <a16:creationId xmlns:a16="http://schemas.microsoft.com/office/drawing/2014/main" id="{E414C8A5-972F-4656-B0FA-7D462574E06C}"/>
              </a:ext>
            </a:extLst>
          </p:cNvPr>
          <p:cNvPicPr>
            <a:picLocks noChangeAspect="1"/>
          </p:cNvPicPr>
          <p:nvPr/>
        </p:nvPicPr>
        <p:blipFill>
          <a:blip r:embed="rId3"/>
          <a:stretch>
            <a:fillRect/>
          </a:stretch>
        </p:blipFill>
        <p:spPr>
          <a:xfrm>
            <a:off x="642272" y="2543377"/>
            <a:ext cx="2491656" cy="2223702"/>
          </a:xfrm>
          <a:prstGeom prst="rect">
            <a:avLst/>
          </a:prstGeom>
        </p:spPr>
      </p:pic>
      <p:sp>
        <p:nvSpPr>
          <p:cNvPr id="2" name="Metin kutusu 1"/>
          <p:cNvSpPr txBox="1"/>
          <p:nvPr/>
        </p:nvSpPr>
        <p:spPr>
          <a:xfrm>
            <a:off x="3405930" y="2891312"/>
            <a:ext cx="7583724" cy="1767407"/>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227347" indent="-227347">
              <a:buFont typeface="Wingdings" panose="05000000000000000000" pitchFamily="2" charset="2"/>
              <a:buChar char="ü"/>
            </a:pPr>
            <a:endParaRPr lang="tr-TR" sz="1814" dirty="0"/>
          </a:p>
          <a:p>
            <a:pPr marL="227347" indent="-227347">
              <a:buFont typeface="Wingdings" panose="05000000000000000000" pitchFamily="2" charset="2"/>
              <a:buChar char="ü"/>
            </a:pPr>
            <a:r>
              <a:rPr lang="tr-TR" sz="1814" dirty="0"/>
              <a:t>Sisteme yüklenen ekte, gönderilen e-posta içeriğinin ve gönderilen e-posta listesinin (kimlere ve kaç kişiye gönderildiğinin) belli olmaması.</a:t>
            </a:r>
          </a:p>
          <a:p>
            <a:pPr marL="227347" indent="-227347">
              <a:buFont typeface="Wingdings" panose="05000000000000000000" pitchFamily="2" charset="2"/>
              <a:buChar char="ü"/>
            </a:pPr>
            <a:endParaRPr lang="tr-TR" sz="1814" dirty="0"/>
          </a:p>
          <a:p>
            <a:pPr marL="227347" indent="-227347">
              <a:buFont typeface="Wingdings" panose="05000000000000000000" pitchFamily="2" charset="2"/>
              <a:buChar char="ü"/>
            </a:pPr>
            <a:r>
              <a:rPr lang="tr-TR" sz="1814" dirty="0"/>
              <a:t>Bir önceki çeyrek dönem kullanılan sloganın tekrar kullanılması.</a:t>
            </a:r>
          </a:p>
          <a:p>
            <a:pPr marL="227347" indent="-227347">
              <a:buFont typeface="Wingdings" panose="05000000000000000000" pitchFamily="2" charset="2"/>
              <a:buChar char="ü"/>
            </a:pPr>
            <a:endParaRPr lang="tr-TR" sz="1814" dirty="0"/>
          </a:p>
        </p:txBody>
      </p:sp>
    </p:spTree>
    <p:extLst>
      <p:ext uri="{BB962C8B-B14F-4D97-AF65-F5344CB8AC3E}">
        <p14:creationId xmlns:p14="http://schemas.microsoft.com/office/powerpoint/2010/main" val="159121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500"/>
                                  </p:stCondLst>
                                  <p:endCondLst>
                                    <p:cond evt="onNext" delay="0">
                                      <p:tgtEl>
                                        <p:sldTgt/>
                                      </p:tgtEl>
                                    </p:cond>
                                  </p:end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2471</TotalTime>
  <Words>986</Words>
  <Application>Microsoft Office PowerPoint</Application>
  <PresentationFormat>Geniş ekran</PresentationFormat>
  <Paragraphs>205</Paragraphs>
  <Slides>18</Slides>
  <Notes>13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18</vt:i4>
      </vt:variant>
    </vt:vector>
  </HeadingPairs>
  <TitlesOfParts>
    <vt:vector size="25" baseType="lpstr">
      <vt:lpstr>Arial</vt:lpstr>
      <vt:lpstr>Calibri</vt:lpstr>
      <vt:lpstr>Calibri Light</vt:lpstr>
      <vt:lpstr>Myriad Pro</vt:lpstr>
      <vt:lpstr>Times New Roman</vt:lpstr>
      <vt:lpstr>Wingdings</vt:lpstr>
      <vt:lpstr>Office Teması</vt:lpstr>
      <vt:lpstr>PowerPoint Sunusu</vt:lpstr>
      <vt:lpstr>Bakanlık Makam Onayı </vt:lpstr>
      <vt:lpstr>Birinci Çeyrek Dönem Eylemleri </vt:lpstr>
      <vt:lpstr>İç Kontrol Standartları ve Eylem Sayıları  </vt:lpstr>
      <vt:lpstr>PowerPoint Sunusu</vt:lpstr>
      <vt:lpstr>PowerPoint Sunusu</vt:lpstr>
      <vt:lpstr>PowerPoint Sunusu</vt:lpstr>
      <vt:lpstr>PowerPoint Sunusu</vt:lpstr>
      <vt:lpstr>PowerPoint Sunusu</vt:lpstr>
      <vt:lpstr>PowerPoint Sunusu</vt:lpstr>
      <vt:lpstr>PowerPoint Sunusu</vt:lpstr>
      <vt:lpstr>İlgili Üç Aylık Durum Raporu</vt:lpstr>
      <vt:lpstr>PowerPoint Sunusu</vt:lpstr>
      <vt:lpstr>PowerPoint Sunusu</vt:lpstr>
      <vt:lpstr>PowerPoint Sunusu</vt:lpstr>
      <vt:lpstr>PowerPoint Sunusu</vt:lpstr>
      <vt:lpstr>PowerPoint Sunusu</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İBRAHİM ÜZEL</dc:creator>
  <cp:lastModifiedBy>İbrahim ÜZEL</cp:lastModifiedBy>
  <cp:revision>82</cp:revision>
  <dcterms:created xsi:type="dcterms:W3CDTF">2022-01-14T06:27:56Z</dcterms:created>
  <dcterms:modified xsi:type="dcterms:W3CDTF">2022-04-15T06:04:31Z</dcterms:modified>
</cp:coreProperties>
</file>